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60" r:id="rId3"/>
    <p:sldId id="261" r:id="rId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29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72DDF-0D7A-5348-AB53-FEBF7A46CAE4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250C5-8F87-6A44-BD8A-7B6E306B4A9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61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CA408-A3CC-924F-8471-5C1850F95F3D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127D7-4D0E-4040-9868-F9CD533144DB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3136-7797-CC4C-A71D-57C5B587EE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44625"/>
            <a:ext cx="8229600" cy="11730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Mesnil-Val</a:t>
            </a:r>
            <a:br>
              <a:rPr lang="fr-FR" dirty="0" smtClean="0"/>
            </a:br>
            <a:r>
              <a:rPr lang="fr-FR" sz="2700" dirty="0" smtClean="0"/>
              <a:t>Seine-Maritime, </a:t>
            </a:r>
            <a:r>
              <a:rPr lang="fr-FR" sz="2667" dirty="0" smtClean="0"/>
              <a:t>Haute-Normandie</a:t>
            </a:r>
            <a:br>
              <a:rPr lang="fr-FR" sz="2667" dirty="0" smtClean="0"/>
            </a:br>
            <a:endParaRPr lang="fr-FR" sz="2667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21" y="450804"/>
            <a:ext cx="1172838" cy="6832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43" y="460577"/>
            <a:ext cx="888694" cy="6734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4625"/>
            <a:ext cx="1783031" cy="89657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700808"/>
            <a:ext cx="6768752" cy="2978229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Laboratoire : </a:t>
            </a:r>
            <a:r>
              <a:rPr lang="fr-FR" sz="2000" dirty="0" smtClean="0"/>
              <a:t>UMR 6294 LOMC – CNRS/Université du Havre</a:t>
            </a:r>
          </a:p>
          <a:p>
            <a:r>
              <a:rPr lang="fr-FR" sz="2000" b="1" dirty="0" smtClean="0"/>
              <a:t>Correspondant </a:t>
            </a:r>
            <a:r>
              <a:rPr lang="fr-FR" sz="2000" dirty="0" smtClean="0"/>
              <a:t>: Anne Duperret</a:t>
            </a:r>
          </a:p>
          <a:p>
            <a:r>
              <a:rPr lang="fr-FR" sz="2000" b="1" dirty="0" smtClean="0"/>
              <a:t>Morphologie : </a:t>
            </a:r>
            <a:r>
              <a:rPr lang="fr-FR" sz="2000" dirty="0" smtClean="0"/>
              <a:t>Falaise verticale, plage de galets 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et </a:t>
            </a:r>
            <a:r>
              <a:rPr lang="fr-FR" sz="2000" dirty="0" smtClean="0"/>
              <a:t>plateforme littorale de type A</a:t>
            </a:r>
          </a:p>
          <a:p>
            <a:r>
              <a:rPr lang="fr-FR" sz="2000" b="1" dirty="0"/>
              <a:t>Lithologie du site </a:t>
            </a:r>
            <a:r>
              <a:rPr lang="fr-FR" sz="2000" dirty="0"/>
              <a:t>: Craie du Turonien </a:t>
            </a:r>
            <a:endParaRPr lang="fr-FR" sz="2000" dirty="0" smtClean="0"/>
          </a:p>
          <a:p>
            <a:r>
              <a:rPr lang="fr-FR" sz="2000" b="1" dirty="0" err="1" smtClean="0"/>
              <a:t>Macrotidal</a:t>
            </a:r>
            <a:r>
              <a:rPr lang="fr-FR" sz="2000" dirty="0" smtClean="0"/>
              <a:t> </a:t>
            </a:r>
            <a:r>
              <a:rPr lang="fr-FR" sz="2000" dirty="0" smtClean="0"/>
              <a:t>: de 4.95 à 8.55 m</a:t>
            </a:r>
          </a:p>
          <a:p>
            <a:r>
              <a:rPr lang="fr-FR" sz="2000" dirty="0" smtClean="0"/>
              <a:t>Climat de houle : W à SW</a:t>
            </a:r>
          </a:p>
          <a:p>
            <a:r>
              <a:rPr lang="fr-FR" sz="2000" dirty="0" smtClean="0"/>
              <a:t>T </a:t>
            </a:r>
            <a:r>
              <a:rPr lang="fr-FR" sz="2000" dirty="0" smtClean="0"/>
              <a:t>de 7 à </a:t>
            </a:r>
            <a:r>
              <a:rPr lang="fr-FR" sz="2000" dirty="0" smtClean="0"/>
              <a:t>10s</a:t>
            </a: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31" y="4002637"/>
            <a:ext cx="3089430" cy="278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3" y="4853137"/>
            <a:ext cx="2977517" cy="176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48" y="2348880"/>
            <a:ext cx="2911995" cy="15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86" y="4707476"/>
            <a:ext cx="2550384" cy="19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 rot="18809969">
            <a:off x="7356487" y="5465513"/>
            <a:ext cx="288032" cy="1957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7500503" y="3875374"/>
            <a:ext cx="95833" cy="1516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511559" cy="442108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fr-FR" u="sng" dirty="0" smtClean="0"/>
              <a:t>Questions scientifiques</a:t>
            </a:r>
            <a:r>
              <a:rPr lang="fr-FR" dirty="0" smtClean="0"/>
              <a:t> : 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Taux d’érosion des falaises et de </a:t>
            </a:r>
            <a:r>
              <a:rPr lang="fr-FR" dirty="0" smtClean="0">
                <a:solidFill>
                  <a:srgbClr val="0000FF"/>
                </a:solidFill>
              </a:rPr>
              <a:t>sa plateforme littorale</a:t>
            </a:r>
          </a:p>
          <a:p>
            <a:pPr>
              <a:buNone/>
            </a:pPr>
            <a:r>
              <a:rPr lang="fr-FR" u="sng" dirty="0" smtClean="0"/>
              <a:t>Paramètres mesurés </a:t>
            </a:r>
            <a:r>
              <a:rPr lang="fr-FR" dirty="0" smtClean="0"/>
              <a:t>: 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TLS front de falaise </a:t>
            </a:r>
            <a:r>
              <a:rPr lang="fr-FR" dirty="0" smtClean="0">
                <a:solidFill>
                  <a:srgbClr val="0000FF"/>
                </a:solidFill>
              </a:rPr>
              <a:t>(BRGM)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TLS de détail plage et plateforme (</a:t>
            </a:r>
            <a:r>
              <a:rPr lang="fr-FR" dirty="0" err="1" smtClean="0">
                <a:solidFill>
                  <a:srgbClr val="0000FF"/>
                </a:solidFill>
              </a:rPr>
              <a:t>Univ</a:t>
            </a:r>
            <a:r>
              <a:rPr lang="fr-FR" dirty="0" smtClean="0">
                <a:solidFill>
                  <a:srgbClr val="0000FF"/>
                </a:solidFill>
              </a:rPr>
              <a:t>. </a:t>
            </a:r>
            <a:r>
              <a:rPr lang="fr-FR" dirty="0">
                <a:solidFill>
                  <a:srgbClr val="0000FF"/>
                </a:solidFill>
              </a:rPr>
              <a:t>T</a:t>
            </a:r>
            <a:r>
              <a:rPr lang="fr-FR" dirty="0" smtClean="0">
                <a:solidFill>
                  <a:srgbClr val="0000FF"/>
                </a:solidFill>
              </a:rPr>
              <a:t>oulouse2)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Topographie </a:t>
            </a:r>
            <a:r>
              <a:rPr lang="fr-FR" dirty="0">
                <a:solidFill>
                  <a:srgbClr val="0000FF"/>
                </a:solidFill>
              </a:rPr>
              <a:t>L</a:t>
            </a:r>
            <a:r>
              <a:rPr lang="fr-FR" dirty="0" smtClean="0">
                <a:solidFill>
                  <a:srgbClr val="0000FF"/>
                </a:solidFill>
              </a:rPr>
              <a:t>idar aéroportée </a:t>
            </a:r>
            <a:r>
              <a:rPr lang="fr-FR" dirty="0" smtClean="0">
                <a:solidFill>
                  <a:srgbClr val="0000FF"/>
                </a:solidFill>
              </a:rPr>
              <a:t>(BRGM, Litto3D</a:t>
            </a:r>
            <a:r>
              <a:rPr lang="fr-FR" dirty="0" smtClean="0">
                <a:solidFill>
                  <a:srgbClr val="0000FF"/>
                </a:solidFill>
              </a:rPr>
              <a:t>, </a:t>
            </a:r>
            <a:r>
              <a:rPr lang="fr-FR" dirty="0" err="1" smtClean="0">
                <a:solidFill>
                  <a:srgbClr val="0000FF"/>
                </a:solidFill>
              </a:rPr>
              <a:t>Clarec</a:t>
            </a:r>
            <a:r>
              <a:rPr lang="fr-FR" dirty="0" smtClean="0">
                <a:solidFill>
                  <a:srgbClr val="0000FF"/>
                </a:solidFill>
              </a:rPr>
              <a:t>)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Bathymétrie haute résolution de la zone </a:t>
            </a:r>
            <a:r>
              <a:rPr lang="fr-FR" dirty="0" err="1" smtClean="0">
                <a:solidFill>
                  <a:srgbClr val="0000FF"/>
                </a:solidFill>
              </a:rPr>
              <a:t>subtidale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endParaRPr lang="fr-FR" dirty="0" smtClean="0">
              <a:solidFill>
                <a:srgbClr val="0000FF"/>
              </a:solidFill>
            </a:endParaRP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Campagne </a:t>
            </a:r>
            <a:r>
              <a:rPr lang="fr-FR" dirty="0" smtClean="0">
                <a:solidFill>
                  <a:srgbClr val="0000FF"/>
                </a:solidFill>
              </a:rPr>
              <a:t>CROCOLIT </a:t>
            </a:r>
            <a:r>
              <a:rPr lang="fr-FR" dirty="0" smtClean="0">
                <a:solidFill>
                  <a:srgbClr val="0000FF"/>
                </a:solidFill>
              </a:rPr>
              <a:t>(R/V Haliotis, avril et </a:t>
            </a:r>
            <a:r>
              <a:rPr lang="fr-FR" dirty="0" err="1" smtClean="0">
                <a:solidFill>
                  <a:srgbClr val="0000FF"/>
                </a:solidFill>
              </a:rPr>
              <a:t>oct</a:t>
            </a:r>
            <a:r>
              <a:rPr lang="fr-FR" dirty="0" smtClean="0">
                <a:solidFill>
                  <a:srgbClr val="0000FF"/>
                </a:solidFill>
              </a:rPr>
              <a:t> 2013) : </a:t>
            </a:r>
            <a:r>
              <a:rPr lang="fr-FR" dirty="0" err="1">
                <a:solidFill>
                  <a:srgbClr val="0000FF"/>
                </a:solidFill>
              </a:rPr>
              <a:t>U</a:t>
            </a:r>
            <a:r>
              <a:rPr lang="fr-FR" dirty="0" err="1" smtClean="0">
                <a:solidFill>
                  <a:srgbClr val="0000FF"/>
                </a:solidFill>
              </a:rPr>
              <a:t>niv</a:t>
            </a:r>
            <a:r>
              <a:rPr lang="fr-FR" dirty="0" smtClean="0">
                <a:solidFill>
                  <a:srgbClr val="0000FF"/>
                </a:solidFill>
              </a:rPr>
              <a:t>. Le </a:t>
            </a:r>
            <a:r>
              <a:rPr lang="fr-FR" dirty="0" smtClean="0">
                <a:solidFill>
                  <a:srgbClr val="0000FF"/>
                </a:solidFill>
              </a:rPr>
              <a:t>Havre</a:t>
            </a:r>
            <a:endParaRPr lang="fr-FR" dirty="0" smtClean="0">
              <a:solidFill>
                <a:srgbClr val="0000FF"/>
              </a:solidFill>
            </a:endParaRP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Campagne </a:t>
            </a:r>
            <a:r>
              <a:rPr lang="fr-FR" dirty="0" smtClean="0">
                <a:solidFill>
                  <a:srgbClr val="0000FF"/>
                </a:solidFill>
              </a:rPr>
              <a:t>SPLASHALIOT (R/V Haliotis, sept 2014) : </a:t>
            </a:r>
            <a:r>
              <a:rPr lang="fr-FR" dirty="0" err="1" smtClean="0">
                <a:solidFill>
                  <a:srgbClr val="0000FF"/>
                </a:solidFill>
              </a:rPr>
              <a:t>U</a:t>
            </a:r>
            <a:r>
              <a:rPr lang="fr-FR" dirty="0" err="1" smtClean="0">
                <a:solidFill>
                  <a:srgbClr val="0000FF"/>
                </a:solidFill>
              </a:rPr>
              <a:t>niv</a:t>
            </a:r>
            <a:r>
              <a:rPr lang="fr-FR" dirty="0" smtClean="0">
                <a:solidFill>
                  <a:srgbClr val="0000FF"/>
                </a:solidFill>
              </a:rPr>
              <a:t>. Angers et </a:t>
            </a:r>
            <a:r>
              <a:rPr lang="fr-FR" dirty="0" err="1">
                <a:solidFill>
                  <a:srgbClr val="0000FF"/>
                </a:solidFill>
              </a:rPr>
              <a:t>U</a:t>
            </a:r>
            <a:r>
              <a:rPr lang="fr-FR" dirty="0" err="1" smtClean="0">
                <a:solidFill>
                  <a:srgbClr val="0000FF"/>
                </a:solidFill>
              </a:rPr>
              <a:t>niv</a:t>
            </a:r>
            <a:r>
              <a:rPr lang="fr-FR" dirty="0" smtClean="0">
                <a:solidFill>
                  <a:srgbClr val="0000FF"/>
                </a:solidFill>
              </a:rPr>
              <a:t>. Toulouse </a:t>
            </a:r>
            <a:r>
              <a:rPr lang="fr-FR" dirty="0" smtClean="0">
                <a:solidFill>
                  <a:srgbClr val="0000FF"/>
                </a:solidFill>
              </a:rPr>
              <a:t>2</a:t>
            </a:r>
          </a:p>
          <a:p>
            <a:pPr marL="57150" indent="0">
              <a:buNone/>
            </a:pPr>
            <a:r>
              <a:rPr lang="fr-FR" u="sng" dirty="0"/>
              <a:t>Paramètres </a:t>
            </a:r>
            <a:r>
              <a:rPr lang="fr-FR" u="sng" dirty="0" smtClean="0"/>
              <a:t>manquants </a:t>
            </a:r>
            <a:r>
              <a:rPr lang="fr-FR" dirty="0"/>
              <a:t>: </a:t>
            </a:r>
            <a:endParaRPr lang="fr-FR" dirty="0" smtClean="0"/>
          </a:p>
          <a:p>
            <a:pPr marL="514350" indent="-457200"/>
            <a:r>
              <a:rPr lang="fr-FR" dirty="0" smtClean="0">
                <a:solidFill>
                  <a:srgbClr val="0000FF"/>
                </a:solidFill>
              </a:rPr>
              <a:t>Mesures de houle </a:t>
            </a:r>
            <a:r>
              <a:rPr lang="fr-FR" i="1" dirty="0" smtClean="0">
                <a:solidFill>
                  <a:srgbClr val="0000FF"/>
                </a:solidFill>
              </a:rPr>
              <a:t>in situ</a:t>
            </a:r>
            <a:endParaRPr lang="fr-FR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rgbClr val="0000FF"/>
              </a:solidFill>
            </a:endParaRPr>
          </a:p>
          <a:p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4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Mesnil-Val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90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Seine-Maritime,</a:t>
            </a:r>
            <a:r>
              <a:rPr kumimoji="0" lang="fr-FR" sz="2909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90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Haute-Normandie</a:t>
            </a:r>
            <a:r>
              <a:rPr kumimoji="0" lang="fr-FR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4625"/>
            <a:ext cx="1783031" cy="8965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21" y="450804"/>
            <a:ext cx="1172838" cy="6832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43" y="460577"/>
            <a:ext cx="888694" cy="6734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4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Mesnil-Val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90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Seine-Maritime, Haute-Normandie</a:t>
            </a:r>
            <a:r>
              <a:rPr kumimoji="0" lang="fr-FR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556255"/>
              </p:ext>
            </p:extLst>
          </p:nvPr>
        </p:nvGraphicFramePr>
        <p:xfrm>
          <a:off x="0" y="1645921"/>
          <a:ext cx="9144000" cy="5742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720"/>
                <a:gridCol w="1584176"/>
                <a:gridCol w="1368152"/>
                <a:gridCol w="2160240"/>
                <a:gridCol w="1979712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Mesure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Fréquence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Précision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Instrument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Emprise</a:t>
                      </a:r>
                      <a:endParaRPr lang="fr-FR" dirty="0"/>
                    </a:p>
                  </a:txBody>
                  <a:tcPr/>
                </a:tc>
              </a:tr>
              <a:tr h="908183">
                <a:tc>
                  <a:txBody>
                    <a:bodyPr/>
                    <a:lstStyle/>
                    <a:p>
                      <a:r>
                        <a:rPr lang="fr-FR" dirty="0" smtClean="0"/>
                        <a:t>Bathymétrie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avril</a:t>
                      </a:r>
                      <a:r>
                        <a:rPr lang="fr-FR" baseline="0" dirty="0" smtClean="0"/>
                        <a:t> et </a:t>
                      </a:r>
                      <a:r>
                        <a:rPr lang="fr-FR" baseline="0" dirty="0" err="1" smtClean="0"/>
                        <a:t>oct</a:t>
                      </a:r>
                      <a:r>
                        <a:rPr lang="fr-FR" baseline="0" dirty="0" smtClean="0"/>
                        <a:t> 2013/sept 2014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0,5m/1m en</a:t>
                      </a:r>
                    </a:p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endParaRPr lang="fr-FR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 vertical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Sonar interférométrique </a:t>
                      </a:r>
                      <a:r>
                        <a:rPr lang="fr-FR" dirty="0" err="1" smtClean="0"/>
                        <a:t>Géoswath</a:t>
                      </a:r>
                      <a:r>
                        <a:rPr lang="fr-FR" dirty="0" smtClean="0"/>
                        <a:t> Haliotis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CROCOLIT</a:t>
                      </a:r>
                      <a:r>
                        <a:rPr lang="fr-FR" sz="1400" baseline="0" dirty="0" smtClean="0"/>
                        <a:t> : 1km x 2km</a:t>
                      </a:r>
                    </a:p>
                    <a:p>
                      <a:r>
                        <a:rPr lang="fr-FR" sz="1400" baseline="0" dirty="0" smtClean="0"/>
                        <a:t>SPLASHALIOT : ?</a:t>
                      </a:r>
                      <a:endParaRPr lang="fr-FR" sz="1400" dirty="0"/>
                    </a:p>
                  </a:txBody>
                  <a:tcPr/>
                </a:tc>
              </a:tr>
              <a:tr h="641855">
                <a:tc>
                  <a:txBody>
                    <a:bodyPr/>
                    <a:lstStyle/>
                    <a:p>
                      <a:r>
                        <a:rPr lang="fr-FR" dirty="0" smtClean="0"/>
                        <a:t>Sonar</a:t>
                      </a:r>
                      <a:r>
                        <a:rPr lang="fr-FR" baseline="0" dirty="0" smtClean="0"/>
                        <a:t> latéral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//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Non</a:t>
                      </a:r>
                      <a:r>
                        <a:rPr lang="fr-FR" baseline="0" dirty="0" smtClean="0"/>
                        <a:t> traité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Sonar </a:t>
                      </a:r>
                      <a:r>
                        <a:rPr lang="fr-FR" dirty="0" err="1" smtClean="0"/>
                        <a:t>Géoswath</a:t>
                      </a:r>
                      <a:r>
                        <a:rPr lang="fr-FR" dirty="0" smtClean="0"/>
                        <a:t> Haliotis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CROCOLIT : 1km x 2km</a:t>
                      </a:r>
                    </a:p>
                    <a:p>
                      <a:r>
                        <a:rPr lang="fr-FR" sz="1400" dirty="0" smtClean="0"/>
                        <a:t>SPLASHALIOT?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Sondeur de sédiments </a:t>
                      </a:r>
                      <a:r>
                        <a:rPr lang="fr-FR" dirty="0" err="1" smtClean="0"/>
                        <a:t>Chirp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//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1,8-5,3</a:t>
                      </a:r>
                      <a:r>
                        <a:rPr lang="fr-FR" baseline="0" dirty="0" smtClean="0"/>
                        <a:t> kHz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Chirp</a:t>
                      </a:r>
                      <a:r>
                        <a:rPr lang="fr-FR" dirty="0" smtClean="0"/>
                        <a:t> Haliotis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CROCOLIT : 1km x 2km</a:t>
                      </a:r>
                    </a:p>
                    <a:p>
                      <a:r>
                        <a:rPr lang="fr-FR" sz="1400" dirty="0" smtClean="0"/>
                        <a:t>SPLASHALIOT?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Micro-topographie</a:t>
                      </a:r>
                      <a:r>
                        <a:rPr lang="fr-FR" dirty="0" smtClean="0"/>
                        <a:t> front de falaise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Tous les 6 mois</a:t>
                      </a:r>
                      <a:r>
                        <a:rPr lang="fr-FR" baseline="0" dirty="0" smtClean="0"/>
                        <a:t> (</a:t>
                      </a:r>
                      <a:r>
                        <a:rPr lang="fr-FR" baseline="0" dirty="0" err="1" smtClean="0"/>
                        <a:t>dec</a:t>
                      </a:r>
                      <a:r>
                        <a:rPr lang="fr-FR" baseline="0" dirty="0" smtClean="0"/>
                        <a:t> 2005-avr 2008)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 pt/5cm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TLS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850m</a:t>
                      </a:r>
                      <a:r>
                        <a:rPr lang="fr-FR" sz="1400" baseline="0" dirty="0" smtClean="0"/>
                        <a:t> de falaise : de la valleuse de mesnil-val vers le NE.</a:t>
                      </a:r>
                      <a:endParaRPr lang="fr-FR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Orthophotographie</a:t>
                      </a:r>
                      <a:r>
                        <a:rPr lang="fr-FR" dirty="0" smtClean="0"/>
                        <a:t> falaise/plateforme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Déc 2005 et mars 2009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 cm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photographies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850m de falaise et plateforme exondée.</a:t>
                      </a:r>
                      <a:endParaRPr lang="fr-FR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Lidar topo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Mars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 pt/30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TLS par hélico</a:t>
                      </a:r>
                      <a:r>
                        <a:rPr lang="fr-FR" sz="1600" dirty="0" smtClean="0"/>
                        <a:t> (BRGM)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De Ault à </a:t>
                      </a:r>
                      <a:r>
                        <a:rPr lang="fr-FR" sz="1400" dirty="0" err="1" smtClean="0"/>
                        <a:t>Criel</a:t>
                      </a:r>
                      <a:r>
                        <a:rPr lang="fr-FR" sz="1400" dirty="0" smtClean="0"/>
                        <a:t> sur mer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Lidar topo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2011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 pt/50 cm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Lidar IGN (RGE-</a:t>
                      </a:r>
                      <a:r>
                        <a:rPr lang="fr-FR" dirty="0" err="1" smtClean="0"/>
                        <a:t>alti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Seine-maritime</a:t>
                      </a:r>
                      <a:r>
                        <a:rPr lang="fr-FR" sz="1400" dirty="0" smtClean="0"/>
                        <a:t>/</a:t>
                      </a:r>
                      <a:r>
                        <a:rPr lang="fr-FR" sz="1400" dirty="0" err="1" smtClean="0"/>
                        <a:t>picardie</a:t>
                      </a:r>
                      <a:r>
                        <a:rPr lang="fr-FR" sz="1400" dirty="0" smtClean="0"/>
                        <a:t> : bande de 2km de large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Lidar topo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Juin 2012</a:t>
                      </a:r>
                    </a:p>
                    <a:p>
                      <a:r>
                        <a:rPr lang="fr-FR" dirty="0" smtClean="0"/>
                        <a:t>Avril 2013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1pt/50 cm</a:t>
                      </a:r>
                    </a:p>
                    <a:p>
                      <a:r>
                        <a:rPr lang="fr-FR" dirty="0" smtClean="0"/>
                        <a:t>1 pt/50cm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Lidar </a:t>
                      </a:r>
                      <a:r>
                        <a:rPr lang="fr-FR" dirty="0" err="1" smtClean="0"/>
                        <a:t>Clarec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De </a:t>
                      </a:r>
                      <a:r>
                        <a:rPr lang="fr-FR" sz="1400" dirty="0" err="1" smtClean="0"/>
                        <a:t>Criel</a:t>
                      </a:r>
                      <a:r>
                        <a:rPr lang="fr-FR" sz="1400" dirty="0" smtClean="0"/>
                        <a:t> s/mer à Ault</a:t>
                      </a:r>
                    </a:p>
                    <a:p>
                      <a:r>
                        <a:rPr lang="fr-FR" sz="1400" dirty="0" smtClean="0"/>
                        <a:t>De Mesnil-Val à</a:t>
                      </a:r>
                      <a:r>
                        <a:rPr lang="fr-FR" sz="1400" baseline="0" dirty="0" smtClean="0"/>
                        <a:t> Le  </a:t>
                      </a:r>
                      <a:r>
                        <a:rPr lang="fr-FR" sz="1400" dirty="0" err="1" smtClean="0"/>
                        <a:t>Hourdel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21" y="450804"/>
            <a:ext cx="1172838" cy="6832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43" y="460577"/>
            <a:ext cx="888694" cy="6734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4625"/>
            <a:ext cx="1783031" cy="8965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318</Words>
  <Application>Microsoft Office PowerPoint</Application>
  <PresentationFormat>Affichage à l'écran (4:3)</PresentationFormat>
  <Paragraphs>76</Paragraphs>
  <Slides>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Mesnil-Val Seine-Maritime, Haute-Normandie </vt:lpstr>
      <vt:lpstr>Présentation PowerPoint</vt:lpstr>
      <vt:lpstr>Présentation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Projets de recherche Projet principal</dc:title>
  <dc:creator>france floch</dc:creator>
  <cp:lastModifiedBy>xxx</cp:lastModifiedBy>
  <cp:revision>48</cp:revision>
  <dcterms:created xsi:type="dcterms:W3CDTF">2014-11-18T09:30:23Z</dcterms:created>
  <dcterms:modified xsi:type="dcterms:W3CDTF">2014-11-27T11:28:23Z</dcterms:modified>
</cp:coreProperties>
</file>