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4.png" ContentType="image/png"/>
  <Override PartName="/ppt/media/image13.png" ContentType="image/png"/>
  <Override PartName="/ppt/media/image12.png" ContentType="image/png"/>
  <Override PartName="/ppt/media/image11.jpeg" ContentType="image/jpeg"/>
  <Override PartName="/ppt/media/image10.png" ContentType="image/png"/>
  <Override PartName="/ppt/media/image15.png" ContentType="image/png"/>
  <Override PartName="/ppt/media/image9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BADBEE12-FCAF-4DA1-ABDE-CAD2180031BC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7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FCA1C528-B715-4E93-85AA-07A556E2E135}" type="slidenum">
              <a:rPr lang="fr-FR" sz="1200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A76745CD-B7FC-4083-87B5-7B1C636B6E38}" type="slidenum">
              <a:rPr lang="fr-FR" sz="1200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4A1A0A3A-90D1-4DE7-AFB3-5635F1FFBC94}" type="slidenum">
              <a:rPr lang="fr-FR" sz="1200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http://www.soltc.org/" TargetMode="External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6048000" y="1656000"/>
            <a:ext cx="2657520" cy="1546560"/>
          </a:xfrm>
          <a:prstGeom prst="rect">
            <a:avLst/>
          </a:prstGeom>
          <a:solidFill>
            <a:srgbClr val="729fcf"/>
          </a:solidFill>
          <a:ln>
            <a:solidFill>
              <a:srgbClr val="3465af"/>
            </a:solidFill>
          </a:ln>
        </p:spPr>
      </p:sp>
      <p:sp>
        <p:nvSpPr>
          <p:cNvPr id="42" name="CustomShape 2"/>
          <p:cNvSpPr/>
          <p:nvPr/>
        </p:nvSpPr>
        <p:spPr>
          <a:xfrm>
            <a:off x="0" y="0"/>
            <a:ext cx="9143280" cy="1416960"/>
          </a:xfrm>
          <a:prstGeom prst="rect">
            <a:avLst/>
          </a:prstGeom>
          <a:solidFill>
            <a:srgbClr val="f79646"/>
          </a:solidFill>
          <a:ln w="9360">
            <a:solidFill>
              <a:srgbClr val="f79646"/>
            </a:solidFill>
            <a:round/>
          </a:ln>
        </p:spPr>
      </p:sp>
      <p:sp>
        <p:nvSpPr>
          <p:cNvPr id="43" name="CustomShape 3"/>
          <p:cNvSpPr/>
          <p:nvPr/>
        </p:nvSpPr>
        <p:spPr>
          <a:xfrm>
            <a:off x="1510560" y="0"/>
            <a:ext cx="5473440" cy="14302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r>
              <a:rPr lang="fr-FR" sz="3600">
                <a:solidFill>
                  <a:srgbClr val="000000"/>
                </a:solidFill>
                <a:latin typeface="Calibri"/>
              </a:rPr>
              <a:t>Plage de Maguelone</a:t>
            </a:r>
            <a:endParaRPr/>
          </a:p>
          <a:p>
            <a:r>
              <a:rPr lang="fr-FR" sz="2000">
                <a:solidFill>
                  <a:srgbClr val="000000"/>
                </a:solidFill>
                <a:latin typeface="Calibri"/>
              </a:rPr>
              <a:t>Hérault – Palavas, Frontignan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4" name="CustomShape 4"/>
          <p:cNvSpPr/>
          <p:nvPr/>
        </p:nvSpPr>
        <p:spPr>
          <a:xfrm>
            <a:off x="288000" y="1584000"/>
            <a:ext cx="5183640" cy="1727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2000">
                <a:solidFill>
                  <a:srgbClr val="000000"/>
                </a:solidFill>
                <a:latin typeface="Calibri"/>
              </a:rPr>
              <a:t>Laboratoires : </a:t>
            </a:r>
            <a:r>
              <a:rPr b="1" lang="fr-FR" sz="1600">
                <a:solidFill>
                  <a:srgbClr val="000000"/>
                </a:solidFill>
                <a:latin typeface="Calibri"/>
              </a:rPr>
              <a:t>groupe SOLTC/GLADYS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2000">
                <a:solidFill>
                  <a:srgbClr val="000000"/>
                </a:solidFill>
                <a:latin typeface="Calibri"/>
              </a:rPr>
              <a:t>     </a:t>
            </a:r>
            <a:r>
              <a:rPr lang="fr-FR" sz="2000">
                <a:solidFill>
                  <a:srgbClr val="000000"/>
                </a:solidFill>
                <a:latin typeface="Calibri"/>
              </a:rPr>
              <a:t>OREME + Pytheas + CEFREM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2000">
                <a:solidFill>
                  <a:srgbClr val="000000"/>
                </a:solidFill>
                <a:latin typeface="Calibri"/>
              </a:rPr>
              <a:t>Correspondant </a:t>
            </a:r>
            <a:r>
              <a:rPr lang="fr-FR" sz="2000">
                <a:solidFill>
                  <a:srgbClr val="000000"/>
                </a:solidFill>
                <a:latin typeface="Calibri"/>
              </a:rPr>
              <a:t>: Fred Bouchette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2000">
                <a:solidFill>
                  <a:srgbClr val="000000"/>
                </a:solidFill>
                <a:latin typeface="Calibri"/>
              </a:rPr>
              <a:t>Morphologie : </a:t>
            </a:r>
            <a:r>
              <a:rPr lang="fr-FR" sz="2000">
                <a:solidFill>
                  <a:srgbClr val="000000"/>
                </a:solidFill>
                <a:latin typeface="Calibri"/>
              </a:rPr>
              <a:t>barrière sableuse à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Lido bas et lagune bien développée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45" name="Image 17"/>
          <p:cNvPicPr/>
          <p:nvPr/>
        </p:nvPicPr>
        <p:blipFill>
          <a:blip r:embed="rId1"/>
          <a:stretch>
            <a:fillRect/>
          </a:stretch>
        </p:blipFill>
        <p:spPr>
          <a:xfrm>
            <a:off x="6984000" y="0"/>
            <a:ext cx="2159640" cy="1344960"/>
          </a:xfrm>
          <a:prstGeom prst="rect">
            <a:avLst/>
          </a:prstGeom>
          <a:ln>
            <a:noFill/>
          </a:ln>
        </p:spPr>
      </p:pic>
      <p:pic>
        <p:nvPicPr>
          <p:cNvPr descr="" id="4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84440"/>
            <a:ext cx="1510560" cy="632520"/>
          </a:xfrm>
          <a:prstGeom prst="rect">
            <a:avLst/>
          </a:prstGeom>
          <a:ln>
            <a:noFill/>
          </a:ln>
        </p:spPr>
      </p:pic>
      <p:pic>
        <p:nvPicPr>
          <p:cNvPr descr="" id="4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3417480"/>
            <a:ext cx="9143280" cy="3440160"/>
          </a:xfrm>
          <a:prstGeom prst="rect">
            <a:avLst/>
          </a:prstGeom>
          <a:ln>
            <a:noFill/>
          </a:ln>
        </p:spPr>
      </p:pic>
      <p:sp>
        <p:nvSpPr>
          <p:cNvPr id="48" name="CustomShape 5"/>
          <p:cNvSpPr/>
          <p:nvPr/>
        </p:nvSpPr>
        <p:spPr>
          <a:xfrm>
            <a:off x="6192000" y="1728000"/>
            <a:ext cx="2513520" cy="14745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i="1" lang="fr-FR" sz="1500">
                <a:solidFill>
                  <a:srgbClr val="000000"/>
                </a:solidFill>
                <a:latin typeface="Calibri"/>
              </a:rPr>
              <a:t>Sables, vases, limons  </a:t>
            </a:r>
            <a:endParaRPr/>
          </a:p>
          <a:p>
            <a:pPr>
              <a:lnSpc>
                <a:spcPct val="100000"/>
              </a:lnSpc>
            </a:pPr>
            <a:r>
              <a:rPr i="1" lang="fr-FR" sz="1500">
                <a:solidFill>
                  <a:srgbClr val="000000"/>
                </a:solidFill>
                <a:latin typeface="Calibri"/>
              </a:rPr>
              <a:t>Microtidal (30 cm) </a:t>
            </a:r>
            <a:endParaRPr/>
          </a:p>
          <a:p>
            <a:pPr>
              <a:lnSpc>
                <a:spcPct val="100000"/>
              </a:lnSpc>
            </a:pPr>
            <a:r>
              <a:rPr i="1" lang="fr-FR" sz="1500">
                <a:solidFill>
                  <a:srgbClr val="000000"/>
                </a:solidFill>
                <a:latin typeface="Calibri"/>
              </a:rPr>
              <a:t>Climat de houle SE – SW</a:t>
            </a:r>
            <a:endParaRPr/>
          </a:p>
          <a:p>
            <a:pPr>
              <a:lnSpc>
                <a:spcPct val="100000"/>
              </a:lnSpc>
            </a:pPr>
            <a:r>
              <a:rPr i="1" lang="fr-FR" sz="1500">
                <a:solidFill>
                  <a:srgbClr val="000000"/>
                </a:solidFill>
                <a:latin typeface="Calibri"/>
              </a:rPr>
              <a:t>Hs entre 0.5 et 5.8 m</a:t>
            </a:r>
            <a:endParaRPr/>
          </a:p>
          <a:p>
            <a:pPr>
              <a:lnSpc>
                <a:spcPct val="100000"/>
              </a:lnSpc>
            </a:pPr>
            <a:r>
              <a:rPr i="1" lang="fr-FR" sz="1500">
                <a:solidFill>
                  <a:srgbClr val="000000"/>
                </a:solidFill>
                <a:latin typeface="Calibri"/>
              </a:rPr>
              <a:t>Tp entre 4 et 12 s</a:t>
            </a:r>
            <a:endParaRPr/>
          </a:p>
        </p:txBody>
      </p:sp>
      <p:sp>
        <p:nvSpPr>
          <p:cNvPr id="49" name="CustomShape 6"/>
          <p:cNvSpPr/>
          <p:nvPr/>
        </p:nvSpPr>
        <p:spPr>
          <a:xfrm>
            <a:off x="2808000" y="3888000"/>
            <a:ext cx="575640" cy="575640"/>
          </a:xfrm>
          <a:prstGeom prst="ellipse">
            <a:avLst/>
          </a:prstGeom>
          <a:noFill/>
          <a:ln w="36000">
            <a:solidFill>
              <a:srgbClr val="3465af"/>
            </a:solidFill>
            <a:round/>
          </a:ln>
        </p:spPr>
      </p:sp>
      <p:sp>
        <p:nvSpPr>
          <p:cNvPr id="50" name="CustomShape 7"/>
          <p:cNvSpPr/>
          <p:nvPr/>
        </p:nvSpPr>
        <p:spPr>
          <a:xfrm>
            <a:off x="-1440" y="360"/>
            <a:ext cx="1513440" cy="802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pic>
        <p:nvPicPr>
          <p:cNvPr descr="" id="5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60"/>
            <a:ext cx="1512000" cy="80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0"/>
            <a:ext cx="9143280" cy="1416960"/>
          </a:xfrm>
          <a:prstGeom prst="rect">
            <a:avLst/>
          </a:prstGeom>
          <a:solidFill>
            <a:srgbClr val="f79646"/>
          </a:solidFill>
          <a:ln w="9360">
            <a:solidFill>
              <a:srgbClr val="f79646"/>
            </a:solidFill>
            <a:round/>
          </a:ln>
        </p:spPr>
      </p:sp>
      <p:sp>
        <p:nvSpPr>
          <p:cNvPr id="53" name="CustomShape 2"/>
          <p:cNvSpPr/>
          <p:nvPr/>
        </p:nvSpPr>
        <p:spPr>
          <a:xfrm>
            <a:off x="-1440" y="0"/>
            <a:ext cx="1513440" cy="802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sp>
        <p:nvSpPr>
          <p:cNvPr id="54" name="CustomShape 3"/>
          <p:cNvSpPr/>
          <p:nvPr/>
        </p:nvSpPr>
        <p:spPr>
          <a:xfrm>
            <a:off x="144000" y="1944000"/>
            <a:ext cx="8712000" cy="864000"/>
          </a:xfrm>
          <a:prstGeom prst="rect">
            <a:avLst/>
          </a:prstGeom>
          <a:solidFill>
            <a:srgbClr val="729fcf"/>
          </a:solidFill>
          <a:ln>
            <a:solidFill>
              <a:srgbClr val="3465af"/>
            </a:solidFill>
          </a:ln>
        </p:spPr>
      </p:sp>
      <p:pic>
        <p:nvPicPr>
          <p:cNvPr descr="" id="55" name="Image 17"/>
          <p:cNvPicPr/>
          <p:nvPr/>
        </p:nvPicPr>
        <p:blipFill>
          <a:blip r:embed="rId1"/>
          <a:stretch>
            <a:fillRect/>
          </a:stretch>
        </p:blipFill>
        <p:spPr>
          <a:xfrm>
            <a:off x="6984000" y="0"/>
            <a:ext cx="2159640" cy="1344960"/>
          </a:xfrm>
          <a:prstGeom prst="rect">
            <a:avLst/>
          </a:prstGeom>
          <a:ln>
            <a:noFill/>
          </a:ln>
        </p:spPr>
      </p:pic>
      <p:pic>
        <p:nvPicPr>
          <p:cNvPr descr="" id="5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84440"/>
            <a:ext cx="1510560" cy="632520"/>
          </a:xfrm>
          <a:prstGeom prst="rect">
            <a:avLst/>
          </a:prstGeom>
          <a:ln>
            <a:noFill/>
          </a:ln>
        </p:spPr>
      </p:pic>
      <p:sp>
        <p:nvSpPr>
          <p:cNvPr id="57" name="CustomShape 4"/>
          <p:cNvSpPr/>
          <p:nvPr/>
        </p:nvSpPr>
        <p:spPr>
          <a:xfrm>
            <a:off x="288000" y="1944000"/>
            <a:ext cx="8470440" cy="720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2400">
                <a:solidFill>
                  <a:srgbClr val="000000"/>
                </a:solidFill>
                <a:latin typeface="Calibri"/>
              </a:rPr>
              <a:t>Caractérisation de la submersion marine sur un cordon sableux bas &amp; système lagunaire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8" name="TextShape 5"/>
          <p:cNvSpPr txBox="1"/>
          <p:nvPr/>
        </p:nvSpPr>
        <p:spPr>
          <a:xfrm>
            <a:off x="72000" y="1455120"/>
            <a:ext cx="3314160" cy="416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2200">
                <a:solidFill>
                  <a:srgbClr val="000000"/>
                </a:solidFill>
                <a:latin typeface="Calibri"/>
              </a:rPr>
              <a:t>Question scientifique :</a:t>
            </a:r>
            <a:endParaRPr/>
          </a:p>
        </p:txBody>
      </p:sp>
      <p:sp>
        <p:nvSpPr>
          <p:cNvPr id="59" name="TextShape 6"/>
          <p:cNvSpPr txBox="1"/>
          <p:nvPr/>
        </p:nvSpPr>
        <p:spPr>
          <a:xfrm>
            <a:off x="144000" y="3039120"/>
            <a:ext cx="3227040" cy="416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2200">
                <a:solidFill>
                  <a:srgbClr val="000000"/>
                </a:solidFill>
                <a:latin typeface="Calibri"/>
              </a:rPr>
              <a:t>Paramètres mesurés :</a:t>
            </a:r>
            <a:endParaRPr/>
          </a:p>
        </p:txBody>
      </p:sp>
      <p:pic>
        <p:nvPicPr>
          <p:cNvPr descr="" id="6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2000" cy="802440"/>
          </a:xfrm>
          <a:prstGeom prst="rect">
            <a:avLst/>
          </a:prstGeom>
          <a:ln>
            <a:noFill/>
          </a:ln>
        </p:spPr>
      </p:pic>
      <p:sp>
        <p:nvSpPr>
          <p:cNvPr id="61" name="CustomShape 7"/>
          <p:cNvSpPr/>
          <p:nvPr/>
        </p:nvSpPr>
        <p:spPr>
          <a:xfrm>
            <a:off x="1510560" y="360"/>
            <a:ext cx="5473440" cy="14302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r>
              <a:rPr lang="fr-FR" sz="3600">
                <a:solidFill>
                  <a:srgbClr val="000000"/>
                </a:solidFill>
                <a:latin typeface="Calibri"/>
              </a:rPr>
              <a:t>Plage de Maguelone</a:t>
            </a:r>
            <a:endParaRPr/>
          </a:p>
          <a:p>
            <a:r>
              <a:rPr lang="fr-FR" sz="2000">
                <a:solidFill>
                  <a:srgbClr val="000000"/>
                </a:solidFill>
                <a:latin typeface="Calibri"/>
              </a:rPr>
              <a:t>Hérault – Palavas, Frontignan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62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119880" y="3456000"/>
            <a:ext cx="8876160" cy="30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62000" y="1440000"/>
            <a:ext cx="7110000" cy="473976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0" y="0"/>
            <a:ext cx="9143280" cy="1416960"/>
          </a:xfrm>
          <a:prstGeom prst="rect">
            <a:avLst/>
          </a:prstGeom>
          <a:solidFill>
            <a:srgbClr val="f79646"/>
          </a:solidFill>
          <a:ln w="9360">
            <a:solidFill>
              <a:srgbClr val="f79646"/>
            </a:solidFill>
            <a:round/>
          </a:ln>
        </p:spPr>
      </p:sp>
      <p:pic>
        <p:nvPicPr>
          <p:cNvPr descr="" id="65" name="Imag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6984000" y="0"/>
            <a:ext cx="2159640" cy="1344960"/>
          </a:xfrm>
          <a:prstGeom prst="rect">
            <a:avLst/>
          </a:prstGeom>
          <a:ln>
            <a:noFill/>
          </a:ln>
        </p:spPr>
      </p:pic>
      <p:pic>
        <p:nvPicPr>
          <p:cNvPr descr="" id="6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784440"/>
            <a:ext cx="1510560" cy="632520"/>
          </a:xfrm>
          <a:prstGeom prst="rect">
            <a:avLst/>
          </a:prstGeom>
          <a:ln>
            <a:noFill/>
          </a:ln>
        </p:spPr>
      </p:pic>
      <p:sp>
        <p:nvSpPr>
          <p:cNvPr id="67" name="CustomShape 2"/>
          <p:cNvSpPr/>
          <p:nvPr/>
        </p:nvSpPr>
        <p:spPr>
          <a:xfrm>
            <a:off x="-1440" y="360"/>
            <a:ext cx="1513440" cy="802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pic>
        <p:nvPicPr>
          <p:cNvPr descr="" id="6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60"/>
            <a:ext cx="1512000" cy="802440"/>
          </a:xfrm>
          <a:prstGeom prst="rect">
            <a:avLst/>
          </a:prstGeom>
          <a:ln>
            <a:noFill/>
          </a:ln>
        </p:spPr>
      </p:pic>
      <p:sp>
        <p:nvSpPr>
          <p:cNvPr id="69" name="CustomShape 3"/>
          <p:cNvSpPr/>
          <p:nvPr/>
        </p:nvSpPr>
        <p:spPr>
          <a:xfrm>
            <a:off x="1510560" y="360"/>
            <a:ext cx="5473440" cy="14302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r>
              <a:rPr lang="fr-FR" sz="3600">
                <a:solidFill>
                  <a:srgbClr val="000000"/>
                </a:solidFill>
                <a:latin typeface="Calibri"/>
              </a:rPr>
              <a:t>Plage de Maguelone</a:t>
            </a:r>
            <a:endParaRPr/>
          </a:p>
          <a:p>
            <a:r>
              <a:rPr lang="fr-FR" sz="2000">
                <a:solidFill>
                  <a:srgbClr val="000000"/>
                </a:solidFill>
                <a:latin typeface="Calibri"/>
              </a:rPr>
              <a:t>Hérault – Palavas, Frontignan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70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2628000"/>
            <a:ext cx="4522680" cy="4230000"/>
          </a:xfrm>
          <a:prstGeom prst="rect">
            <a:avLst/>
          </a:prstGeom>
          <a:ln>
            <a:noFill/>
          </a:ln>
        </p:spPr>
      </p:pic>
      <p:sp>
        <p:nvSpPr>
          <p:cNvPr id="71" name="Line 4"/>
          <p:cNvSpPr/>
          <p:nvPr/>
        </p:nvSpPr>
        <p:spPr>
          <a:xfrm flipV="1">
            <a:off x="4522680" y="2808000"/>
            <a:ext cx="2029320" cy="1872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72" name="CustomShape 5"/>
          <p:cNvSpPr/>
          <p:nvPr/>
        </p:nvSpPr>
        <p:spPr>
          <a:xfrm>
            <a:off x="5040000" y="2448000"/>
            <a:ext cx="2952000" cy="936000"/>
          </a:xfrm>
          <a:prstGeom prst="ellipse">
            <a:avLst/>
          </a:prstGeom>
          <a:noFill/>
          <a:ln w="36000">
            <a:solidFill>
              <a:srgbClr val="3465af"/>
            </a:solidFill>
            <a:round/>
          </a:ln>
        </p:spPr>
      </p:sp>
      <p:sp>
        <p:nvSpPr>
          <p:cNvPr id="73" name="TextShape 6"/>
          <p:cNvSpPr txBox="1"/>
          <p:nvPr/>
        </p:nvSpPr>
        <p:spPr>
          <a:xfrm>
            <a:off x="72000" y="1656000"/>
            <a:ext cx="1817640" cy="858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r-FR"/>
              <a:t>MESURE à 4Hz</a:t>
            </a:r>
            <a:endParaRPr/>
          </a:p>
          <a:p>
            <a:pPr algn="ctr"/>
            <a:r>
              <a:rPr lang="fr-FR"/>
              <a:t>Partout</a:t>
            </a:r>
            <a:endParaRPr/>
          </a:p>
          <a:p>
            <a:pPr algn="ctr"/>
            <a:r>
              <a:rPr lang="fr-FR"/>
              <a:t>TEMPS REEL</a:t>
            </a:r>
            <a:endParaRPr/>
          </a:p>
        </p:txBody>
      </p:sp>
      <p:sp>
        <p:nvSpPr>
          <p:cNvPr id="74" name="TextShape 7"/>
          <p:cNvSpPr txBox="1"/>
          <p:nvPr/>
        </p:nvSpPr>
        <p:spPr>
          <a:xfrm>
            <a:off x="4608000" y="6336000"/>
            <a:ext cx="42408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r-FR"/>
              <a:t>Disponible sur </a:t>
            </a:r>
            <a:r>
              <a:rPr lang="fr-FR">
                <a:hlinkClick r:id="rId6"/>
              </a:rPr>
              <a:t>www.soltc.org</a:t>
            </a:r>
            <a:r>
              <a:rPr lang="fr-FR"/>
              <a:t> et en WFS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