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91" r:id="rId2"/>
    <p:sldId id="329" r:id="rId3"/>
    <p:sldId id="333" r:id="rId4"/>
    <p:sldId id="334" r:id="rId5"/>
    <p:sldId id="330" r:id="rId6"/>
    <p:sldId id="331" r:id="rId7"/>
    <p:sldId id="332" r:id="rId8"/>
    <p:sldId id="257" r:id="rId9"/>
    <p:sldId id="309" r:id="rId10"/>
    <p:sldId id="314" r:id="rId11"/>
    <p:sldId id="270" r:id="rId12"/>
    <p:sldId id="261" r:id="rId13"/>
    <p:sldId id="317" r:id="rId14"/>
    <p:sldId id="325" r:id="rId15"/>
    <p:sldId id="324" r:id="rId16"/>
    <p:sldId id="316" r:id="rId17"/>
    <p:sldId id="326" r:id="rId18"/>
    <p:sldId id="318" r:id="rId19"/>
    <p:sldId id="327" r:id="rId20"/>
    <p:sldId id="260" r:id="rId21"/>
    <p:sldId id="272" r:id="rId22"/>
    <p:sldId id="264" r:id="rId23"/>
    <p:sldId id="276" r:id="rId24"/>
    <p:sldId id="315" r:id="rId25"/>
    <p:sldId id="282" r:id="rId26"/>
    <p:sldId id="287" r:id="rId27"/>
    <p:sldId id="289" r:id="rId28"/>
    <p:sldId id="328" r:id="rId29"/>
    <p:sldId id="320" r:id="rId30"/>
  </p:sldIdLst>
  <p:sldSz cx="9144000" cy="6858000" type="screen4x3"/>
  <p:notesSz cx="6858000" cy="9144000"/>
  <p:defaultTextStyle>
    <a:defPPr>
      <a:defRPr lang="fr-F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3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82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05F8D8-A887-42B1-ACC7-0302014A77E9}" type="datetimeFigureOut">
              <a:rPr lang="fr-FR"/>
              <a:pPr>
                <a:defRPr/>
              </a:pPr>
              <a:t>05/05/2025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9EC798-E3DA-49AA-9199-67582F13DA3B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198469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A304D1-0B0A-4620-88A5-E97065478430}" type="datetimeFigureOut">
              <a:rPr lang="fr-FR"/>
              <a:pPr>
                <a:defRPr/>
              </a:pPr>
              <a:t>05/05/2025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BAF640-87B7-4CC4-AD6E-CBDF4FA66EF5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0183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65DFB0-F796-487B-8030-44F2F0F4A984}" type="datetimeFigureOut">
              <a:rPr lang="fr-FR"/>
              <a:pPr>
                <a:defRPr/>
              </a:pPr>
              <a:t>05/05/2025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C11520-137F-4928-A7BA-38086D09F5FA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923952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6787F8-8970-4417-940E-F95A8A99EB18}" type="datetimeFigureOut">
              <a:rPr lang="fr-FR"/>
              <a:pPr>
                <a:defRPr/>
              </a:pPr>
              <a:t>05/05/2025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E20393-9347-40BA-98BA-133AAFD9A482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73211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E29D92-5998-42DF-B372-22F16CAC8D4C}" type="datetimeFigureOut">
              <a:rPr lang="fr-FR"/>
              <a:pPr>
                <a:defRPr/>
              </a:pPr>
              <a:t>05/05/2025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43605F-3D9D-4F71-826C-BAAD781C9A29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803637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617CC9-9DD2-48F9-8251-4D8BC04A1FFC}" type="datetimeFigureOut">
              <a:rPr lang="fr-FR"/>
              <a:pPr>
                <a:defRPr/>
              </a:pPr>
              <a:t>05/05/2025</a:t>
            </a:fld>
            <a:endParaRPr lang="fr-FR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AF5010-A347-4812-AA49-C3B2F0DB07DF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802908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A03447-C8A3-408B-BCFC-6E955DD7578B}" type="datetimeFigureOut">
              <a:rPr lang="fr-FR"/>
              <a:pPr>
                <a:defRPr/>
              </a:pPr>
              <a:t>05/05/2025</a:t>
            </a:fld>
            <a:endParaRPr lang="fr-FR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0D4202-754B-4BEA-A2B7-071EE67EB08E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623287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8530E9-FF5D-48FA-B41C-90FA0BDBE795}" type="datetimeFigureOut">
              <a:rPr lang="fr-FR"/>
              <a:pPr>
                <a:defRPr/>
              </a:pPr>
              <a:t>05/05/2025</a:t>
            </a:fld>
            <a:endParaRPr lang="fr-F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5BDE43-BF4E-403F-BBDB-2776D37A4E39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978065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81CDE7-FB7C-4B11-961C-E7A274467486}" type="datetimeFigureOut">
              <a:rPr lang="fr-FR"/>
              <a:pPr>
                <a:defRPr/>
              </a:pPr>
              <a:t>05/05/2025</a:t>
            </a:fld>
            <a:endParaRPr lang="fr-FR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A1F4AA-0E73-4551-A0E6-66520D76AE1A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5080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820813-5626-40E0-A2EF-A15EE9007554}" type="datetimeFigureOut">
              <a:rPr lang="fr-FR"/>
              <a:pPr>
                <a:defRPr/>
              </a:pPr>
              <a:t>05/05/2025</a:t>
            </a:fld>
            <a:endParaRPr lang="fr-FR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936EE6-6291-4029-83F6-BF49AAE1F44F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83330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fr-FR" noProof="0" smtClean="0"/>
              <a:t>Cliquez sur l'icône pour ajouter une image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B50A61-FDBD-477E-B73B-3DAA9D4F3125}" type="datetimeFigureOut">
              <a:rPr lang="fr-FR"/>
              <a:pPr>
                <a:defRPr/>
              </a:pPr>
              <a:t>05/05/2025</a:t>
            </a:fld>
            <a:endParaRPr lang="fr-FR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523865-44FB-49FB-99A9-1015B8630FF2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00830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Modifiez le style du titre</a:t>
            </a:r>
            <a:endParaRPr lang="en-US" altLang="fr-FR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Modifiez les styles du texte du masque</a:t>
            </a:r>
          </a:p>
          <a:p>
            <a:pPr lvl="1"/>
            <a:r>
              <a:rPr lang="fr-FR" altLang="fr-FR" smtClean="0"/>
              <a:t>Deuxième niveau</a:t>
            </a:r>
          </a:p>
          <a:p>
            <a:pPr lvl="2"/>
            <a:r>
              <a:rPr lang="fr-FR" altLang="fr-FR" smtClean="0"/>
              <a:t>Troisième niveau</a:t>
            </a:r>
          </a:p>
          <a:p>
            <a:pPr lvl="3"/>
            <a:r>
              <a:rPr lang="fr-FR" altLang="fr-FR" smtClean="0"/>
              <a:t>Quatrième niveau</a:t>
            </a:r>
          </a:p>
          <a:p>
            <a:pPr lvl="4"/>
            <a:r>
              <a:rPr lang="fr-FR" altLang="fr-FR" smtClean="0"/>
              <a:t>Cinquième niveau</a:t>
            </a:r>
            <a:endParaRPr lang="en-US" altLang="fr-FR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0EC3B7DA-26BC-4DB1-BFA7-939DB34FFB6E}" type="datetimeFigureOut">
              <a:rPr lang="fr-FR"/>
              <a:pPr>
                <a:defRPr/>
              </a:pPr>
              <a:t>05/05/2025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5F1286A-7138-4B3F-B4D4-13A4971980F3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jpe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13" Type="http://schemas.openxmlformats.org/officeDocument/2006/relationships/image" Target="../media/image53.png"/><Relationship Id="rId3" Type="http://schemas.openxmlformats.org/officeDocument/2006/relationships/image" Target="../media/image43.png"/><Relationship Id="rId7" Type="http://schemas.openxmlformats.org/officeDocument/2006/relationships/image" Target="../media/image47.png"/><Relationship Id="rId12" Type="http://schemas.openxmlformats.org/officeDocument/2006/relationships/image" Target="../media/image52.png"/><Relationship Id="rId17" Type="http://schemas.openxmlformats.org/officeDocument/2006/relationships/image" Target="../media/image57.jpeg"/><Relationship Id="rId2" Type="http://schemas.openxmlformats.org/officeDocument/2006/relationships/image" Target="../media/image42.jpeg"/><Relationship Id="rId16" Type="http://schemas.openxmlformats.org/officeDocument/2006/relationships/image" Target="../media/image5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6.png"/><Relationship Id="rId11" Type="http://schemas.openxmlformats.org/officeDocument/2006/relationships/image" Target="../media/image51.png"/><Relationship Id="rId5" Type="http://schemas.openxmlformats.org/officeDocument/2006/relationships/image" Target="../media/image45.png"/><Relationship Id="rId15" Type="http://schemas.openxmlformats.org/officeDocument/2006/relationships/image" Target="../media/image55.png"/><Relationship Id="rId10" Type="http://schemas.openxmlformats.org/officeDocument/2006/relationships/image" Target="../media/image50.png"/><Relationship Id="rId4" Type="http://schemas.openxmlformats.org/officeDocument/2006/relationships/image" Target="../media/image44.png"/><Relationship Id="rId9" Type="http://schemas.openxmlformats.org/officeDocument/2006/relationships/image" Target="../media/image49.png"/><Relationship Id="rId14" Type="http://schemas.openxmlformats.org/officeDocument/2006/relationships/image" Target="../media/image54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3.jpeg"/><Relationship Id="rId4" Type="http://schemas.openxmlformats.org/officeDocument/2006/relationships/image" Target="../media/image62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Imag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938"/>
            <a:ext cx="9144000" cy="6850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85725" y="40629"/>
            <a:ext cx="8955088" cy="153888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fr-FR" sz="3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Projects</a:t>
            </a:r>
            <a:r>
              <a:rPr lang="fr-FR" sz="3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EXTREMEVENT &amp; EVEXTREMIS (IPEV)</a:t>
            </a:r>
            <a:endParaRPr lang="fr-FR" sz="3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defRPr/>
            </a:pPr>
            <a:r>
              <a:rPr lang="fr-FR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Morphosedimentary</a:t>
            </a:r>
            <a:r>
              <a:rPr lang="fr-FR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signatures of </a:t>
            </a:r>
            <a:r>
              <a:rPr lang="fr-FR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extreme</a:t>
            </a:r>
            <a:r>
              <a:rPr lang="fr-FR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fr-FR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events</a:t>
            </a:r>
            <a:r>
              <a:rPr lang="fr-FR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on SW </a:t>
            </a:r>
            <a:r>
              <a:rPr lang="fr-FR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coast</a:t>
            </a:r>
            <a:r>
              <a:rPr lang="fr-FR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fr-FR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Iceland</a:t>
            </a:r>
            <a:endParaRPr lang="fr-FR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52" name="Imag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838" y="6321425"/>
            <a:ext cx="931862" cy="43021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Imag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413" y="6084888"/>
            <a:ext cx="406400" cy="677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Imag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3375" y="6189663"/>
            <a:ext cx="611188" cy="56356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5" name="Image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5050" y="6372225"/>
            <a:ext cx="652463" cy="355600"/>
          </a:xfrm>
          <a:prstGeom prst="rect">
            <a:avLst/>
          </a:prstGeom>
          <a:noFill/>
          <a:ln w="1270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Image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5463" y="6407150"/>
            <a:ext cx="788987" cy="325438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2057" name="Image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1363" y="6389688"/>
            <a:ext cx="644525" cy="37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8" name="Image 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9388" y="6519863"/>
            <a:ext cx="989012" cy="23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9" name="Image 1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8725" y="6354763"/>
            <a:ext cx="9112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0" name="Image 11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61388" y="6283325"/>
            <a:ext cx="479425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1" name="Image 12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0175" y="6389688"/>
            <a:ext cx="1171575" cy="354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2" name="Image 14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5250" y="6270625"/>
            <a:ext cx="592138" cy="49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ZoneTexte 9"/>
          <p:cNvSpPr txBox="1"/>
          <p:nvPr/>
        </p:nvSpPr>
        <p:spPr>
          <a:xfrm>
            <a:off x="1194013" y="6483742"/>
            <a:ext cx="3961662" cy="33855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600" dirty="0" err="1" smtClean="0">
                <a:solidFill>
                  <a:schemeClr val="bg1"/>
                </a:solidFill>
                <a:latin typeface="+mn-lt"/>
                <a:cs typeface="Arial" charset="0"/>
              </a:rPr>
              <a:t>Bay</a:t>
            </a:r>
            <a:r>
              <a:rPr lang="fr-FR" sz="1600" dirty="0" smtClean="0">
                <a:solidFill>
                  <a:schemeClr val="bg1"/>
                </a:solidFill>
                <a:latin typeface="+mn-lt"/>
                <a:cs typeface="Arial" charset="0"/>
              </a:rPr>
              <a:t> of Audierne</a:t>
            </a:r>
            <a:r>
              <a:rPr lang="fr-FR" sz="1600" dirty="0">
                <a:solidFill>
                  <a:schemeClr val="bg1"/>
                </a:solidFill>
                <a:latin typeface="+mn-lt"/>
                <a:cs typeface="Arial" charset="0"/>
              </a:rPr>
              <a:t> </a:t>
            </a:r>
            <a:r>
              <a:rPr lang="fr-FR" sz="1600" dirty="0" smtClean="0">
                <a:solidFill>
                  <a:schemeClr val="bg1"/>
                </a:solidFill>
                <a:latin typeface="+mn-lt"/>
                <a:cs typeface="Arial" charset="0"/>
              </a:rPr>
              <a:t>(Petra </a:t>
            </a:r>
            <a:r>
              <a:rPr lang="fr-FR" sz="1600" dirty="0" err="1" smtClean="0">
                <a:solidFill>
                  <a:schemeClr val="bg1"/>
                </a:solidFill>
                <a:latin typeface="+mn-lt"/>
                <a:cs typeface="Arial" charset="0"/>
              </a:rPr>
              <a:t>storm</a:t>
            </a:r>
            <a:r>
              <a:rPr lang="fr-FR" sz="1600" dirty="0" smtClean="0">
                <a:solidFill>
                  <a:schemeClr val="bg1"/>
                </a:solidFill>
                <a:latin typeface="+mn-lt"/>
                <a:cs typeface="Arial" charset="0"/>
              </a:rPr>
              <a:t> of </a:t>
            </a:r>
            <a:r>
              <a:rPr lang="fr-FR" sz="1600" dirty="0" err="1" smtClean="0">
                <a:solidFill>
                  <a:schemeClr val="bg1"/>
                </a:solidFill>
                <a:latin typeface="+mn-lt"/>
                <a:cs typeface="Arial" charset="0"/>
              </a:rPr>
              <a:t>Feb</a:t>
            </a:r>
            <a:r>
              <a:rPr lang="fr-FR" sz="1600" dirty="0" smtClean="0">
                <a:solidFill>
                  <a:schemeClr val="bg1"/>
                </a:solidFill>
                <a:latin typeface="+mn-lt"/>
                <a:cs typeface="Arial" charset="0"/>
              </a:rPr>
              <a:t>. 5, </a:t>
            </a:r>
            <a:r>
              <a:rPr lang="fr-FR" sz="1600" dirty="0">
                <a:solidFill>
                  <a:schemeClr val="bg1"/>
                </a:solidFill>
                <a:latin typeface="+mn-lt"/>
                <a:cs typeface="Arial" charset="0"/>
              </a:rPr>
              <a:t>2014)</a:t>
            </a:r>
          </a:p>
        </p:txBody>
      </p:sp>
      <p:sp>
        <p:nvSpPr>
          <p:cNvPr id="7172" name="ZoneTexte 5"/>
          <p:cNvSpPr txBox="1">
            <a:spLocks noChangeArrowheads="1"/>
          </p:cNvSpPr>
          <p:nvPr/>
        </p:nvSpPr>
        <p:spPr bwMode="auto">
          <a:xfrm rot="-5400000">
            <a:off x="8210550" y="5937257"/>
            <a:ext cx="1558925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fr-FR" sz="1100" dirty="0">
                <a:solidFill>
                  <a:schemeClr val="bg1"/>
                </a:solidFill>
              </a:rPr>
              <a:t>source : Philip </a:t>
            </a:r>
            <a:r>
              <a:rPr lang="fr-FR" altLang="fr-FR" sz="1100" dirty="0" err="1">
                <a:solidFill>
                  <a:schemeClr val="bg1"/>
                </a:solidFill>
              </a:rPr>
              <a:t>Plisson</a:t>
            </a:r>
            <a:r>
              <a:rPr lang="fr-FR" altLang="fr-FR" sz="1100" dirty="0">
                <a:solidFill>
                  <a:schemeClr val="bg1"/>
                </a:solidFill>
              </a:rPr>
              <a:t> ©</a:t>
            </a:r>
          </a:p>
        </p:txBody>
      </p:sp>
      <p:sp>
        <p:nvSpPr>
          <p:cNvPr id="8" name="ZoneTexte 7"/>
          <p:cNvSpPr txBox="1"/>
          <p:nvPr/>
        </p:nvSpPr>
        <p:spPr>
          <a:xfrm>
            <a:off x="0" y="133350"/>
            <a:ext cx="9144000" cy="120032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This </a:t>
            </a:r>
            <a:r>
              <a:rPr lang="en-US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survey has made it possible to define the timing and modalities of </a:t>
            </a:r>
            <a:r>
              <a:rPr lang="en-US" sz="24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morphosedimentary</a:t>
            </a:r>
            <a:r>
              <a:rPr lang="en-US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changes in relation to variations in meteorological conditions, particularly extreme events, over the last two decades</a:t>
            </a:r>
            <a:endParaRPr lang="fr-FR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ZoneTexte 1"/>
          <p:cNvSpPr txBox="1"/>
          <p:nvPr/>
        </p:nvSpPr>
        <p:spPr>
          <a:xfrm>
            <a:off x="5501258" y="2388979"/>
            <a:ext cx="355212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2200" dirty="0" err="1" smtClean="0">
                <a:solidFill>
                  <a:schemeClr val="bg1"/>
                </a:solidFill>
              </a:rPr>
              <a:t>morphogenetic</a:t>
            </a:r>
            <a:r>
              <a:rPr lang="fr-FR" sz="2200" dirty="0" smtClean="0">
                <a:solidFill>
                  <a:schemeClr val="bg1"/>
                </a:solidFill>
              </a:rPr>
              <a:t> </a:t>
            </a:r>
            <a:r>
              <a:rPr lang="fr-FR" sz="2200" dirty="0" err="1" smtClean="0">
                <a:solidFill>
                  <a:schemeClr val="bg1"/>
                </a:solidFill>
              </a:rPr>
              <a:t>event</a:t>
            </a:r>
            <a:r>
              <a:rPr lang="fr-FR" sz="2200" dirty="0" smtClean="0">
                <a:solidFill>
                  <a:schemeClr val="bg1"/>
                </a:solidFill>
              </a:rPr>
              <a:t> =</a:t>
            </a:r>
          </a:p>
          <a:p>
            <a:pPr algn="ctr"/>
            <a:r>
              <a:rPr lang="fr-FR" sz="2200" dirty="0" err="1" smtClean="0">
                <a:solidFill>
                  <a:schemeClr val="bg1"/>
                </a:solidFill>
              </a:rPr>
              <a:t>storm</a:t>
            </a:r>
            <a:r>
              <a:rPr lang="fr-FR" sz="2200" dirty="0" smtClean="0">
                <a:solidFill>
                  <a:schemeClr val="bg1"/>
                </a:solidFill>
              </a:rPr>
              <a:t> </a:t>
            </a:r>
            <a:r>
              <a:rPr lang="fr-FR" sz="2200" dirty="0" err="1" smtClean="0">
                <a:solidFill>
                  <a:schemeClr val="bg1"/>
                </a:solidFill>
              </a:rPr>
              <a:t>wave</a:t>
            </a:r>
            <a:r>
              <a:rPr lang="fr-FR" sz="2200" dirty="0" smtClean="0">
                <a:solidFill>
                  <a:schemeClr val="bg1"/>
                </a:solidFill>
              </a:rPr>
              <a:t> + high </a:t>
            </a:r>
            <a:r>
              <a:rPr lang="fr-FR" sz="2200" dirty="0" err="1" smtClean="0">
                <a:solidFill>
                  <a:schemeClr val="bg1"/>
                </a:solidFill>
              </a:rPr>
              <a:t>spring</a:t>
            </a:r>
            <a:r>
              <a:rPr lang="fr-FR" sz="2200" dirty="0" smtClean="0">
                <a:solidFill>
                  <a:schemeClr val="bg1"/>
                </a:solidFill>
              </a:rPr>
              <a:t> </a:t>
            </a:r>
            <a:r>
              <a:rPr lang="fr-FR" sz="2200" dirty="0" err="1" smtClean="0">
                <a:solidFill>
                  <a:schemeClr val="bg1"/>
                </a:solidFill>
              </a:rPr>
              <a:t>tide</a:t>
            </a:r>
            <a:endParaRPr lang="fr-FR" sz="22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449" y="715019"/>
            <a:ext cx="8135938" cy="5959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ZoneTexte 5"/>
          <p:cNvSpPr txBox="1"/>
          <p:nvPr/>
        </p:nvSpPr>
        <p:spPr>
          <a:xfrm>
            <a:off x="204589" y="163899"/>
            <a:ext cx="1937453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fr-FR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Why</a:t>
            </a:r>
            <a:r>
              <a:rPr lang="fr-F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fr-FR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Iceland</a:t>
            </a:r>
            <a:r>
              <a:rPr lang="fr-F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?</a:t>
            </a:r>
            <a:endParaRPr lang="fr-FR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/>
          <p:cNvGrpSpPr/>
          <p:nvPr/>
        </p:nvGrpSpPr>
        <p:grpSpPr>
          <a:xfrm>
            <a:off x="24714" y="990491"/>
            <a:ext cx="8987481" cy="5632730"/>
            <a:chOff x="24714" y="990491"/>
            <a:chExt cx="8987481" cy="5632730"/>
          </a:xfrm>
        </p:grpSpPr>
        <p:pic>
          <p:nvPicPr>
            <p:cNvPr id="9223" name="Image 2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714" y="990491"/>
              <a:ext cx="6921768" cy="56327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" name="ZoneTexte 4"/>
            <p:cNvSpPr txBox="1"/>
            <p:nvPr/>
          </p:nvSpPr>
          <p:spPr bwMode="auto">
            <a:xfrm>
              <a:off x="4053017" y="990491"/>
              <a:ext cx="4959178" cy="147732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>
                <a:defRPr/>
              </a:pPr>
              <a:r>
                <a:rPr lang="fr-FR" dirty="0" err="1" smtClean="0"/>
                <a:t>since</a:t>
              </a:r>
              <a:r>
                <a:rPr lang="fr-FR" dirty="0" smtClean="0"/>
                <a:t> 2014, </a:t>
              </a:r>
              <a:r>
                <a:rPr lang="fr-FR" dirty="0" err="1" smtClean="0"/>
                <a:t>survey</a:t>
              </a:r>
              <a:r>
                <a:rPr lang="fr-FR" dirty="0" smtClean="0"/>
                <a:t> of 6 sites has been </a:t>
              </a:r>
              <a:r>
                <a:rPr lang="fr-FR" dirty="0" err="1" smtClean="0"/>
                <a:t>undertaken</a:t>
              </a:r>
              <a:r>
                <a:rPr lang="fr-FR" dirty="0" smtClean="0"/>
                <a:t>:</a:t>
              </a:r>
              <a:endParaRPr lang="fr-FR" dirty="0"/>
            </a:p>
            <a:p>
              <a:pPr marL="285750" indent="-285750" algn="just">
                <a:buFontTx/>
                <a:buChar char="-"/>
                <a:defRPr/>
              </a:pPr>
              <a:r>
                <a:rPr lang="fr-FR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4 </a:t>
              </a:r>
              <a:r>
                <a:rPr lang="fr-FR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rocky</a:t>
              </a:r>
              <a:r>
                <a:rPr lang="fr-FR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fr-FR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cliffs</a:t>
              </a:r>
              <a:r>
                <a:rPr lang="fr-FR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fr-FR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including</a:t>
              </a:r>
              <a:r>
                <a:rPr lang="fr-FR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fr-FR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CTSDs</a:t>
              </a:r>
              <a:endPara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marL="285750" indent="-285750" algn="just">
                <a:buFontTx/>
                <a:buChar char="-"/>
                <a:defRPr/>
              </a:pPr>
              <a:r>
                <a:rPr lang="fr-FR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1 </a:t>
              </a:r>
              <a:r>
                <a:rPr lang="fr-FR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mega</a:t>
              </a:r>
              <a:r>
                <a:rPr lang="fr-FR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-boulder </a:t>
              </a:r>
              <a:r>
                <a:rPr lang="fr-FR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barrier</a:t>
              </a:r>
              <a:endPara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marL="285750" indent="-285750" algn="just">
                <a:buFontTx/>
                <a:buChar char="-"/>
                <a:defRPr/>
              </a:pPr>
              <a:r>
                <a:rPr lang="fr-FR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1 </a:t>
              </a:r>
              <a:r>
                <a:rPr lang="fr-FR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beach</a:t>
              </a:r>
              <a:r>
                <a:rPr lang="fr-FR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/dune system</a:t>
              </a:r>
              <a:endPara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just">
                <a:defRPr/>
              </a:pPr>
              <a:r>
                <a:rPr lang="fr-FR" dirty="0" err="1" smtClean="0"/>
                <a:t>situated</a:t>
              </a:r>
              <a:r>
                <a:rPr lang="fr-FR" dirty="0" smtClean="0"/>
                <a:t> of the </a:t>
              </a:r>
              <a:r>
                <a:rPr lang="fr-FR" dirty="0" err="1" smtClean="0"/>
                <a:t>Reykjanes</a:t>
              </a:r>
              <a:r>
                <a:rPr lang="fr-FR" dirty="0" smtClean="0"/>
                <a:t> </a:t>
              </a:r>
              <a:r>
                <a:rPr lang="fr-FR" dirty="0" err="1" smtClean="0"/>
                <a:t>peninsula</a:t>
              </a:r>
              <a:r>
                <a:rPr lang="fr-FR" dirty="0" smtClean="0"/>
                <a:t> (SW </a:t>
              </a:r>
              <a:r>
                <a:rPr lang="fr-FR" dirty="0" err="1" smtClean="0"/>
                <a:t>Iceland</a:t>
              </a:r>
              <a:r>
                <a:rPr lang="fr-FR" dirty="0" smtClean="0"/>
                <a:t>)</a:t>
              </a:r>
              <a:endParaRPr lang="fr-FR" dirty="0"/>
            </a:p>
          </p:txBody>
        </p:sp>
      </p:grpSp>
      <p:sp>
        <p:nvSpPr>
          <p:cNvPr id="10" name="ZoneTexte 9"/>
          <p:cNvSpPr txBox="1"/>
          <p:nvPr/>
        </p:nvSpPr>
        <p:spPr>
          <a:xfrm>
            <a:off x="49428" y="25786"/>
            <a:ext cx="903128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Setting up a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morphosedimentary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dynamics observatory</a:t>
            </a:r>
            <a:endParaRPr lang="fr-FR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/>
          <p:cNvGrpSpPr/>
          <p:nvPr/>
        </p:nvGrpSpPr>
        <p:grpSpPr>
          <a:xfrm>
            <a:off x="0" y="0"/>
            <a:ext cx="9147192" cy="6858000"/>
            <a:chOff x="0" y="0"/>
            <a:chExt cx="9147192" cy="6858000"/>
          </a:xfrm>
        </p:grpSpPr>
        <p:pic>
          <p:nvPicPr>
            <p:cNvPr id="3" name="Image 2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7192" cy="6858000"/>
            </a:xfrm>
            <a:prstGeom prst="rect">
              <a:avLst/>
            </a:prstGeom>
          </p:spPr>
        </p:pic>
        <p:sp>
          <p:nvSpPr>
            <p:cNvPr id="4" name="Ellipse 3"/>
            <p:cNvSpPr/>
            <p:nvPr/>
          </p:nvSpPr>
          <p:spPr>
            <a:xfrm>
              <a:off x="5190949" y="2453883"/>
              <a:ext cx="182225" cy="182225"/>
            </a:xfrm>
            <a:prstGeom prst="ellipse">
              <a:avLst/>
            </a:prstGeom>
            <a:noFill/>
            <a:ln w="127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8" name="ZoneTexte 7"/>
            <p:cNvSpPr txBox="1"/>
            <p:nvPr/>
          </p:nvSpPr>
          <p:spPr>
            <a:xfrm>
              <a:off x="61178" y="69652"/>
              <a:ext cx="2787751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20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Site 1 - </a:t>
              </a:r>
              <a:r>
                <a:rPr lang="fr-FR" sz="2000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Selatangar</a:t>
              </a:r>
              <a:r>
                <a:rPr lang="fr-FR" sz="20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(2023)</a:t>
              </a:r>
              <a:endParaRPr lang="fr-F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70636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e 2"/>
          <p:cNvGrpSpPr/>
          <p:nvPr/>
        </p:nvGrpSpPr>
        <p:grpSpPr>
          <a:xfrm>
            <a:off x="0" y="-15680"/>
            <a:ext cx="9150603" cy="6873680"/>
            <a:chOff x="0" y="-15680"/>
            <a:chExt cx="9150603" cy="6873680"/>
          </a:xfrm>
        </p:grpSpPr>
        <p:pic>
          <p:nvPicPr>
            <p:cNvPr id="2" name="Image 1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-15680"/>
              <a:ext cx="9150603" cy="6873680"/>
            </a:xfrm>
            <a:prstGeom prst="rect">
              <a:avLst/>
            </a:prstGeom>
          </p:spPr>
        </p:pic>
        <p:sp>
          <p:nvSpPr>
            <p:cNvPr id="7" name="ZoneTexte 6"/>
            <p:cNvSpPr txBox="1"/>
            <p:nvPr/>
          </p:nvSpPr>
          <p:spPr>
            <a:xfrm>
              <a:off x="107710" y="66695"/>
              <a:ext cx="2821413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20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Site 2 - </a:t>
              </a:r>
              <a:r>
                <a:rPr lang="fr-FR" sz="2000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Katlarahun</a:t>
              </a:r>
              <a:r>
                <a:rPr lang="fr-FR" sz="20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(2023)</a:t>
              </a:r>
              <a:endParaRPr lang="fr-F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78299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/>
          <p:cNvGrpSpPr/>
          <p:nvPr/>
        </p:nvGrpSpPr>
        <p:grpSpPr>
          <a:xfrm>
            <a:off x="0" y="0"/>
            <a:ext cx="9141598" cy="6857999"/>
            <a:chOff x="0" y="0"/>
            <a:chExt cx="9141598" cy="6857999"/>
          </a:xfrm>
        </p:grpSpPr>
        <p:pic>
          <p:nvPicPr>
            <p:cNvPr id="9" name="Image 8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1598" cy="6857999"/>
            </a:xfrm>
            <a:prstGeom prst="rect">
              <a:avLst/>
            </a:prstGeom>
          </p:spPr>
        </p:pic>
        <p:sp>
          <p:nvSpPr>
            <p:cNvPr id="14" name="ZoneTexte 13"/>
            <p:cNvSpPr txBox="1"/>
            <p:nvPr/>
          </p:nvSpPr>
          <p:spPr>
            <a:xfrm>
              <a:off x="107710" y="66695"/>
              <a:ext cx="2821413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20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Site 2 - </a:t>
              </a:r>
              <a:r>
                <a:rPr lang="fr-FR" sz="2000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Katlarahun</a:t>
              </a:r>
              <a:r>
                <a:rPr lang="fr-FR" sz="20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(2022)</a:t>
              </a:r>
              <a:endParaRPr lang="fr-F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116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/>
          <p:cNvGrpSpPr/>
          <p:nvPr/>
        </p:nvGrpSpPr>
        <p:grpSpPr>
          <a:xfrm>
            <a:off x="-19962" y="0"/>
            <a:ext cx="9163962" cy="6858000"/>
            <a:chOff x="-19962" y="0"/>
            <a:chExt cx="9163962" cy="6858000"/>
          </a:xfrm>
        </p:grpSpPr>
        <p:pic>
          <p:nvPicPr>
            <p:cNvPr id="22" name="Image 21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9962" y="0"/>
              <a:ext cx="9163962" cy="685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4" name="ZoneTexte 23"/>
            <p:cNvSpPr txBox="1"/>
            <p:nvPr/>
          </p:nvSpPr>
          <p:spPr>
            <a:xfrm>
              <a:off x="81571" y="82379"/>
              <a:ext cx="2936573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20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Site 3 - </a:t>
              </a:r>
              <a:r>
                <a:rPr lang="fr-FR" sz="2000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Reykjanesta</a:t>
              </a:r>
              <a:r>
                <a:rPr lang="fr-FR" sz="20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(2023)</a:t>
              </a:r>
              <a:endParaRPr lang="fr-F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2" name="Ellipse 11"/>
            <p:cNvSpPr/>
            <p:nvPr/>
          </p:nvSpPr>
          <p:spPr>
            <a:xfrm>
              <a:off x="8189522" y="2017277"/>
              <a:ext cx="182225" cy="182225"/>
            </a:xfrm>
            <a:prstGeom prst="ellipse">
              <a:avLst/>
            </a:prstGeom>
            <a:noFill/>
            <a:ln w="127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3314687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Image 1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0" name="Ellipse 19"/>
          <p:cNvSpPr/>
          <p:nvPr/>
        </p:nvSpPr>
        <p:spPr>
          <a:xfrm>
            <a:off x="7920378" y="3656536"/>
            <a:ext cx="223486" cy="223486"/>
          </a:xfrm>
          <a:prstGeom prst="ellipse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ZoneTexte 20"/>
          <p:cNvSpPr txBox="1"/>
          <p:nvPr/>
        </p:nvSpPr>
        <p:spPr>
          <a:xfrm>
            <a:off x="90616" y="98855"/>
            <a:ext cx="241027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Site 4 - </a:t>
            </a:r>
            <a:r>
              <a:rPr lang="fr-FR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Kerling</a:t>
            </a: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(2023)</a:t>
            </a:r>
            <a:endParaRPr lang="fr-FR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73470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/>
          <p:cNvGrpSpPr/>
          <p:nvPr/>
        </p:nvGrpSpPr>
        <p:grpSpPr>
          <a:xfrm>
            <a:off x="0" y="-1"/>
            <a:ext cx="9144000" cy="6858001"/>
            <a:chOff x="0" y="-1"/>
            <a:chExt cx="9144000" cy="6858001"/>
          </a:xfrm>
        </p:grpSpPr>
        <p:pic>
          <p:nvPicPr>
            <p:cNvPr id="11" name="Image 10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-1"/>
              <a:ext cx="9144000" cy="68580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4" name="ZoneTexte 23"/>
            <p:cNvSpPr txBox="1"/>
            <p:nvPr/>
          </p:nvSpPr>
          <p:spPr>
            <a:xfrm>
              <a:off x="82401" y="77309"/>
              <a:ext cx="287020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20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Site 5 - </a:t>
              </a:r>
              <a:r>
                <a:rPr lang="fr-FR" sz="2000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Valahnukur</a:t>
              </a:r>
              <a:r>
                <a:rPr lang="fr-FR" sz="20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(2023)</a:t>
              </a:r>
              <a:endParaRPr lang="fr-F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82393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/>
          <p:cNvGrpSpPr/>
          <p:nvPr/>
        </p:nvGrpSpPr>
        <p:grpSpPr>
          <a:xfrm>
            <a:off x="0" y="0"/>
            <a:ext cx="9143999" cy="6858000"/>
            <a:chOff x="0" y="0"/>
            <a:chExt cx="9143999" cy="6858000"/>
          </a:xfrm>
        </p:grpSpPr>
        <p:pic>
          <p:nvPicPr>
            <p:cNvPr id="14" name="Image 13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9143999" cy="685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1" name="ZoneTexte 20"/>
            <p:cNvSpPr txBox="1"/>
            <p:nvPr/>
          </p:nvSpPr>
          <p:spPr>
            <a:xfrm>
              <a:off x="100164" y="77979"/>
              <a:ext cx="271458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20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Site 6 - </a:t>
              </a:r>
              <a:r>
                <a:rPr lang="fr-FR" sz="2000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Sandvikur</a:t>
              </a:r>
              <a:r>
                <a:rPr lang="fr-FR" sz="20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(2021)</a:t>
              </a:r>
              <a:endParaRPr lang="fr-F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923829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e 22"/>
          <p:cNvGrpSpPr/>
          <p:nvPr/>
        </p:nvGrpSpPr>
        <p:grpSpPr>
          <a:xfrm>
            <a:off x="-30232" y="-2362"/>
            <a:ext cx="4432683" cy="3561109"/>
            <a:chOff x="-30232" y="-2362"/>
            <a:chExt cx="4432683" cy="3561109"/>
          </a:xfrm>
        </p:grpSpPr>
        <p:grpSp>
          <p:nvGrpSpPr>
            <p:cNvPr id="18" name="Groupe 17"/>
            <p:cNvGrpSpPr/>
            <p:nvPr/>
          </p:nvGrpSpPr>
          <p:grpSpPr>
            <a:xfrm>
              <a:off x="3404" y="-2362"/>
              <a:ext cx="4399047" cy="3300223"/>
              <a:chOff x="3404" y="-2362"/>
              <a:chExt cx="4399047" cy="3300223"/>
            </a:xfrm>
          </p:grpSpPr>
          <p:pic>
            <p:nvPicPr>
              <p:cNvPr id="10" name="Image 9"/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404" y="-2362"/>
                <a:ext cx="4399047" cy="3300223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  <p:sp>
            <p:nvSpPr>
              <p:cNvPr id="15" name="ZoneTexte 14"/>
              <p:cNvSpPr txBox="1"/>
              <p:nvPr/>
            </p:nvSpPr>
            <p:spPr>
              <a:xfrm>
                <a:off x="9207" y="-2362"/>
                <a:ext cx="124604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dirty="0" smtClean="0"/>
                  <a:t>ante-</a:t>
                </a:r>
                <a:r>
                  <a:rPr lang="fr-FR" dirty="0" err="1" smtClean="0"/>
                  <a:t>storm</a:t>
                </a:r>
                <a:endParaRPr lang="fr-FR" dirty="0"/>
              </a:p>
            </p:txBody>
          </p:sp>
        </p:grpSp>
        <p:sp>
          <p:nvSpPr>
            <p:cNvPr id="22" name="ZoneTexte 21"/>
            <p:cNvSpPr txBox="1"/>
            <p:nvPr/>
          </p:nvSpPr>
          <p:spPr>
            <a:xfrm>
              <a:off x="-30232" y="3297137"/>
              <a:ext cx="1936749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100" dirty="0" err="1" smtClean="0"/>
                <a:t>Vougot</a:t>
              </a:r>
              <a:r>
                <a:rPr lang="fr-FR" sz="1100" dirty="0" smtClean="0"/>
                <a:t> </a:t>
              </a:r>
              <a:r>
                <a:rPr lang="fr-FR" sz="1100" dirty="0" err="1" smtClean="0"/>
                <a:t>beach</a:t>
              </a:r>
              <a:r>
                <a:rPr lang="fr-FR" sz="1100" dirty="0" smtClean="0"/>
                <a:t> (</a:t>
              </a:r>
              <a:r>
                <a:rPr lang="fr-FR" sz="1100" dirty="0" err="1" smtClean="0"/>
                <a:t>north</a:t>
              </a:r>
              <a:r>
                <a:rPr lang="fr-FR" sz="1100" dirty="0" smtClean="0"/>
                <a:t> Finistère)</a:t>
              </a:r>
              <a:endParaRPr lang="fr-FR" sz="1100" dirty="0"/>
            </a:p>
          </p:txBody>
        </p:sp>
      </p:grpSp>
      <p:sp>
        <p:nvSpPr>
          <p:cNvPr id="12" name="ZoneTexte 11"/>
          <p:cNvSpPr txBox="1"/>
          <p:nvPr/>
        </p:nvSpPr>
        <p:spPr>
          <a:xfrm>
            <a:off x="4506097" y="55304"/>
            <a:ext cx="454728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 is a </a:t>
            </a:r>
            <a:r>
              <a:rPr lang="en-US" sz="21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morphosedimentary</a:t>
            </a:r>
            <a:r>
              <a:rPr lang="en-US" sz="2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signature of an extreme event in geomorphology?</a:t>
            </a:r>
            <a:endParaRPr lang="fr-FR" sz="21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19" name="Groupe 18"/>
          <p:cNvGrpSpPr/>
          <p:nvPr/>
        </p:nvGrpSpPr>
        <p:grpSpPr>
          <a:xfrm>
            <a:off x="2207699" y="2611395"/>
            <a:ext cx="4405980" cy="3303560"/>
            <a:chOff x="2207699" y="2611395"/>
            <a:chExt cx="4405980" cy="3303560"/>
          </a:xfrm>
        </p:grpSpPr>
        <p:pic>
          <p:nvPicPr>
            <p:cNvPr id="13" name="Image 1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07699" y="2611395"/>
              <a:ext cx="4405980" cy="3303560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16" name="ZoneTexte 15"/>
            <p:cNvSpPr txBox="1"/>
            <p:nvPr/>
          </p:nvSpPr>
          <p:spPr>
            <a:xfrm>
              <a:off x="5281006" y="2611395"/>
              <a:ext cx="133267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 err="1" smtClean="0"/>
                <a:t>storm</a:t>
              </a:r>
              <a:r>
                <a:rPr lang="fr-FR" dirty="0" smtClean="0"/>
                <a:t> </a:t>
              </a:r>
              <a:r>
                <a:rPr lang="fr-FR" dirty="0" err="1" smtClean="0"/>
                <a:t>event</a:t>
              </a:r>
              <a:endParaRPr lang="fr-FR" dirty="0"/>
            </a:p>
          </p:txBody>
        </p:sp>
      </p:grpSp>
      <p:grpSp>
        <p:nvGrpSpPr>
          <p:cNvPr id="20" name="Groupe 19"/>
          <p:cNvGrpSpPr/>
          <p:nvPr/>
        </p:nvGrpSpPr>
        <p:grpSpPr>
          <a:xfrm>
            <a:off x="4746813" y="3558747"/>
            <a:ext cx="4388951" cy="3291017"/>
            <a:chOff x="4746813" y="3558747"/>
            <a:chExt cx="4388951" cy="3291017"/>
          </a:xfrm>
        </p:grpSpPr>
        <p:pic>
          <p:nvPicPr>
            <p:cNvPr id="14" name="Image 13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46813" y="3558747"/>
              <a:ext cx="4388951" cy="3291017"/>
            </a:xfrm>
            <a:prstGeom prst="rect">
              <a:avLst/>
            </a:prstGeom>
            <a:effectLst>
              <a:outerShdw blurRad="50800" dist="38100" dir="13500000" algn="br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17" name="ZoneTexte 16"/>
            <p:cNvSpPr txBox="1"/>
            <p:nvPr/>
          </p:nvSpPr>
          <p:spPr>
            <a:xfrm>
              <a:off x="7924535" y="3558747"/>
              <a:ext cx="121122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 smtClean="0"/>
                <a:t>post-</a:t>
              </a:r>
              <a:r>
                <a:rPr lang="fr-FR" dirty="0" err="1" smtClean="0"/>
                <a:t>storm</a:t>
              </a:r>
              <a:endParaRPr lang="fr-FR" dirty="0"/>
            </a:p>
          </p:txBody>
        </p:sp>
      </p:grpSp>
      <p:sp>
        <p:nvSpPr>
          <p:cNvPr id="21" name="ZoneTexte 20"/>
          <p:cNvSpPr txBox="1"/>
          <p:nvPr/>
        </p:nvSpPr>
        <p:spPr>
          <a:xfrm>
            <a:off x="131805" y="6021859"/>
            <a:ext cx="446490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2000" dirty="0" smtClean="0">
                <a:sym typeface="Symbol" panose="05050102010706020507" pitchFamily="18" charset="2"/>
              </a:rPr>
              <a:t> </a:t>
            </a:r>
            <a:r>
              <a:rPr lang="fr-FR" sz="2000" dirty="0" smtClean="0"/>
              <a:t>the proxy </a:t>
            </a:r>
            <a:r>
              <a:rPr lang="fr-FR" sz="2000" dirty="0" err="1" smtClean="0"/>
              <a:t>here</a:t>
            </a:r>
            <a:r>
              <a:rPr lang="fr-FR" sz="2000" dirty="0" smtClean="0"/>
              <a:t> </a:t>
            </a:r>
            <a:r>
              <a:rPr lang="fr-FR" sz="2000" dirty="0" err="1" smtClean="0"/>
              <a:t>is</a:t>
            </a:r>
            <a:r>
              <a:rPr lang="fr-FR" sz="2000" dirty="0" smtClean="0"/>
              <a:t> the dune (or the </a:t>
            </a:r>
            <a:r>
              <a:rPr lang="fr-FR" sz="2000" dirty="0" err="1" smtClean="0"/>
              <a:t>shoreline</a:t>
            </a:r>
            <a:r>
              <a:rPr lang="fr-FR" sz="2000" dirty="0" smtClean="0"/>
              <a:t>) </a:t>
            </a:r>
            <a:r>
              <a:rPr lang="fr-FR" sz="2000" dirty="0" err="1" smtClean="0"/>
              <a:t>erosion</a:t>
            </a:r>
            <a:endParaRPr lang="fr-FR" sz="2000" dirty="0"/>
          </a:p>
        </p:txBody>
      </p:sp>
    </p:spTree>
    <p:extLst>
      <p:ext uri="{BB962C8B-B14F-4D97-AF65-F5344CB8AC3E}">
        <p14:creationId xmlns:p14="http://schemas.microsoft.com/office/powerpoint/2010/main" val="33301209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21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Imag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Ellipse 1"/>
          <p:cNvSpPr/>
          <p:nvPr/>
        </p:nvSpPr>
        <p:spPr>
          <a:xfrm>
            <a:off x="5081588" y="3027363"/>
            <a:ext cx="517525" cy="51752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16388" name="ZoneTexte 2"/>
          <p:cNvSpPr txBox="1">
            <a:spLocks noChangeArrowheads="1"/>
          </p:cNvSpPr>
          <p:nvPr/>
        </p:nvSpPr>
        <p:spPr bwMode="auto">
          <a:xfrm>
            <a:off x="5599113" y="3101975"/>
            <a:ext cx="95408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fr-FR" alt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camera</a:t>
            </a:r>
          </a:p>
        </p:txBody>
      </p:sp>
      <p:sp>
        <p:nvSpPr>
          <p:cNvPr id="16389" name="Rectangle 4"/>
          <p:cNvSpPr>
            <a:spLocks noChangeArrowheads="1"/>
          </p:cNvSpPr>
          <p:nvPr/>
        </p:nvSpPr>
        <p:spPr bwMode="auto">
          <a:xfrm>
            <a:off x="2417806" y="690177"/>
            <a:ext cx="543739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fr-FR" altLang="fr-FR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kite</a:t>
            </a:r>
          </a:p>
        </p:txBody>
      </p:sp>
      <p:sp>
        <p:nvSpPr>
          <p:cNvPr id="6" name="Ellipse 5"/>
          <p:cNvSpPr/>
          <p:nvPr/>
        </p:nvSpPr>
        <p:spPr>
          <a:xfrm>
            <a:off x="7886700" y="5535613"/>
            <a:ext cx="517525" cy="51752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7" name="ZoneTexte 2"/>
          <p:cNvSpPr txBox="1">
            <a:spLocks noChangeArrowheads="1"/>
          </p:cNvSpPr>
          <p:nvPr/>
        </p:nvSpPr>
        <p:spPr bwMode="auto">
          <a:xfrm>
            <a:off x="7618413" y="5165725"/>
            <a:ext cx="104387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fr-FR" altLang="fr-FR" sz="1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operator</a:t>
            </a:r>
            <a:endParaRPr lang="fr-FR" altLang="fr-FR" sz="1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49428" y="25786"/>
            <a:ext cx="903128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Setting up a </a:t>
            </a:r>
            <a:r>
              <a:rPr lang="en-US" sz="24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morphosedimentary</a:t>
            </a:r>
            <a:r>
              <a:rPr lang="en-US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dynamics observatory</a:t>
            </a:r>
            <a:endParaRPr lang="fr-FR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Imag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7" name="Imag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400218">
            <a:off x="669925" y="2049463"/>
            <a:ext cx="1481138" cy="909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34925" y="6415088"/>
            <a:ext cx="246734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fr-FR" altLang="fr-FR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vol drone (</a:t>
            </a:r>
            <a:r>
              <a:rPr lang="fr-FR" altLang="fr-FR" sz="18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Selatangar</a:t>
            </a:r>
            <a:r>
              <a:rPr lang="fr-FR" altLang="fr-FR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49428" y="25786"/>
            <a:ext cx="903128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Setting up a </a:t>
            </a:r>
            <a:r>
              <a:rPr lang="en-US" sz="24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morphosedimentary</a:t>
            </a:r>
            <a:r>
              <a:rPr lang="en-US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dynamics observatory</a:t>
            </a:r>
            <a:endParaRPr lang="fr-FR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ZoneTexte 3"/>
          <p:cNvSpPr txBox="1"/>
          <p:nvPr/>
        </p:nvSpPr>
        <p:spPr>
          <a:xfrm>
            <a:off x="1518375" y="133350"/>
            <a:ext cx="6107249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Diachronic analysis of annual sediment budgets</a:t>
            </a:r>
            <a:endParaRPr lang="fr-FR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ZoneTexte 5"/>
          <p:cNvSpPr txBox="1"/>
          <p:nvPr/>
        </p:nvSpPr>
        <p:spPr bwMode="auto">
          <a:xfrm>
            <a:off x="22225" y="6421438"/>
            <a:ext cx="1977849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dirty="0" smtClean="0">
                <a:solidFill>
                  <a:schemeClr val="bg1"/>
                </a:solidFill>
                <a:latin typeface="+mn-lt"/>
                <a:cs typeface="Arial" charset="0"/>
              </a:rPr>
              <a:t>site </a:t>
            </a:r>
            <a:r>
              <a:rPr lang="fr-FR" dirty="0">
                <a:solidFill>
                  <a:schemeClr val="bg1"/>
                </a:solidFill>
                <a:latin typeface="+mn-lt"/>
                <a:cs typeface="Arial" charset="0"/>
              </a:rPr>
              <a:t>de </a:t>
            </a:r>
            <a:r>
              <a:rPr lang="fr-FR" dirty="0" err="1" smtClean="0">
                <a:solidFill>
                  <a:schemeClr val="bg1"/>
                </a:solidFill>
                <a:latin typeface="+mn-lt"/>
                <a:cs typeface="Arial" charset="0"/>
              </a:rPr>
              <a:t>Reykjanesta</a:t>
            </a:r>
            <a:endParaRPr lang="fr-FR" dirty="0">
              <a:solidFill>
                <a:schemeClr val="bg1"/>
              </a:solidFill>
              <a:latin typeface="+mn-lt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608" name="Groupe 25607"/>
          <p:cNvGrpSpPr>
            <a:grpSpLocks/>
          </p:cNvGrpSpPr>
          <p:nvPr/>
        </p:nvGrpSpPr>
        <p:grpSpPr bwMode="auto">
          <a:xfrm>
            <a:off x="76135" y="715963"/>
            <a:ext cx="8980553" cy="6006190"/>
            <a:chOff x="76808" y="716556"/>
            <a:chExt cx="8980147" cy="6005520"/>
          </a:xfrm>
        </p:grpSpPr>
        <p:pic>
          <p:nvPicPr>
            <p:cNvPr id="13316" name="Image 36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15074" y="3522839"/>
              <a:ext cx="1037334" cy="6013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317" name="Image 3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-5400000">
              <a:off x="4392185" y="4160566"/>
              <a:ext cx="392586" cy="11581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3318" name="ZoneTexte 33"/>
            <p:cNvSpPr txBox="1">
              <a:spLocks noChangeArrowheads="1"/>
            </p:cNvSpPr>
            <p:nvPr/>
          </p:nvSpPr>
          <p:spPr bwMode="auto">
            <a:xfrm>
              <a:off x="3822883" y="4861728"/>
              <a:ext cx="1531188" cy="2308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fr-FR" altLang="fr-FR" sz="900" b="1">
                  <a:latin typeface="Arial" panose="020B0604020202020204" pitchFamily="34" charset="0"/>
                  <a:cs typeface="Arial" panose="020B0604020202020204" pitchFamily="34" charset="0"/>
                </a:rPr>
                <a:t>Topographic change (m)</a:t>
              </a:r>
            </a:p>
          </p:txBody>
        </p:sp>
        <p:grpSp>
          <p:nvGrpSpPr>
            <p:cNvPr id="13319" name="Groupe 23"/>
            <p:cNvGrpSpPr>
              <a:grpSpLocks/>
            </p:cNvGrpSpPr>
            <p:nvPr/>
          </p:nvGrpSpPr>
          <p:grpSpPr bwMode="auto">
            <a:xfrm>
              <a:off x="231916" y="2953468"/>
              <a:ext cx="1270132" cy="1534708"/>
              <a:chOff x="479056" y="4604952"/>
              <a:chExt cx="1270132" cy="1534708"/>
            </a:xfrm>
          </p:grpSpPr>
          <p:pic>
            <p:nvPicPr>
              <p:cNvPr id="13361" name="Image 17"/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79056" y="4604952"/>
                <a:ext cx="1244740" cy="1534708"/>
              </a:xfrm>
              <a:prstGeom prst="rect">
                <a:avLst/>
              </a:prstGeom>
              <a:noFill/>
              <a:ln w="12700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3362" name="ZoneTexte 22"/>
              <p:cNvSpPr txBox="1">
                <a:spLocks noChangeArrowheads="1"/>
              </p:cNvSpPr>
              <p:nvPr/>
            </p:nvSpPr>
            <p:spPr bwMode="auto">
              <a:xfrm>
                <a:off x="1165374" y="4604952"/>
                <a:ext cx="583814" cy="3385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lang="fr-FR" altLang="fr-FR" sz="800" b="1">
                    <a:latin typeface="Arial Narrow" panose="020B0606020202030204" pitchFamily="34" charset="0"/>
                    <a:cs typeface="Arial" panose="020B0604020202020204" pitchFamily="34" charset="0"/>
                  </a:rPr>
                  <a:t>DOD</a:t>
                </a:r>
              </a:p>
              <a:p>
                <a:pPr algn="ctr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lang="fr-FR" altLang="fr-FR" sz="800" b="1">
                    <a:latin typeface="Arial Narrow" panose="020B0606020202030204" pitchFamily="34" charset="0"/>
                    <a:cs typeface="Arial" panose="020B0604020202020204" pitchFamily="34" charset="0"/>
                  </a:rPr>
                  <a:t>2015-2016</a:t>
                </a:r>
              </a:p>
            </p:txBody>
          </p:sp>
        </p:grpSp>
        <p:grpSp>
          <p:nvGrpSpPr>
            <p:cNvPr id="13320" name="Groupe 24"/>
            <p:cNvGrpSpPr>
              <a:grpSpLocks/>
            </p:cNvGrpSpPr>
            <p:nvPr/>
          </p:nvGrpSpPr>
          <p:grpSpPr bwMode="auto">
            <a:xfrm>
              <a:off x="1604024" y="2953468"/>
              <a:ext cx="1271730" cy="1534708"/>
              <a:chOff x="1851164" y="4604952"/>
              <a:chExt cx="1271730" cy="1534708"/>
            </a:xfrm>
          </p:grpSpPr>
          <p:pic>
            <p:nvPicPr>
              <p:cNvPr id="13359" name="Image 18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851164" y="4604952"/>
                <a:ext cx="1244740" cy="1534708"/>
              </a:xfrm>
              <a:prstGeom prst="rect">
                <a:avLst/>
              </a:prstGeom>
              <a:noFill/>
              <a:ln w="12700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3360" name="ZoneTexte 25"/>
              <p:cNvSpPr txBox="1">
                <a:spLocks noChangeArrowheads="1"/>
              </p:cNvSpPr>
              <p:nvPr/>
            </p:nvSpPr>
            <p:spPr bwMode="auto">
              <a:xfrm>
                <a:off x="2539080" y="4604952"/>
                <a:ext cx="583814" cy="3385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lang="fr-FR" altLang="fr-FR" sz="800" b="1">
                    <a:latin typeface="Arial Narrow" panose="020B0606020202030204" pitchFamily="34" charset="0"/>
                    <a:cs typeface="Arial" panose="020B0604020202020204" pitchFamily="34" charset="0"/>
                  </a:rPr>
                  <a:t>DOD</a:t>
                </a:r>
              </a:p>
              <a:p>
                <a:pPr algn="ctr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lang="fr-FR" altLang="fr-FR" sz="800" b="1">
                    <a:latin typeface="Arial Narrow" panose="020B0606020202030204" pitchFamily="34" charset="0"/>
                    <a:cs typeface="Arial" panose="020B0604020202020204" pitchFamily="34" charset="0"/>
                  </a:rPr>
                  <a:t>2016-2017</a:t>
                </a:r>
              </a:p>
            </p:txBody>
          </p:sp>
        </p:grpSp>
        <p:grpSp>
          <p:nvGrpSpPr>
            <p:cNvPr id="13321" name="Groupe 29"/>
            <p:cNvGrpSpPr>
              <a:grpSpLocks/>
            </p:cNvGrpSpPr>
            <p:nvPr/>
          </p:nvGrpSpPr>
          <p:grpSpPr bwMode="auto">
            <a:xfrm>
              <a:off x="2976132" y="2946033"/>
              <a:ext cx="1262511" cy="1554264"/>
              <a:chOff x="3223272" y="4597517"/>
              <a:chExt cx="1262511" cy="1554264"/>
            </a:xfrm>
          </p:grpSpPr>
          <p:pic>
            <p:nvPicPr>
              <p:cNvPr id="13357" name="Image 19"/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223272" y="4617073"/>
                <a:ext cx="1244740" cy="1534708"/>
              </a:xfrm>
              <a:prstGeom prst="rect">
                <a:avLst/>
              </a:prstGeom>
              <a:noFill/>
              <a:ln w="12700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3358" name="ZoneTexte 26"/>
              <p:cNvSpPr txBox="1">
                <a:spLocks noChangeArrowheads="1"/>
              </p:cNvSpPr>
              <p:nvPr/>
            </p:nvSpPr>
            <p:spPr bwMode="auto">
              <a:xfrm>
                <a:off x="3901969" y="4597517"/>
                <a:ext cx="583814" cy="3385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lang="fr-FR" altLang="fr-FR" sz="800" b="1">
                    <a:latin typeface="Arial Narrow" panose="020B0606020202030204" pitchFamily="34" charset="0"/>
                    <a:cs typeface="Arial" panose="020B0604020202020204" pitchFamily="34" charset="0"/>
                  </a:rPr>
                  <a:t>DOD</a:t>
                </a:r>
              </a:p>
              <a:p>
                <a:pPr algn="ctr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lang="fr-FR" altLang="fr-FR" sz="800" b="1">
                    <a:latin typeface="Arial Narrow" panose="020B0606020202030204" pitchFamily="34" charset="0"/>
                    <a:cs typeface="Arial" panose="020B0604020202020204" pitchFamily="34" charset="0"/>
                  </a:rPr>
                  <a:t>2017-2018</a:t>
                </a:r>
              </a:p>
            </p:txBody>
          </p:sp>
        </p:grpSp>
        <p:grpSp>
          <p:nvGrpSpPr>
            <p:cNvPr id="13322" name="Groupe 30"/>
            <p:cNvGrpSpPr>
              <a:grpSpLocks/>
            </p:cNvGrpSpPr>
            <p:nvPr/>
          </p:nvGrpSpPr>
          <p:grpSpPr bwMode="auto">
            <a:xfrm>
              <a:off x="4348240" y="2946033"/>
              <a:ext cx="1278987" cy="1554264"/>
              <a:chOff x="4595380" y="4597517"/>
              <a:chExt cx="1278987" cy="1554264"/>
            </a:xfrm>
          </p:grpSpPr>
          <p:pic>
            <p:nvPicPr>
              <p:cNvPr id="13355" name="Image 20"/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595380" y="4617073"/>
                <a:ext cx="1244740" cy="1534708"/>
              </a:xfrm>
              <a:prstGeom prst="rect">
                <a:avLst/>
              </a:prstGeom>
              <a:noFill/>
              <a:ln w="12700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3356" name="ZoneTexte 27"/>
              <p:cNvSpPr txBox="1">
                <a:spLocks noChangeArrowheads="1"/>
              </p:cNvSpPr>
              <p:nvPr/>
            </p:nvSpPr>
            <p:spPr bwMode="auto">
              <a:xfrm>
                <a:off x="5290553" y="4597517"/>
                <a:ext cx="583814" cy="3385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lang="fr-FR" altLang="fr-FR" sz="800" b="1">
                    <a:latin typeface="Arial Narrow" panose="020B0606020202030204" pitchFamily="34" charset="0"/>
                    <a:cs typeface="Arial" panose="020B0604020202020204" pitchFamily="34" charset="0"/>
                  </a:rPr>
                  <a:t>DOD</a:t>
                </a:r>
              </a:p>
              <a:p>
                <a:pPr algn="ctr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lang="fr-FR" altLang="fr-FR" sz="800" b="1">
                    <a:latin typeface="Arial Narrow" panose="020B0606020202030204" pitchFamily="34" charset="0"/>
                    <a:cs typeface="Arial" panose="020B0604020202020204" pitchFamily="34" charset="0"/>
                  </a:rPr>
                  <a:t>2018-2019</a:t>
                </a:r>
              </a:p>
            </p:txBody>
          </p:sp>
        </p:grpSp>
        <p:grpSp>
          <p:nvGrpSpPr>
            <p:cNvPr id="13323" name="Groupe 31"/>
            <p:cNvGrpSpPr>
              <a:grpSpLocks/>
            </p:cNvGrpSpPr>
            <p:nvPr/>
          </p:nvGrpSpPr>
          <p:grpSpPr bwMode="auto">
            <a:xfrm>
              <a:off x="7653940" y="2946033"/>
              <a:ext cx="1313734" cy="1554264"/>
              <a:chOff x="7637464" y="4597517"/>
              <a:chExt cx="1313734" cy="1554264"/>
            </a:xfrm>
          </p:grpSpPr>
          <p:pic>
            <p:nvPicPr>
              <p:cNvPr id="13353" name="Image 21"/>
              <p:cNvPicPr>
                <a:picLocks noChangeAspect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637464" y="4617073"/>
                <a:ext cx="1244740" cy="1534708"/>
              </a:xfrm>
              <a:prstGeom prst="rect">
                <a:avLst/>
              </a:prstGeom>
              <a:noFill/>
              <a:ln w="12700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3354" name="ZoneTexte 28"/>
              <p:cNvSpPr txBox="1">
                <a:spLocks noChangeArrowheads="1"/>
              </p:cNvSpPr>
              <p:nvPr/>
            </p:nvSpPr>
            <p:spPr bwMode="auto">
              <a:xfrm>
                <a:off x="8367384" y="4597517"/>
                <a:ext cx="583814" cy="3385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lang="fr-FR" altLang="fr-FR" sz="800" b="1">
                    <a:latin typeface="Arial Narrow" panose="020B0606020202030204" pitchFamily="34" charset="0"/>
                    <a:cs typeface="Arial" panose="020B0604020202020204" pitchFamily="34" charset="0"/>
                  </a:rPr>
                  <a:t>DOD</a:t>
                </a:r>
              </a:p>
              <a:p>
                <a:pPr algn="ctr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lang="fr-FR" altLang="fr-FR" sz="800" b="1">
                    <a:latin typeface="Arial Narrow" panose="020B0606020202030204" pitchFamily="34" charset="0"/>
                    <a:cs typeface="Arial" panose="020B0604020202020204" pitchFamily="34" charset="0"/>
                  </a:rPr>
                  <a:t>2021-2022</a:t>
                </a:r>
              </a:p>
            </p:txBody>
          </p:sp>
        </p:grpSp>
        <p:grpSp>
          <p:nvGrpSpPr>
            <p:cNvPr id="13324" name="Groupe 35"/>
            <p:cNvGrpSpPr>
              <a:grpSpLocks/>
            </p:cNvGrpSpPr>
            <p:nvPr/>
          </p:nvGrpSpPr>
          <p:grpSpPr bwMode="auto">
            <a:xfrm>
              <a:off x="6286720" y="2953786"/>
              <a:ext cx="1288788" cy="1534390"/>
              <a:chOff x="6270244" y="4605270"/>
              <a:chExt cx="1288788" cy="1534390"/>
            </a:xfrm>
          </p:grpSpPr>
          <p:pic>
            <p:nvPicPr>
              <p:cNvPr id="13351" name="Image 34"/>
              <p:cNvPicPr>
                <a:picLocks noChangeAspect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270244" y="4605270"/>
                <a:ext cx="1244740" cy="1534390"/>
              </a:xfrm>
              <a:prstGeom prst="rect">
                <a:avLst/>
              </a:prstGeom>
              <a:noFill/>
              <a:ln w="19050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3352" name="ZoneTexte 37"/>
              <p:cNvSpPr txBox="1">
                <a:spLocks noChangeArrowheads="1"/>
              </p:cNvSpPr>
              <p:nvPr/>
            </p:nvSpPr>
            <p:spPr bwMode="auto">
              <a:xfrm>
                <a:off x="6975218" y="4608835"/>
                <a:ext cx="583814" cy="3385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lang="fr-FR" altLang="fr-FR" sz="800" b="1">
                    <a:latin typeface="Arial Narrow" panose="020B0606020202030204" pitchFamily="34" charset="0"/>
                    <a:cs typeface="Arial" panose="020B0604020202020204" pitchFamily="34" charset="0"/>
                  </a:rPr>
                  <a:t>DOD</a:t>
                </a:r>
              </a:p>
              <a:p>
                <a:pPr algn="ctr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lang="fr-FR" altLang="fr-FR" sz="800" b="1">
                    <a:latin typeface="Arial Narrow" panose="020B0606020202030204" pitchFamily="34" charset="0"/>
                    <a:cs typeface="Arial" panose="020B0604020202020204" pitchFamily="34" charset="0"/>
                  </a:rPr>
                  <a:t>2019-2021</a:t>
                </a:r>
              </a:p>
            </p:txBody>
          </p:sp>
        </p:grpSp>
        <p:sp>
          <p:nvSpPr>
            <p:cNvPr id="13325" name="ZoneTexte 38"/>
            <p:cNvSpPr txBox="1">
              <a:spLocks noChangeArrowheads="1"/>
            </p:cNvSpPr>
            <p:nvPr/>
          </p:nvSpPr>
          <p:spPr bwMode="auto">
            <a:xfrm>
              <a:off x="5643128" y="3172621"/>
              <a:ext cx="582211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fr-FR" altLang="fr-FR" sz="1400">
                  <a:latin typeface="Arial" panose="020B0604020202020204" pitchFamily="34" charset="0"/>
                  <a:cs typeface="Arial" panose="020B0604020202020204" pitchFamily="34" charset="0"/>
                </a:rPr>
                <a:t>2020</a:t>
              </a:r>
            </a:p>
          </p:txBody>
        </p:sp>
        <p:grpSp>
          <p:nvGrpSpPr>
            <p:cNvPr id="13327" name="Groupe 46"/>
            <p:cNvGrpSpPr>
              <a:grpSpLocks/>
            </p:cNvGrpSpPr>
            <p:nvPr/>
          </p:nvGrpSpPr>
          <p:grpSpPr bwMode="auto">
            <a:xfrm>
              <a:off x="76808" y="1072583"/>
              <a:ext cx="1230544" cy="1562072"/>
              <a:chOff x="76808" y="1622854"/>
              <a:chExt cx="1230544" cy="1562072"/>
            </a:xfrm>
          </p:grpSpPr>
          <p:pic>
            <p:nvPicPr>
              <p:cNvPr id="13349" name="Image 47"/>
              <p:cNvPicPr>
                <a:picLocks noChangeAspect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1860" y="1622854"/>
                <a:ext cx="1205492" cy="1562072"/>
              </a:xfrm>
              <a:prstGeom prst="rect">
                <a:avLst/>
              </a:prstGeom>
              <a:noFill/>
              <a:ln w="12700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46" name="ZoneTexte 45"/>
              <p:cNvSpPr txBox="1"/>
              <p:nvPr/>
            </p:nvSpPr>
            <p:spPr>
              <a:xfrm>
                <a:off x="76873" y="1622387"/>
                <a:ext cx="523851" cy="276194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fr-FR" sz="12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2015</a:t>
                </a:r>
              </a:p>
            </p:txBody>
          </p:sp>
        </p:grpSp>
        <p:grpSp>
          <p:nvGrpSpPr>
            <p:cNvPr id="13328" name="Groupe 54"/>
            <p:cNvGrpSpPr>
              <a:grpSpLocks/>
            </p:cNvGrpSpPr>
            <p:nvPr/>
          </p:nvGrpSpPr>
          <p:grpSpPr bwMode="auto">
            <a:xfrm>
              <a:off x="1353847" y="1072582"/>
              <a:ext cx="1239940" cy="1562073"/>
              <a:chOff x="1362085" y="1622853"/>
              <a:chExt cx="1239940" cy="1562073"/>
            </a:xfrm>
          </p:grpSpPr>
          <p:pic>
            <p:nvPicPr>
              <p:cNvPr id="13347" name="Image 48"/>
              <p:cNvPicPr>
                <a:picLocks noChangeAspect="1"/>
              </p:cNvPicPr>
              <p:nvPr/>
            </p:nvPicPr>
            <p:blipFill>
              <a:blip r:embed="rId1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396533" y="1622854"/>
                <a:ext cx="1205492" cy="1562072"/>
              </a:xfrm>
              <a:prstGeom prst="rect">
                <a:avLst/>
              </a:prstGeom>
              <a:noFill/>
              <a:ln w="12700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56" name="ZoneTexte 55"/>
              <p:cNvSpPr txBox="1"/>
              <p:nvPr/>
            </p:nvSpPr>
            <p:spPr>
              <a:xfrm>
                <a:off x="1361403" y="1622387"/>
                <a:ext cx="525439" cy="276194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fr-FR" sz="12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2016</a:t>
                </a:r>
              </a:p>
            </p:txBody>
          </p:sp>
        </p:grpSp>
        <p:grpSp>
          <p:nvGrpSpPr>
            <p:cNvPr id="13329" name="Groupe 61"/>
            <p:cNvGrpSpPr>
              <a:grpSpLocks/>
            </p:cNvGrpSpPr>
            <p:nvPr/>
          </p:nvGrpSpPr>
          <p:grpSpPr bwMode="auto">
            <a:xfrm>
              <a:off x="2623996" y="1072582"/>
              <a:ext cx="1256227" cy="1562073"/>
              <a:chOff x="2640472" y="1622853"/>
              <a:chExt cx="1256227" cy="1562073"/>
            </a:xfrm>
          </p:grpSpPr>
          <p:pic>
            <p:nvPicPr>
              <p:cNvPr id="13345" name="Image 49"/>
              <p:cNvPicPr>
                <a:picLocks noChangeAspect="1"/>
              </p:cNvPicPr>
              <p:nvPr/>
            </p:nvPicPr>
            <p:blipFill>
              <a:blip r:embed="rId1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691207" y="1622854"/>
                <a:ext cx="1205492" cy="1562072"/>
              </a:xfrm>
              <a:prstGeom prst="rect">
                <a:avLst/>
              </a:prstGeom>
              <a:noFill/>
              <a:ln w="12700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57" name="ZoneTexte 56"/>
              <p:cNvSpPr txBox="1"/>
              <p:nvPr/>
            </p:nvSpPr>
            <p:spPr>
              <a:xfrm>
                <a:off x="2641172" y="1622387"/>
                <a:ext cx="523851" cy="276194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fr-FR" sz="12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2017</a:t>
                </a:r>
              </a:p>
            </p:txBody>
          </p:sp>
        </p:grpSp>
        <p:grpSp>
          <p:nvGrpSpPr>
            <p:cNvPr id="13330" name="Groupe 62"/>
            <p:cNvGrpSpPr>
              <a:grpSpLocks/>
            </p:cNvGrpSpPr>
            <p:nvPr/>
          </p:nvGrpSpPr>
          <p:grpSpPr bwMode="auto">
            <a:xfrm>
              <a:off x="3970357" y="1072581"/>
              <a:ext cx="1205492" cy="1562074"/>
              <a:chOff x="3978595" y="1622852"/>
              <a:chExt cx="1205492" cy="1562074"/>
            </a:xfrm>
          </p:grpSpPr>
          <p:pic>
            <p:nvPicPr>
              <p:cNvPr id="13343" name="Image 50"/>
              <p:cNvPicPr>
                <a:picLocks noChangeAspect="1"/>
              </p:cNvPicPr>
              <p:nvPr/>
            </p:nvPicPr>
            <p:blipFill>
              <a:blip r:embed="rId1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978595" y="1622854"/>
                <a:ext cx="1205492" cy="1562072"/>
              </a:xfrm>
              <a:prstGeom prst="rect">
                <a:avLst/>
              </a:prstGeom>
              <a:noFill/>
              <a:ln w="12700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58" name="ZoneTexte 57"/>
              <p:cNvSpPr txBox="1"/>
              <p:nvPr/>
            </p:nvSpPr>
            <p:spPr>
              <a:xfrm>
                <a:off x="3979073" y="1622387"/>
                <a:ext cx="523852" cy="276194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fr-FR" sz="12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2018</a:t>
                </a:r>
              </a:p>
            </p:txBody>
          </p:sp>
        </p:grpSp>
        <p:grpSp>
          <p:nvGrpSpPr>
            <p:cNvPr id="13331" name="Groupe 25599"/>
            <p:cNvGrpSpPr>
              <a:grpSpLocks/>
            </p:cNvGrpSpPr>
            <p:nvPr/>
          </p:nvGrpSpPr>
          <p:grpSpPr bwMode="auto">
            <a:xfrm>
              <a:off x="5249893" y="1072583"/>
              <a:ext cx="1222404" cy="1562072"/>
              <a:chOff x="5258131" y="1622854"/>
              <a:chExt cx="1222404" cy="1562072"/>
            </a:xfrm>
          </p:grpSpPr>
          <p:pic>
            <p:nvPicPr>
              <p:cNvPr id="13341" name="Image 51"/>
              <p:cNvPicPr>
                <a:picLocks noChangeAspect="1"/>
              </p:cNvPicPr>
              <p:nvPr/>
            </p:nvPicPr>
            <p:blipFill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275043" y="1622854"/>
                <a:ext cx="1205492" cy="1562072"/>
              </a:xfrm>
              <a:prstGeom prst="rect">
                <a:avLst/>
              </a:prstGeom>
              <a:noFill/>
              <a:ln w="12700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59" name="ZoneTexte 58"/>
              <p:cNvSpPr txBox="1"/>
              <p:nvPr/>
            </p:nvSpPr>
            <p:spPr>
              <a:xfrm>
                <a:off x="5258540" y="1623974"/>
                <a:ext cx="523851" cy="277782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fr-FR" sz="12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2019</a:t>
                </a:r>
              </a:p>
            </p:txBody>
          </p:sp>
        </p:grpSp>
        <p:grpSp>
          <p:nvGrpSpPr>
            <p:cNvPr id="13332" name="Groupe 25600"/>
            <p:cNvGrpSpPr>
              <a:grpSpLocks/>
            </p:cNvGrpSpPr>
            <p:nvPr/>
          </p:nvGrpSpPr>
          <p:grpSpPr bwMode="auto">
            <a:xfrm>
              <a:off x="6534021" y="1072581"/>
              <a:ext cx="1226486" cy="1562074"/>
              <a:chOff x="6542259" y="1622852"/>
              <a:chExt cx="1226486" cy="1562074"/>
            </a:xfrm>
          </p:grpSpPr>
          <p:pic>
            <p:nvPicPr>
              <p:cNvPr id="13339" name="Image 52"/>
              <p:cNvPicPr>
                <a:picLocks noChangeAspect="1"/>
              </p:cNvPicPr>
              <p:nvPr/>
            </p:nvPicPr>
            <p:blipFill>
              <a:blip r:embed="rId1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563253" y="1622854"/>
                <a:ext cx="1205492" cy="1562072"/>
              </a:xfrm>
              <a:prstGeom prst="rect">
                <a:avLst/>
              </a:prstGeom>
              <a:noFill/>
              <a:ln w="12700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60" name="ZoneTexte 59"/>
              <p:cNvSpPr txBox="1"/>
              <p:nvPr/>
            </p:nvSpPr>
            <p:spPr>
              <a:xfrm>
                <a:off x="6542769" y="1622387"/>
                <a:ext cx="523852" cy="276194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fr-FR" sz="12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2021</a:t>
                </a:r>
              </a:p>
            </p:txBody>
          </p:sp>
        </p:grpSp>
        <p:grpSp>
          <p:nvGrpSpPr>
            <p:cNvPr id="13333" name="Groupe 25603"/>
            <p:cNvGrpSpPr>
              <a:grpSpLocks/>
            </p:cNvGrpSpPr>
            <p:nvPr/>
          </p:nvGrpSpPr>
          <p:grpSpPr bwMode="auto">
            <a:xfrm>
              <a:off x="7834464" y="1072581"/>
              <a:ext cx="1222491" cy="1562074"/>
              <a:chOff x="7834464" y="1622852"/>
              <a:chExt cx="1222491" cy="1562074"/>
            </a:xfrm>
          </p:grpSpPr>
          <p:pic>
            <p:nvPicPr>
              <p:cNvPr id="13337" name="Image 53"/>
              <p:cNvPicPr>
                <a:picLocks noChangeAspect="1"/>
              </p:cNvPicPr>
              <p:nvPr/>
            </p:nvPicPr>
            <p:blipFill>
              <a:blip r:embed="rId1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851463" y="1622854"/>
                <a:ext cx="1205492" cy="1562072"/>
              </a:xfrm>
              <a:prstGeom prst="rect">
                <a:avLst/>
              </a:prstGeom>
              <a:noFill/>
              <a:ln w="12700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61" name="ZoneTexte 60"/>
              <p:cNvSpPr txBox="1"/>
              <p:nvPr/>
            </p:nvSpPr>
            <p:spPr>
              <a:xfrm>
                <a:off x="7834635" y="1622387"/>
                <a:ext cx="523851" cy="276194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fr-FR" sz="12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2022</a:t>
                </a:r>
              </a:p>
            </p:txBody>
          </p:sp>
        </p:grpSp>
        <p:sp>
          <p:nvSpPr>
            <p:cNvPr id="69" name="ZoneTexte 68"/>
            <p:cNvSpPr txBox="1"/>
            <p:nvPr/>
          </p:nvSpPr>
          <p:spPr>
            <a:xfrm>
              <a:off x="2976132" y="716556"/>
              <a:ext cx="3092501" cy="369291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fr-FR" dirty="0" smtClean="0">
                  <a:latin typeface="+mn-lt"/>
                  <a:cs typeface="Arial" panose="020B0604020202020204" pitchFamily="34" charset="0"/>
                </a:rPr>
                <a:t>Digital </a:t>
              </a:r>
              <a:r>
                <a:rPr lang="fr-FR" dirty="0" err="1" smtClean="0">
                  <a:latin typeface="+mn-lt"/>
                  <a:cs typeface="Arial" panose="020B0604020202020204" pitchFamily="34" charset="0"/>
                </a:rPr>
                <a:t>Elevation</a:t>
              </a:r>
              <a:r>
                <a:rPr lang="fr-FR" dirty="0" smtClean="0">
                  <a:latin typeface="+mn-lt"/>
                  <a:cs typeface="Arial" panose="020B0604020202020204" pitchFamily="34" charset="0"/>
                </a:rPr>
                <a:t> Model (</a:t>
              </a:r>
              <a:r>
                <a:rPr lang="fr-FR" dirty="0" err="1" smtClean="0">
                  <a:latin typeface="+mn-lt"/>
                  <a:cs typeface="Arial" panose="020B0604020202020204" pitchFamily="34" charset="0"/>
                </a:rPr>
                <a:t>DEMs</a:t>
              </a:r>
              <a:r>
                <a:rPr lang="fr-FR" dirty="0" smtClean="0">
                  <a:latin typeface="+mn-lt"/>
                  <a:cs typeface="Arial" panose="020B0604020202020204" pitchFamily="34" charset="0"/>
                </a:rPr>
                <a:t>)</a:t>
              </a:r>
              <a:endParaRPr lang="fr-FR" dirty="0">
                <a:latin typeface="+mn-lt"/>
                <a:cs typeface="Arial" panose="020B0604020202020204" pitchFamily="34" charset="0"/>
              </a:endParaRPr>
            </a:p>
          </p:txBody>
        </p:sp>
        <p:pic>
          <p:nvPicPr>
            <p:cNvPr id="13335" name="Image 25605"/>
            <p:cNvPicPr>
              <a:picLocks noChangeAspect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81220" y="4693194"/>
              <a:ext cx="2583567" cy="2028882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5607" name="Rectangle 25606"/>
            <p:cNvSpPr/>
            <p:nvPr/>
          </p:nvSpPr>
          <p:spPr>
            <a:xfrm>
              <a:off x="7058382" y="4807087"/>
              <a:ext cx="1038178" cy="1285732"/>
            </a:xfrm>
            <a:prstGeom prst="rect">
              <a:avLst/>
            </a:pr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</p:grpSp>
      <p:sp>
        <p:nvSpPr>
          <p:cNvPr id="51" name="ZoneTexte 50"/>
          <p:cNvSpPr txBox="1"/>
          <p:nvPr/>
        </p:nvSpPr>
        <p:spPr bwMode="auto">
          <a:xfrm>
            <a:off x="22225" y="6421438"/>
            <a:ext cx="1977849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dirty="0" smtClean="0">
                <a:latin typeface="+mn-lt"/>
                <a:cs typeface="Arial" charset="0"/>
              </a:rPr>
              <a:t>site </a:t>
            </a:r>
            <a:r>
              <a:rPr lang="fr-FR" dirty="0">
                <a:latin typeface="+mn-lt"/>
                <a:cs typeface="Arial" charset="0"/>
              </a:rPr>
              <a:t>de </a:t>
            </a:r>
            <a:r>
              <a:rPr lang="fr-FR" dirty="0" err="1" smtClean="0">
                <a:latin typeface="+mn-lt"/>
                <a:cs typeface="Arial" charset="0"/>
              </a:rPr>
              <a:t>Reykjanesta</a:t>
            </a:r>
            <a:endParaRPr lang="fr-FR" dirty="0">
              <a:latin typeface="+mn-lt"/>
              <a:cs typeface="Arial" charset="0"/>
            </a:endParaRPr>
          </a:p>
        </p:txBody>
      </p:sp>
      <p:sp>
        <p:nvSpPr>
          <p:cNvPr id="52" name="ZoneTexte 51"/>
          <p:cNvSpPr txBox="1"/>
          <p:nvPr/>
        </p:nvSpPr>
        <p:spPr>
          <a:xfrm>
            <a:off x="1518375" y="133350"/>
            <a:ext cx="6107249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Diachronic analysis of annual sediment budgets</a:t>
            </a:r>
            <a:endParaRPr lang="fr-FR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6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103" y="538163"/>
            <a:ext cx="8417794" cy="5935467"/>
          </a:xfrm>
          <a:prstGeom prst="rect">
            <a:avLst/>
          </a:prstGeom>
        </p:spPr>
      </p:pic>
      <p:grpSp>
        <p:nvGrpSpPr>
          <p:cNvPr id="5" name="Groupe 4"/>
          <p:cNvGrpSpPr/>
          <p:nvPr/>
        </p:nvGrpSpPr>
        <p:grpSpPr>
          <a:xfrm>
            <a:off x="1019175" y="6406955"/>
            <a:ext cx="7484802" cy="384370"/>
            <a:chOff x="981075" y="6406955"/>
            <a:chExt cx="7484802" cy="384370"/>
          </a:xfrm>
        </p:grpSpPr>
        <p:sp>
          <p:nvSpPr>
            <p:cNvPr id="3" name="Flèche droite 2"/>
            <p:cNvSpPr/>
            <p:nvPr/>
          </p:nvSpPr>
          <p:spPr>
            <a:xfrm>
              <a:off x="981075" y="6406955"/>
              <a:ext cx="6610350" cy="384370"/>
            </a:xfrm>
            <a:prstGeom prst="rightArrow">
              <a:avLst>
                <a:gd name="adj1" fmla="val 50000"/>
                <a:gd name="adj2" fmla="val 85398"/>
              </a:avLst>
            </a:prstGeom>
            <a:gradFill flip="none" rotWithShape="1">
              <a:gsLst>
                <a:gs pos="0">
                  <a:srgbClr val="FF0000">
                    <a:tint val="66000"/>
                    <a:satMod val="160000"/>
                  </a:srgbClr>
                </a:gs>
                <a:gs pos="50000">
                  <a:srgbClr val="FF0000">
                    <a:tint val="44500"/>
                    <a:satMod val="160000"/>
                  </a:srgbClr>
                </a:gs>
                <a:gs pos="100000">
                  <a:srgbClr val="FF0000">
                    <a:tint val="23500"/>
                    <a:satMod val="160000"/>
                  </a:srgb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 err="1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i</a:t>
              </a:r>
              <a:r>
                <a:rPr lang="fr-FR" dirty="0" err="1" smtClean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ncrease</a:t>
              </a:r>
              <a:r>
                <a:rPr lang="fr-FR" dirty="0" smtClean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of </a:t>
              </a:r>
              <a:r>
                <a:rPr lang="fr-FR" dirty="0" err="1" smtClean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morphological</a:t>
              </a:r>
              <a:r>
                <a:rPr lang="fr-FR" dirty="0" smtClean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fr-FR" dirty="0" smtClean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changes ?</a:t>
              </a:r>
              <a:endParaRPr lang="fr-F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4" name="ZoneTexte 3"/>
            <p:cNvSpPr txBox="1"/>
            <p:nvPr/>
          </p:nvSpPr>
          <p:spPr>
            <a:xfrm>
              <a:off x="7837500" y="6406955"/>
              <a:ext cx="62837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calm</a:t>
              </a:r>
              <a:endPara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7" name="ZoneTexte 6"/>
          <p:cNvSpPr txBox="1"/>
          <p:nvPr/>
        </p:nvSpPr>
        <p:spPr>
          <a:xfrm>
            <a:off x="1518375" y="133350"/>
            <a:ext cx="6107249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Diachronic analysis of annual sediment budgets</a:t>
            </a:r>
            <a:endParaRPr lang="fr-FR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582033" y="538163"/>
            <a:ext cx="1068305" cy="5868792"/>
          </a:xfrm>
          <a:prstGeom prst="rect">
            <a:avLst/>
          </a:prstGeom>
          <a:noFill/>
          <a:ln w="28575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/>
          <p:cNvSpPr/>
          <p:nvPr/>
        </p:nvSpPr>
        <p:spPr>
          <a:xfrm>
            <a:off x="5451473" y="1968843"/>
            <a:ext cx="1081131" cy="4438112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281457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ZoneTexte 3"/>
          <p:cNvSpPr txBox="1"/>
          <p:nvPr/>
        </p:nvSpPr>
        <p:spPr>
          <a:xfrm>
            <a:off x="82401" y="77309"/>
            <a:ext cx="386849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Megaboulder</a:t>
            </a: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fr-FR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barrier</a:t>
            </a: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of </a:t>
            </a:r>
            <a:r>
              <a:rPr lang="fr-FR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Valahnukur</a:t>
            </a:r>
            <a:endParaRPr lang="fr-FR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1047286" y="133350"/>
            <a:ext cx="7049429" cy="461665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fr-F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Analyse diachronique des bilans sédimentaires </a:t>
            </a:r>
            <a:r>
              <a:rPr lang="fr-F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annuels</a:t>
            </a:r>
            <a:endParaRPr lang="fr-FR" sz="1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112" y="3839269"/>
            <a:ext cx="8875776" cy="2078736"/>
          </a:xfrm>
          <a:prstGeom prst="rect">
            <a:avLst/>
          </a:prstGeom>
        </p:spPr>
      </p:pic>
      <p:grpSp>
        <p:nvGrpSpPr>
          <p:cNvPr id="12" name="Groupe 11"/>
          <p:cNvGrpSpPr/>
          <p:nvPr/>
        </p:nvGrpSpPr>
        <p:grpSpPr>
          <a:xfrm>
            <a:off x="193847" y="5968805"/>
            <a:ext cx="8423143" cy="384370"/>
            <a:chOff x="127172" y="6406955"/>
            <a:chExt cx="8423143" cy="384370"/>
          </a:xfrm>
        </p:grpSpPr>
        <p:sp>
          <p:nvSpPr>
            <p:cNvPr id="13" name="Flèche droite 12"/>
            <p:cNvSpPr/>
            <p:nvPr/>
          </p:nvSpPr>
          <p:spPr>
            <a:xfrm>
              <a:off x="127172" y="6406955"/>
              <a:ext cx="7540453" cy="384370"/>
            </a:xfrm>
            <a:prstGeom prst="rightArrow">
              <a:avLst>
                <a:gd name="adj1" fmla="val 50000"/>
                <a:gd name="adj2" fmla="val 85398"/>
              </a:avLst>
            </a:prstGeom>
            <a:gradFill flip="none" rotWithShape="1">
              <a:gsLst>
                <a:gs pos="0">
                  <a:srgbClr val="FF0000">
                    <a:tint val="66000"/>
                    <a:satMod val="160000"/>
                  </a:srgbClr>
                </a:gs>
                <a:gs pos="50000">
                  <a:srgbClr val="FF0000">
                    <a:tint val="44500"/>
                    <a:satMod val="160000"/>
                  </a:srgbClr>
                </a:gs>
                <a:gs pos="100000">
                  <a:srgbClr val="FF0000">
                    <a:tint val="23500"/>
                    <a:satMod val="160000"/>
                  </a:srgb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 err="1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increase</a:t>
              </a:r>
              <a:r>
                <a:rPr lang="fr-FR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of </a:t>
              </a:r>
              <a:r>
                <a:rPr lang="fr-FR" dirty="0" err="1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morphological</a:t>
              </a:r>
              <a:r>
                <a:rPr lang="fr-FR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fr-FR" dirty="0" smtClean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changes ?</a:t>
              </a:r>
              <a:endParaRPr lang="fr-F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4" name="ZoneTexte 13"/>
            <p:cNvSpPr txBox="1"/>
            <p:nvPr/>
          </p:nvSpPr>
          <p:spPr>
            <a:xfrm>
              <a:off x="7921938" y="6406955"/>
              <a:ext cx="62837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calm</a:t>
              </a:r>
              <a:endPara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16" name="Groupe 15"/>
          <p:cNvGrpSpPr/>
          <p:nvPr/>
        </p:nvGrpSpPr>
        <p:grpSpPr>
          <a:xfrm>
            <a:off x="193847" y="1295401"/>
            <a:ext cx="8816041" cy="1906230"/>
            <a:chOff x="193847" y="2238376"/>
            <a:chExt cx="8816041" cy="1906230"/>
          </a:xfrm>
        </p:grpSpPr>
        <p:pic>
          <p:nvPicPr>
            <p:cNvPr id="9" name="Image 8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3847" y="2238376"/>
              <a:ext cx="4398496" cy="1906230"/>
            </a:xfrm>
            <a:prstGeom prst="rect">
              <a:avLst/>
            </a:prstGeom>
          </p:spPr>
        </p:pic>
        <p:pic>
          <p:nvPicPr>
            <p:cNvPr id="15" name="Image 14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11393" y="2240964"/>
              <a:ext cx="4398495" cy="1901936"/>
            </a:xfrm>
            <a:prstGeom prst="rect">
              <a:avLst/>
            </a:prstGeom>
          </p:spPr>
        </p:pic>
      </p:grpSp>
      <p:pic>
        <p:nvPicPr>
          <p:cNvPr id="18" name="Image 1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130" y="3291008"/>
            <a:ext cx="1729740" cy="291424"/>
          </a:xfrm>
          <a:prstGeom prst="rect">
            <a:avLst/>
          </a:prstGeom>
        </p:spPr>
      </p:pic>
      <p:sp>
        <p:nvSpPr>
          <p:cNvPr id="23" name="ZoneTexte 22"/>
          <p:cNvSpPr txBox="1"/>
          <p:nvPr/>
        </p:nvSpPr>
        <p:spPr bwMode="auto">
          <a:xfrm>
            <a:off x="2290763" y="879972"/>
            <a:ext cx="3092641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dirty="0" smtClean="0">
                <a:latin typeface="+mn-lt"/>
                <a:cs typeface="Arial" panose="020B0604020202020204" pitchFamily="34" charset="0"/>
              </a:rPr>
              <a:t>Digital </a:t>
            </a:r>
            <a:r>
              <a:rPr lang="fr-FR" dirty="0" err="1" smtClean="0">
                <a:latin typeface="+mn-lt"/>
                <a:cs typeface="Arial" panose="020B0604020202020204" pitchFamily="34" charset="0"/>
              </a:rPr>
              <a:t>Elevation</a:t>
            </a:r>
            <a:r>
              <a:rPr lang="fr-FR" dirty="0" smtClean="0">
                <a:latin typeface="+mn-lt"/>
                <a:cs typeface="Arial" panose="020B0604020202020204" pitchFamily="34" charset="0"/>
              </a:rPr>
              <a:t> Model (</a:t>
            </a:r>
            <a:r>
              <a:rPr lang="fr-FR" dirty="0" err="1" smtClean="0">
                <a:latin typeface="+mn-lt"/>
                <a:cs typeface="Arial" panose="020B0604020202020204" pitchFamily="34" charset="0"/>
              </a:rPr>
              <a:t>DEMs</a:t>
            </a:r>
            <a:r>
              <a:rPr lang="fr-FR" dirty="0" smtClean="0">
                <a:latin typeface="+mn-lt"/>
                <a:cs typeface="Arial" panose="020B0604020202020204" pitchFamily="34" charset="0"/>
              </a:rPr>
              <a:t>)</a:t>
            </a:r>
            <a:endParaRPr lang="fr-FR" dirty="0">
              <a:latin typeface="+mn-lt"/>
              <a:cs typeface="Arial" panose="020B060402020202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441989" y="3772930"/>
            <a:ext cx="1292312" cy="2183025"/>
          </a:xfrm>
          <a:prstGeom prst="rect">
            <a:avLst/>
          </a:prstGeom>
          <a:noFill/>
          <a:ln w="28575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Rectangle 18"/>
          <p:cNvSpPr/>
          <p:nvPr/>
        </p:nvSpPr>
        <p:spPr>
          <a:xfrm>
            <a:off x="5166402" y="3771117"/>
            <a:ext cx="1275586" cy="2183025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3" grpId="0" animBg="1"/>
      <p:bldP spid="19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ZoneTexte 17"/>
          <p:cNvSpPr txBox="1"/>
          <p:nvPr/>
        </p:nvSpPr>
        <p:spPr>
          <a:xfrm>
            <a:off x="3052293" y="133350"/>
            <a:ext cx="3039423" cy="461665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fr-FR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Hydrodynamic</a:t>
            </a:r>
            <a:r>
              <a:rPr lang="fr-F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fr-FR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analysis</a:t>
            </a:r>
            <a:endParaRPr lang="fr-FR" sz="1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17415" name="Groupe 26"/>
          <p:cNvGrpSpPr>
            <a:grpSpLocks/>
          </p:cNvGrpSpPr>
          <p:nvPr/>
        </p:nvGrpSpPr>
        <p:grpSpPr bwMode="auto">
          <a:xfrm>
            <a:off x="95077" y="1392413"/>
            <a:ext cx="8969872" cy="5211763"/>
            <a:chOff x="1318053" y="636289"/>
            <a:chExt cx="5612038" cy="3261049"/>
          </a:xfrm>
        </p:grpSpPr>
        <p:pic>
          <p:nvPicPr>
            <p:cNvPr id="17421" name="Image 14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18053" y="636289"/>
              <a:ext cx="5612038" cy="32610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" name="Ellipse 15"/>
            <p:cNvSpPr/>
            <p:nvPr/>
          </p:nvSpPr>
          <p:spPr>
            <a:xfrm>
              <a:off x="1920529" y="890326"/>
              <a:ext cx="304818" cy="304845"/>
            </a:xfrm>
            <a:prstGeom prst="ellipse">
              <a:avLst/>
            </a:prstGeom>
            <a:noFill/>
            <a:ln w="28575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20" name="Ellipse 19"/>
            <p:cNvSpPr/>
            <p:nvPr/>
          </p:nvSpPr>
          <p:spPr>
            <a:xfrm>
              <a:off x="3711335" y="3208418"/>
              <a:ext cx="304818" cy="304845"/>
            </a:xfrm>
            <a:prstGeom prst="ellipse">
              <a:avLst/>
            </a:prstGeom>
            <a:noFill/>
            <a:ln w="28575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17424" name="Rectangle 4"/>
            <p:cNvSpPr>
              <a:spLocks noChangeArrowheads="1"/>
            </p:cNvSpPr>
            <p:nvPr/>
          </p:nvSpPr>
          <p:spPr bwMode="auto">
            <a:xfrm>
              <a:off x="1676045" y="1195623"/>
              <a:ext cx="770593" cy="28886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anchor="ctr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fr-FR" altLang="fr-FR" sz="1200" dirty="0" err="1" smtClean="0">
                  <a:solidFill>
                    <a:srgbClr val="FFFF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wave</a:t>
              </a:r>
              <a:r>
                <a:rPr lang="fr-FR" altLang="fr-FR" sz="1200" dirty="0" smtClean="0">
                  <a:solidFill>
                    <a:srgbClr val="FFFF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fr-FR" altLang="fr-FR" sz="1200" dirty="0" err="1" smtClean="0">
                  <a:solidFill>
                    <a:srgbClr val="FFFF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buoy</a:t>
              </a:r>
              <a:r>
                <a:rPr lang="fr-FR" altLang="fr-FR" sz="1200" dirty="0" smtClean="0">
                  <a:solidFill>
                    <a:srgbClr val="FFFF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of </a:t>
              </a:r>
              <a:r>
                <a:rPr lang="fr-FR" altLang="fr-FR" sz="1200" dirty="0" err="1" smtClean="0">
                  <a:solidFill>
                    <a:srgbClr val="FFFF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Garðskagadufl</a:t>
              </a:r>
              <a:r>
                <a:rPr lang="fr-FR" altLang="fr-FR" sz="1200" dirty="0" smtClean="0">
                  <a:solidFill>
                    <a:srgbClr val="FFFF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fr-FR" altLang="fr-FR" sz="12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425" name="Rectangle 4"/>
            <p:cNvSpPr>
              <a:spLocks noChangeArrowheads="1"/>
            </p:cNvSpPr>
            <p:nvPr/>
          </p:nvSpPr>
          <p:spPr bwMode="auto">
            <a:xfrm>
              <a:off x="3951580" y="3282438"/>
              <a:ext cx="852966" cy="5199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anchor="ctr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fr-FR" altLang="fr-FR" sz="1200" dirty="0" err="1" smtClean="0">
                  <a:solidFill>
                    <a:srgbClr val="FFFF00"/>
                  </a:solidFill>
                  <a:latin typeface="Arial Unicode MS"/>
                </a:rPr>
                <a:t>wave</a:t>
              </a:r>
              <a:r>
                <a:rPr lang="fr-FR" altLang="fr-FR" sz="1200" dirty="0" smtClean="0">
                  <a:solidFill>
                    <a:srgbClr val="FFFF00"/>
                  </a:solidFill>
                  <a:latin typeface="Arial Unicode MS"/>
                </a:rPr>
                <a:t> </a:t>
              </a:r>
              <a:r>
                <a:rPr lang="fr-FR" altLang="fr-FR" sz="1200" dirty="0" err="1" smtClean="0">
                  <a:solidFill>
                    <a:srgbClr val="FFFF00"/>
                  </a:solidFill>
                  <a:latin typeface="Arial Unicode MS"/>
                </a:rPr>
                <a:t>buoy</a:t>
              </a:r>
              <a:r>
                <a:rPr lang="fr-FR" altLang="fr-FR" sz="1200" dirty="0" smtClean="0">
                  <a:solidFill>
                    <a:srgbClr val="FFFF00"/>
                  </a:solidFill>
                  <a:latin typeface="Arial Unicode MS"/>
                </a:rPr>
                <a:t> and </a:t>
              </a:r>
              <a:r>
                <a:rPr lang="fr-FR" altLang="fr-FR" sz="1200" dirty="0" err="1" smtClean="0">
                  <a:solidFill>
                    <a:srgbClr val="FFFF00"/>
                  </a:solidFill>
                  <a:latin typeface="Arial Unicode MS"/>
                </a:rPr>
                <a:t>tide</a:t>
              </a:r>
              <a:r>
                <a:rPr lang="fr-FR" altLang="fr-FR" sz="1200" dirty="0" smtClean="0">
                  <a:solidFill>
                    <a:srgbClr val="FFFF00"/>
                  </a:solidFill>
                  <a:latin typeface="Arial Unicode MS"/>
                </a:rPr>
                <a:t> gauge station of </a:t>
              </a:r>
              <a:r>
                <a:rPr lang="fr-FR" altLang="fr-FR" sz="1200" dirty="0" err="1" smtClean="0">
                  <a:solidFill>
                    <a:srgbClr val="FFFF00"/>
                  </a:solidFill>
                  <a:latin typeface="Arial Unicode MS"/>
                </a:rPr>
                <a:t>Grindavik</a:t>
              </a:r>
              <a:endParaRPr lang="fr-FR" altLang="fr-FR" sz="1200" dirty="0">
                <a:solidFill>
                  <a:srgbClr val="FFFF00"/>
                </a:solidFill>
              </a:endParaRPr>
            </a:p>
          </p:txBody>
        </p:sp>
        <p:sp>
          <p:nvSpPr>
            <p:cNvPr id="17426" name="Rectangle 20"/>
            <p:cNvSpPr>
              <a:spLocks noChangeArrowheads="1"/>
            </p:cNvSpPr>
            <p:nvPr/>
          </p:nvSpPr>
          <p:spPr bwMode="auto">
            <a:xfrm>
              <a:off x="2416622" y="1282284"/>
              <a:ext cx="670025" cy="4044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fr-FR" altLang="fr-FR" sz="1200" dirty="0" err="1" smtClean="0">
                  <a:solidFill>
                    <a:srgbClr val="FFFF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tide</a:t>
              </a:r>
              <a:r>
                <a:rPr lang="fr-FR" altLang="fr-FR" sz="1200" dirty="0" smtClean="0">
                  <a:solidFill>
                    <a:srgbClr val="FFFF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gauge station of</a:t>
              </a:r>
            </a:p>
            <a:p>
              <a:pPr algn="ctr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fr-FR" altLang="fr-FR" sz="1200" dirty="0" err="1" smtClean="0">
                  <a:solidFill>
                    <a:srgbClr val="FFFF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Sandgerði</a:t>
              </a:r>
              <a:endParaRPr lang="fr-FR" altLang="fr-FR" sz="12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" name="Rectangle 21"/>
            <p:cNvSpPr/>
            <p:nvPr/>
          </p:nvSpPr>
          <p:spPr>
            <a:xfrm>
              <a:off x="2628596" y="1042749"/>
              <a:ext cx="246077" cy="246098"/>
            </a:xfrm>
            <a:prstGeom prst="rect">
              <a:avLst/>
            </a:prstGeom>
            <a:noFill/>
            <a:ln w="28575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26" name="Rectangle 25"/>
            <p:cNvSpPr/>
            <p:nvPr/>
          </p:nvSpPr>
          <p:spPr>
            <a:xfrm>
              <a:off x="3889145" y="2941678"/>
              <a:ext cx="246077" cy="246098"/>
            </a:xfrm>
            <a:prstGeom prst="rect">
              <a:avLst/>
            </a:prstGeom>
            <a:noFill/>
            <a:ln w="28575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</p:grpSp>
      <p:sp>
        <p:nvSpPr>
          <p:cNvPr id="17417" name="Rectangle 27"/>
          <p:cNvSpPr>
            <a:spLocks noChangeArrowheads="1"/>
          </p:cNvSpPr>
          <p:nvPr/>
        </p:nvSpPr>
        <p:spPr bwMode="auto">
          <a:xfrm>
            <a:off x="362465" y="688538"/>
            <a:ext cx="8381312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fr-F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Collaboration </a:t>
            </a:r>
            <a:r>
              <a:rPr lang="fr-FR" altLang="fr-FR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with</a:t>
            </a:r>
            <a:r>
              <a:rPr lang="fr-FR" alt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the </a:t>
            </a:r>
            <a:r>
              <a:rPr lang="fr-FR" altLang="fr-FR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Vegagerdin</a:t>
            </a:r>
            <a:r>
              <a:rPr lang="fr-FR" alt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fr-FR" altLang="fr-F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fr-FR" altLang="fr-FR" sz="20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Icelandic</a:t>
            </a:r>
            <a:r>
              <a:rPr lang="fr-FR" altLang="fr-FR" sz="20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Road and </a:t>
            </a:r>
            <a:r>
              <a:rPr lang="fr-FR" altLang="fr-FR" sz="20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Coastal</a:t>
            </a:r>
            <a:r>
              <a:rPr lang="fr-FR" altLang="fr-FR" sz="20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Administration </a:t>
            </a:r>
            <a:r>
              <a:rPr lang="fr-FR" altLang="fr-F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IRCA </a:t>
            </a:r>
            <a:r>
              <a:rPr lang="fr-FR" alt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Reykjavik) </a:t>
            </a:r>
            <a:r>
              <a:rPr lang="fr-FR" altLang="fr-FR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which</a:t>
            </a:r>
            <a:r>
              <a:rPr lang="fr-FR" alt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manages the </a:t>
            </a:r>
            <a:r>
              <a:rPr lang="fr-FR" altLang="fr-FR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wave</a:t>
            </a:r>
            <a:r>
              <a:rPr lang="fr-FR" alt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fr-FR" altLang="fr-FR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buoys</a:t>
            </a:r>
            <a:r>
              <a:rPr lang="fr-FR" alt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and </a:t>
            </a:r>
            <a:r>
              <a:rPr lang="fr-FR" altLang="fr-FR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tide</a:t>
            </a:r>
            <a:r>
              <a:rPr lang="fr-FR" alt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gauge stations</a:t>
            </a:r>
            <a:endParaRPr lang="fr-FR" altLang="fr-FR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ZoneTexte 1"/>
          <p:cNvSpPr txBox="1"/>
          <p:nvPr/>
        </p:nvSpPr>
        <p:spPr>
          <a:xfrm>
            <a:off x="6876978" y="6527193"/>
            <a:ext cx="218797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/>
              <a:t>https://www.vegagerdin.is</a:t>
            </a:r>
            <a:r>
              <a:rPr lang="fr-FR" sz="1400" dirty="0" smtClean="0"/>
              <a:t>/</a:t>
            </a:r>
            <a:endParaRPr lang="fr-FR" sz="1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4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74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7" grpId="0"/>
      <p:bldP spid="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88" y="1271358"/>
            <a:ext cx="8918090" cy="453632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7241062" y="1178013"/>
            <a:ext cx="642550" cy="4201297"/>
          </a:xfrm>
          <a:prstGeom prst="rect">
            <a:avLst/>
          </a:prstGeom>
          <a:noFill/>
          <a:ln w="28575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ZoneTexte 4"/>
          <p:cNvSpPr txBox="1"/>
          <p:nvPr/>
        </p:nvSpPr>
        <p:spPr>
          <a:xfrm>
            <a:off x="3052293" y="133350"/>
            <a:ext cx="3039423" cy="461665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fr-FR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Hydrodynamic</a:t>
            </a:r>
            <a:r>
              <a:rPr lang="fr-F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fr-FR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analysis</a:t>
            </a:r>
            <a:endParaRPr lang="fr-FR" sz="1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206314" y="1178012"/>
            <a:ext cx="1964725" cy="4201297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ZoneTexte 2"/>
          <p:cNvSpPr txBox="1"/>
          <p:nvPr/>
        </p:nvSpPr>
        <p:spPr>
          <a:xfrm>
            <a:off x="486032" y="932804"/>
            <a:ext cx="383630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altLang="fr-F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Garðskagadufl</a:t>
            </a:r>
            <a:r>
              <a:rPr lang="fr-FR" altLang="fr-F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altLang="fr-F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wave</a:t>
            </a:r>
            <a:r>
              <a:rPr lang="fr-FR" altLang="fr-F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altLang="fr-F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buoy</a:t>
            </a:r>
            <a:r>
              <a:rPr lang="fr-FR" altLang="fr-F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fr-FR" altLang="fr-F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north</a:t>
            </a:r>
            <a:r>
              <a:rPr lang="fr-FR" altLang="fr-F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altLang="fr-F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sector</a:t>
            </a:r>
            <a:r>
              <a:rPr lang="fr-FR" altLang="fr-F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fr-FR" sz="1600" dirty="0"/>
          </a:p>
        </p:txBody>
      </p:sp>
    </p:spTree>
    <p:extLst>
      <p:ext uri="{BB962C8B-B14F-4D97-AF65-F5344CB8AC3E}">
        <p14:creationId xmlns:p14="http://schemas.microsoft.com/office/powerpoint/2010/main" val="7983040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3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70" y="1275887"/>
            <a:ext cx="8919715" cy="4441173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7274012" y="1129189"/>
            <a:ext cx="597522" cy="4225408"/>
          </a:xfrm>
          <a:prstGeom prst="rect">
            <a:avLst/>
          </a:prstGeom>
          <a:noFill/>
          <a:ln w="28575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ZoneTexte 5"/>
          <p:cNvSpPr txBox="1"/>
          <p:nvPr/>
        </p:nvSpPr>
        <p:spPr>
          <a:xfrm>
            <a:off x="3052293" y="133350"/>
            <a:ext cx="3039423" cy="461665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fr-FR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Hydrodynamic</a:t>
            </a:r>
            <a:r>
              <a:rPr lang="fr-F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fr-FR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analysis</a:t>
            </a:r>
            <a:endParaRPr lang="fr-FR" sz="1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156886" y="1129189"/>
            <a:ext cx="2026789" cy="4225408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ZoneTexte 7"/>
          <p:cNvSpPr txBox="1"/>
          <p:nvPr/>
        </p:nvSpPr>
        <p:spPr>
          <a:xfrm>
            <a:off x="486032" y="932804"/>
            <a:ext cx="34596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altLang="fr-F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Grindavik</a:t>
            </a:r>
            <a:r>
              <a:rPr lang="fr-FR" altLang="fr-F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altLang="fr-F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wave</a:t>
            </a:r>
            <a:r>
              <a:rPr lang="fr-FR" altLang="fr-F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altLang="fr-F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buoy</a:t>
            </a:r>
            <a:r>
              <a:rPr lang="fr-FR" altLang="fr-F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fr-FR" altLang="fr-F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south</a:t>
            </a:r>
            <a:r>
              <a:rPr lang="fr-FR" altLang="fr-F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altLang="fr-F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sector</a:t>
            </a:r>
            <a:r>
              <a:rPr lang="fr-FR" altLang="fr-F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fr-FR" sz="1600" dirty="0"/>
          </a:p>
        </p:txBody>
      </p:sp>
    </p:spTree>
    <p:extLst>
      <p:ext uri="{BB962C8B-B14F-4D97-AF65-F5344CB8AC3E}">
        <p14:creationId xmlns:p14="http://schemas.microsoft.com/office/powerpoint/2010/main" val="22465744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e 4"/>
          <p:cNvGrpSpPr/>
          <p:nvPr/>
        </p:nvGrpSpPr>
        <p:grpSpPr>
          <a:xfrm>
            <a:off x="0" y="0"/>
            <a:ext cx="9144000" cy="6884988"/>
            <a:chOff x="0" y="0"/>
            <a:chExt cx="9144000" cy="6884988"/>
          </a:xfrm>
        </p:grpSpPr>
        <p:pic>
          <p:nvPicPr>
            <p:cNvPr id="9" name="Picture 4" descr="C:\Donnees\Guisseny\Presentation\Present20141020\vougot_profils.jp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9144000" cy="68849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" name="ZoneTexte 16"/>
            <p:cNvSpPr txBox="1"/>
            <p:nvPr/>
          </p:nvSpPr>
          <p:spPr>
            <a:xfrm>
              <a:off x="6881649" y="6581001"/>
              <a:ext cx="226235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200" dirty="0" smtClean="0">
                  <a:solidFill>
                    <a:schemeClr val="bg1"/>
                  </a:solidFill>
                </a:rPr>
                <a:t>Plage du </a:t>
              </a:r>
              <a:r>
                <a:rPr lang="fr-FR" sz="1200" dirty="0" err="1" smtClean="0">
                  <a:solidFill>
                    <a:schemeClr val="bg1"/>
                  </a:solidFill>
                </a:rPr>
                <a:t>Vougot</a:t>
              </a:r>
              <a:r>
                <a:rPr lang="fr-FR" sz="1200" dirty="0" smtClean="0">
                  <a:solidFill>
                    <a:schemeClr val="bg1"/>
                  </a:solidFill>
                </a:rPr>
                <a:t> (</a:t>
              </a:r>
              <a:r>
                <a:rPr lang="fr-FR" sz="1200" dirty="0" err="1" smtClean="0">
                  <a:solidFill>
                    <a:schemeClr val="bg1"/>
                  </a:solidFill>
                </a:rPr>
                <a:t>North</a:t>
              </a:r>
              <a:r>
                <a:rPr lang="fr-FR" sz="1200" dirty="0" smtClean="0">
                  <a:solidFill>
                    <a:schemeClr val="bg1"/>
                  </a:solidFill>
                </a:rPr>
                <a:t> Finistère)</a:t>
              </a:r>
              <a:endParaRPr lang="fr-FR" sz="1200" dirty="0">
                <a:solidFill>
                  <a:schemeClr val="bg1"/>
                </a:solidFill>
              </a:endParaRPr>
            </a:p>
          </p:txBody>
        </p:sp>
        <p:sp>
          <p:nvSpPr>
            <p:cNvPr id="18" name="ZoneTexte 17"/>
            <p:cNvSpPr txBox="1"/>
            <p:nvPr/>
          </p:nvSpPr>
          <p:spPr>
            <a:xfrm>
              <a:off x="8237" y="12576"/>
              <a:ext cx="839435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fr-FR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Morphological</a:t>
              </a:r>
              <a:r>
                <a:rPr lang="fr-FR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fr-FR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survey</a:t>
              </a:r>
              <a:r>
                <a:rPr lang="fr-FR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of the </a:t>
              </a:r>
              <a:r>
                <a:rPr lang="fr-FR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Vougot</a:t>
              </a:r>
              <a:r>
                <a:rPr lang="fr-FR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fr-FR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beach</a:t>
              </a:r>
              <a:r>
                <a:rPr lang="fr-FR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(</a:t>
              </a:r>
              <a:r>
                <a:rPr lang="fr-FR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North</a:t>
              </a:r>
              <a:r>
                <a:rPr lang="fr-FR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Finistère)</a:t>
              </a:r>
              <a:endPara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6" name="Groupe 5"/>
          <p:cNvGrpSpPr/>
          <p:nvPr/>
        </p:nvGrpSpPr>
        <p:grpSpPr>
          <a:xfrm>
            <a:off x="623087" y="1458191"/>
            <a:ext cx="8229600" cy="3599331"/>
            <a:chOff x="623087" y="1458191"/>
            <a:chExt cx="8229600" cy="3599331"/>
          </a:xfrm>
        </p:grpSpPr>
        <p:sp>
          <p:nvSpPr>
            <p:cNvPr id="2" name="Rectangle 1"/>
            <p:cNvSpPr/>
            <p:nvPr/>
          </p:nvSpPr>
          <p:spPr>
            <a:xfrm>
              <a:off x="639271" y="4563908"/>
              <a:ext cx="3277274" cy="493614"/>
            </a:xfrm>
            <a:prstGeom prst="rect">
              <a:avLst/>
            </a:prstGeom>
            <a:noFill/>
            <a:ln w="38100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pic>
          <p:nvPicPr>
            <p:cNvPr id="20" name="Image 19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3087" y="1458191"/>
              <a:ext cx="8229600" cy="3029907"/>
            </a:xfrm>
            <a:prstGeom prst="rect">
              <a:avLst/>
            </a:prstGeom>
          </p:spPr>
        </p:pic>
      </p:grpSp>
      <p:grpSp>
        <p:nvGrpSpPr>
          <p:cNvPr id="4" name="Groupe 3"/>
          <p:cNvGrpSpPr/>
          <p:nvPr/>
        </p:nvGrpSpPr>
        <p:grpSpPr>
          <a:xfrm>
            <a:off x="1175581" y="1586040"/>
            <a:ext cx="637315" cy="2548990"/>
            <a:chOff x="1135121" y="1733145"/>
            <a:chExt cx="637315" cy="2457724"/>
          </a:xfrm>
        </p:grpSpPr>
        <p:sp>
          <p:nvSpPr>
            <p:cNvPr id="11" name="Rectangle 10"/>
            <p:cNvSpPr/>
            <p:nvPr/>
          </p:nvSpPr>
          <p:spPr>
            <a:xfrm>
              <a:off x="1135121" y="1733145"/>
              <a:ext cx="353814" cy="2457724"/>
            </a:xfrm>
            <a:prstGeom prst="rect">
              <a:avLst/>
            </a:prstGeom>
            <a:solidFill>
              <a:srgbClr val="FF000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3" name="ZoneTexte 2"/>
            <p:cNvSpPr txBox="1"/>
            <p:nvPr/>
          </p:nvSpPr>
          <p:spPr>
            <a:xfrm rot="16200000">
              <a:off x="919478" y="2855807"/>
              <a:ext cx="139814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section dunaire</a:t>
              </a:r>
              <a:endParaRPr lang="fr-FR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47672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/>
          <p:cNvGrpSpPr/>
          <p:nvPr/>
        </p:nvGrpSpPr>
        <p:grpSpPr>
          <a:xfrm>
            <a:off x="0" y="0"/>
            <a:ext cx="9144000" cy="6884988"/>
            <a:chOff x="0" y="0"/>
            <a:chExt cx="9144000" cy="6884988"/>
          </a:xfrm>
        </p:grpSpPr>
        <p:pic>
          <p:nvPicPr>
            <p:cNvPr id="9" name="Picture 4" descr="C:\Donnees\Guisseny\Presentation\Present20141020\vougot_profils.jp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9144000" cy="68849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0" name="Rectangle 39"/>
            <p:cNvSpPr/>
            <p:nvPr/>
          </p:nvSpPr>
          <p:spPr>
            <a:xfrm>
              <a:off x="639271" y="4563908"/>
              <a:ext cx="3277274" cy="493614"/>
            </a:xfrm>
            <a:prstGeom prst="rect">
              <a:avLst/>
            </a:prstGeom>
            <a:noFill/>
            <a:ln w="38100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6" name="ZoneTexte 25"/>
            <p:cNvSpPr txBox="1"/>
            <p:nvPr/>
          </p:nvSpPr>
          <p:spPr>
            <a:xfrm>
              <a:off x="8237" y="12576"/>
              <a:ext cx="839435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fr-FR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Morphological</a:t>
              </a:r>
              <a:r>
                <a:rPr lang="fr-FR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fr-FR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survey</a:t>
              </a:r>
              <a:r>
                <a:rPr lang="fr-FR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of the </a:t>
              </a:r>
              <a:r>
                <a:rPr lang="fr-FR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Vougot</a:t>
              </a:r>
              <a:r>
                <a:rPr lang="fr-FR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fr-FR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beach</a:t>
              </a:r>
              <a:r>
                <a:rPr lang="fr-FR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(</a:t>
              </a:r>
              <a:r>
                <a:rPr lang="fr-FR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North</a:t>
              </a:r>
              <a:r>
                <a:rPr lang="fr-FR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Finistère)</a:t>
              </a:r>
              <a:endPara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7" name="ZoneTexte 26"/>
            <p:cNvSpPr txBox="1"/>
            <p:nvPr/>
          </p:nvSpPr>
          <p:spPr>
            <a:xfrm>
              <a:off x="6881649" y="6581001"/>
              <a:ext cx="226235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200" dirty="0" smtClean="0">
                  <a:solidFill>
                    <a:schemeClr val="bg1"/>
                  </a:solidFill>
                </a:rPr>
                <a:t>Plage du </a:t>
              </a:r>
              <a:r>
                <a:rPr lang="fr-FR" sz="1200" dirty="0" err="1" smtClean="0">
                  <a:solidFill>
                    <a:schemeClr val="bg1"/>
                  </a:solidFill>
                </a:rPr>
                <a:t>Vougot</a:t>
              </a:r>
              <a:r>
                <a:rPr lang="fr-FR" sz="1200" dirty="0" smtClean="0">
                  <a:solidFill>
                    <a:schemeClr val="bg1"/>
                  </a:solidFill>
                </a:rPr>
                <a:t> (</a:t>
              </a:r>
              <a:r>
                <a:rPr lang="fr-FR" sz="1200" dirty="0" err="1" smtClean="0">
                  <a:solidFill>
                    <a:schemeClr val="bg1"/>
                  </a:solidFill>
                </a:rPr>
                <a:t>North</a:t>
              </a:r>
              <a:r>
                <a:rPr lang="fr-FR" sz="1200" dirty="0" smtClean="0">
                  <a:solidFill>
                    <a:schemeClr val="bg1"/>
                  </a:solidFill>
                </a:rPr>
                <a:t> Finistère)</a:t>
              </a:r>
              <a:endParaRPr lang="fr-FR" sz="1200" dirty="0">
                <a:solidFill>
                  <a:schemeClr val="bg1"/>
                </a:solidFill>
              </a:endParaRPr>
            </a:p>
          </p:txBody>
        </p:sp>
      </p:grpSp>
      <p:pic>
        <p:nvPicPr>
          <p:cNvPr id="5" name="Imag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190" y="1459104"/>
            <a:ext cx="8847619" cy="3050435"/>
          </a:xfrm>
          <a:prstGeom prst="rect">
            <a:avLst/>
          </a:prstGeom>
        </p:spPr>
      </p:pic>
      <p:grpSp>
        <p:nvGrpSpPr>
          <p:cNvPr id="8" name="Groupe 7"/>
          <p:cNvGrpSpPr/>
          <p:nvPr/>
        </p:nvGrpSpPr>
        <p:grpSpPr>
          <a:xfrm>
            <a:off x="1916974" y="2407243"/>
            <a:ext cx="6707786" cy="1634115"/>
            <a:chOff x="1916974" y="3064468"/>
            <a:chExt cx="6707786" cy="1634115"/>
          </a:xfrm>
        </p:grpSpPr>
        <p:sp>
          <p:nvSpPr>
            <p:cNvPr id="28" name="Étoile à 5 branches 27"/>
            <p:cNvSpPr/>
            <p:nvPr/>
          </p:nvSpPr>
          <p:spPr>
            <a:xfrm>
              <a:off x="4571999" y="4121160"/>
              <a:ext cx="121380" cy="121380"/>
            </a:xfrm>
            <a:prstGeom prst="star5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9" name="Étoile à 5 branches 28"/>
            <p:cNvSpPr/>
            <p:nvPr/>
          </p:nvSpPr>
          <p:spPr>
            <a:xfrm>
              <a:off x="5367717" y="3810284"/>
              <a:ext cx="121380" cy="121380"/>
            </a:xfrm>
            <a:prstGeom prst="star5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0" name="Étoile à 5 branches 29"/>
            <p:cNvSpPr/>
            <p:nvPr/>
          </p:nvSpPr>
          <p:spPr>
            <a:xfrm>
              <a:off x="6104092" y="3810284"/>
              <a:ext cx="121380" cy="121380"/>
            </a:xfrm>
            <a:prstGeom prst="star5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1" name="Étoile à 5 branches 30"/>
            <p:cNvSpPr/>
            <p:nvPr/>
          </p:nvSpPr>
          <p:spPr>
            <a:xfrm>
              <a:off x="6929480" y="3999780"/>
              <a:ext cx="121380" cy="121380"/>
            </a:xfrm>
            <a:prstGeom prst="star5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2" name="Étoile à 5 branches 31"/>
            <p:cNvSpPr/>
            <p:nvPr/>
          </p:nvSpPr>
          <p:spPr>
            <a:xfrm>
              <a:off x="7973352" y="3712513"/>
              <a:ext cx="121380" cy="121380"/>
            </a:xfrm>
            <a:prstGeom prst="star5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3" name="Étoile à 5 branches 32"/>
            <p:cNvSpPr/>
            <p:nvPr/>
          </p:nvSpPr>
          <p:spPr>
            <a:xfrm>
              <a:off x="8434598" y="4060470"/>
              <a:ext cx="121380" cy="121380"/>
            </a:xfrm>
            <a:prstGeom prst="star5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4" name="Étoile à 5 branches 33"/>
            <p:cNvSpPr/>
            <p:nvPr/>
          </p:nvSpPr>
          <p:spPr>
            <a:xfrm>
              <a:off x="8503380" y="4577203"/>
              <a:ext cx="121380" cy="121380"/>
            </a:xfrm>
            <a:prstGeom prst="star5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5" name="Étoile à 5 branches 34"/>
            <p:cNvSpPr/>
            <p:nvPr/>
          </p:nvSpPr>
          <p:spPr>
            <a:xfrm>
              <a:off x="7199050" y="3881779"/>
              <a:ext cx="121380" cy="121380"/>
            </a:xfrm>
            <a:prstGeom prst="star5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6" name="Étoile à 5 branches 35"/>
            <p:cNvSpPr/>
            <p:nvPr/>
          </p:nvSpPr>
          <p:spPr>
            <a:xfrm>
              <a:off x="8121542" y="3821089"/>
              <a:ext cx="121380" cy="121380"/>
            </a:xfrm>
            <a:prstGeom prst="star5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7" name="Étoile à 5 branches 36"/>
            <p:cNvSpPr/>
            <p:nvPr/>
          </p:nvSpPr>
          <p:spPr>
            <a:xfrm>
              <a:off x="4210556" y="3064468"/>
              <a:ext cx="121380" cy="121380"/>
            </a:xfrm>
            <a:prstGeom prst="star5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8" name="Étoile à 5 branches 37"/>
            <p:cNvSpPr/>
            <p:nvPr/>
          </p:nvSpPr>
          <p:spPr>
            <a:xfrm>
              <a:off x="1916974" y="3232371"/>
              <a:ext cx="121380" cy="121380"/>
            </a:xfrm>
            <a:prstGeom prst="star5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10" name="Groupe 9"/>
          <p:cNvGrpSpPr/>
          <p:nvPr/>
        </p:nvGrpSpPr>
        <p:grpSpPr>
          <a:xfrm>
            <a:off x="380326" y="4533057"/>
            <a:ext cx="8488545" cy="538618"/>
            <a:chOff x="380326" y="5276007"/>
            <a:chExt cx="8488545" cy="538618"/>
          </a:xfrm>
        </p:grpSpPr>
        <p:sp>
          <p:nvSpPr>
            <p:cNvPr id="4" name="Flèche droite 3"/>
            <p:cNvSpPr/>
            <p:nvPr/>
          </p:nvSpPr>
          <p:spPr>
            <a:xfrm>
              <a:off x="380326" y="5276007"/>
              <a:ext cx="8488545" cy="538618"/>
            </a:xfrm>
            <a:prstGeom prst="rightArrow">
              <a:avLst/>
            </a:prstGeom>
            <a:gradFill flip="none" rotWithShape="1">
              <a:gsLst>
                <a:gs pos="0">
                  <a:srgbClr val="FF0000"/>
                </a:gs>
                <a:gs pos="50000">
                  <a:srgbClr val="FF0000">
                    <a:tint val="44500"/>
                    <a:satMod val="160000"/>
                  </a:srgbClr>
                </a:gs>
                <a:gs pos="100000">
                  <a:srgbClr val="FF0000">
                    <a:tint val="23500"/>
                    <a:satMod val="160000"/>
                  </a:srgb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6" name="ZoneTexte 5"/>
            <p:cNvSpPr txBox="1"/>
            <p:nvPr/>
          </p:nvSpPr>
          <p:spPr>
            <a:xfrm>
              <a:off x="2223631" y="5360650"/>
              <a:ext cx="469673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 smtClean="0"/>
                <a:t>vers une augmentation des phénomènes érosifs</a:t>
              </a:r>
              <a:endParaRPr lang="fr-FR" dirty="0"/>
            </a:p>
          </p:txBody>
        </p:sp>
      </p:grpSp>
    </p:spTree>
    <p:extLst>
      <p:ext uri="{BB962C8B-B14F-4D97-AF65-F5344CB8AC3E}">
        <p14:creationId xmlns:p14="http://schemas.microsoft.com/office/powerpoint/2010/main" val="24574726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e 28"/>
          <p:cNvGrpSpPr/>
          <p:nvPr/>
        </p:nvGrpSpPr>
        <p:grpSpPr>
          <a:xfrm>
            <a:off x="0" y="-2362"/>
            <a:ext cx="4436533" cy="3354200"/>
            <a:chOff x="0" y="-2362"/>
            <a:chExt cx="4436533" cy="3354200"/>
          </a:xfrm>
        </p:grpSpPr>
        <p:grpSp>
          <p:nvGrpSpPr>
            <p:cNvPr id="25" name="Groupe 24"/>
            <p:cNvGrpSpPr/>
            <p:nvPr/>
          </p:nvGrpSpPr>
          <p:grpSpPr>
            <a:xfrm>
              <a:off x="1" y="-2362"/>
              <a:ext cx="4436532" cy="3092590"/>
              <a:chOff x="1" y="-2362"/>
              <a:chExt cx="4436532" cy="3092590"/>
            </a:xfrm>
          </p:grpSpPr>
          <p:pic>
            <p:nvPicPr>
              <p:cNvPr id="7" name="Image 6"/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" y="2"/>
                <a:ext cx="4436532" cy="3090226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  <p:sp>
            <p:nvSpPr>
              <p:cNvPr id="22" name="ZoneTexte 21"/>
              <p:cNvSpPr txBox="1"/>
              <p:nvPr/>
            </p:nvSpPr>
            <p:spPr>
              <a:xfrm>
                <a:off x="9207" y="-2362"/>
                <a:ext cx="124604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dirty="0" smtClean="0"/>
                  <a:t>ante-</a:t>
                </a:r>
                <a:r>
                  <a:rPr lang="fr-FR" dirty="0" err="1" smtClean="0"/>
                  <a:t>storm</a:t>
                </a:r>
                <a:endParaRPr lang="fr-FR" dirty="0"/>
              </a:p>
            </p:txBody>
          </p:sp>
        </p:grpSp>
        <p:sp>
          <p:nvSpPr>
            <p:cNvPr id="28" name="ZoneTexte 27"/>
            <p:cNvSpPr txBox="1"/>
            <p:nvPr/>
          </p:nvSpPr>
          <p:spPr>
            <a:xfrm>
              <a:off x="0" y="3090228"/>
              <a:ext cx="2056973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100" dirty="0" smtClean="0"/>
                <a:t>Sillon de </a:t>
              </a:r>
              <a:r>
                <a:rPr lang="fr-FR" sz="1100" dirty="0" err="1" smtClean="0"/>
                <a:t>Talbert</a:t>
              </a:r>
              <a:r>
                <a:rPr lang="fr-FR" sz="1100" dirty="0" smtClean="0"/>
                <a:t> (Côtes d’Armor)</a:t>
              </a:r>
              <a:endParaRPr lang="fr-FR" sz="1100" dirty="0"/>
            </a:p>
          </p:txBody>
        </p:sp>
      </p:grpSp>
      <p:sp>
        <p:nvSpPr>
          <p:cNvPr id="12" name="ZoneTexte 11"/>
          <p:cNvSpPr txBox="1"/>
          <p:nvPr/>
        </p:nvSpPr>
        <p:spPr>
          <a:xfrm>
            <a:off x="4506097" y="55304"/>
            <a:ext cx="454728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dirty="0"/>
              <a:t>what is a </a:t>
            </a:r>
            <a:r>
              <a:rPr lang="en-US" sz="2100" dirty="0" err="1"/>
              <a:t>morphosedimentary</a:t>
            </a:r>
            <a:r>
              <a:rPr lang="en-US" sz="2100" dirty="0"/>
              <a:t> signature of an extreme event in geomorphology?</a:t>
            </a:r>
            <a:endParaRPr lang="fr-FR" sz="2100" dirty="0"/>
          </a:p>
        </p:txBody>
      </p:sp>
      <p:sp>
        <p:nvSpPr>
          <p:cNvPr id="21" name="ZoneTexte 20"/>
          <p:cNvSpPr txBox="1"/>
          <p:nvPr/>
        </p:nvSpPr>
        <p:spPr>
          <a:xfrm>
            <a:off x="131805" y="6021859"/>
            <a:ext cx="446490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2000" dirty="0" smtClean="0">
                <a:sym typeface="Symbol" panose="05050102010706020507" pitchFamily="18" charset="2"/>
              </a:rPr>
              <a:t> </a:t>
            </a:r>
            <a:r>
              <a:rPr lang="fr-FR" sz="2000" dirty="0" smtClean="0"/>
              <a:t>the proxy </a:t>
            </a:r>
            <a:r>
              <a:rPr lang="fr-FR" sz="2000" dirty="0" err="1" smtClean="0"/>
              <a:t>here</a:t>
            </a:r>
            <a:r>
              <a:rPr lang="fr-FR" sz="2000" dirty="0" smtClean="0"/>
              <a:t> </a:t>
            </a:r>
            <a:r>
              <a:rPr lang="fr-FR" sz="2000" dirty="0" err="1" smtClean="0"/>
              <a:t>is</a:t>
            </a:r>
            <a:r>
              <a:rPr lang="fr-FR" sz="2000" dirty="0" smtClean="0"/>
              <a:t> the </a:t>
            </a:r>
            <a:r>
              <a:rPr lang="fr-FR" sz="2000" dirty="0" err="1" smtClean="0"/>
              <a:t>landward</a:t>
            </a:r>
            <a:r>
              <a:rPr lang="fr-FR" sz="2000" dirty="0" smtClean="0"/>
              <a:t> </a:t>
            </a:r>
            <a:r>
              <a:rPr lang="fr-FR" sz="2000" dirty="0" err="1" smtClean="0"/>
              <a:t>barrier</a:t>
            </a:r>
            <a:r>
              <a:rPr lang="fr-FR" sz="2000" dirty="0" smtClean="0"/>
              <a:t> </a:t>
            </a:r>
            <a:r>
              <a:rPr lang="fr-FR" sz="2000" dirty="0" err="1" smtClean="0"/>
              <a:t>retreat</a:t>
            </a:r>
            <a:r>
              <a:rPr lang="fr-FR" sz="2000" dirty="0" smtClean="0"/>
              <a:t> (</a:t>
            </a:r>
            <a:r>
              <a:rPr lang="fr-FR" sz="2000" dirty="0" err="1" smtClean="0"/>
              <a:t>breaching</a:t>
            </a:r>
            <a:r>
              <a:rPr lang="fr-FR" sz="2000" dirty="0" smtClean="0"/>
              <a:t>)</a:t>
            </a:r>
            <a:endParaRPr lang="fr-FR" sz="2000" dirty="0"/>
          </a:p>
        </p:txBody>
      </p:sp>
      <p:grpSp>
        <p:nvGrpSpPr>
          <p:cNvPr id="26" name="Groupe 25"/>
          <p:cNvGrpSpPr/>
          <p:nvPr/>
        </p:nvGrpSpPr>
        <p:grpSpPr>
          <a:xfrm>
            <a:off x="2685539" y="2051222"/>
            <a:ext cx="4398998" cy="3090228"/>
            <a:chOff x="2685539" y="2051222"/>
            <a:chExt cx="4398998" cy="3090228"/>
          </a:xfrm>
        </p:grpSpPr>
        <p:pic>
          <p:nvPicPr>
            <p:cNvPr id="9" name="Image 8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85539" y="2051222"/>
              <a:ext cx="4398998" cy="3090228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23" name="ZoneTexte 22"/>
            <p:cNvSpPr txBox="1"/>
            <p:nvPr/>
          </p:nvSpPr>
          <p:spPr>
            <a:xfrm>
              <a:off x="5751864" y="2067256"/>
              <a:ext cx="133267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 err="1" smtClean="0"/>
                <a:t>storm</a:t>
              </a:r>
              <a:r>
                <a:rPr lang="fr-FR" dirty="0" smtClean="0"/>
                <a:t> </a:t>
              </a:r>
              <a:r>
                <a:rPr lang="fr-FR" dirty="0" err="1" smtClean="0"/>
                <a:t>event</a:t>
              </a:r>
              <a:endParaRPr lang="fr-FR" dirty="0"/>
            </a:p>
          </p:txBody>
        </p:sp>
      </p:grpSp>
      <p:grpSp>
        <p:nvGrpSpPr>
          <p:cNvPr id="27" name="Groupe 26"/>
          <p:cNvGrpSpPr/>
          <p:nvPr/>
        </p:nvGrpSpPr>
        <p:grpSpPr>
          <a:xfrm>
            <a:off x="4745002" y="3748221"/>
            <a:ext cx="4398998" cy="3109779"/>
            <a:chOff x="4745002" y="3748221"/>
            <a:chExt cx="4398998" cy="3109779"/>
          </a:xfrm>
        </p:grpSpPr>
        <p:pic>
          <p:nvPicPr>
            <p:cNvPr id="6" name="Image 5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45002" y="3783806"/>
              <a:ext cx="4398998" cy="3074194"/>
            </a:xfrm>
            <a:prstGeom prst="rect">
              <a:avLst/>
            </a:prstGeom>
            <a:effectLst>
              <a:outerShdw blurRad="50800" dist="38100" dir="13500000" algn="br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24" name="ZoneTexte 23"/>
            <p:cNvSpPr txBox="1"/>
            <p:nvPr/>
          </p:nvSpPr>
          <p:spPr>
            <a:xfrm>
              <a:off x="7924535" y="3748221"/>
              <a:ext cx="121122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 smtClean="0"/>
                <a:t>post-</a:t>
              </a:r>
              <a:r>
                <a:rPr lang="fr-FR" dirty="0" err="1" smtClean="0"/>
                <a:t>storm</a:t>
              </a:r>
              <a:endParaRPr lang="fr-FR" dirty="0"/>
            </a:p>
          </p:txBody>
        </p:sp>
      </p:grpSp>
    </p:spTree>
    <p:extLst>
      <p:ext uri="{BB962C8B-B14F-4D97-AF65-F5344CB8AC3E}">
        <p14:creationId xmlns:p14="http://schemas.microsoft.com/office/powerpoint/2010/main" val="3574278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2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36" y="305951"/>
            <a:ext cx="4605947" cy="6506743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6248" y="305950"/>
            <a:ext cx="4562475" cy="6506744"/>
          </a:xfrm>
          <a:prstGeom prst="rect">
            <a:avLst/>
          </a:prstGeom>
        </p:spPr>
      </p:pic>
      <p:sp>
        <p:nvSpPr>
          <p:cNvPr id="6" name="ZoneTexte 5"/>
          <p:cNvSpPr txBox="1"/>
          <p:nvPr/>
        </p:nvSpPr>
        <p:spPr>
          <a:xfrm>
            <a:off x="8237" y="12576"/>
            <a:ext cx="83943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Morphological</a:t>
            </a: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fr-F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survey</a:t>
            </a: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of the Sillon de </a:t>
            </a:r>
            <a:r>
              <a:rPr lang="fr-F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Talbert</a:t>
            </a: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(Côtes d’Armor)</a:t>
            </a:r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8292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e 9"/>
          <p:cNvGrpSpPr/>
          <p:nvPr/>
        </p:nvGrpSpPr>
        <p:grpSpPr>
          <a:xfrm>
            <a:off x="245397" y="371152"/>
            <a:ext cx="8745025" cy="5634233"/>
            <a:chOff x="1204494" y="376718"/>
            <a:chExt cx="6522598" cy="4202371"/>
          </a:xfrm>
        </p:grpSpPr>
        <p:sp>
          <p:nvSpPr>
            <p:cNvPr id="6" name="ZoneTexte 5"/>
            <p:cNvSpPr txBox="1"/>
            <p:nvPr/>
          </p:nvSpPr>
          <p:spPr>
            <a:xfrm>
              <a:off x="2784389" y="376718"/>
              <a:ext cx="1110817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600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spit</a:t>
              </a:r>
              <a:r>
                <a:rPr lang="fr-FR" sz="16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fr-FR" sz="1600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retreat</a:t>
              </a:r>
              <a:endParaRPr lang="fr-FR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0" name="ZoneTexte 19"/>
            <p:cNvSpPr txBox="1"/>
            <p:nvPr/>
          </p:nvSpPr>
          <p:spPr>
            <a:xfrm>
              <a:off x="5494637" y="376718"/>
              <a:ext cx="142725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600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crest</a:t>
              </a:r>
              <a:r>
                <a:rPr lang="fr-FR" sz="16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fr-FR" sz="1600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elevation</a:t>
              </a:r>
              <a:endParaRPr lang="fr-FR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9" name="Image 8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04494" y="632460"/>
              <a:ext cx="6522598" cy="3946629"/>
            </a:xfrm>
            <a:prstGeom prst="rect">
              <a:avLst/>
            </a:prstGeom>
          </p:spPr>
        </p:pic>
      </p:grpSp>
      <p:grpSp>
        <p:nvGrpSpPr>
          <p:cNvPr id="5" name="Groupe 4"/>
          <p:cNvGrpSpPr/>
          <p:nvPr/>
        </p:nvGrpSpPr>
        <p:grpSpPr>
          <a:xfrm>
            <a:off x="3852908" y="3031615"/>
            <a:ext cx="2018270" cy="3738863"/>
            <a:chOff x="179494" y="1598232"/>
            <a:chExt cx="2018270" cy="3738863"/>
          </a:xfrm>
        </p:grpSpPr>
        <p:sp>
          <p:nvSpPr>
            <p:cNvPr id="2" name="Flèche vers le bas 1"/>
            <p:cNvSpPr/>
            <p:nvPr/>
          </p:nvSpPr>
          <p:spPr>
            <a:xfrm>
              <a:off x="1071581" y="1598232"/>
              <a:ext cx="222421" cy="2907866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" name="Rectangle 2"/>
            <p:cNvSpPr/>
            <p:nvPr/>
          </p:nvSpPr>
          <p:spPr>
            <a:xfrm>
              <a:off x="179494" y="4506098"/>
              <a:ext cx="2018270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fr-FR" sz="1600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towards</a:t>
              </a:r>
              <a:r>
                <a:rPr lang="fr-FR" sz="16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an </a:t>
              </a:r>
              <a:r>
                <a:rPr lang="fr-FR" sz="1600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increase</a:t>
              </a:r>
              <a:r>
                <a:rPr lang="fr-FR" sz="16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in the </a:t>
              </a:r>
              <a:r>
                <a:rPr lang="fr-FR" sz="1600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frequency</a:t>
              </a:r>
              <a:r>
                <a:rPr lang="fr-FR" sz="16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of </a:t>
              </a:r>
              <a:r>
                <a:rPr lang="fr-FR" sz="1600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spit</a:t>
              </a:r>
              <a:r>
                <a:rPr lang="fr-FR" sz="16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fr-FR" sz="1600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retreat</a:t>
              </a:r>
              <a:r>
                <a:rPr lang="fr-FR" sz="16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? </a:t>
              </a:r>
              <a:endParaRPr lang="fr-FR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13" name="ZoneTexte 12"/>
          <p:cNvSpPr txBox="1"/>
          <p:nvPr/>
        </p:nvSpPr>
        <p:spPr>
          <a:xfrm>
            <a:off x="8237" y="12576"/>
            <a:ext cx="83943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Morphological</a:t>
            </a: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fr-F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survey</a:t>
            </a: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of the Sillon de </a:t>
            </a:r>
            <a:r>
              <a:rPr lang="fr-F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Talbert</a:t>
            </a: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(Côtes d’Armor)</a:t>
            </a:r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72542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e 9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4" name="Image 3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pic>
          <p:nvPicPr>
            <p:cNvPr id="8" name="Image 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17522" y="4702816"/>
              <a:ext cx="3210002" cy="2138708"/>
            </a:xfrm>
            <a:prstGeom prst="rect">
              <a:avLst/>
            </a:prstGeom>
            <a:ln w="19050">
              <a:solidFill>
                <a:schemeClr val="bg1"/>
              </a:solidFill>
            </a:ln>
          </p:spPr>
        </p:pic>
        <p:sp>
          <p:nvSpPr>
            <p:cNvPr id="13" name="ZoneTexte 12"/>
            <p:cNvSpPr txBox="1"/>
            <p:nvPr/>
          </p:nvSpPr>
          <p:spPr>
            <a:xfrm>
              <a:off x="4506097" y="55304"/>
              <a:ext cx="4547287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100" dirty="0"/>
                <a:t>what is a </a:t>
              </a:r>
              <a:r>
                <a:rPr lang="en-US" sz="2100" dirty="0" err="1"/>
                <a:t>morphosedimentary</a:t>
              </a:r>
              <a:r>
                <a:rPr lang="en-US" sz="2100" dirty="0"/>
                <a:t> signature of an extreme event in geomorphology?</a:t>
              </a:r>
              <a:endParaRPr lang="fr-FR" sz="2100" dirty="0"/>
            </a:p>
          </p:txBody>
        </p:sp>
        <p:sp>
          <p:nvSpPr>
            <p:cNvPr id="14" name="ZoneTexte 13"/>
            <p:cNvSpPr txBox="1"/>
            <p:nvPr/>
          </p:nvSpPr>
          <p:spPr>
            <a:xfrm>
              <a:off x="7237485" y="4686340"/>
              <a:ext cx="1898277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fr-FR" sz="1100" dirty="0" err="1" smtClean="0"/>
                <a:t>Banneg</a:t>
              </a:r>
              <a:r>
                <a:rPr lang="fr-FR" sz="1100" dirty="0" smtClean="0"/>
                <a:t> Island (</a:t>
              </a:r>
              <a:r>
                <a:rPr lang="fr-FR" sz="1100" dirty="0" err="1" smtClean="0"/>
                <a:t>west</a:t>
              </a:r>
              <a:r>
                <a:rPr lang="fr-FR" sz="1100" dirty="0" smtClean="0"/>
                <a:t> Finistère)</a:t>
              </a:r>
              <a:endParaRPr lang="fr-FR" sz="1100" dirty="0"/>
            </a:p>
          </p:txBody>
        </p:sp>
      </p:grpSp>
      <p:sp>
        <p:nvSpPr>
          <p:cNvPr id="15" name="ZoneTexte 14"/>
          <p:cNvSpPr txBox="1"/>
          <p:nvPr/>
        </p:nvSpPr>
        <p:spPr>
          <a:xfrm>
            <a:off x="131805" y="6021859"/>
            <a:ext cx="4464909" cy="707886"/>
          </a:xfrm>
          <a:prstGeom prst="rect">
            <a:avLst/>
          </a:prstGeom>
          <a:solidFill>
            <a:srgbClr val="FFFFFF">
              <a:alpha val="80000"/>
            </a:srgb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fr-FR" sz="2000" dirty="0" smtClean="0">
                <a:sym typeface="Symbol" panose="05050102010706020507" pitchFamily="18" charset="2"/>
              </a:rPr>
              <a:t> </a:t>
            </a:r>
            <a:r>
              <a:rPr lang="fr-FR" sz="2000" dirty="0" smtClean="0"/>
              <a:t>the proxy </a:t>
            </a:r>
            <a:r>
              <a:rPr lang="fr-FR" sz="2000" dirty="0" err="1" smtClean="0"/>
              <a:t>here</a:t>
            </a:r>
            <a:r>
              <a:rPr lang="fr-FR" sz="2000" dirty="0" smtClean="0"/>
              <a:t> </a:t>
            </a:r>
            <a:r>
              <a:rPr lang="fr-FR" sz="2000" dirty="0" err="1" smtClean="0"/>
              <a:t>is</a:t>
            </a:r>
            <a:r>
              <a:rPr lang="fr-FR" sz="2000" dirty="0" smtClean="0"/>
              <a:t> the </a:t>
            </a:r>
            <a:r>
              <a:rPr lang="fr-FR" sz="2000" dirty="0" err="1" smtClean="0"/>
              <a:t>coastal</a:t>
            </a:r>
            <a:r>
              <a:rPr lang="fr-FR" sz="2000" dirty="0" smtClean="0"/>
              <a:t> boulder </a:t>
            </a:r>
            <a:r>
              <a:rPr lang="fr-FR" sz="2000" dirty="0" err="1" smtClean="0"/>
              <a:t>deposits</a:t>
            </a:r>
            <a:r>
              <a:rPr lang="fr-FR" sz="2000" dirty="0" smtClean="0"/>
              <a:t> (CBD) activation</a:t>
            </a:r>
            <a:endParaRPr lang="fr-FR" sz="2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215" y="74141"/>
            <a:ext cx="8277362" cy="674678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6201</TotalTime>
  <Words>511</Words>
  <Application>Microsoft Office PowerPoint</Application>
  <PresentationFormat>Affichage à l'écran (4:3)</PresentationFormat>
  <Paragraphs>98</Paragraphs>
  <Slides>29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29</vt:i4>
      </vt:variant>
    </vt:vector>
  </HeadingPairs>
  <TitlesOfParts>
    <vt:vector size="36" baseType="lpstr">
      <vt:lpstr>Arial</vt:lpstr>
      <vt:lpstr>Arial Narrow</vt:lpstr>
      <vt:lpstr>Arial Unicode MS</vt:lpstr>
      <vt:lpstr>Calibri</vt:lpstr>
      <vt:lpstr>Calibri Light</vt:lpstr>
      <vt:lpstr>Symbol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IUEM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suanez</dc:creator>
  <cp:lastModifiedBy>suanez</cp:lastModifiedBy>
  <cp:revision>235</cp:revision>
  <dcterms:created xsi:type="dcterms:W3CDTF">2016-07-12T16:31:04Z</dcterms:created>
  <dcterms:modified xsi:type="dcterms:W3CDTF">2025-05-05T09:38:53Z</dcterms:modified>
</cp:coreProperties>
</file>