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1" r:id="rId6"/>
    <p:sldId id="263" r:id="rId7"/>
    <p:sldId id="262" r:id="rId8"/>
    <p:sldId id="265" r:id="rId9"/>
    <p:sldId id="264" r:id="rId1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6C7D"/>
    <a:srgbClr val="FFDA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860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40EC2-6DF7-469B-A762-99F674198E60}" type="datetimeFigureOut">
              <a:rPr lang="fr-FR" smtClean="0"/>
              <a:t>03/11/2015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D722E-DEBD-4FF5-AA17-23359F434DC4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40EC2-6DF7-469B-A762-99F674198E60}" type="datetimeFigureOut">
              <a:rPr lang="fr-FR" smtClean="0"/>
              <a:t>03/11/2015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D722E-DEBD-4FF5-AA17-23359F434DC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40EC2-6DF7-469B-A762-99F674198E60}" type="datetimeFigureOut">
              <a:rPr lang="fr-FR" smtClean="0"/>
              <a:t>03/11/2015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D722E-DEBD-4FF5-AA17-23359F434DC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40EC2-6DF7-469B-A762-99F674198E60}" type="datetimeFigureOut">
              <a:rPr lang="fr-FR" smtClean="0"/>
              <a:t>03/11/2015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D722E-DEBD-4FF5-AA17-23359F434DC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40EC2-6DF7-469B-A762-99F674198E60}" type="datetimeFigureOut">
              <a:rPr lang="fr-FR" smtClean="0"/>
              <a:t>03/11/2015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D722E-DEBD-4FF5-AA17-23359F434DC4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40EC2-6DF7-469B-A762-99F674198E60}" type="datetimeFigureOut">
              <a:rPr lang="fr-FR" smtClean="0"/>
              <a:t>03/11/2015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D722E-DEBD-4FF5-AA17-23359F434DC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40EC2-6DF7-469B-A762-99F674198E60}" type="datetimeFigureOut">
              <a:rPr lang="fr-FR" smtClean="0"/>
              <a:t>03/11/2015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D722E-DEBD-4FF5-AA17-23359F434DC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40EC2-6DF7-469B-A762-99F674198E60}" type="datetimeFigureOut">
              <a:rPr lang="fr-FR" smtClean="0"/>
              <a:t>03/11/2015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D722E-DEBD-4FF5-AA17-23359F434DC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40EC2-6DF7-469B-A762-99F674198E60}" type="datetimeFigureOut">
              <a:rPr lang="fr-FR" smtClean="0"/>
              <a:t>03/11/2015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D722E-DEBD-4FF5-AA17-23359F434DC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40EC2-6DF7-469B-A762-99F674198E60}" type="datetimeFigureOut">
              <a:rPr lang="fr-FR" smtClean="0"/>
              <a:t>03/11/2015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D722E-DEBD-4FF5-AA17-23359F434DC4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E5F40EC2-6DF7-469B-A762-99F674198E60}" type="datetimeFigureOut">
              <a:rPr lang="fr-FR" smtClean="0"/>
              <a:t>03/11/2015</a:t>
            </a:fld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D0BD722E-DEBD-4FF5-AA17-23359F434DC4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E5F40EC2-6DF7-469B-A762-99F674198E60}" type="datetimeFigureOut">
              <a:rPr lang="fr-FR" smtClean="0"/>
              <a:t>03/11/2015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0BD722E-DEBD-4FF5-AA17-23359F434DC4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ithub.com/talend-spatial/talend-spatial/wiki/Data-inventory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3" Type="http://schemas.openxmlformats.org/officeDocument/2006/relationships/image" Target="../media/image13.png"/><Relationship Id="rId21" Type="http://schemas.openxmlformats.org/officeDocument/2006/relationships/image" Target="../media/image31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5" Type="http://schemas.openxmlformats.org/officeDocument/2006/relationships/image" Target="../media/image35.png"/><Relationship Id="rId2" Type="http://schemas.openxmlformats.org/officeDocument/2006/relationships/image" Target="../media/image2.jpeg"/><Relationship Id="rId16" Type="http://schemas.openxmlformats.org/officeDocument/2006/relationships/image" Target="../media/image26.gif"/><Relationship Id="rId20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24" Type="http://schemas.openxmlformats.org/officeDocument/2006/relationships/image" Target="../media/image34.png"/><Relationship Id="rId5" Type="http://schemas.openxmlformats.org/officeDocument/2006/relationships/image" Target="../media/image15.jpeg"/><Relationship Id="rId15" Type="http://schemas.openxmlformats.org/officeDocument/2006/relationships/image" Target="../media/image25.png"/><Relationship Id="rId23" Type="http://schemas.openxmlformats.org/officeDocument/2006/relationships/image" Target="../media/image33.png"/><Relationship Id="rId10" Type="http://schemas.openxmlformats.org/officeDocument/2006/relationships/image" Target="../media/image20.png"/><Relationship Id="rId19" Type="http://schemas.openxmlformats.org/officeDocument/2006/relationships/image" Target="../media/image29.png"/><Relationship Id="rId4" Type="http://schemas.openxmlformats.org/officeDocument/2006/relationships/image" Target="../media/image14.jpeg"/><Relationship Id="rId9" Type="http://schemas.openxmlformats.org/officeDocument/2006/relationships/image" Target="../media/image19.png"/><Relationship Id="rId14" Type="http://schemas.openxmlformats.org/officeDocument/2006/relationships/image" Target="../media/image24.png"/><Relationship Id="rId22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2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geowww.agrocampus-ouest.fr/geoserver/wms" TargetMode="External"/><Relationship Id="rId13" Type="http://schemas.openxmlformats.org/officeDocument/2006/relationships/hyperlink" Target="http://inpn.mnhn.fr/telechargement/cartes-et-information-geographique/ep/cl" TargetMode="External"/><Relationship Id="rId3" Type="http://schemas.openxmlformats.org/officeDocument/2006/relationships/hyperlink" Target="http://www.ifremer.fr/services/wms1?request=getCapabilities&amp;service=wms" TargetMode="External"/><Relationship Id="rId7" Type="http://schemas.openxmlformats.org/officeDocument/2006/relationships/hyperlink" Target="http://tile.geobretagne.fr/gwc02/service/wms" TargetMode="External"/><Relationship Id="rId12" Type="http://schemas.openxmlformats.org/officeDocument/2006/relationships/hyperlink" Target="http://littoral.aquitaine.fr/Services-WMS.html" TargetMode="External"/><Relationship Id="rId2" Type="http://schemas.openxmlformats.org/officeDocument/2006/relationships/hyperlink" Target="http://geoservices.brgm.fr/geologie?SERVICE=WMS&amp;VERSION=1.3.0&amp;REQUEST=GetCapabilitie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geobretagne.fr/geoserver/wfs" TargetMode="External"/><Relationship Id="rId11" Type="http://schemas.openxmlformats.org/officeDocument/2006/relationships/hyperlink" Target="http://geolittoral.application.equipement.gouv.fr/wfs/metropole" TargetMode="External"/><Relationship Id="rId5" Type="http://schemas.openxmlformats.org/officeDocument/2006/relationships/hyperlink" Target="http://geobretagne.fr/geoserver/wms" TargetMode="External"/><Relationship Id="rId15" Type="http://schemas.openxmlformats.org/officeDocument/2006/relationships/image" Target="../media/image2.jpeg"/><Relationship Id="rId10" Type="http://schemas.openxmlformats.org/officeDocument/2006/relationships/hyperlink" Target="http://geolittoral.application.equipement.gouv.fr/wms/metropole" TargetMode="External"/><Relationship Id="rId4" Type="http://schemas.openxmlformats.org/officeDocument/2006/relationships/hyperlink" Target="http://sextant.ifremer.fr/fr/nos-services;jsessionid=06BBC065F1D10130FF32FF187E8E7E27" TargetMode="External"/><Relationship Id="rId9" Type="http://schemas.openxmlformats.org/officeDocument/2006/relationships/hyperlink" Target="http://geowww.agrocampus-ouest.fr/geoserver/wfs" TargetMode="External"/><Relationship Id="rId14" Type="http://schemas.openxmlformats.org/officeDocument/2006/relationships/hyperlink" Target="http://dev.epoc.u-bordeaux1.fr/geoserver/geoEpoc/wms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609876" y="548680"/>
            <a:ext cx="5904656" cy="1374117"/>
          </a:xfrm>
        </p:spPr>
        <p:txBody>
          <a:bodyPr>
            <a:normAutofit fontScale="90000"/>
          </a:bodyPr>
          <a:lstStyle/>
          <a:p>
            <a:pPr marL="182880" indent="0" algn="ctr">
              <a:buNone/>
            </a:pP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09253" y="5589240"/>
            <a:ext cx="6525491" cy="1080120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fr-FR" sz="1900" u="sng" dirty="0" smtClean="0"/>
              <a:t>Présenté par :</a:t>
            </a:r>
          </a:p>
          <a:p>
            <a:pPr algn="ctr"/>
            <a:r>
              <a:rPr lang="fr-FR" sz="1900" dirty="0" smtClean="0"/>
              <a:t>Arnaud </a:t>
            </a:r>
            <a:r>
              <a:rPr lang="fr-FR" sz="1900" dirty="0" err="1" smtClean="0"/>
              <a:t>Caillo</a:t>
            </a:r>
            <a:r>
              <a:rPr lang="fr-FR" sz="1900" dirty="0" smtClean="0"/>
              <a:t>, </a:t>
            </a:r>
          </a:p>
          <a:p>
            <a:pPr algn="ctr"/>
            <a:r>
              <a:rPr lang="fr-FR" sz="1900" dirty="0" smtClean="0"/>
              <a:t>Administrateur des Système d’Information, OASU UMS 2567</a:t>
            </a:r>
          </a:p>
          <a:p>
            <a:pPr algn="ctr"/>
            <a:endParaRPr lang="fr-FR" sz="1900" dirty="0"/>
          </a:p>
          <a:p>
            <a:pPr algn="ctr"/>
            <a:r>
              <a:rPr lang="fr-FR" sz="1900" dirty="0" smtClean="0"/>
              <a:t>Vendredi 06 novembre 2015</a:t>
            </a:r>
            <a:endParaRPr lang="fr-FR" dirty="0" smtClean="0"/>
          </a:p>
          <a:p>
            <a:pPr algn="ctr"/>
            <a:endParaRPr lang="fr-FR" dirty="0" smtClean="0"/>
          </a:p>
        </p:txBody>
      </p:sp>
      <p:pic>
        <p:nvPicPr>
          <p:cNvPr id="1026" name="Picture 2" descr="Afficher l'image d'origine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" t="8495" b="2160"/>
          <a:stretch/>
        </p:blipFill>
        <p:spPr bwMode="auto">
          <a:xfrm>
            <a:off x="-1" y="1"/>
            <a:ext cx="9144001" cy="5136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-2" y="4560844"/>
            <a:ext cx="9144001" cy="61537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Picture 10" descr="http://oasu.u-bordeaux.fr/files/oasu/logo/univBxv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568356"/>
            <a:ext cx="1385236" cy="55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ircp.pf/wp-content/uploads/Logo_INSU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1" y="4613356"/>
            <a:ext cx="834701" cy="517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Afficher l'image d'origin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393" y="4630996"/>
            <a:ext cx="1154045" cy="482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AutoShape 14" descr="Résultat de recherche d'images pour &quot;oasu logo png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8" name="AutoShape 16" descr="Résultat de recherche d'images pour &quot;oasu logo png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41" name="Picture 17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7" t="29501" r="75333" b="54749"/>
          <a:stretch/>
        </p:blipFill>
        <p:spPr bwMode="auto">
          <a:xfrm>
            <a:off x="6804248" y="4629935"/>
            <a:ext cx="943601" cy="484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1241744" y="2708920"/>
            <a:ext cx="667964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3200" dirty="0" smtClean="0"/>
              <a:t>Vers une </a:t>
            </a:r>
          </a:p>
          <a:p>
            <a:pPr algn="ctr"/>
            <a:r>
              <a:rPr lang="fr-FR" sz="3200" dirty="0" smtClean="0"/>
              <a:t>Infrastructure de Données Spatialisées</a:t>
            </a:r>
          </a:p>
          <a:p>
            <a:pPr algn="ctr"/>
            <a:r>
              <a:rPr lang="fr-FR" sz="3200" dirty="0" smtClean="0"/>
              <a:t>à l’OASU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373482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251520" y="2420888"/>
            <a:ext cx="8280920" cy="3561576"/>
          </a:xfrm>
        </p:spPr>
        <p:txBody>
          <a:bodyPr>
            <a:normAutofit/>
          </a:bodyPr>
          <a:lstStyle/>
          <a:p>
            <a:r>
              <a:rPr lang="fr-FR" sz="3600" dirty="0" smtClean="0"/>
              <a:t>Objectifs</a:t>
            </a:r>
            <a:endParaRPr lang="fr-FR" sz="3600" dirty="0" smtClean="0"/>
          </a:p>
          <a:p>
            <a:r>
              <a:rPr lang="fr-FR" sz="3600" dirty="0" smtClean="0"/>
              <a:t>Équipe projet</a:t>
            </a:r>
          </a:p>
          <a:p>
            <a:r>
              <a:rPr lang="fr-FR" sz="3600" dirty="0" smtClean="0"/>
              <a:t>Système d’Information</a:t>
            </a:r>
          </a:p>
          <a:p>
            <a:r>
              <a:rPr lang="fr-FR" sz="3600" dirty="0" smtClean="0"/>
              <a:t>Métadonnées</a:t>
            </a:r>
          </a:p>
          <a:p>
            <a:r>
              <a:rPr lang="fr-FR" sz="3600" dirty="0" smtClean="0"/>
              <a:t>Démonstration </a:t>
            </a:r>
            <a:endParaRPr lang="fr-FR" sz="3600" dirty="0"/>
          </a:p>
          <a:p>
            <a:pPr marL="118872" indent="0">
              <a:buNone/>
            </a:pPr>
            <a:endParaRPr lang="fr-FR" sz="3600" dirty="0"/>
          </a:p>
          <a:p>
            <a:pPr marL="365760" lvl="1" indent="0">
              <a:buNone/>
            </a:pPr>
            <a:endParaRPr lang="fr-FR" sz="2800" dirty="0" smtClean="0"/>
          </a:p>
          <a:p>
            <a:pPr marL="365760" lvl="1" indent="0">
              <a:buNone/>
            </a:pPr>
            <a:endParaRPr lang="fr-FR" dirty="0" smtClean="0"/>
          </a:p>
          <a:p>
            <a:pPr lvl="1"/>
            <a:endParaRPr lang="fr-FR" dirty="0"/>
          </a:p>
        </p:txBody>
      </p:sp>
      <p:pic>
        <p:nvPicPr>
          <p:cNvPr id="3" name="Picture 2" descr="Afficher l'image d'origine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19" r="624" b="54230"/>
          <a:stretch/>
        </p:blipFill>
        <p:spPr bwMode="auto">
          <a:xfrm>
            <a:off x="0" y="0"/>
            <a:ext cx="9144001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36" r="1254" b="4223"/>
          <a:stretch/>
        </p:blipFill>
        <p:spPr bwMode="auto">
          <a:xfrm>
            <a:off x="5292080" y="2636913"/>
            <a:ext cx="3610224" cy="25499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141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700808"/>
            <a:ext cx="8928992" cy="5040560"/>
          </a:xfrm>
        </p:spPr>
        <p:txBody>
          <a:bodyPr>
            <a:noAutofit/>
          </a:bodyPr>
          <a:lstStyle/>
          <a:p>
            <a:r>
              <a:rPr lang="fr-FR" sz="1800" u="sng" dirty="0" smtClean="0"/>
              <a:t>Raisons politiques et stratégiques</a:t>
            </a:r>
          </a:p>
          <a:p>
            <a:pPr lvl="1"/>
            <a:r>
              <a:rPr lang="fr-FR" sz="1400" b="1" dirty="0" smtClean="0"/>
              <a:t>Valoriser les jeux de données géo référencées</a:t>
            </a:r>
            <a:r>
              <a:rPr lang="fr-FR" sz="1400" dirty="0" smtClean="0"/>
              <a:t> via un outil de projection cartographique orienté « Web »</a:t>
            </a:r>
          </a:p>
          <a:p>
            <a:pPr lvl="1"/>
            <a:r>
              <a:rPr lang="fr-FR" sz="1400" dirty="0" smtClean="0"/>
              <a:t>Publier les métadonnées des jeux de données géo référencées selon les normes en vigueur =&gt; </a:t>
            </a:r>
            <a:r>
              <a:rPr lang="fr-FR" sz="1400" b="1" dirty="0" smtClean="0"/>
              <a:t>interopérabilité</a:t>
            </a:r>
          </a:p>
          <a:p>
            <a:pPr lvl="1"/>
            <a:r>
              <a:rPr lang="fr-FR" sz="1400" dirty="0" smtClean="0"/>
              <a:t>Répondre aux exigences de la commission européenne (ex. </a:t>
            </a:r>
            <a:r>
              <a:rPr lang="fr-FR" sz="1400" b="1" dirty="0" smtClean="0"/>
              <a:t>INSPIRE</a:t>
            </a:r>
            <a:r>
              <a:rPr lang="fr-FR" sz="1400" dirty="0" smtClean="0"/>
              <a:t>)</a:t>
            </a:r>
          </a:p>
          <a:p>
            <a:pPr marL="365760" lvl="1" indent="0">
              <a:buNone/>
            </a:pPr>
            <a:endParaRPr lang="fr-FR" sz="800" dirty="0" smtClean="0"/>
          </a:p>
          <a:p>
            <a:r>
              <a:rPr lang="fr-FR" sz="1800" u="sng" dirty="0" smtClean="0"/>
              <a:t>Raisons </a:t>
            </a:r>
            <a:r>
              <a:rPr lang="fr-FR" sz="1800" u="sng" dirty="0" smtClean="0"/>
              <a:t>pratiques / fonctionnelles</a:t>
            </a:r>
          </a:p>
          <a:p>
            <a:pPr lvl="1"/>
            <a:r>
              <a:rPr lang="fr-FR" sz="1400" dirty="0" smtClean="0"/>
              <a:t>Permettre à un utilisateur de </a:t>
            </a:r>
            <a:r>
              <a:rPr lang="fr-FR" sz="1400" b="1" dirty="0" smtClean="0"/>
              <a:t>trouver rapidement des jeux de données dans sa zone d’étude</a:t>
            </a:r>
            <a:r>
              <a:rPr lang="fr-FR" sz="1400" dirty="0" smtClean="0"/>
              <a:t> (Ex. LITAQ), </a:t>
            </a:r>
          </a:p>
          <a:p>
            <a:pPr lvl="1"/>
            <a:r>
              <a:rPr lang="fr-FR" sz="1400" b="1" dirty="0" smtClean="0"/>
              <a:t>Produire des flux de données WMS</a:t>
            </a:r>
            <a:r>
              <a:rPr lang="fr-FR" sz="1400" dirty="0" smtClean="0"/>
              <a:t> depuis </a:t>
            </a:r>
            <a:r>
              <a:rPr lang="fr-FR" sz="1400" dirty="0" err="1" smtClean="0"/>
              <a:t>ArcGis</a:t>
            </a:r>
            <a:r>
              <a:rPr lang="fr-FR" sz="1400" dirty="0" smtClean="0"/>
              <a:t> for Serveur, </a:t>
            </a:r>
            <a:r>
              <a:rPr lang="fr-FR" sz="1400" b="1" dirty="0" smtClean="0"/>
              <a:t>les centraliser et les diffuser via internet</a:t>
            </a:r>
            <a:r>
              <a:rPr lang="fr-FR" sz="1400" dirty="0" smtClean="0"/>
              <a:t>, interrogeables depuis n’importe quel client SIG (</a:t>
            </a:r>
            <a:r>
              <a:rPr lang="fr-FR" sz="1400" dirty="0" err="1" smtClean="0"/>
              <a:t>ArcGis</a:t>
            </a:r>
            <a:r>
              <a:rPr lang="fr-FR" sz="1400" dirty="0" smtClean="0"/>
              <a:t> for Desktop, </a:t>
            </a:r>
            <a:r>
              <a:rPr lang="fr-FR" sz="1400" dirty="0" err="1" smtClean="0"/>
              <a:t>Qgis</a:t>
            </a:r>
            <a:r>
              <a:rPr lang="fr-FR" sz="1400" dirty="0" smtClean="0"/>
              <a:t>, </a:t>
            </a:r>
            <a:r>
              <a:rPr lang="fr-FR" sz="1400" dirty="0" err="1" smtClean="0"/>
              <a:t>GeoEPOC</a:t>
            </a:r>
            <a:r>
              <a:rPr lang="fr-FR" sz="1400" dirty="0" smtClean="0"/>
              <a:t>, </a:t>
            </a:r>
            <a:r>
              <a:rPr lang="fr-FR" sz="1400" dirty="0" err="1" smtClean="0"/>
              <a:t>GéoPortail</a:t>
            </a:r>
            <a:r>
              <a:rPr lang="fr-FR" sz="1400" dirty="0" smtClean="0"/>
              <a:t>, </a:t>
            </a:r>
            <a:r>
              <a:rPr lang="fr-FR" sz="1400" dirty="0" err="1" smtClean="0"/>
              <a:t>etc</a:t>
            </a:r>
            <a:r>
              <a:rPr lang="fr-FR" sz="1400" dirty="0" smtClean="0"/>
              <a:t> …)</a:t>
            </a:r>
            <a:r>
              <a:rPr lang="fr-FR" sz="1400" dirty="0"/>
              <a:t> =&gt; </a:t>
            </a:r>
            <a:r>
              <a:rPr lang="fr-FR" sz="1400" b="1" dirty="0"/>
              <a:t>interopérabilité</a:t>
            </a:r>
            <a:endParaRPr lang="fr-FR" sz="1400" dirty="0" smtClean="0"/>
          </a:p>
          <a:p>
            <a:pPr lvl="1"/>
            <a:r>
              <a:rPr lang="fr-FR" sz="1400" b="1" dirty="0" smtClean="0"/>
              <a:t>Superposer des flux de données extérieurs </a:t>
            </a:r>
            <a:r>
              <a:rPr lang="fr-FR" sz="1400" dirty="0" smtClean="0"/>
              <a:t>(Ex. WMS </a:t>
            </a:r>
            <a:r>
              <a:rPr lang="fr-FR" sz="1400" dirty="0" err="1" smtClean="0"/>
              <a:t>Noaa</a:t>
            </a:r>
            <a:r>
              <a:rPr lang="fr-FR" sz="1400" dirty="0" smtClean="0"/>
              <a:t>, Couche Géologique, température de la surface, etc….)</a:t>
            </a:r>
            <a:r>
              <a:rPr lang="fr-FR" sz="1400" dirty="0"/>
              <a:t> =&gt; </a:t>
            </a:r>
            <a:r>
              <a:rPr lang="fr-FR" sz="1400" b="1" dirty="0"/>
              <a:t>interopérabilité</a:t>
            </a:r>
            <a:endParaRPr lang="fr-FR" sz="1400" dirty="0" smtClean="0"/>
          </a:p>
          <a:p>
            <a:pPr lvl="1"/>
            <a:r>
              <a:rPr lang="fr-FR" sz="1400" b="1" dirty="0" smtClean="0"/>
              <a:t>Interfacer les </a:t>
            </a:r>
            <a:r>
              <a:rPr lang="fr-FR" sz="1400" b="1" dirty="0" err="1" smtClean="0"/>
              <a:t>BdD</a:t>
            </a:r>
            <a:r>
              <a:rPr lang="fr-FR" sz="1400" b="1" dirty="0" smtClean="0"/>
              <a:t> locales / SNO - OASU/EPOC </a:t>
            </a:r>
            <a:r>
              <a:rPr lang="fr-FR" sz="1400" dirty="0" smtClean="0"/>
              <a:t>: </a:t>
            </a:r>
            <a:r>
              <a:rPr lang="fr-FR" sz="1400" dirty="0" err="1" smtClean="0"/>
              <a:t>Climcor</a:t>
            </a:r>
            <a:r>
              <a:rPr lang="fr-FR" sz="1400" dirty="0" smtClean="0"/>
              <a:t>, </a:t>
            </a:r>
            <a:r>
              <a:rPr lang="fr-FR" sz="1400" dirty="0" err="1" smtClean="0"/>
              <a:t>Somlit</a:t>
            </a:r>
            <a:r>
              <a:rPr lang="fr-FR" sz="1400" dirty="0" smtClean="0"/>
              <a:t>, </a:t>
            </a:r>
            <a:r>
              <a:rPr lang="fr-FR" sz="1400" dirty="0" err="1" smtClean="0"/>
              <a:t>Bdmi</a:t>
            </a:r>
            <a:r>
              <a:rPr lang="fr-FR" sz="1400" dirty="0" smtClean="0"/>
              <a:t>, Benthos, etc…</a:t>
            </a:r>
          </a:p>
          <a:p>
            <a:pPr lvl="1"/>
            <a:r>
              <a:rPr lang="fr-FR" sz="1400" dirty="0" smtClean="0"/>
              <a:t>Pourquoi pas, à terme, permettre d’</a:t>
            </a:r>
            <a:r>
              <a:rPr lang="fr-FR" sz="1400" b="1" dirty="0" smtClean="0"/>
              <a:t>extraire toutes les données en un seul click </a:t>
            </a:r>
            <a:r>
              <a:rPr lang="fr-FR" sz="1400" dirty="0" smtClean="0"/>
              <a:t>? =&gt; Quid </a:t>
            </a:r>
            <a:r>
              <a:rPr lang="fr-FR" sz="1400" dirty="0" smtClean="0"/>
              <a:t>« </a:t>
            </a:r>
            <a:r>
              <a:rPr lang="fr-FR" sz="1400" dirty="0" smtClean="0"/>
              <a:t>Open Data »  ! </a:t>
            </a:r>
            <a:endParaRPr lang="fr-FR" sz="1400" dirty="0" smtClean="0"/>
          </a:p>
          <a:p>
            <a:pPr lvl="1"/>
            <a:r>
              <a:rPr lang="fr-FR" sz="1400" b="1" dirty="0" smtClean="0"/>
              <a:t>S’affranchir des services de Google </a:t>
            </a:r>
            <a:r>
              <a:rPr lang="fr-FR" sz="1400" dirty="0" smtClean="0"/>
              <a:t>(</a:t>
            </a:r>
            <a:r>
              <a:rPr lang="fr-FR" sz="1400" dirty="0" err="1" smtClean="0"/>
              <a:t>GoogleMaps</a:t>
            </a:r>
            <a:r>
              <a:rPr lang="fr-FR" sz="1400" dirty="0" smtClean="0"/>
              <a:t>)</a:t>
            </a:r>
          </a:p>
          <a:p>
            <a:pPr marL="365760" lvl="1" indent="0">
              <a:buNone/>
            </a:pPr>
            <a:endParaRPr lang="fr-FR" sz="1500" dirty="0" smtClean="0"/>
          </a:p>
          <a:p>
            <a:pPr marL="365760" lvl="1" indent="0">
              <a:buNone/>
            </a:pPr>
            <a:endParaRPr lang="fr-FR" sz="1500" dirty="0" smtClean="0"/>
          </a:p>
          <a:p>
            <a:pPr marL="365760" lvl="1" indent="0">
              <a:buNone/>
            </a:pPr>
            <a:r>
              <a:rPr lang="fr-FR" sz="1600" b="1" dirty="0" smtClean="0"/>
              <a:t> 	         Gouvernance</a:t>
            </a:r>
            <a:endParaRPr lang="fr-FR" sz="1600" dirty="0"/>
          </a:p>
          <a:p>
            <a:pPr marL="365760" lvl="1" indent="0">
              <a:buNone/>
            </a:pPr>
            <a:endParaRPr lang="fr-FR" sz="1500" dirty="0" smtClean="0"/>
          </a:p>
        </p:txBody>
      </p:sp>
      <p:pic>
        <p:nvPicPr>
          <p:cNvPr id="4" name="Picture 2" descr="Afficher l'image d'origine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19" r="624" b="54230"/>
          <a:stretch/>
        </p:blipFill>
        <p:spPr bwMode="auto">
          <a:xfrm>
            <a:off x="-9476" y="0"/>
            <a:ext cx="9144001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" y="620688"/>
            <a:ext cx="2987824" cy="1143000"/>
          </a:xfrm>
        </p:spPr>
        <p:txBody>
          <a:bodyPr/>
          <a:lstStyle/>
          <a:p>
            <a:r>
              <a:rPr lang="fr-FR" sz="2800" dirty="0" smtClean="0"/>
              <a:t>Objectif du projet</a:t>
            </a:r>
            <a:endParaRPr lang="fr-FR" sz="2800" dirty="0"/>
          </a:p>
        </p:txBody>
      </p:sp>
      <p:pic>
        <p:nvPicPr>
          <p:cNvPr id="6" name="Picture 4" descr="Afficher l'image d'origin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938193"/>
            <a:ext cx="522946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489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542356"/>
            <a:ext cx="8784976" cy="5040560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fr-FR" sz="1800" b="1" dirty="0" smtClean="0"/>
              <a:t>=&gt; Mise en place d’un stage en développement logiciel</a:t>
            </a:r>
          </a:p>
          <a:p>
            <a:endParaRPr lang="fr-FR" sz="1500" u="sng" dirty="0" smtClean="0"/>
          </a:p>
          <a:p>
            <a:r>
              <a:rPr lang="fr-FR" sz="1400" u="sng" dirty="0" smtClean="0"/>
              <a:t>Equipe projet</a:t>
            </a:r>
          </a:p>
          <a:p>
            <a:pPr lvl="2"/>
            <a:r>
              <a:rPr lang="fr-FR" sz="1100" b="1" dirty="0" smtClean="0"/>
              <a:t>Arnaud </a:t>
            </a:r>
            <a:r>
              <a:rPr lang="fr-FR" sz="1100" b="1" dirty="0" err="1" smtClean="0"/>
              <a:t>Caillo</a:t>
            </a:r>
            <a:r>
              <a:rPr lang="fr-FR" sz="1100" b="1" dirty="0" smtClean="0"/>
              <a:t> </a:t>
            </a:r>
            <a:r>
              <a:rPr lang="fr-FR" sz="1050" dirty="0" smtClean="0"/>
              <a:t>(OASU/UMS 2567), </a:t>
            </a:r>
            <a:r>
              <a:rPr lang="fr-FR" sz="1050" dirty="0"/>
              <a:t>IE Chef de </a:t>
            </a:r>
            <a:r>
              <a:rPr lang="fr-FR" sz="1050" dirty="0" smtClean="0"/>
              <a:t>Projet, Base de données et </a:t>
            </a:r>
            <a:r>
              <a:rPr lang="fr-FR" sz="1050" dirty="0"/>
              <a:t>Développement d’Application </a:t>
            </a:r>
            <a:endParaRPr lang="fr-FR" sz="1050" dirty="0" smtClean="0"/>
          </a:p>
          <a:p>
            <a:pPr lvl="2"/>
            <a:r>
              <a:rPr lang="fr-FR" sz="1100" b="1" dirty="0" smtClean="0"/>
              <a:t>Guillaume </a:t>
            </a:r>
            <a:r>
              <a:rPr lang="fr-FR" sz="1100" b="1" dirty="0" err="1" smtClean="0"/>
              <a:t>Rapinat</a:t>
            </a:r>
            <a:r>
              <a:rPr lang="fr-FR" sz="1050" dirty="0"/>
              <a:t> </a:t>
            </a:r>
            <a:r>
              <a:rPr lang="fr-FR" sz="1050" dirty="0" smtClean="0"/>
              <a:t>(Etudiant </a:t>
            </a:r>
            <a:r>
              <a:rPr lang="fr-FR" sz="1050" dirty="0"/>
              <a:t>en M2, Stage 6 mois)</a:t>
            </a:r>
            <a:r>
              <a:rPr lang="fr-FR" sz="1050" dirty="0" smtClean="0"/>
              <a:t>, Développement </a:t>
            </a:r>
            <a:r>
              <a:rPr lang="fr-FR" sz="1050" dirty="0"/>
              <a:t>d’Application</a:t>
            </a:r>
            <a:r>
              <a:rPr lang="fr-FR" sz="1050" dirty="0" smtClean="0"/>
              <a:t> en formation et Océanographe </a:t>
            </a:r>
            <a:r>
              <a:rPr lang="fr-FR" sz="1050" dirty="0"/>
              <a:t>/ </a:t>
            </a:r>
            <a:r>
              <a:rPr lang="fr-FR" sz="1050" dirty="0" err="1" smtClean="0"/>
              <a:t>Sédimentologue</a:t>
            </a:r>
            <a:r>
              <a:rPr lang="fr-FR" sz="1050" dirty="0" smtClean="0"/>
              <a:t> </a:t>
            </a:r>
          </a:p>
          <a:p>
            <a:pPr lvl="2"/>
            <a:r>
              <a:rPr lang="fr-FR" sz="1100" b="1" dirty="0" smtClean="0"/>
              <a:t>Fabrice Mendes </a:t>
            </a:r>
            <a:r>
              <a:rPr lang="fr-FR" sz="1050" dirty="0" smtClean="0"/>
              <a:t>(OASU/UMS 2567), IE Développement </a:t>
            </a:r>
            <a:r>
              <a:rPr lang="fr-FR" sz="1050" dirty="0"/>
              <a:t>d’Application </a:t>
            </a:r>
            <a:endParaRPr lang="fr-FR" sz="1050" dirty="0" smtClean="0"/>
          </a:p>
          <a:p>
            <a:pPr lvl="2"/>
            <a:r>
              <a:rPr lang="fr-FR" sz="1100" b="1" dirty="0" smtClean="0"/>
              <a:t>Vincent </a:t>
            </a:r>
            <a:r>
              <a:rPr lang="fr-FR" sz="1100" b="1" dirty="0" err="1" smtClean="0"/>
              <a:t>Hanquiez</a:t>
            </a:r>
            <a:r>
              <a:rPr lang="fr-FR" sz="1100" b="1" dirty="0" smtClean="0"/>
              <a:t> </a:t>
            </a:r>
            <a:r>
              <a:rPr lang="fr-FR" sz="1050" dirty="0" smtClean="0"/>
              <a:t>(UMR EPOC 5805), IE Système d’Information Géographique (SIG)</a:t>
            </a:r>
          </a:p>
          <a:p>
            <a:pPr marL="118872" indent="0">
              <a:buNone/>
            </a:pPr>
            <a:endParaRPr lang="fr-FR" sz="1400" u="sng" dirty="0" smtClean="0"/>
          </a:p>
          <a:p>
            <a:r>
              <a:rPr lang="fr-FR" sz="1400" u="sng" dirty="0" smtClean="0"/>
              <a:t>Expertise </a:t>
            </a:r>
            <a:r>
              <a:rPr lang="fr-FR" sz="1400" u="sng" dirty="0" smtClean="0"/>
              <a:t>extérieure</a:t>
            </a:r>
            <a:endParaRPr lang="fr-FR" sz="1400" u="sng" dirty="0" smtClean="0"/>
          </a:p>
          <a:p>
            <a:pPr lvl="2"/>
            <a:r>
              <a:rPr lang="fr-FR" sz="1050" b="1" dirty="0" smtClean="0"/>
              <a:t>Christelle </a:t>
            </a:r>
            <a:r>
              <a:rPr lang="fr-FR" sz="1050" b="1" dirty="0" err="1" smtClean="0"/>
              <a:t>Aluome</a:t>
            </a:r>
            <a:r>
              <a:rPr lang="fr-FR" sz="1050" b="1" dirty="0" smtClean="0"/>
              <a:t> </a:t>
            </a:r>
            <a:r>
              <a:rPr lang="fr-FR" sz="1050" dirty="0" smtClean="0"/>
              <a:t>(</a:t>
            </a:r>
            <a:r>
              <a:rPr lang="fr-FR" sz="1050" dirty="0" err="1" smtClean="0"/>
              <a:t>Labex</a:t>
            </a:r>
            <a:r>
              <a:rPr lang="fr-FR" sz="1050" dirty="0" smtClean="0"/>
              <a:t> COTE), Expertise </a:t>
            </a:r>
            <a:r>
              <a:rPr lang="fr-FR" sz="1050" dirty="0" err="1" smtClean="0"/>
              <a:t>GeoNetwork</a:t>
            </a:r>
            <a:r>
              <a:rPr lang="fr-FR" sz="1050" dirty="0" smtClean="0"/>
              <a:t>/Moissonnage</a:t>
            </a:r>
          </a:p>
          <a:p>
            <a:pPr lvl="2"/>
            <a:r>
              <a:rPr lang="fr-FR" sz="1050" b="1" dirty="0" smtClean="0"/>
              <a:t>Sylvia Lopez </a:t>
            </a:r>
            <a:r>
              <a:rPr lang="fr-FR" sz="1050" dirty="0" smtClean="0"/>
              <a:t>(UMR LAB), Expertise </a:t>
            </a:r>
            <a:r>
              <a:rPr lang="fr-FR" sz="1050" dirty="0" err="1" smtClean="0"/>
              <a:t>Mapserver</a:t>
            </a:r>
            <a:r>
              <a:rPr lang="fr-FR" sz="1050" dirty="0" smtClean="0"/>
              <a:t> </a:t>
            </a:r>
          </a:p>
          <a:p>
            <a:pPr lvl="2"/>
            <a:r>
              <a:rPr lang="fr-FR" sz="1050" b="1" dirty="0" err="1" smtClean="0"/>
              <a:t>Cecile</a:t>
            </a:r>
            <a:r>
              <a:rPr lang="fr-FR" sz="1050" b="1" dirty="0" smtClean="0"/>
              <a:t> </a:t>
            </a:r>
            <a:r>
              <a:rPr lang="fr-FR" sz="1050" b="1" dirty="0" err="1" smtClean="0"/>
              <a:t>Pignol</a:t>
            </a:r>
            <a:r>
              <a:rPr lang="fr-FR" sz="1050" b="1" dirty="0" smtClean="0"/>
              <a:t> </a:t>
            </a:r>
            <a:r>
              <a:rPr lang="fr-FR" sz="1050" dirty="0" smtClean="0"/>
              <a:t>(EDYTEM </a:t>
            </a:r>
            <a:r>
              <a:rPr lang="fr-FR" sz="1050" dirty="0" err="1" smtClean="0"/>
              <a:t>Chambery</a:t>
            </a:r>
            <a:r>
              <a:rPr lang="fr-FR" sz="1050" dirty="0" smtClean="0"/>
              <a:t>), Expertise SIG</a:t>
            </a:r>
          </a:p>
          <a:p>
            <a:pPr marL="768096" lvl="2" indent="0">
              <a:buNone/>
            </a:pPr>
            <a:endParaRPr lang="fr-FR" sz="1050" dirty="0" smtClean="0"/>
          </a:p>
          <a:p>
            <a:r>
              <a:rPr lang="fr-FR" sz="1400" u="sng" dirty="0" smtClean="0"/>
              <a:t>Planning réel</a:t>
            </a:r>
          </a:p>
          <a:p>
            <a:pPr marL="768096" lvl="2" indent="0">
              <a:buNone/>
            </a:pPr>
            <a:endParaRPr lang="fr-FR" sz="700" u="sng" dirty="0"/>
          </a:p>
          <a:p>
            <a:pPr marL="640080" lvl="2" indent="0">
              <a:buNone/>
            </a:pPr>
            <a:r>
              <a:rPr lang="fr-FR" sz="1400" dirty="0" smtClean="0"/>
              <a:t>  			</a:t>
            </a:r>
          </a:p>
        </p:txBody>
      </p:sp>
      <p:pic>
        <p:nvPicPr>
          <p:cNvPr id="6" name="Picture 2" descr="Afficher l'image d'origine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19" r="624" b="54230"/>
          <a:stretch/>
        </p:blipFill>
        <p:spPr bwMode="auto">
          <a:xfrm>
            <a:off x="0" y="0"/>
            <a:ext cx="9144001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36512" y="692696"/>
            <a:ext cx="1584176" cy="1143000"/>
          </a:xfrm>
        </p:spPr>
        <p:txBody>
          <a:bodyPr/>
          <a:lstStyle/>
          <a:p>
            <a:r>
              <a:rPr lang="fr-FR" sz="2800" dirty="0" smtClean="0"/>
              <a:t>Acteurs</a:t>
            </a:r>
            <a:endParaRPr lang="fr-FR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04" r="8684" b="41062"/>
          <a:stretch/>
        </p:blipFill>
        <p:spPr bwMode="auto">
          <a:xfrm>
            <a:off x="740421" y="4636383"/>
            <a:ext cx="7975066" cy="2144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entagone 9"/>
          <p:cNvSpPr/>
          <p:nvPr/>
        </p:nvSpPr>
        <p:spPr>
          <a:xfrm rot="5400000">
            <a:off x="8114610" y="4186333"/>
            <a:ext cx="756084" cy="144016"/>
          </a:xfrm>
          <a:prstGeom prst="homePlate">
            <a:avLst/>
          </a:prstGeom>
          <a:solidFill>
            <a:schemeClr val="accent5">
              <a:lumMod val="75000"/>
            </a:schemeClr>
          </a:solidFill>
          <a:ln w="317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 dirty="0" smtClean="0"/>
              <a:t>Aujourd’hui</a:t>
            </a:r>
            <a:endParaRPr lang="fr-FR" sz="700" dirty="0"/>
          </a:p>
        </p:txBody>
      </p:sp>
      <p:sp>
        <p:nvSpPr>
          <p:cNvPr id="13" name="Rectangle 12"/>
          <p:cNvSpPr/>
          <p:nvPr/>
        </p:nvSpPr>
        <p:spPr>
          <a:xfrm>
            <a:off x="611560" y="5918200"/>
            <a:ext cx="8103927" cy="196850"/>
          </a:xfrm>
          <a:prstGeom prst="rect">
            <a:avLst/>
          </a:prstGeom>
          <a:solidFill>
            <a:srgbClr val="FFDA7D">
              <a:alpha val="14118"/>
            </a:srgb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8679867" y="5554960"/>
            <a:ext cx="5084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?</a:t>
            </a:r>
            <a:endParaRPr lang="fr-FR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8078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47" t="16286" r="11253" b="15547"/>
          <a:stretch/>
        </p:blipFill>
        <p:spPr bwMode="auto">
          <a:xfrm>
            <a:off x="-1" y="1537741"/>
            <a:ext cx="9144001" cy="5347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Afficher l'image d'origine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19" r="624" b="54230"/>
          <a:stretch/>
        </p:blipFill>
        <p:spPr bwMode="auto">
          <a:xfrm>
            <a:off x="-1" y="0"/>
            <a:ext cx="9144001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9500" y="836712"/>
            <a:ext cx="7686203" cy="782960"/>
          </a:xfrm>
        </p:spPr>
        <p:txBody>
          <a:bodyPr/>
          <a:lstStyle/>
          <a:p>
            <a:r>
              <a:rPr lang="fr-FR" sz="2800" dirty="0" smtClean="0"/>
              <a:t>Système d’Information (Schéma)</a:t>
            </a:r>
            <a:endParaRPr lang="fr-FR" sz="2800" dirty="0"/>
          </a:p>
        </p:txBody>
      </p:sp>
      <p:grpSp>
        <p:nvGrpSpPr>
          <p:cNvPr id="7" name="Groupe 6"/>
          <p:cNvGrpSpPr/>
          <p:nvPr/>
        </p:nvGrpSpPr>
        <p:grpSpPr>
          <a:xfrm>
            <a:off x="2060038" y="2924944"/>
            <a:ext cx="1071802" cy="3888432"/>
            <a:chOff x="1907704" y="2924944"/>
            <a:chExt cx="1224136" cy="3888432"/>
          </a:xfrm>
        </p:grpSpPr>
        <p:sp>
          <p:nvSpPr>
            <p:cNvPr id="6" name="Rectangle 5"/>
            <p:cNvSpPr/>
            <p:nvPr/>
          </p:nvSpPr>
          <p:spPr>
            <a:xfrm>
              <a:off x="1907704" y="2924944"/>
              <a:ext cx="1224136" cy="3888432"/>
            </a:xfrm>
            <a:prstGeom prst="rect">
              <a:avLst/>
            </a:prstGeom>
            <a:solidFill>
              <a:srgbClr val="E66C7D">
                <a:alpha val="18824"/>
              </a:srgb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3076" name="Picture 4" descr="Afficher l'image d'origine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0038" y="3789040"/>
              <a:ext cx="919465" cy="6651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Groupe 12"/>
          <p:cNvGrpSpPr/>
          <p:nvPr/>
        </p:nvGrpSpPr>
        <p:grpSpPr>
          <a:xfrm>
            <a:off x="3689127" y="706993"/>
            <a:ext cx="5403453" cy="1996812"/>
            <a:chOff x="3689127" y="706993"/>
            <a:chExt cx="5403453" cy="1996812"/>
          </a:xfrm>
        </p:grpSpPr>
        <p:grpSp>
          <p:nvGrpSpPr>
            <p:cNvPr id="11" name="Groupe 10"/>
            <p:cNvGrpSpPr/>
            <p:nvPr/>
          </p:nvGrpSpPr>
          <p:grpSpPr>
            <a:xfrm>
              <a:off x="3689127" y="2334473"/>
              <a:ext cx="1099727" cy="369332"/>
              <a:chOff x="3689127" y="2334473"/>
              <a:chExt cx="1099727" cy="369332"/>
            </a:xfrm>
          </p:grpSpPr>
          <p:pic>
            <p:nvPicPr>
              <p:cNvPr id="3078" name="Picture 6" descr="Afficher l'image d'origine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89127" y="2348880"/>
                <a:ext cx="954881" cy="3405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ZoneTexte 9"/>
              <p:cNvSpPr txBox="1"/>
              <p:nvPr/>
            </p:nvSpPr>
            <p:spPr>
              <a:xfrm>
                <a:off x="4499992" y="2334473"/>
                <a:ext cx="2888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b="1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?</a:t>
                </a:r>
                <a:endParaRPr lang="fr-FR" b="1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12" name="Rectangle 11"/>
            <p:cNvSpPr/>
            <p:nvPr/>
          </p:nvSpPr>
          <p:spPr>
            <a:xfrm>
              <a:off x="4520580" y="706993"/>
              <a:ext cx="4572000" cy="27699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fr-FR" sz="1200" dirty="0">
                  <a:solidFill>
                    <a:schemeClr val="accent2">
                      <a:lumMod val="20000"/>
                      <a:lumOff val="80000"/>
                    </a:schemeClr>
                  </a:solidFill>
                  <a:hlinkClick r:id="rId6"/>
                </a:rPr>
                <a:t>https://github.com/talend-spatial/talend-spatial/wiki/Data-inventory</a:t>
              </a:r>
              <a:endParaRPr lang="fr-FR" sz="1200" dirty="0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02438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Picture 2" descr="Afficher l'image d'origine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19" r="624" b="54230"/>
          <a:stretch/>
        </p:blipFill>
        <p:spPr bwMode="auto">
          <a:xfrm>
            <a:off x="-1" y="0"/>
            <a:ext cx="9144001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713" y="620688"/>
            <a:ext cx="6512511" cy="1143000"/>
          </a:xfrm>
        </p:spPr>
        <p:txBody>
          <a:bodyPr/>
          <a:lstStyle/>
          <a:p>
            <a:r>
              <a:rPr lang="fr-FR" sz="2800" dirty="0" smtClean="0"/>
              <a:t>Métadonnées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09665" y="116632"/>
            <a:ext cx="6814863" cy="1152128"/>
          </a:xfrm>
        </p:spPr>
        <p:txBody>
          <a:bodyPr>
            <a:noAutofit/>
          </a:bodyPr>
          <a:lstStyle/>
          <a:p>
            <a:pPr>
              <a:buFont typeface="Symbol"/>
              <a:buChar char="Þ"/>
            </a:pPr>
            <a:r>
              <a:rPr lang="fr-FR" sz="1800" b="1" dirty="0" smtClean="0">
                <a:solidFill>
                  <a:schemeClr val="bg1"/>
                </a:solidFill>
              </a:rPr>
              <a:t>Plus de visibilité (internationale) en publiant les métadonnées </a:t>
            </a:r>
          </a:p>
          <a:p>
            <a:pPr>
              <a:buFont typeface="Symbol"/>
              <a:buChar char="Þ"/>
            </a:pPr>
            <a:r>
              <a:rPr lang="fr-FR" sz="1800" b="1" dirty="0" smtClean="0">
                <a:solidFill>
                  <a:schemeClr val="bg1"/>
                </a:solidFill>
              </a:rPr>
              <a:t>Faire connaitre l’existence des jeux de données</a:t>
            </a:r>
          </a:p>
          <a:p>
            <a:pPr>
              <a:buFont typeface="Symbol"/>
              <a:buChar char="Þ"/>
            </a:pPr>
            <a:r>
              <a:rPr lang="fr-FR" sz="1800" b="1" dirty="0" smtClean="0">
                <a:solidFill>
                  <a:schemeClr val="bg1"/>
                </a:solidFill>
              </a:rPr>
              <a:t>Répondre à la directive CE (INSPIRE)</a:t>
            </a:r>
          </a:p>
          <a:p>
            <a:pPr>
              <a:buFont typeface="Symbol"/>
              <a:buChar char="Þ"/>
            </a:pPr>
            <a:r>
              <a:rPr lang="fr-FR" sz="1800" b="1" dirty="0" smtClean="0">
                <a:solidFill>
                  <a:schemeClr val="bg1"/>
                </a:solidFill>
              </a:rPr>
              <a:t>Interopérabilité</a:t>
            </a:r>
          </a:p>
          <a:p>
            <a:pPr marL="45720" indent="0">
              <a:buNone/>
            </a:pPr>
            <a:endParaRPr lang="fr-FR" sz="1800" b="1" dirty="0">
              <a:solidFill>
                <a:schemeClr val="bg1"/>
              </a:solidFill>
            </a:endParaRPr>
          </a:p>
          <a:p>
            <a:pPr>
              <a:buFont typeface="Symbol"/>
              <a:buChar char="Þ"/>
            </a:pPr>
            <a:endParaRPr lang="fr-FR" sz="1800" b="1" dirty="0" smtClean="0">
              <a:solidFill>
                <a:schemeClr val="bg1"/>
              </a:solidFill>
            </a:endParaRPr>
          </a:p>
          <a:p>
            <a:endParaRPr lang="fr-FR" sz="1050" u="sng" dirty="0" smtClean="0">
              <a:solidFill>
                <a:schemeClr val="bg1"/>
              </a:solidFill>
            </a:endParaRPr>
          </a:p>
          <a:p>
            <a:pPr marL="640080" lvl="2" indent="0">
              <a:buNone/>
            </a:pPr>
            <a:endParaRPr lang="fr-FR" sz="1400" dirty="0" smtClean="0">
              <a:solidFill>
                <a:schemeClr val="bg1"/>
              </a:solidFill>
            </a:endParaRPr>
          </a:p>
        </p:txBody>
      </p:sp>
      <p:grpSp>
        <p:nvGrpSpPr>
          <p:cNvPr id="121" name="Groupe 120"/>
          <p:cNvGrpSpPr/>
          <p:nvPr/>
        </p:nvGrpSpPr>
        <p:grpSpPr>
          <a:xfrm>
            <a:off x="5831969" y="4291339"/>
            <a:ext cx="910583" cy="1170547"/>
            <a:chOff x="1980204" y="3599740"/>
            <a:chExt cx="1309546" cy="1548691"/>
          </a:xfrm>
        </p:grpSpPr>
        <p:grpSp>
          <p:nvGrpSpPr>
            <p:cNvPr id="122" name="Groupe 121"/>
            <p:cNvGrpSpPr/>
            <p:nvPr/>
          </p:nvGrpSpPr>
          <p:grpSpPr>
            <a:xfrm>
              <a:off x="1980204" y="3599740"/>
              <a:ext cx="1309546" cy="1190181"/>
              <a:chOff x="3642831" y="3133767"/>
              <a:chExt cx="1309546" cy="1598248"/>
            </a:xfrm>
          </p:grpSpPr>
          <p:pic>
            <p:nvPicPr>
              <p:cNvPr id="124" name="Image 123" descr="GeoNetwork v3 Search results"/>
              <p:cNvPicPr/>
              <p:nvPr/>
            </p:nvPicPr>
            <p:blipFill>
              <a:blip r:embed="rId3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80472" y="3789040"/>
                <a:ext cx="1271905" cy="942975"/>
              </a:xfrm>
              <a:prstGeom prst="rect">
                <a:avLst/>
              </a:prstGeom>
              <a:noFill/>
              <a:ln w="3175">
                <a:solidFill>
                  <a:schemeClr val="bg1">
                    <a:lumMod val="95000"/>
                  </a:schemeClr>
                </a:solidFill>
              </a:ln>
            </p:spPr>
          </p:pic>
          <p:grpSp>
            <p:nvGrpSpPr>
              <p:cNvPr id="125" name="Groupe 124"/>
              <p:cNvGrpSpPr/>
              <p:nvPr/>
            </p:nvGrpSpPr>
            <p:grpSpPr>
              <a:xfrm>
                <a:off x="3642831" y="3133767"/>
                <a:ext cx="1309546" cy="813293"/>
                <a:chOff x="54250" y="185737"/>
                <a:chExt cx="1255586" cy="537898"/>
              </a:xfrm>
            </p:grpSpPr>
            <p:pic>
              <p:nvPicPr>
                <p:cNvPr id="126" name="Image 125" descr="C:\Users\Arnaud\AppData\Local\Microsoft\Windows\Temporary Internet Files\Content.Word\téléchargement.jpg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1000" y="263558"/>
                  <a:ext cx="928836" cy="460077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27" name="Image 126" descr="C:\Users\Arnaud\AppData\Local\Microsoft\Windows\Temporary Internet Files\Content.Word\images.jpg"/>
                <p:cNvPicPr>
                  <a:picLocks noChangeAspect="1"/>
                </p:cNvPicPr>
                <p:nvPr/>
              </p:nvPicPr>
              <p:blipFill>
                <a:blip r:embed="rId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250" y="185737"/>
                  <a:ext cx="381000" cy="37147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sp>
          <p:nvSpPr>
            <p:cNvPr id="123" name="ZoneTexte 122"/>
            <p:cNvSpPr txBox="1"/>
            <p:nvPr/>
          </p:nvSpPr>
          <p:spPr>
            <a:xfrm>
              <a:off x="2284568" y="4781948"/>
              <a:ext cx="835180" cy="366483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fr-FR" sz="1200" dirty="0" smtClean="0">
                  <a:solidFill>
                    <a:schemeClr val="bg1">
                      <a:lumMod val="85000"/>
                    </a:schemeClr>
                  </a:solidFill>
                </a:rPr>
                <a:t>OASU</a:t>
              </a:r>
              <a:endParaRPr lang="fr-FR" sz="12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grpSp>
        <p:nvGrpSpPr>
          <p:cNvPr id="17" name="Groupe 16"/>
          <p:cNvGrpSpPr/>
          <p:nvPr/>
        </p:nvGrpSpPr>
        <p:grpSpPr>
          <a:xfrm>
            <a:off x="2626921" y="5661470"/>
            <a:ext cx="1096510" cy="1102490"/>
            <a:chOff x="3839987" y="3999269"/>
            <a:chExt cx="1309546" cy="1459722"/>
          </a:xfrm>
        </p:grpSpPr>
        <p:grpSp>
          <p:nvGrpSpPr>
            <p:cNvPr id="21" name="Groupe 20"/>
            <p:cNvGrpSpPr/>
            <p:nvPr/>
          </p:nvGrpSpPr>
          <p:grpSpPr>
            <a:xfrm>
              <a:off x="3839987" y="3999269"/>
              <a:ext cx="1309546" cy="1190181"/>
              <a:chOff x="3642831" y="3133767"/>
              <a:chExt cx="1309546" cy="1598248"/>
            </a:xfrm>
          </p:grpSpPr>
          <p:pic>
            <p:nvPicPr>
              <p:cNvPr id="22" name="Image 21" descr="GeoNetwork v3 Search results"/>
              <p:cNvPicPr/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80472" y="3789040"/>
                <a:ext cx="1271905" cy="942975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</p:pic>
          <p:grpSp>
            <p:nvGrpSpPr>
              <p:cNvPr id="23" name="Groupe 22"/>
              <p:cNvGrpSpPr/>
              <p:nvPr/>
            </p:nvGrpSpPr>
            <p:grpSpPr>
              <a:xfrm>
                <a:off x="3642831" y="3133767"/>
                <a:ext cx="1309546" cy="813293"/>
                <a:chOff x="54250" y="185737"/>
                <a:chExt cx="1255586" cy="537898"/>
              </a:xfrm>
            </p:grpSpPr>
            <p:pic>
              <p:nvPicPr>
                <p:cNvPr id="24" name="Image 23" descr="C:\Users\Arnaud\AppData\Local\Microsoft\Windows\Temporary Internet Files\Content.Word\téléchargement.jpg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1000" y="263558"/>
                  <a:ext cx="928836" cy="460077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5" name="Image 24" descr="C:\Users\Arnaud\AppData\Local\Microsoft\Windows\Temporary Internet Files\Content.Word\images.jpg"/>
                <p:cNvPicPr>
                  <a:picLocks noChangeAspect="1"/>
                </p:cNvPicPr>
                <p:nvPr/>
              </p:nvPicPr>
              <p:blipFill>
                <a:blip r:embed="rId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250" y="185737"/>
                  <a:ext cx="381000" cy="37147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sp>
          <p:nvSpPr>
            <p:cNvPr id="26" name="ZoneTexte 25"/>
            <p:cNvSpPr txBox="1"/>
            <p:nvPr/>
          </p:nvSpPr>
          <p:spPr>
            <a:xfrm>
              <a:off x="4003276" y="5181992"/>
              <a:ext cx="100219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err="1" smtClean="0"/>
                <a:t>Labex</a:t>
              </a:r>
              <a:r>
                <a:rPr lang="fr-FR" sz="1200" dirty="0" smtClean="0"/>
                <a:t> COTE</a:t>
              </a:r>
              <a:endParaRPr lang="fr-FR" sz="1200" dirty="0"/>
            </a:p>
          </p:txBody>
        </p:sp>
      </p:grpSp>
      <p:grpSp>
        <p:nvGrpSpPr>
          <p:cNvPr id="18" name="Groupe 17"/>
          <p:cNvGrpSpPr/>
          <p:nvPr/>
        </p:nvGrpSpPr>
        <p:grpSpPr>
          <a:xfrm>
            <a:off x="2184724" y="4102440"/>
            <a:ext cx="1009364" cy="1310561"/>
            <a:chOff x="1980204" y="3599740"/>
            <a:chExt cx="1309546" cy="1467180"/>
          </a:xfrm>
        </p:grpSpPr>
        <p:grpSp>
          <p:nvGrpSpPr>
            <p:cNvPr id="27" name="Groupe 26"/>
            <p:cNvGrpSpPr/>
            <p:nvPr/>
          </p:nvGrpSpPr>
          <p:grpSpPr>
            <a:xfrm>
              <a:off x="1980204" y="3599740"/>
              <a:ext cx="1309546" cy="1190181"/>
              <a:chOff x="3642831" y="3133767"/>
              <a:chExt cx="1309546" cy="1598248"/>
            </a:xfrm>
          </p:grpSpPr>
          <p:pic>
            <p:nvPicPr>
              <p:cNvPr id="28" name="Image 27" descr="GeoNetwork v3 Search results"/>
              <p:cNvPicPr/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80472" y="3789040"/>
                <a:ext cx="1271905" cy="942975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</p:pic>
          <p:grpSp>
            <p:nvGrpSpPr>
              <p:cNvPr id="29" name="Groupe 28"/>
              <p:cNvGrpSpPr/>
              <p:nvPr/>
            </p:nvGrpSpPr>
            <p:grpSpPr>
              <a:xfrm>
                <a:off x="3642831" y="3133767"/>
                <a:ext cx="1309546" cy="813293"/>
                <a:chOff x="54250" y="185737"/>
                <a:chExt cx="1255586" cy="537898"/>
              </a:xfrm>
            </p:grpSpPr>
            <p:pic>
              <p:nvPicPr>
                <p:cNvPr id="30" name="Image 29" descr="C:\Users\Arnaud\AppData\Local\Microsoft\Windows\Temporary Internet Files\Content.Word\téléchargement.jpg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1000" y="263558"/>
                  <a:ext cx="928836" cy="460077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1" name="Image 30" descr="C:\Users\Arnaud\AppData\Local\Microsoft\Windows\Temporary Internet Files\Content.Word\images.jpg"/>
                <p:cNvPicPr>
                  <a:picLocks noChangeAspect="1"/>
                </p:cNvPicPr>
                <p:nvPr/>
              </p:nvPicPr>
              <p:blipFill>
                <a:blip r:embed="rId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250" y="185737"/>
                  <a:ext cx="381000" cy="37147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sp>
          <p:nvSpPr>
            <p:cNvPr id="32" name="ZoneTexte 31"/>
            <p:cNvSpPr txBox="1"/>
            <p:nvPr/>
          </p:nvSpPr>
          <p:spPr>
            <a:xfrm>
              <a:off x="2184968" y="4789921"/>
              <a:ext cx="69762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/>
                <a:t>Ifremer</a:t>
              </a:r>
              <a:endParaRPr lang="fr-FR" dirty="0"/>
            </a:p>
          </p:txBody>
        </p:sp>
      </p:grpSp>
      <p:grpSp>
        <p:nvGrpSpPr>
          <p:cNvPr id="35" name="Groupe 34"/>
          <p:cNvGrpSpPr/>
          <p:nvPr/>
        </p:nvGrpSpPr>
        <p:grpSpPr>
          <a:xfrm>
            <a:off x="5213598" y="5573515"/>
            <a:ext cx="1007178" cy="1239861"/>
            <a:chOff x="1980204" y="3599740"/>
            <a:chExt cx="1309546" cy="1457191"/>
          </a:xfrm>
        </p:grpSpPr>
        <p:grpSp>
          <p:nvGrpSpPr>
            <p:cNvPr id="36" name="Groupe 35"/>
            <p:cNvGrpSpPr/>
            <p:nvPr/>
          </p:nvGrpSpPr>
          <p:grpSpPr>
            <a:xfrm>
              <a:off x="1980204" y="3599740"/>
              <a:ext cx="1309546" cy="1190181"/>
              <a:chOff x="3642831" y="3133767"/>
              <a:chExt cx="1309546" cy="1598248"/>
            </a:xfrm>
          </p:grpSpPr>
          <p:pic>
            <p:nvPicPr>
              <p:cNvPr id="38" name="Image 37" descr="GeoNetwork v3 Search results"/>
              <p:cNvPicPr/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80472" y="3789040"/>
                <a:ext cx="1271905" cy="942975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</p:pic>
          <p:grpSp>
            <p:nvGrpSpPr>
              <p:cNvPr id="39" name="Groupe 38"/>
              <p:cNvGrpSpPr/>
              <p:nvPr/>
            </p:nvGrpSpPr>
            <p:grpSpPr>
              <a:xfrm>
                <a:off x="3642831" y="3133767"/>
                <a:ext cx="1309546" cy="813293"/>
                <a:chOff x="54250" y="185737"/>
                <a:chExt cx="1255586" cy="537898"/>
              </a:xfrm>
            </p:grpSpPr>
            <p:pic>
              <p:nvPicPr>
                <p:cNvPr id="40" name="Image 39" descr="C:\Users\Arnaud\AppData\Local\Microsoft\Windows\Temporary Internet Files\Content.Word\téléchargement.jpg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1000" y="263558"/>
                  <a:ext cx="928836" cy="460077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1" name="Image 40" descr="C:\Users\Arnaud\AppData\Local\Microsoft\Windows\Temporary Internet Files\Content.Word\images.jpg"/>
                <p:cNvPicPr>
                  <a:picLocks noChangeAspect="1"/>
                </p:cNvPicPr>
                <p:nvPr/>
              </p:nvPicPr>
              <p:blipFill>
                <a:blip r:embed="rId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250" y="185737"/>
                  <a:ext cx="381000" cy="37147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sp>
          <p:nvSpPr>
            <p:cNvPr id="37" name="ZoneTexte 36"/>
            <p:cNvSpPr txBox="1"/>
            <p:nvPr/>
          </p:nvSpPr>
          <p:spPr>
            <a:xfrm>
              <a:off x="2320212" y="4779932"/>
              <a:ext cx="66717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err="1" smtClean="0"/>
                <a:t>Dynalit</a:t>
              </a:r>
              <a:endParaRPr lang="fr-FR" dirty="0"/>
            </a:p>
          </p:txBody>
        </p:sp>
      </p:grpSp>
      <p:grpSp>
        <p:nvGrpSpPr>
          <p:cNvPr id="42" name="Groupe 41"/>
          <p:cNvGrpSpPr/>
          <p:nvPr/>
        </p:nvGrpSpPr>
        <p:grpSpPr>
          <a:xfrm>
            <a:off x="3804963" y="2875666"/>
            <a:ext cx="1348054" cy="1429672"/>
            <a:chOff x="1834505" y="3531543"/>
            <a:chExt cx="1600946" cy="1557682"/>
          </a:xfrm>
        </p:grpSpPr>
        <p:grpSp>
          <p:nvGrpSpPr>
            <p:cNvPr id="43" name="Groupe 42"/>
            <p:cNvGrpSpPr/>
            <p:nvPr/>
          </p:nvGrpSpPr>
          <p:grpSpPr>
            <a:xfrm>
              <a:off x="1834505" y="3531543"/>
              <a:ext cx="1600946" cy="1258378"/>
              <a:chOff x="3497132" y="3042188"/>
              <a:chExt cx="1600946" cy="1689827"/>
            </a:xfrm>
          </p:grpSpPr>
          <p:pic>
            <p:nvPicPr>
              <p:cNvPr id="45" name="Image 44" descr="GeoNetwork v3 Search results"/>
              <p:cNvPicPr/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80472" y="3789040"/>
                <a:ext cx="1271905" cy="942975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</p:pic>
          <p:grpSp>
            <p:nvGrpSpPr>
              <p:cNvPr id="46" name="Groupe 45"/>
              <p:cNvGrpSpPr/>
              <p:nvPr/>
            </p:nvGrpSpPr>
            <p:grpSpPr>
              <a:xfrm>
                <a:off x="3497132" y="3042188"/>
                <a:ext cx="1600946" cy="904874"/>
                <a:chOff x="-85445" y="125168"/>
                <a:chExt cx="1534979" cy="598468"/>
              </a:xfrm>
            </p:grpSpPr>
            <p:pic>
              <p:nvPicPr>
                <p:cNvPr id="47" name="Image 46" descr="C:\Users\Arnaud\AppData\Local\Microsoft\Windows\Temporary Internet Files\Content.Word\téléchargement.jpg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1304" y="125168"/>
                  <a:ext cx="1208230" cy="59846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8" name="Image 47" descr="C:\Users\Arnaud\AppData\Local\Microsoft\Windows\Temporary Internet Files\Content.Word\images.jpg"/>
                <p:cNvPicPr>
                  <a:picLocks noChangeAspect="1"/>
                </p:cNvPicPr>
                <p:nvPr/>
              </p:nvPicPr>
              <p:blipFill>
                <a:blip r:embed="rId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85445" y="185737"/>
                  <a:ext cx="381000" cy="37147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sp>
          <p:nvSpPr>
            <p:cNvPr id="44" name="ZoneTexte 43"/>
            <p:cNvSpPr txBox="1"/>
            <p:nvPr/>
          </p:nvSpPr>
          <p:spPr>
            <a:xfrm>
              <a:off x="2033568" y="4753890"/>
              <a:ext cx="1199727" cy="3353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smtClean="0"/>
                <a:t>UMR EPOC</a:t>
              </a:r>
              <a:endParaRPr lang="fr-FR" sz="1400" dirty="0"/>
            </a:p>
          </p:txBody>
        </p:sp>
      </p:grpSp>
      <p:grpSp>
        <p:nvGrpSpPr>
          <p:cNvPr id="1084" name="Groupe 1083"/>
          <p:cNvGrpSpPr/>
          <p:nvPr/>
        </p:nvGrpSpPr>
        <p:grpSpPr>
          <a:xfrm>
            <a:off x="408745" y="4107043"/>
            <a:ext cx="1717864" cy="2061837"/>
            <a:chOff x="179512" y="3717032"/>
            <a:chExt cx="1717864" cy="2061837"/>
          </a:xfrm>
        </p:grpSpPr>
        <p:pic>
          <p:nvPicPr>
            <p:cNvPr id="1031" name="Picture 7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03" t="8333" r="24252" b="44000"/>
            <a:stretch/>
          </p:blipFill>
          <p:spPr bwMode="auto">
            <a:xfrm rot="10800000" flipV="1">
              <a:off x="276514" y="3717032"/>
              <a:ext cx="659489" cy="45917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cxnSp>
          <p:nvCxnSpPr>
            <p:cNvPr id="82" name="Connecteur droit 81"/>
            <p:cNvCxnSpPr>
              <a:stCxn id="1031" idx="1"/>
            </p:cNvCxnSpPr>
            <p:nvPr/>
          </p:nvCxnSpPr>
          <p:spPr>
            <a:xfrm>
              <a:off x="936003" y="3946622"/>
              <a:ext cx="961373" cy="464068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32" name="Picture 8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88" t="8420" r="20000" b="21864"/>
            <a:stretch/>
          </p:blipFill>
          <p:spPr bwMode="auto">
            <a:xfrm>
              <a:off x="276513" y="4504926"/>
              <a:ext cx="659489" cy="56796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cxnSp>
          <p:nvCxnSpPr>
            <p:cNvPr id="87" name="Connecteur droit 86"/>
            <p:cNvCxnSpPr>
              <a:stCxn id="1032" idx="3"/>
            </p:cNvCxnSpPr>
            <p:nvPr/>
          </p:nvCxnSpPr>
          <p:spPr>
            <a:xfrm flipV="1">
              <a:off x="936002" y="4525733"/>
              <a:ext cx="961374" cy="263174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ZoneTexte 89"/>
            <p:cNvSpPr txBox="1"/>
            <p:nvPr/>
          </p:nvSpPr>
          <p:spPr>
            <a:xfrm>
              <a:off x="179512" y="5069096"/>
              <a:ext cx="86754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 smtClean="0"/>
                <a:t>Quadrige 2</a:t>
              </a:r>
              <a:endParaRPr lang="fr-FR" sz="1100" dirty="0"/>
            </a:p>
          </p:txBody>
        </p:sp>
        <p:sp>
          <p:nvSpPr>
            <p:cNvPr id="91" name="ZoneTexte 90"/>
            <p:cNvSpPr txBox="1"/>
            <p:nvPr/>
          </p:nvSpPr>
          <p:spPr>
            <a:xfrm>
              <a:off x="307136" y="4149080"/>
              <a:ext cx="59824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 err="1" smtClean="0"/>
                <a:t>Sismer</a:t>
              </a:r>
              <a:endParaRPr lang="fr-FR" sz="1100" dirty="0"/>
            </a:p>
          </p:txBody>
        </p:sp>
        <p:sp>
          <p:nvSpPr>
            <p:cNvPr id="102" name="ZoneTexte 101"/>
            <p:cNvSpPr txBox="1"/>
            <p:nvPr/>
          </p:nvSpPr>
          <p:spPr>
            <a:xfrm>
              <a:off x="426693" y="5409537"/>
              <a:ext cx="3545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…</a:t>
              </a:r>
              <a:endParaRPr lang="fr-FR" dirty="0"/>
            </a:p>
          </p:txBody>
        </p:sp>
      </p:grpSp>
      <p:grpSp>
        <p:nvGrpSpPr>
          <p:cNvPr id="1085" name="Groupe 1084"/>
          <p:cNvGrpSpPr/>
          <p:nvPr/>
        </p:nvGrpSpPr>
        <p:grpSpPr>
          <a:xfrm>
            <a:off x="357386" y="1991848"/>
            <a:ext cx="3673964" cy="1716530"/>
            <a:chOff x="128153" y="1601837"/>
            <a:chExt cx="3673964" cy="1716530"/>
          </a:xfrm>
        </p:grpSpPr>
        <p:pic>
          <p:nvPicPr>
            <p:cNvPr id="1030" name="Picture 6" descr="http://vignette1.wikia.nocookie.net/battlezone/images/9/99/Pc_icon.png/revision/latest?cb=20150211172448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645859" y="1601837"/>
              <a:ext cx="580288" cy="5802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7" name="Connecteur droit 66"/>
            <p:cNvCxnSpPr>
              <a:stCxn id="1030" idx="1"/>
              <a:endCxn id="45" idx="1"/>
            </p:cNvCxnSpPr>
            <p:nvPr/>
          </p:nvCxnSpPr>
          <p:spPr>
            <a:xfrm>
              <a:off x="1226147" y="1891981"/>
              <a:ext cx="2575970" cy="142638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ZoneTexte 113"/>
            <p:cNvSpPr txBox="1"/>
            <p:nvPr/>
          </p:nvSpPr>
          <p:spPr>
            <a:xfrm>
              <a:off x="179512" y="2372423"/>
              <a:ext cx="152135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800" dirty="0" smtClean="0"/>
                <a:t>Paul recherche des catalogues de séries biologiques dans l’océan atlantique quelque soit le producteur de données</a:t>
              </a:r>
              <a:endParaRPr lang="fr-FR" sz="800" dirty="0"/>
            </a:p>
          </p:txBody>
        </p:sp>
        <p:pic>
          <p:nvPicPr>
            <p:cNvPr id="1034" name="Picture 10" descr="http://icons.iconarchive.com/icons/icons-land/vista-people/256/Office-Customer-Male-Light-icon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28153" y="1775343"/>
              <a:ext cx="597080" cy="597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7" name="ZoneTexte 116"/>
            <p:cNvSpPr txBox="1"/>
            <p:nvPr/>
          </p:nvSpPr>
          <p:spPr>
            <a:xfrm rot="1791392">
              <a:off x="1269642" y="2257146"/>
              <a:ext cx="226457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800" dirty="0" smtClean="0"/>
                <a:t>Paul se connecte au portail de </a:t>
              </a:r>
              <a:r>
                <a:rPr lang="fr-FR" sz="800" dirty="0" err="1" smtClean="0"/>
                <a:t>GeoNetWork</a:t>
              </a:r>
              <a:r>
                <a:rPr lang="fr-FR" sz="800" dirty="0" smtClean="0"/>
                <a:t> de l’UMR EPOC et effectue sa recherche</a:t>
              </a:r>
              <a:endParaRPr lang="fr-FR" sz="800" dirty="0"/>
            </a:p>
          </p:txBody>
        </p:sp>
      </p:grpSp>
      <p:grpSp>
        <p:nvGrpSpPr>
          <p:cNvPr id="133" name="Groupe 132"/>
          <p:cNvGrpSpPr/>
          <p:nvPr/>
        </p:nvGrpSpPr>
        <p:grpSpPr>
          <a:xfrm>
            <a:off x="3266096" y="4305338"/>
            <a:ext cx="2748578" cy="1982110"/>
            <a:chOff x="3036863" y="3915327"/>
            <a:chExt cx="2748578" cy="1982110"/>
          </a:xfrm>
        </p:grpSpPr>
        <p:grpSp>
          <p:nvGrpSpPr>
            <p:cNvPr id="129" name="Groupe 128"/>
            <p:cNvGrpSpPr/>
            <p:nvPr/>
          </p:nvGrpSpPr>
          <p:grpSpPr>
            <a:xfrm>
              <a:off x="3548289" y="4319175"/>
              <a:ext cx="1642107" cy="952284"/>
              <a:chOff x="3548289" y="4319175"/>
              <a:chExt cx="1642107" cy="952284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750" t="8166" r="64645" b="81667"/>
              <a:stretch/>
            </p:blipFill>
            <p:spPr bwMode="auto">
              <a:xfrm>
                <a:off x="4554444" y="4896150"/>
                <a:ext cx="635952" cy="3753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8" name="Picture 4" descr="http://www.seadatanet.org/extension/seadatanet2/design/skin-seadatanet2/images/Logo_SeaDataNet_fond_transparent.png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8289" y="4319175"/>
                <a:ext cx="685295" cy="3715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30" name="Groupe 129"/>
            <p:cNvGrpSpPr/>
            <p:nvPr/>
          </p:nvGrpSpPr>
          <p:grpSpPr>
            <a:xfrm>
              <a:off x="3036863" y="3915327"/>
              <a:ext cx="2748578" cy="1982110"/>
              <a:chOff x="3036863" y="3915327"/>
              <a:chExt cx="2748578" cy="1982110"/>
            </a:xfrm>
          </p:grpSpPr>
          <p:cxnSp>
            <p:nvCxnSpPr>
              <p:cNvPr id="150" name="Connecteur droit 149"/>
              <p:cNvCxnSpPr>
                <a:stCxn id="124" idx="1"/>
                <a:endCxn id="24" idx="0"/>
              </p:cNvCxnSpPr>
              <p:nvPr/>
            </p:nvCxnSpPr>
            <p:spPr>
              <a:xfrm flipH="1">
                <a:off x="3160628" y="4535525"/>
                <a:ext cx="2540289" cy="80211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8" name="Groupe 127"/>
              <p:cNvGrpSpPr/>
              <p:nvPr/>
            </p:nvGrpSpPr>
            <p:grpSpPr>
              <a:xfrm>
                <a:off x="3036863" y="3915327"/>
                <a:ext cx="2748578" cy="1982110"/>
                <a:chOff x="3036863" y="3915327"/>
                <a:chExt cx="2748578" cy="1982110"/>
              </a:xfrm>
            </p:grpSpPr>
            <p:cxnSp>
              <p:nvCxnSpPr>
                <p:cNvPr id="34" name="Connecteur droit 33"/>
                <p:cNvCxnSpPr>
                  <a:stCxn id="44" idx="2"/>
                  <a:endCxn id="28" idx="3"/>
                </p:cNvCxnSpPr>
                <p:nvPr/>
              </p:nvCxnSpPr>
              <p:spPr>
                <a:xfrm flipH="1">
                  <a:off x="3036863" y="3915327"/>
                  <a:ext cx="1283600" cy="546607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Connecteur droit 50"/>
                <p:cNvCxnSpPr>
                  <a:stCxn id="24" idx="0"/>
                  <a:endCxn id="28" idx="3"/>
                </p:cNvCxnSpPr>
                <p:nvPr/>
              </p:nvCxnSpPr>
              <p:spPr>
                <a:xfrm flipH="1" flipV="1">
                  <a:off x="3036863" y="4461934"/>
                  <a:ext cx="123765" cy="87570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Connecteur droit 53"/>
                <p:cNvCxnSpPr>
                  <a:stCxn id="38" idx="1"/>
                  <a:endCxn id="44" idx="2"/>
                </p:cNvCxnSpPr>
                <p:nvPr/>
              </p:nvCxnSpPr>
              <p:spPr>
                <a:xfrm flipH="1" flipV="1">
                  <a:off x="4320463" y="3915327"/>
                  <a:ext cx="764860" cy="198211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Connecteur droit 56"/>
                <p:cNvCxnSpPr>
                  <a:stCxn id="38" idx="1"/>
                  <a:endCxn id="24" idx="0"/>
                </p:cNvCxnSpPr>
                <p:nvPr/>
              </p:nvCxnSpPr>
              <p:spPr>
                <a:xfrm flipH="1" flipV="1">
                  <a:off x="3160628" y="5337638"/>
                  <a:ext cx="1924695" cy="559799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Connecteur droit 59"/>
                <p:cNvCxnSpPr>
                  <a:stCxn id="44" idx="2"/>
                  <a:endCxn id="24" idx="0"/>
                </p:cNvCxnSpPr>
                <p:nvPr/>
              </p:nvCxnSpPr>
              <p:spPr>
                <a:xfrm flipH="1">
                  <a:off x="3160628" y="3915327"/>
                  <a:ext cx="1159835" cy="1422311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Connecteur droit 62"/>
                <p:cNvCxnSpPr>
                  <a:stCxn id="28" idx="3"/>
                  <a:endCxn id="38" idx="1"/>
                </p:cNvCxnSpPr>
                <p:nvPr/>
              </p:nvCxnSpPr>
              <p:spPr>
                <a:xfrm>
                  <a:off x="3036863" y="4461934"/>
                  <a:ext cx="2048460" cy="1435503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4" name="ZoneTexte 103"/>
                <p:cNvSpPr txBox="1"/>
                <p:nvPr/>
              </p:nvSpPr>
              <p:spPr>
                <a:xfrm>
                  <a:off x="3080789" y="4585058"/>
                  <a:ext cx="2704652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2000" dirty="0" smtClean="0"/>
                    <a:t>Moissonnage</a:t>
                  </a:r>
                </a:p>
                <a:p>
                  <a:r>
                    <a:rPr lang="fr-FR" sz="2000" dirty="0" smtClean="0"/>
                    <a:t>   INSPIRE</a:t>
                  </a:r>
                  <a:endParaRPr lang="fr-FR" sz="2000" dirty="0"/>
                </a:p>
              </p:txBody>
            </p:sp>
            <p:cxnSp>
              <p:nvCxnSpPr>
                <p:cNvPr id="144" name="Connecteur droit 143"/>
                <p:cNvCxnSpPr>
                  <a:stCxn id="124" idx="1"/>
                  <a:endCxn id="44" idx="2"/>
                </p:cNvCxnSpPr>
                <p:nvPr/>
              </p:nvCxnSpPr>
              <p:spPr>
                <a:xfrm flipH="1" flipV="1">
                  <a:off x="4320463" y="3915327"/>
                  <a:ext cx="1380454" cy="620198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Connecteur droit 146"/>
                <p:cNvCxnSpPr>
                  <a:stCxn id="124" idx="1"/>
                  <a:endCxn id="28" idx="3"/>
                </p:cNvCxnSpPr>
                <p:nvPr/>
              </p:nvCxnSpPr>
              <p:spPr>
                <a:xfrm flipH="1" flipV="1">
                  <a:off x="3036863" y="4461934"/>
                  <a:ext cx="2664054" cy="73591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Connecteur droit 152"/>
                <p:cNvCxnSpPr>
                  <a:stCxn id="124" idx="1"/>
                  <a:endCxn id="38" idx="1"/>
                </p:cNvCxnSpPr>
                <p:nvPr/>
              </p:nvCxnSpPr>
              <p:spPr>
                <a:xfrm flipH="1">
                  <a:off x="5085323" y="4535525"/>
                  <a:ext cx="615594" cy="1361912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086" name="Groupe 1085"/>
          <p:cNvGrpSpPr/>
          <p:nvPr/>
        </p:nvGrpSpPr>
        <p:grpSpPr>
          <a:xfrm>
            <a:off x="5094443" y="1762297"/>
            <a:ext cx="3942053" cy="2925745"/>
            <a:chOff x="4865210" y="1372286"/>
            <a:chExt cx="3942053" cy="2925745"/>
          </a:xfrm>
        </p:grpSpPr>
        <p:sp>
          <p:nvSpPr>
            <p:cNvPr id="19" name="ZoneTexte 18"/>
            <p:cNvSpPr txBox="1"/>
            <p:nvPr/>
          </p:nvSpPr>
          <p:spPr>
            <a:xfrm>
              <a:off x="8004848" y="3928699"/>
              <a:ext cx="3545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…</a:t>
              </a:r>
              <a:endParaRPr lang="fr-FR" dirty="0"/>
            </a:p>
          </p:txBody>
        </p:sp>
        <p:grpSp>
          <p:nvGrpSpPr>
            <p:cNvPr id="1081" name="Groupe 1080"/>
            <p:cNvGrpSpPr/>
            <p:nvPr/>
          </p:nvGrpSpPr>
          <p:grpSpPr>
            <a:xfrm>
              <a:off x="4865210" y="1372286"/>
              <a:ext cx="3942053" cy="2429003"/>
              <a:chOff x="4865210" y="1372286"/>
              <a:chExt cx="3942053" cy="2429003"/>
            </a:xfrm>
          </p:grpSpPr>
          <p:pic>
            <p:nvPicPr>
              <p:cNvPr id="10" name="Image 9"/>
              <p:cNvPicPr/>
              <p:nvPr/>
            </p:nvPicPr>
            <p:blipFill rotWithShape="1"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27" t="10138" r="992" b="-59"/>
              <a:stretch/>
            </p:blipFill>
            <p:spPr bwMode="auto">
              <a:xfrm>
                <a:off x="7864709" y="3114687"/>
                <a:ext cx="594563" cy="47976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11" name="Image 10"/>
              <p:cNvPicPr/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23" t="9619" r="41451" b="33868"/>
              <a:stretch/>
            </p:blipFill>
            <p:spPr bwMode="auto">
              <a:xfrm>
                <a:off x="7865547" y="2306081"/>
                <a:ext cx="577068" cy="471487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12" name="Image 11"/>
              <p:cNvPicPr/>
              <p:nvPr/>
            </p:nvPicPr>
            <p:blipFill rotWithShape="1"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565" t="17711" r="8354"/>
              <a:stretch/>
            </p:blipFill>
            <p:spPr bwMode="auto">
              <a:xfrm>
                <a:off x="7856799" y="1372286"/>
                <a:ext cx="594563" cy="48101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cxnSp>
            <p:nvCxnSpPr>
              <p:cNvPr id="71" name="Connecteur droit 70"/>
              <p:cNvCxnSpPr>
                <a:endCxn id="10" idx="1"/>
              </p:cNvCxnSpPr>
              <p:nvPr/>
            </p:nvCxnSpPr>
            <p:spPr>
              <a:xfrm flipV="1">
                <a:off x="4865210" y="3354572"/>
                <a:ext cx="2999499" cy="74428"/>
              </a:xfrm>
              <a:prstGeom prst="line">
                <a:avLst/>
              </a:prstGeom>
              <a:ln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Connecteur droit 73"/>
              <p:cNvCxnSpPr>
                <a:endCxn id="11" idx="1"/>
              </p:cNvCxnSpPr>
              <p:nvPr/>
            </p:nvCxnSpPr>
            <p:spPr>
              <a:xfrm flipV="1">
                <a:off x="4865210" y="2541825"/>
                <a:ext cx="3000337" cy="776541"/>
              </a:xfrm>
              <a:prstGeom prst="line">
                <a:avLst/>
              </a:prstGeom>
              <a:ln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Connecteur droit 76"/>
              <p:cNvCxnSpPr>
                <a:endCxn id="12" idx="1"/>
              </p:cNvCxnSpPr>
              <p:nvPr/>
            </p:nvCxnSpPr>
            <p:spPr>
              <a:xfrm flipV="1">
                <a:off x="4865210" y="1612792"/>
                <a:ext cx="2991589" cy="1529210"/>
              </a:xfrm>
              <a:prstGeom prst="line">
                <a:avLst/>
              </a:prstGeom>
              <a:ln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3" name="ZoneTexte 92"/>
              <p:cNvSpPr txBox="1"/>
              <p:nvPr/>
            </p:nvSpPr>
            <p:spPr>
              <a:xfrm>
                <a:off x="7890553" y="2732783"/>
                <a:ext cx="546945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000" dirty="0" err="1" smtClean="0"/>
                  <a:t>Somlit</a:t>
                </a:r>
                <a:endParaRPr lang="fr-FR" sz="1000" dirty="0"/>
              </a:p>
            </p:txBody>
          </p:sp>
          <p:sp>
            <p:nvSpPr>
              <p:cNvPr id="98" name="ZoneTexte 97"/>
              <p:cNvSpPr txBox="1"/>
              <p:nvPr/>
            </p:nvSpPr>
            <p:spPr>
              <a:xfrm>
                <a:off x="7836299" y="1826876"/>
                <a:ext cx="639919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000" dirty="0" smtClean="0"/>
                  <a:t>Benthos</a:t>
                </a:r>
                <a:endParaRPr lang="fr-FR" sz="1000" dirty="0"/>
              </a:p>
            </p:txBody>
          </p:sp>
          <p:sp>
            <p:nvSpPr>
              <p:cNvPr id="105" name="ZoneTexte 104"/>
              <p:cNvSpPr txBox="1"/>
              <p:nvPr/>
            </p:nvSpPr>
            <p:spPr>
              <a:xfrm rot="19956613">
                <a:off x="5111234" y="2174066"/>
                <a:ext cx="2600537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800" dirty="0" smtClean="0"/>
                  <a:t>Fiche de Métadonnées - projet enregistrée dans GN</a:t>
                </a:r>
                <a:endParaRPr lang="fr-FR" sz="800" dirty="0"/>
              </a:p>
            </p:txBody>
          </p:sp>
          <p:sp>
            <p:nvSpPr>
              <p:cNvPr id="112" name="ZoneTexte 111"/>
              <p:cNvSpPr txBox="1"/>
              <p:nvPr/>
            </p:nvSpPr>
            <p:spPr>
              <a:xfrm rot="20688876">
                <a:off x="6167153" y="2702504"/>
                <a:ext cx="886333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800" dirty="0" smtClean="0"/>
                  <a:t>Idem</a:t>
                </a:r>
                <a:endParaRPr lang="fr-FR" sz="800" dirty="0"/>
              </a:p>
            </p:txBody>
          </p:sp>
          <p:sp>
            <p:nvSpPr>
              <p:cNvPr id="113" name="ZoneTexte 112"/>
              <p:cNvSpPr txBox="1"/>
              <p:nvPr/>
            </p:nvSpPr>
            <p:spPr>
              <a:xfrm>
                <a:off x="6243205" y="3213556"/>
                <a:ext cx="886333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800" dirty="0" smtClean="0"/>
                  <a:t>Idem</a:t>
                </a:r>
                <a:endParaRPr lang="fr-FR" sz="800" dirty="0"/>
              </a:p>
            </p:txBody>
          </p:sp>
          <p:sp>
            <p:nvSpPr>
              <p:cNvPr id="161" name="ZoneTexte 160"/>
              <p:cNvSpPr txBox="1"/>
              <p:nvPr/>
            </p:nvSpPr>
            <p:spPr>
              <a:xfrm>
                <a:off x="7575836" y="3555068"/>
                <a:ext cx="1231427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000" dirty="0" smtClean="0"/>
                  <a:t>Cyber-</a:t>
                </a:r>
                <a:r>
                  <a:rPr lang="fr-FR" sz="1000" dirty="0" err="1" smtClean="0"/>
                  <a:t>Carothèque</a:t>
                </a:r>
                <a:endParaRPr lang="fr-FR" sz="1000" dirty="0"/>
              </a:p>
            </p:txBody>
          </p:sp>
        </p:grpSp>
      </p:grpSp>
      <p:grpSp>
        <p:nvGrpSpPr>
          <p:cNvPr id="1080" name="Groupe 1079"/>
          <p:cNvGrpSpPr/>
          <p:nvPr/>
        </p:nvGrpSpPr>
        <p:grpSpPr>
          <a:xfrm>
            <a:off x="3452269" y="1786943"/>
            <a:ext cx="2480166" cy="1208242"/>
            <a:chOff x="3223036" y="1396932"/>
            <a:chExt cx="2480166" cy="1208242"/>
          </a:xfrm>
        </p:grpSpPr>
        <p:grpSp>
          <p:nvGrpSpPr>
            <p:cNvPr id="1064" name="Groupe 1063"/>
            <p:cNvGrpSpPr/>
            <p:nvPr/>
          </p:nvGrpSpPr>
          <p:grpSpPr>
            <a:xfrm>
              <a:off x="3223036" y="1396932"/>
              <a:ext cx="2480166" cy="597412"/>
              <a:chOff x="3233301" y="1263792"/>
              <a:chExt cx="2480166" cy="597412"/>
            </a:xfrm>
          </p:grpSpPr>
          <p:pic>
            <p:nvPicPr>
              <p:cNvPr id="1056" name="Picture 12" descr="http://www.icone-png.com/png/33/32872.png"/>
              <p:cNvPicPr>
                <a:picLocks noChangeAspect="1" noChangeArrowheads="1"/>
              </p:cNvPicPr>
              <p:nvPr/>
            </p:nvPicPr>
            <p:blipFill>
              <a:blip r:embed="rId15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5190213" y="1355371"/>
                <a:ext cx="319763" cy="3197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57" name="Picture 14" descr="http://www.ronavantages.ca/design/images/site/subscribe_icon1.gif"/>
              <p:cNvPicPr>
                <a:picLocks noChangeAspect="1" noChangeArrowheads="1"/>
              </p:cNvPicPr>
              <p:nvPr/>
            </p:nvPicPr>
            <p:blipFill>
              <a:blip r:embed="rId1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79503" y="1263792"/>
                <a:ext cx="483032" cy="5029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58" name="Picture 16" descr="http://icdn.pro/images/fr/b/a/base-donnees-icone-8655-96.png"/>
              <p:cNvPicPr>
                <a:picLocks noChangeAspect="1" noChangeArrowheads="1"/>
              </p:cNvPicPr>
              <p:nvPr/>
            </p:nvPicPr>
            <p:blipFill>
              <a:blip r:embed="rId17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69420" y="1373098"/>
                <a:ext cx="284311" cy="2843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70" name="ZoneTexte 169"/>
              <p:cNvSpPr txBox="1"/>
              <p:nvPr/>
            </p:nvSpPr>
            <p:spPr>
              <a:xfrm>
                <a:off x="3233301" y="1645760"/>
                <a:ext cx="2480166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800" dirty="0" err="1" smtClean="0">
                    <a:solidFill>
                      <a:schemeClr val="accent4">
                        <a:lumMod val="75000"/>
                      </a:schemeClr>
                    </a:solidFill>
                  </a:rPr>
                  <a:t>BdD</a:t>
                </a:r>
                <a:r>
                  <a:rPr lang="fr-FR" sz="800" dirty="0" smtClean="0">
                    <a:solidFill>
                      <a:schemeClr val="accent4">
                        <a:lumMod val="75000"/>
                      </a:schemeClr>
                    </a:solidFill>
                  </a:rPr>
                  <a:t>                   </a:t>
                </a:r>
                <a:r>
                  <a:rPr lang="fr-FR" sz="800" dirty="0" err="1" smtClean="0">
                    <a:solidFill>
                      <a:schemeClr val="accent4">
                        <a:lumMod val="75000"/>
                      </a:schemeClr>
                    </a:solidFill>
                  </a:rPr>
                  <a:t>Form</a:t>
                </a:r>
                <a:r>
                  <a:rPr lang="fr-FR" sz="800" dirty="0" smtClean="0">
                    <a:solidFill>
                      <a:schemeClr val="accent4">
                        <a:lumMod val="75000"/>
                      </a:schemeClr>
                    </a:solidFill>
                  </a:rPr>
                  <a:t>. en ligne            Fichier XLS</a:t>
                </a:r>
                <a:endParaRPr lang="fr-FR" sz="800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p:grpSp>
        <p:cxnSp>
          <p:nvCxnSpPr>
            <p:cNvPr id="180" name="Connecteur droit 179"/>
            <p:cNvCxnSpPr/>
            <p:nvPr/>
          </p:nvCxnSpPr>
          <p:spPr>
            <a:xfrm>
              <a:off x="3401263" y="1994344"/>
              <a:ext cx="836098" cy="610830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Connecteur droit 182"/>
            <p:cNvCxnSpPr/>
            <p:nvPr/>
          </p:nvCxnSpPr>
          <p:spPr>
            <a:xfrm flipH="1">
              <a:off x="4410109" y="2113673"/>
              <a:ext cx="4666" cy="491311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Connecteur droit 186"/>
            <p:cNvCxnSpPr/>
            <p:nvPr/>
          </p:nvCxnSpPr>
          <p:spPr>
            <a:xfrm flipH="1">
              <a:off x="4516820" y="1994344"/>
              <a:ext cx="663128" cy="610830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1" name="ZoneTexte 190"/>
            <p:cNvSpPr txBox="1"/>
            <p:nvPr/>
          </p:nvSpPr>
          <p:spPr>
            <a:xfrm rot="2226395">
              <a:off x="3630328" y="2107375"/>
              <a:ext cx="41576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800" dirty="0" smtClean="0"/>
                <a:t>auto</a:t>
              </a:r>
              <a:endParaRPr lang="fr-FR" sz="800" dirty="0"/>
            </a:p>
          </p:txBody>
        </p:sp>
        <p:sp>
          <p:nvSpPr>
            <p:cNvPr id="192" name="ZoneTexte 191"/>
            <p:cNvSpPr txBox="1"/>
            <p:nvPr/>
          </p:nvSpPr>
          <p:spPr>
            <a:xfrm rot="16200000">
              <a:off x="4049433" y="2021293"/>
              <a:ext cx="58374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800" dirty="0" smtClean="0"/>
                <a:t>manuel</a:t>
              </a:r>
              <a:endParaRPr lang="fr-FR" sz="800" dirty="0"/>
            </a:p>
          </p:txBody>
        </p:sp>
        <p:sp>
          <p:nvSpPr>
            <p:cNvPr id="194" name="ZoneTexte 193"/>
            <p:cNvSpPr txBox="1"/>
            <p:nvPr/>
          </p:nvSpPr>
          <p:spPr>
            <a:xfrm rot="19041743">
              <a:off x="4536750" y="2100982"/>
              <a:ext cx="58374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800" dirty="0" smtClean="0"/>
                <a:t>manuel</a:t>
              </a:r>
              <a:endParaRPr lang="fr-FR" sz="800" dirty="0"/>
            </a:p>
          </p:txBody>
        </p:sp>
      </p:grpSp>
      <p:grpSp>
        <p:nvGrpSpPr>
          <p:cNvPr id="1082" name="Groupe 1081"/>
          <p:cNvGrpSpPr/>
          <p:nvPr/>
        </p:nvGrpSpPr>
        <p:grpSpPr>
          <a:xfrm>
            <a:off x="5030333" y="4068189"/>
            <a:ext cx="3875356" cy="2054104"/>
            <a:chOff x="4801100" y="3678178"/>
            <a:chExt cx="3875356" cy="2054104"/>
          </a:xfrm>
        </p:grpSpPr>
        <p:pic>
          <p:nvPicPr>
            <p:cNvPr id="8" name="Image 7"/>
            <p:cNvPicPr/>
            <p:nvPr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3" t="9321" r="1772" b="4660"/>
            <a:stretch/>
          </p:blipFill>
          <p:spPr bwMode="auto">
            <a:xfrm>
              <a:off x="7790184" y="4860375"/>
              <a:ext cx="886272" cy="871907"/>
            </a:xfrm>
            <a:prstGeom prst="rect">
              <a:avLst/>
            </a:prstGeom>
            <a:ln>
              <a:solidFill>
                <a:schemeClr val="tx1"/>
              </a:solidFill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4" name="Image 13" descr="Logo GeoEPOC"/>
            <p:cNvPicPr/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98650" y="4525733"/>
              <a:ext cx="877806" cy="305287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95" name="Connecteur droit 194"/>
            <p:cNvCxnSpPr/>
            <p:nvPr/>
          </p:nvCxnSpPr>
          <p:spPr>
            <a:xfrm flipH="1" flipV="1">
              <a:off x="4801100" y="3678178"/>
              <a:ext cx="2989084" cy="1182197"/>
            </a:xfrm>
            <a:prstGeom prst="line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8" name="ZoneTexte 197"/>
            <p:cNvSpPr txBox="1"/>
            <p:nvPr/>
          </p:nvSpPr>
          <p:spPr>
            <a:xfrm rot="1346399">
              <a:off x="5360393" y="4132293"/>
              <a:ext cx="200122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800" dirty="0" smtClean="0"/>
                <a:t>Outil de visualisation / projection</a:t>
              </a:r>
              <a:endParaRPr lang="fr-FR" sz="800" dirty="0"/>
            </a:p>
          </p:txBody>
        </p:sp>
      </p:grpSp>
      <p:pic>
        <p:nvPicPr>
          <p:cNvPr id="131" name="Picture 22" descr="https://pixabay.com/static/uploads/photo/2012/04/24/16/22/check-40319_640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1690" y="1532412"/>
            <a:ext cx="466976" cy="44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1" name="Picture 22" descr="https://pixabay.com/static/uploads/photo/2012/04/24/16/22/check-40319_640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2425" y="2463894"/>
            <a:ext cx="462934" cy="441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2" name="Picture 22" descr="https://pixabay.com/static/uploads/photo/2012/04/24/16/22/check-40319_640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723" y="4688042"/>
            <a:ext cx="479269" cy="457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3" name="Groupe 222"/>
          <p:cNvGrpSpPr/>
          <p:nvPr/>
        </p:nvGrpSpPr>
        <p:grpSpPr>
          <a:xfrm>
            <a:off x="3974679" y="3394354"/>
            <a:ext cx="1186593" cy="633658"/>
            <a:chOff x="1623069" y="2723352"/>
            <a:chExt cx="1470319" cy="729221"/>
          </a:xfrm>
        </p:grpSpPr>
        <p:sp>
          <p:nvSpPr>
            <p:cNvPr id="224" name="Rectangle 223"/>
            <p:cNvSpPr/>
            <p:nvPr/>
          </p:nvSpPr>
          <p:spPr>
            <a:xfrm>
              <a:off x="1623069" y="2723352"/>
              <a:ext cx="1289067" cy="72922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25" name="Image 224"/>
            <p:cNvPicPr/>
            <p:nvPr/>
          </p:nvPicPr>
          <p:blipFill rotWithShape="1"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65" t="17711" r="8354"/>
            <a:stretch/>
          </p:blipFill>
          <p:spPr bwMode="auto">
            <a:xfrm>
              <a:off x="1650795" y="2772179"/>
              <a:ext cx="324869" cy="159955"/>
            </a:xfrm>
            <a:prstGeom prst="rect">
              <a:avLst/>
            </a:prstGeom>
            <a:ln>
              <a:solidFill>
                <a:schemeClr val="tx1"/>
              </a:solidFill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26" name="Image 225"/>
            <p:cNvPicPr/>
            <p:nvPr/>
          </p:nvPicPr>
          <p:blipFill rotWithShape="1"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3" t="9619" r="41451" b="33868"/>
            <a:stretch/>
          </p:blipFill>
          <p:spPr bwMode="auto">
            <a:xfrm>
              <a:off x="1649409" y="3213557"/>
              <a:ext cx="329744" cy="141016"/>
            </a:xfrm>
            <a:prstGeom prst="rect">
              <a:avLst/>
            </a:prstGeom>
            <a:ln>
              <a:solidFill>
                <a:schemeClr val="tx1"/>
              </a:solidFill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27" name="Picture 8"/>
            <p:cNvPicPr>
              <a:picLocks noChangeAspect="1" noChangeArrowheads="1"/>
            </p:cNvPicPr>
            <p:nvPr/>
          </p:nvPicPr>
          <p:blipFill rotWithShape="1"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88" t="8420" r="20000" b="21864"/>
            <a:stretch/>
          </p:blipFill>
          <p:spPr bwMode="auto">
            <a:xfrm>
              <a:off x="1649409" y="3015560"/>
              <a:ext cx="329744" cy="12949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228" name="ZoneTexte 227"/>
            <p:cNvSpPr txBox="1"/>
            <p:nvPr/>
          </p:nvSpPr>
          <p:spPr>
            <a:xfrm>
              <a:off x="1944660" y="2763560"/>
              <a:ext cx="1148728" cy="2479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400" dirty="0" smtClean="0"/>
                <a:t>Benthos (</a:t>
              </a:r>
              <a:r>
                <a:rPr lang="fr-FR" sz="400" dirty="0" err="1" smtClean="0"/>
                <a:t>Resomar</a:t>
              </a:r>
              <a:r>
                <a:rPr lang="fr-FR" sz="400" dirty="0" smtClean="0"/>
                <a:t>)</a:t>
              </a:r>
            </a:p>
            <a:p>
              <a:r>
                <a:rPr lang="fr-FR" sz="400" dirty="0" smtClean="0">
                  <a:solidFill>
                    <a:srgbClr val="00B0F0"/>
                  </a:solidFill>
                </a:rPr>
                <a:t>http://www.benthos.epoc....</a:t>
              </a:r>
              <a:endParaRPr lang="fr-FR" sz="400" dirty="0">
                <a:solidFill>
                  <a:srgbClr val="00B0F0"/>
                </a:solidFill>
              </a:endParaRPr>
            </a:p>
          </p:txBody>
        </p:sp>
        <p:sp>
          <p:nvSpPr>
            <p:cNvPr id="229" name="ZoneTexte 228"/>
            <p:cNvSpPr txBox="1"/>
            <p:nvPr/>
          </p:nvSpPr>
          <p:spPr>
            <a:xfrm>
              <a:off x="1946052" y="2980241"/>
              <a:ext cx="96976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400" dirty="0" smtClean="0"/>
                <a:t>Quadrige2 (Ifremer)</a:t>
              </a:r>
            </a:p>
            <a:p>
              <a:r>
                <a:rPr lang="fr-FR" sz="400" dirty="0" smtClean="0">
                  <a:solidFill>
                    <a:srgbClr val="00B0F0"/>
                  </a:solidFill>
                </a:rPr>
                <a:t>http://www.quadrige....</a:t>
              </a:r>
              <a:endParaRPr lang="fr-FR" sz="400" dirty="0">
                <a:solidFill>
                  <a:srgbClr val="00B0F0"/>
                </a:solidFill>
              </a:endParaRPr>
            </a:p>
          </p:txBody>
        </p:sp>
        <p:sp>
          <p:nvSpPr>
            <p:cNvPr id="230" name="ZoneTexte 229"/>
            <p:cNvSpPr txBox="1"/>
            <p:nvPr/>
          </p:nvSpPr>
          <p:spPr>
            <a:xfrm>
              <a:off x="1946652" y="3202085"/>
              <a:ext cx="96976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400" dirty="0" err="1" smtClean="0"/>
                <a:t>Somlit</a:t>
              </a:r>
              <a:r>
                <a:rPr lang="fr-FR" sz="400" dirty="0" smtClean="0"/>
                <a:t> (</a:t>
              </a:r>
              <a:r>
                <a:rPr lang="fr-FR" sz="400" dirty="0" err="1" smtClean="0"/>
                <a:t>Resomar</a:t>
              </a:r>
              <a:r>
                <a:rPr lang="fr-FR" sz="400" dirty="0" smtClean="0"/>
                <a:t>)</a:t>
              </a:r>
            </a:p>
            <a:p>
              <a:r>
                <a:rPr lang="fr-FR" sz="400" dirty="0" smtClean="0">
                  <a:solidFill>
                    <a:srgbClr val="00B0F0"/>
                  </a:solidFill>
                </a:rPr>
                <a:t>http://www.somlit....</a:t>
              </a:r>
              <a:endParaRPr lang="fr-FR" sz="400" dirty="0">
                <a:solidFill>
                  <a:srgbClr val="00B0F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1140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Afficher l'image d'origine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19" r="624" b="54230"/>
          <a:stretch/>
        </p:blipFill>
        <p:spPr bwMode="auto">
          <a:xfrm>
            <a:off x="-1" y="0"/>
            <a:ext cx="9144001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496" y="629816"/>
            <a:ext cx="8208912" cy="1143000"/>
          </a:xfrm>
        </p:spPr>
        <p:txBody>
          <a:bodyPr/>
          <a:lstStyle/>
          <a:p>
            <a:r>
              <a:rPr lang="fr-FR" sz="2800" dirty="0" smtClean="0"/>
              <a:t>Démonstration de </a:t>
            </a:r>
            <a:r>
              <a:rPr lang="fr-FR" sz="2800" dirty="0" err="1" smtClean="0"/>
              <a:t>GéoEPOC</a:t>
            </a:r>
            <a:endParaRPr lang="fr-FR" sz="2800" dirty="0"/>
          </a:p>
        </p:txBody>
      </p:sp>
      <p:pic>
        <p:nvPicPr>
          <p:cNvPr id="4" name="Image 3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" t="9321" r="1772" b="4660"/>
          <a:stretch/>
        </p:blipFill>
        <p:spPr bwMode="auto">
          <a:xfrm>
            <a:off x="366723" y="1738443"/>
            <a:ext cx="3377185" cy="22919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36" r="1254" b="4223"/>
          <a:stretch/>
        </p:blipFill>
        <p:spPr bwMode="auto">
          <a:xfrm>
            <a:off x="5393716" y="4347628"/>
            <a:ext cx="3380196" cy="22474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 rot="20968770">
            <a:off x="7018201" y="4382247"/>
            <a:ext cx="1854995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Full </a:t>
            </a:r>
            <a:r>
              <a:rPr lang="fr-FR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screen</a:t>
            </a:r>
            <a:r>
              <a:rPr lang="fr-FR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fr-FR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3" t="13160" r="57760" b="11628"/>
          <a:stretch/>
        </p:blipFill>
        <p:spPr bwMode="auto">
          <a:xfrm rot="21048613">
            <a:off x="4592779" y="1714912"/>
            <a:ext cx="1440153" cy="21794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ZoneTexte 8"/>
          <p:cNvSpPr txBox="1"/>
          <p:nvPr/>
        </p:nvSpPr>
        <p:spPr>
          <a:xfrm rot="165520">
            <a:off x="4680320" y="3068392"/>
            <a:ext cx="1917513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Version </a:t>
            </a:r>
          </a:p>
          <a:p>
            <a:pPr algn="ctr"/>
            <a:r>
              <a:rPr lang="fr-FR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Smartphone</a:t>
            </a:r>
            <a:endParaRPr lang="fr-FR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" t="11647" r="2814" b="3075"/>
          <a:stretch/>
        </p:blipFill>
        <p:spPr bwMode="auto">
          <a:xfrm rot="20888875">
            <a:off x="1899346" y="4373750"/>
            <a:ext cx="2746090" cy="20625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ZoneTexte 10"/>
          <p:cNvSpPr txBox="1"/>
          <p:nvPr/>
        </p:nvSpPr>
        <p:spPr>
          <a:xfrm rot="21244269">
            <a:off x="1370898" y="5765279"/>
            <a:ext cx="1368836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Version </a:t>
            </a:r>
          </a:p>
          <a:p>
            <a:pPr algn="ctr"/>
            <a:r>
              <a:rPr lang="fr-FR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Tablette</a:t>
            </a:r>
            <a:endParaRPr lang="fr-FR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2" name="Image 11" descr="Logo GeoEPOC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885" y="2313398"/>
            <a:ext cx="2339867" cy="70933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5393716" y="620688"/>
            <a:ext cx="3664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http://geoepoc.epoc.u-bordeaux1.fr/</a:t>
            </a:r>
          </a:p>
        </p:txBody>
      </p:sp>
      <p:sp>
        <p:nvSpPr>
          <p:cNvPr id="13" name="Titre 1"/>
          <p:cNvSpPr txBox="1">
            <a:spLocks/>
          </p:cNvSpPr>
          <p:nvPr/>
        </p:nvSpPr>
        <p:spPr>
          <a:xfrm>
            <a:off x="6560449" y="2656206"/>
            <a:ext cx="2483810" cy="1052364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fr-FR" sz="2000" i="1" dirty="0" smtClean="0"/>
              <a:t>Outil expérimental !</a:t>
            </a:r>
            <a:endParaRPr lang="fr-FR" sz="2000" i="1" dirty="0"/>
          </a:p>
        </p:txBody>
      </p:sp>
    </p:spTree>
    <p:extLst>
      <p:ext uri="{BB962C8B-B14F-4D97-AF65-F5344CB8AC3E}">
        <p14:creationId xmlns:p14="http://schemas.microsoft.com/office/powerpoint/2010/main" val="294856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102081"/>
          </a:xfrm>
        </p:spPr>
        <p:txBody>
          <a:bodyPr>
            <a:noAutofit/>
          </a:bodyPr>
          <a:lstStyle/>
          <a:p>
            <a:r>
              <a:rPr lang="fr-FR" sz="1050" b="1" dirty="0" smtClean="0"/>
              <a:t>BRGM</a:t>
            </a:r>
          </a:p>
          <a:p>
            <a:pPr lvl="1"/>
            <a:r>
              <a:rPr lang="fr-FR" sz="800" dirty="0" smtClean="0">
                <a:hlinkClick r:id="rId2"/>
              </a:rPr>
              <a:t>http</a:t>
            </a:r>
            <a:r>
              <a:rPr lang="fr-FR" sz="800" dirty="0">
                <a:hlinkClick r:id="rId2"/>
              </a:rPr>
              <a:t>://</a:t>
            </a:r>
            <a:r>
              <a:rPr lang="fr-FR" sz="800" dirty="0" smtClean="0">
                <a:hlinkClick r:id="rId2"/>
              </a:rPr>
              <a:t>geoservices.brgm.fr/geologie?SERVICE=WMS&amp;VERSION=1.3.0&amp;REQUEST=GetCapabilities</a:t>
            </a:r>
            <a:endParaRPr lang="fr-FR" sz="800" dirty="0" smtClean="0"/>
          </a:p>
          <a:p>
            <a:pPr lvl="1"/>
            <a:endParaRPr lang="fr-FR" sz="900" dirty="0" smtClean="0"/>
          </a:p>
          <a:p>
            <a:r>
              <a:rPr lang="fr-FR" sz="1050" b="1" dirty="0" smtClean="0"/>
              <a:t>Ifremer</a:t>
            </a:r>
          </a:p>
          <a:p>
            <a:pPr lvl="1"/>
            <a:r>
              <a:rPr lang="fr-FR" sz="800" dirty="0" smtClean="0">
                <a:hlinkClick r:id="rId3"/>
              </a:rPr>
              <a:t>http</a:t>
            </a:r>
            <a:r>
              <a:rPr lang="fr-FR" sz="800" dirty="0">
                <a:hlinkClick r:id="rId3"/>
              </a:rPr>
              <a:t>://</a:t>
            </a:r>
            <a:r>
              <a:rPr lang="fr-FR" sz="800" dirty="0" smtClean="0">
                <a:hlinkClick r:id="rId3"/>
              </a:rPr>
              <a:t>www.ifremer.fr/services/wms1?request=getCapabilities&amp;service=wms</a:t>
            </a:r>
            <a:endParaRPr lang="fr-FR" sz="800" dirty="0" smtClean="0"/>
          </a:p>
          <a:p>
            <a:pPr lvl="1"/>
            <a:r>
              <a:rPr lang="fr-FR" sz="800" dirty="0">
                <a:hlinkClick r:id="rId4"/>
              </a:rPr>
              <a:t>http://sextant.ifremer.fr/fr/nos-services;jsessionid=06BBC065F1D10130FF32FF187E8E7E27</a:t>
            </a:r>
            <a:endParaRPr lang="fr-FR" sz="800" dirty="0" smtClean="0"/>
          </a:p>
          <a:p>
            <a:pPr lvl="1"/>
            <a:endParaRPr lang="fr-FR" sz="900" dirty="0" smtClean="0"/>
          </a:p>
          <a:p>
            <a:r>
              <a:rPr lang="fr-FR" sz="1050" b="1" dirty="0" err="1"/>
              <a:t>GéoBretagne</a:t>
            </a:r>
            <a:r>
              <a:rPr lang="fr-FR" sz="1050" b="1" dirty="0"/>
              <a:t> (geobretagne.fr)</a:t>
            </a:r>
          </a:p>
          <a:p>
            <a:pPr lvl="1"/>
            <a:r>
              <a:rPr lang="fr-FR" sz="900" dirty="0"/>
              <a:t>données régionales</a:t>
            </a:r>
          </a:p>
          <a:p>
            <a:pPr lvl="2"/>
            <a:r>
              <a:rPr lang="fr-FR" sz="800" dirty="0">
                <a:hlinkClick r:id="rId5"/>
              </a:rPr>
              <a:t>http://</a:t>
            </a:r>
            <a:r>
              <a:rPr lang="fr-FR" sz="800" dirty="0" smtClean="0">
                <a:hlinkClick r:id="rId5"/>
              </a:rPr>
              <a:t>geobretagne.fr/geoserver/wms</a:t>
            </a:r>
            <a:r>
              <a:rPr lang="fr-FR" sz="800" dirty="0" smtClean="0"/>
              <a:t> (</a:t>
            </a:r>
            <a:r>
              <a:rPr lang="fr-FR" sz="800" dirty="0" err="1" smtClean="0"/>
              <a:t>Orthophotographie</a:t>
            </a:r>
            <a:r>
              <a:rPr lang="fr-FR" sz="800" dirty="0" smtClean="0"/>
              <a:t> composite)</a:t>
            </a:r>
            <a:endParaRPr lang="fr-FR" sz="800" dirty="0"/>
          </a:p>
          <a:p>
            <a:pPr lvl="2"/>
            <a:r>
              <a:rPr lang="fr-FR" sz="800" dirty="0">
                <a:hlinkClick r:id="rId6"/>
              </a:rPr>
              <a:t>http://geobretagne.fr/geoserver/wfs</a:t>
            </a:r>
            <a:endParaRPr lang="fr-FR" sz="800" dirty="0"/>
          </a:p>
          <a:p>
            <a:pPr lvl="1"/>
            <a:r>
              <a:rPr lang="fr-FR" sz="900" dirty="0" smtClean="0"/>
              <a:t>tuiles </a:t>
            </a:r>
            <a:r>
              <a:rPr lang="fr-FR" sz="900" dirty="0"/>
              <a:t>raster</a:t>
            </a:r>
          </a:p>
          <a:p>
            <a:pPr lvl="2"/>
            <a:r>
              <a:rPr lang="fr-FR" sz="800" dirty="0">
                <a:hlinkClick r:id="rId7"/>
              </a:rPr>
              <a:t>http://tile.geobretagne.fr/gwc02/service/wms</a:t>
            </a:r>
            <a:endParaRPr lang="fr-FR" sz="800" dirty="0"/>
          </a:p>
          <a:p>
            <a:pPr marL="768096" lvl="2" indent="0">
              <a:buNone/>
            </a:pPr>
            <a:endParaRPr lang="fr-FR" sz="800" dirty="0" smtClean="0"/>
          </a:p>
          <a:p>
            <a:r>
              <a:rPr lang="fr-FR" sz="1050" b="1" dirty="0" err="1"/>
              <a:t>GeoSAS</a:t>
            </a:r>
            <a:r>
              <a:rPr lang="fr-FR" sz="1050" b="1" dirty="0"/>
              <a:t> (geowww.agrocampus-ouest.fr)</a:t>
            </a:r>
          </a:p>
          <a:p>
            <a:pPr lvl="1"/>
            <a:r>
              <a:rPr lang="fr-FR" sz="800" dirty="0">
                <a:hlinkClick r:id="rId8"/>
              </a:rPr>
              <a:t>http://geowww.agrocampus-ouest.fr/geoserver/wms</a:t>
            </a:r>
            <a:endParaRPr lang="fr-FR" sz="800" dirty="0"/>
          </a:p>
          <a:p>
            <a:pPr lvl="1"/>
            <a:r>
              <a:rPr lang="fr-FR" sz="800" dirty="0">
                <a:hlinkClick r:id="rId9"/>
              </a:rPr>
              <a:t>http://</a:t>
            </a:r>
            <a:r>
              <a:rPr lang="fr-FR" sz="800" dirty="0" smtClean="0">
                <a:hlinkClick r:id="rId9"/>
              </a:rPr>
              <a:t>geowww.agrocampus-ouest.fr/geoserver/wfs</a:t>
            </a:r>
            <a:endParaRPr lang="fr-FR" sz="800" dirty="0" smtClean="0"/>
          </a:p>
          <a:p>
            <a:pPr lvl="1"/>
            <a:endParaRPr lang="fr-FR" sz="900" dirty="0" smtClean="0"/>
          </a:p>
          <a:p>
            <a:r>
              <a:rPr lang="fr-FR" sz="1050" b="1" dirty="0" err="1" smtClean="0"/>
              <a:t>Géolittoral</a:t>
            </a:r>
            <a:endParaRPr lang="fr-FR" sz="1050" b="1" dirty="0" smtClean="0"/>
          </a:p>
          <a:p>
            <a:pPr lvl="1"/>
            <a:r>
              <a:rPr lang="fr-FR" sz="800" dirty="0" smtClean="0">
                <a:hlinkClick r:id="rId10"/>
              </a:rPr>
              <a:t>http</a:t>
            </a:r>
            <a:r>
              <a:rPr lang="fr-FR" sz="800" dirty="0">
                <a:hlinkClick r:id="rId10"/>
              </a:rPr>
              <a:t>://geolittoral.application.equipement.gouv.fr/wms/metropole</a:t>
            </a:r>
            <a:endParaRPr lang="fr-FR" sz="800" dirty="0"/>
          </a:p>
          <a:p>
            <a:pPr lvl="1"/>
            <a:r>
              <a:rPr lang="fr-FR" sz="800" dirty="0">
                <a:hlinkClick r:id="rId11"/>
              </a:rPr>
              <a:t>http://</a:t>
            </a:r>
            <a:r>
              <a:rPr lang="fr-FR" sz="800" dirty="0" smtClean="0">
                <a:hlinkClick r:id="rId11"/>
              </a:rPr>
              <a:t>geolittoral.application.equipement.gouv.fr/wfs/metropole</a:t>
            </a:r>
            <a:endParaRPr lang="fr-FR" sz="800" dirty="0" smtClean="0"/>
          </a:p>
          <a:p>
            <a:pPr lvl="1"/>
            <a:endParaRPr lang="fr-FR" sz="900" dirty="0" smtClean="0"/>
          </a:p>
          <a:p>
            <a:r>
              <a:rPr lang="fr-FR" sz="1050" b="1" dirty="0" smtClean="0"/>
              <a:t>OCA</a:t>
            </a:r>
          </a:p>
          <a:p>
            <a:pPr lvl="1"/>
            <a:r>
              <a:rPr lang="fr-FR" sz="800" dirty="0">
                <a:hlinkClick r:id="rId12"/>
              </a:rPr>
              <a:t>http://</a:t>
            </a:r>
            <a:r>
              <a:rPr lang="fr-FR" sz="800" dirty="0" smtClean="0">
                <a:hlinkClick r:id="rId12"/>
              </a:rPr>
              <a:t>littoral.aquitaine.fr/Services-WMS.html</a:t>
            </a:r>
            <a:endParaRPr lang="fr-FR" sz="800" dirty="0" smtClean="0"/>
          </a:p>
          <a:p>
            <a:pPr lvl="1"/>
            <a:endParaRPr lang="fr-FR" sz="900" dirty="0" smtClean="0"/>
          </a:p>
          <a:p>
            <a:r>
              <a:rPr lang="fr-FR" sz="1050" b="1" dirty="0" smtClean="0"/>
              <a:t>INPN</a:t>
            </a:r>
          </a:p>
          <a:p>
            <a:pPr lvl="1"/>
            <a:r>
              <a:rPr lang="fr-FR" sz="800" dirty="0">
                <a:hlinkClick r:id="rId13"/>
              </a:rPr>
              <a:t>http://</a:t>
            </a:r>
            <a:r>
              <a:rPr lang="fr-FR" sz="800" dirty="0" smtClean="0">
                <a:hlinkClick r:id="rId13"/>
              </a:rPr>
              <a:t>inpn.mnhn.fr/telechargement/cartes-et-information-geographique/ep/cl</a:t>
            </a:r>
            <a:endParaRPr lang="fr-FR" sz="800" dirty="0" smtClean="0"/>
          </a:p>
          <a:p>
            <a:endParaRPr lang="fr-FR" sz="1200" dirty="0" smtClean="0"/>
          </a:p>
          <a:p>
            <a:r>
              <a:rPr lang="fr-FR" sz="1200" b="1" dirty="0" smtClean="0"/>
              <a:t>EPOC</a:t>
            </a:r>
          </a:p>
          <a:p>
            <a:pPr lvl="1"/>
            <a:r>
              <a:rPr lang="fr-FR" sz="800" dirty="0">
                <a:hlinkClick r:id="rId14"/>
              </a:rPr>
              <a:t>http://</a:t>
            </a:r>
            <a:r>
              <a:rPr lang="fr-FR" sz="800" dirty="0" smtClean="0">
                <a:hlinkClick r:id="rId14"/>
              </a:rPr>
              <a:t>dev.epoc.u-bordeaux1.fr/geoserver/geoEpoc/wms</a:t>
            </a:r>
            <a:r>
              <a:rPr lang="fr-FR" sz="800" dirty="0" smtClean="0"/>
              <a:t> </a:t>
            </a:r>
            <a:r>
              <a:rPr lang="fr-FR" sz="800" dirty="0" smtClean="0">
                <a:solidFill>
                  <a:srgbClr val="FF0000"/>
                </a:solidFill>
              </a:rPr>
              <a:t>(non officiel, flux de test stocké en recette)</a:t>
            </a:r>
            <a:endParaRPr lang="fr-FR" sz="800" dirty="0">
              <a:solidFill>
                <a:srgbClr val="FF0000"/>
              </a:solidFill>
            </a:endParaRPr>
          </a:p>
        </p:txBody>
      </p:sp>
      <p:pic>
        <p:nvPicPr>
          <p:cNvPr id="6" name="Picture 2" descr="Afficher l'image d'origine"/>
          <p:cNvPicPr>
            <a:picLocks noChangeAspect="1" noChangeArrowheads="1"/>
          </p:cNvPicPr>
          <p:nvPr/>
        </p:nvPicPr>
        <p:blipFill rotWithShape="1">
          <a:blip r:embed="rId15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19" r="624" b="54230"/>
          <a:stretch/>
        </p:blipFill>
        <p:spPr bwMode="auto">
          <a:xfrm>
            <a:off x="-1" y="0"/>
            <a:ext cx="9144001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35496" y="629816"/>
            <a:ext cx="8208912" cy="1143000"/>
          </a:xfrm>
        </p:spPr>
        <p:txBody>
          <a:bodyPr/>
          <a:lstStyle/>
          <a:p>
            <a:r>
              <a:rPr lang="fr-FR" sz="2800" dirty="0" smtClean="0"/>
              <a:t>Quelques WMS pour tester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87934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229600" cy="1252728"/>
          </a:xfrm>
        </p:spPr>
        <p:txBody>
          <a:bodyPr/>
          <a:lstStyle/>
          <a:p>
            <a:r>
              <a:rPr lang="fr-FR" dirty="0" smtClean="0"/>
              <a:t>Merci</a:t>
            </a:r>
            <a:endParaRPr lang="fr-FR" dirty="0"/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2915816" y="3573016"/>
            <a:ext cx="3960440" cy="1252728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fr-FR" dirty="0" smtClean="0"/>
              <a:t>Questions 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8371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1388</TotalTime>
  <Words>385</Words>
  <Application>Microsoft Office PowerPoint</Application>
  <PresentationFormat>Affichage à l'écran (4:3)</PresentationFormat>
  <Paragraphs>132</Paragraphs>
  <Slides>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Module</vt:lpstr>
      <vt:lpstr> </vt:lpstr>
      <vt:lpstr>Présentation PowerPoint</vt:lpstr>
      <vt:lpstr>Objectif du projet</vt:lpstr>
      <vt:lpstr>Acteurs</vt:lpstr>
      <vt:lpstr>Système d’Information (Schéma)</vt:lpstr>
      <vt:lpstr>Métadonnées</vt:lpstr>
      <vt:lpstr>Démonstration de GéoEPOC</vt:lpstr>
      <vt:lpstr>Quelques WMS pour tester</vt:lpstr>
      <vt:lpstr>Merci</vt:lpstr>
    </vt:vector>
  </TitlesOfParts>
  <Company>[OASU] EPOC Univ Bdx1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Arnaud</dc:creator>
  <cp:lastModifiedBy>Arnaud</cp:lastModifiedBy>
  <cp:revision>89</cp:revision>
  <dcterms:created xsi:type="dcterms:W3CDTF">2015-09-17T08:15:00Z</dcterms:created>
  <dcterms:modified xsi:type="dcterms:W3CDTF">2015-11-03T09:36:46Z</dcterms:modified>
</cp:coreProperties>
</file>