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256" r:id="rId3"/>
    <p:sldId id="280" r:id="rId4"/>
    <p:sldId id="270" r:id="rId5"/>
    <p:sldId id="271" r:id="rId6"/>
    <p:sldId id="261" r:id="rId7"/>
    <p:sldId id="268" r:id="rId8"/>
    <p:sldId id="269" r:id="rId9"/>
    <p:sldId id="257" r:id="rId10"/>
    <p:sldId id="277" r:id="rId11"/>
    <p:sldId id="278" r:id="rId12"/>
    <p:sldId id="279" r:id="rId13"/>
    <p:sldId id="274" r:id="rId14"/>
    <p:sldId id="262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7" autoAdjust="0"/>
  </p:normalViewPr>
  <p:slideViewPr>
    <p:cSldViewPr>
      <p:cViewPr varScale="1">
        <p:scale>
          <a:sx n="85" d="100"/>
          <a:sy n="85" d="100"/>
        </p:scale>
        <p:origin x="-82" y="-4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Respect des standards ISO 19115 INSPIRE</c:v>
                </c:pt>
                <c:pt idx="1">
                  <c:v>Existence de métadonnées</c:v>
                </c:pt>
                <c:pt idx="2">
                  <c:v>Sites Ateliers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</c:v>
                </c:pt>
                <c:pt idx="1">
                  <c:v>15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554E45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Respect des standards ISO 19115 INSPIRE</c:v>
                </c:pt>
                <c:pt idx="1">
                  <c:v>Existence de métadonnées</c:v>
                </c:pt>
                <c:pt idx="2">
                  <c:v>Sites Ateliers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6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481024"/>
        <c:axId val="45552704"/>
      </c:barChart>
      <c:catAx>
        <c:axId val="3648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600"/>
            </a:pPr>
            <a:endParaRPr lang="fr-FR"/>
          </a:p>
        </c:txPr>
        <c:crossAx val="45552704"/>
        <c:crosses val="autoZero"/>
        <c:auto val="1"/>
        <c:lblAlgn val="ctr"/>
        <c:lblOffset val="100"/>
        <c:noMultiLvlLbl val="0"/>
      </c:catAx>
      <c:valAx>
        <c:axId val="45552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one"/>
        <c:crossAx val="3648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fr-FR" sz="1600" b="1" dirty="0" smtClean="0"/>
              <a:t>Accessibilité des métadonnées</a:t>
            </a:r>
            <a:endParaRPr lang="fr-FR" sz="1600" b="1" dirty="0"/>
          </a:p>
        </c:rich>
      </c:tx>
      <c:layout>
        <c:manualLayout>
          <c:xMode val="edge"/>
          <c:yMode val="edge"/>
          <c:x val="0.26064386997255873"/>
          <c:y val="9.10949323960836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50143288916002"/>
          <c:y val="0.24316576611159904"/>
          <c:w val="0.40232456768585051"/>
          <c:h val="0.75683423388840099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211827118119701"/>
                  <c:y val="-3.028937007874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266712647291301"/>
                  <c:y val="1.34146161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Accessibles à tous</c:v>
                </c:pt>
                <c:pt idx="1">
                  <c:v>Accessibles aux acteurs du projet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b="0" dirty="0"/>
              <a:t>Existence de </a:t>
            </a:r>
            <a:r>
              <a:rPr lang="fr-FR" sz="1600" b="0" dirty="0" smtClean="0"/>
              <a:t>métadonnées ?</a:t>
            </a:r>
            <a:endParaRPr lang="fr-FR" sz="1600" b="0" dirty="0"/>
          </a:p>
        </c:rich>
      </c:tx>
      <c:layout>
        <c:manualLayout>
          <c:xMode val="edge"/>
          <c:yMode val="edge"/>
          <c:x val="8.8907889281009303E-2"/>
          <c:y val="0"/>
        </c:manualLayout>
      </c:layout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b="0" dirty="0"/>
              <a:t>Existence de </a:t>
            </a:r>
            <a:r>
              <a:rPr lang="fr-FR" sz="1600" b="0" dirty="0" smtClean="0"/>
              <a:t>métadonnées ?</a:t>
            </a:r>
            <a:endParaRPr lang="fr-FR" sz="1600" b="0" dirty="0"/>
          </a:p>
        </c:rich>
      </c:tx>
      <c:layout>
        <c:manualLayout>
          <c:xMode val="edge"/>
          <c:yMode val="edge"/>
          <c:x val="8.8907889281009303E-2"/>
          <c:y val="0"/>
        </c:manualLayout>
      </c:layout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EB560-B312-4B19-9245-B1121466AE8C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6747443-A2B4-4E9A-841F-9C1867D67CB7}">
      <dgm:prSet phldrT="[Texte]"/>
      <dgm:spPr/>
      <dgm:t>
        <a:bodyPr/>
        <a:lstStyle/>
        <a:p>
          <a:r>
            <a:rPr lang="fr-FR" b="1" dirty="0" smtClean="0"/>
            <a:t>Site internet</a:t>
          </a:r>
          <a:endParaRPr lang="fr-FR" b="1" dirty="0"/>
        </a:p>
      </dgm:t>
    </dgm:pt>
    <dgm:pt modelId="{F372CE4C-F083-40E2-94FA-9CA44BBBBEC9}" type="parTrans" cxnId="{1C25413A-2673-4952-8108-A4431D3C145B}">
      <dgm:prSet/>
      <dgm:spPr/>
      <dgm:t>
        <a:bodyPr/>
        <a:lstStyle/>
        <a:p>
          <a:endParaRPr lang="fr-FR"/>
        </a:p>
      </dgm:t>
    </dgm:pt>
    <dgm:pt modelId="{D18E0ACD-D456-46EB-8A31-9513F1A1BD07}" type="sibTrans" cxnId="{1C25413A-2673-4952-8108-A4431D3C145B}">
      <dgm:prSet/>
      <dgm:spPr/>
      <dgm:t>
        <a:bodyPr/>
        <a:lstStyle/>
        <a:p>
          <a:endParaRPr lang="fr-FR"/>
        </a:p>
      </dgm:t>
    </dgm:pt>
    <dgm:pt modelId="{9708C09C-D0A0-4ED8-A903-3F9DC8ECCA50}">
      <dgm:prSet phldrT="[Texte]" custT="1"/>
      <dgm:spPr/>
      <dgm:t>
        <a:bodyPr/>
        <a:lstStyle/>
        <a:p>
          <a:r>
            <a:rPr lang="fr-FR" sz="1400" b="1" dirty="0" err="1" smtClean="0"/>
            <a:t>Plone</a:t>
          </a:r>
          <a:r>
            <a:rPr lang="fr-FR" sz="1400" b="1" dirty="0" smtClean="0"/>
            <a:t> 4.3.3</a:t>
          </a:r>
          <a:endParaRPr lang="fr-FR" sz="1400" b="1" dirty="0"/>
        </a:p>
      </dgm:t>
    </dgm:pt>
    <dgm:pt modelId="{AB1AA15F-68F3-4FD6-B685-3FFE328BA3C7}" type="parTrans" cxnId="{ABF206A1-8472-4817-9C99-1DB417A795E2}">
      <dgm:prSet/>
      <dgm:spPr/>
      <dgm:t>
        <a:bodyPr/>
        <a:lstStyle/>
        <a:p>
          <a:endParaRPr lang="fr-FR"/>
        </a:p>
      </dgm:t>
    </dgm:pt>
    <dgm:pt modelId="{4E8F7A2D-AE7C-42A0-8801-C9ADC4FF3B7A}" type="sibTrans" cxnId="{ABF206A1-8472-4817-9C99-1DB417A795E2}">
      <dgm:prSet/>
      <dgm:spPr/>
      <dgm:t>
        <a:bodyPr/>
        <a:lstStyle/>
        <a:p>
          <a:endParaRPr lang="fr-FR"/>
        </a:p>
      </dgm:t>
    </dgm:pt>
    <dgm:pt modelId="{E31DD47B-4008-482C-A21F-49F953190A5C}">
      <dgm:prSet phldrT="[Texte]" custT="1"/>
      <dgm:spPr/>
      <dgm:t>
        <a:bodyPr/>
        <a:lstStyle/>
        <a:p>
          <a:r>
            <a:rPr lang="fr-FR" sz="1600" dirty="0" smtClean="0"/>
            <a:t>1853 visites (environ 160 visites par mois)</a:t>
          </a:r>
          <a:endParaRPr lang="fr-FR" sz="1600" dirty="0"/>
        </a:p>
      </dgm:t>
    </dgm:pt>
    <dgm:pt modelId="{5989CFAC-C975-4724-B3DD-338486EECFB0}" type="parTrans" cxnId="{EAD64FFC-0E76-43F9-8AA7-FCEB92ECCCBA}">
      <dgm:prSet/>
      <dgm:spPr/>
      <dgm:t>
        <a:bodyPr/>
        <a:lstStyle/>
        <a:p>
          <a:endParaRPr lang="fr-FR"/>
        </a:p>
      </dgm:t>
    </dgm:pt>
    <dgm:pt modelId="{F5205012-28FB-47B6-9E1B-B77196777EBE}" type="sibTrans" cxnId="{EAD64FFC-0E76-43F9-8AA7-FCEB92ECCCBA}">
      <dgm:prSet/>
      <dgm:spPr/>
      <dgm:t>
        <a:bodyPr/>
        <a:lstStyle/>
        <a:p>
          <a:endParaRPr lang="fr-FR"/>
        </a:p>
      </dgm:t>
    </dgm:pt>
    <dgm:pt modelId="{77CB12CB-A157-46B6-9A17-0E98D73AC53C}">
      <dgm:prSet phldrT="[Texte]"/>
      <dgm:spPr/>
      <dgm:t>
        <a:bodyPr/>
        <a:lstStyle/>
        <a:p>
          <a:r>
            <a:rPr lang="fr-FR" b="1" dirty="0" smtClean="0"/>
            <a:t>Catalogue de métadonnées</a:t>
          </a:r>
          <a:endParaRPr lang="fr-FR" b="1" dirty="0"/>
        </a:p>
      </dgm:t>
    </dgm:pt>
    <dgm:pt modelId="{60505066-AEF6-4AF9-BA6F-777010D35633}" type="parTrans" cxnId="{7BC21C7A-4339-440A-AC41-0A222FE50426}">
      <dgm:prSet/>
      <dgm:spPr/>
      <dgm:t>
        <a:bodyPr/>
        <a:lstStyle/>
        <a:p>
          <a:endParaRPr lang="fr-FR"/>
        </a:p>
      </dgm:t>
    </dgm:pt>
    <dgm:pt modelId="{DF4C3C19-4944-4F68-A56F-94079162D065}" type="sibTrans" cxnId="{7BC21C7A-4339-440A-AC41-0A222FE50426}">
      <dgm:prSet/>
      <dgm:spPr/>
      <dgm:t>
        <a:bodyPr/>
        <a:lstStyle/>
        <a:p>
          <a:endParaRPr lang="fr-FR"/>
        </a:p>
      </dgm:t>
    </dgm:pt>
    <dgm:pt modelId="{AF555939-3D47-4DBD-BD6D-F47FE404DE34}">
      <dgm:prSet phldrT="[Texte]" custT="1"/>
      <dgm:spPr/>
      <dgm:t>
        <a:bodyPr/>
        <a:lstStyle/>
        <a:p>
          <a:r>
            <a:rPr lang="fr-FR" sz="1400" b="1" dirty="0" err="1" smtClean="0"/>
            <a:t>Geonetwork</a:t>
          </a:r>
          <a:r>
            <a:rPr lang="fr-FR" sz="1400" b="1" dirty="0" smtClean="0"/>
            <a:t> 2.11 (bientôt </a:t>
          </a:r>
          <a:r>
            <a:rPr lang="fr-FR" sz="1400" b="1" dirty="0" smtClean="0"/>
            <a:t>la version 3 </a:t>
          </a:r>
          <a:r>
            <a:rPr lang="fr-FR" sz="1400" b="1" dirty="0" smtClean="0"/>
            <a:t>!)</a:t>
          </a:r>
          <a:endParaRPr lang="fr-FR" sz="1400" b="1" dirty="0"/>
        </a:p>
      </dgm:t>
    </dgm:pt>
    <dgm:pt modelId="{885533E2-BC79-4688-B89E-26D62134A950}" type="parTrans" cxnId="{A7EEC867-401B-48C3-A759-362B433AC632}">
      <dgm:prSet/>
      <dgm:spPr/>
      <dgm:t>
        <a:bodyPr/>
        <a:lstStyle/>
        <a:p>
          <a:endParaRPr lang="fr-FR"/>
        </a:p>
      </dgm:t>
    </dgm:pt>
    <dgm:pt modelId="{62B5721D-9205-4070-B4B3-607488457C9A}" type="sibTrans" cxnId="{A7EEC867-401B-48C3-A759-362B433AC632}">
      <dgm:prSet/>
      <dgm:spPr/>
      <dgm:t>
        <a:bodyPr/>
        <a:lstStyle/>
        <a:p>
          <a:endParaRPr lang="fr-FR"/>
        </a:p>
      </dgm:t>
    </dgm:pt>
    <dgm:pt modelId="{D8C5AFD9-CC05-474E-ACE5-8BA744C3B653}">
      <dgm:prSet phldrT="[Texte]" custT="1"/>
      <dgm:spPr/>
      <dgm:t>
        <a:bodyPr/>
        <a:lstStyle/>
        <a:p>
          <a:r>
            <a:rPr lang="fr-FR" sz="1600" dirty="0" smtClean="0"/>
            <a:t>60 fiches de métadonnées</a:t>
          </a:r>
          <a:endParaRPr lang="fr-FR" sz="1600" dirty="0"/>
        </a:p>
      </dgm:t>
    </dgm:pt>
    <dgm:pt modelId="{588421A0-FF2D-46E6-8065-CD73CCEB46DA}" type="parTrans" cxnId="{194DD61F-C0C2-44EA-BBB2-575D9A34AB0F}">
      <dgm:prSet/>
      <dgm:spPr/>
      <dgm:t>
        <a:bodyPr/>
        <a:lstStyle/>
        <a:p>
          <a:endParaRPr lang="fr-FR"/>
        </a:p>
      </dgm:t>
    </dgm:pt>
    <dgm:pt modelId="{E41C8ACC-C2B7-42A5-9686-8F58A3581F57}" type="sibTrans" cxnId="{194DD61F-C0C2-44EA-BBB2-575D9A34AB0F}">
      <dgm:prSet/>
      <dgm:spPr/>
      <dgm:t>
        <a:bodyPr/>
        <a:lstStyle/>
        <a:p>
          <a:endParaRPr lang="fr-FR"/>
        </a:p>
      </dgm:t>
    </dgm:pt>
    <dgm:pt modelId="{7E012EC2-8B76-4285-9762-D7903AED0C82}">
      <dgm:prSet phldrT="[Texte]"/>
      <dgm:spPr/>
      <dgm:t>
        <a:bodyPr/>
        <a:lstStyle/>
        <a:p>
          <a:r>
            <a:rPr lang="fr-FR" b="1" dirty="0" err="1" smtClean="0"/>
            <a:t>Visualiseur</a:t>
          </a:r>
          <a:r>
            <a:rPr lang="fr-FR" b="1" dirty="0" smtClean="0"/>
            <a:t> cartographique</a:t>
          </a:r>
          <a:endParaRPr lang="fr-FR" b="1" dirty="0"/>
        </a:p>
      </dgm:t>
    </dgm:pt>
    <dgm:pt modelId="{65F88275-476A-4FB5-9D8C-4A40AC9195FB}" type="parTrans" cxnId="{76E79FFB-A514-4A43-BE71-F7EAC74065AE}">
      <dgm:prSet/>
      <dgm:spPr/>
      <dgm:t>
        <a:bodyPr/>
        <a:lstStyle/>
        <a:p>
          <a:endParaRPr lang="fr-FR"/>
        </a:p>
      </dgm:t>
    </dgm:pt>
    <dgm:pt modelId="{4D0CA07E-3843-4C6E-B77A-7D9BABDE97C1}" type="sibTrans" cxnId="{76E79FFB-A514-4A43-BE71-F7EAC74065AE}">
      <dgm:prSet/>
      <dgm:spPr/>
      <dgm:t>
        <a:bodyPr/>
        <a:lstStyle/>
        <a:p>
          <a:endParaRPr lang="fr-FR"/>
        </a:p>
      </dgm:t>
    </dgm:pt>
    <dgm:pt modelId="{96A002A9-DD00-48D4-89A2-2ACCF1B21893}">
      <dgm:prSet phldrT="[Texte]" custT="1"/>
      <dgm:spPr/>
      <dgm:t>
        <a:bodyPr/>
        <a:lstStyle/>
        <a:p>
          <a:r>
            <a:rPr lang="fr-FR" sz="1400" b="1" dirty="0" err="1" smtClean="0"/>
            <a:t>GeoCMS</a:t>
          </a:r>
          <a:endParaRPr lang="fr-FR" sz="1400" b="1" dirty="0"/>
        </a:p>
      </dgm:t>
    </dgm:pt>
    <dgm:pt modelId="{E06E05EB-4393-49AA-9514-B8A13E4B34F7}" type="parTrans" cxnId="{AE980899-973E-404A-AD63-402C4DC75F08}">
      <dgm:prSet/>
      <dgm:spPr/>
      <dgm:t>
        <a:bodyPr/>
        <a:lstStyle/>
        <a:p>
          <a:endParaRPr lang="fr-FR"/>
        </a:p>
      </dgm:t>
    </dgm:pt>
    <dgm:pt modelId="{767858C2-2F43-4F7F-BFE5-1C4718A91E8D}" type="sibTrans" cxnId="{AE980899-973E-404A-AD63-402C4DC75F08}">
      <dgm:prSet/>
      <dgm:spPr/>
      <dgm:t>
        <a:bodyPr/>
        <a:lstStyle/>
        <a:p>
          <a:endParaRPr lang="fr-FR"/>
        </a:p>
      </dgm:t>
    </dgm:pt>
    <dgm:pt modelId="{97DDD821-631E-4FF4-8202-144F9D500DCA}">
      <dgm:prSet phldrT="[Texte]" custT="1"/>
      <dgm:spPr/>
      <dgm:t>
        <a:bodyPr/>
        <a:lstStyle/>
        <a:p>
          <a:r>
            <a:rPr lang="fr-FR" sz="1600" dirty="0" smtClean="0"/>
            <a:t>80 jeux de données DYNALIT consultables</a:t>
          </a:r>
          <a:endParaRPr lang="fr-FR" sz="1600" dirty="0"/>
        </a:p>
      </dgm:t>
    </dgm:pt>
    <dgm:pt modelId="{7AEC7DB6-B7C9-4535-9676-CA9736252FB8}" type="parTrans" cxnId="{099FF223-4B18-4DD1-B6D1-E9ACE9DE8432}">
      <dgm:prSet/>
      <dgm:spPr/>
      <dgm:t>
        <a:bodyPr/>
        <a:lstStyle/>
        <a:p>
          <a:endParaRPr lang="fr-FR"/>
        </a:p>
      </dgm:t>
    </dgm:pt>
    <dgm:pt modelId="{E1E607F4-6B03-40AA-9FE2-6D4617DB0944}" type="sibTrans" cxnId="{099FF223-4B18-4DD1-B6D1-E9ACE9DE8432}">
      <dgm:prSet/>
      <dgm:spPr/>
      <dgm:t>
        <a:bodyPr/>
        <a:lstStyle/>
        <a:p>
          <a:endParaRPr lang="fr-FR"/>
        </a:p>
      </dgm:t>
    </dgm:pt>
    <dgm:pt modelId="{37D21E6A-F6D3-4C71-9B64-EA06E3FB906F}">
      <dgm:prSet phldrT="[Texte]" custT="1"/>
      <dgm:spPr/>
      <dgm:t>
        <a:bodyPr/>
        <a:lstStyle/>
        <a:p>
          <a:r>
            <a:rPr lang="fr-FR" sz="1600" dirty="0" smtClean="0"/>
            <a:t>4000 </a:t>
          </a:r>
          <a:r>
            <a:rPr lang="fr-FR" sz="1600" dirty="0" smtClean="0"/>
            <a:t>pages vues</a:t>
          </a:r>
          <a:endParaRPr lang="fr-FR" sz="1600" dirty="0"/>
        </a:p>
      </dgm:t>
    </dgm:pt>
    <dgm:pt modelId="{18312485-9F61-4054-8708-36D152E42D72}" type="parTrans" cxnId="{9B02C066-650C-4C3C-942B-40854306AA3F}">
      <dgm:prSet/>
      <dgm:spPr/>
      <dgm:t>
        <a:bodyPr/>
        <a:lstStyle/>
        <a:p>
          <a:endParaRPr lang="fr-FR"/>
        </a:p>
      </dgm:t>
    </dgm:pt>
    <dgm:pt modelId="{AD82B195-2FD6-47A9-9445-2B2B551CFCAB}" type="sibTrans" cxnId="{9B02C066-650C-4C3C-942B-40854306AA3F}">
      <dgm:prSet/>
      <dgm:spPr/>
      <dgm:t>
        <a:bodyPr/>
        <a:lstStyle/>
        <a:p>
          <a:endParaRPr lang="fr-FR"/>
        </a:p>
      </dgm:t>
    </dgm:pt>
    <dgm:pt modelId="{1C72CA26-E0EB-4E0E-BA43-32714D92DBDA}">
      <dgm:prSet phldrT="[Texte]" custT="1"/>
      <dgm:spPr/>
      <dgm:t>
        <a:bodyPr/>
        <a:lstStyle/>
        <a:p>
          <a:r>
            <a:rPr lang="fr-FR" sz="1600" dirty="0" smtClean="0"/>
            <a:t>7 sites ateliers</a:t>
          </a:r>
          <a:endParaRPr lang="fr-FR" sz="1600" dirty="0"/>
        </a:p>
      </dgm:t>
    </dgm:pt>
    <dgm:pt modelId="{19E54836-AF30-47B5-8E48-234BBEEAD8EC}" type="parTrans" cxnId="{9461418D-2D6E-478C-B3EB-1640A5635880}">
      <dgm:prSet/>
      <dgm:spPr/>
      <dgm:t>
        <a:bodyPr/>
        <a:lstStyle/>
        <a:p>
          <a:endParaRPr lang="fr-FR"/>
        </a:p>
      </dgm:t>
    </dgm:pt>
    <dgm:pt modelId="{EC974A38-F7EA-4B22-A601-484A7BEDF147}" type="sibTrans" cxnId="{9461418D-2D6E-478C-B3EB-1640A5635880}">
      <dgm:prSet/>
      <dgm:spPr/>
      <dgm:t>
        <a:bodyPr/>
        <a:lstStyle/>
        <a:p>
          <a:endParaRPr lang="fr-FR"/>
        </a:p>
      </dgm:t>
    </dgm:pt>
    <dgm:pt modelId="{5390CE58-5D05-4C87-B471-320F355A1CBF}">
      <dgm:prSet phldrT="[Texte]" custT="1"/>
      <dgm:spPr/>
      <dgm:t>
        <a:bodyPr/>
        <a:lstStyle/>
        <a:p>
          <a:r>
            <a:rPr lang="fr-FR" sz="1600" dirty="0" smtClean="0"/>
            <a:t>13 infrastructures de données spatiales moissonnées</a:t>
          </a:r>
          <a:endParaRPr lang="fr-FR" sz="1600" dirty="0"/>
        </a:p>
      </dgm:t>
    </dgm:pt>
    <dgm:pt modelId="{B0A31487-8576-4963-8528-C14F56BBFBD0}" type="parTrans" cxnId="{4130A973-7A69-4612-9FD7-0DC954FD7ABB}">
      <dgm:prSet/>
      <dgm:spPr/>
      <dgm:t>
        <a:bodyPr/>
        <a:lstStyle/>
        <a:p>
          <a:endParaRPr lang="fr-FR"/>
        </a:p>
      </dgm:t>
    </dgm:pt>
    <dgm:pt modelId="{8B114DD5-845F-43AC-90F4-89C67BDFBA59}" type="sibTrans" cxnId="{4130A973-7A69-4612-9FD7-0DC954FD7ABB}">
      <dgm:prSet/>
      <dgm:spPr/>
      <dgm:t>
        <a:bodyPr/>
        <a:lstStyle/>
        <a:p>
          <a:endParaRPr lang="fr-FR"/>
        </a:p>
      </dgm:t>
    </dgm:pt>
    <dgm:pt modelId="{3BEF0D25-452F-4E8F-9C84-5E6977B14237}" type="pres">
      <dgm:prSet presAssocID="{EF3EB560-B312-4B19-9245-B1121466AE8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2E4ADC1-813C-4EFD-BD9C-BAD1E6CBD462}" type="pres">
      <dgm:prSet presAssocID="{26747443-A2B4-4E9A-841F-9C1867D67CB7}" presName="composite" presStyleCnt="0"/>
      <dgm:spPr/>
      <dgm:t>
        <a:bodyPr/>
        <a:lstStyle/>
        <a:p>
          <a:endParaRPr lang="fr-FR"/>
        </a:p>
      </dgm:t>
    </dgm:pt>
    <dgm:pt modelId="{26300FBE-F3AB-409E-A49F-5CB9E053F902}" type="pres">
      <dgm:prSet presAssocID="{26747443-A2B4-4E9A-841F-9C1867D67CB7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6BA15E-D975-4BA4-ADB5-192ABF9A68A6}" type="pres">
      <dgm:prSet presAssocID="{26747443-A2B4-4E9A-841F-9C1867D67CB7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41E8C6-F7E9-496A-88A2-A16C191ACCAA}" type="pres">
      <dgm:prSet presAssocID="{26747443-A2B4-4E9A-841F-9C1867D67CB7}" presName="Accent" presStyleLbl="parChTrans1D1" presStyleIdx="0" presStyleCnt="3"/>
      <dgm:spPr/>
      <dgm:t>
        <a:bodyPr/>
        <a:lstStyle/>
        <a:p>
          <a:endParaRPr lang="fr-FR"/>
        </a:p>
      </dgm:t>
    </dgm:pt>
    <dgm:pt modelId="{AF1F5160-1543-4E61-98EA-48DC8878BB4C}" type="pres">
      <dgm:prSet presAssocID="{26747443-A2B4-4E9A-841F-9C1867D67CB7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6B6F9E-8904-4576-B2EF-AEB639F82BB6}" type="pres">
      <dgm:prSet presAssocID="{D18E0ACD-D456-46EB-8A31-9513F1A1BD07}" presName="sibTrans" presStyleCnt="0"/>
      <dgm:spPr/>
      <dgm:t>
        <a:bodyPr/>
        <a:lstStyle/>
        <a:p>
          <a:endParaRPr lang="fr-FR"/>
        </a:p>
      </dgm:t>
    </dgm:pt>
    <dgm:pt modelId="{0DED8E6C-2AE4-4CEA-90C0-1FBD7E9D76D8}" type="pres">
      <dgm:prSet presAssocID="{77CB12CB-A157-46B6-9A17-0E98D73AC53C}" presName="composite" presStyleCnt="0"/>
      <dgm:spPr/>
      <dgm:t>
        <a:bodyPr/>
        <a:lstStyle/>
        <a:p>
          <a:endParaRPr lang="fr-FR"/>
        </a:p>
      </dgm:t>
    </dgm:pt>
    <dgm:pt modelId="{AE1806D7-8451-44B9-84D9-8727D8F8AC10}" type="pres">
      <dgm:prSet presAssocID="{77CB12CB-A157-46B6-9A17-0E98D73AC53C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516447-344C-4ABF-96CE-D7E6A64E2A18}" type="pres">
      <dgm:prSet presAssocID="{77CB12CB-A157-46B6-9A17-0E98D73AC53C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0D2F51-8C92-449B-B86F-B85A57CB477D}" type="pres">
      <dgm:prSet presAssocID="{77CB12CB-A157-46B6-9A17-0E98D73AC53C}" presName="Accent" presStyleLbl="parChTrans1D1" presStyleIdx="1" presStyleCnt="3"/>
      <dgm:spPr/>
      <dgm:t>
        <a:bodyPr/>
        <a:lstStyle/>
        <a:p>
          <a:endParaRPr lang="fr-FR"/>
        </a:p>
      </dgm:t>
    </dgm:pt>
    <dgm:pt modelId="{D4C6863E-BABF-4088-969C-17DC52FEC5E0}" type="pres">
      <dgm:prSet presAssocID="{77CB12CB-A157-46B6-9A17-0E98D73AC53C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62F37E-655F-4BF0-B0CE-DE47DD26A245}" type="pres">
      <dgm:prSet presAssocID="{DF4C3C19-4944-4F68-A56F-94079162D065}" presName="sibTrans" presStyleCnt="0"/>
      <dgm:spPr/>
      <dgm:t>
        <a:bodyPr/>
        <a:lstStyle/>
        <a:p>
          <a:endParaRPr lang="fr-FR"/>
        </a:p>
      </dgm:t>
    </dgm:pt>
    <dgm:pt modelId="{2FEAF931-B3AD-4849-B62F-6FC4CA66DA78}" type="pres">
      <dgm:prSet presAssocID="{7E012EC2-8B76-4285-9762-D7903AED0C82}" presName="composite" presStyleCnt="0"/>
      <dgm:spPr/>
      <dgm:t>
        <a:bodyPr/>
        <a:lstStyle/>
        <a:p>
          <a:endParaRPr lang="fr-FR"/>
        </a:p>
      </dgm:t>
    </dgm:pt>
    <dgm:pt modelId="{94EF3A53-79DD-4C9E-8EFA-07E827511998}" type="pres">
      <dgm:prSet presAssocID="{7E012EC2-8B76-4285-9762-D7903AED0C82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127003-8E15-4DCF-8A44-19BE1F3BE7DF}" type="pres">
      <dgm:prSet presAssocID="{7E012EC2-8B76-4285-9762-D7903AED0C82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ACFDD8-FE13-41D4-BBFF-3598EC2518F3}" type="pres">
      <dgm:prSet presAssocID="{7E012EC2-8B76-4285-9762-D7903AED0C82}" presName="Accent" presStyleLbl="parChTrans1D1" presStyleIdx="2" presStyleCnt="3"/>
      <dgm:spPr/>
      <dgm:t>
        <a:bodyPr/>
        <a:lstStyle/>
        <a:p>
          <a:endParaRPr lang="fr-FR"/>
        </a:p>
      </dgm:t>
    </dgm:pt>
    <dgm:pt modelId="{7E04120F-2838-4C07-91CE-E34BBCCE901D}" type="pres">
      <dgm:prSet presAssocID="{7E012EC2-8B76-4285-9762-D7903AED0C82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314213-B825-4AD9-881A-CF5C8558336E}" type="presOf" srcId="{5390CE58-5D05-4C87-B471-320F355A1CBF}" destId="{7E04120F-2838-4C07-91CE-E34BBCCE901D}" srcOrd="0" destOrd="1" presId="urn:microsoft.com/office/officeart/2011/layout/TabList"/>
    <dgm:cxn modelId="{579735F2-39F6-4F14-B243-DAF57C6269E6}" type="presOf" srcId="{AF555939-3D47-4DBD-BD6D-F47FE404DE34}" destId="{AE1806D7-8451-44B9-84D9-8727D8F8AC10}" srcOrd="0" destOrd="0" presId="urn:microsoft.com/office/officeart/2011/layout/TabList"/>
    <dgm:cxn modelId="{D4F73428-6042-43D6-A737-417C0ACB9226}" type="presOf" srcId="{E31DD47B-4008-482C-A21F-49F953190A5C}" destId="{AF1F5160-1543-4E61-98EA-48DC8878BB4C}" srcOrd="0" destOrd="0" presId="urn:microsoft.com/office/officeart/2011/layout/TabList"/>
    <dgm:cxn modelId="{BA5DB30E-9F70-4960-B285-FF7F17C8C3EA}" type="presOf" srcId="{37D21E6A-F6D3-4C71-9B64-EA06E3FB906F}" destId="{AF1F5160-1543-4E61-98EA-48DC8878BB4C}" srcOrd="0" destOrd="1" presId="urn:microsoft.com/office/officeart/2011/layout/TabList"/>
    <dgm:cxn modelId="{71E7B8B6-F2B4-4172-8B76-21C70622AD1E}" type="presOf" srcId="{26747443-A2B4-4E9A-841F-9C1867D67CB7}" destId="{826BA15E-D975-4BA4-ADB5-192ABF9A68A6}" srcOrd="0" destOrd="0" presId="urn:microsoft.com/office/officeart/2011/layout/TabList"/>
    <dgm:cxn modelId="{ABF206A1-8472-4817-9C99-1DB417A795E2}" srcId="{26747443-A2B4-4E9A-841F-9C1867D67CB7}" destId="{9708C09C-D0A0-4ED8-A903-3F9DC8ECCA50}" srcOrd="0" destOrd="0" parTransId="{AB1AA15F-68F3-4FD6-B685-3FFE328BA3C7}" sibTransId="{4E8F7A2D-AE7C-42A0-8801-C9ADC4FF3B7A}"/>
    <dgm:cxn modelId="{A7EEC867-401B-48C3-A759-362B433AC632}" srcId="{77CB12CB-A157-46B6-9A17-0E98D73AC53C}" destId="{AF555939-3D47-4DBD-BD6D-F47FE404DE34}" srcOrd="0" destOrd="0" parTransId="{885533E2-BC79-4688-B89E-26D62134A950}" sibTransId="{62B5721D-9205-4070-B4B3-607488457C9A}"/>
    <dgm:cxn modelId="{4130A973-7A69-4612-9FD7-0DC954FD7ABB}" srcId="{7E012EC2-8B76-4285-9762-D7903AED0C82}" destId="{5390CE58-5D05-4C87-B471-320F355A1CBF}" srcOrd="2" destOrd="0" parTransId="{B0A31487-8576-4963-8528-C14F56BBFBD0}" sibTransId="{8B114DD5-845F-43AC-90F4-89C67BDFBA59}"/>
    <dgm:cxn modelId="{52089C01-13EF-487B-960A-F1708692550A}" type="presOf" srcId="{9708C09C-D0A0-4ED8-A903-3F9DC8ECCA50}" destId="{26300FBE-F3AB-409E-A49F-5CB9E053F902}" srcOrd="0" destOrd="0" presId="urn:microsoft.com/office/officeart/2011/layout/TabList"/>
    <dgm:cxn modelId="{194DD61F-C0C2-44EA-BBB2-575D9A34AB0F}" srcId="{77CB12CB-A157-46B6-9A17-0E98D73AC53C}" destId="{D8C5AFD9-CC05-474E-ACE5-8BA744C3B653}" srcOrd="1" destOrd="0" parTransId="{588421A0-FF2D-46E6-8065-CD73CCEB46DA}" sibTransId="{E41C8ACC-C2B7-42A5-9686-8F58A3581F57}"/>
    <dgm:cxn modelId="{1DFC3D03-DA47-4984-AC8B-D6F6F9253A18}" type="presOf" srcId="{96A002A9-DD00-48D4-89A2-2ACCF1B21893}" destId="{94EF3A53-79DD-4C9E-8EFA-07E827511998}" srcOrd="0" destOrd="0" presId="urn:microsoft.com/office/officeart/2011/layout/TabList"/>
    <dgm:cxn modelId="{A06140DC-59C3-4BBC-874F-7443C8522F78}" type="presOf" srcId="{D8C5AFD9-CC05-474E-ACE5-8BA744C3B653}" destId="{D4C6863E-BABF-4088-969C-17DC52FEC5E0}" srcOrd="0" destOrd="0" presId="urn:microsoft.com/office/officeart/2011/layout/TabList"/>
    <dgm:cxn modelId="{C2C32282-5AFD-4666-BCBF-F4B0D0996C72}" type="presOf" srcId="{EF3EB560-B312-4B19-9245-B1121466AE8C}" destId="{3BEF0D25-452F-4E8F-9C84-5E6977B14237}" srcOrd="0" destOrd="0" presId="urn:microsoft.com/office/officeart/2011/layout/TabList"/>
    <dgm:cxn modelId="{3E0BF63E-E2B6-4FBF-B74C-C62251E5BCBD}" type="presOf" srcId="{97DDD821-631E-4FF4-8202-144F9D500DCA}" destId="{7E04120F-2838-4C07-91CE-E34BBCCE901D}" srcOrd="0" destOrd="0" presId="urn:microsoft.com/office/officeart/2011/layout/TabList"/>
    <dgm:cxn modelId="{DE423FF1-1D4B-4676-9140-A26CEA2C0990}" type="presOf" srcId="{1C72CA26-E0EB-4E0E-BA43-32714D92DBDA}" destId="{D4C6863E-BABF-4088-969C-17DC52FEC5E0}" srcOrd="0" destOrd="1" presId="urn:microsoft.com/office/officeart/2011/layout/TabList"/>
    <dgm:cxn modelId="{1C25413A-2673-4952-8108-A4431D3C145B}" srcId="{EF3EB560-B312-4B19-9245-B1121466AE8C}" destId="{26747443-A2B4-4E9A-841F-9C1867D67CB7}" srcOrd="0" destOrd="0" parTransId="{F372CE4C-F083-40E2-94FA-9CA44BBBBEC9}" sibTransId="{D18E0ACD-D456-46EB-8A31-9513F1A1BD07}"/>
    <dgm:cxn modelId="{EAD64FFC-0E76-43F9-8AA7-FCEB92ECCCBA}" srcId="{26747443-A2B4-4E9A-841F-9C1867D67CB7}" destId="{E31DD47B-4008-482C-A21F-49F953190A5C}" srcOrd="1" destOrd="0" parTransId="{5989CFAC-C975-4724-B3DD-338486EECFB0}" sibTransId="{F5205012-28FB-47B6-9E1B-B77196777EBE}"/>
    <dgm:cxn modelId="{099FF223-4B18-4DD1-B6D1-E9ACE9DE8432}" srcId="{7E012EC2-8B76-4285-9762-D7903AED0C82}" destId="{97DDD821-631E-4FF4-8202-144F9D500DCA}" srcOrd="1" destOrd="0" parTransId="{7AEC7DB6-B7C9-4535-9676-CA9736252FB8}" sibTransId="{E1E607F4-6B03-40AA-9FE2-6D4617DB0944}"/>
    <dgm:cxn modelId="{7BC21C7A-4339-440A-AC41-0A222FE50426}" srcId="{EF3EB560-B312-4B19-9245-B1121466AE8C}" destId="{77CB12CB-A157-46B6-9A17-0E98D73AC53C}" srcOrd="1" destOrd="0" parTransId="{60505066-AEF6-4AF9-BA6F-777010D35633}" sibTransId="{DF4C3C19-4944-4F68-A56F-94079162D065}"/>
    <dgm:cxn modelId="{9461418D-2D6E-478C-B3EB-1640A5635880}" srcId="{77CB12CB-A157-46B6-9A17-0E98D73AC53C}" destId="{1C72CA26-E0EB-4E0E-BA43-32714D92DBDA}" srcOrd="2" destOrd="0" parTransId="{19E54836-AF30-47B5-8E48-234BBEEAD8EC}" sibTransId="{EC974A38-F7EA-4B22-A601-484A7BEDF147}"/>
    <dgm:cxn modelId="{9B02C066-650C-4C3C-942B-40854306AA3F}" srcId="{26747443-A2B4-4E9A-841F-9C1867D67CB7}" destId="{37D21E6A-F6D3-4C71-9B64-EA06E3FB906F}" srcOrd="2" destOrd="0" parTransId="{18312485-9F61-4054-8708-36D152E42D72}" sibTransId="{AD82B195-2FD6-47A9-9445-2B2B551CFCAB}"/>
    <dgm:cxn modelId="{4D6BCC9E-FF75-4FBB-95F1-B37FF3004F08}" type="presOf" srcId="{7E012EC2-8B76-4285-9762-D7903AED0C82}" destId="{67127003-8E15-4DCF-8A44-19BE1F3BE7DF}" srcOrd="0" destOrd="0" presId="urn:microsoft.com/office/officeart/2011/layout/TabList"/>
    <dgm:cxn modelId="{DA8AB1A8-0143-4A2E-92C0-4F20E8302997}" type="presOf" srcId="{77CB12CB-A157-46B6-9A17-0E98D73AC53C}" destId="{17516447-344C-4ABF-96CE-D7E6A64E2A18}" srcOrd="0" destOrd="0" presId="urn:microsoft.com/office/officeart/2011/layout/TabList"/>
    <dgm:cxn modelId="{AE980899-973E-404A-AD63-402C4DC75F08}" srcId="{7E012EC2-8B76-4285-9762-D7903AED0C82}" destId="{96A002A9-DD00-48D4-89A2-2ACCF1B21893}" srcOrd="0" destOrd="0" parTransId="{E06E05EB-4393-49AA-9514-B8A13E4B34F7}" sibTransId="{767858C2-2F43-4F7F-BFE5-1C4718A91E8D}"/>
    <dgm:cxn modelId="{76E79FFB-A514-4A43-BE71-F7EAC74065AE}" srcId="{EF3EB560-B312-4B19-9245-B1121466AE8C}" destId="{7E012EC2-8B76-4285-9762-D7903AED0C82}" srcOrd="2" destOrd="0" parTransId="{65F88275-476A-4FB5-9D8C-4A40AC9195FB}" sibTransId="{4D0CA07E-3843-4C6E-B77A-7D9BABDE97C1}"/>
    <dgm:cxn modelId="{62680F6E-026C-4D4E-A5B9-5C9D411C762F}" type="presParOf" srcId="{3BEF0D25-452F-4E8F-9C84-5E6977B14237}" destId="{E2E4ADC1-813C-4EFD-BD9C-BAD1E6CBD462}" srcOrd="0" destOrd="0" presId="urn:microsoft.com/office/officeart/2011/layout/TabList"/>
    <dgm:cxn modelId="{F87DF1B9-E3B0-415A-BF76-A4A2AAC014EA}" type="presParOf" srcId="{E2E4ADC1-813C-4EFD-BD9C-BAD1E6CBD462}" destId="{26300FBE-F3AB-409E-A49F-5CB9E053F902}" srcOrd="0" destOrd="0" presId="urn:microsoft.com/office/officeart/2011/layout/TabList"/>
    <dgm:cxn modelId="{AB567248-9C7D-4E62-89D2-50384F28DD28}" type="presParOf" srcId="{E2E4ADC1-813C-4EFD-BD9C-BAD1E6CBD462}" destId="{826BA15E-D975-4BA4-ADB5-192ABF9A68A6}" srcOrd="1" destOrd="0" presId="urn:microsoft.com/office/officeart/2011/layout/TabList"/>
    <dgm:cxn modelId="{9A64072C-46D8-4429-B606-692868AC7E9A}" type="presParOf" srcId="{E2E4ADC1-813C-4EFD-BD9C-BAD1E6CBD462}" destId="{0F41E8C6-F7E9-496A-88A2-A16C191ACCAA}" srcOrd="2" destOrd="0" presId="urn:microsoft.com/office/officeart/2011/layout/TabList"/>
    <dgm:cxn modelId="{B7F1D115-D839-45FF-89C4-8927D91F168E}" type="presParOf" srcId="{3BEF0D25-452F-4E8F-9C84-5E6977B14237}" destId="{AF1F5160-1543-4E61-98EA-48DC8878BB4C}" srcOrd="1" destOrd="0" presId="urn:microsoft.com/office/officeart/2011/layout/TabList"/>
    <dgm:cxn modelId="{1EAB3E9A-E78A-4DE4-AAF0-2DCE342178BB}" type="presParOf" srcId="{3BEF0D25-452F-4E8F-9C84-5E6977B14237}" destId="{C06B6F9E-8904-4576-B2EF-AEB639F82BB6}" srcOrd="2" destOrd="0" presId="urn:microsoft.com/office/officeart/2011/layout/TabList"/>
    <dgm:cxn modelId="{70ABE3E3-5CB7-4F86-A457-01E6B3C7FBC3}" type="presParOf" srcId="{3BEF0D25-452F-4E8F-9C84-5E6977B14237}" destId="{0DED8E6C-2AE4-4CEA-90C0-1FBD7E9D76D8}" srcOrd="3" destOrd="0" presId="urn:microsoft.com/office/officeart/2011/layout/TabList"/>
    <dgm:cxn modelId="{CF80950D-6B1A-4243-AA80-D7F0A24205CB}" type="presParOf" srcId="{0DED8E6C-2AE4-4CEA-90C0-1FBD7E9D76D8}" destId="{AE1806D7-8451-44B9-84D9-8727D8F8AC10}" srcOrd="0" destOrd="0" presId="urn:microsoft.com/office/officeart/2011/layout/TabList"/>
    <dgm:cxn modelId="{5849759E-ADF0-468A-B2DD-0B7A282CA87D}" type="presParOf" srcId="{0DED8E6C-2AE4-4CEA-90C0-1FBD7E9D76D8}" destId="{17516447-344C-4ABF-96CE-D7E6A64E2A18}" srcOrd="1" destOrd="0" presId="urn:microsoft.com/office/officeart/2011/layout/TabList"/>
    <dgm:cxn modelId="{35C988A6-64BA-4B7D-B224-778B7448EA95}" type="presParOf" srcId="{0DED8E6C-2AE4-4CEA-90C0-1FBD7E9D76D8}" destId="{A80D2F51-8C92-449B-B86F-B85A57CB477D}" srcOrd="2" destOrd="0" presId="urn:microsoft.com/office/officeart/2011/layout/TabList"/>
    <dgm:cxn modelId="{65990C77-28EF-4C23-8F21-BFB87FD7438D}" type="presParOf" srcId="{3BEF0D25-452F-4E8F-9C84-5E6977B14237}" destId="{D4C6863E-BABF-4088-969C-17DC52FEC5E0}" srcOrd="4" destOrd="0" presId="urn:microsoft.com/office/officeart/2011/layout/TabList"/>
    <dgm:cxn modelId="{62BAAB8F-6934-43C3-8A42-7F40E12516C9}" type="presParOf" srcId="{3BEF0D25-452F-4E8F-9C84-5E6977B14237}" destId="{CC62F37E-655F-4BF0-B0CE-DE47DD26A245}" srcOrd="5" destOrd="0" presId="urn:microsoft.com/office/officeart/2011/layout/TabList"/>
    <dgm:cxn modelId="{72330EB9-73A7-4E56-A3D0-F48D891B5AEA}" type="presParOf" srcId="{3BEF0D25-452F-4E8F-9C84-5E6977B14237}" destId="{2FEAF931-B3AD-4849-B62F-6FC4CA66DA78}" srcOrd="6" destOrd="0" presId="urn:microsoft.com/office/officeart/2011/layout/TabList"/>
    <dgm:cxn modelId="{A7D0A9C1-B6D0-4C43-BB63-76C8C6A7AF85}" type="presParOf" srcId="{2FEAF931-B3AD-4849-B62F-6FC4CA66DA78}" destId="{94EF3A53-79DD-4C9E-8EFA-07E827511998}" srcOrd="0" destOrd="0" presId="urn:microsoft.com/office/officeart/2011/layout/TabList"/>
    <dgm:cxn modelId="{A10A2502-75C1-467B-B149-9AA1AE053E73}" type="presParOf" srcId="{2FEAF931-B3AD-4849-B62F-6FC4CA66DA78}" destId="{67127003-8E15-4DCF-8A44-19BE1F3BE7DF}" srcOrd="1" destOrd="0" presId="urn:microsoft.com/office/officeart/2011/layout/TabList"/>
    <dgm:cxn modelId="{145D19CA-2754-4E1E-ADB5-D42FBB7C9624}" type="presParOf" srcId="{2FEAF931-B3AD-4849-B62F-6FC4CA66DA78}" destId="{1FACFDD8-FE13-41D4-BBFF-3598EC2518F3}" srcOrd="2" destOrd="0" presId="urn:microsoft.com/office/officeart/2011/layout/TabList"/>
    <dgm:cxn modelId="{06410562-A370-4461-9455-ACC25E13A02C}" type="presParOf" srcId="{3BEF0D25-452F-4E8F-9C84-5E6977B14237}" destId="{7E04120F-2838-4C07-91CE-E34BBCCE901D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CFDD8-FE13-41D4-BBFF-3598EC2518F3}">
      <dsp:nvSpPr>
        <dsp:cNvPr id="0" name=""/>
        <dsp:cNvSpPr/>
      </dsp:nvSpPr>
      <dsp:spPr>
        <a:xfrm>
          <a:off x="0" y="2541344"/>
          <a:ext cx="8042275" cy="0"/>
        </a:xfrm>
        <a:prstGeom prst="line">
          <a:avLst/>
        </a:pr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D2F51-8C92-449B-B86F-B85A57CB477D}">
      <dsp:nvSpPr>
        <dsp:cNvPr id="0" name=""/>
        <dsp:cNvSpPr/>
      </dsp:nvSpPr>
      <dsp:spPr>
        <a:xfrm>
          <a:off x="0" y="1449796"/>
          <a:ext cx="8042275" cy="0"/>
        </a:xfrm>
        <a:prstGeom prst="line">
          <a:avLst/>
        </a:pr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1E8C6-F7E9-496A-88A2-A16C191ACCAA}">
      <dsp:nvSpPr>
        <dsp:cNvPr id="0" name=""/>
        <dsp:cNvSpPr/>
      </dsp:nvSpPr>
      <dsp:spPr>
        <a:xfrm>
          <a:off x="0" y="358248"/>
          <a:ext cx="8042275" cy="0"/>
        </a:xfrm>
        <a:prstGeom prst="line">
          <a:avLst/>
        </a:pr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00FBE-F3AB-409E-A49F-5CB9E053F902}">
      <dsp:nvSpPr>
        <dsp:cNvPr id="0" name=""/>
        <dsp:cNvSpPr/>
      </dsp:nvSpPr>
      <dsp:spPr>
        <a:xfrm>
          <a:off x="2090991" y="399"/>
          <a:ext cx="5951283" cy="35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Plone</a:t>
          </a:r>
          <a:r>
            <a:rPr lang="fr-FR" sz="1400" b="1" kern="1200" dirty="0" smtClean="0"/>
            <a:t> 4.3.3</a:t>
          </a:r>
          <a:endParaRPr lang="fr-FR" sz="1400" b="1" kern="1200" dirty="0"/>
        </a:p>
      </dsp:txBody>
      <dsp:txXfrm>
        <a:off x="2090991" y="399"/>
        <a:ext cx="5951283" cy="357849"/>
      </dsp:txXfrm>
    </dsp:sp>
    <dsp:sp modelId="{826BA15E-D975-4BA4-ADB5-192ABF9A68A6}">
      <dsp:nvSpPr>
        <dsp:cNvPr id="0" name=""/>
        <dsp:cNvSpPr/>
      </dsp:nvSpPr>
      <dsp:spPr>
        <a:xfrm>
          <a:off x="0" y="399"/>
          <a:ext cx="2090991" cy="35784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Site internet</a:t>
          </a:r>
          <a:endParaRPr lang="fr-FR" sz="1200" b="1" kern="1200" dirty="0"/>
        </a:p>
      </dsp:txBody>
      <dsp:txXfrm>
        <a:off x="17472" y="17871"/>
        <a:ext cx="2056047" cy="340377"/>
      </dsp:txXfrm>
    </dsp:sp>
    <dsp:sp modelId="{AF1F5160-1543-4E61-98EA-48DC8878BB4C}">
      <dsp:nvSpPr>
        <dsp:cNvPr id="0" name=""/>
        <dsp:cNvSpPr/>
      </dsp:nvSpPr>
      <dsp:spPr>
        <a:xfrm>
          <a:off x="0" y="358248"/>
          <a:ext cx="8042275" cy="71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1853 visites (environ 160 visites par mois)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4000 </a:t>
          </a:r>
          <a:r>
            <a:rPr lang="fr-FR" sz="1600" kern="1200" dirty="0" smtClean="0"/>
            <a:t>pages vues</a:t>
          </a:r>
          <a:endParaRPr lang="fr-FR" sz="1600" kern="1200" dirty="0"/>
        </a:p>
      </dsp:txBody>
      <dsp:txXfrm>
        <a:off x="0" y="358248"/>
        <a:ext cx="8042275" cy="715806"/>
      </dsp:txXfrm>
    </dsp:sp>
    <dsp:sp modelId="{AE1806D7-8451-44B9-84D9-8727D8F8AC10}">
      <dsp:nvSpPr>
        <dsp:cNvPr id="0" name=""/>
        <dsp:cNvSpPr/>
      </dsp:nvSpPr>
      <dsp:spPr>
        <a:xfrm>
          <a:off x="2090991" y="1091947"/>
          <a:ext cx="5951283" cy="35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Geonetwork</a:t>
          </a:r>
          <a:r>
            <a:rPr lang="fr-FR" sz="1400" b="1" kern="1200" dirty="0" smtClean="0"/>
            <a:t> 2.11 (bientôt </a:t>
          </a:r>
          <a:r>
            <a:rPr lang="fr-FR" sz="1400" b="1" kern="1200" dirty="0" smtClean="0"/>
            <a:t>la version 3 </a:t>
          </a:r>
          <a:r>
            <a:rPr lang="fr-FR" sz="1400" b="1" kern="1200" dirty="0" smtClean="0"/>
            <a:t>!)</a:t>
          </a:r>
          <a:endParaRPr lang="fr-FR" sz="1400" b="1" kern="1200" dirty="0"/>
        </a:p>
      </dsp:txBody>
      <dsp:txXfrm>
        <a:off x="2090991" y="1091947"/>
        <a:ext cx="5951283" cy="357849"/>
      </dsp:txXfrm>
    </dsp:sp>
    <dsp:sp modelId="{17516447-344C-4ABF-96CE-D7E6A64E2A18}">
      <dsp:nvSpPr>
        <dsp:cNvPr id="0" name=""/>
        <dsp:cNvSpPr/>
      </dsp:nvSpPr>
      <dsp:spPr>
        <a:xfrm>
          <a:off x="0" y="1091947"/>
          <a:ext cx="2090991" cy="35784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Catalogue de métadonnées</a:t>
          </a:r>
          <a:endParaRPr lang="fr-FR" sz="1200" b="1" kern="1200" dirty="0"/>
        </a:p>
      </dsp:txBody>
      <dsp:txXfrm>
        <a:off x="17472" y="1109419"/>
        <a:ext cx="2056047" cy="340377"/>
      </dsp:txXfrm>
    </dsp:sp>
    <dsp:sp modelId="{D4C6863E-BABF-4088-969C-17DC52FEC5E0}">
      <dsp:nvSpPr>
        <dsp:cNvPr id="0" name=""/>
        <dsp:cNvSpPr/>
      </dsp:nvSpPr>
      <dsp:spPr>
        <a:xfrm>
          <a:off x="0" y="1449796"/>
          <a:ext cx="8042275" cy="71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60 fiches de métadonnées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7 sites ateliers</a:t>
          </a:r>
          <a:endParaRPr lang="fr-FR" sz="1600" kern="1200" dirty="0"/>
        </a:p>
      </dsp:txBody>
      <dsp:txXfrm>
        <a:off x="0" y="1449796"/>
        <a:ext cx="8042275" cy="715806"/>
      </dsp:txXfrm>
    </dsp:sp>
    <dsp:sp modelId="{94EF3A53-79DD-4C9E-8EFA-07E827511998}">
      <dsp:nvSpPr>
        <dsp:cNvPr id="0" name=""/>
        <dsp:cNvSpPr/>
      </dsp:nvSpPr>
      <dsp:spPr>
        <a:xfrm>
          <a:off x="2090991" y="2183495"/>
          <a:ext cx="5951283" cy="35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GeoCMS</a:t>
          </a:r>
          <a:endParaRPr lang="fr-FR" sz="1400" b="1" kern="1200" dirty="0"/>
        </a:p>
      </dsp:txBody>
      <dsp:txXfrm>
        <a:off x="2090991" y="2183495"/>
        <a:ext cx="5951283" cy="357849"/>
      </dsp:txXfrm>
    </dsp:sp>
    <dsp:sp modelId="{67127003-8E15-4DCF-8A44-19BE1F3BE7DF}">
      <dsp:nvSpPr>
        <dsp:cNvPr id="0" name=""/>
        <dsp:cNvSpPr/>
      </dsp:nvSpPr>
      <dsp:spPr>
        <a:xfrm>
          <a:off x="0" y="2183495"/>
          <a:ext cx="2090991" cy="35784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/>
            <a:t>Visualiseur</a:t>
          </a:r>
          <a:r>
            <a:rPr lang="fr-FR" sz="1200" b="1" kern="1200" dirty="0" smtClean="0"/>
            <a:t> cartographique</a:t>
          </a:r>
          <a:endParaRPr lang="fr-FR" sz="1200" b="1" kern="1200" dirty="0"/>
        </a:p>
      </dsp:txBody>
      <dsp:txXfrm>
        <a:off x="17472" y="2200967"/>
        <a:ext cx="2056047" cy="340377"/>
      </dsp:txXfrm>
    </dsp:sp>
    <dsp:sp modelId="{7E04120F-2838-4C07-91CE-E34BBCCE901D}">
      <dsp:nvSpPr>
        <dsp:cNvPr id="0" name=""/>
        <dsp:cNvSpPr/>
      </dsp:nvSpPr>
      <dsp:spPr>
        <a:xfrm>
          <a:off x="0" y="2541344"/>
          <a:ext cx="8042275" cy="71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80 jeux de données DYNALIT consultables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13 infrastructures de données spatiales moissonnées</a:t>
          </a:r>
          <a:endParaRPr lang="fr-FR" sz="1600" kern="1200" dirty="0"/>
        </a:p>
      </dsp:txBody>
      <dsp:txXfrm>
        <a:off x="0" y="2541344"/>
        <a:ext cx="8042275" cy="715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e d’onglets"/>
  <dgm:desc val="Permet de représenter des blocs d’informations non séquentiels ou groupés. Utilisation optimale avec des listes comportant de petites quantités de texte Niveau 1. Le premier Niveau 2 s’affiche en regard du texte Niveau 1 et le reste du texte Niveau 2 apparaît en dessous du texte Niveau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802A9-927B-40D1-9900-39BA902F2FA3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1BE3-1FBF-4E48-8AD0-DAC9E3905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1BE3-1FBF-4E48-8AD0-DAC9E390564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48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971552"/>
            <a:ext cx="6487668" cy="23646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1143001"/>
            <a:ext cx="6498158" cy="129365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474261"/>
            <a:ext cx="6498159" cy="6874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13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8904"/>
            <a:ext cx="4079545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40892"/>
            <a:ext cx="4079545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métadonnées – Meudon – 06/11/2015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69546"/>
            <a:ext cx="3657600" cy="398855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145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métadonnées – Meudon – 06/11/2015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487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276226"/>
            <a:ext cx="1524000" cy="4181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276226"/>
            <a:ext cx="6689726" cy="418147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métadonnées – Meudon – 06/11/2015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0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60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44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7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12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40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40" y="1878806"/>
            <a:ext cx="3868737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652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22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65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72" y="128873"/>
            <a:ext cx="8042276" cy="1002717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métadonnées – Meudon – 06/11/2015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94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2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584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2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32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33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762625" cy="435887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2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2514603"/>
            <a:ext cx="8416925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3578274"/>
            <a:ext cx="8416925" cy="72950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métadonnées – Meudon – 06/11/2015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272653"/>
            <a:ext cx="8402040" cy="212764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780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802360"/>
            <a:ext cx="8056563" cy="1021556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802006"/>
            <a:ext cx="8056563" cy="112514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3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80682"/>
            <a:ext cx="8042276" cy="10027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métadonnées – Meudon – 06/11/2015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71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0682"/>
            <a:ext cx="8042276" cy="100271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3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3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métadonnées – Meudon – 06/11/2015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04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métadonnées – Meudon – 06/11/2015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3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métadonnées – Meudon – 06/11/2015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24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384048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276225"/>
            <a:ext cx="3840480" cy="4181475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3840480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métadonnées – Meudon – 06/11/2015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51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172" y="200881"/>
            <a:ext cx="8042276" cy="1002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1200151"/>
            <a:ext cx="8042276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502" y="4706753"/>
            <a:ext cx="6968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Réunion métadonnées – Meudon – 06/11/2015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470675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560D988C-C28C-44C2-BE87-6AF2EB41E2DC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195486"/>
            <a:ext cx="1763817" cy="8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Réunion métadonnées – Meudon – 06/11/2015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5E667-5E3D-4DA4-A45D-248F3FEA7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3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ynalit.indigeo.fr/geocms/maps/dynalit-yvzuadet#project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SNO DYNALIT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Réunion métadonnées – 6 novembre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3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10</a:t>
            </a:fld>
            <a:endParaRPr lang="fr-FR"/>
          </a:p>
        </p:txBody>
      </p:sp>
      <p:pic>
        <p:nvPicPr>
          <p:cNvPr id="13" name="Picture 2" descr="C:\Users\kato\Desktop\dynalit_graphiqu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6804"/>
            <a:ext cx="7200800" cy="40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62172" y="80683"/>
            <a:ext cx="8042276" cy="690868"/>
          </a:xfrm>
        </p:spPr>
        <p:txBody>
          <a:bodyPr/>
          <a:lstStyle/>
          <a:p>
            <a:r>
              <a:rPr lang="fr-FR" sz="3600" dirty="0" smtClean="0"/>
              <a:t>L’IDS DYNALIT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59691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62172" y="128873"/>
            <a:ext cx="6458100" cy="1002717"/>
          </a:xfrm>
        </p:spPr>
        <p:txBody>
          <a:bodyPr/>
          <a:lstStyle/>
          <a:p>
            <a:r>
              <a:rPr lang="fr-FR" sz="3600" dirty="0" smtClean="0"/>
              <a:t>Accompagnement des sites ateliers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: apporter un soutien technique dans la démarche d’élaboration et de diffusion des métadonnées et données</a:t>
            </a:r>
          </a:p>
          <a:p>
            <a:r>
              <a:rPr lang="fr-FR" dirty="0" smtClean="0"/>
              <a:t>Expérience conduite avec plusieurs sites :</a:t>
            </a:r>
          </a:p>
          <a:p>
            <a:pPr lvl="1"/>
            <a:r>
              <a:rPr lang="fr-FR" dirty="0" smtClean="0"/>
              <a:t>GET – Toulouse</a:t>
            </a:r>
          </a:p>
          <a:p>
            <a:pPr lvl="1"/>
            <a:r>
              <a:rPr lang="fr-FR" dirty="0" smtClean="0"/>
              <a:t>LETG </a:t>
            </a:r>
            <a:r>
              <a:rPr lang="fr-FR" dirty="0" err="1" smtClean="0"/>
              <a:t>Geophen</a:t>
            </a:r>
            <a:r>
              <a:rPr lang="fr-FR" dirty="0" smtClean="0"/>
              <a:t> – Caen</a:t>
            </a:r>
          </a:p>
          <a:p>
            <a:pPr lvl="1"/>
            <a:r>
              <a:rPr lang="fr-FR" dirty="0" smtClean="0"/>
              <a:t>En projet : OSUNA – Nantes / Angers</a:t>
            </a:r>
          </a:p>
          <a:p>
            <a:pPr lvl="1"/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61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49275" y="1409259"/>
            <a:ext cx="8042276" cy="325755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Objectif : accompagnement dans la saisie des métadonnées</a:t>
            </a:r>
          </a:p>
          <a:p>
            <a:r>
              <a:rPr lang="fr-FR" dirty="0" smtClean="0"/>
              <a:t>Durée : 2 jours (27 et 28 avril 2015)</a:t>
            </a:r>
          </a:p>
          <a:p>
            <a:r>
              <a:rPr lang="fr-FR" dirty="0" smtClean="0"/>
              <a:t>Tâches :</a:t>
            </a:r>
          </a:p>
          <a:p>
            <a:pPr lvl="1"/>
            <a:r>
              <a:rPr lang="fr-FR" dirty="0" smtClean="0"/>
              <a:t>Calibration des modèles de métadonnées</a:t>
            </a:r>
          </a:p>
          <a:p>
            <a:pPr lvl="1"/>
            <a:r>
              <a:rPr lang="fr-FR" dirty="0" smtClean="0"/>
              <a:t>Prise en main de l’outil</a:t>
            </a:r>
          </a:p>
          <a:p>
            <a:pPr lvl="1"/>
            <a:r>
              <a:rPr lang="fr-FR" dirty="0" smtClean="0"/>
              <a:t>Rencontre avec les partenaires clés dans la gestion des données à l’OSU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 smtClean="0"/>
          </a:p>
        </p:txBody>
      </p:sp>
      <p:sp>
        <p:nvSpPr>
          <p:cNvPr id="10" name="Titre 4"/>
          <p:cNvSpPr>
            <a:spLocks noGrp="1"/>
          </p:cNvSpPr>
          <p:nvPr>
            <p:ph type="title"/>
          </p:nvPr>
        </p:nvSpPr>
        <p:spPr>
          <a:xfrm>
            <a:off x="562172" y="128873"/>
            <a:ext cx="6746132" cy="1002717"/>
          </a:xfrm>
        </p:spPr>
        <p:txBody>
          <a:bodyPr/>
          <a:lstStyle/>
          <a:p>
            <a:r>
              <a:rPr lang="fr-FR" sz="3200" dirty="0" smtClean="0"/>
              <a:t>Accompagnement des sites </a:t>
            </a:r>
            <a:r>
              <a:rPr lang="fr-FR" sz="3200" dirty="0" smtClean="0"/>
              <a:t>ateliers Exemple du GET (Toulouse)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823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IDS DYNALIT</a:t>
            </a:r>
          </a:p>
          <a:p>
            <a:pPr lvl="1"/>
            <a:r>
              <a:rPr lang="fr-FR" dirty="0" smtClean="0"/>
              <a:t>Fiabilisation des outils</a:t>
            </a:r>
          </a:p>
          <a:p>
            <a:pPr lvl="1"/>
            <a:r>
              <a:rPr lang="fr-FR" dirty="0" smtClean="0"/>
              <a:t>Moissonnage d’autres IDS (OASU, OSUNA, 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Communauté «  Métadonnées»</a:t>
            </a:r>
          </a:p>
          <a:p>
            <a:pPr lvl="1"/>
            <a:r>
              <a:rPr lang="fr-FR" dirty="0" smtClean="0"/>
              <a:t>Structuration du groupe de travail</a:t>
            </a:r>
          </a:p>
          <a:p>
            <a:pPr lvl="1"/>
            <a:r>
              <a:rPr lang="fr-FR" dirty="0" smtClean="0"/>
              <a:t>Actions de formation ?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stratégie de gestion et diffusion des données dans DYNALIT</a:t>
            </a:r>
          </a:p>
          <a:p>
            <a:r>
              <a:rPr lang="fr-FR" dirty="0" smtClean="0"/>
              <a:t>Le point de départ : l’enquête métadonnées</a:t>
            </a:r>
          </a:p>
          <a:p>
            <a:r>
              <a:rPr lang="fr-FR" dirty="0" smtClean="0"/>
              <a:t>L’IDS DYNALIT</a:t>
            </a:r>
          </a:p>
          <a:p>
            <a:r>
              <a:rPr lang="fr-FR" dirty="0" smtClean="0"/>
              <a:t>Accompagnement des sites ateliers</a:t>
            </a:r>
          </a:p>
          <a:p>
            <a:r>
              <a:rPr lang="fr-FR" dirty="0" smtClean="0"/>
              <a:t>Perspectives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96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2172" y="128873"/>
            <a:ext cx="6674124" cy="1002717"/>
          </a:xfrm>
        </p:spPr>
        <p:txBody>
          <a:bodyPr/>
          <a:lstStyle/>
          <a:p>
            <a:r>
              <a:rPr lang="fr-FR" sz="3200" dirty="0" smtClean="0"/>
              <a:t>La stratégie de gestion et diffusion des données dans DYNALIT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Comment valoriser au niveau national les données produites sur les dynamiques du littoral </a:t>
            </a:r>
            <a:r>
              <a:rPr lang="fr-FR" dirty="0" smtClean="0"/>
              <a:t>?</a:t>
            </a:r>
          </a:p>
          <a:p>
            <a:r>
              <a:rPr lang="fr-FR" dirty="0" smtClean="0"/>
              <a:t>Comment faciliter l’accès à ces données ?</a:t>
            </a:r>
            <a:endParaRPr lang="fr-FR" dirty="0" smtClean="0"/>
          </a:p>
          <a:p>
            <a:r>
              <a:rPr lang="fr-FR" dirty="0" smtClean="0"/>
              <a:t>Comment répondre efficacement aux règlementations européennes (INSPIRE)?</a:t>
            </a:r>
          </a:p>
          <a:p>
            <a:r>
              <a:rPr lang="fr-FR" dirty="0" smtClean="0"/>
              <a:t>Comment fédérer une communauté autour de la problématique des métadonnées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2172" y="128873"/>
            <a:ext cx="6674124" cy="1002717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z="3200" dirty="0"/>
              <a:t>La stratégie de gestion et diffusion des données dans DYNALIT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2 axes :</a:t>
            </a:r>
          </a:p>
          <a:p>
            <a:pPr lvl="1"/>
            <a:r>
              <a:rPr lang="fr-FR" dirty="0" smtClean="0"/>
              <a:t>Développement de l’infrastructure centrale</a:t>
            </a:r>
          </a:p>
          <a:p>
            <a:pPr lvl="1"/>
            <a:r>
              <a:rPr lang="fr-FR" dirty="0" smtClean="0"/>
              <a:t>Soutien aux laboratoires dans leur démarche de publication des données et métadonnées</a:t>
            </a:r>
            <a:endParaRPr lang="fr-FR" dirty="0" smtClean="0"/>
          </a:p>
          <a:p>
            <a:r>
              <a:rPr lang="fr-FR" dirty="0" smtClean="0"/>
              <a:t>1 </a:t>
            </a:r>
            <a:r>
              <a:rPr lang="fr-FR" dirty="0" smtClean="0"/>
              <a:t>plan d’action :</a:t>
            </a:r>
            <a:endParaRPr lang="fr-FR" dirty="0"/>
          </a:p>
          <a:p>
            <a:pPr lvl="1"/>
            <a:r>
              <a:rPr lang="fr-FR" dirty="0" smtClean="0"/>
              <a:t>Diagnostic sur le stockage et la diffusion des métadonnées / données au sein de DYNALIT</a:t>
            </a:r>
          </a:p>
          <a:p>
            <a:pPr lvl="1"/>
            <a:r>
              <a:rPr lang="fr-FR" dirty="0" smtClean="0"/>
              <a:t>Mise en place des outils de l’IDS DYNALIT</a:t>
            </a:r>
          </a:p>
          <a:p>
            <a:pPr lvl="1"/>
            <a:r>
              <a:rPr lang="fr-FR" dirty="0" smtClean="0"/>
              <a:t>Accompagnement des sites locaux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07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2172" y="128873"/>
            <a:ext cx="6386092" cy="1002717"/>
          </a:xfrm>
        </p:spPr>
        <p:txBody>
          <a:bodyPr/>
          <a:lstStyle/>
          <a:p>
            <a:r>
              <a:rPr lang="fr-FR" sz="3600" dirty="0" smtClean="0"/>
              <a:t>Le point de départ : </a:t>
            </a:r>
            <a:br>
              <a:rPr lang="fr-FR" sz="3600" dirty="0" smtClean="0"/>
            </a:br>
            <a:r>
              <a:rPr lang="fr-FR" sz="3600" dirty="0" smtClean="0"/>
              <a:t>l’enquête métadonnées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6" y="1200151"/>
            <a:ext cx="8042276" cy="1227583"/>
          </a:xfrm>
        </p:spPr>
        <p:txBody>
          <a:bodyPr/>
          <a:lstStyle/>
          <a:p>
            <a:r>
              <a:rPr lang="fr-FR" dirty="0" smtClean="0"/>
              <a:t>Objectif : obtenir un état des lieux en début de projet de l’état d’avancement des différents sites suivis dans DYNALIT</a:t>
            </a: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2453097657"/>
              </p:ext>
            </p:extLst>
          </p:nvPr>
        </p:nvGraphicFramePr>
        <p:xfrm>
          <a:off x="179512" y="2427734"/>
          <a:ext cx="4036540" cy="265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854309342"/>
              </p:ext>
            </p:extLst>
          </p:nvPr>
        </p:nvGraphicFramePr>
        <p:xfrm>
          <a:off x="4139952" y="2427734"/>
          <a:ext cx="4852085" cy="257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90770436"/>
              </p:ext>
            </p:extLst>
          </p:nvPr>
        </p:nvGraphicFramePr>
        <p:xfrm>
          <a:off x="2654248" y="1673380"/>
          <a:ext cx="5091123" cy="29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49275" y="1262447"/>
            <a:ext cx="8042276" cy="325755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Avantages recherchés :</a:t>
            </a:r>
          </a:p>
          <a:p>
            <a:pPr>
              <a:spcBef>
                <a:spcPts val="1500"/>
              </a:spcBef>
            </a:pPr>
            <a:r>
              <a:rPr lang="fr-FR" dirty="0" smtClean="0"/>
              <a:t>Système automatisé (peu d’intervention)</a:t>
            </a:r>
          </a:p>
          <a:p>
            <a:pPr>
              <a:spcBef>
                <a:spcPts val="1500"/>
              </a:spcBef>
            </a:pPr>
            <a:r>
              <a:rPr lang="fr-FR" dirty="0" smtClean="0"/>
              <a:t>Système protégé (respect du propriétaire)</a:t>
            </a:r>
          </a:p>
          <a:p>
            <a:pPr>
              <a:spcBef>
                <a:spcPts val="1500"/>
              </a:spcBef>
            </a:pPr>
            <a:r>
              <a:rPr lang="fr-FR" dirty="0" smtClean="0"/>
              <a:t>Système robuste et pérenne</a:t>
            </a:r>
          </a:p>
          <a:p>
            <a:pPr>
              <a:spcBef>
                <a:spcPts val="1500"/>
              </a:spcBef>
            </a:pPr>
            <a:r>
              <a:rPr lang="fr-FR" dirty="0" smtClean="0"/>
              <a:t>Système facilement </a:t>
            </a:r>
            <a:r>
              <a:rPr lang="fr-FR" dirty="0" err="1" smtClean="0"/>
              <a:t>déployable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62172" y="128873"/>
            <a:ext cx="6386092" cy="1002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Le point de départ : </a:t>
            </a:r>
            <a:br>
              <a:rPr lang="fr-FR" sz="3600" smtClean="0"/>
            </a:br>
            <a:r>
              <a:rPr lang="fr-FR" sz="3600" smtClean="0"/>
              <a:t>l’enquête métadonnées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1774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835573990"/>
              </p:ext>
            </p:extLst>
          </p:nvPr>
        </p:nvGraphicFramePr>
        <p:xfrm>
          <a:off x="2654248" y="1673380"/>
          <a:ext cx="5091123" cy="29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49275" y="1487369"/>
            <a:ext cx="8042276" cy="325755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freins :</a:t>
            </a:r>
            <a:endParaRPr lang="fr-FR" dirty="0" smtClean="0"/>
          </a:p>
          <a:p>
            <a:pPr>
              <a:spcBef>
                <a:spcPts val="1500"/>
              </a:spcBef>
            </a:pPr>
            <a:r>
              <a:rPr lang="fr-FR" dirty="0" smtClean="0"/>
              <a:t>Complexité des systèmes à mettre en place</a:t>
            </a:r>
            <a:endParaRPr lang="fr-FR" dirty="0" smtClean="0"/>
          </a:p>
          <a:p>
            <a:pPr>
              <a:spcBef>
                <a:spcPts val="1500"/>
              </a:spcBef>
            </a:pPr>
            <a:r>
              <a:rPr lang="fr-FR" sz="3200" b="1" dirty="0" smtClean="0"/>
              <a:t>Le </a:t>
            </a:r>
            <a:r>
              <a:rPr lang="fr-FR" sz="3200" b="1" dirty="0"/>
              <a:t>manque de moyens </a:t>
            </a:r>
            <a:r>
              <a:rPr lang="fr-FR" sz="3200" b="1" dirty="0" smtClean="0"/>
              <a:t>humains</a:t>
            </a:r>
            <a:endParaRPr lang="fr-FR" sz="3200" b="1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62172" y="128873"/>
            <a:ext cx="6386092" cy="1002717"/>
          </a:xfrm>
        </p:spPr>
        <p:txBody>
          <a:bodyPr/>
          <a:lstStyle/>
          <a:p>
            <a:r>
              <a:rPr lang="fr-FR" sz="3600" dirty="0" smtClean="0"/>
              <a:t>Le point de départ : </a:t>
            </a:r>
            <a:br>
              <a:rPr lang="fr-FR" sz="3600" dirty="0" smtClean="0"/>
            </a:br>
            <a:r>
              <a:rPr lang="fr-FR" sz="3600" dirty="0" smtClean="0"/>
              <a:t>l’enquête métadonnées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340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2172" y="80683"/>
            <a:ext cx="8042276" cy="690868"/>
          </a:xfrm>
        </p:spPr>
        <p:txBody>
          <a:bodyPr/>
          <a:lstStyle/>
          <a:p>
            <a:r>
              <a:rPr lang="fr-FR" sz="3600" dirty="0" smtClean="0"/>
              <a:t>L’IDS DYNALIT</a:t>
            </a:r>
            <a:endParaRPr lang="fr-FR" sz="3600" dirty="0"/>
          </a:p>
        </p:txBody>
      </p:sp>
      <p:sp>
        <p:nvSpPr>
          <p:cNvPr id="36" name="Organigramme : Processus 35"/>
          <p:cNvSpPr/>
          <p:nvPr/>
        </p:nvSpPr>
        <p:spPr>
          <a:xfrm>
            <a:off x="6588224" y="1092439"/>
            <a:ext cx="2302380" cy="3974468"/>
          </a:xfrm>
          <a:prstGeom prst="flowChartProcess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4176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Autres IDS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Organigramme : Processus 36"/>
          <p:cNvSpPr/>
          <p:nvPr/>
        </p:nvSpPr>
        <p:spPr>
          <a:xfrm>
            <a:off x="3995936" y="1094969"/>
            <a:ext cx="2016224" cy="3971937"/>
          </a:xfrm>
          <a:prstGeom prst="flowChartProcess">
            <a:avLst/>
          </a:prstGeom>
          <a:gradFill flip="none" rotWithShape="1">
            <a:gsLst>
              <a:gs pos="0">
                <a:srgbClr val="4E67C8">
                  <a:lumMod val="40000"/>
                  <a:lumOff val="60000"/>
                </a:srgbClr>
              </a:gs>
              <a:gs pos="46000">
                <a:srgbClr val="4E67C8">
                  <a:lumMod val="95000"/>
                  <a:lumOff val="5000"/>
                </a:srgbClr>
              </a:gs>
              <a:gs pos="100000">
                <a:srgbClr val="4E67C8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4176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IDS DYNALIT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8" name="Organigramme : Disque magnétique 37"/>
          <p:cNvSpPr/>
          <p:nvPr/>
        </p:nvSpPr>
        <p:spPr>
          <a:xfrm>
            <a:off x="1835696" y="1696979"/>
            <a:ext cx="1512168" cy="1162803"/>
          </a:xfrm>
          <a:prstGeom prst="flowChartMagneticDisk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4384" tIns="32192" rIns="64384" bIns="321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76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IDS Locale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269772" y="1092438"/>
            <a:ext cx="1196170" cy="3842414"/>
            <a:chOff x="12300670" y="14403456"/>
            <a:chExt cx="1196170" cy="3842414"/>
          </a:xfrm>
        </p:grpSpPr>
        <p:sp>
          <p:nvSpPr>
            <p:cNvPr id="41" name="Ellipse 40"/>
            <p:cNvSpPr/>
            <p:nvPr/>
          </p:nvSpPr>
          <p:spPr>
            <a:xfrm>
              <a:off x="12300670" y="15755180"/>
              <a:ext cx="1196169" cy="1138966"/>
            </a:xfrm>
            <a:prstGeom prst="ellipse">
              <a:avLst/>
            </a:prstGeom>
            <a:gradFill flip="none" rotWithShape="1">
              <a:gsLst>
                <a:gs pos="0">
                  <a:srgbClr val="212745">
                    <a:lumMod val="60000"/>
                    <a:lumOff val="40000"/>
                  </a:srgbClr>
                </a:gs>
                <a:gs pos="100000">
                  <a:srgbClr val="212745">
                    <a:lumMod val="20000"/>
                    <a:lumOff val="80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anchor="ctr" anchorCtr="0">
              <a:noAutofit/>
            </a:bodyPr>
            <a:lstStyle/>
            <a:p>
              <a:pPr marL="0" marR="0" lvl="0" indent="0" algn="ctr" defTabSz="41763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ＭＳ 明朝"/>
                  <a:cs typeface="Times New Roman"/>
                </a:rPr>
                <a:t>Site atelier</a:t>
              </a:r>
            </a:p>
          </p:txBody>
        </p:sp>
        <p:sp>
          <p:nvSpPr>
            <p:cNvPr id="42" name="Ellipse 41"/>
            <p:cNvSpPr/>
            <p:nvPr/>
          </p:nvSpPr>
          <p:spPr>
            <a:xfrm>
              <a:off x="12300671" y="14403456"/>
              <a:ext cx="1196169" cy="1138966"/>
            </a:xfrm>
            <a:prstGeom prst="ellipse">
              <a:avLst/>
            </a:prstGeom>
            <a:gradFill flip="none" rotWithShape="1">
              <a:gsLst>
                <a:gs pos="0">
                  <a:srgbClr val="FF8021">
                    <a:lumMod val="75000"/>
                  </a:srgbClr>
                </a:gs>
                <a:gs pos="100000">
                  <a:srgbClr val="FF8021">
                    <a:lumMod val="40000"/>
                    <a:lumOff val="60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anchor="ctr" anchorCtr="0">
              <a:noAutofit/>
            </a:bodyPr>
            <a:lstStyle/>
            <a:p>
              <a:pPr marL="0" marR="0" lvl="0" indent="0" algn="ctr" defTabSz="41763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ＭＳ 明朝"/>
                  <a:cs typeface="Times New Roman"/>
                </a:rPr>
                <a:t>Site atelier</a:t>
              </a:r>
            </a:p>
          </p:txBody>
        </p:sp>
        <p:sp>
          <p:nvSpPr>
            <p:cNvPr id="43" name="Ellipse 42"/>
            <p:cNvSpPr/>
            <p:nvPr/>
          </p:nvSpPr>
          <p:spPr>
            <a:xfrm>
              <a:off x="12300670" y="17106904"/>
              <a:ext cx="1196169" cy="1138966"/>
            </a:xfrm>
            <a:prstGeom prst="ellipse">
              <a:avLst/>
            </a:prstGeom>
            <a:gradFill flip="none" rotWithShape="1">
              <a:gsLst>
                <a:gs pos="0">
                  <a:srgbClr val="397027"/>
                </a:gs>
                <a:gs pos="100000">
                  <a:srgbClr val="9DD72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anchor="ctr" anchorCtr="0">
              <a:noAutofit/>
            </a:bodyPr>
            <a:lstStyle/>
            <a:p>
              <a:pPr marL="0" marR="0" lvl="0" indent="0" algn="ctr" defTabSz="41763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ＭＳ 明朝"/>
                  <a:cs typeface="Times New Roman"/>
                </a:rPr>
                <a:t>Site atelier</a:t>
              </a:r>
            </a:p>
          </p:txBody>
        </p:sp>
      </p:grpSp>
      <p:sp>
        <p:nvSpPr>
          <p:cNvPr id="44" name="Organigramme : Processus 43"/>
          <p:cNvSpPr/>
          <p:nvPr/>
        </p:nvSpPr>
        <p:spPr>
          <a:xfrm>
            <a:off x="4139952" y="1623042"/>
            <a:ext cx="1555300" cy="821120"/>
          </a:xfrm>
          <a:prstGeom prst="flowChartProcess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6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Catalogue de métadonnées</a:t>
            </a:r>
          </a:p>
        </p:txBody>
      </p:sp>
      <p:cxnSp>
        <p:nvCxnSpPr>
          <p:cNvPr id="46" name="Connecteur droit avec flèche 45"/>
          <p:cNvCxnSpPr>
            <a:stCxn id="42" idx="6"/>
            <a:endCxn id="38" idx="2"/>
          </p:cNvCxnSpPr>
          <p:nvPr/>
        </p:nvCxnSpPr>
        <p:spPr>
          <a:xfrm>
            <a:off x="1465942" y="1661921"/>
            <a:ext cx="369754" cy="616460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tailEnd type="triangle" w="lg" len="lg"/>
          </a:ln>
          <a:effectLst/>
        </p:spPr>
      </p:cxnSp>
      <p:cxnSp>
        <p:nvCxnSpPr>
          <p:cNvPr id="47" name="Connecteur droit avec flèche 46"/>
          <p:cNvCxnSpPr>
            <a:stCxn id="41" idx="6"/>
            <a:endCxn id="38" idx="2"/>
          </p:cNvCxnSpPr>
          <p:nvPr/>
        </p:nvCxnSpPr>
        <p:spPr>
          <a:xfrm flipV="1">
            <a:off x="1465941" y="2278381"/>
            <a:ext cx="369755" cy="735264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tailEnd type="triangle" w="lg" len="lg"/>
          </a:ln>
          <a:effectLst/>
        </p:spPr>
      </p:cxnSp>
      <p:cxnSp>
        <p:nvCxnSpPr>
          <p:cNvPr id="48" name="Connecteur droit avec flèche 47"/>
          <p:cNvCxnSpPr>
            <a:stCxn id="43" idx="6"/>
            <a:endCxn id="103" idx="2"/>
          </p:cNvCxnSpPr>
          <p:nvPr/>
        </p:nvCxnSpPr>
        <p:spPr>
          <a:xfrm flipV="1">
            <a:off x="1465941" y="4357648"/>
            <a:ext cx="369755" cy="7721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tailEnd type="triangle"/>
          </a:ln>
          <a:effectLst/>
        </p:spPr>
      </p:cxnSp>
      <p:cxnSp>
        <p:nvCxnSpPr>
          <p:cNvPr id="49" name="Connecteur droit avec flèche 48"/>
          <p:cNvCxnSpPr>
            <a:stCxn id="38" idx="4"/>
            <a:endCxn id="44" idx="1"/>
          </p:cNvCxnSpPr>
          <p:nvPr/>
        </p:nvCxnSpPr>
        <p:spPr>
          <a:xfrm flipV="1">
            <a:off x="3347864" y="2033602"/>
            <a:ext cx="792088" cy="244779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tailEnd type="triangle" w="lg" len="lg"/>
          </a:ln>
          <a:effectLst/>
        </p:spPr>
      </p:cxnSp>
      <p:cxnSp>
        <p:nvCxnSpPr>
          <p:cNvPr id="50" name="Connecteur droit avec flèche 49"/>
          <p:cNvCxnSpPr>
            <a:stCxn id="38" idx="4"/>
            <a:endCxn id="86" idx="1"/>
          </p:cNvCxnSpPr>
          <p:nvPr/>
        </p:nvCxnSpPr>
        <p:spPr>
          <a:xfrm>
            <a:off x="3347864" y="2278381"/>
            <a:ext cx="792088" cy="962929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tailEnd type="triangle" w="lg" len="lg"/>
          </a:ln>
          <a:effectLst/>
        </p:spPr>
      </p:cxnSp>
      <p:cxnSp>
        <p:nvCxnSpPr>
          <p:cNvPr id="51" name="Connecteur droit avec flèche 50"/>
          <p:cNvCxnSpPr>
            <a:stCxn id="103" idx="4"/>
            <a:endCxn id="44" idx="1"/>
          </p:cNvCxnSpPr>
          <p:nvPr/>
        </p:nvCxnSpPr>
        <p:spPr>
          <a:xfrm flipV="1">
            <a:off x="3347864" y="2033602"/>
            <a:ext cx="792088" cy="2324046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tailEnd type="triangle" w="lg" len="lg"/>
          </a:ln>
          <a:effectLst/>
        </p:spPr>
      </p:cxnSp>
      <p:cxnSp>
        <p:nvCxnSpPr>
          <p:cNvPr id="52" name="Connecteur droit avec flèche 51"/>
          <p:cNvCxnSpPr>
            <a:stCxn id="44" idx="3"/>
            <a:endCxn id="36" idx="1"/>
          </p:cNvCxnSpPr>
          <p:nvPr/>
        </p:nvCxnSpPr>
        <p:spPr>
          <a:xfrm>
            <a:off x="5695252" y="2033602"/>
            <a:ext cx="892972" cy="1046071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headEnd type="triangle" w="lg" len="lg"/>
            <a:tailEnd type="triangle" w="lg" len="lg"/>
          </a:ln>
          <a:effectLst/>
        </p:spPr>
      </p:cxnSp>
      <p:cxnSp>
        <p:nvCxnSpPr>
          <p:cNvPr id="53" name="Connecteur droit avec flèche 52"/>
          <p:cNvCxnSpPr>
            <a:stCxn id="44" idx="2"/>
            <a:endCxn id="86" idx="0"/>
          </p:cNvCxnSpPr>
          <p:nvPr/>
        </p:nvCxnSpPr>
        <p:spPr>
          <a:xfrm>
            <a:off x="4917602" y="2444162"/>
            <a:ext cx="0" cy="386588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headEnd type="triangle" w="lg" len="lg"/>
            <a:tailEnd type="triangle" w="lg" len="lg"/>
          </a:ln>
          <a:effectLst/>
        </p:spPr>
      </p:cxnSp>
      <p:cxnSp>
        <p:nvCxnSpPr>
          <p:cNvPr id="54" name="Connecteur droit avec flèche 53"/>
          <p:cNvCxnSpPr>
            <a:stCxn id="86" idx="2"/>
            <a:endCxn id="87" idx="0"/>
          </p:cNvCxnSpPr>
          <p:nvPr/>
        </p:nvCxnSpPr>
        <p:spPr>
          <a:xfrm>
            <a:off x="4917602" y="3651870"/>
            <a:ext cx="0" cy="393820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headEnd type="triangle" w="lg" len="lg"/>
            <a:tailEnd type="triangle" w="lg" len="lg"/>
          </a:ln>
          <a:effectLst/>
        </p:spPr>
      </p:cxnSp>
      <p:cxnSp>
        <p:nvCxnSpPr>
          <p:cNvPr id="55" name="Connecteur droit avec flèche 54"/>
          <p:cNvCxnSpPr>
            <a:stCxn id="86" idx="3"/>
            <a:endCxn id="36" idx="1"/>
          </p:cNvCxnSpPr>
          <p:nvPr/>
        </p:nvCxnSpPr>
        <p:spPr>
          <a:xfrm flipV="1">
            <a:off x="5695252" y="3079673"/>
            <a:ext cx="892972" cy="161637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headEnd type="triangle" w="lg" len="lg"/>
            <a:tailEnd type="triangle" w="lg" len="lg"/>
          </a:ln>
          <a:effectLst/>
        </p:spPr>
      </p:cxnSp>
      <p:pic>
        <p:nvPicPr>
          <p:cNvPr id="56" name="Picture 4" descr="http://www.geoportail.gouv.fr/themes/geoportail/img/data/fr/logo-geopor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14" y="1558234"/>
            <a:ext cx="2050005" cy="4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0" y="2059282"/>
            <a:ext cx="893842" cy="893842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49" y="4124556"/>
            <a:ext cx="1094983" cy="466181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29" y="3206214"/>
            <a:ext cx="1887769" cy="570032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14" y="2059282"/>
            <a:ext cx="872865" cy="874831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966526"/>
            <a:ext cx="827054" cy="823945"/>
          </a:xfrm>
          <a:prstGeom prst="rect">
            <a:avLst/>
          </a:prstGeom>
        </p:spPr>
      </p:pic>
      <p:cxnSp>
        <p:nvCxnSpPr>
          <p:cNvPr id="63" name="Connecteur droit 62"/>
          <p:cNvCxnSpPr>
            <a:stCxn id="87" idx="3"/>
          </p:cNvCxnSpPr>
          <p:nvPr/>
        </p:nvCxnSpPr>
        <p:spPr>
          <a:xfrm>
            <a:off x="5695252" y="4456250"/>
            <a:ext cx="244900" cy="0"/>
          </a:xfrm>
          <a:prstGeom prst="line">
            <a:avLst/>
          </a:prstGeom>
          <a:noFill/>
          <a:ln w="25400" cap="flat" cmpd="sng" algn="ctr">
            <a:solidFill>
              <a:srgbClr val="FF8021"/>
            </a:solidFill>
            <a:prstDash val="solid"/>
            <a:headEnd type="triangle" w="lg" len="lg"/>
          </a:ln>
          <a:effectLst/>
        </p:spPr>
      </p:cxnSp>
      <p:cxnSp>
        <p:nvCxnSpPr>
          <p:cNvPr id="64" name="Connecteur droit 63"/>
          <p:cNvCxnSpPr/>
          <p:nvPr/>
        </p:nvCxnSpPr>
        <p:spPr>
          <a:xfrm flipH="1" flipV="1">
            <a:off x="5922222" y="2033602"/>
            <a:ext cx="1" cy="2422649"/>
          </a:xfrm>
          <a:prstGeom prst="line">
            <a:avLst/>
          </a:prstGeom>
          <a:noFill/>
          <a:ln w="25400" cap="flat" cmpd="sng" algn="ctr">
            <a:solidFill>
              <a:srgbClr val="FF8021"/>
            </a:solidFill>
            <a:prstDash val="solid"/>
          </a:ln>
          <a:effectLst/>
        </p:spPr>
      </p:cxnSp>
      <p:cxnSp>
        <p:nvCxnSpPr>
          <p:cNvPr id="65" name="Connecteur droit avec flèche 64"/>
          <p:cNvCxnSpPr>
            <a:endCxn id="44" idx="3"/>
          </p:cNvCxnSpPr>
          <p:nvPr/>
        </p:nvCxnSpPr>
        <p:spPr>
          <a:xfrm flipH="1">
            <a:off x="5695252" y="2033602"/>
            <a:ext cx="244900" cy="0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tailEnd type="triangle" w="lg" len="lg"/>
          </a:ln>
          <a:effectLst/>
        </p:spPr>
      </p:cxnSp>
      <p:cxnSp>
        <p:nvCxnSpPr>
          <p:cNvPr id="66" name="Connecteur droit avec flèche 65"/>
          <p:cNvCxnSpPr>
            <a:stCxn id="103" idx="4"/>
            <a:endCxn id="86" idx="1"/>
          </p:cNvCxnSpPr>
          <p:nvPr/>
        </p:nvCxnSpPr>
        <p:spPr>
          <a:xfrm flipV="1">
            <a:off x="3347864" y="3241310"/>
            <a:ext cx="792088" cy="1116338"/>
          </a:xfrm>
          <a:prstGeom prst="straightConnector1">
            <a:avLst/>
          </a:prstGeom>
          <a:noFill/>
          <a:ln w="25400" cap="flat" cmpd="sng" algn="ctr">
            <a:solidFill>
              <a:srgbClr val="FF8021"/>
            </a:solidFill>
            <a:prstDash val="solid"/>
            <a:tailEnd type="triangle" w="lg" len="lg"/>
          </a:ln>
          <a:effectLst/>
        </p:spPr>
      </p:cxnSp>
      <p:sp>
        <p:nvSpPr>
          <p:cNvPr id="86" name="Organigramme : Processus 85"/>
          <p:cNvSpPr/>
          <p:nvPr/>
        </p:nvSpPr>
        <p:spPr>
          <a:xfrm>
            <a:off x="4139952" y="2830750"/>
            <a:ext cx="1555300" cy="821120"/>
          </a:xfrm>
          <a:prstGeom prst="flowChartProcess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6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Visualiseur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cartographique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7" name="Organigramme : Processus 86"/>
          <p:cNvSpPr/>
          <p:nvPr/>
        </p:nvSpPr>
        <p:spPr>
          <a:xfrm>
            <a:off x="4139952" y="4045690"/>
            <a:ext cx="1555300" cy="821120"/>
          </a:xfrm>
          <a:prstGeom prst="flowChartProcess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6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Site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internet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3" name="Organigramme : Disque magnétique 102"/>
          <p:cNvSpPr/>
          <p:nvPr/>
        </p:nvSpPr>
        <p:spPr>
          <a:xfrm>
            <a:off x="1835696" y="3776246"/>
            <a:ext cx="1512168" cy="1162803"/>
          </a:xfrm>
          <a:prstGeom prst="flowChartMagneticDisk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4384" tIns="32192" rIns="64384" bIns="321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76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IDS Locale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6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641627"/>
              </p:ext>
            </p:extLst>
          </p:nvPr>
        </p:nvGraphicFramePr>
        <p:xfrm>
          <a:off x="761139" y="1500187"/>
          <a:ext cx="8042275" cy="32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2"/>
          <a:stretch/>
        </p:blipFill>
        <p:spPr bwMode="auto">
          <a:xfrm>
            <a:off x="8316416" y="1257300"/>
            <a:ext cx="49244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Résultat de recherche d'images pour &quot;pyth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57299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1"/>
          <a:stretch/>
        </p:blipFill>
        <p:spPr bwMode="auto">
          <a:xfrm>
            <a:off x="6950373" y="2355726"/>
            <a:ext cx="1853041" cy="4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25" y="3444784"/>
            <a:ext cx="389910" cy="5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86499"/>
            <a:ext cx="564971" cy="5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24" y="3366018"/>
            <a:ext cx="605934" cy="6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62172" y="80683"/>
            <a:ext cx="8042276" cy="690868"/>
          </a:xfrm>
        </p:spPr>
        <p:txBody>
          <a:bodyPr/>
          <a:lstStyle/>
          <a:p>
            <a:r>
              <a:rPr lang="fr-FR" sz="3600" dirty="0" smtClean="0"/>
              <a:t>L’IDS DYNALIT</a:t>
            </a:r>
            <a:endParaRPr lang="fr-FR" sz="3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métadonnées – Meudon – 06/11/2015</a:t>
            </a:r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88C-C28C-44C2-BE87-6AF2EB41E2D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665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ynalit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YNALIT La Rochelle Métadonnées" id="{8191CBB9-8CA4-4605-AFDC-56506EBA101C}" vid="{00E10700-5AE0-43E9-B1A2-563898E4E1B8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dynalit</Template>
  <TotalTime>944</TotalTime>
  <Words>510</Words>
  <Application>Microsoft Office PowerPoint</Application>
  <PresentationFormat>Affichage à l'écran (16:9)</PresentationFormat>
  <Paragraphs>111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dynalit</vt:lpstr>
      <vt:lpstr>Conception personnalisée</vt:lpstr>
      <vt:lpstr>SNO DYNALIT </vt:lpstr>
      <vt:lpstr>Sommaire</vt:lpstr>
      <vt:lpstr>La stratégie de gestion et diffusion des données dans DYNALIT</vt:lpstr>
      <vt:lpstr>La stratégie de gestion et diffusion des données dans DYNALIT</vt:lpstr>
      <vt:lpstr>Le point de départ :  l’enquête métadonnées</vt:lpstr>
      <vt:lpstr>Présentation PowerPoint</vt:lpstr>
      <vt:lpstr>Le point de départ :  l’enquête métadonnées</vt:lpstr>
      <vt:lpstr>L’IDS DYNALIT</vt:lpstr>
      <vt:lpstr>L’IDS DYNALIT</vt:lpstr>
      <vt:lpstr>L’IDS DYNALIT</vt:lpstr>
      <vt:lpstr>Accompagnement des sites ateliers</vt:lpstr>
      <vt:lpstr>Accompagnement des sites ateliers Exemple du GET (Toulouse)</vt:lpstr>
      <vt:lpstr>Perspectives</vt:lpstr>
    </vt:vector>
  </TitlesOfParts>
  <Company>UBO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Yuji Kato</dc:creator>
  <cp:lastModifiedBy>Yuji Kato</cp:lastModifiedBy>
  <cp:revision>43</cp:revision>
  <dcterms:created xsi:type="dcterms:W3CDTF">2015-11-03T09:16:19Z</dcterms:created>
  <dcterms:modified xsi:type="dcterms:W3CDTF">2015-11-05T11:19:59Z</dcterms:modified>
</cp:coreProperties>
</file>