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BB9E7"/>
    <a:srgbClr val="B7C72A"/>
    <a:srgbClr val="009CDD"/>
    <a:srgbClr val="0075B9"/>
    <a:srgbClr val="75AC5D"/>
    <a:srgbClr val="499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0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2CC98-E125-413F-B530-45105B9D0D3D}" type="datetimeFigureOut">
              <a:rPr lang="fr-FR" smtClean="0"/>
              <a:t>21/10/2015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toto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41182-F644-4C96-B2F1-7A52CE926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0347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B79FD-7EED-445E-829F-9C423252BC7A}" type="datetimeFigureOut">
              <a:rPr lang="fr-FR" smtClean="0"/>
              <a:t>21/10/2015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toto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DBED1-7448-4F48-8799-34A483926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6715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38A6-9178-4766-906F-4923EA911F0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74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0532" y="1124745"/>
            <a:ext cx="8420100" cy="147002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4528" y="2636912"/>
            <a:ext cx="8424936" cy="1224136"/>
          </a:xfrm>
        </p:spPr>
        <p:txBody>
          <a:bodyPr/>
          <a:lstStyle>
            <a:lvl1pPr marL="0" indent="0" algn="l">
              <a:buNone/>
              <a:defRPr u="sng" baseline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42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6BB9E7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19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>
            <a:lvl1pPr>
              <a:defRPr>
                <a:solidFill>
                  <a:srgbClr val="6BB9E7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8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7515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35550" y="1600200"/>
            <a:ext cx="437515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5300" y="3938589"/>
            <a:ext cx="437515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5550" y="3938589"/>
            <a:ext cx="437515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7EF6-C66B-46D9-B01C-7C8CE78A9E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4130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35550" y="1600200"/>
            <a:ext cx="437515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035550" y="3938589"/>
            <a:ext cx="437515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5D88-BC7A-47E3-8ADD-7F0335AB68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53176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u="none">
                <a:solidFill>
                  <a:srgbClr val="009CD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63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BB9E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13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 u="none">
                <a:solidFill>
                  <a:srgbClr val="6BB9E7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 u="none">
                <a:solidFill>
                  <a:srgbClr val="6BB9E7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58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B9E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B9E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45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95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08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1340768"/>
            <a:ext cx="5537729" cy="4785395"/>
          </a:xfrm>
        </p:spPr>
        <p:txBody>
          <a:bodyPr/>
          <a:lstStyle>
            <a:lvl1pPr>
              <a:defRPr sz="3200">
                <a:solidFill>
                  <a:srgbClr val="6BB9E7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6BB9E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6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CD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30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5B9"/>
                </a:solidFill>
              </a:defRPr>
            </a:lvl1pPr>
          </a:lstStyle>
          <a:p>
            <a:r>
              <a:rPr lang="fr-FR" smtClean="0"/>
              <a:t>lieu et 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rgbClr val="B7C72A"/>
                </a:solidFill>
              </a:defRPr>
            </a:lvl1pPr>
          </a:lstStyle>
          <a:p>
            <a:r>
              <a:rPr lang="fr-FR" dirty="0" smtClean="0"/>
              <a:t>évènement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5B9"/>
                </a:solidFill>
              </a:defRPr>
            </a:lvl1pPr>
          </a:lstStyle>
          <a:p>
            <a:fld id="{4E94D37F-FAD6-4C5F-AD7E-FE49DE0A48D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434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BB9E7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3"/>
          <p:cNvPicPr>
            <a:picLocks noChangeAspect="1"/>
          </p:cNvPicPr>
          <p:nvPr/>
        </p:nvPicPr>
        <p:blipFill>
          <a:blip r:embed="rId2"/>
          <a:srcRect l="-3549" r="-745" b="-5022"/>
          <a:stretch>
            <a:fillRect/>
          </a:stretch>
        </p:blipFill>
        <p:spPr bwMode="auto">
          <a:xfrm>
            <a:off x="-1287694" y="0"/>
            <a:ext cx="12256923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 contrast="6000"/>
          </a:blip>
          <a:srcRect/>
          <a:stretch>
            <a:fillRect/>
          </a:stretch>
        </p:blipFill>
        <p:spPr>
          <a:xfrm>
            <a:off x="818541" y="5589241"/>
            <a:ext cx="1996678" cy="1152525"/>
          </a:xfrm>
        </p:spPr>
      </p:pic>
      <p:pic>
        <p:nvPicPr>
          <p:cNvPr id="2053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38243" y="5921027"/>
            <a:ext cx="1325959" cy="660400"/>
          </a:xfr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39" y="0"/>
            <a:ext cx="2232156" cy="18897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99" y="5733654"/>
            <a:ext cx="1058329" cy="976919"/>
          </a:xfrm>
          <a:prstGeom prst="rect">
            <a:avLst/>
          </a:prstGeom>
        </p:spPr>
      </p:pic>
      <p:sp>
        <p:nvSpPr>
          <p:cNvPr id="9" name="Titre 6"/>
          <p:cNvSpPr txBox="1">
            <a:spLocks/>
          </p:cNvSpPr>
          <p:nvPr/>
        </p:nvSpPr>
        <p:spPr>
          <a:xfrm>
            <a:off x="896549" y="1772817"/>
            <a:ext cx="8420100" cy="18002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</a:rPr>
              <a:t>Institut Universitaire Européen de la Mer</a:t>
            </a:r>
            <a:endParaRPr kumimoji="0" lang="fr-FR" sz="6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378714" y="3861048"/>
            <a:ext cx="5304589" cy="1224136"/>
            <a:chOff x="2051720" y="4941168"/>
            <a:chExt cx="4896544" cy="1224136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051720" y="4941168"/>
              <a:ext cx="4896544" cy="122413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 dirty="0">
                <a:latin typeface="Comic Sans MS" pitchFamily="66" charset="0"/>
              </a:endParaRPr>
            </a:p>
          </p:txBody>
        </p:sp>
        <p:sp>
          <p:nvSpPr>
            <p:cNvPr id="11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2340272" y="5086306"/>
              <a:ext cx="4320000" cy="324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eaLnBrk="1" hangingPunct="1"/>
              <a:r>
                <a:rPr lang="fr-FR" sz="3600" i="1" dirty="0">
                  <a:solidFill>
                    <a:srgbClr val="000099"/>
                  </a:solidFill>
                  <a:latin typeface="Bookman Old Style" panose="02050604050505020204" pitchFamily="18" charset="0"/>
                </a:rPr>
                <a:t>Christine David-</a:t>
              </a:r>
              <a:r>
                <a:rPr lang="fr-FR" sz="3600" i="1" dirty="0" err="1">
                  <a:solidFill>
                    <a:srgbClr val="000099"/>
                  </a:solidFill>
                  <a:latin typeface="Bookman Old Style" panose="02050604050505020204" pitchFamily="18" charset="0"/>
                </a:rPr>
                <a:t>Beausire</a:t>
              </a:r>
              <a:endParaRPr lang="fr-FR" sz="3600" i="1" dirty="0">
                <a:solidFill>
                  <a:srgbClr val="000099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126741" y="5412941"/>
              <a:ext cx="4749515" cy="710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0000" tIns="108000" rIns="180000" bIns="10800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r-FR" sz="1600" b="1" dirty="0" smtClean="0">
                  <a:solidFill>
                    <a:srgbClr val="0000CC"/>
                  </a:solidFill>
                  <a:cs typeface="Arial" pitchFamily="34" charset="0"/>
                </a:rPr>
                <a:t>Directrice Adjointe OSU-IUEM</a:t>
              </a:r>
            </a:p>
            <a:p>
              <a:pPr algn="ctr">
                <a:spcBef>
                  <a:spcPts val="0"/>
                </a:spcBef>
              </a:pPr>
              <a:r>
                <a:rPr lang="fr-FR" sz="1600" b="1" dirty="0" smtClean="0">
                  <a:solidFill>
                    <a:srgbClr val="0000CC"/>
                  </a:solidFill>
                  <a:cs typeface="Arial" pitchFamily="34" charset="0"/>
                </a:rPr>
                <a:t>en charge de l’Observatoire Marin</a:t>
              </a:r>
              <a:endParaRPr lang="fr-FR" sz="1600" b="1" dirty="0">
                <a:solidFill>
                  <a:srgbClr val="0000CC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859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115399"/>
              </p:ext>
            </p:extLst>
          </p:nvPr>
        </p:nvGraphicFramePr>
        <p:xfrm>
          <a:off x="-739510" y="0"/>
          <a:ext cx="13177044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iapositive" r:id="rId3" imgW="4572000" imgH="3429000" progId="PowerPoint.Slide.8">
                  <p:embed/>
                </p:oleObj>
              </mc:Choice>
              <mc:Fallback>
                <p:oleObj name="Diapositiv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667" b="6268"/>
                      <a:stretch>
                        <a:fillRect/>
                      </a:stretch>
                    </p:blipFill>
                    <p:spPr bwMode="auto">
                      <a:xfrm>
                        <a:off x="-739510" y="0"/>
                        <a:ext cx="13177044" cy="70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429598" y="4494600"/>
            <a:ext cx="10765196" cy="224676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b="1" dirty="0">
                <a:solidFill>
                  <a:srgbClr val="FFFF00"/>
                </a:solidFill>
                <a:latin typeface="Calibri" pitchFamily="34" charset="0"/>
              </a:rPr>
              <a:t>Et plus précisément</a:t>
            </a:r>
          </a:p>
          <a:p>
            <a:pPr algn="ctr" eaLnBrk="1" hangingPunct="1">
              <a:spcBef>
                <a:spcPts val="120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</a:rPr>
              <a:t>Etudier interactions </a:t>
            </a: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et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</a:rPr>
              <a:t>couplages entre</a:t>
            </a:r>
          </a:p>
          <a:p>
            <a:pPr algn="ctr" eaLnBrk="1" hangingPunct="1">
              <a:spcBef>
                <a:spcPts val="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</a:rPr>
              <a:t>atmosphère, océan, géosphère et biosphère</a:t>
            </a:r>
            <a:endParaRPr lang="fr-F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Dans un contexte de pressions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</a:rPr>
              <a:t>anthropiques croissantes</a:t>
            </a:r>
          </a:p>
          <a:p>
            <a:pPr algn="ctr" eaLnBrk="1" hangingPunct="1">
              <a:spcBef>
                <a:spcPts val="0"/>
              </a:spcBef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</a:rPr>
              <a:t>à différentes </a:t>
            </a: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échelles 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899134" y="490447"/>
            <a:ext cx="58506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b="1" dirty="0">
                <a:solidFill>
                  <a:srgbClr val="C00000"/>
                </a:solidFill>
                <a:latin typeface="Calibri" pitchFamily="34" charset="0"/>
              </a:rPr>
              <a:t>L’IUEM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2400" b="1" dirty="0">
                <a:latin typeface="Calibri" pitchFamily="34" charset="0"/>
              </a:rPr>
              <a:t>Un champ </a:t>
            </a:r>
            <a:r>
              <a:rPr lang="fr-FR" sz="2400" b="1" dirty="0" smtClean="0">
                <a:latin typeface="Calibri" pitchFamily="34" charset="0"/>
              </a:rPr>
              <a:t>d’investigation </a:t>
            </a:r>
            <a:r>
              <a:rPr lang="fr-FR" sz="2400" b="1" dirty="0">
                <a:latin typeface="Calibri" pitchFamily="34" charset="0"/>
              </a:rPr>
              <a:t>u</a:t>
            </a:r>
            <a:r>
              <a:rPr lang="fr-FR" sz="2400" b="1" dirty="0" smtClean="0">
                <a:latin typeface="Calibri" pitchFamily="34" charset="0"/>
              </a:rPr>
              <a:t>nique :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2400" b="1" dirty="0" smtClean="0">
                <a:latin typeface="Calibri" pitchFamily="34" charset="0"/>
              </a:rPr>
              <a:t>Les </a:t>
            </a:r>
            <a:r>
              <a:rPr lang="fr-FR" sz="2400" b="1" dirty="0">
                <a:latin typeface="Calibri" pitchFamily="34" charset="0"/>
              </a:rPr>
              <a:t>océans et les espaces littoraux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-117563" y="2060107"/>
            <a:ext cx="10310438" cy="949326"/>
            <a:chOff x="226" y="1706"/>
            <a:chExt cx="5534" cy="598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26" y="2016"/>
              <a:ext cx="55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2400" b="1" dirty="0">
                  <a:latin typeface="Calibri" pitchFamily="34" charset="0"/>
                </a:rPr>
                <a:t>Observer, Comprendre et Modéliser les Systèmes Marins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381" y="1706"/>
              <a:ext cx="9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2400" b="1" dirty="0">
                  <a:solidFill>
                    <a:srgbClr val="C00000"/>
                  </a:solidFill>
                  <a:latin typeface="Calibri" pitchFamily="34" charset="0"/>
                </a:rPr>
                <a:t>Pour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92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laminai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e 33"/>
          <p:cNvGrpSpPr/>
          <p:nvPr/>
        </p:nvGrpSpPr>
        <p:grpSpPr>
          <a:xfrm>
            <a:off x="-429947" y="2726975"/>
            <a:ext cx="10335948" cy="1797399"/>
            <a:chOff x="-396875" y="2726975"/>
            <a:chExt cx="9540875" cy="1797399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-396875" y="2726975"/>
              <a:ext cx="4537075" cy="1797399"/>
            </a:xfrm>
            <a:prstGeom prst="roundRect">
              <a:avLst/>
            </a:prstGeom>
            <a:solidFill>
              <a:srgbClr val="6EB4C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179388" y="2949332"/>
              <a:ext cx="8964612" cy="1415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charset="0"/>
                <a:buChar char="•"/>
              </a:pPr>
              <a:r>
                <a:rPr lang="fr-FR" sz="2000" b="1" dirty="0">
                  <a:solidFill>
                    <a:schemeClr val="bg1"/>
                  </a:solidFill>
                  <a:latin typeface="News Gothic MT"/>
                </a:rPr>
                <a:t> </a:t>
              </a:r>
              <a:r>
                <a:rPr lang="fr-FR" sz="2000" b="1" dirty="0" smtClean="0">
                  <a:solidFill>
                    <a:schemeClr val="bg1"/>
                  </a:solidFill>
                  <a:latin typeface="News Gothic MT"/>
                </a:rPr>
                <a:t>Recherche </a:t>
              </a:r>
            </a:p>
            <a:p>
              <a:pPr>
                <a:spcBef>
                  <a:spcPct val="50000"/>
                </a:spcBef>
                <a:buFont typeface="Arial" charset="0"/>
                <a:buChar char="•"/>
              </a:pPr>
              <a:r>
                <a:rPr lang="fr-FR" sz="2000" b="1" dirty="0">
                  <a:solidFill>
                    <a:schemeClr val="bg1"/>
                  </a:solidFill>
                  <a:latin typeface="News Gothic MT"/>
                </a:rPr>
                <a:t> </a:t>
              </a:r>
              <a:r>
                <a:rPr lang="fr-FR" sz="2000" b="1" dirty="0" smtClean="0">
                  <a:solidFill>
                    <a:schemeClr val="bg1"/>
                  </a:solidFill>
                  <a:latin typeface="News Gothic MT"/>
                </a:rPr>
                <a:t>Formation</a:t>
              </a:r>
              <a:endParaRPr lang="fr-FR" sz="2000" b="1" dirty="0">
                <a:solidFill>
                  <a:schemeClr val="bg1"/>
                </a:solidFill>
                <a:latin typeface="News Gothic MT"/>
              </a:endParaRPr>
            </a:p>
            <a:p>
              <a:pPr>
                <a:spcBef>
                  <a:spcPct val="50000"/>
                </a:spcBef>
                <a:buFont typeface="Arial" charset="0"/>
                <a:buChar char="•"/>
              </a:pPr>
              <a:r>
                <a:rPr lang="fr-FR" sz="2000" b="1" dirty="0">
                  <a:solidFill>
                    <a:schemeClr val="bg1"/>
                  </a:solidFill>
                  <a:latin typeface="News Gothic MT"/>
                </a:rPr>
                <a:t> Observation</a:t>
              </a:r>
              <a:r>
                <a:rPr lang="fr-FR" sz="2400" b="1" dirty="0">
                  <a:solidFill>
                    <a:schemeClr val="bg1"/>
                  </a:solidFill>
                  <a:latin typeface="News Gothic MT"/>
                </a:rPr>
                <a:t> </a:t>
              </a: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-429947" y="5084764"/>
            <a:ext cx="4524772" cy="1152525"/>
            <a:chOff x="-396875" y="5084763"/>
            <a:chExt cx="4176713" cy="1152525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-396875" y="5084763"/>
              <a:ext cx="4176713" cy="1152525"/>
            </a:xfrm>
            <a:prstGeom prst="roundRect">
              <a:avLst/>
            </a:prstGeom>
            <a:solidFill>
              <a:srgbClr val="6EB4C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179388" y="5141913"/>
              <a:ext cx="3600450" cy="1014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solidFill>
                    <a:schemeClr val="bg1"/>
                  </a:solidFill>
                  <a:latin typeface="News Gothic MT"/>
                </a:rPr>
                <a:t>400 Permanents</a:t>
              </a:r>
            </a:p>
            <a:p>
              <a:pPr>
                <a:spcBef>
                  <a:spcPct val="50000"/>
                </a:spcBef>
              </a:pPr>
              <a:r>
                <a:rPr lang="fr-FR" sz="2400" b="1" dirty="0">
                  <a:solidFill>
                    <a:schemeClr val="bg1"/>
                  </a:solidFill>
                  <a:latin typeface="News Gothic MT"/>
                </a:rPr>
                <a:t>350 Etudiants</a:t>
              </a:r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39" y="0"/>
            <a:ext cx="2232156" cy="1889764"/>
          </a:xfrm>
          <a:prstGeom prst="rect">
            <a:avLst/>
          </a:prstGeom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236382" y="2240977"/>
            <a:ext cx="2865235" cy="956773"/>
          </a:xfrm>
          <a:prstGeom prst="rect">
            <a:avLst/>
          </a:prstGeom>
          <a:solidFill>
            <a:srgbClr val="ABD4E3">
              <a:alpha val="80000"/>
            </a:srgbClr>
          </a:solidFill>
          <a:ln w="31750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wrap="none" lIns="144000" tIns="108000" rIns="144000" b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ctr" eaLnBrk="1" hangingPunct="1"/>
            <a:r>
              <a:rPr lang="fr-FR" altLang="fr-FR" sz="1600" i="1" dirty="0">
                <a:latin typeface="Arial" charset="0"/>
              </a:rPr>
              <a:t>Produire des </a:t>
            </a:r>
            <a:r>
              <a:rPr lang="fr-FR" altLang="fr-FR" sz="1600" i="1" u="sng" dirty="0" smtClean="0">
                <a:latin typeface="Arial" charset="0"/>
              </a:rPr>
              <a:t>connaissances</a:t>
            </a:r>
            <a:endParaRPr lang="fr-FR" altLang="fr-FR" sz="1600" i="1" u="sng" dirty="0">
              <a:latin typeface="Arial" charset="0"/>
            </a:endParaRPr>
          </a:p>
          <a:p>
            <a:pPr algn="ctr" eaLnBrk="1" hangingPunct="1"/>
            <a:r>
              <a:rPr lang="fr-FR" altLang="fr-FR" sz="1600" i="1" u="sng" dirty="0">
                <a:latin typeface="Arial" charset="0"/>
              </a:rPr>
              <a:t>nouvelles</a:t>
            </a:r>
            <a:r>
              <a:rPr lang="fr-FR" altLang="fr-FR" sz="1600" i="1" dirty="0">
                <a:latin typeface="Arial" charset="0"/>
              </a:rPr>
              <a:t> pour répondre à </a:t>
            </a:r>
          </a:p>
          <a:p>
            <a:pPr algn="ctr" eaLnBrk="1" hangingPunct="1"/>
            <a:r>
              <a:rPr lang="fr-FR" altLang="fr-FR" sz="1600" i="1" dirty="0">
                <a:latin typeface="Arial" charset="0"/>
              </a:rPr>
              <a:t>des questions scientifiques 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402683" y="3537120"/>
            <a:ext cx="3312474" cy="956773"/>
          </a:xfrm>
          <a:prstGeom prst="rect">
            <a:avLst/>
          </a:prstGeom>
          <a:solidFill>
            <a:srgbClr val="ABD4E3">
              <a:alpha val="80000"/>
            </a:srgbClr>
          </a:solidFill>
          <a:ln w="31750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wrap="none" lIns="144000" tIns="108000" rIns="144000" b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ctr" eaLnBrk="1" hangingPunct="1"/>
            <a:r>
              <a:rPr lang="fr-FR" altLang="fr-FR" sz="1600" i="1" u="sng" dirty="0">
                <a:latin typeface="Arial" charset="0"/>
              </a:rPr>
              <a:t>Former des scientifiques</a:t>
            </a:r>
            <a:r>
              <a:rPr lang="fr-FR" altLang="fr-FR" sz="1600" i="1" dirty="0">
                <a:latin typeface="Arial" charset="0"/>
              </a:rPr>
              <a:t> pour </a:t>
            </a:r>
            <a:r>
              <a:rPr lang="fr-FR" altLang="fr-FR" sz="1600" i="1" dirty="0" smtClean="0">
                <a:latin typeface="Arial" charset="0"/>
              </a:rPr>
              <a:t>les</a:t>
            </a:r>
          </a:p>
          <a:p>
            <a:pPr algn="ctr" eaLnBrk="1" hangingPunct="1"/>
            <a:r>
              <a:rPr lang="fr-FR" altLang="fr-FR" sz="1600" i="1" dirty="0" smtClean="0">
                <a:latin typeface="Arial" charset="0"/>
              </a:rPr>
              <a:t>besoins </a:t>
            </a:r>
            <a:r>
              <a:rPr lang="fr-FR" altLang="fr-FR" sz="1600" i="1" dirty="0">
                <a:latin typeface="Arial" charset="0"/>
              </a:rPr>
              <a:t>de la recherche et </a:t>
            </a:r>
            <a:r>
              <a:rPr lang="fr-FR" altLang="fr-FR" sz="1600" i="1" dirty="0" smtClean="0">
                <a:latin typeface="Arial" charset="0"/>
              </a:rPr>
              <a:t>des</a:t>
            </a:r>
          </a:p>
          <a:p>
            <a:pPr algn="ctr" eaLnBrk="1" hangingPunct="1"/>
            <a:r>
              <a:rPr lang="fr-FR" altLang="fr-FR" sz="1600" i="1" dirty="0" smtClean="0">
                <a:latin typeface="Arial" charset="0"/>
              </a:rPr>
              <a:t>autres </a:t>
            </a:r>
            <a:r>
              <a:rPr lang="fr-FR" altLang="fr-FR" sz="1600" i="1" dirty="0">
                <a:latin typeface="Arial" charset="0"/>
              </a:rPr>
              <a:t>secteurs professionnels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798374" y="4833264"/>
            <a:ext cx="3301252" cy="956773"/>
          </a:xfrm>
          <a:prstGeom prst="rect">
            <a:avLst/>
          </a:prstGeom>
          <a:solidFill>
            <a:srgbClr val="ABD4E3">
              <a:alpha val="80000"/>
            </a:srgbClr>
          </a:solidFill>
          <a:ln w="31750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wrap="none" lIns="144000" tIns="108000" rIns="144000" b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ctr" eaLnBrk="1" hangingPunct="1"/>
            <a:r>
              <a:rPr lang="fr-FR" altLang="fr-FR" sz="1600" i="1" dirty="0">
                <a:latin typeface="Arial" charset="0"/>
              </a:rPr>
              <a:t>Recueillir des </a:t>
            </a:r>
            <a:r>
              <a:rPr lang="fr-FR" altLang="fr-FR" sz="1600" u="sng" dirty="0">
                <a:latin typeface="Arial" charset="0"/>
              </a:rPr>
              <a:t>séries </a:t>
            </a:r>
            <a:r>
              <a:rPr lang="fr-FR" altLang="fr-FR" sz="1600" u="sng" dirty="0" smtClean="0">
                <a:latin typeface="Arial" charset="0"/>
              </a:rPr>
              <a:t>de données</a:t>
            </a:r>
          </a:p>
          <a:p>
            <a:pPr algn="ctr" eaLnBrk="1" hangingPunct="1"/>
            <a:r>
              <a:rPr lang="fr-FR" altLang="fr-FR" sz="1600" i="1" dirty="0" smtClean="0">
                <a:latin typeface="Arial" charset="0"/>
              </a:rPr>
              <a:t>sur </a:t>
            </a:r>
            <a:r>
              <a:rPr lang="fr-FR" altLang="fr-FR" sz="1600" i="1" dirty="0">
                <a:latin typeface="Arial" charset="0"/>
              </a:rPr>
              <a:t>le milieu marin et les </a:t>
            </a:r>
            <a:r>
              <a:rPr lang="fr-FR" altLang="fr-FR" sz="1600" i="1" dirty="0" smtClean="0">
                <a:latin typeface="Arial" charset="0"/>
              </a:rPr>
              <a:t>activités</a:t>
            </a:r>
          </a:p>
          <a:p>
            <a:pPr algn="ctr" eaLnBrk="1" hangingPunct="1"/>
            <a:r>
              <a:rPr lang="fr-FR" altLang="fr-FR" sz="1600" i="1" dirty="0" smtClean="0">
                <a:latin typeface="Arial" charset="0"/>
              </a:rPr>
              <a:t>maritimes </a:t>
            </a:r>
            <a:r>
              <a:rPr lang="fr-FR" altLang="fr-FR" sz="1600" i="1" dirty="0">
                <a:latin typeface="Arial" charset="0"/>
              </a:rPr>
              <a:t>sur le long terme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027634" y="2726976"/>
            <a:ext cx="2691340" cy="413992"/>
          </a:xfrm>
          <a:prstGeom prst="straightConnector1">
            <a:avLst/>
          </a:prstGeom>
          <a:ln w="317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027634" y="3618000"/>
            <a:ext cx="3022535" cy="405120"/>
          </a:xfrm>
          <a:prstGeom prst="straightConnector1">
            <a:avLst/>
          </a:prstGeom>
          <a:ln w="317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2192734" y="4149080"/>
            <a:ext cx="3306327" cy="1170184"/>
          </a:xfrm>
          <a:prstGeom prst="straightConnector1">
            <a:avLst/>
          </a:prstGeom>
          <a:ln w="317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2108635" y="836713"/>
            <a:ext cx="4914815" cy="9079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</a:rPr>
              <a:t>Trois missions complémentaires</a:t>
            </a:r>
          </a:p>
          <a:p>
            <a:pPr algn="ctr" eaLnBrk="1" hangingPunct="1">
              <a:spcBef>
                <a:spcPts val="600"/>
              </a:spcBef>
            </a:pP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</a:rPr>
              <a:t>qui s’épaulent</a:t>
            </a:r>
          </a:p>
        </p:txBody>
      </p:sp>
    </p:spTree>
    <p:extLst>
      <p:ext uri="{BB962C8B-B14F-4D97-AF65-F5344CB8AC3E}">
        <p14:creationId xmlns:p14="http://schemas.microsoft.com/office/powerpoint/2010/main" val="4261365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0547" y="-27384"/>
            <a:ext cx="10036547" cy="616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à coins arrondis 1"/>
          <p:cNvSpPr/>
          <p:nvPr/>
        </p:nvSpPr>
        <p:spPr>
          <a:xfrm>
            <a:off x="-507607" y="5589241"/>
            <a:ext cx="6396711" cy="1196975"/>
          </a:xfrm>
          <a:prstGeom prst="roundRect">
            <a:avLst/>
          </a:prstGeom>
          <a:solidFill>
            <a:srgbClr val="3379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6946" y="5616000"/>
            <a:ext cx="978905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chemeClr val="bg1"/>
                </a:solidFill>
                <a:latin typeface="Focus LF"/>
              </a:rPr>
              <a:t>La recherche :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16946" y="6100018"/>
            <a:ext cx="561684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News Gothic MT"/>
              </a:rPr>
              <a:t>Six unités de recherche pluridisciplinaires qui contribuent </a:t>
            </a:r>
            <a:r>
              <a:rPr lang="fr-FR" b="1" dirty="0" smtClean="0">
                <a:solidFill>
                  <a:schemeClr val="bg1"/>
                </a:solidFill>
                <a:latin typeface="News Gothic MT"/>
              </a:rPr>
              <a:t> aux </a:t>
            </a:r>
            <a:r>
              <a:rPr lang="fr-FR" b="1" dirty="0">
                <a:solidFill>
                  <a:schemeClr val="bg1"/>
                </a:solidFill>
                <a:latin typeface="News Gothic MT"/>
              </a:rPr>
              <a:t>trois missions de l’Institut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6045121" y="1889764"/>
            <a:ext cx="4524503" cy="4878672"/>
          </a:xfrm>
          <a:prstGeom prst="roundRect">
            <a:avLst/>
          </a:prstGeom>
          <a:solidFill>
            <a:srgbClr val="3379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39" name="ZoneTexte 6"/>
          <p:cNvSpPr txBox="1">
            <a:spLocks noChangeArrowheads="1"/>
          </p:cNvSpPr>
          <p:nvPr/>
        </p:nvSpPr>
        <p:spPr bwMode="auto">
          <a:xfrm rot="-5400000">
            <a:off x="-1107911" y="986157"/>
            <a:ext cx="25924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News Gothic MT"/>
              </a:rPr>
              <a:t>© Erwan Amice CNRS/IUEM/IRD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39" y="0"/>
            <a:ext cx="2232156" cy="1889764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6265818" y="2060849"/>
            <a:ext cx="3646378" cy="654025"/>
            <a:chOff x="5783832" y="2060848"/>
            <a:chExt cx="3365887" cy="654025"/>
          </a:xfrm>
        </p:grpSpPr>
        <p:sp>
          <p:nvSpPr>
            <p:cNvPr id="11" name="ZoneTexte 10"/>
            <p:cNvSpPr txBox="1">
              <a:spLocks noChangeArrowheads="1"/>
            </p:cNvSpPr>
            <p:nvPr/>
          </p:nvSpPr>
          <p:spPr bwMode="auto">
            <a:xfrm>
              <a:off x="5783832" y="2060848"/>
              <a:ext cx="3365887" cy="6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fr-FR" sz="2000" b="1" dirty="0" smtClean="0">
                  <a:solidFill>
                    <a:schemeClr val="bg1"/>
                  </a:solidFill>
                  <a:latin typeface="News Gothic MT"/>
                </a:rPr>
                <a:t>LPO</a:t>
              </a:r>
              <a:endParaRPr lang="fr-FR" sz="2000" dirty="0" smtClean="0">
                <a:solidFill>
                  <a:schemeClr val="bg1"/>
                </a:solidFill>
                <a:latin typeface="News Gothic MT"/>
              </a:endParaRPr>
            </a:p>
            <a:p>
              <a:pPr algn="r">
                <a:spcBef>
                  <a:spcPts val="300"/>
                </a:spcBef>
              </a:pPr>
              <a:r>
                <a:rPr lang="fr-FR" sz="1400" dirty="0" smtClean="0">
                  <a:solidFill>
                    <a:schemeClr val="bg1"/>
                  </a:solidFill>
                  <a:latin typeface="News Gothic MT"/>
                </a:rPr>
                <a:t>Physique, dynamique des océans</a:t>
              </a:r>
              <a:endParaRPr lang="fr-FR" sz="1400" dirty="0">
                <a:solidFill>
                  <a:schemeClr val="bg1"/>
                </a:solidFill>
                <a:latin typeface="News Gothic MT"/>
              </a:endParaRPr>
            </a:p>
          </p:txBody>
        </p:sp>
        <p:pic>
          <p:nvPicPr>
            <p:cNvPr id="12" name="Picture 18" descr="LPO_65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000" y="2124000"/>
              <a:ext cx="530225" cy="51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6129326" y="2846984"/>
            <a:ext cx="3782870" cy="654025"/>
            <a:chOff x="5657839" y="2716386"/>
            <a:chExt cx="3491880" cy="654025"/>
          </a:xfrm>
        </p:grpSpPr>
        <p:sp>
          <p:nvSpPr>
            <p:cNvPr id="13" name="ZoneTexte 12"/>
            <p:cNvSpPr txBox="1">
              <a:spLocks noChangeArrowheads="1"/>
            </p:cNvSpPr>
            <p:nvPr/>
          </p:nvSpPr>
          <p:spPr bwMode="auto">
            <a:xfrm>
              <a:off x="5657839" y="2716386"/>
              <a:ext cx="3491880" cy="6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fr-FR" sz="2000" b="1" dirty="0" smtClean="0">
                  <a:solidFill>
                    <a:schemeClr val="bg1"/>
                  </a:solidFill>
                  <a:latin typeface="News Gothic MT"/>
                </a:rPr>
                <a:t>LEMAR</a:t>
              </a:r>
              <a:endParaRPr lang="fr-FR" sz="2000" dirty="0">
                <a:solidFill>
                  <a:schemeClr val="bg1"/>
                </a:solidFill>
                <a:latin typeface="News Gothic MT"/>
              </a:endParaRPr>
            </a:p>
            <a:p>
              <a:pPr algn="r">
                <a:spcBef>
                  <a:spcPts val="300"/>
                </a:spcBef>
              </a:pPr>
              <a:r>
                <a:rPr lang="fr-FR" sz="1400" dirty="0" smtClean="0">
                  <a:solidFill>
                    <a:schemeClr val="bg1"/>
                  </a:solidFill>
                  <a:latin typeface="News Gothic MT"/>
                </a:rPr>
                <a:t>Environnement marin - biosphère</a:t>
              </a:r>
              <a:endParaRPr lang="fr-FR" sz="1400" dirty="0">
                <a:solidFill>
                  <a:schemeClr val="bg1"/>
                </a:solidFill>
                <a:latin typeface="News Gothic MT"/>
              </a:endParaRPr>
            </a:p>
          </p:txBody>
        </p:sp>
        <p:pic>
          <p:nvPicPr>
            <p:cNvPr id="14" name="Picture 16" descr="logo-Lemar-20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000" y="2736000"/>
              <a:ext cx="9779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e 7"/>
          <p:cNvGrpSpPr/>
          <p:nvPr/>
        </p:nvGrpSpPr>
        <p:grpSpPr>
          <a:xfrm>
            <a:off x="6123130" y="3573017"/>
            <a:ext cx="3782870" cy="830997"/>
            <a:chOff x="5652120" y="3383121"/>
            <a:chExt cx="3491880" cy="830997"/>
          </a:xfrm>
        </p:grpSpPr>
        <p:sp>
          <p:nvSpPr>
            <p:cNvPr id="15" name="ZoneTexte 14"/>
            <p:cNvSpPr txBox="1">
              <a:spLocks noChangeArrowheads="1"/>
            </p:cNvSpPr>
            <p:nvPr/>
          </p:nvSpPr>
          <p:spPr bwMode="auto">
            <a:xfrm>
              <a:off x="5652120" y="3383121"/>
              <a:ext cx="349188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fr-FR" sz="2000" b="1" dirty="0" smtClean="0">
                  <a:solidFill>
                    <a:schemeClr val="bg1"/>
                  </a:solidFill>
                  <a:latin typeface="News Gothic MT"/>
                </a:rPr>
                <a:t>LM2E</a:t>
              </a:r>
              <a:endParaRPr lang="fr-FR" sz="2000" dirty="0">
                <a:solidFill>
                  <a:schemeClr val="bg1"/>
                </a:solidFill>
                <a:latin typeface="News Gothic MT"/>
              </a:endParaRPr>
            </a:p>
            <a:p>
              <a:pPr algn="r"/>
              <a:r>
                <a:rPr lang="fr-FR" sz="1400" dirty="0" smtClean="0">
                  <a:solidFill>
                    <a:schemeClr val="bg1"/>
                  </a:solidFill>
                  <a:latin typeface="News Gothic MT"/>
                </a:rPr>
                <a:t>Microbiologie des</a:t>
              </a:r>
            </a:p>
            <a:p>
              <a:pPr algn="r"/>
              <a:r>
                <a:rPr lang="fr-FR" sz="1400" dirty="0" smtClean="0">
                  <a:solidFill>
                    <a:schemeClr val="bg1"/>
                  </a:solidFill>
                  <a:latin typeface="News Gothic MT"/>
                </a:rPr>
                <a:t>environnements extrêmes</a:t>
              </a:r>
              <a:endParaRPr lang="fr-FR" sz="1400" dirty="0">
                <a:solidFill>
                  <a:schemeClr val="bg1"/>
                </a:solidFill>
                <a:latin typeface="News Gothic MT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420000"/>
              <a:ext cx="78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e 6"/>
          <p:cNvGrpSpPr/>
          <p:nvPr/>
        </p:nvGrpSpPr>
        <p:grpSpPr>
          <a:xfrm>
            <a:off x="6123130" y="4467400"/>
            <a:ext cx="3782870" cy="617785"/>
            <a:chOff x="5652120" y="4214118"/>
            <a:chExt cx="3491880" cy="617785"/>
          </a:xfrm>
        </p:grpSpPr>
        <p:sp>
          <p:nvSpPr>
            <p:cNvPr id="17" name="ZoneTexte 16"/>
            <p:cNvSpPr txBox="1">
              <a:spLocks noChangeArrowheads="1"/>
            </p:cNvSpPr>
            <p:nvPr/>
          </p:nvSpPr>
          <p:spPr bwMode="auto">
            <a:xfrm>
              <a:off x="5652120" y="4214118"/>
              <a:ext cx="349188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fr-FR" sz="2000" b="1" dirty="0" smtClean="0">
                  <a:solidFill>
                    <a:schemeClr val="bg1"/>
                  </a:solidFill>
                  <a:latin typeface="News Gothic MT"/>
                </a:rPr>
                <a:t>LDO</a:t>
              </a:r>
            </a:p>
            <a:p>
              <a:pPr algn="r"/>
              <a:r>
                <a:rPr lang="fr-FR" sz="1400" dirty="0" smtClean="0">
                  <a:solidFill>
                    <a:schemeClr val="bg1"/>
                  </a:solidFill>
                  <a:latin typeface="News Gothic MT"/>
                </a:rPr>
                <a:t>Géosciences</a:t>
              </a:r>
              <a:endParaRPr lang="fr-FR" sz="1400" dirty="0">
                <a:solidFill>
                  <a:schemeClr val="bg1"/>
                </a:solidFill>
                <a:latin typeface="News Gothic MT"/>
              </a:endParaRPr>
            </a:p>
          </p:txBody>
        </p:sp>
        <p:pic>
          <p:nvPicPr>
            <p:cNvPr id="18" name="Picture 17" descr="Domaines_Oceaniques_653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000" y="4248000"/>
              <a:ext cx="1449611" cy="58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e 5"/>
          <p:cNvGrpSpPr/>
          <p:nvPr/>
        </p:nvGrpSpPr>
        <p:grpSpPr>
          <a:xfrm>
            <a:off x="6129326" y="5157193"/>
            <a:ext cx="3782870" cy="776287"/>
            <a:chOff x="5657839" y="4860000"/>
            <a:chExt cx="3491880" cy="776287"/>
          </a:xfrm>
        </p:grpSpPr>
        <p:sp>
          <p:nvSpPr>
            <p:cNvPr id="19" name="ZoneTexte 18"/>
            <p:cNvSpPr txBox="1">
              <a:spLocks noChangeArrowheads="1"/>
            </p:cNvSpPr>
            <p:nvPr/>
          </p:nvSpPr>
          <p:spPr bwMode="auto">
            <a:xfrm>
              <a:off x="5657839" y="4973687"/>
              <a:ext cx="349188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fr-FR" sz="2000" b="1" dirty="0" smtClean="0">
                  <a:solidFill>
                    <a:schemeClr val="bg1"/>
                  </a:solidFill>
                  <a:latin typeface="News Gothic MT"/>
                </a:rPr>
                <a:t>LETG-</a:t>
              </a:r>
              <a:r>
                <a:rPr lang="fr-FR" sz="2000" b="1" dirty="0" err="1" smtClean="0">
                  <a:solidFill>
                    <a:schemeClr val="bg1"/>
                  </a:solidFill>
                  <a:latin typeface="News Gothic MT"/>
                </a:rPr>
                <a:t>Géomer</a:t>
              </a:r>
              <a:endParaRPr lang="fr-FR" sz="2000" dirty="0">
                <a:solidFill>
                  <a:schemeClr val="bg1"/>
                </a:solidFill>
                <a:latin typeface="News Gothic MT"/>
              </a:endParaRPr>
            </a:p>
            <a:p>
              <a:pPr algn="r"/>
              <a:r>
                <a:rPr lang="fr-FR" sz="1400" dirty="0" smtClean="0">
                  <a:solidFill>
                    <a:schemeClr val="bg1"/>
                  </a:solidFill>
                  <a:latin typeface="News Gothic MT"/>
                </a:rPr>
                <a:t>Géographie, géomatique</a:t>
              </a:r>
              <a:endParaRPr lang="fr-FR" sz="1400" dirty="0">
                <a:solidFill>
                  <a:schemeClr val="bg1"/>
                </a:solidFill>
                <a:latin typeface="News Gothic MT"/>
              </a:endParaRPr>
            </a:p>
          </p:txBody>
        </p:sp>
        <p:pic>
          <p:nvPicPr>
            <p:cNvPr id="20" name="Picture 19" descr="logo_letg_geomer_web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000" y="4860000"/>
              <a:ext cx="517525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e 3"/>
          <p:cNvGrpSpPr/>
          <p:nvPr/>
        </p:nvGrpSpPr>
        <p:grpSpPr>
          <a:xfrm>
            <a:off x="6123130" y="5981800"/>
            <a:ext cx="3782870" cy="615553"/>
            <a:chOff x="5652120" y="5981799"/>
            <a:chExt cx="3491880" cy="615553"/>
          </a:xfrm>
        </p:grpSpPr>
        <p:sp>
          <p:nvSpPr>
            <p:cNvPr id="9" name="ZoneTexte 8"/>
            <p:cNvSpPr txBox="1">
              <a:spLocks noChangeArrowheads="1"/>
            </p:cNvSpPr>
            <p:nvPr/>
          </p:nvSpPr>
          <p:spPr bwMode="auto">
            <a:xfrm>
              <a:off x="5652120" y="5981799"/>
              <a:ext cx="349188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fr-FR" sz="2000" b="1" dirty="0" smtClean="0">
                  <a:solidFill>
                    <a:schemeClr val="bg1"/>
                  </a:solidFill>
                  <a:latin typeface="News Gothic MT"/>
                </a:rPr>
                <a:t>Amure</a:t>
              </a:r>
              <a:endParaRPr lang="fr-FR" sz="2000" dirty="0">
                <a:solidFill>
                  <a:schemeClr val="bg1"/>
                </a:solidFill>
                <a:latin typeface="News Gothic MT"/>
              </a:endParaRPr>
            </a:p>
            <a:p>
              <a:pPr algn="r"/>
              <a:r>
                <a:rPr lang="fr-FR" sz="1400" dirty="0" smtClean="0">
                  <a:solidFill>
                    <a:schemeClr val="bg1"/>
                  </a:solidFill>
                  <a:latin typeface="News Gothic MT"/>
                </a:rPr>
                <a:t>Droit et économie de la mer</a:t>
              </a:r>
              <a:endParaRPr lang="fr-FR" sz="1050" dirty="0">
                <a:solidFill>
                  <a:schemeClr val="bg1"/>
                </a:solidFill>
                <a:latin typeface="News Gothic MT"/>
              </a:endParaRPr>
            </a:p>
          </p:txBody>
        </p:sp>
        <p:pic>
          <p:nvPicPr>
            <p:cNvPr id="21" name="Picture 20" descr="AMUR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000" y="6066000"/>
              <a:ext cx="1014741" cy="435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1121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 5"/>
          <p:cNvPicPr>
            <a:picLocks noChangeAspect="1"/>
          </p:cNvPicPr>
          <p:nvPr/>
        </p:nvPicPr>
        <p:blipFill>
          <a:blip r:embed="rId2"/>
          <a:srcRect b="6699"/>
          <a:stretch>
            <a:fillRect/>
          </a:stretch>
        </p:blipFill>
        <p:spPr bwMode="auto">
          <a:xfrm>
            <a:off x="-7389" y="0"/>
            <a:ext cx="106162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e 7"/>
          <p:cNvGrpSpPr/>
          <p:nvPr/>
        </p:nvGrpSpPr>
        <p:grpSpPr>
          <a:xfrm>
            <a:off x="-350837" y="2492375"/>
            <a:ext cx="10530285" cy="909638"/>
            <a:chOff x="-323850" y="2492375"/>
            <a:chExt cx="9720263" cy="909638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-323850" y="2492375"/>
              <a:ext cx="8783638" cy="909638"/>
            </a:xfrm>
            <a:prstGeom prst="roundRect">
              <a:avLst/>
            </a:pr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252413" y="2519363"/>
              <a:ext cx="9144000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fr-FR" sz="3200" b="1" dirty="0">
                  <a:solidFill>
                    <a:schemeClr val="bg1"/>
                  </a:solidFill>
                  <a:latin typeface="Focus LF"/>
                </a:rPr>
                <a:t>La formation : </a:t>
              </a:r>
              <a:r>
                <a:rPr lang="fr-FR" sz="2800" b="1" dirty="0">
                  <a:solidFill>
                    <a:schemeClr val="bg1"/>
                  </a:solidFill>
                </a:rPr>
                <a:t/>
              </a:r>
              <a:br>
                <a:rPr lang="fr-FR" sz="2800" b="1" dirty="0">
                  <a:solidFill>
                    <a:schemeClr val="bg1"/>
                  </a:solidFill>
                </a:rPr>
              </a:br>
              <a:r>
                <a:rPr lang="fr-FR" sz="2000" b="1" dirty="0">
                  <a:solidFill>
                    <a:schemeClr val="bg1"/>
                  </a:solidFill>
                  <a:latin typeface="News Gothic MT"/>
                </a:rPr>
                <a:t>Un domaine de formation original et unique en France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-350838" y="3644901"/>
            <a:ext cx="10141612" cy="1457325"/>
            <a:chOff x="-323850" y="3644900"/>
            <a:chExt cx="9361488" cy="1457325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-323850" y="3725863"/>
              <a:ext cx="8783638" cy="1376362"/>
            </a:xfrm>
            <a:prstGeom prst="roundRect">
              <a:avLst/>
            </a:pr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252413" y="4111625"/>
              <a:ext cx="806450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>
                  <a:solidFill>
                    <a:schemeClr val="bg1"/>
                  </a:solidFill>
                  <a:latin typeface="News Gothic MT"/>
                </a:rPr>
                <a:t>200 Etudiants, 7 mentions adossées à la recherche de pointe des laboratoires de l’IUEM</a:t>
              </a:r>
              <a:br>
                <a:rPr lang="fr-FR" b="1">
                  <a:solidFill>
                    <a:schemeClr val="bg1"/>
                  </a:solidFill>
                  <a:latin typeface="News Gothic MT"/>
                </a:rPr>
              </a:br>
              <a:r>
                <a:rPr lang="fr-FR" b="1">
                  <a:solidFill>
                    <a:schemeClr val="bg1"/>
                  </a:solidFill>
                  <a:latin typeface="News Gothic MT"/>
                </a:rPr>
                <a:t>Double finalité : recherche et professionnelle</a:t>
              </a:r>
            </a:p>
          </p:txBody>
        </p:sp>
        <p:sp>
          <p:nvSpPr>
            <p:cNvPr id="4" name="ZoneTexte 3"/>
            <p:cNvSpPr txBox="1">
              <a:spLocks noChangeArrowheads="1"/>
            </p:cNvSpPr>
            <p:nvPr/>
          </p:nvSpPr>
          <p:spPr bwMode="auto">
            <a:xfrm>
              <a:off x="252413" y="3644900"/>
              <a:ext cx="878522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Focus LF"/>
                </a:rPr>
                <a:t>Master "Sciences de la mer et du littoral"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-350838" y="5300664"/>
            <a:ext cx="10141612" cy="1449387"/>
            <a:chOff x="-323850" y="5300663"/>
            <a:chExt cx="9361488" cy="1449387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-323850" y="5341938"/>
              <a:ext cx="8783638" cy="1408112"/>
            </a:xfrm>
            <a:prstGeom prst="roundRect">
              <a:avLst/>
            </a:pr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252413" y="5741988"/>
              <a:ext cx="8064500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>
                  <a:solidFill>
                    <a:schemeClr val="bg1"/>
                  </a:solidFill>
                  <a:latin typeface="News Gothic MT"/>
                </a:rPr>
                <a:t>Une école doctorale pluridisciplinaire :</a:t>
              </a:r>
              <a:br>
                <a:rPr lang="fr-FR" b="1">
                  <a:solidFill>
                    <a:schemeClr val="bg1"/>
                  </a:solidFill>
                  <a:latin typeface="News Gothic MT"/>
                </a:rPr>
              </a:br>
              <a:r>
                <a:rPr lang="fr-FR" b="1">
                  <a:solidFill>
                    <a:schemeClr val="bg1"/>
                  </a:solidFill>
                  <a:latin typeface="News Gothic MT"/>
                </a:rPr>
                <a:t>150 Doctorants</a:t>
              </a:r>
              <a:br>
                <a:rPr lang="fr-FR" b="1">
                  <a:solidFill>
                    <a:schemeClr val="bg1"/>
                  </a:solidFill>
                  <a:latin typeface="News Gothic MT"/>
                </a:rPr>
              </a:br>
              <a:r>
                <a:rPr lang="fr-FR" b="1">
                  <a:solidFill>
                    <a:schemeClr val="bg1"/>
                  </a:solidFill>
                  <a:latin typeface="News Gothic MT"/>
                </a:rPr>
                <a:t>28 laboratoires d’accueil en France et à l’étranger</a:t>
              </a:r>
            </a:p>
          </p:txBody>
        </p:sp>
        <p:sp>
          <p:nvSpPr>
            <p:cNvPr id="13" name="ZoneTexte 12"/>
            <p:cNvSpPr txBox="1">
              <a:spLocks noChangeArrowheads="1"/>
            </p:cNvSpPr>
            <p:nvPr/>
          </p:nvSpPr>
          <p:spPr bwMode="auto">
            <a:xfrm>
              <a:off x="252413" y="5300663"/>
              <a:ext cx="8785225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3200">
                  <a:solidFill>
                    <a:schemeClr val="bg1"/>
                  </a:solidFill>
                  <a:latin typeface="Focus LF"/>
                </a:rPr>
                <a:t>Ecole Doctorale des Sciences de la Mer</a:t>
              </a:r>
            </a:p>
          </p:txBody>
        </p:sp>
      </p:grpSp>
      <p:sp>
        <p:nvSpPr>
          <p:cNvPr id="19467" name="ZoneTexte 6"/>
          <p:cNvSpPr txBox="1">
            <a:spLocks noChangeArrowheads="1"/>
          </p:cNvSpPr>
          <p:nvPr/>
        </p:nvSpPr>
        <p:spPr bwMode="auto">
          <a:xfrm rot="-5400000">
            <a:off x="7551870" y="4379525"/>
            <a:ext cx="4464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News Gothic MT"/>
              </a:rPr>
              <a:t>© Alain Lemercier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39" y="0"/>
            <a:ext cx="2232156" cy="18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88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-117563" y="-54402"/>
            <a:ext cx="10023563" cy="693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896012" y="3140968"/>
            <a:ext cx="8347869" cy="3453226"/>
          </a:xfrm>
          <a:prstGeom prst="roundRect">
            <a:avLst/>
          </a:prstGeom>
          <a:solidFill>
            <a:srgbClr val="357D8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052512" y="3212976"/>
            <a:ext cx="366646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200" b="1" dirty="0" smtClean="0">
                <a:solidFill>
                  <a:schemeClr val="bg1"/>
                </a:solidFill>
                <a:latin typeface="Focus LF"/>
              </a:rPr>
              <a:t>L’Observation :</a:t>
            </a:r>
            <a:endParaRPr lang="fr-FR" sz="2000" b="1" dirty="0">
              <a:solidFill>
                <a:schemeClr val="bg1"/>
              </a:solidFill>
              <a:latin typeface="Focus LF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52513" y="3788976"/>
            <a:ext cx="8191368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FFFF00"/>
                </a:solidFill>
                <a:latin typeface="News Gothic MT"/>
              </a:rPr>
              <a:t>Environnement côtier et littoral :</a:t>
            </a:r>
          </a:p>
          <a:p>
            <a:pPr marL="540000" indent="-288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bg1"/>
                </a:solidFill>
                <a:latin typeface="News Gothic MT"/>
              </a:rPr>
              <a:t>Décrire </a:t>
            </a:r>
            <a:r>
              <a:rPr lang="fr-FR" b="1" dirty="0">
                <a:solidFill>
                  <a:schemeClr val="bg1"/>
                </a:solidFill>
                <a:latin typeface="News Gothic MT"/>
              </a:rPr>
              <a:t>et modéliser la réponse de la biosphère aux perturbations climatiques et/ou </a:t>
            </a:r>
            <a:r>
              <a:rPr lang="fr-FR" b="1" dirty="0" smtClean="0">
                <a:solidFill>
                  <a:schemeClr val="bg1"/>
                </a:solidFill>
                <a:latin typeface="News Gothic MT"/>
              </a:rPr>
              <a:t>anthropiques</a:t>
            </a:r>
          </a:p>
          <a:p>
            <a:pPr marL="1260000" indent="-288000">
              <a:spcBef>
                <a:spcPts val="0"/>
              </a:spcBef>
              <a:buFontTx/>
              <a:buChar char="−"/>
            </a:pPr>
            <a:r>
              <a:rPr lang="fr-FR" sz="1600" b="1" dirty="0" smtClean="0">
                <a:solidFill>
                  <a:schemeClr val="bg1"/>
                </a:solidFill>
                <a:latin typeface="News Gothic MT"/>
              </a:rPr>
              <a:t>Compartiments vivants des écosystèmes</a:t>
            </a:r>
          </a:p>
          <a:p>
            <a:pPr marL="1260000" indent="-288000">
              <a:spcBef>
                <a:spcPts val="0"/>
              </a:spcBef>
              <a:buFontTx/>
              <a:buChar char="−"/>
            </a:pPr>
            <a:r>
              <a:rPr lang="fr-FR" sz="1600" b="1" dirty="0" smtClean="0">
                <a:solidFill>
                  <a:schemeClr val="bg1"/>
                </a:solidFill>
                <a:latin typeface="News Gothic MT"/>
              </a:rPr>
              <a:t>Processus physiques et biogéochimiques </a:t>
            </a:r>
          </a:p>
          <a:p>
            <a:pPr marL="1260000" indent="-288000">
              <a:spcBef>
                <a:spcPts val="0"/>
              </a:spcBef>
              <a:buFontTx/>
              <a:buChar char="−"/>
            </a:pPr>
            <a:r>
              <a:rPr lang="fr-FR" sz="1600" b="1" dirty="0" smtClean="0">
                <a:solidFill>
                  <a:schemeClr val="bg1"/>
                </a:solidFill>
                <a:latin typeface="News Gothic MT"/>
              </a:rPr>
              <a:t>Géomorphologie </a:t>
            </a:r>
            <a:endParaRPr lang="fr-FR" sz="1600" b="1" dirty="0">
              <a:solidFill>
                <a:schemeClr val="bg1"/>
              </a:solidFill>
              <a:latin typeface="News Gothic MT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52512" y="5516976"/>
            <a:ext cx="78789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FFFF00"/>
                </a:solidFill>
                <a:latin typeface="News Gothic MT"/>
              </a:rPr>
              <a:t>Domaine Hauturier :</a:t>
            </a:r>
          </a:p>
          <a:p>
            <a:pPr marL="540000" indent="-288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bg1"/>
                </a:solidFill>
                <a:latin typeface="News Gothic MT"/>
              </a:rPr>
              <a:t>Colonne d’eau </a:t>
            </a:r>
            <a:r>
              <a:rPr lang="fr-FR" sz="1600" b="1" dirty="0">
                <a:solidFill>
                  <a:schemeClr val="bg1"/>
                </a:solidFill>
                <a:latin typeface="News Gothic MT"/>
              </a:rPr>
              <a:t>(variabilité de la circulation </a:t>
            </a:r>
            <a:r>
              <a:rPr lang="fr-FR" sz="1600" b="1" dirty="0" smtClean="0">
                <a:solidFill>
                  <a:schemeClr val="bg1"/>
                </a:solidFill>
                <a:latin typeface="News Gothic MT"/>
              </a:rPr>
              <a:t>atlantique)</a:t>
            </a:r>
            <a:endParaRPr lang="fr-FR" sz="1600" b="1" dirty="0">
              <a:solidFill>
                <a:schemeClr val="bg1"/>
              </a:solidFill>
              <a:latin typeface="News Gothic MT"/>
            </a:endParaRPr>
          </a:p>
          <a:p>
            <a:pPr marL="540000" indent="-2880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bg1"/>
                </a:solidFill>
                <a:latin typeface="News Gothic MT"/>
              </a:rPr>
              <a:t>Fond </a:t>
            </a:r>
            <a:r>
              <a:rPr lang="fr-FR" b="1" dirty="0">
                <a:solidFill>
                  <a:schemeClr val="bg1"/>
                </a:solidFill>
                <a:latin typeface="News Gothic MT"/>
              </a:rPr>
              <a:t>de mer </a:t>
            </a:r>
            <a:r>
              <a:rPr lang="fr-FR" sz="1600" b="1" dirty="0">
                <a:solidFill>
                  <a:schemeClr val="bg1"/>
                </a:solidFill>
                <a:latin typeface="News Gothic MT"/>
              </a:rPr>
              <a:t>(</a:t>
            </a:r>
            <a:r>
              <a:rPr lang="fr-FR" sz="1600" b="1" dirty="0" smtClean="0">
                <a:solidFill>
                  <a:schemeClr val="bg1"/>
                </a:solidFill>
                <a:latin typeface="News Gothic MT"/>
              </a:rPr>
              <a:t>sismicité, activité </a:t>
            </a:r>
            <a:r>
              <a:rPr lang="fr-FR" sz="1600" b="1" dirty="0">
                <a:solidFill>
                  <a:schemeClr val="bg1"/>
                </a:solidFill>
                <a:latin typeface="News Gothic MT"/>
              </a:rPr>
              <a:t>volcanique </a:t>
            </a:r>
            <a:r>
              <a:rPr lang="fr-FR" sz="1600" b="1" dirty="0" smtClean="0">
                <a:solidFill>
                  <a:schemeClr val="bg1"/>
                </a:solidFill>
                <a:latin typeface="News Gothic MT"/>
              </a:rPr>
              <a:t>dorsales océaniques)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39" y="0"/>
            <a:ext cx="2232156" cy="18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73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424" y="0"/>
            <a:ext cx="112449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4471" y="216001"/>
            <a:ext cx="7692536" cy="46166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</a:rPr>
              <a:t>Observations et suivis à long terme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85000" y="1556793"/>
            <a:ext cx="3272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SNO ARGO-France</a:t>
            </a: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     </a:t>
            </a:r>
            <a:r>
              <a:rPr lang="fr-FR" sz="1600" i="1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Physico-chimie colonne d’eau </a:t>
            </a:r>
            <a:endParaRPr lang="fr-FR" i="1" dirty="0">
              <a:solidFill>
                <a:schemeClr val="bg1">
                  <a:lumMod val="85000"/>
                </a:schemeClr>
              </a:solidFill>
              <a:latin typeface="News Gothic M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028000" y="3142710"/>
            <a:ext cx="3679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SNO SOMLIT – MAREL-Iroise</a:t>
            </a: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     </a:t>
            </a:r>
            <a:r>
              <a:rPr lang="fr-FR" sz="1600" i="1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Physico-chimie côtier </a:t>
            </a:r>
            <a:endParaRPr lang="fr-FR" sz="1600" i="1" dirty="0">
              <a:solidFill>
                <a:schemeClr val="bg1">
                  <a:lumMod val="85000"/>
                </a:schemeClr>
              </a:solidFill>
              <a:latin typeface="News Gothic M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886000" y="3934798"/>
            <a:ext cx="4133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SNO </a:t>
            </a:r>
            <a:r>
              <a:rPr lang="fr-FR" b="1" dirty="0" err="1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DynaLIT</a:t>
            </a:r>
            <a:endParaRPr lang="fr-FR" b="1" dirty="0" smtClean="0">
              <a:solidFill>
                <a:schemeClr val="bg1">
                  <a:lumMod val="85000"/>
                </a:schemeClr>
              </a:solidFill>
              <a:latin typeface="News Gothic MT"/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    </a:t>
            </a:r>
            <a:r>
              <a:rPr lang="fr-FR" sz="1600" i="1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Dynamique du Littoral et du Trait de côte</a:t>
            </a:r>
            <a:endParaRPr lang="fr-FR" sz="1600" i="1" dirty="0">
              <a:solidFill>
                <a:schemeClr val="bg1">
                  <a:lumMod val="85000"/>
                </a:schemeClr>
              </a:solidFill>
              <a:latin typeface="News Gothic MT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704861" y="4726886"/>
            <a:ext cx="5455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E</a:t>
            </a:r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cosystèmes et biodiversité</a:t>
            </a:r>
          </a:p>
          <a:p>
            <a:pPr eaLnBrk="1" hangingPunct="1"/>
            <a:r>
              <a:rPr lang="fr-FR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     </a:t>
            </a:r>
            <a:r>
              <a:rPr lang="fr-FR" i="1" dirty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H</a:t>
            </a:r>
            <a:r>
              <a:rPr lang="fr-FR" i="1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abitats et espèces benthiques - Phytoplancton </a:t>
            </a:r>
            <a:endParaRPr lang="fr-FR" i="1" dirty="0">
              <a:solidFill>
                <a:schemeClr val="bg1">
                  <a:lumMod val="85000"/>
                </a:schemeClr>
              </a:solidFill>
              <a:latin typeface="News Gothic MT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85001" y="836713"/>
            <a:ext cx="424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Bruits abyssaux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(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hydro-acoustique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)</a:t>
            </a: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    </a:t>
            </a:r>
            <a:r>
              <a:rPr lang="fr-FR" sz="1600" i="1" dirty="0" err="1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Séïsmes</a:t>
            </a:r>
            <a:r>
              <a:rPr lang="fr-FR" sz="1600" i="1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 et éruptions volcaniques</a:t>
            </a:r>
            <a:endParaRPr lang="fr-FR" sz="1600" i="1" dirty="0">
              <a:solidFill>
                <a:schemeClr val="bg1">
                  <a:lumMod val="85000"/>
                </a:schemeClr>
              </a:solidFill>
              <a:latin typeface="News Gothic MT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287000" y="2348881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ECOFLUX</a:t>
            </a: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     </a:t>
            </a:r>
            <a:r>
              <a:rPr lang="fr-FR" sz="1600" i="1" dirty="0" smtClean="0">
                <a:solidFill>
                  <a:schemeClr val="bg1">
                    <a:lumMod val="85000"/>
                  </a:schemeClr>
                </a:solidFill>
                <a:latin typeface="News Gothic MT"/>
              </a:rPr>
              <a:t>Qualité des eaux amont</a:t>
            </a:r>
            <a:endParaRPr lang="fr-FR" sz="1600" i="1" dirty="0">
              <a:solidFill>
                <a:schemeClr val="bg1">
                  <a:lumMod val="85000"/>
                </a:schemeClr>
              </a:solidFill>
              <a:latin typeface="News Gothic MT"/>
            </a:endParaRPr>
          </a:p>
        </p:txBody>
      </p:sp>
      <p:sp>
        <p:nvSpPr>
          <p:cNvPr id="33" name="ZoneTexte 32"/>
          <p:cNvSpPr txBox="1"/>
          <p:nvPr/>
        </p:nvSpPr>
        <p:spPr>
          <a:xfrm rot="16200000">
            <a:off x="-293114" y="1314000"/>
            <a:ext cx="1368000" cy="3693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  <a:latin typeface="News Gothic MT"/>
              </a:rPr>
              <a:t>Hauturier</a:t>
            </a:r>
            <a:endParaRPr lang="fr-FR" dirty="0">
              <a:solidFill>
                <a:srgbClr val="FFFF00"/>
              </a:solidFill>
              <a:latin typeface="News Gothic MT"/>
            </a:endParaRPr>
          </a:p>
        </p:txBody>
      </p:sp>
      <p:sp>
        <p:nvSpPr>
          <p:cNvPr id="36" name="ZoneTexte 35"/>
          <p:cNvSpPr txBox="1"/>
          <p:nvPr/>
        </p:nvSpPr>
        <p:spPr>
          <a:xfrm rot="16200000">
            <a:off x="-1848143" y="4374000"/>
            <a:ext cx="4464000" cy="3693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  <a:latin typeface="News Gothic MT"/>
              </a:rPr>
              <a:t>Côtier - Littoral</a:t>
            </a:r>
            <a:endParaRPr lang="fr-FR" dirty="0">
              <a:solidFill>
                <a:srgbClr val="FFFF00"/>
              </a:solidFill>
              <a:latin typeface="News Gothic MT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39" y="0"/>
            <a:ext cx="2232156" cy="1889764"/>
          </a:xfrm>
          <a:prstGeom prst="rect">
            <a:avLst/>
          </a:prstGeom>
        </p:spPr>
      </p:pic>
      <p:sp>
        <p:nvSpPr>
          <p:cNvPr id="44" name="ZoneTexte 6"/>
          <p:cNvSpPr txBox="1">
            <a:spLocks noChangeArrowheads="1"/>
          </p:cNvSpPr>
          <p:nvPr/>
        </p:nvSpPr>
        <p:spPr bwMode="auto">
          <a:xfrm rot="-5400000">
            <a:off x="8459728" y="5368763"/>
            <a:ext cx="25924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News Gothic MT"/>
              </a:rPr>
              <a:t>© Erwan Amice CNRS/IUEM/IRD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50000" y="5446966"/>
            <a:ext cx="7064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bg1"/>
                </a:solidFill>
                <a:latin typeface="News Gothic MT"/>
                <a:ea typeface="Verdana" panose="020B0604030504040204" pitchFamily="34" charset="0"/>
                <a:cs typeface="Verdana" panose="020B0604030504040204" pitchFamily="34" charset="0"/>
              </a:rPr>
              <a:t>Observatoire économique régional des </a:t>
            </a:r>
            <a:r>
              <a:rPr lang="fr-FR" b="1" dirty="0" smtClean="0">
                <a:solidFill>
                  <a:schemeClr val="bg1"/>
                </a:solidFill>
                <a:latin typeface="News Gothic MT"/>
                <a:ea typeface="Verdana" panose="020B0604030504040204" pitchFamily="34" charset="0"/>
                <a:cs typeface="Verdana" panose="020B0604030504040204" pitchFamily="34" charset="0"/>
              </a:rPr>
              <a:t>pêches en Bretagne </a:t>
            </a:r>
          </a:p>
          <a:p>
            <a:r>
              <a:rPr lang="fr-FR" b="1" spc="-150" dirty="0" smtClean="0">
                <a:solidFill>
                  <a:schemeClr val="bg1"/>
                </a:solidFill>
                <a:latin typeface="News Gothic MT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fr-FR" i="1" dirty="0" smtClean="0">
                <a:solidFill>
                  <a:schemeClr val="bg1"/>
                </a:solidFill>
                <a:latin typeface="News Gothic MT"/>
                <a:ea typeface="Verdana" panose="020B0604030504040204" pitchFamily="34" charset="0"/>
                <a:cs typeface="Verdana" panose="020B0604030504040204" pitchFamily="34" charset="0"/>
              </a:rPr>
              <a:t>Suivi des </a:t>
            </a:r>
            <a:r>
              <a:rPr lang="fr-FR" i="1" dirty="0" err="1" smtClean="0">
                <a:solidFill>
                  <a:schemeClr val="bg1"/>
                </a:solidFill>
                <a:latin typeface="News Gothic MT"/>
                <a:ea typeface="Verdana" panose="020B0604030504040204" pitchFamily="34" charset="0"/>
                <a:cs typeface="Verdana" panose="020B0604030504040204" pitchFamily="34" charset="0"/>
              </a:rPr>
              <a:t>flotilles</a:t>
            </a:r>
            <a:r>
              <a:rPr lang="fr-FR" i="1" dirty="0" smtClean="0">
                <a:solidFill>
                  <a:schemeClr val="bg1"/>
                </a:solidFill>
                <a:latin typeface="News Gothic MT"/>
                <a:ea typeface="Verdana" panose="020B0604030504040204" pitchFamily="34" charset="0"/>
                <a:cs typeface="Verdana" panose="020B0604030504040204" pitchFamily="34" charset="0"/>
              </a:rPr>
              <a:t> de pêches : production et économie</a:t>
            </a:r>
            <a:endParaRPr lang="fr-FR" i="1" dirty="0">
              <a:solidFill>
                <a:schemeClr val="bg1"/>
              </a:solidFill>
              <a:latin typeface="News Gothic M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50001" y="6095038"/>
            <a:ext cx="725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bg1"/>
                </a:solidFill>
                <a:latin typeface="News Gothic MT"/>
                <a:ea typeface="Verdana" panose="020B0604030504040204" pitchFamily="34" charset="0"/>
                <a:cs typeface="Verdana" panose="020B0604030504040204" pitchFamily="34" charset="0"/>
              </a:rPr>
              <a:t>Fréquentation terrestre et nautique des îles et des </a:t>
            </a:r>
            <a:r>
              <a:rPr lang="fr-FR" b="1" dirty="0" smtClean="0">
                <a:solidFill>
                  <a:schemeClr val="bg1"/>
                </a:solidFill>
                <a:latin typeface="News Gothic MT"/>
                <a:ea typeface="Verdana" panose="020B0604030504040204" pitchFamily="34" charset="0"/>
                <a:cs typeface="Verdana" panose="020B0604030504040204" pitchFamily="34" charset="0"/>
              </a:rPr>
              <a:t>littoraux</a:t>
            </a:r>
          </a:p>
          <a:p>
            <a:r>
              <a:rPr lang="fr-FR" b="1" dirty="0">
                <a:solidFill>
                  <a:schemeClr val="bg1"/>
                </a:solidFill>
                <a:latin typeface="News Gothic M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chemeClr val="bg1"/>
                </a:solidFill>
                <a:latin typeface="News Gothic MT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fr-FR" i="1" dirty="0" smtClean="0">
                <a:solidFill>
                  <a:schemeClr val="bg1"/>
                </a:solidFill>
                <a:latin typeface="News Gothic MT"/>
                <a:ea typeface="Verdana" panose="020B0604030504040204" pitchFamily="34" charset="0"/>
                <a:cs typeface="Verdana" panose="020B0604030504040204" pitchFamily="34" charset="0"/>
              </a:rPr>
              <a:t>Suivi de la fréquentation de plaisance et impact sur environnement</a:t>
            </a:r>
            <a:endParaRPr lang="fr-FR" i="1" dirty="0">
              <a:solidFill>
                <a:schemeClr val="bg1"/>
              </a:solidFill>
              <a:latin typeface="News Gothic M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01" y="720001"/>
            <a:ext cx="1891401" cy="984461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34" y="216000"/>
            <a:ext cx="1136391" cy="1512000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5399546" y="1692001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Sismique, volcans</a:t>
            </a:r>
          </a:p>
          <a:p>
            <a:pPr algn="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Dorsales océaniques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7311683" y="1784332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Suivi - Océan hauturier</a:t>
            </a: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66" y="4206768"/>
            <a:ext cx="1326000" cy="734400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9" y="3532776"/>
            <a:ext cx="1248000" cy="760320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1251269" y="4941169"/>
            <a:ext cx="2141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Ecosystèmes, Biodiversité</a:t>
            </a:r>
          </a:p>
          <a:p>
            <a:pPr algn="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Supra à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infra-littoral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9" descr="http://www-iuem.univ-brest.fr/observatoire/observation-cotiere/parametres-physico-chimiques/somlit.jpg/@@images/141cf482-7810-4328-a281-ee3327a4cd2c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21" y="2996952"/>
            <a:ext cx="1365000" cy="945000"/>
          </a:xfrm>
          <a:prstGeom prst="rect">
            <a:avLst/>
          </a:prstGeom>
          <a:noFill/>
          <a:ln w="12700">
            <a:solidFill>
              <a:srgbClr val="000066"/>
            </a:solidFill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6557136" y="2492897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Suivi -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Océan côtier</a:t>
            </a:r>
          </a:p>
        </p:txBody>
      </p:sp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36" y="3717144"/>
            <a:ext cx="1455658" cy="1008000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7681417" y="3255367"/>
            <a:ext cx="205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Evolution morpho-dynamique</a:t>
            </a:r>
          </a:p>
          <a:p>
            <a:pPr algn="ctr"/>
            <a:r>
              <a:rPr lang="fr-FR" sz="1200" dirty="0" smtClean="0"/>
              <a:t>Systèmes </a:t>
            </a:r>
            <a:r>
              <a:rPr lang="fr-FR" sz="1200" dirty="0"/>
              <a:t>littoraux</a:t>
            </a:r>
            <a:endParaRPr lang="fr-FR" sz="1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www-iuem.univ-brest.fr/ecoflux/reseau-ecoflux-caroussel/ecoflux-5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17" y="2204864"/>
            <a:ext cx="1404000" cy="864440"/>
          </a:xfrm>
          <a:prstGeom prst="rect">
            <a:avLst/>
          </a:prstGeom>
          <a:noFill/>
          <a:ln w="12700">
            <a:solidFill>
              <a:srgbClr val="000066"/>
            </a:solidFill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14000" y="5373216"/>
            <a:ext cx="897000" cy="716776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14000" y="6156001"/>
            <a:ext cx="897000" cy="576243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  <p:sp>
        <p:nvSpPr>
          <p:cNvPr id="30" name="ZoneTexte 29"/>
          <p:cNvSpPr txBox="1"/>
          <p:nvPr/>
        </p:nvSpPr>
        <p:spPr>
          <a:xfrm>
            <a:off x="3978000" y="314515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News Gothic MT"/>
              </a:rPr>
              <a:t>MAREL-Iroise</a:t>
            </a:r>
          </a:p>
        </p:txBody>
      </p:sp>
    </p:spTree>
    <p:extLst>
      <p:ext uri="{BB962C8B-B14F-4D97-AF65-F5344CB8AC3E}">
        <p14:creationId xmlns:p14="http://schemas.microsoft.com/office/powerpoint/2010/main" val="34686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8" grpId="0"/>
      <p:bldP spid="27" grpId="0"/>
      <p:bldP spid="31" grpId="0"/>
      <p:bldP spid="4" grpId="0"/>
      <p:bldP spid="5" grpId="0"/>
      <p:bldP spid="46" grpId="0"/>
      <p:bldP spid="47" grpId="0"/>
      <p:bldP spid="50" grpId="0"/>
      <p:bldP spid="53" grpId="0"/>
      <p:bldP spid="55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89" descr="Logo_ifre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" y="2322016"/>
            <a:ext cx="3240000" cy="55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5" t="12773" r="6302" b="-2"/>
          <a:stretch>
            <a:fillRect/>
          </a:stretch>
        </p:blipFill>
        <p:spPr bwMode="auto">
          <a:xfrm>
            <a:off x="265591" y="4295477"/>
            <a:ext cx="9439937" cy="2301875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Flèche vers le bas 50"/>
          <p:cNvSpPr/>
          <p:nvPr/>
        </p:nvSpPr>
        <p:spPr>
          <a:xfrm>
            <a:off x="1514161" y="4287538"/>
            <a:ext cx="739510" cy="584200"/>
          </a:xfrm>
          <a:prstGeom prst="downArrow">
            <a:avLst/>
          </a:prstGeom>
          <a:solidFill>
            <a:srgbClr val="F4FFD1"/>
          </a:solidFill>
          <a:ln w="12700" cap="flat" cmpd="sng" algn="ctr">
            <a:solidFill>
              <a:srgbClr val="0000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Espace réservé du contenu 16"/>
          <p:cNvSpPr txBox="1">
            <a:spLocks/>
          </p:cNvSpPr>
          <p:nvPr/>
        </p:nvSpPr>
        <p:spPr bwMode="auto">
          <a:xfrm>
            <a:off x="265591" y="106365"/>
            <a:ext cx="7936839" cy="152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u="none" kern="1200">
                <a:solidFill>
                  <a:srgbClr val="009CDD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MAREL-Iroise / SOMLIT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esure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utomatisée en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seau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ittoral )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sz="2000" dirty="0">
                <a:solidFill>
                  <a:schemeClr val="bg1"/>
                </a:solidFill>
                <a:latin typeface="Calibri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Calibri"/>
              </a:rPr>
              <a:t>                                                       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ervice d’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bservation en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ilieu </a:t>
            </a:r>
            <a:r>
              <a:rPr lang="fr-FR" sz="2000" dirty="0" smtClean="0">
                <a:solidFill>
                  <a:srgbClr val="FFFF00"/>
                </a:solidFill>
                <a:latin typeface="Calibri"/>
              </a:rPr>
              <a:t>LIT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toral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3" name="Espace réservé du contenu 16"/>
          <p:cNvSpPr txBox="1">
            <a:spLocks/>
          </p:cNvSpPr>
          <p:nvPr/>
        </p:nvSpPr>
        <p:spPr bwMode="auto">
          <a:xfrm>
            <a:off x="265591" y="2884188"/>
            <a:ext cx="4837775" cy="1403350"/>
          </a:xfrm>
          <a:prstGeom prst="rect">
            <a:avLst/>
          </a:prstGeom>
          <a:solidFill>
            <a:srgbClr val="F4FFD1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alt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Calibri" pitchFamily="34" charset="0"/>
              </a:rPr>
              <a:t>MAREL</a:t>
            </a:r>
            <a:r>
              <a:rPr kumimoji="0" lang="fr-FR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Calibri" pitchFamily="34" charset="0"/>
              </a:rPr>
              <a:t>-Iroise</a:t>
            </a: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fr-FR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Calibri" pitchFamily="34" charset="0"/>
              </a:rPr>
              <a:t>(2000)</a:t>
            </a: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fr-FR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Calibri" pitchFamily="34" charset="0"/>
              </a:rPr>
              <a:t>15 </a:t>
            </a: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Calibri" pitchFamily="34" charset="0"/>
              </a:rPr>
              <a:t>ans d’observation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Calibri" pitchFamily="34" charset="0"/>
              </a:rPr>
              <a:t>haute</a:t>
            </a: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Calibri" pitchFamily="34" charset="0"/>
              </a:rPr>
              <a:t> fréquence</a:t>
            </a:r>
          </a:p>
        </p:txBody>
      </p:sp>
      <p:sp>
        <p:nvSpPr>
          <p:cNvPr id="54" name="Espace réservé du contenu 16"/>
          <p:cNvSpPr txBox="1">
            <a:spLocks/>
          </p:cNvSpPr>
          <p:nvPr/>
        </p:nvSpPr>
        <p:spPr bwMode="auto">
          <a:xfrm>
            <a:off x="5103365" y="2884188"/>
            <a:ext cx="4602163" cy="1403350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Calibri" pitchFamily="34" charset="0"/>
              </a:rPr>
              <a:t>- </a:t>
            </a:r>
            <a:r>
              <a:rPr kumimoji="0" lang="fr-FR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Calibri" pitchFamily="34" charset="0"/>
              </a:rPr>
              <a:t>      Brest (1998)</a:t>
            </a: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fr-FR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Calibri" pitchFamily="34" charset="0"/>
              </a:rPr>
              <a:t>17 </a:t>
            </a: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Calibri" pitchFamily="34" charset="0"/>
              </a:rPr>
              <a:t>ans d’observation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Calibri" pitchFamily="34" charset="0"/>
              </a:rPr>
              <a:t>basse</a:t>
            </a: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Calibri" pitchFamily="34" charset="0"/>
              </a:rPr>
              <a:t> fréquence</a:t>
            </a:r>
          </a:p>
        </p:txBody>
      </p:sp>
      <p:pic>
        <p:nvPicPr>
          <p:cNvPr id="5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50" y="2925464"/>
            <a:ext cx="820341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Flèche vers le bas 55"/>
          <p:cNvSpPr/>
          <p:nvPr/>
        </p:nvSpPr>
        <p:spPr>
          <a:xfrm>
            <a:off x="7832675" y="4295476"/>
            <a:ext cx="739510" cy="584200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rgbClr val="0000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8" name="Picture 9" descr="http://www.ast.obs-mip.fr/IMG/logoins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60" y="3728739"/>
            <a:ext cx="103703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39" y="0"/>
            <a:ext cx="2232156" cy="188976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64000" y="1628801"/>
            <a:ext cx="4720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800" dirty="0" smtClean="0">
                <a:solidFill>
                  <a:srgbClr val="FFFF00"/>
                </a:solidFill>
              </a:rPr>
              <a:t>15 ans d’observation combinée</a:t>
            </a:r>
            <a:endParaRPr lang="fr-F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5"/>
          <a:stretch>
            <a:fillRect/>
          </a:stretch>
        </p:blipFill>
        <p:spPr bwMode="auto">
          <a:xfrm>
            <a:off x="-34396" y="0"/>
            <a:ext cx="99403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4126289" y="404665"/>
            <a:ext cx="4497660" cy="1471511"/>
          </a:xfrm>
          <a:prstGeom prst="rect">
            <a:avLst/>
          </a:prstGeom>
          <a:noFill/>
        </p:spPr>
        <p:txBody>
          <a:bodyPr wrap="none" lIns="180000" tIns="180000" rIns="180000" bIns="180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kern="0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MERCI DE VOTRE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kern="0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24800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EM-somb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IUEM-sombre</Template>
  <TotalTime>14</TotalTime>
  <Words>428</Words>
  <Application>Microsoft Office PowerPoint</Application>
  <PresentationFormat>Format A4 (210 x 297 mm)</PresentationFormat>
  <Paragraphs>102</Paragraphs>
  <Slides>9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IUEM-sombre</vt:lpstr>
      <vt:lpstr>Diapositive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UBO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davidbeau</dc:creator>
  <cp:lastModifiedBy>rimmelinma</cp:lastModifiedBy>
  <cp:revision>3</cp:revision>
  <dcterms:created xsi:type="dcterms:W3CDTF">2013-01-18T10:42:08Z</dcterms:created>
  <dcterms:modified xsi:type="dcterms:W3CDTF">2015-10-21T06:08:30Z</dcterms:modified>
</cp:coreProperties>
</file>