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CF0EB-5178-4625-A56B-9A64E7C2E48F}" type="datetimeFigureOut">
              <a:rPr lang="fr-FR" smtClean="0"/>
              <a:t>20/10/2015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154A3-2D2A-4EFF-A215-E9C608DEEE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086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FA1E1E-FC2D-4CDF-A5F2-9DD8DFCBF3AE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C0E8-9A58-423E-9781-0873E076D04C}" type="datetimeFigureOut">
              <a:rPr lang="fr-FR" smtClean="0"/>
              <a:t>20/10/2015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3366-84DB-4481-AF6C-7FE62E6534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1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C0E8-9A58-423E-9781-0873E076D04C}" type="datetimeFigureOut">
              <a:rPr lang="fr-FR" smtClean="0"/>
              <a:t>20/10/2015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3366-84DB-4481-AF6C-7FE62E6534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08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C0E8-9A58-423E-9781-0873E076D04C}" type="datetimeFigureOut">
              <a:rPr lang="fr-FR" smtClean="0"/>
              <a:t>20/10/2015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3366-84DB-4481-AF6C-7FE62E6534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46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C0E8-9A58-423E-9781-0873E076D04C}" type="datetimeFigureOut">
              <a:rPr lang="fr-FR" smtClean="0"/>
              <a:t>20/10/2015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3366-84DB-4481-AF6C-7FE62E6534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84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C0E8-9A58-423E-9781-0873E076D04C}" type="datetimeFigureOut">
              <a:rPr lang="fr-FR" smtClean="0"/>
              <a:t>20/10/2015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3366-84DB-4481-AF6C-7FE62E6534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90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C0E8-9A58-423E-9781-0873E076D04C}" type="datetimeFigureOut">
              <a:rPr lang="fr-FR" smtClean="0"/>
              <a:t>20/10/2015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3366-84DB-4481-AF6C-7FE62E6534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404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C0E8-9A58-423E-9781-0873E076D04C}" type="datetimeFigureOut">
              <a:rPr lang="fr-FR" smtClean="0"/>
              <a:t>20/10/2015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3366-84DB-4481-AF6C-7FE62E6534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78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C0E8-9A58-423E-9781-0873E076D04C}" type="datetimeFigureOut">
              <a:rPr lang="fr-FR" smtClean="0"/>
              <a:t>20/10/2015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3366-84DB-4481-AF6C-7FE62E6534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835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C0E8-9A58-423E-9781-0873E076D04C}" type="datetimeFigureOut">
              <a:rPr lang="fr-FR" smtClean="0"/>
              <a:t>20/10/2015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3366-84DB-4481-AF6C-7FE62E6534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420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C0E8-9A58-423E-9781-0873E076D04C}" type="datetimeFigureOut">
              <a:rPr lang="fr-FR" smtClean="0"/>
              <a:t>20/10/2015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3366-84DB-4481-AF6C-7FE62E6534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45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C0E8-9A58-423E-9781-0873E076D04C}" type="datetimeFigureOut">
              <a:rPr lang="fr-FR" smtClean="0"/>
              <a:t>20/10/2015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D3366-84DB-4481-AF6C-7FE62E6534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00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EC0E8-9A58-423E-9781-0873E076D04C}" type="datetimeFigureOut">
              <a:rPr lang="fr-FR" smtClean="0"/>
              <a:t>20/10/2015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D3366-84DB-4481-AF6C-7FE62E6534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23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Espace réservé du contenu 2"/>
          <p:cNvSpPr>
            <a:spLocks noGrp="1"/>
          </p:cNvSpPr>
          <p:nvPr>
            <p:ph idx="1"/>
          </p:nvPr>
        </p:nvSpPr>
        <p:spPr>
          <a:xfrm>
            <a:off x="468312" y="476250"/>
            <a:ext cx="8856215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fr-FR" altLang="fr-FR" b="1" i="1" dirty="0" smtClean="0"/>
              <a:t>Outil </a:t>
            </a:r>
            <a:r>
              <a:rPr lang="fr-FR" altLang="fr-FR" b="1" i="1" dirty="0" err="1" smtClean="0"/>
              <a:t>RubObs</a:t>
            </a:r>
            <a:r>
              <a:rPr lang="fr-FR" altLang="fr-FR" i="1" dirty="0" smtClean="0"/>
              <a:t>: exemple d’un outil de qualification développé pour une série d’observation locale.</a:t>
            </a:r>
          </a:p>
          <a:p>
            <a:pPr marL="0" indent="0">
              <a:buFont typeface="Arial" charset="0"/>
              <a:buNone/>
              <a:defRPr/>
            </a:pPr>
            <a:endParaRPr lang="fr-FR" altLang="fr-FR" i="1" dirty="0"/>
          </a:p>
          <a:p>
            <a:pPr marL="0" indent="0">
              <a:buFont typeface="Arial" charset="0"/>
              <a:buNone/>
              <a:defRPr/>
            </a:pPr>
            <a:r>
              <a:rPr lang="fr-FR" altLang="fr-FR" sz="2400" i="1" dirty="0" smtClean="0"/>
              <a:t>Peggy </a:t>
            </a:r>
            <a:r>
              <a:rPr lang="fr-FR" altLang="fr-FR" sz="2400" i="1" dirty="0" err="1" smtClean="0"/>
              <a:t>Rimmelin</a:t>
            </a:r>
            <a:r>
              <a:rPr lang="fr-FR" altLang="fr-FR" sz="2400" i="1" dirty="0" smtClean="0"/>
              <a:t>-Maury, Jonathan Schaeffer, Claude </a:t>
            </a:r>
            <a:r>
              <a:rPr lang="fr-FR" altLang="fr-FR" sz="2400" i="1" dirty="0" err="1" smtClean="0"/>
              <a:t>Vro</a:t>
            </a:r>
            <a:r>
              <a:rPr lang="fr-FR" altLang="fr-FR" sz="2400" i="1" dirty="0" smtClean="0"/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fr-FR" altLang="fr-FR" sz="2400" i="1" dirty="0" smtClean="0"/>
              <a:t>UMS-CNRS3113, Service d’Observation, IUEM/UBO.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060848"/>
            <a:ext cx="1527448" cy="88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1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re 1"/>
          <p:cNvSpPr>
            <a:spLocks noGrp="1"/>
          </p:cNvSpPr>
          <p:nvPr>
            <p:ph type="title"/>
          </p:nvPr>
        </p:nvSpPr>
        <p:spPr>
          <a:xfrm>
            <a:off x="179388" y="415925"/>
            <a:ext cx="8810625" cy="1143000"/>
          </a:xfrm>
        </p:spPr>
        <p:txBody>
          <a:bodyPr/>
          <a:lstStyle/>
          <a:p>
            <a:pPr algn="l"/>
            <a:r>
              <a:rPr lang="fr-FR" altLang="fr-FR" sz="1800" smtClean="0"/>
              <a:t>Avant : </a:t>
            </a:r>
            <a:br>
              <a:rPr lang="fr-FR" altLang="fr-FR" sz="1800" smtClean="0"/>
            </a:br>
            <a:r>
              <a:rPr lang="fr-FR" altLang="fr-FR" sz="1800" smtClean="0"/>
              <a:t>seulement collecte, étalonnage et visualisation manuelle des données sous Excel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88" y="1916113"/>
            <a:ext cx="8229600" cy="4525962"/>
          </a:xfr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fr-FR" sz="2000" dirty="0" smtClean="0"/>
              <a:t>Maintenant, avec le développement et l’utilisation de l’outil d’automatisation </a:t>
            </a:r>
            <a:r>
              <a:rPr lang="fr-FR" sz="2000" dirty="0" err="1" smtClean="0"/>
              <a:t>RubObs</a:t>
            </a:r>
            <a:r>
              <a:rPr lang="fr-FR" sz="2000" dirty="0" smtClean="0"/>
              <a:t>: (</a:t>
            </a:r>
            <a:r>
              <a:rPr lang="fr-FR" sz="2000" dirty="0" err="1" smtClean="0"/>
              <a:t>Rub</a:t>
            </a:r>
            <a:r>
              <a:rPr lang="fr-FR" sz="2000" dirty="0" smtClean="0"/>
              <a:t> = outil-chiffon en Ruby de lustrage de données d’Observation!)</a:t>
            </a:r>
          </a:p>
          <a:p>
            <a:pPr marL="0" indent="0">
              <a:buFont typeface="Arial" charset="0"/>
              <a:buNone/>
              <a:defRPr/>
            </a:pPr>
            <a:r>
              <a:rPr lang="fr-FR" sz="2000" dirty="0" smtClean="0"/>
              <a:t>Automatisation de:</a:t>
            </a:r>
          </a:p>
          <a:p>
            <a:pPr>
              <a:defRPr/>
            </a:pPr>
            <a:r>
              <a:rPr lang="fr-FR" sz="2000" dirty="0" smtClean="0"/>
              <a:t>Collecte fichiers brutes et la mise en base (sécurisation), </a:t>
            </a:r>
          </a:p>
          <a:p>
            <a:pPr>
              <a:defRPr/>
            </a:pPr>
            <a:r>
              <a:rPr lang="fr-FR" sz="2000" dirty="0" smtClean="0"/>
              <a:t>La qualification automatisée, </a:t>
            </a:r>
          </a:p>
          <a:p>
            <a:pPr>
              <a:defRPr/>
            </a:pPr>
            <a:r>
              <a:rPr lang="fr-FR" sz="2000" dirty="0" smtClean="0"/>
              <a:t>Le calcul de données étalonnées</a:t>
            </a:r>
          </a:p>
          <a:p>
            <a:pPr>
              <a:defRPr/>
            </a:pPr>
            <a:r>
              <a:rPr lang="fr-FR" sz="2000" dirty="0" smtClean="0"/>
              <a:t>Le calcul de statistiques descriptives</a:t>
            </a:r>
          </a:p>
          <a:p>
            <a:pPr>
              <a:defRPr/>
            </a:pPr>
            <a:r>
              <a:rPr lang="fr-FR" sz="2000" dirty="0" smtClean="0"/>
              <a:t>La visualisation de toutes les données</a:t>
            </a:r>
          </a:p>
          <a:p>
            <a:pPr>
              <a:defRPr/>
            </a:pPr>
            <a:r>
              <a:rPr lang="fr-FR" sz="2000" dirty="0" smtClean="0"/>
              <a:t>La requalification manuelle</a:t>
            </a:r>
          </a:p>
          <a:p>
            <a:pPr>
              <a:defRPr/>
            </a:pPr>
            <a:r>
              <a:rPr lang="fr-FR" sz="2000" dirty="0" smtClean="0"/>
              <a:t>La centralisation de journaux d’</a:t>
            </a:r>
            <a:r>
              <a:rPr lang="fr-FR" sz="2000" dirty="0" err="1" smtClean="0"/>
              <a:t>içntervention</a:t>
            </a:r>
            <a:endParaRPr lang="fr-FR" sz="2000" dirty="0"/>
          </a:p>
          <a:p>
            <a:pPr>
              <a:defRPr/>
            </a:pPr>
            <a:r>
              <a:rPr lang="fr-FR" sz="2000" dirty="0" smtClean="0"/>
              <a:t>L’émission de bulletin d’opération</a:t>
            </a:r>
          </a:p>
          <a:p>
            <a:pPr>
              <a:defRPr/>
            </a:pPr>
            <a:r>
              <a:rPr lang="fr-FR" sz="2000" dirty="0" smtClean="0"/>
              <a:t>Le potentiel d’interopérabilité avec d’autres outils: ex: </a:t>
            </a:r>
            <a:r>
              <a:rPr lang="fr-FR" sz="2000" dirty="0" err="1" smtClean="0"/>
              <a:t>Indigéo</a:t>
            </a:r>
            <a:r>
              <a:rPr lang="fr-FR" sz="2000" dirty="0" smtClean="0"/>
              <a:t> et portails web etc.</a:t>
            </a:r>
            <a:endParaRPr lang="fr-FR" sz="2000" dirty="0"/>
          </a:p>
        </p:txBody>
      </p:sp>
      <p:pic>
        <p:nvPicPr>
          <p:cNvPr id="70660" name="Picture 6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2"/>
          <a:stretch>
            <a:fillRect/>
          </a:stretch>
        </p:blipFill>
        <p:spPr bwMode="auto">
          <a:xfrm>
            <a:off x="7670800" y="5672138"/>
            <a:ext cx="9493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6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89"/>
          <a:stretch>
            <a:fillRect/>
          </a:stretch>
        </p:blipFill>
        <p:spPr bwMode="auto">
          <a:xfrm>
            <a:off x="7885113" y="847725"/>
            <a:ext cx="73501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ZoneTexte 4"/>
          <p:cNvSpPr txBox="1">
            <a:spLocks noChangeArrowheads="1"/>
          </p:cNvSpPr>
          <p:nvPr/>
        </p:nvSpPr>
        <p:spPr bwMode="auto">
          <a:xfrm>
            <a:off x="827088" y="50800"/>
            <a:ext cx="802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Etat des lieux de la gestion des données de CO2atmosphérique</a:t>
            </a:r>
          </a:p>
        </p:txBody>
      </p:sp>
    </p:spTree>
    <p:extLst>
      <p:ext uri="{BB962C8B-B14F-4D97-AF65-F5344CB8AC3E}">
        <p14:creationId xmlns:p14="http://schemas.microsoft.com/office/powerpoint/2010/main" val="28292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/>
              <a:t>1.Chargement des fichiers brutes de données d’étalonnage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8283575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35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 smtClean="0"/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306513"/>
            <a:ext cx="8858250" cy="553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184150" y="1588"/>
            <a:ext cx="87804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2. visualisation des données en base: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/>
              <a:t>Données d’étalonnage :  coefficients d’étalonnage et d’y-intercept</a:t>
            </a:r>
          </a:p>
        </p:txBody>
      </p:sp>
    </p:spTree>
    <p:extLst>
      <p:ext uri="{BB962C8B-B14F-4D97-AF65-F5344CB8AC3E}">
        <p14:creationId xmlns:p14="http://schemas.microsoft.com/office/powerpoint/2010/main" val="1355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re 1"/>
          <p:cNvSpPr>
            <a:spLocks noGrp="1"/>
          </p:cNvSpPr>
          <p:nvPr>
            <p:ph type="title"/>
          </p:nvPr>
        </p:nvSpPr>
        <p:spPr>
          <a:xfrm>
            <a:off x="312738" y="115888"/>
            <a:ext cx="8507412" cy="1066800"/>
          </a:xfrm>
        </p:spPr>
        <p:txBody>
          <a:bodyPr>
            <a:normAutofit fontScale="90000"/>
          </a:bodyPr>
          <a:lstStyle/>
          <a:p>
            <a:r>
              <a:rPr lang="fr-FR" altLang="fr-FR" sz="2800" smtClean="0"/>
              <a:t>3.Qualification Graphique et Journal de Commentaire</a:t>
            </a:r>
            <a:br>
              <a:rPr lang="fr-FR" altLang="fr-FR" sz="2800" smtClean="0"/>
            </a:br>
            <a:r>
              <a:rPr lang="fr-FR" altLang="fr-FR" sz="2800" smtClean="0"/>
              <a:t>Choix d’une plage temporelle pas « clic-glisse »</a:t>
            </a:r>
            <a:br>
              <a:rPr lang="fr-FR" altLang="fr-FR" sz="2800" smtClean="0"/>
            </a:br>
            <a:r>
              <a:rPr lang="fr-FR" altLang="fr-FR" sz="2800" smtClean="0"/>
              <a:t>ex: données du doefficient de réponse du capteur</a:t>
            </a: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41438"/>
            <a:ext cx="87122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25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6642" r="17168" b="9747"/>
          <a:stretch>
            <a:fillRect/>
          </a:stretch>
        </p:blipFill>
        <p:spPr bwMode="auto">
          <a:xfrm>
            <a:off x="1116013" y="877888"/>
            <a:ext cx="7272337" cy="595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itre 1"/>
          <p:cNvSpPr>
            <a:spLocks noGrp="1"/>
          </p:cNvSpPr>
          <p:nvPr>
            <p:ph type="title"/>
          </p:nvPr>
        </p:nvSpPr>
        <p:spPr>
          <a:xfrm>
            <a:off x="395288" y="98425"/>
            <a:ext cx="8507412" cy="1066800"/>
          </a:xfrm>
        </p:spPr>
        <p:txBody>
          <a:bodyPr/>
          <a:lstStyle/>
          <a:p>
            <a:r>
              <a:rPr lang="fr-FR" altLang="fr-FR" sz="2800" smtClean="0"/>
              <a:t>3. Journal de Commentaire</a:t>
            </a:r>
          </a:p>
        </p:txBody>
      </p:sp>
    </p:spTree>
    <p:extLst>
      <p:ext uri="{BB962C8B-B14F-4D97-AF65-F5344CB8AC3E}">
        <p14:creationId xmlns:p14="http://schemas.microsoft.com/office/powerpoint/2010/main" val="152599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9" t="45383" r="11922" b="19975"/>
          <a:stretch>
            <a:fillRect/>
          </a:stretch>
        </p:blipFill>
        <p:spPr bwMode="auto">
          <a:xfrm>
            <a:off x="328613" y="989013"/>
            <a:ext cx="8275637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28613" y="404813"/>
            <a:ext cx="3524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/>
              <a:t>5. Bulletin descriptif</a:t>
            </a:r>
          </a:p>
        </p:txBody>
      </p:sp>
    </p:spTree>
    <p:extLst>
      <p:ext uri="{BB962C8B-B14F-4D97-AF65-F5344CB8AC3E}">
        <p14:creationId xmlns:p14="http://schemas.microsoft.com/office/powerpoint/2010/main" val="171471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38718" r="10651" b="10178"/>
          <a:stretch>
            <a:fillRect/>
          </a:stretch>
        </p:blipFill>
        <p:spPr bwMode="auto">
          <a:xfrm>
            <a:off x="539750" y="115888"/>
            <a:ext cx="7920038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5" t="22379" r="11314" b="4343"/>
          <a:stretch>
            <a:fillRect/>
          </a:stretch>
        </p:blipFill>
        <p:spPr bwMode="auto">
          <a:xfrm>
            <a:off x="1763713" y="3432175"/>
            <a:ext cx="5472112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850" y="765175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/>
              <a:t>6. Interactions avec:</a:t>
            </a:r>
            <a:br>
              <a:rPr lang="fr-FR" dirty="0" smtClean="0"/>
            </a:br>
            <a:r>
              <a:rPr lang="fr-FR" dirty="0" smtClean="0"/>
              <a:t>1. Site web IUEM</a:t>
            </a:r>
            <a:br>
              <a:rPr lang="fr-FR" dirty="0" smtClean="0"/>
            </a:br>
            <a:r>
              <a:rPr lang="fr-FR" dirty="0" smtClean="0"/>
              <a:t>2.Geoportail IUEM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060575"/>
            <a:ext cx="449421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3933825"/>
            <a:ext cx="44354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16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r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fr-FR" altLang="fr-FR" smtClean="0"/>
              <a:t>Avec zoom </a:t>
            </a:r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57325"/>
            <a:ext cx="283845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ZoneTexte 3"/>
          <p:cNvSpPr txBox="1">
            <a:spLocks noChangeArrowheads="1"/>
          </p:cNvSpPr>
          <p:nvPr/>
        </p:nvSpPr>
        <p:spPr bwMode="auto">
          <a:xfrm>
            <a:off x="1531938" y="1085850"/>
            <a:ext cx="561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jour</a:t>
            </a:r>
          </a:p>
        </p:txBody>
      </p:sp>
      <p:sp>
        <p:nvSpPr>
          <p:cNvPr id="69637" name="ZoneTexte 5"/>
          <p:cNvSpPr txBox="1">
            <a:spLocks noChangeArrowheads="1"/>
          </p:cNvSpPr>
          <p:nvPr/>
        </p:nvSpPr>
        <p:spPr bwMode="auto">
          <a:xfrm>
            <a:off x="4073525" y="1084263"/>
            <a:ext cx="1065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semaines</a:t>
            </a:r>
          </a:p>
        </p:txBody>
      </p:sp>
      <p:pic>
        <p:nvPicPr>
          <p:cNvPr id="696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455738"/>
            <a:ext cx="2841625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ZoneTexte 7"/>
          <p:cNvSpPr txBox="1">
            <a:spLocks noChangeArrowheads="1"/>
          </p:cNvSpPr>
          <p:nvPr/>
        </p:nvSpPr>
        <p:spPr bwMode="auto">
          <a:xfrm>
            <a:off x="7451725" y="1089025"/>
            <a:ext cx="633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mois</a:t>
            </a:r>
          </a:p>
        </p:txBody>
      </p:sp>
      <p:pic>
        <p:nvPicPr>
          <p:cNvPr id="696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449388"/>
            <a:ext cx="2859088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1" name="ZoneTexte 9"/>
          <p:cNvSpPr txBox="1">
            <a:spLocks noChangeArrowheads="1"/>
          </p:cNvSpPr>
          <p:nvPr/>
        </p:nvSpPr>
        <p:spPr bwMode="auto">
          <a:xfrm>
            <a:off x="2000250" y="3622675"/>
            <a:ext cx="769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année</a:t>
            </a:r>
          </a:p>
        </p:txBody>
      </p:sp>
      <p:pic>
        <p:nvPicPr>
          <p:cNvPr id="6964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76700"/>
            <a:ext cx="354012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41775"/>
            <a:ext cx="358457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4" name="ZoneTexte 12"/>
          <p:cNvSpPr txBox="1">
            <a:spLocks noChangeArrowheads="1"/>
          </p:cNvSpPr>
          <p:nvPr/>
        </p:nvSpPr>
        <p:spPr bwMode="auto">
          <a:xfrm>
            <a:off x="6643688" y="3636963"/>
            <a:ext cx="868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/>
              <a:t>globale</a:t>
            </a:r>
          </a:p>
        </p:txBody>
      </p:sp>
    </p:spTree>
    <p:extLst>
      <p:ext uri="{BB962C8B-B14F-4D97-AF65-F5344CB8AC3E}">
        <p14:creationId xmlns:p14="http://schemas.microsoft.com/office/powerpoint/2010/main" val="276186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178</Words>
  <Application>Microsoft Office PowerPoint</Application>
  <PresentationFormat>Affichage à l'écran (4:3)</PresentationFormat>
  <Paragraphs>31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1.Chargement des fichiers brutes de données d’étalonnage </vt:lpstr>
      <vt:lpstr>Présentation PowerPoint</vt:lpstr>
      <vt:lpstr>3.Qualification Graphique et Journal de Commentaire Choix d’une plage temporelle pas « clic-glisse » ex: données du doefficient de réponse du capteur</vt:lpstr>
      <vt:lpstr>3. Journal de Commentaire</vt:lpstr>
      <vt:lpstr>Présentation PowerPoint</vt:lpstr>
      <vt:lpstr>Présentation PowerPoint</vt:lpstr>
      <vt:lpstr>6. Interactions avec: 1. Site web IUEM 2.Geoportail IUEM </vt:lpstr>
      <vt:lpstr>Avec zoom </vt:lpstr>
      <vt:lpstr>Avant :  seulement collecte, étalonnage et visualisation manuelle des données sous Excel </vt:lpstr>
    </vt:vector>
  </TitlesOfParts>
  <Company>UBO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somlit</dc:creator>
  <cp:lastModifiedBy>rimmelinma</cp:lastModifiedBy>
  <cp:revision>2</cp:revision>
  <dcterms:created xsi:type="dcterms:W3CDTF">2015-10-19T07:43:25Z</dcterms:created>
  <dcterms:modified xsi:type="dcterms:W3CDTF">2015-10-20T09:48:19Z</dcterms:modified>
</cp:coreProperties>
</file>