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0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5E30-CD14-4B41-B065-1E9450554702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A7F7-EC6C-4C04-9A27-50D53A926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06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5E30-CD14-4B41-B065-1E9450554702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A7F7-EC6C-4C04-9A27-50D53A926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32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5E30-CD14-4B41-B065-1E9450554702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A7F7-EC6C-4C04-9A27-50D53A926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5E30-CD14-4B41-B065-1E9450554702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A7F7-EC6C-4C04-9A27-50D53A926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90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5E30-CD14-4B41-B065-1E9450554702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A7F7-EC6C-4C04-9A27-50D53A926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567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5E30-CD14-4B41-B065-1E9450554702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A7F7-EC6C-4C04-9A27-50D53A926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88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5E30-CD14-4B41-B065-1E9450554702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A7F7-EC6C-4C04-9A27-50D53A926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39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5E30-CD14-4B41-B065-1E9450554702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A7F7-EC6C-4C04-9A27-50D53A926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9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5E30-CD14-4B41-B065-1E9450554702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A7F7-EC6C-4C04-9A27-50D53A926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88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5E30-CD14-4B41-B065-1E9450554702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A7F7-EC6C-4C04-9A27-50D53A926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66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5E30-CD14-4B41-B065-1E9450554702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A7F7-EC6C-4C04-9A27-50D53A926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46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15E30-CD14-4B41-B065-1E9450554702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6A7F7-EC6C-4C04-9A27-50D53A926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88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-15875" y="6381750"/>
            <a:ext cx="3024188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Atelier HF </a:t>
            </a:r>
            <a:r>
              <a:rPr lang="fr-FR" dirty="0" err="1" smtClean="0"/>
              <a:t>Resomar</a:t>
            </a:r>
            <a:r>
              <a:rPr lang="fr-FR" dirty="0" smtClean="0"/>
              <a:t>, Présentation flash 15-16 octobre 2015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0" y="4763"/>
            <a:ext cx="8904288" cy="6842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Bouée MAREL-Iroise combinée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à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SOMLIT-Brest</a:t>
            </a:r>
            <a:endParaRPr lang="fr-FR" sz="1800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60325" y="3751263"/>
          <a:ext cx="1727200" cy="2103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7876"/>
                <a:gridCol w="429324"/>
              </a:tblGrid>
              <a:tr h="228634"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Personnels</a:t>
                      </a:r>
                      <a:endParaRPr lang="fr-FR" sz="900" dirty="0"/>
                    </a:p>
                  </a:txBody>
                  <a:tcPr marL="91388" marR="91388" marT="45727" marB="45727"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ETP</a:t>
                      </a:r>
                      <a:endParaRPr lang="fr-FR" sz="900" dirty="0"/>
                    </a:p>
                  </a:txBody>
                  <a:tcPr marL="91388" marR="91388" marT="45727" marB="45727"/>
                </a:tc>
              </a:tr>
              <a:tr h="228634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fr-FR" altLang="fr-FR" sz="900" dirty="0" smtClean="0">
                          <a:latin typeface="Arial" pitchFamily="34" charset="0"/>
                        </a:rPr>
                        <a:t>Coordinateur </a:t>
                      </a:r>
                    </a:p>
                  </a:txBody>
                  <a:tcPr marL="91388" marR="91388" marT="45727" marB="45727"/>
                </a:tc>
                <a:tc>
                  <a:txBody>
                    <a:bodyPr/>
                    <a:lstStyle/>
                    <a:p>
                      <a:r>
                        <a:rPr lang="fr-FR" altLang="fr-FR" sz="900" dirty="0" smtClean="0">
                          <a:latin typeface="Arial" pitchFamily="34" charset="0"/>
                        </a:rPr>
                        <a:t>15% </a:t>
                      </a:r>
                      <a:endParaRPr lang="fr-FR" sz="900" dirty="0" smtClean="0"/>
                    </a:p>
                  </a:txBody>
                  <a:tcPr marL="91388" marR="91388" marT="45727" marB="45727"/>
                </a:tc>
              </a:tr>
              <a:tr h="228634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fr-FR" altLang="fr-FR" sz="900" dirty="0" smtClean="0">
                          <a:latin typeface="Arial" pitchFamily="34" charset="0"/>
                        </a:rPr>
                        <a:t>Chimiste/métrologue</a:t>
                      </a:r>
                      <a:endParaRPr lang="fr-FR" sz="900" dirty="0" smtClean="0"/>
                    </a:p>
                  </a:txBody>
                  <a:tcPr marL="91388" marR="91388" marT="45727" marB="45727"/>
                </a:tc>
                <a:tc>
                  <a:txBody>
                    <a:bodyPr/>
                    <a:lstStyle/>
                    <a:p>
                      <a:r>
                        <a:rPr lang="fr-FR" altLang="fr-FR" sz="900" dirty="0" smtClean="0">
                          <a:latin typeface="Arial" pitchFamily="34" charset="0"/>
                        </a:rPr>
                        <a:t>25% </a:t>
                      </a:r>
                      <a:endParaRPr lang="fr-FR" sz="900" dirty="0"/>
                    </a:p>
                  </a:txBody>
                  <a:tcPr marL="91388" marR="91388" marT="45727" marB="45727"/>
                </a:tc>
              </a:tr>
              <a:tr h="365816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fr-FR" altLang="fr-FR" sz="900" dirty="0" smtClean="0">
                          <a:latin typeface="Arial" pitchFamily="34" charset="0"/>
                        </a:rPr>
                        <a:t>Technicien instrumentation </a:t>
                      </a:r>
                    </a:p>
                  </a:txBody>
                  <a:tcPr marL="91388" marR="91388" marT="45727" marB="45727"/>
                </a:tc>
                <a:tc>
                  <a:txBody>
                    <a:bodyPr/>
                    <a:lstStyle/>
                    <a:p>
                      <a:r>
                        <a:rPr lang="fr-FR" altLang="fr-FR" sz="900" dirty="0" smtClean="0">
                          <a:latin typeface="Arial" pitchFamily="34" charset="0"/>
                        </a:rPr>
                        <a:t>10% </a:t>
                      </a:r>
                      <a:endParaRPr lang="fr-FR" sz="900" dirty="0"/>
                    </a:p>
                  </a:txBody>
                  <a:tcPr marL="91388" marR="91388" marT="45727" marB="45727"/>
                </a:tc>
              </a:tr>
              <a:tr h="228634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fr-FR" altLang="fr-FR" sz="900" dirty="0" smtClean="0">
                          <a:latin typeface="Arial" pitchFamily="34" charset="0"/>
                        </a:rPr>
                        <a:t>Electronicien </a:t>
                      </a:r>
                      <a:endParaRPr lang="fr-FR" sz="900" dirty="0" smtClean="0"/>
                    </a:p>
                  </a:txBody>
                  <a:tcPr marL="91388" marR="91388" marT="45727" marB="45727"/>
                </a:tc>
                <a:tc>
                  <a:txBody>
                    <a:bodyPr/>
                    <a:lstStyle/>
                    <a:p>
                      <a:r>
                        <a:rPr lang="fr-FR" altLang="fr-FR" sz="900" dirty="0" smtClean="0">
                          <a:latin typeface="Arial" pitchFamily="34" charset="0"/>
                        </a:rPr>
                        <a:t>20% </a:t>
                      </a:r>
                      <a:endParaRPr lang="fr-FR" sz="900" dirty="0"/>
                    </a:p>
                  </a:txBody>
                  <a:tcPr marL="91388" marR="91388" marT="45727" marB="45727"/>
                </a:tc>
              </a:tr>
              <a:tr h="365816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fr-FR" altLang="fr-FR" sz="900" dirty="0" smtClean="0">
                          <a:latin typeface="Arial" pitchFamily="34" charset="0"/>
                        </a:rPr>
                        <a:t>Plongeur /mécanique marine </a:t>
                      </a:r>
                    </a:p>
                  </a:txBody>
                  <a:tcPr marL="91388" marR="91388" marT="45727" marB="45727"/>
                </a:tc>
                <a:tc>
                  <a:txBody>
                    <a:bodyPr/>
                    <a:lstStyle/>
                    <a:p>
                      <a:r>
                        <a:rPr lang="fr-FR" altLang="fr-FR" sz="900" dirty="0" smtClean="0">
                          <a:latin typeface="Arial" pitchFamily="34" charset="0"/>
                        </a:rPr>
                        <a:t>5% </a:t>
                      </a:r>
                      <a:endParaRPr lang="fr-FR" sz="900" dirty="0"/>
                    </a:p>
                  </a:txBody>
                  <a:tcPr marL="91388" marR="91388" marT="45727" marB="45727"/>
                </a:tc>
              </a:tr>
              <a:tr h="2286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900" dirty="0" smtClean="0">
                          <a:latin typeface="Arial" pitchFamily="34" charset="0"/>
                        </a:rPr>
                        <a:t>Informaticien </a:t>
                      </a:r>
                    </a:p>
                  </a:txBody>
                  <a:tcPr marL="91388" marR="91388" marT="45727" marB="45727"/>
                </a:tc>
                <a:tc>
                  <a:txBody>
                    <a:bodyPr/>
                    <a:lstStyle/>
                    <a:p>
                      <a:r>
                        <a:rPr lang="fr-FR" altLang="fr-FR" sz="900" dirty="0" smtClean="0">
                          <a:latin typeface="Arial" pitchFamily="34" charset="0"/>
                        </a:rPr>
                        <a:t>25% </a:t>
                      </a:r>
                      <a:endParaRPr lang="fr-FR" sz="900" dirty="0"/>
                    </a:p>
                  </a:txBody>
                  <a:tcPr marL="91388" marR="91388" marT="45727" marB="45727"/>
                </a:tc>
              </a:tr>
              <a:tr h="228634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fr-FR" altLang="fr-FR" sz="900" dirty="0" smtClean="0">
                          <a:latin typeface="Arial" pitchFamily="34" charset="0"/>
                        </a:rPr>
                        <a:t>Expert scientifique</a:t>
                      </a:r>
                    </a:p>
                  </a:txBody>
                  <a:tcPr marL="91388" marR="91388" marT="45727" marB="45727"/>
                </a:tc>
                <a:tc>
                  <a:txBody>
                    <a:bodyPr/>
                    <a:lstStyle/>
                    <a:p>
                      <a:r>
                        <a:rPr lang="fr-FR" altLang="fr-FR" sz="900" dirty="0" smtClean="0">
                          <a:latin typeface="Arial" pitchFamily="34" charset="0"/>
                        </a:rPr>
                        <a:t>15% </a:t>
                      </a:r>
                      <a:endParaRPr lang="fr-FR" sz="900" dirty="0"/>
                    </a:p>
                  </a:txBody>
                  <a:tcPr marL="91388" marR="91388" marT="45727" marB="45727"/>
                </a:tc>
              </a:tr>
            </a:tbl>
          </a:graphicData>
        </a:graphic>
      </p:graphicFrame>
      <p:pic>
        <p:nvPicPr>
          <p:cNvPr id="1436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4076700"/>
            <a:ext cx="28575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6" t="6966" r="41873" b="77155"/>
          <a:stretch>
            <a:fillRect/>
          </a:stretch>
        </p:blipFill>
        <p:spPr bwMode="auto">
          <a:xfrm>
            <a:off x="5880100" y="3933825"/>
            <a:ext cx="31432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7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63638"/>
            <a:ext cx="2055813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72" name="Imag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1209675"/>
            <a:ext cx="3252787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" name="Tableau 31"/>
          <p:cNvGraphicFramePr>
            <a:graphicFrameLocks noGrp="1"/>
          </p:cNvGraphicFramePr>
          <p:nvPr/>
        </p:nvGraphicFramePr>
        <p:xfrm>
          <a:off x="5940425" y="1219200"/>
          <a:ext cx="2960688" cy="219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6110"/>
                <a:gridCol w="673798"/>
                <a:gridCol w="673798"/>
                <a:gridCol w="706982"/>
              </a:tblGrid>
              <a:tr h="457101"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/>
                        <a:t>paramètre</a:t>
                      </a:r>
                      <a:endParaRPr lang="fr-FR" sz="900" dirty="0"/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/>
                        <a:t>précision</a:t>
                      </a:r>
                      <a:endParaRPr lang="fr-FR" sz="900" dirty="0"/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/>
                        <a:t>Type</a:t>
                      </a:r>
                      <a:endParaRPr lang="fr-FR" sz="900" dirty="0"/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err="1" smtClean="0"/>
                        <a:t>Tx</a:t>
                      </a:r>
                      <a:r>
                        <a:rPr lang="fr-FR" sz="800" dirty="0" smtClean="0"/>
                        <a:t> récup</a:t>
                      </a:r>
                      <a:r>
                        <a:rPr lang="fr-FR" sz="800" baseline="0" dirty="0" smtClean="0"/>
                        <a:t> sur 13 ans </a:t>
                      </a:r>
                    </a:p>
                    <a:p>
                      <a:pPr algn="ctr"/>
                      <a:r>
                        <a:rPr lang="fr-FR" sz="800" baseline="0" dirty="0" smtClean="0"/>
                        <a:t>78%</a:t>
                      </a:r>
                      <a:endParaRPr lang="fr-FR" sz="800" dirty="0"/>
                    </a:p>
                  </a:txBody>
                  <a:tcPr marL="91456" marR="91456" marT="45690" marB="45690"/>
                </a:tc>
              </a:tr>
              <a:tr h="228526"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/>
                        <a:t>Température</a:t>
                      </a:r>
                      <a:endParaRPr lang="fr-FR" sz="900" dirty="0"/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solidFill>
                            <a:schemeClr val="tx1"/>
                          </a:solidFill>
                        </a:rPr>
                        <a:t>±0.05°C</a:t>
                      </a:r>
                      <a:endParaRPr lang="fr-FR" sz="900" dirty="0"/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algn="l"/>
                      <a:endParaRPr lang="fr-FR" sz="900" dirty="0"/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79%</a:t>
                      </a:r>
                      <a:endParaRPr lang="fr-FR" sz="900" dirty="0"/>
                    </a:p>
                  </a:txBody>
                  <a:tcPr marL="91456" marR="91456" marT="45690" marB="45690"/>
                </a:tc>
              </a:tr>
              <a:tr h="365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Conductivité</a:t>
                      </a:r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solidFill>
                            <a:schemeClr val="tx1"/>
                          </a:solidFill>
                        </a:rPr>
                        <a:t>±0.05mS/cm</a:t>
                      </a:r>
                      <a:endParaRPr lang="fr-FR" sz="900" dirty="0"/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WTW</a:t>
                      </a:r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73%</a:t>
                      </a:r>
                    </a:p>
                  </a:txBody>
                  <a:tcPr marL="91456" marR="91456" marT="45690" marB="45690"/>
                </a:tc>
              </a:tr>
              <a:tr h="2285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Oxygène</a:t>
                      </a:r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</a:rPr>
                        <a:t>±5%</a:t>
                      </a:r>
                      <a:endParaRPr lang="fr-FR" sz="900" dirty="0" smtClean="0"/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err="1" smtClean="0"/>
                        <a:t>Optode</a:t>
                      </a:r>
                      <a:endParaRPr lang="fr-FR" sz="900" dirty="0" smtClean="0"/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74%</a:t>
                      </a:r>
                    </a:p>
                  </a:txBody>
                  <a:tcPr marL="91456" marR="91456" marT="45690" marB="45690"/>
                </a:tc>
              </a:tr>
              <a:tr h="228526"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/>
                        <a:t>Fluo in vivo</a:t>
                      </a:r>
                      <a:endParaRPr lang="fr-FR" sz="900" dirty="0"/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solidFill>
                            <a:schemeClr val="tx1"/>
                          </a:solidFill>
                        </a:rPr>
                        <a:t>±5%</a:t>
                      </a:r>
                      <a:endParaRPr lang="fr-FR" sz="900" dirty="0"/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Cyclops</a:t>
                      </a:r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67%</a:t>
                      </a:r>
                    </a:p>
                  </a:txBody>
                  <a:tcPr marL="91456" marR="91456" marT="45690" marB="45690"/>
                </a:tc>
              </a:tr>
              <a:tr h="228526"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/>
                        <a:t>Turbidité</a:t>
                      </a:r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solidFill>
                            <a:schemeClr val="tx1"/>
                          </a:solidFill>
                        </a:rPr>
                        <a:t>±5%</a:t>
                      </a:r>
                      <a:endParaRPr lang="fr-FR" sz="900" dirty="0"/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err="1" smtClean="0"/>
                        <a:t>Seapoint</a:t>
                      </a:r>
                      <a:endParaRPr lang="fr-FR" sz="900" dirty="0" smtClean="0"/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46%</a:t>
                      </a:r>
                    </a:p>
                  </a:txBody>
                  <a:tcPr marL="91456" marR="91456" marT="45690" marB="45690"/>
                </a:tc>
              </a:tr>
              <a:tr h="228526"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/>
                        <a:t>PAR</a:t>
                      </a:r>
                      <a:r>
                        <a:rPr lang="fr-FR" sz="900" baseline="0" dirty="0" smtClean="0"/>
                        <a:t> aérien</a:t>
                      </a:r>
                      <a:endParaRPr lang="fr-FR" sz="900" dirty="0"/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</a:rPr>
                        <a:t>±3%</a:t>
                      </a:r>
                      <a:endParaRPr lang="fr-FR" sz="900" dirty="0" smtClean="0"/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err="1" smtClean="0"/>
                        <a:t>Satlantic</a:t>
                      </a:r>
                      <a:endParaRPr lang="fr-FR" sz="900" dirty="0" smtClean="0"/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65%</a:t>
                      </a:r>
                    </a:p>
                  </a:txBody>
                  <a:tcPr marL="91456" marR="91456" marT="45690" marB="45690"/>
                </a:tc>
              </a:tr>
              <a:tr h="228526"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/>
                        <a:t>CO</a:t>
                      </a:r>
                      <a:r>
                        <a:rPr lang="fr-FR" sz="900" baseline="-25000" dirty="0" smtClean="0"/>
                        <a:t>2</a:t>
                      </a:r>
                      <a:r>
                        <a:rPr lang="fr-FR" sz="900" dirty="0" smtClean="0"/>
                        <a:t> dissous</a:t>
                      </a:r>
                      <a:endParaRPr lang="fr-FR" sz="900" dirty="0"/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±3ppm</a:t>
                      </a:r>
                      <a:endParaRPr lang="fr-FR" sz="900" dirty="0"/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/>
                        <a:t>Carioca</a:t>
                      </a:r>
                      <a:endParaRPr lang="fr-FR" sz="900" dirty="0"/>
                    </a:p>
                  </a:txBody>
                  <a:tcPr marL="91456" marR="91456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72%</a:t>
                      </a:r>
                      <a:endParaRPr lang="fr-FR" sz="900" dirty="0"/>
                    </a:p>
                  </a:txBody>
                  <a:tcPr marL="91456" marR="91456" marT="45690" marB="45690"/>
                </a:tc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34925" y="719138"/>
            <a:ext cx="5786438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050" dirty="0">
                <a:latin typeface="Arial" charset="0"/>
              </a:rPr>
              <a:t>Observation depuis </a:t>
            </a:r>
            <a:r>
              <a:rPr lang="fr-FR" sz="1050" b="1" dirty="0">
                <a:latin typeface="Arial" charset="0"/>
              </a:rPr>
              <a:t>15 ans, toutes les 20 minutes</a:t>
            </a:r>
            <a:r>
              <a:rPr lang="fr-FR" sz="1050" dirty="0">
                <a:latin typeface="Arial" charset="0"/>
              </a:rPr>
              <a:t>, des paramètres environnementaux des eaux de surface, au niveau du goulet de la rade de Brest</a:t>
            </a:r>
            <a:r>
              <a:rPr lang="fr-FR" sz="1000" dirty="0">
                <a:latin typeface="Arial" charset="0"/>
              </a:rPr>
              <a:t>.</a:t>
            </a:r>
            <a:endParaRPr lang="fr-FR" sz="1000" dirty="0"/>
          </a:p>
        </p:txBody>
      </p:sp>
      <p:sp>
        <p:nvSpPr>
          <p:cNvPr id="14421" name="ZoneTexte 18"/>
          <p:cNvSpPr txBox="1">
            <a:spLocks noChangeArrowheads="1"/>
          </p:cNvSpPr>
          <p:nvPr/>
        </p:nvSpPr>
        <p:spPr bwMode="auto">
          <a:xfrm>
            <a:off x="-36513" y="5876925"/>
            <a:ext cx="921702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b="1"/>
              <a:t>Particularités</a:t>
            </a:r>
            <a:r>
              <a:rPr lang="fr-FR" altLang="fr-FR" sz="1400"/>
              <a:t>: = Bouée SOMLIT&amp;HOSEA =&gt;sous convention </a:t>
            </a:r>
            <a:r>
              <a:rPr lang="fr-FR" altLang="fr-FR" sz="1100" b="1"/>
              <a:t>CNRS/IFREMER/UBO; </a:t>
            </a:r>
            <a:r>
              <a:rPr lang="fr-FR" altLang="fr-FR" sz="1400" b="1"/>
              <a:t>Correction </a:t>
            </a:r>
            <a:r>
              <a:rPr lang="fr-FR" altLang="fr-FR" sz="1400"/>
              <a:t>des données HF avec données SOMLIT; Utilisée pour chercheurs en </a:t>
            </a:r>
            <a:r>
              <a:rPr lang="fr-FR" altLang="fr-FR" sz="1400" b="1"/>
              <a:t>biologie, biogéochimie, hydroclimatologie; Intégré à la ZABRI (label INEE)</a:t>
            </a:r>
          </a:p>
        </p:txBody>
      </p:sp>
      <p:sp>
        <p:nvSpPr>
          <p:cNvPr id="14422" name="ZoneTexte 35"/>
          <p:cNvSpPr txBox="1">
            <a:spLocks noChangeArrowheads="1"/>
          </p:cNvSpPr>
          <p:nvPr/>
        </p:nvSpPr>
        <p:spPr bwMode="auto">
          <a:xfrm>
            <a:off x="5821363" y="3554413"/>
            <a:ext cx="3214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>
                <a:latin typeface="Arial" charset="0"/>
              </a:rPr>
              <a:t>Gestion et mise à disposition des données par Coriolis (CDOCO/IFREMER)</a:t>
            </a:r>
            <a:endParaRPr lang="fr-FR" altLang="fr-FR" sz="1000"/>
          </a:p>
        </p:txBody>
      </p:sp>
      <p:sp>
        <p:nvSpPr>
          <p:cNvPr id="37" name="ZoneTexte 36"/>
          <p:cNvSpPr txBox="1"/>
          <p:nvPr/>
        </p:nvSpPr>
        <p:spPr>
          <a:xfrm>
            <a:off x="5834063" y="793750"/>
            <a:ext cx="3109912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050" dirty="0">
                <a:latin typeface="Arial" charset="0"/>
              </a:rPr>
              <a:t>Instrumentation = sonde </a:t>
            </a:r>
            <a:r>
              <a:rPr lang="fr-FR" sz="1050" dirty="0" err="1">
                <a:latin typeface="Arial" charset="0"/>
              </a:rPr>
              <a:t>multiparamètre</a:t>
            </a:r>
            <a:r>
              <a:rPr lang="fr-FR" sz="1050" dirty="0">
                <a:latin typeface="Arial" charset="0"/>
              </a:rPr>
              <a:t> MP7/NKE</a:t>
            </a:r>
            <a:endParaRPr lang="fr-FR" sz="1050" dirty="0"/>
          </a:p>
        </p:txBody>
      </p:sp>
      <p:sp>
        <p:nvSpPr>
          <p:cNvPr id="14424" name="ZoneTexte 19"/>
          <p:cNvSpPr txBox="1">
            <a:spLocks noChangeArrowheads="1"/>
          </p:cNvSpPr>
          <p:nvPr/>
        </p:nvSpPr>
        <p:spPr bwMode="auto">
          <a:xfrm>
            <a:off x="1692275" y="3790950"/>
            <a:ext cx="12350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P. Rimmelin-Maury,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 Loïc Quéméner, M. Répécaud, S. L’Helguen, Laurence Beaumont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/>
              <a:t>Anne Le Noach, Hervé Lintanf , Michel Peleau , Isabelle Bihannic, Thierry Lebec, Erwan Amice , Antoine Guillot</a:t>
            </a:r>
            <a:r>
              <a:rPr lang="fr-FR" altLang="fr-FR" sz="900"/>
              <a:t>, </a:t>
            </a:r>
            <a:r>
              <a:rPr lang="fr-FR" altLang="fr-FR" sz="500"/>
              <a:t>Laurent Delaunay, Caroline LeBihan, Laurent Gautier, Sébastien Prigent, Stéphane Tarot, Olivier Gontier, Yann Bozec, L. Delauney, Jonathan Schaeffer, Patricia Merny, e</a:t>
            </a:r>
            <a:r>
              <a:rPr lang="fr-FR" altLang="fr-FR" sz="900"/>
              <a:t>t </a:t>
            </a:r>
            <a:r>
              <a:rPr lang="fr-FR" altLang="fr-FR" sz="800"/>
              <a:t>beaucoup d’autres à temps partiel mais à contribution indispensable !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2857500" y="3544888"/>
            <a:ext cx="2946400" cy="414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050" dirty="0"/>
              <a:t>Qualification avec SCOOP, Validation et correction à l’aide des données SOMLIT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925" y="719138"/>
            <a:ext cx="5786438" cy="27813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34925" y="3500438"/>
            <a:ext cx="2805113" cy="237648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2840038" y="3500438"/>
            <a:ext cx="2981325" cy="237648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821363" y="3500438"/>
            <a:ext cx="3214687" cy="237648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821363" y="719138"/>
            <a:ext cx="3214687" cy="27813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2676525" y="6453188"/>
            <a:ext cx="6408738" cy="230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http://www-iuem.univ-brest.fr/observatoire/observation-cotiere/parametres-physico-chimiques/testpeg</a:t>
            </a:r>
            <a:endParaRPr lang="fr-FR" sz="9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432" name="Image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663" y="3865563"/>
            <a:ext cx="4889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3" name="Rectangle 39"/>
          <p:cNvSpPr>
            <a:spLocks noChangeArrowheads="1"/>
          </p:cNvSpPr>
          <p:nvPr/>
        </p:nvSpPr>
        <p:spPr bwMode="auto">
          <a:xfrm>
            <a:off x="611188" y="3490913"/>
            <a:ext cx="14303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100"/>
              <a:t>Personnels impliqués</a:t>
            </a:r>
          </a:p>
        </p:txBody>
      </p:sp>
    </p:spTree>
    <p:extLst>
      <p:ext uri="{BB962C8B-B14F-4D97-AF65-F5344CB8AC3E}">
        <p14:creationId xmlns:p14="http://schemas.microsoft.com/office/powerpoint/2010/main" val="22104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278</Words>
  <Application>Microsoft Office PowerPoint</Application>
  <PresentationFormat>Affichage à l'écran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Bouée MAREL-Iroise combinée à SOMLIT-Brest</vt:lpstr>
    </vt:vector>
  </TitlesOfParts>
  <Company>UBO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Bouée MAREL-Iroise combinée à SOMLIT-Brest</dc:title>
  <dc:creator>somlit</dc:creator>
  <cp:lastModifiedBy>somlit</cp:lastModifiedBy>
  <cp:revision>1</cp:revision>
  <dcterms:created xsi:type="dcterms:W3CDTF">2015-10-19T07:50:20Z</dcterms:created>
  <dcterms:modified xsi:type="dcterms:W3CDTF">2015-10-19T07:52:43Z</dcterms:modified>
</cp:coreProperties>
</file>