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3"/>
  </p:notesMasterIdLst>
  <p:sldIdLst>
    <p:sldId id="258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5" r:id="rId15"/>
    <p:sldId id="270" r:id="rId16"/>
    <p:sldId id="271" r:id="rId17"/>
    <p:sldId id="272" r:id="rId18"/>
    <p:sldId id="273" r:id="rId19"/>
    <p:sldId id="274" r:id="rId20"/>
    <p:sldId id="276" r:id="rId21"/>
    <p:sldId id="26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  <a:srgbClr val="00FF00"/>
    <a:srgbClr val="BAC6DC"/>
    <a:srgbClr val="0000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89BCB-7461-4CC3-AF56-27A726B141D7}" type="datetimeFigureOut">
              <a:rPr lang="en-GB" smtClean="0"/>
              <a:t>20/10/2015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52446-1D9C-4B74-B374-01D91B4947E6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79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8CB3EC-509C-4884-ABBD-4CC443DD28C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D0FC3-FAEB-43CA-804F-331D2CF465BD}" type="slidenum">
              <a:rPr lang="en-US" smtClean="0"/>
              <a:t>‹N°›</a:t>
            </a:fld>
            <a:endParaRPr lang="en-US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" y="0"/>
            <a:ext cx="9144000" cy="1239864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2366"/>
            <a:ext cx="9144000" cy="88962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1" y="548680"/>
            <a:ext cx="1802586" cy="58840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4" y="116632"/>
            <a:ext cx="1786882" cy="33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83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8CB3EC-509C-4884-ABBD-4CC443DD28C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D0FC3-FAEB-43CA-804F-331D2CF465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4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8CB3EC-509C-4884-ABBD-4CC443DD28C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D0FC3-FAEB-43CA-804F-331D2CF465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76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8CB3EC-509C-4884-ABBD-4CC443DD28C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D0FC3-FAEB-43CA-804F-331D2CF465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12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693987"/>
            <a:ext cx="777240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11E31-8E43-4AE0-80E0-9225831F921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480AA4-2BF5-4CA0-ACAD-192A51EC721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31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11E31-8E43-4AE0-80E0-9225831F921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480AA4-2BF5-4CA0-ACAD-192A51EC721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48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11E31-8E43-4AE0-80E0-9225831F921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480AA4-2BF5-4CA0-ACAD-192A51EC721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35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11E31-8E43-4AE0-80E0-9225831F921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480AA4-2BF5-4CA0-ACAD-192A51EC721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53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11E31-8E43-4AE0-80E0-9225831F921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480AA4-2BF5-4CA0-ACAD-192A51EC721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015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11E31-8E43-4AE0-80E0-9225831F921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480AA4-2BF5-4CA0-ACAD-192A51EC721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82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11E31-8E43-4AE0-80E0-9225831F921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480AA4-2BF5-4CA0-ACAD-192A51EC721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35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D0FC3-FAEB-43CA-804F-331D2CF465BD}" type="slidenum">
              <a:rPr lang="en-US" smtClean="0"/>
              <a:t>‹N°›</a:t>
            </a:fld>
            <a:endParaRPr lang="en-US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" y="0"/>
            <a:ext cx="9144000" cy="1239864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2366"/>
            <a:ext cx="9144000" cy="8896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1" y="548680"/>
            <a:ext cx="1802586" cy="58840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4" y="116632"/>
            <a:ext cx="1786882" cy="33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529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11E31-8E43-4AE0-80E0-9225831F921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480AA4-2BF5-4CA0-ACAD-192A51EC721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64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11E31-8E43-4AE0-80E0-9225831F921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480AA4-2BF5-4CA0-ACAD-192A51EC721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0460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11E31-8E43-4AE0-80E0-9225831F921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480AA4-2BF5-4CA0-ACAD-192A51EC721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327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11E31-8E43-4AE0-80E0-9225831F921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480AA4-2BF5-4CA0-ACAD-192A51EC721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0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8CB3EC-509C-4884-ABBD-4CC443DD28C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D0FC3-FAEB-43CA-804F-331D2CF465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3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8CB3EC-509C-4884-ABBD-4CC443DD28C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D0FC3-FAEB-43CA-804F-331D2CF465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79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8CB3EC-509C-4884-ABBD-4CC443DD28C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D0FC3-FAEB-43CA-804F-331D2CF465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37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8CB3EC-509C-4884-ABBD-4CC443DD28C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D0FC3-FAEB-43CA-804F-331D2CF465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31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8CB3EC-509C-4884-ABBD-4CC443DD28C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D0FC3-FAEB-43CA-804F-331D2CF465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30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8CB3EC-509C-4884-ABBD-4CC443DD28C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D0FC3-FAEB-43CA-804F-331D2CF465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9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8CB3EC-509C-4884-ABBD-4CC443DD28C6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D0FC3-FAEB-43CA-804F-331D2CF465B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13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D0FC3-FAEB-43CA-804F-331D2CF465BD}" type="slidenum">
              <a:rPr lang="en-US" smtClean="0"/>
              <a:t>‹N°›</a:t>
            </a:fld>
            <a:endParaRPr lang="en-US"/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" y="0"/>
            <a:ext cx="9144000" cy="1239864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2366"/>
            <a:ext cx="9144000" cy="88962"/>
          </a:xfrm>
          <a:prstGeom prst="rect">
            <a:avLst/>
          </a:prstGeom>
        </p:spPr>
      </p:pic>
      <p:sp>
        <p:nvSpPr>
          <p:cNvPr id="13" name="14 CuadroTexto"/>
          <p:cNvSpPr txBox="1"/>
          <p:nvPr userDrawn="1"/>
        </p:nvSpPr>
        <p:spPr>
          <a:xfrm>
            <a:off x="1115616" y="6453336"/>
            <a:ext cx="1171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i="1" dirty="0" smtClean="0"/>
              <a:t>Atelier </a:t>
            </a:r>
            <a:r>
              <a:rPr lang="es-ES_tradnl" sz="1200" i="1" dirty="0" err="1" smtClean="0"/>
              <a:t>Resomar</a:t>
            </a:r>
            <a:endParaRPr lang="en-US" sz="1200" i="1" dirty="0"/>
          </a:p>
        </p:txBody>
      </p:sp>
      <p:sp>
        <p:nvSpPr>
          <p:cNvPr id="14" name="15 CuadroTexto"/>
          <p:cNvSpPr txBox="1"/>
          <p:nvPr userDrawn="1"/>
        </p:nvSpPr>
        <p:spPr>
          <a:xfrm>
            <a:off x="5895782" y="6453335"/>
            <a:ext cx="1798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i="1" dirty="0" smtClean="0"/>
              <a:t>Brest, 15-16 </a:t>
            </a:r>
            <a:r>
              <a:rPr lang="es-ES_tradnl" sz="1200" i="1" dirty="0" err="1" smtClean="0"/>
              <a:t>octobre</a:t>
            </a:r>
            <a:r>
              <a:rPr lang="es-ES_tradnl" sz="1200" i="1" dirty="0" smtClean="0"/>
              <a:t> 2015</a:t>
            </a:r>
            <a:endParaRPr lang="en-US" sz="1200" i="1" dirty="0"/>
          </a:p>
        </p:txBody>
      </p:sp>
      <p:pic>
        <p:nvPicPr>
          <p:cNvPr id="17" name="Image 1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1" y="548680"/>
            <a:ext cx="1802586" cy="588409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4" y="116632"/>
            <a:ext cx="1786882" cy="33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9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" y="6237312"/>
            <a:ext cx="9144000" cy="88962"/>
          </a:xfrm>
          <a:prstGeom prst="rect">
            <a:avLst/>
          </a:prstGeom>
        </p:spPr>
      </p:pic>
      <p:sp>
        <p:nvSpPr>
          <p:cNvPr id="15" name="14 CuadroTexto"/>
          <p:cNvSpPr txBox="1"/>
          <p:nvPr userDrawn="1"/>
        </p:nvSpPr>
        <p:spPr>
          <a:xfrm>
            <a:off x="1115616" y="6453336"/>
            <a:ext cx="1171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i="1" dirty="0" smtClean="0"/>
              <a:t>Atelier </a:t>
            </a:r>
            <a:r>
              <a:rPr lang="es-ES_tradnl" sz="1200" i="1" dirty="0" err="1" smtClean="0"/>
              <a:t>Resomar</a:t>
            </a:r>
            <a:endParaRPr lang="en-US" sz="1200" i="1" dirty="0"/>
          </a:p>
        </p:txBody>
      </p:sp>
      <p:sp>
        <p:nvSpPr>
          <p:cNvPr id="16" name="15 CuadroTexto"/>
          <p:cNvSpPr txBox="1"/>
          <p:nvPr userDrawn="1"/>
        </p:nvSpPr>
        <p:spPr>
          <a:xfrm>
            <a:off x="5895782" y="6453335"/>
            <a:ext cx="1798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i="1" dirty="0" smtClean="0"/>
              <a:t>Brest, 15-16 </a:t>
            </a:r>
            <a:r>
              <a:rPr lang="es-ES_tradnl" sz="1200" i="1" dirty="0" err="1" smtClean="0"/>
              <a:t>octobre</a:t>
            </a:r>
            <a:r>
              <a:rPr lang="es-ES_tradnl" sz="1200" i="1" dirty="0" smtClean="0"/>
              <a:t> 2015</a:t>
            </a:r>
            <a:endParaRPr lang="en-US" sz="1200" i="1" dirty="0"/>
          </a:p>
        </p:txBody>
      </p:sp>
      <p:pic>
        <p:nvPicPr>
          <p:cNvPr id="14" name="7 Imagen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" y="0"/>
            <a:ext cx="9144000" cy="1239864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1" y="548680"/>
            <a:ext cx="1802586" cy="588409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4" y="116632"/>
            <a:ext cx="1786882" cy="33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9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470025"/>
          </a:xfrm>
        </p:spPr>
        <p:txBody>
          <a:bodyPr/>
          <a:lstStyle/>
          <a:p>
            <a:r>
              <a:rPr lang="es-ES_tradnl" dirty="0" smtClean="0"/>
              <a:t>Atelier </a:t>
            </a:r>
            <a:r>
              <a:rPr lang="es-ES_tradnl" dirty="0" err="1" smtClean="0"/>
              <a:t>Resomar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La </a:t>
            </a:r>
            <a:r>
              <a:rPr lang="es-ES_tradnl" dirty="0" err="1" smtClean="0"/>
              <a:t>qualification</a:t>
            </a:r>
            <a:r>
              <a:rPr lang="es-ES_tradnl" dirty="0" smtClean="0"/>
              <a:t> </a:t>
            </a:r>
            <a:r>
              <a:rPr lang="es-ES_tradnl" dirty="0" err="1" smtClean="0"/>
              <a:t>automatisée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(</a:t>
            </a:r>
            <a:r>
              <a:rPr lang="es-ES_tradnl" dirty="0" err="1" smtClean="0"/>
              <a:t>Coriolis</a:t>
            </a:r>
            <a:r>
              <a:rPr lang="es-ES_tradnl" dirty="0" smtClean="0"/>
              <a:t> / CD-</a:t>
            </a:r>
            <a:r>
              <a:rPr lang="es-ES_tradnl" dirty="0" err="1" smtClean="0"/>
              <a:t>Oco</a:t>
            </a:r>
            <a:r>
              <a:rPr lang="es-ES_tradnl" dirty="0" smtClean="0"/>
              <a:t>)</a:t>
            </a:r>
            <a:endParaRPr lang="en-US" dirty="0"/>
          </a:p>
        </p:txBody>
      </p:sp>
      <p:sp>
        <p:nvSpPr>
          <p:cNvPr id="3" name="3 Título"/>
          <p:cNvSpPr txBox="1">
            <a:spLocks/>
          </p:cNvSpPr>
          <p:nvPr/>
        </p:nvSpPr>
        <p:spPr>
          <a:xfrm>
            <a:off x="755576" y="397519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2800" dirty="0" err="1" smtClean="0"/>
              <a:t>Stéphane</a:t>
            </a:r>
            <a:r>
              <a:rPr lang="es-ES_tradnl" sz="2800" dirty="0" smtClean="0"/>
              <a:t> Tarot</a:t>
            </a:r>
            <a:br>
              <a:rPr lang="es-ES_tradnl" sz="2800" dirty="0" smtClean="0"/>
            </a:br>
            <a:r>
              <a:rPr lang="es-ES_tradnl" sz="2800" dirty="0" err="1" smtClean="0"/>
              <a:t>Ifremer</a:t>
            </a:r>
            <a:r>
              <a:rPr lang="es-ES_tradnl" sz="2800" dirty="0" smtClean="0"/>
              <a:t> – IMN/IDM/SISMER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332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44624"/>
            <a:ext cx="6836296" cy="1152128"/>
          </a:xfrm>
        </p:spPr>
        <p:txBody>
          <a:bodyPr>
            <a:normAutofit/>
          </a:bodyPr>
          <a:lstStyle/>
          <a:p>
            <a:pPr algn="l"/>
            <a:r>
              <a:rPr lang="es-ES_tradnl" sz="3200" dirty="0" smtClean="0">
                <a:solidFill>
                  <a:schemeClr val="bg1"/>
                </a:solidFill>
              </a:rPr>
              <a:t>Les </a:t>
            </a:r>
            <a:r>
              <a:rPr lang="es-ES_tradnl" sz="3200" dirty="0" err="1" smtClean="0">
                <a:solidFill>
                  <a:schemeClr val="bg1"/>
                </a:solidFill>
              </a:rPr>
              <a:t>tests</a:t>
            </a:r>
            <a:r>
              <a:rPr lang="es-ES_tradnl" sz="3200" dirty="0" smtClean="0">
                <a:solidFill>
                  <a:schemeClr val="bg1"/>
                </a:solidFill>
              </a:rPr>
              <a:t> disponibles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4608512"/>
          </a:xfrm>
        </p:spPr>
        <p:txBody>
          <a:bodyPr>
            <a:normAutofit fontScale="92500" lnSpcReduction="10000"/>
          </a:bodyPr>
          <a:lstStyle/>
          <a:p>
            <a:pPr marL="271463" indent="-271463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Les tests standards (</a:t>
            </a:r>
            <a:r>
              <a:rPr lang="en-US" sz="2600" dirty="0" err="1" smtClean="0">
                <a:solidFill>
                  <a:schemeClr val="tx1"/>
                </a:solidFill>
              </a:rPr>
              <a:t>trajectoires</a:t>
            </a:r>
            <a:r>
              <a:rPr lang="en-US" sz="2600" dirty="0" smtClean="0">
                <a:solidFill>
                  <a:schemeClr val="tx1"/>
                </a:solidFill>
              </a:rPr>
              <a:t> &amp; </a:t>
            </a:r>
            <a:r>
              <a:rPr lang="en-US" sz="2600" dirty="0" err="1" smtClean="0">
                <a:solidFill>
                  <a:schemeClr val="tx1"/>
                </a:solidFill>
              </a:rPr>
              <a:t>séries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temporelles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0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Initialisation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2	Date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3	Position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4	Position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sur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terre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5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Vitesse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6	</a:t>
            </a:r>
            <a:r>
              <a:rPr lang="en-US" sz="2600" b="1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b="1" dirty="0" smtClean="0">
                <a:solidFill>
                  <a:schemeClr val="tx1"/>
                </a:solidFill>
                <a:sym typeface="Wingdings" pitchFamily="2" charset="2"/>
              </a:rPr>
              <a:t> global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7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Régional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8	Pic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9	Gradient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10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Climatologie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11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Comparaison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13	Constance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15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Liste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grise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endParaRPr lang="en-US" sz="2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lèche gauche 3"/>
          <p:cNvSpPr/>
          <p:nvPr/>
        </p:nvSpPr>
        <p:spPr>
          <a:xfrm flipH="1">
            <a:off x="3923928" y="3573016"/>
            <a:ext cx="151216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652120" y="342900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Min &lt; Mesure &lt; max</a:t>
            </a:r>
          </a:p>
        </p:txBody>
      </p:sp>
    </p:spTree>
    <p:extLst>
      <p:ext uri="{BB962C8B-B14F-4D97-AF65-F5344CB8AC3E}">
        <p14:creationId xmlns:p14="http://schemas.microsoft.com/office/powerpoint/2010/main" val="297288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44624"/>
            <a:ext cx="6836296" cy="1152128"/>
          </a:xfrm>
        </p:spPr>
        <p:txBody>
          <a:bodyPr>
            <a:normAutofit/>
          </a:bodyPr>
          <a:lstStyle/>
          <a:p>
            <a:pPr algn="l"/>
            <a:r>
              <a:rPr lang="es-ES_tradnl" sz="3200" dirty="0" smtClean="0">
                <a:solidFill>
                  <a:schemeClr val="bg1"/>
                </a:solidFill>
              </a:rPr>
              <a:t>Les </a:t>
            </a:r>
            <a:r>
              <a:rPr lang="es-ES_tradnl" sz="3200" dirty="0" err="1" smtClean="0">
                <a:solidFill>
                  <a:schemeClr val="bg1"/>
                </a:solidFill>
              </a:rPr>
              <a:t>tests</a:t>
            </a:r>
            <a:r>
              <a:rPr lang="es-ES_tradnl" sz="3200" dirty="0" smtClean="0">
                <a:solidFill>
                  <a:schemeClr val="bg1"/>
                </a:solidFill>
              </a:rPr>
              <a:t> disponibles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4608512"/>
          </a:xfrm>
        </p:spPr>
        <p:txBody>
          <a:bodyPr>
            <a:normAutofit fontScale="92500" lnSpcReduction="10000"/>
          </a:bodyPr>
          <a:lstStyle/>
          <a:p>
            <a:pPr marL="271463" indent="-271463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Les tests standards (</a:t>
            </a:r>
            <a:r>
              <a:rPr lang="en-US" sz="2600" dirty="0" err="1" smtClean="0">
                <a:solidFill>
                  <a:schemeClr val="tx1"/>
                </a:solidFill>
              </a:rPr>
              <a:t>trajectoires</a:t>
            </a:r>
            <a:r>
              <a:rPr lang="en-US" sz="2600" dirty="0" smtClean="0">
                <a:solidFill>
                  <a:schemeClr val="tx1"/>
                </a:solidFill>
              </a:rPr>
              <a:t> &amp; </a:t>
            </a:r>
            <a:r>
              <a:rPr lang="en-US" sz="2600" dirty="0" err="1" smtClean="0">
                <a:solidFill>
                  <a:schemeClr val="tx1"/>
                </a:solidFill>
              </a:rPr>
              <a:t>séries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temporelles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0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Initialisation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2	Date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3	Position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4	Position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sur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terre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5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Vitesse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6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global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7	</a:t>
            </a:r>
            <a:r>
              <a:rPr lang="en-US" sz="2600" b="1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sym typeface="Wingdings" pitchFamily="2" charset="2"/>
              </a:rPr>
              <a:t>Régional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8	Pic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9	Gradient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10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Climatologie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11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Comparaison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13	Constance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15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Liste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grise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endParaRPr lang="en-US" sz="2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lèche gauche 3"/>
          <p:cNvSpPr/>
          <p:nvPr/>
        </p:nvSpPr>
        <p:spPr>
          <a:xfrm flipH="1">
            <a:off x="3923928" y="3869515"/>
            <a:ext cx="151216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652120" y="3759423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Min &lt; Mesure &lt; max</a:t>
            </a:r>
          </a:p>
          <a:p>
            <a:r>
              <a:rPr lang="fr-FR" sz="2400" dirty="0" smtClean="0"/>
              <a:t>Si la plateforme est dans une région</a:t>
            </a:r>
          </a:p>
        </p:txBody>
      </p:sp>
    </p:spTree>
    <p:extLst>
      <p:ext uri="{BB962C8B-B14F-4D97-AF65-F5344CB8AC3E}">
        <p14:creationId xmlns:p14="http://schemas.microsoft.com/office/powerpoint/2010/main" val="421772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44624"/>
            <a:ext cx="6836296" cy="1152128"/>
          </a:xfrm>
        </p:spPr>
        <p:txBody>
          <a:bodyPr>
            <a:normAutofit/>
          </a:bodyPr>
          <a:lstStyle/>
          <a:p>
            <a:pPr algn="l"/>
            <a:r>
              <a:rPr lang="es-ES_tradnl" sz="3200" dirty="0" smtClean="0">
                <a:solidFill>
                  <a:schemeClr val="bg1"/>
                </a:solidFill>
              </a:rPr>
              <a:t>Les </a:t>
            </a:r>
            <a:r>
              <a:rPr lang="es-ES_tradnl" sz="3200" dirty="0" err="1" smtClean="0">
                <a:solidFill>
                  <a:schemeClr val="bg1"/>
                </a:solidFill>
              </a:rPr>
              <a:t>tests</a:t>
            </a:r>
            <a:r>
              <a:rPr lang="es-ES_tradnl" sz="3200" dirty="0" smtClean="0">
                <a:solidFill>
                  <a:schemeClr val="bg1"/>
                </a:solidFill>
              </a:rPr>
              <a:t> disponibles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4608512"/>
          </a:xfrm>
        </p:spPr>
        <p:txBody>
          <a:bodyPr>
            <a:normAutofit fontScale="92500" lnSpcReduction="10000"/>
          </a:bodyPr>
          <a:lstStyle/>
          <a:p>
            <a:pPr marL="271463" indent="-271463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Les tests standards (</a:t>
            </a:r>
            <a:r>
              <a:rPr lang="en-US" sz="2600" dirty="0" err="1" smtClean="0">
                <a:solidFill>
                  <a:schemeClr val="tx1"/>
                </a:solidFill>
              </a:rPr>
              <a:t>trajectoires</a:t>
            </a:r>
            <a:r>
              <a:rPr lang="en-US" sz="2600" dirty="0" smtClean="0">
                <a:solidFill>
                  <a:schemeClr val="tx1"/>
                </a:solidFill>
              </a:rPr>
              <a:t> &amp; </a:t>
            </a:r>
            <a:r>
              <a:rPr lang="en-US" sz="2600" dirty="0" err="1" smtClean="0">
                <a:solidFill>
                  <a:schemeClr val="tx1"/>
                </a:solidFill>
              </a:rPr>
              <a:t>séries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temporelles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0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Initialisation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2	Date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3	Position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4	Position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sur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terre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5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Vitesse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6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global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7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Régional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8	</a:t>
            </a:r>
            <a:r>
              <a:rPr lang="en-US" sz="2600" b="1" dirty="0" smtClean="0">
                <a:solidFill>
                  <a:schemeClr val="tx1"/>
                </a:solidFill>
                <a:sym typeface="Wingdings" pitchFamily="2" charset="2"/>
              </a:rPr>
              <a:t>Pic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9	Gradient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10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Climatologie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11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Comparaison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13	Constance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15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Liste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grise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endParaRPr lang="en-US" sz="2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lèche gauche 3"/>
          <p:cNvSpPr/>
          <p:nvPr/>
        </p:nvSpPr>
        <p:spPr>
          <a:xfrm flipH="1">
            <a:off x="3923928" y="4212621"/>
            <a:ext cx="151216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5652120" y="4077072"/>
                <a:ext cx="3384376" cy="550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fr-FR" sz="2000" i="1">
                            <a:latin typeface="Cambria Math"/>
                            <a:sym typeface="Wingdings" pitchFamily="2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2000" i="1">
                                <a:latin typeface="Cambria Math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fr-FR" sz="2000" i="1">
                                <a:latin typeface="Cambria Math"/>
                                <a:sym typeface="Wingdings" pitchFamily="2" charset="2"/>
                              </a:rPr>
                              <m:t>𝑉</m:t>
                            </m:r>
                          </m:e>
                          <m:sub>
                            <m:r>
                              <a:rPr lang="fr-FR" sz="2000" i="1">
                                <a:latin typeface="Cambria Math"/>
                                <a:sym typeface="Wingdings" pitchFamily="2" charset="2"/>
                              </a:rPr>
                              <m:t>2</m:t>
                            </m:r>
                          </m:sub>
                        </m:sSub>
                        <m:r>
                          <a:rPr lang="fr-FR" sz="2000" i="1">
                            <a:latin typeface="Cambria Math"/>
                            <a:sym typeface="Wingdings" pitchFamily="2" charset="2"/>
                          </a:rPr>
                          <m:t>−</m:t>
                        </m:r>
                        <m:f>
                          <m:fPr>
                            <m:ctrlPr>
                              <a:rPr lang="fr-FR" sz="2000" i="1">
                                <a:latin typeface="Cambria Math"/>
                                <a:sym typeface="Wingdings" pitchFamily="2" charset="2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r-FR" sz="2000" i="1">
                                    <a:latin typeface="Cambria Math"/>
                                    <a:sym typeface="Wingdings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fr-FR" sz="2000" i="1">
                                    <a:latin typeface="Cambria Math"/>
                                    <a:sym typeface="Wingdings" pitchFamily="2" charset="2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fr-FR" sz="2000" i="1">
                                    <a:latin typeface="Cambria Math"/>
                                    <a:sym typeface="Wingdings" pitchFamily="2" charset="2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fr-FR" sz="2000" i="1">
                                <a:latin typeface="Cambria Math"/>
                                <a:sym typeface="Wingdings" pitchFamily="2" charset="2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fr-FR" sz="2000" i="1">
                                    <a:latin typeface="Cambria Math"/>
                                    <a:sym typeface="Wingdings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fr-FR" sz="2000" i="1">
                                    <a:latin typeface="Cambria Math"/>
                                    <a:sym typeface="Wingdings" pitchFamily="2" charset="2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fr-FR" sz="2000" i="1">
                                    <a:latin typeface="Cambria Math"/>
                                    <a:sym typeface="Wingdings" pitchFamily="2" charset="2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fr-FR" sz="2000" i="1">
                                <a:latin typeface="Cambria Math"/>
                                <a:sym typeface="Wingdings" pitchFamily="2" charset="2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fr-FR" sz="2000" i="1">
                        <a:latin typeface="Cambria Math"/>
                        <a:sym typeface="Wingdings" pitchFamily="2" charset="2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fr-FR" sz="2000" i="1">
                            <a:latin typeface="Cambria Math"/>
                            <a:sym typeface="Wingdings" pitchFamily="2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fr-FR" sz="2000" i="1">
                                <a:latin typeface="Cambria Math"/>
                                <a:sym typeface="Wingdings" pitchFamily="2" charset="2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r-FR" sz="2000" i="1">
                                    <a:latin typeface="Cambria Math"/>
                                    <a:sym typeface="Wingdings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fr-FR" sz="2000" i="1">
                                    <a:latin typeface="Cambria Math"/>
                                    <a:sym typeface="Wingdings" pitchFamily="2" charset="2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fr-FR" sz="2000" i="1">
                                    <a:latin typeface="Cambria Math"/>
                                    <a:sym typeface="Wingdings" pitchFamily="2" charset="2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fr-FR" sz="2000" i="1">
                                <a:latin typeface="Cambria Math"/>
                                <a:sym typeface="Wingdings" pitchFamily="2" charset="2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fr-FR" sz="2000" i="1">
                                    <a:latin typeface="Cambria Math"/>
                                    <a:sym typeface="Wingdings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fr-FR" sz="2000" i="1">
                                    <a:latin typeface="Cambria Math"/>
                                    <a:sym typeface="Wingdings" pitchFamily="2" charset="2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fr-FR" sz="2000" i="1">
                                    <a:latin typeface="Cambria Math"/>
                                    <a:sym typeface="Wingdings" pitchFamily="2" charset="2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fr-FR" sz="2000" i="1">
                                <a:latin typeface="Cambria Math"/>
                                <a:sym typeface="Wingdings" pitchFamily="2" charset="2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fr-FR" sz="2400" dirty="0" smtClean="0"/>
                  <a:t>&lt;seuil</a:t>
                </a:r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077072"/>
                <a:ext cx="3384376" cy="550728"/>
              </a:xfrm>
              <a:prstGeom prst="rect">
                <a:avLst/>
              </a:prstGeom>
              <a:blipFill rotWithShape="1">
                <a:blip r:embed="rId2"/>
                <a:stretch>
                  <a:fillRect t="-3333" b="-1444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895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44624"/>
            <a:ext cx="6836296" cy="1152128"/>
          </a:xfrm>
        </p:spPr>
        <p:txBody>
          <a:bodyPr>
            <a:normAutofit/>
          </a:bodyPr>
          <a:lstStyle/>
          <a:p>
            <a:pPr algn="l"/>
            <a:r>
              <a:rPr lang="es-ES_tradnl" sz="3200" dirty="0" smtClean="0">
                <a:solidFill>
                  <a:schemeClr val="bg1"/>
                </a:solidFill>
              </a:rPr>
              <a:t>Les </a:t>
            </a:r>
            <a:r>
              <a:rPr lang="es-ES_tradnl" sz="3200" dirty="0" err="1" smtClean="0">
                <a:solidFill>
                  <a:schemeClr val="bg1"/>
                </a:solidFill>
              </a:rPr>
              <a:t>tests</a:t>
            </a:r>
            <a:r>
              <a:rPr lang="es-ES_tradnl" sz="3200" dirty="0" smtClean="0">
                <a:solidFill>
                  <a:schemeClr val="bg1"/>
                </a:solidFill>
              </a:rPr>
              <a:t> disponibles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4608512"/>
          </a:xfrm>
        </p:spPr>
        <p:txBody>
          <a:bodyPr>
            <a:normAutofit fontScale="92500" lnSpcReduction="10000"/>
          </a:bodyPr>
          <a:lstStyle/>
          <a:p>
            <a:pPr marL="271463" indent="-271463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Les tests standards (</a:t>
            </a:r>
            <a:r>
              <a:rPr lang="en-US" sz="2600" dirty="0" err="1" smtClean="0">
                <a:solidFill>
                  <a:schemeClr val="tx1"/>
                </a:solidFill>
              </a:rPr>
              <a:t>trajectoires</a:t>
            </a:r>
            <a:r>
              <a:rPr lang="en-US" sz="2600" dirty="0" smtClean="0">
                <a:solidFill>
                  <a:schemeClr val="tx1"/>
                </a:solidFill>
              </a:rPr>
              <a:t> &amp; </a:t>
            </a:r>
            <a:r>
              <a:rPr lang="en-US" sz="2600" dirty="0" err="1" smtClean="0">
                <a:solidFill>
                  <a:schemeClr val="tx1"/>
                </a:solidFill>
              </a:rPr>
              <a:t>séries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temporelles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0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Initialisation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2	Date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3	Position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4	Position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sur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terre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5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Vitesse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6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global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7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Régional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8	Pic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9	</a:t>
            </a:r>
            <a:r>
              <a:rPr lang="en-US" sz="2600" b="1" dirty="0" smtClean="0">
                <a:solidFill>
                  <a:schemeClr val="tx1"/>
                </a:solidFill>
                <a:sym typeface="Wingdings" pitchFamily="2" charset="2"/>
              </a:rPr>
              <a:t>Gradient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10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Climatologie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11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Comparaison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13	Constance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15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Liste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grise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endParaRPr lang="en-US" sz="2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lèche gauche 3"/>
          <p:cNvSpPr/>
          <p:nvPr/>
        </p:nvSpPr>
        <p:spPr>
          <a:xfrm flipH="1">
            <a:off x="3923928" y="4509120"/>
            <a:ext cx="151216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5652120" y="4293096"/>
                <a:ext cx="3384376" cy="550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fr-FR" sz="2000" i="1">
                            <a:latin typeface="Cambria Math"/>
                            <a:sym typeface="Wingdings" pitchFamily="2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fr-FR" sz="2000" i="1">
                                <a:latin typeface="Cambria Math"/>
                                <a:sym typeface="Wingdings" pitchFamily="2" charset="2"/>
                              </a:rPr>
                            </m:ctrlPr>
                          </m:sSubPr>
                          <m:e>
                            <m:r>
                              <a:rPr lang="fr-FR" sz="2000" i="1">
                                <a:latin typeface="Cambria Math"/>
                                <a:sym typeface="Wingdings" pitchFamily="2" charset="2"/>
                              </a:rPr>
                              <m:t>𝑉</m:t>
                            </m:r>
                          </m:e>
                          <m:sub>
                            <m:r>
                              <a:rPr lang="fr-FR" sz="2000" i="1">
                                <a:latin typeface="Cambria Math"/>
                                <a:sym typeface="Wingdings" pitchFamily="2" charset="2"/>
                              </a:rPr>
                              <m:t>2</m:t>
                            </m:r>
                          </m:sub>
                        </m:sSub>
                        <m:r>
                          <a:rPr lang="fr-FR" sz="2000" i="1">
                            <a:latin typeface="Cambria Math"/>
                            <a:sym typeface="Wingdings" pitchFamily="2" charset="2"/>
                          </a:rPr>
                          <m:t>−</m:t>
                        </m:r>
                        <m:f>
                          <m:fPr>
                            <m:ctrlPr>
                              <a:rPr lang="fr-FR" sz="2000" i="1">
                                <a:latin typeface="Cambria Math"/>
                                <a:sym typeface="Wingdings" pitchFamily="2" charset="2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fr-FR" sz="2000" i="1">
                                    <a:latin typeface="Cambria Math"/>
                                    <a:sym typeface="Wingdings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fr-FR" sz="2000" i="1">
                                    <a:latin typeface="Cambria Math"/>
                                    <a:sym typeface="Wingdings" pitchFamily="2" charset="2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fr-FR" sz="2000" i="1">
                                    <a:latin typeface="Cambria Math"/>
                                    <a:sym typeface="Wingdings" pitchFamily="2" charset="2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fr-FR" sz="2000" i="1">
                                <a:latin typeface="Cambria Math"/>
                                <a:sym typeface="Wingdings" pitchFamily="2" charset="2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fr-FR" sz="2000" i="1">
                                    <a:latin typeface="Cambria Math"/>
                                    <a:sym typeface="Wingdings" pitchFamily="2" charset="2"/>
                                  </a:rPr>
                                </m:ctrlPr>
                              </m:sSubPr>
                              <m:e>
                                <m:r>
                                  <a:rPr lang="fr-FR" sz="2000" i="1">
                                    <a:latin typeface="Cambria Math"/>
                                    <a:sym typeface="Wingdings" pitchFamily="2" charset="2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fr-FR" sz="2000" i="1">
                                    <a:latin typeface="Cambria Math"/>
                                    <a:sym typeface="Wingdings" pitchFamily="2" charset="2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fr-FR" sz="2000" i="1">
                                <a:latin typeface="Cambria Math"/>
                                <a:sym typeface="Wingdings" pitchFamily="2" charset="2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fr-FR" sz="2400" dirty="0" smtClean="0"/>
                  <a:t>&lt;seuil</a:t>
                </a:r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293096"/>
                <a:ext cx="3384376" cy="550728"/>
              </a:xfrm>
              <a:prstGeom prst="rect">
                <a:avLst/>
              </a:prstGeom>
              <a:blipFill rotWithShape="1">
                <a:blip r:embed="rId2"/>
                <a:stretch>
                  <a:fillRect t="-3297" b="-1318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976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44624"/>
            <a:ext cx="6836296" cy="1152128"/>
          </a:xfrm>
        </p:spPr>
        <p:txBody>
          <a:bodyPr>
            <a:normAutofit/>
          </a:bodyPr>
          <a:lstStyle/>
          <a:p>
            <a:pPr algn="l"/>
            <a:r>
              <a:rPr lang="es-ES_tradnl" sz="3200" dirty="0" smtClean="0">
                <a:solidFill>
                  <a:schemeClr val="bg1"/>
                </a:solidFill>
              </a:rPr>
              <a:t>Les </a:t>
            </a:r>
            <a:r>
              <a:rPr lang="es-ES_tradnl" sz="3200" dirty="0" err="1" smtClean="0">
                <a:solidFill>
                  <a:schemeClr val="bg1"/>
                </a:solidFill>
              </a:rPr>
              <a:t>tests</a:t>
            </a:r>
            <a:r>
              <a:rPr lang="es-ES_tradnl" sz="3200" dirty="0" smtClean="0">
                <a:solidFill>
                  <a:schemeClr val="bg1"/>
                </a:solidFill>
              </a:rPr>
              <a:t> disponibles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4608512"/>
          </a:xfrm>
        </p:spPr>
        <p:txBody>
          <a:bodyPr>
            <a:normAutofit fontScale="92500" lnSpcReduction="10000"/>
          </a:bodyPr>
          <a:lstStyle/>
          <a:p>
            <a:pPr marL="271463" indent="-271463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Les tests standards (</a:t>
            </a:r>
            <a:r>
              <a:rPr lang="en-US" sz="2600" dirty="0" err="1" smtClean="0">
                <a:solidFill>
                  <a:schemeClr val="tx1"/>
                </a:solidFill>
              </a:rPr>
              <a:t>trajectoires</a:t>
            </a:r>
            <a:r>
              <a:rPr lang="en-US" sz="2600" dirty="0" smtClean="0">
                <a:solidFill>
                  <a:schemeClr val="tx1"/>
                </a:solidFill>
              </a:rPr>
              <a:t> &amp; </a:t>
            </a:r>
            <a:r>
              <a:rPr lang="en-US" sz="2600" dirty="0" err="1" smtClean="0">
                <a:solidFill>
                  <a:schemeClr val="tx1"/>
                </a:solidFill>
              </a:rPr>
              <a:t>séries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temporelles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0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Initialisation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2	Date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3	Position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4	Position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sur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terre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5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Vitesse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6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global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7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Régional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8	Pic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9	Gradient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10	</a:t>
            </a:r>
            <a:r>
              <a:rPr lang="en-US" sz="2600" b="1" dirty="0" err="1" smtClean="0">
                <a:solidFill>
                  <a:schemeClr val="tx1"/>
                </a:solidFill>
                <a:sym typeface="Wingdings" pitchFamily="2" charset="2"/>
              </a:rPr>
              <a:t>Climatologie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11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Comparaison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13	Constance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15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Liste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grise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endParaRPr lang="en-US" sz="2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lèche gauche 3"/>
          <p:cNvSpPr/>
          <p:nvPr/>
        </p:nvSpPr>
        <p:spPr>
          <a:xfrm flipH="1">
            <a:off x="3923928" y="4869160"/>
            <a:ext cx="151216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652120" y="4725144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/>
              <a:t>Moy</a:t>
            </a:r>
            <a:r>
              <a:rPr lang="fr-FR" sz="2400" dirty="0" smtClean="0"/>
              <a:t> ± n x </a:t>
            </a:r>
            <a:r>
              <a:rPr lang="fr-FR" sz="2400" dirty="0" err="1" smtClean="0"/>
              <a:t>ecart_type</a:t>
            </a:r>
            <a:endParaRPr lang="fr-FR" sz="2400" dirty="0" smtClean="0"/>
          </a:p>
          <a:p>
            <a:r>
              <a:rPr lang="fr-FR" sz="2400" dirty="0" smtClean="0"/>
              <a:t>(</a:t>
            </a:r>
            <a:r>
              <a:rPr lang="fr-FR" sz="2400" dirty="0" err="1" smtClean="0"/>
              <a:t>Levitus</a:t>
            </a:r>
            <a:r>
              <a:rPr lang="fr-FR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72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44624"/>
            <a:ext cx="6836296" cy="1152128"/>
          </a:xfrm>
        </p:spPr>
        <p:txBody>
          <a:bodyPr>
            <a:normAutofit/>
          </a:bodyPr>
          <a:lstStyle/>
          <a:p>
            <a:pPr algn="l"/>
            <a:r>
              <a:rPr lang="es-ES_tradnl" sz="3200" dirty="0" smtClean="0">
                <a:solidFill>
                  <a:schemeClr val="bg1"/>
                </a:solidFill>
              </a:rPr>
              <a:t>Les </a:t>
            </a:r>
            <a:r>
              <a:rPr lang="es-ES_tradnl" sz="3200" dirty="0" err="1" smtClean="0">
                <a:solidFill>
                  <a:schemeClr val="bg1"/>
                </a:solidFill>
              </a:rPr>
              <a:t>tests</a:t>
            </a:r>
            <a:r>
              <a:rPr lang="es-ES_tradnl" sz="3200" dirty="0" smtClean="0">
                <a:solidFill>
                  <a:schemeClr val="bg1"/>
                </a:solidFill>
              </a:rPr>
              <a:t> disponibles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4608512"/>
          </a:xfrm>
        </p:spPr>
        <p:txBody>
          <a:bodyPr>
            <a:normAutofit fontScale="92500" lnSpcReduction="10000"/>
          </a:bodyPr>
          <a:lstStyle/>
          <a:p>
            <a:pPr marL="271463" indent="-271463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Les tests standards (</a:t>
            </a:r>
            <a:r>
              <a:rPr lang="en-US" sz="2600" dirty="0" err="1" smtClean="0">
                <a:solidFill>
                  <a:schemeClr val="tx1"/>
                </a:solidFill>
              </a:rPr>
              <a:t>trajectoires</a:t>
            </a:r>
            <a:r>
              <a:rPr lang="en-US" sz="2600" dirty="0" smtClean="0">
                <a:solidFill>
                  <a:schemeClr val="tx1"/>
                </a:solidFill>
              </a:rPr>
              <a:t> &amp; </a:t>
            </a:r>
            <a:r>
              <a:rPr lang="en-US" sz="2600" dirty="0" err="1" smtClean="0">
                <a:solidFill>
                  <a:schemeClr val="tx1"/>
                </a:solidFill>
              </a:rPr>
              <a:t>séries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temporelles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0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Initialisation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2	Date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3	Position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4	Position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sur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terre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5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Vitesse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6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global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7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Régional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8	Pic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9	Gradient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10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Climatologie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11	</a:t>
            </a:r>
            <a:r>
              <a:rPr lang="en-US" sz="2600" b="1" dirty="0" err="1" smtClean="0">
                <a:solidFill>
                  <a:schemeClr val="tx1"/>
                </a:solidFill>
                <a:sym typeface="Wingdings" pitchFamily="2" charset="2"/>
              </a:rPr>
              <a:t>Comparaison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13	Constance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15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Liste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grise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endParaRPr lang="en-US" sz="2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lèche gauche 3"/>
          <p:cNvSpPr/>
          <p:nvPr/>
        </p:nvSpPr>
        <p:spPr>
          <a:xfrm flipH="1">
            <a:off x="3923928" y="5191060"/>
            <a:ext cx="151216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652120" y="5050948"/>
            <a:ext cx="3384376" cy="755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Ecart &lt; seuil</a:t>
            </a:r>
          </a:p>
          <a:p>
            <a:r>
              <a:rPr lang="fr-FR" sz="2400" dirty="0" smtClean="0"/>
              <a:t>(entre deux capteurs)</a:t>
            </a:r>
          </a:p>
        </p:txBody>
      </p:sp>
    </p:spTree>
    <p:extLst>
      <p:ext uri="{BB962C8B-B14F-4D97-AF65-F5344CB8AC3E}">
        <p14:creationId xmlns:p14="http://schemas.microsoft.com/office/powerpoint/2010/main" val="48551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44624"/>
            <a:ext cx="6836296" cy="1152128"/>
          </a:xfrm>
        </p:spPr>
        <p:txBody>
          <a:bodyPr>
            <a:normAutofit/>
          </a:bodyPr>
          <a:lstStyle/>
          <a:p>
            <a:pPr algn="l"/>
            <a:r>
              <a:rPr lang="es-ES_tradnl" sz="3200" dirty="0" smtClean="0">
                <a:solidFill>
                  <a:schemeClr val="bg1"/>
                </a:solidFill>
              </a:rPr>
              <a:t>Les </a:t>
            </a:r>
            <a:r>
              <a:rPr lang="es-ES_tradnl" sz="3200" dirty="0" err="1" smtClean="0">
                <a:solidFill>
                  <a:schemeClr val="bg1"/>
                </a:solidFill>
              </a:rPr>
              <a:t>tests</a:t>
            </a:r>
            <a:r>
              <a:rPr lang="es-ES_tradnl" sz="3200" dirty="0" smtClean="0">
                <a:solidFill>
                  <a:schemeClr val="bg1"/>
                </a:solidFill>
              </a:rPr>
              <a:t> disponibles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4608512"/>
          </a:xfrm>
        </p:spPr>
        <p:txBody>
          <a:bodyPr>
            <a:normAutofit fontScale="92500" lnSpcReduction="10000"/>
          </a:bodyPr>
          <a:lstStyle/>
          <a:p>
            <a:pPr marL="271463" indent="-271463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Les tests standards (</a:t>
            </a:r>
            <a:r>
              <a:rPr lang="en-US" sz="2600" dirty="0" err="1" smtClean="0">
                <a:solidFill>
                  <a:schemeClr val="tx1"/>
                </a:solidFill>
              </a:rPr>
              <a:t>trajectoires</a:t>
            </a:r>
            <a:r>
              <a:rPr lang="en-US" sz="2600" dirty="0" smtClean="0">
                <a:solidFill>
                  <a:schemeClr val="tx1"/>
                </a:solidFill>
              </a:rPr>
              <a:t> &amp; </a:t>
            </a:r>
            <a:r>
              <a:rPr lang="en-US" sz="2600" dirty="0" err="1" smtClean="0">
                <a:solidFill>
                  <a:schemeClr val="tx1"/>
                </a:solidFill>
              </a:rPr>
              <a:t>séries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temporelles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0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Initialisation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2	Date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3	Position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4	Position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sur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terre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5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Vitesse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6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global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7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Régional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8	Pic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9	Gradient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10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Climatologie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11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Comparaison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13	</a:t>
            </a:r>
            <a:r>
              <a:rPr lang="en-US" sz="2600" b="1" dirty="0" smtClean="0">
                <a:solidFill>
                  <a:schemeClr val="tx1"/>
                </a:solidFill>
                <a:sym typeface="Wingdings" pitchFamily="2" charset="2"/>
              </a:rPr>
              <a:t>Constance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15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Liste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grise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endParaRPr lang="en-US" sz="2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lèche gauche 3"/>
          <p:cNvSpPr/>
          <p:nvPr/>
        </p:nvSpPr>
        <p:spPr>
          <a:xfrm flipH="1">
            <a:off x="3923928" y="5525699"/>
            <a:ext cx="151216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652120" y="5409852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/>
              <a:t>N</a:t>
            </a:r>
            <a:r>
              <a:rPr lang="fr-FR" sz="2400" baseline="-25000" dirty="0" err="1" smtClean="0"/>
              <a:t>mesures_prec</a:t>
            </a:r>
            <a:r>
              <a:rPr lang="fr-FR" sz="2400" dirty="0" smtClean="0"/>
              <a:t> &gt; seuil</a:t>
            </a:r>
          </a:p>
        </p:txBody>
      </p:sp>
    </p:spTree>
    <p:extLst>
      <p:ext uri="{BB962C8B-B14F-4D97-AF65-F5344CB8AC3E}">
        <p14:creationId xmlns:p14="http://schemas.microsoft.com/office/powerpoint/2010/main" val="402734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44624"/>
            <a:ext cx="6836296" cy="1152128"/>
          </a:xfrm>
        </p:spPr>
        <p:txBody>
          <a:bodyPr>
            <a:normAutofit/>
          </a:bodyPr>
          <a:lstStyle/>
          <a:p>
            <a:pPr algn="l"/>
            <a:r>
              <a:rPr lang="es-ES_tradnl" sz="3200" dirty="0" smtClean="0">
                <a:solidFill>
                  <a:schemeClr val="bg1"/>
                </a:solidFill>
              </a:rPr>
              <a:t>Les </a:t>
            </a:r>
            <a:r>
              <a:rPr lang="es-ES_tradnl" sz="3200" dirty="0" err="1" smtClean="0">
                <a:solidFill>
                  <a:schemeClr val="bg1"/>
                </a:solidFill>
              </a:rPr>
              <a:t>tests</a:t>
            </a:r>
            <a:r>
              <a:rPr lang="es-ES_tradnl" sz="3200" dirty="0" smtClean="0">
                <a:solidFill>
                  <a:schemeClr val="bg1"/>
                </a:solidFill>
              </a:rPr>
              <a:t> disponibles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4608512"/>
          </a:xfrm>
        </p:spPr>
        <p:txBody>
          <a:bodyPr>
            <a:normAutofit fontScale="92500" lnSpcReduction="10000"/>
          </a:bodyPr>
          <a:lstStyle/>
          <a:p>
            <a:pPr marL="271463" indent="-271463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Les tests standards (</a:t>
            </a:r>
            <a:r>
              <a:rPr lang="en-US" sz="2600" dirty="0" err="1" smtClean="0">
                <a:solidFill>
                  <a:schemeClr val="tx1"/>
                </a:solidFill>
              </a:rPr>
              <a:t>trajectoires</a:t>
            </a:r>
            <a:r>
              <a:rPr lang="en-US" sz="2600" dirty="0" smtClean="0">
                <a:solidFill>
                  <a:schemeClr val="tx1"/>
                </a:solidFill>
              </a:rPr>
              <a:t> &amp; </a:t>
            </a:r>
            <a:r>
              <a:rPr lang="en-US" sz="2600" dirty="0" err="1" smtClean="0">
                <a:solidFill>
                  <a:schemeClr val="tx1"/>
                </a:solidFill>
              </a:rPr>
              <a:t>séries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temporelles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0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Initialisation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2	Date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3	Position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4	Position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sur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terre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5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Vitesse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6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global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7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Régional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8	Pic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9	Gradient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10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Climatologie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11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Comparaison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13	Constance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15	</a:t>
            </a:r>
            <a:r>
              <a:rPr lang="en-US" sz="2600" b="1" dirty="0" err="1" smtClean="0">
                <a:solidFill>
                  <a:schemeClr val="tx1"/>
                </a:solidFill>
                <a:sym typeface="Wingdings" pitchFamily="2" charset="2"/>
              </a:rPr>
              <a:t>Liste</a:t>
            </a:r>
            <a:r>
              <a:rPr lang="en-US" sz="26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sym typeface="Wingdings" pitchFamily="2" charset="2"/>
              </a:rPr>
              <a:t>grise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endParaRPr lang="en-US" sz="2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lèche gauche 3"/>
          <p:cNvSpPr/>
          <p:nvPr/>
        </p:nvSpPr>
        <p:spPr>
          <a:xfrm flipH="1">
            <a:off x="3923928" y="5877272"/>
            <a:ext cx="151216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652120" y="5373216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Liste en base des capteurs défectueux</a:t>
            </a:r>
          </a:p>
        </p:txBody>
      </p:sp>
    </p:spTree>
    <p:extLst>
      <p:ext uri="{BB962C8B-B14F-4D97-AF65-F5344CB8AC3E}">
        <p14:creationId xmlns:p14="http://schemas.microsoft.com/office/powerpoint/2010/main" val="353305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44624"/>
            <a:ext cx="6836296" cy="1152128"/>
          </a:xfrm>
        </p:spPr>
        <p:txBody>
          <a:bodyPr>
            <a:normAutofit/>
          </a:bodyPr>
          <a:lstStyle/>
          <a:p>
            <a:pPr algn="l"/>
            <a:r>
              <a:rPr lang="es-ES_tradnl" sz="3200" dirty="0" smtClean="0">
                <a:solidFill>
                  <a:schemeClr val="bg1"/>
                </a:solidFill>
              </a:rPr>
              <a:t>Les </a:t>
            </a:r>
            <a:r>
              <a:rPr lang="es-ES_tradnl" sz="3200" dirty="0" err="1" smtClean="0">
                <a:solidFill>
                  <a:schemeClr val="bg1"/>
                </a:solidFill>
              </a:rPr>
              <a:t>tests</a:t>
            </a:r>
            <a:r>
              <a:rPr lang="es-ES_tradnl" sz="3200" dirty="0" smtClean="0">
                <a:solidFill>
                  <a:schemeClr val="bg1"/>
                </a:solidFill>
              </a:rPr>
              <a:t> disponibles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4608512"/>
          </a:xfrm>
        </p:spPr>
        <p:txBody>
          <a:bodyPr>
            <a:normAutofit fontScale="92500" lnSpcReduction="10000"/>
          </a:bodyPr>
          <a:lstStyle/>
          <a:p>
            <a:pPr marL="271463" indent="-271463" algn="l"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D</a:t>
            </a:r>
            <a:r>
              <a:rPr lang="en-US" sz="2600" dirty="0" smtClean="0">
                <a:solidFill>
                  <a:schemeClr val="tx1"/>
                </a:solidFill>
              </a:rPr>
              <a:t>es tests </a:t>
            </a:r>
            <a:r>
              <a:rPr lang="en-US" sz="2600" dirty="0" err="1" smtClean="0">
                <a:solidFill>
                  <a:schemeClr val="tx1"/>
                </a:solidFill>
              </a:rPr>
              <a:t>spécifiques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728663" lvl="1" indent="-271463" algn="l">
              <a:buFont typeface="Arial" pitchFamily="34" charset="0"/>
              <a:buChar char="•"/>
            </a:pP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Développés</a:t>
            </a:r>
            <a: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  <a:t> pour </a:t>
            </a: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répondre</a:t>
            </a:r>
            <a: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  <a:t> à </a:t>
            </a: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une</a:t>
            </a:r>
            <a: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problèmatique</a:t>
            </a:r>
            <a: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spécifique</a:t>
            </a:r>
            <a: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  <a:t> d’un </a:t>
            </a: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réseau</a:t>
            </a:r>
            <a: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  <a:t> de </a:t>
            </a: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mesure</a:t>
            </a:r>
            <a:endParaRPr lang="en-US" sz="22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728663" lvl="1" indent="-271463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  <a:t>Ex : position à (0,0), position </a:t>
            </a: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cotière</a:t>
            </a:r>
            <a: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  <a:t>, …</a:t>
            </a:r>
            <a:b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</a:br>
            <a:endParaRPr lang="en-US" sz="22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6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44624"/>
            <a:ext cx="6836296" cy="1152128"/>
          </a:xfrm>
        </p:spPr>
        <p:txBody>
          <a:bodyPr>
            <a:normAutofit/>
          </a:bodyPr>
          <a:lstStyle/>
          <a:p>
            <a:pPr algn="l"/>
            <a:r>
              <a:rPr lang="es-ES_tradnl" sz="3200" dirty="0" smtClean="0">
                <a:solidFill>
                  <a:schemeClr val="bg1"/>
                </a:solidFill>
              </a:rPr>
              <a:t>Ex : </a:t>
            </a:r>
            <a:r>
              <a:rPr lang="es-ES_tradnl" sz="3200" dirty="0" err="1" smtClean="0">
                <a:solidFill>
                  <a:schemeClr val="bg1"/>
                </a:solidFill>
              </a:rPr>
              <a:t>Marel</a:t>
            </a:r>
            <a:r>
              <a:rPr lang="es-ES_tradnl" sz="3200" dirty="0" smtClean="0">
                <a:solidFill>
                  <a:schemeClr val="bg1"/>
                </a:solidFill>
              </a:rPr>
              <a:t> </a:t>
            </a:r>
            <a:r>
              <a:rPr lang="es-ES_tradnl" sz="3200" dirty="0" err="1" smtClean="0">
                <a:solidFill>
                  <a:schemeClr val="bg1"/>
                </a:solidFill>
              </a:rPr>
              <a:t>Molit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46085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 ==== </a:t>
            </a:r>
            <a:r>
              <a:rPr lang="en-US" sz="15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Positionnement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des 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flags ====</a:t>
            </a:r>
            <a:endParaRPr lang="en-US" sz="15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DATE POSITION TEMP PSAL TUR4 MASS_DOXY FLU3 PHPH DOX1 OSAT</a:t>
            </a:r>
          </a:p>
          <a:p>
            <a:pPr algn="l"/>
            <a:endParaRPr lang="en-US" sz="15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 ==== Global </a:t>
            </a:r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range test 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====</a:t>
            </a:r>
            <a:endParaRPr lang="en-US" sz="15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</a:t>
            </a:r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TEMP 4.00 22.00 3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TEMP 2.00 25.00 4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PSAL 20.00 36.00 3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PSAL 15.00 38.00 4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TUR4 0.00 500.00 3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TUR4 -2.00 1000.00 4</a:t>
            </a:r>
          </a:p>
          <a:p>
            <a:pPr algn="l"/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</a:t>
            </a:r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MASS_DOXY 0.00 17000.00 3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MASS_DOXY 0.00 22000.00 4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FLU3 0.00 50.00 3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FLU3 -2.00 120.00 4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PHPH 7.00 10.00 3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PHPH 0.00 15.00 4</a:t>
            </a:r>
          </a:p>
          <a:p>
            <a:pPr algn="l"/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</a:t>
            </a:r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DOX1 0 10.50 3</a:t>
            </a:r>
          </a:p>
          <a:p>
            <a:pPr algn="l"/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</a:t>
            </a:r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DOX1 0 14.00 4</a:t>
            </a:r>
          </a:p>
          <a:p>
            <a:pPr algn="l"/>
            <a:r>
              <a:rPr lang="en-US" sz="15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6 OSAT 0.00 150.00 </a:t>
            </a:r>
            <a:r>
              <a:rPr lang="en-US" sz="15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en-US" sz="30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6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44624"/>
            <a:ext cx="6836296" cy="1152128"/>
          </a:xfrm>
        </p:spPr>
        <p:txBody>
          <a:bodyPr>
            <a:normAutofit/>
          </a:bodyPr>
          <a:lstStyle/>
          <a:p>
            <a:pPr algn="l"/>
            <a:r>
              <a:rPr lang="es-ES_tradnl" sz="3200" dirty="0" smtClean="0">
                <a:solidFill>
                  <a:schemeClr val="bg1"/>
                </a:solidFill>
              </a:rPr>
              <a:t>Data </a:t>
            </a:r>
            <a:r>
              <a:rPr lang="es-ES_tradnl" sz="3200" dirty="0" err="1" smtClean="0">
                <a:solidFill>
                  <a:schemeClr val="bg1"/>
                </a:solidFill>
              </a:rPr>
              <a:t>flow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Organigramme : Disque magnétique 4"/>
          <p:cNvSpPr/>
          <p:nvPr/>
        </p:nvSpPr>
        <p:spPr>
          <a:xfrm>
            <a:off x="3707904" y="1628800"/>
            <a:ext cx="1656184" cy="1440160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Coriolis</a:t>
            </a:r>
            <a:br>
              <a:rPr lang="fr-FR" dirty="0" smtClean="0"/>
            </a:br>
            <a:r>
              <a:rPr lang="fr-FR" dirty="0" err="1" smtClean="0"/>
              <a:t>Database</a:t>
            </a:r>
            <a:endParaRPr lang="fr-FR" dirty="0"/>
          </a:p>
        </p:txBody>
      </p:sp>
      <p:sp>
        <p:nvSpPr>
          <p:cNvPr id="6" name="Organigramme : Document 5"/>
          <p:cNvSpPr/>
          <p:nvPr/>
        </p:nvSpPr>
        <p:spPr>
          <a:xfrm>
            <a:off x="567160" y="1899816"/>
            <a:ext cx="1224136" cy="936104"/>
          </a:xfrm>
          <a:prstGeom prst="flowChartDocumen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Données</a:t>
            </a:r>
          </a:p>
          <a:p>
            <a:pPr algn="ctr"/>
            <a:r>
              <a:rPr lang="fr-FR" dirty="0" smtClean="0"/>
              <a:t>brutes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2699792" y="3861048"/>
            <a:ext cx="1296144" cy="7960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QC</a:t>
            </a:r>
          </a:p>
          <a:p>
            <a:pPr algn="ctr"/>
            <a:r>
              <a:rPr lang="fr-FR" dirty="0" smtClean="0"/>
              <a:t>Auto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5148063" y="3852995"/>
            <a:ext cx="1296144" cy="79225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QC</a:t>
            </a:r>
          </a:p>
          <a:p>
            <a:pPr algn="ctr"/>
            <a:r>
              <a:rPr lang="fr-FR" dirty="0" smtClean="0"/>
              <a:t>Visual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7020272" y="2492896"/>
            <a:ext cx="1296144" cy="7920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QC</a:t>
            </a:r>
          </a:p>
          <a:p>
            <a:pPr algn="ctr"/>
            <a:r>
              <a:rPr lang="fr-FR" dirty="0" smtClean="0"/>
              <a:t>Statistique</a:t>
            </a:r>
            <a:endParaRPr lang="fr-FR" dirty="0"/>
          </a:p>
        </p:txBody>
      </p:sp>
      <p:sp>
        <p:nvSpPr>
          <p:cNvPr id="13" name="Flèche droite 12"/>
          <p:cNvSpPr/>
          <p:nvPr/>
        </p:nvSpPr>
        <p:spPr>
          <a:xfrm>
            <a:off x="2231740" y="2151348"/>
            <a:ext cx="936104" cy="2165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Double flèche horizontale 14"/>
          <p:cNvSpPr/>
          <p:nvPr/>
        </p:nvSpPr>
        <p:spPr>
          <a:xfrm rot="19469031">
            <a:off x="3412914" y="3340996"/>
            <a:ext cx="749335" cy="216024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Double flèche horizontale 15"/>
          <p:cNvSpPr/>
          <p:nvPr/>
        </p:nvSpPr>
        <p:spPr>
          <a:xfrm rot="2431944">
            <a:off x="4926822" y="3320987"/>
            <a:ext cx="749335" cy="216024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Double flèche horizontale 16"/>
          <p:cNvSpPr/>
          <p:nvPr/>
        </p:nvSpPr>
        <p:spPr>
          <a:xfrm rot="1170340">
            <a:off x="5628772" y="2518308"/>
            <a:ext cx="1051974" cy="216024"/>
          </a:xfrm>
          <a:prstGeom prst="left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 rot="9005954">
            <a:off x="710008" y="3591660"/>
            <a:ext cx="2925053" cy="25048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Organigramme : Processus 18"/>
          <p:cNvSpPr/>
          <p:nvPr/>
        </p:nvSpPr>
        <p:spPr>
          <a:xfrm>
            <a:off x="279128" y="4666373"/>
            <a:ext cx="1512168" cy="61009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Distribution PI</a:t>
            </a:r>
          </a:p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(pas de QC)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0" name="Flèche droite 19"/>
          <p:cNvSpPr/>
          <p:nvPr/>
        </p:nvSpPr>
        <p:spPr>
          <a:xfrm rot="5400000">
            <a:off x="3664842" y="4041371"/>
            <a:ext cx="1742307" cy="25048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Organigramme : Processus 20"/>
          <p:cNvSpPr/>
          <p:nvPr/>
        </p:nvSpPr>
        <p:spPr>
          <a:xfrm>
            <a:off x="3707904" y="5123160"/>
            <a:ext cx="1656184" cy="61009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Distribution GTS</a:t>
            </a:r>
          </a:p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(QC)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2" name="Flèche droite 21"/>
          <p:cNvSpPr/>
          <p:nvPr/>
        </p:nvSpPr>
        <p:spPr>
          <a:xfrm rot="2113432">
            <a:off x="5446270" y="3595004"/>
            <a:ext cx="2527840" cy="25048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Organigramme : Processus 22"/>
          <p:cNvSpPr/>
          <p:nvPr/>
        </p:nvSpPr>
        <p:spPr>
          <a:xfrm>
            <a:off x="7380312" y="4581128"/>
            <a:ext cx="1763688" cy="61009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Distribution Projet</a:t>
            </a:r>
          </a:p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(QC)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24" name="Flèche droite 23"/>
          <p:cNvSpPr/>
          <p:nvPr/>
        </p:nvSpPr>
        <p:spPr>
          <a:xfrm>
            <a:off x="5508104" y="1772816"/>
            <a:ext cx="1872208" cy="250482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Organigramme : Processus 24"/>
          <p:cNvSpPr/>
          <p:nvPr/>
        </p:nvSpPr>
        <p:spPr>
          <a:xfrm>
            <a:off x="7380312" y="1594768"/>
            <a:ext cx="1763688" cy="610096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Distribution Modèles</a:t>
            </a:r>
          </a:p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(QC final)</a:t>
            </a:r>
            <a:endParaRPr lang="fr-FR" sz="1600" dirty="0">
              <a:solidFill>
                <a:schemeClr val="tx1"/>
              </a:solidFill>
            </a:endParaRPr>
          </a:p>
        </p:txBody>
      </p:sp>
      <p:pic>
        <p:nvPicPr>
          <p:cNvPr id="26" name="Picture 32" descr="C:\TMP\tc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446" y="4563833"/>
            <a:ext cx="1202086" cy="96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4" descr="http://www.ifremer.fr/co/co0401/images/big/atlantic_ocean/PSAL_10m/2004111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064342"/>
            <a:ext cx="867198" cy="104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98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44624"/>
            <a:ext cx="6836296" cy="1152128"/>
          </a:xfrm>
        </p:spPr>
        <p:txBody>
          <a:bodyPr>
            <a:normAutofit/>
          </a:bodyPr>
          <a:lstStyle/>
          <a:p>
            <a:pPr algn="l"/>
            <a:r>
              <a:rPr lang="es-ES_tradnl" sz="3200" dirty="0" err="1" smtClean="0">
                <a:solidFill>
                  <a:schemeClr val="bg1"/>
                </a:solidFill>
              </a:rPr>
              <a:t>Conclusions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4608512"/>
          </a:xfrm>
        </p:spPr>
        <p:txBody>
          <a:bodyPr>
            <a:normAutofit fontScale="92500" lnSpcReduction="10000"/>
          </a:bodyPr>
          <a:lstStyle/>
          <a:p>
            <a:pPr marL="271463" indent="-271463" algn="l">
              <a:buFont typeface="Arial" pitchFamily="34" charset="0"/>
              <a:buChar char="•"/>
            </a:pPr>
            <a:r>
              <a:rPr lang="en-US" sz="3900" dirty="0">
                <a:solidFill>
                  <a:srgbClr val="00B050"/>
                </a:solidFill>
                <a:sym typeface="Wingdings"/>
              </a:rPr>
              <a:t>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  <a:sym typeface="Wingdings"/>
              </a:rPr>
              <a:t> 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Un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système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de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contrôle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qualité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automatique</a:t>
            </a:r>
            <a:endParaRPr lang="en-US" sz="2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728663" lvl="1" indent="-271463" algn="l">
              <a:buFont typeface="Arial" pitchFamily="34" charset="0"/>
              <a:buChar char="•"/>
            </a:pP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Modulaire</a:t>
            </a:r>
            <a:endParaRPr lang="en-US" sz="22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728663" lvl="1" indent="-271463" algn="l">
              <a:buFont typeface="Arial" pitchFamily="34" charset="0"/>
              <a:buChar char="•"/>
            </a:pP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Paramètrable</a:t>
            </a:r>
            <a:endParaRPr lang="en-US" sz="22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728663" lvl="1" indent="-271463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  <a:t>Extensible (</a:t>
            </a: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développements</a:t>
            </a:r>
            <a: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  <a:t>)</a:t>
            </a:r>
          </a:p>
          <a:p>
            <a:pPr marL="728663" lvl="1" indent="-271463" algn="l">
              <a:buFont typeface="Arial" pitchFamily="34" charset="0"/>
              <a:buChar char="•"/>
            </a:pPr>
            <a:endParaRPr lang="en-US" sz="2200" dirty="0">
              <a:solidFill>
                <a:schemeClr val="tx1"/>
              </a:solidFill>
              <a:sym typeface="Wingdings" pitchFamily="2" charset="2"/>
            </a:endParaRPr>
          </a:p>
          <a:p>
            <a:pPr marL="271463" indent="-271463" algn="l">
              <a:buFont typeface="Arial" pitchFamily="34" charset="0"/>
              <a:buChar char="•"/>
            </a:pPr>
            <a:r>
              <a:rPr lang="en-US" sz="3900" dirty="0">
                <a:solidFill>
                  <a:srgbClr val="FF0000"/>
                </a:solidFill>
                <a:sym typeface="Wingdings"/>
              </a:rPr>
              <a:t></a:t>
            </a:r>
            <a:r>
              <a:rPr lang="en-US" sz="2800" dirty="0">
                <a:solidFill>
                  <a:srgbClr val="FF0000"/>
                </a:solidFill>
                <a:sym typeface="Wingdings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Utiliser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les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bonnes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valeurs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de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paramètres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(min, max,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seuil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, …)</a:t>
            </a:r>
          </a:p>
          <a:p>
            <a:pPr marL="728663" lvl="1" indent="-271463" algn="l">
              <a:buFont typeface="Arial" pitchFamily="34" charset="0"/>
              <a:buChar char="•"/>
            </a:pP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Expérience</a:t>
            </a:r>
            <a: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hauturière</a:t>
            </a:r>
            <a:endParaRPr lang="en-US" sz="22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728663" lvl="1" indent="-271463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  <a:t>A </a:t>
            </a: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appliquer</a:t>
            </a:r>
            <a: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  <a:t> au </a:t>
            </a: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domaine</a:t>
            </a:r>
            <a: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côtier</a:t>
            </a:r>
            <a:endParaRPr lang="en-US" sz="22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728663" lvl="1" indent="-271463" algn="l">
              <a:buFont typeface="Arial" pitchFamily="34" charset="0"/>
              <a:buChar char="•"/>
            </a:pP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Appui</a:t>
            </a:r>
            <a: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  <a:t> des </a:t>
            </a: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scientifiques</a:t>
            </a:r>
            <a:endParaRPr lang="en-US" sz="22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728663" lvl="1" indent="-271463" algn="l">
              <a:buFont typeface="Arial" pitchFamily="34" charset="0"/>
              <a:buChar char="•"/>
            </a:pP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Mais</a:t>
            </a:r>
            <a: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  <a:t> attention à ne pas faire de </a:t>
            </a: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l’hyper</a:t>
            </a:r>
            <a: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détection</a:t>
            </a:r>
            <a: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</a:br>
            <a:endParaRPr lang="en-US" sz="2200" dirty="0">
              <a:solidFill>
                <a:schemeClr val="tx1"/>
              </a:solidFill>
            </a:endParaRPr>
          </a:p>
          <a:p>
            <a:pPr marL="271463" indent="-271463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Questions ?</a:t>
            </a: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73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961358" y="1501943"/>
            <a:ext cx="304966" cy="415345"/>
          </a:xfrm>
          <a:prstGeom prst="rect">
            <a:avLst/>
          </a:prstGeom>
          <a:solidFill>
            <a:schemeClr val="bg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957080" y="3259352"/>
            <a:ext cx="304966" cy="415345"/>
          </a:xfrm>
          <a:prstGeom prst="rect">
            <a:avLst/>
          </a:prstGeom>
          <a:solidFill>
            <a:srgbClr val="FF0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957086" y="2823032"/>
            <a:ext cx="304966" cy="415345"/>
          </a:xfrm>
          <a:prstGeom prst="rect">
            <a:avLst/>
          </a:prstGeom>
          <a:solidFill>
            <a:srgbClr val="FF8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957086" y="2378168"/>
            <a:ext cx="304966" cy="415345"/>
          </a:xfrm>
          <a:prstGeom prst="rect">
            <a:avLst/>
          </a:prstGeom>
          <a:solidFill>
            <a:srgbClr val="FFFF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957086" y="1942233"/>
            <a:ext cx="304966" cy="415345"/>
          </a:xfrm>
          <a:prstGeom prst="rect">
            <a:avLst/>
          </a:prstGeom>
          <a:solidFill>
            <a:srgbClr val="00FF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5940152" y="1484784"/>
            <a:ext cx="302433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357188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0	No QC performed</a:t>
            </a:r>
          </a:p>
          <a:p>
            <a:pPr algn="just">
              <a:tabLst>
                <a:tab pos="357188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1	Good data</a:t>
            </a:r>
          </a:p>
          <a:p>
            <a:pPr algn="just">
              <a:tabLst>
                <a:tab pos="357188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2	Probably good data</a:t>
            </a:r>
          </a:p>
          <a:p>
            <a:pPr algn="just">
              <a:tabLst>
                <a:tab pos="357188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3	Probably bad data</a:t>
            </a:r>
          </a:p>
          <a:p>
            <a:pPr algn="just">
              <a:tabLst>
                <a:tab pos="357188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4	Bad data</a:t>
            </a:r>
          </a:p>
          <a:p>
            <a:pPr algn="just">
              <a:tabLst>
                <a:tab pos="357188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5	Value changed</a:t>
            </a:r>
          </a:p>
          <a:p>
            <a:pPr algn="just">
              <a:tabLst>
                <a:tab pos="357188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6	</a:t>
            </a:r>
            <a:r>
              <a:rPr lang="en-US" sz="1800" dirty="0" smtClean="0">
                <a:solidFill>
                  <a:schemeClr val="tx1"/>
                </a:solidFill>
              </a:rPr>
              <a:t>(Not used)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>
              <a:tabLst>
                <a:tab pos="357188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7	Nominal value</a:t>
            </a:r>
          </a:p>
          <a:p>
            <a:pPr algn="just">
              <a:tabLst>
                <a:tab pos="357188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8	Interpolated value</a:t>
            </a:r>
          </a:p>
          <a:p>
            <a:pPr algn="just">
              <a:tabLst>
                <a:tab pos="357188" algn="l"/>
              </a:tabLst>
            </a:pPr>
            <a:r>
              <a:rPr lang="en-US" sz="2400" dirty="0" smtClean="0">
                <a:solidFill>
                  <a:schemeClr val="tx1"/>
                </a:solidFill>
              </a:rPr>
              <a:t>9	Missing value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endParaRPr lang="en-US" sz="2800" dirty="0" smtClean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44624"/>
            <a:ext cx="6836296" cy="1152128"/>
          </a:xfrm>
        </p:spPr>
        <p:txBody>
          <a:bodyPr>
            <a:normAutofit/>
          </a:bodyPr>
          <a:lstStyle/>
          <a:p>
            <a:pPr algn="l"/>
            <a:r>
              <a:rPr lang="es-ES_tradnl" sz="3200" dirty="0" err="1" smtClean="0">
                <a:solidFill>
                  <a:schemeClr val="bg1"/>
                </a:solidFill>
              </a:rPr>
              <a:t>Echelle</a:t>
            </a:r>
            <a:r>
              <a:rPr lang="es-ES_tradnl" sz="3200" dirty="0" smtClean="0">
                <a:solidFill>
                  <a:schemeClr val="bg1"/>
                </a:solidFill>
              </a:rPr>
              <a:t> des </a:t>
            </a:r>
            <a:r>
              <a:rPr lang="es-ES_tradnl" sz="3200" dirty="0" err="1" smtClean="0">
                <a:solidFill>
                  <a:schemeClr val="bg1"/>
                </a:solidFill>
              </a:rPr>
              <a:t>flags</a:t>
            </a:r>
            <a:r>
              <a:rPr lang="es-ES_tradnl" sz="3200" dirty="0" smtClean="0">
                <a:solidFill>
                  <a:schemeClr val="bg1"/>
                </a:solidFill>
              </a:rPr>
              <a:t> QC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4680520" cy="4608512"/>
          </a:xfrm>
        </p:spPr>
        <p:txBody>
          <a:bodyPr>
            <a:normAutofit fontScale="92500" lnSpcReduction="10000"/>
          </a:bodyPr>
          <a:lstStyle/>
          <a:p>
            <a:pPr marL="271463" indent="-271463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Le </a:t>
            </a:r>
            <a:r>
              <a:rPr lang="en-US" sz="2600" dirty="0" err="1" smtClean="0">
                <a:solidFill>
                  <a:schemeClr val="tx1"/>
                </a:solidFill>
              </a:rPr>
              <a:t>contrôle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qualité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associe</a:t>
            </a:r>
            <a:r>
              <a:rPr lang="en-US" sz="2600" dirty="0" smtClean="0">
                <a:solidFill>
                  <a:schemeClr val="tx1"/>
                </a:solidFill>
              </a:rPr>
              <a:t> un “flag” à la date, la position, les </a:t>
            </a:r>
            <a:r>
              <a:rPr lang="en-US" sz="2600" dirty="0" err="1" smtClean="0">
                <a:solidFill>
                  <a:schemeClr val="tx1"/>
                </a:solidFill>
              </a:rPr>
              <a:t>mesures</a:t>
            </a:r>
            <a:r>
              <a:rPr lang="en-US" sz="2600" dirty="0" smtClean="0">
                <a:solidFill>
                  <a:schemeClr val="tx1"/>
                </a:solidFill>
              </a:rPr>
              <a:t/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1900" dirty="0" smtClean="0">
                <a:solidFill>
                  <a:schemeClr val="tx1"/>
                </a:solidFill>
                <a:sym typeface="Wingdings" pitchFamily="2" charset="2"/>
              </a:rPr>
              <a:t></a:t>
            </a:r>
            <a:r>
              <a:rPr lang="en-US" sz="2600" dirty="0" smtClean="0">
                <a:solidFill>
                  <a:schemeClr val="tx1"/>
                </a:solidFill>
              </a:rPr>
              <a:t>Ne </a:t>
            </a:r>
            <a:r>
              <a:rPr lang="en-US" sz="2600" dirty="0" err="1" smtClean="0">
                <a:solidFill>
                  <a:schemeClr val="tx1"/>
                </a:solidFill>
              </a:rPr>
              <a:t>modifie</a:t>
            </a:r>
            <a:r>
              <a:rPr lang="en-US" sz="2600" dirty="0" smtClean="0">
                <a:solidFill>
                  <a:schemeClr val="tx1"/>
                </a:solidFill>
              </a:rPr>
              <a:t> pas les </a:t>
            </a:r>
            <a:r>
              <a:rPr lang="en-US" sz="2600" dirty="0" err="1" smtClean="0">
                <a:solidFill>
                  <a:schemeClr val="tx1"/>
                </a:solidFill>
              </a:rPr>
              <a:t>valeurs</a:t>
            </a:r>
            <a:r>
              <a:rPr lang="en-US" sz="2600" dirty="0" smtClean="0">
                <a:solidFill>
                  <a:schemeClr val="tx1"/>
                </a:solidFill>
              </a:rPr>
              <a:t/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1900" dirty="0" smtClean="0">
                <a:solidFill>
                  <a:schemeClr val="tx1"/>
                </a:solidFill>
                <a:sym typeface="Wingdings" pitchFamily="2" charset="2"/>
              </a:rPr>
              <a:t>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Par extension, on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garde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toujours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la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série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d’origine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. Les corrections TD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sont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stockées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dans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des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paramètres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“adjusted”.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1463" indent="-271463" algn="l">
              <a:buFont typeface="Arial" pitchFamily="34" charset="0"/>
              <a:buChar char="•"/>
            </a:pPr>
            <a:r>
              <a:rPr lang="en-US" sz="2600" dirty="0" err="1" smtClean="0">
                <a:solidFill>
                  <a:schemeClr val="tx1"/>
                </a:solidFill>
              </a:rPr>
              <a:t>Toutes</a:t>
            </a:r>
            <a:r>
              <a:rPr lang="en-US" sz="2600" dirty="0" smtClean="0">
                <a:solidFill>
                  <a:schemeClr val="tx1"/>
                </a:solidFill>
              </a:rPr>
              <a:t> les </a:t>
            </a:r>
            <a:r>
              <a:rPr lang="en-US" sz="2600" dirty="0" err="1" smtClean="0">
                <a:solidFill>
                  <a:schemeClr val="tx1"/>
                </a:solidFill>
              </a:rPr>
              <a:t>mesures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sont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diffusées</a:t>
            </a:r>
            <a:r>
              <a:rPr lang="en-US" sz="2600" dirty="0">
                <a:solidFill>
                  <a:schemeClr val="tx1"/>
                </a:solidFill>
              </a:rPr>
              <a:t/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1900" dirty="0" smtClean="0">
                <a:solidFill>
                  <a:schemeClr val="tx1"/>
                </a:solidFill>
                <a:sym typeface="Wingdings" pitchFamily="2" charset="2"/>
              </a:rPr>
              <a:t>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Utiliser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les flags pour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restreindre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aux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bonnes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valeurs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endParaRPr lang="en-US" sz="2600" dirty="0">
              <a:solidFill>
                <a:schemeClr val="tx1"/>
              </a:solidFill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Parenthèse ouvrante 5"/>
          <p:cNvSpPr/>
          <p:nvPr/>
        </p:nvSpPr>
        <p:spPr>
          <a:xfrm>
            <a:off x="5868144" y="1438177"/>
            <a:ext cx="144016" cy="2304256"/>
          </a:xfrm>
          <a:prstGeom prst="leftBracket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gauche 6"/>
          <p:cNvSpPr/>
          <p:nvPr/>
        </p:nvSpPr>
        <p:spPr>
          <a:xfrm flipH="1">
            <a:off x="5220072" y="2437822"/>
            <a:ext cx="576064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6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44624"/>
            <a:ext cx="6836296" cy="1152128"/>
          </a:xfrm>
        </p:spPr>
        <p:txBody>
          <a:bodyPr>
            <a:normAutofit/>
          </a:bodyPr>
          <a:lstStyle/>
          <a:p>
            <a:pPr algn="l"/>
            <a:r>
              <a:rPr lang="es-ES_tradnl" sz="3200" dirty="0" err="1" smtClean="0">
                <a:solidFill>
                  <a:schemeClr val="bg1"/>
                </a:solidFill>
              </a:rPr>
              <a:t>Principes</a:t>
            </a:r>
            <a:r>
              <a:rPr lang="es-ES_tradnl" sz="3200" dirty="0" smtClean="0">
                <a:solidFill>
                  <a:schemeClr val="bg1"/>
                </a:solidFill>
              </a:rPr>
              <a:t> </a:t>
            </a:r>
            <a:r>
              <a:rPr lang="es-ES_tradnl" sz="3200" dirty="0" err="1" smtClean="0">
                <a:solidFill>
                  <a:schemeClr val="bg1"/>
                </a:solidFill>
              </a:rPr>
              <a:t>généraux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4680520" cy="4688076"/>
          </a:xfrm>
        </p:spPr>
        <p:txBody>
          <a:bodyPr>
            <a:normAutofit fontScale="92500" lnSpcReduction="10000"/>
          </a:bodyPr>
          <a:lstStyle/>
          <a:p>
            <a:pPr marL="271463" indent="-271463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Les tests et </a:t>
            </a:r>
            <a:r>
              <a:rPr lang="en-US" sz="2600" dirty="0" err="1" smtClean="0">
                <a:solidFill>
                  <a:schemeClr val="tx1"/>
                </a:solidFill>
              </a:rPr>
              <a:t>leurs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paramètres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sont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décrits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dans</a:t>
            </a:r>
            <a:r>
              <a:rPr lang="en-US" sz="2600" dirty="0" smtClean="0">
                <a:solidFill>
                  <a:schemeClr val="tx1"/>
                </a:solidFill>
              </a:rPr>
              <a:t> un </a:t>
            </a:r>
            <a:r>
              <a:rPr lang="en-US" sz="2600" dirty="0" err="1" smtClean="0">
                <a:solidFill>
                  <a:schemeClr val="tx1"/>
                </a:solidFill>
              </a:rPr>
              <a:t>fichier</a:t>
            </a:r>
            <a:r>
              <a:rPr lang="en-US" sz="2600" dirty="0" smtClean="0">
                <a:solidFill>
                  <a:schemeClr val="tx1"/>
                </a:solidFill>
              </a:rPr>
              <a:t> de configuration </a:t>
            </a:r>
            <a:r>
              <a:rPr lang="en-US" sz="2600" dirty="0" err="1" smtClean="0">
                <a:solidFill>
                  <a:schemeClr val="tx1"/>
                </a:solidFill>
              </a:rPr>
              <a:t>spécifique</a:t>
            </a:r>
            <a:r>
              <a:rPr lang="en-US" sz="2600" dirty="0" smtClean="0">
                <a:solidFill>
                  <a:schemeClr val="tx1"/>
                </a:solidFill>
              </a:rPr>
              <a:t> à </a:t>
            </a:r>
            <a:r>
              <a:rPr lang="en-US" sz="2600" dirty="0" err="1" smtClean="0">
                <a:solidFill>
                  <a:schemeClr val="tx1"/>
                </a:solidFill>
              </a:rPr>
              <a:t>chaque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réseau</a:t>
            </a:r>
            <a:endParaRPr lang="en-US" sz="2600" dirty="0" smtClean="0">
              <a:solidFill>
                <a:schemeClr val="tx1"/>
              </a:solidFill>
            </a:endParaRPr>
          </a:p>
          <a:p>
            <a:pPr marL="728663" lvl="1" indent="-271463" algn="l">
              <a:buFont typeface="Arial" pitchFamily="34" charset="0"/>
              <a:buChar char="•"/>
            </a:pPr>
            <a:r>
              <a:rPr lang="en-US" sz="2200" dirty="0" err="1" smtClean="0">
                <a:solidFill>
                  <a:schemeClr val="tx1"/>
                </a:solidFill>
              </a:rPr>
              <a:t>Tous</a:t>
            </a:r>
            <a:r>
              <a:rPr lang="en-US" sz="2200" dirty="0" smtClean="0">
                <a:solidFill>
                  <a:schemeClr val="tx1"/>
                </a:solidFill>
              </a:rPr>
              <a:t> les tests ne </a:t>
            </a:r>
            <a:r>
              <a:rPr lang="en-US" sz="2200" dirty="0" err="1" smtClean="0">
                <a:solidFill>
                  <a:schemeClr val="tx1"/>
                </a:solidFill>
              </a:rPr>
              <a:t>sont</a:t>
            </a:r>
            <a:r>
              <a:rPr lang="en-US" sz="2200" dirty="0" smtClean="0">
                <a:solidFill>
                  <a:schemeClr val="tx1"/>
                </a:solidFill>
              </a:rPr>
              <a:t> pas appliqués</a:t>
            </a:r>
          </a:p>
          <a:p>
            <a:pPr marL="1643063" lvl="3" indent="-271463" algn="l">
              <a:buFont typeface="Arial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marL="271463" indent="-271463" algn="l">
              <a:buFont typeface="Arial" pitchFamily="34" charset="0"/>
              <a:buChar char="•"/>
            </a:pP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Ils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sont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appliqués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successivement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dans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l’ordre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indiqué</a:t>
            </a:r>
            <a:endParaRPr lang="en-US" sz="2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1643063" lvl="3" indent="-271463" algn="l">
              <a:buFont typeface="Arial" pitchFamily="34" charset="0"/>
              <a:buChar char="•"/>
            </a:pPr>
            <a:endParaRPr lang="en-US" sz="14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271463" indent="-271463" algn="l">
              <a:buFont typeface="Arial" pitchFamily="34" charset="0"/>
              <a:buChar char="•"/>
            </a:pP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Chaque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test ne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peut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que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dégrader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les flags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qualité</a:t>
            </a:r>
            <a:endParaRPr lang="en-US" sz="2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728663" lvl="1" indent="-271463" algn="l">
              <a:buFont typeface="Arial" pitchFamily="34" charset="0"/>
              <a:buChar char="•"/>
            </a:pP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Sauf</a:t>
            </a:r>
            <a: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  <a:t> le pseudo-test 0</a:t>
            </a:r>
          </a:p>
          <a:p>
            <a:pPr marL="728663" lvl="1" indent="-271463" algn="l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  <a:t>La </a:t>
            </a: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valeur</a:t>
            </a:r>
            <a: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  <a:t> du flag </a:t>
            </a: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est</a:t>
            </a:r>
            <a: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indiqué</a:t>
            </a:r>
            <a: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  <a:t> en </a:t>
            </a:r>
            <a:r>
              <a:rPr lang="en-US" sz="2200" dirty="0" err="1" smtClean="0">
                <a:solidFill>
                  <a:schemeClr val="tx1"/>
                </a:solidFill>
                <a:sym typeface="Wingdings" pitchFamily="2" charset="2"/>
              </a:rPr>
              <a:t>paramètre</a:t>
            </a:r>
            <a: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200" dirty="0" smtClean="0">
                <a:solidFill>
                  <a:schemeClr val="tx1"/>
                </a:solidFill>
                <a:sym typeface="Wingdings" pitchFamily="2" charset="2"/>
              </a:rPr>
            </a:br>
            <a:endParaRPr lang="en-US" sz="2200" dirty="0">
              <a:solidFill>
                <a:schemeClr val="tx1"/>
              </a:solidFill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76056" y="1340768"/>
            <a:ext cx="3960440" cy="48320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# ==== Positionnement </a:t>
            </a:r>
            <a:r>
              <a:rPr lang="fr-FR" sz="1100" dirty="0">
                <a:latin typeface="Courier New" pitchFamily="49" charset="0"/>
                <a:cs typeface="Courier New" pitchFamily="49" charset="0"/>
              </a:rPr>
              <a:t>des </a:t>
            </a:r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flags ====</a:t>
            </a:r>
            <a:endParaRPr lang="fr-FR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fr-FR" sz="1100" dirty="0">
                <a:latin typeface="Courier New" pitchFamily="49" charset="0"/>
                <a:cs typeface="Courier New" pitchFamily="49" charset="0"/>
              </a:rPr>
              <a:t>DATE POSITION TEMP PSAL </a:t>
            </a:r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PRES CNDC</a:t>
            </a:r>
            <a:endParaRPr lang="fr-FR" sz="1100" dirty="0">
              <a:latin typeface="Courier New" pitchFamily="49" charset="0"/>
              <a:cs typeface="Courier New" pitchFamily="49" charset="0"/>
            </a:endParaRPr>
          </a:p>
          <a:p>
            <a:endParaRPr lang="fr-FR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# ==== Impossible </a:t>
            </a:r>
            <a:r>
              <a:rPr lang="fr-FR" sz="1100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test ====</a:t>
            </a:r>
            <a:endParaRPr lang="fr-FR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2 </a:t>
            </a:r>
            <a:r>
              <a:rPr lang="fr-FR" sz="1100" dirty="0">
                <a:latin typeface="Courier New" pitchFamily="49" charset="0"/>
                <a:cs typeface="Courier New" pitchFamily="49" charset="0"/>
              </a:rPr>
              <a:t>18/05/2009 4 4</a:t>
            </a:r>
          </a:p>
          <a:p>
            <a:endParaRPr lang="fr-FR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# ==== Impossible </a:t>
            </a:r>
            <a:r>
              <a:rPr lang="fr-FR" sz="1100" dirty="0">
                <a:latin typeface="Courier New" pitchFamily="49" charset="0"/>
                <a:cs typeface="Courier New" pitchFamily="49" charset="0"/>
              </a:rPr>
              <a:t>location </a:t>
            </a:r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test ====</a:t>
            </a:r>
            <a:endParaRPr lang="fr-FR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3 </a:t>
            </a:r>
            <a:r>
              <a:rPr lang="fr-FR" sz="1100" dirty="0">
                <a:latin typeface="Courier New" pitchFamily="49" charset="0"/>
                <a:cs typeface="Courier New" pitchFamily="49" charset="0"/>
              </a:rPr>
              <a:t>4</a:t>
            </a:r>
          </a:p>
          <a:p>
            <a:endParaRPr lang="fr-FR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# ==== Position </a:t>
            </a:r>
            <a:r>
              <a:rPr lang="fr-FR" sz="1100" dirty="0">
                <a:latin typeface="Courier New" pitchFamily="49" charset="0"/>
                <a:cs typeface="Courier New" pitchFamily="49" charset="0"/>
              </a:rPr>
              <a:t>on land test </a:t>
            </a:r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====</a:t>
            </a:r>
            <a:endParaRPr lang="fr-FR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4 </a:t>
            </a:r>
            <a:r>
              <a:rPr lang="fr-FR" sz="1100" dirty="0">
                <a:latin typeface="Courier New" pitchFamily="49" charset="0"/>
                <a:cs typeface="Courier New" pitchFamily="49" charset="0"/>
              </a:rPr>
              <a:t>4</a:t>
            </a:r>
          </a:p>
          <a:p>
            <a:endParaRPr lang="fr-FR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# ==== Global </a:t>
            </a:r>
            <a:r>
              <a:rPr lang="fr-FR" sz="1100" dirty="0">
                <a:latin typeface="Courier New" pitchFamily="49" charset="0"/>
                <a:cs typeface="Courier New" pitchFamily="49" charset="0"/>
              </a:rPr>
              <a:t>range test </a:t>
            </a:r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====</a:t>
            </a:r>
            <a:endParaRPr lang="fr-FR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6 </a:t>
            </a:r>
            <a:r>
              <a:rPr lang="fr-FR" sz="1100" dirty="0">
                <a:latin typeface="Courier New" pitchFamily="49" charset="0"/>
                <a:cs typeface="Courier New" pitchFamily="49" charset="0"/>
              </a:rPr>
              <a:t>TEMP 0 35 4</a:t>
            </a:r>
          </a:p>
          <a:p>
            <a:r>
              <a:rPr lang="fr-FR" sz="1100" dirty="0">
                <a:latin typeface="Courier New" pitchFamily="49" charset="0"/>
                <a:cs typeface="Courier New" pitchFamily="49" charset="0"/>
              </a:rPr>
              <a:t>6 PSAL 20 45 4</a:t>
            </a:r>
          </a:p>
          <a:p>
            <a:endParaRPr lang="fr-FR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# ==== Spike </a:t>
            </a:r>
            <a:r>
              <a:rPr lang="fr-FR" sz="1100" dirty="0">
                <a:latin typeface="Courier New" pitchFamily="49" charset="0"/>
                <a:cs typeface="Courier New" pitchFamily="49" charset="0"/>
              </a:rPr>
              <a:t>test </a:t>
            </a:r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====</a:t>
            </a:r>
            <a:endParaRPr lang="fr-FR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8 </a:t>
            </a:r>
            <a:r>
              <a:rPr lang="fr-FR" sz="1100" dirty="0">
                <a:latin typeface="Courier New" pitchFamily="49" charset="0"/>
                <a:cs typeface="Courier New" pitchFamily="49" charset="0"/>
              </a:rPr>
              <a:t>TEMP 0.5 4 120</a:t>
            </a:r>
          </a:p>
          <a:p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8 </a:t>
            </a:r>
            <a:r>
              <a:rPr lang="fr-FR" sz="1100" dirty="0">
                <a:latin typeface="Courier New" pitchFamily="49" charset="0"/>
                <a:cs typeface="Courier New" pitchFamily="49" charset="0"/>
              </a:rPr>
              <a:t>PSAL 0.5 4</a:t>
            </a:r>
          </a:p>
          <a:p>
            <a:endParaRPr lang="fr-FR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# ==== Grey </a:t>
            </a:r>
            <a:r>
              <a:rPr lang="fr-FR" sz="11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 ====</a:t>
            </a:r>
            <a:endParaRPr lang="fr-FR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15</a:t>
            </a:r>
            <a:endParaRPr lang="fr-FR" sz="1100" dirty="0">
              <a:latin typeface="Courier New" pitchFamily="49" charset="0"/>
              <a:cs typeface="Courier New" pitchFamily="49" charset="0"/>
            </a:endParaRPr>
          </a:p>
          <a:p>
            <a:endParaRPr lang="fr-FR" sz="11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fr-FR" sz="1100" dirty="0" err="1">
                <a:latin typeface="Courier New" pitchFamily="49" charset="0"/>
                <a:cs typeface="Courier New" pitchFamily="49" charset="0"/>
              </a:rPr>
              <a:t>Climatology</a:t>
            </a:r>
            <a:r>
              <a:rPr lang="fr-FR" sz="1100" dirty="0">
                <a:latin typeface="Courier New" pitchFamily="49" charset="0"/>
                <a:cs typeface="Courier New" pitchFamily="49" charset="0"/>
              </a:rPr>
              <a:t> test (test de climatologie)</a:t>
            </a:r>
          </a:p>
          <a:p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10 </a:t>
            </a:r>
            <a:r>
              <a:rPr lang="fr-FR" sz="1100" dirty="0">
                <a:latin typeface="Courier New" pitchFamily="49" charset="0"/>
                <a:cs typeface="Courier New" pitchFamily="49" charset="0"/>
              </a:rPr>
              <a:t>TEMP 3 2</a:t>
            </a:r>
          </a:p>
          <a:p>
            <a:r>
              <a:rPr lang="fr-FR" sz="1100" dirty="0" smtClean="0">
                <a:latin typeface="Courier New" pitchFamily="49" charset="0"/>
                <a:cs typeface="Courier New" pitchFamily="49" charset="0"/>
              </a:rPr>
              <a:t>10 </a:t>
            </a:r>
            <a:r>
              <a:rPr lang="fr-FR" sz="1100" dirty="0">
                <a:latin typeface="Courier New" pitchFamily="49" charset="0"/>
                <a:cs typeface="Courier New" pitchFamily="49" charset="0"/>
              </a:rPr>
              <a:t>PSAL 3 2</a:t>
            </a:r>
          </a:p>
          <a:p>
            <a:endParaRPr lang="fr-FR" sz="11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47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44624"/>
            <a:ext cx="6836296" cy="1152128"/>
          </a:xfrm>
        </p:spPr>
        <p:txBody>
          <a:bodyPr>
            <a:normAutofit/>
          </a:bodyPr>
          <a:lstStyle/>
          <a:p>
            <a:pPr algn="l"/>
            <a:r>
              <a:rPr lang="es-ES_tradnl" sz="3200" dirty="0" smtClean="0">
                <a:solidFill>
                  <a:schemeClr val="bg1"/>
                </a:solidFill>
              </a:rPr>
              <a:t>Les </a:t>
            </a:r>
            <a:r>
              <a:rPr lang="es-ES_tradnl" sz="3200" dirty="0" err="1" smtClean="0">
                <a:solidFill>
                  <a:schemeClr val="bg1"/>
                </a:solidFill>
              </a:rPr>
              <a:t>tests</a:t>
            </a:r>
            <a:r>
              <a:rPr lang="es-ES_tradnl" sz="3200" dirty="0" smtClean="0">
                <a:solidFill>
                  <a:schemeClr val="bg1"/>
                </a:solidFill>
              </a:rPr>
              <a:t> disponibles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4608512"/>
          </a:xfrm>
        </p:spPr>
        <p:txBody>
          <a:bodyPr>
            <a:normAutofit fontScale="92500" lnSpcReduction="10000"/>
          </a:bodyPr>
          <a:lstStyle/>
          <a:p>
            <a:pPr marL="271463" indent="-271463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Les </a:t>
            </a:r>
            <a:r>
              <a:rPr lang="en-US" sz="2600" dirty="0">
                <a:solidFill>
                  <a:schemeClr val="tx1"/>
                </a:solidFill>
              </a:rPr>
              <a:t>tests standards (</a:t>
            </a:r>
            <a:r>
              <a:rPr lang="en-US" sz="2600" dirty="0" err="1">
                <a:solidFill>
                  <a:schemeClr val="tx1"/>
                </a:solidFill>
              </a:rPr>
              <a:t>trajectoires</a:t>
            </a:r>
            <a:r>
              <a:rPr lang="en-US" sz="2600" dirty="0">
                <a:solidFill>
                  <a:schemeClr val="tx1"/>
                </a:solidFill>
              </a:rPr>
              <a:t> &amp; </a:t>
            </a:r>
            <a:r>
              <a:rPr lang="en-US" sz="2600" dirty="0" err="1">
                <a:solidFill>
                  <a:schemeClr val="tx1"/>
                </a:solidFill>
              </a:rPr>
              <a:t>séries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temporelles</a:t>
            </a:r>
            <a:r>
              <a:rPr lang="en-US" sz="2600" dirty="0">
                <a:solidFill>
                  <a:schemeClr val="tx1"/>
                </a:solidFill>
              </a:rPr>
              <a:t>)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0	</a:t>
            </a:r>
            <a:r>
              <a:rPr lang="en-US" sz="2600" b="1" dirty="0" err="1" smtClean="0">
                <a:solidFill>
                  <a:schemeClr val="tx1"/>
                </a:solidFill>
                <a:sym typeface="Wingdings" pitchFamily="2" charset="2"/>
              </a:rPr>
              <a:t>Initialisation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2	Date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3	Position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4	Position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sur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terre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5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Vitesse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6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global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7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>
                <a:solidFill>
                  <a:schemeClr val="tx1"/>
                </a:solidFill>
                <a:sym typeface="Wingdings" pitchFamily="2" charset="2"/>
              </a:rPr>
              <a:t>r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égional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8	Pic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9	Gradient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10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Climatologie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11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Comparaison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13	Constance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15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Liste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grise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endParaRPr lang="en-US" sz="2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lèche gauche 3"/>
          <p:cNvSpPr/>
          <p:nvPr/>
        </p:nvSpPr>
        <p:spPr>
          <a:xfrm flipH="1">
            <a:off x="3923928" y="1916832"/>
            <a:ext cx="151216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652120" y="1772816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Initialiser les flags à 1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65833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44624"/>
            <a:ext cx="6836296" cy="1152128"/>
          </a:xfrm>
        </p:spPr>
        <p:txBody>
          <a:bodyPr>
            <a:normAutofit/>
          </a:bodyPr>
          <a:lstStyle/>
          <a:p>
            <a:pPr algn="l"/>
            <a:r>
              <a:rPr lang="es-ES_tradnl" sz="3200" dirty="0" smtClean="0">
                <a:solidFill>
                  <a:schemeClr val="bg1"/>
                </a:solidFill>
              </a:rPr>
              <a:t>Les </a:t>
            </a:r>
            <a:r>
              <a:rPr lang="es-ES_tradnl" sz="3200" dirty="0" err="1" smtClean="0">
                <a:solidFill>
                  <a:schemeClr val="bg1"/>
                </a:solidFill>
              </a:rPr>
              <a:t>tests</a:t>
            </a:r>
            <a:r>
              <a:rPr lang="es-ES_tradnl" sz="3200" dirty="0" smtClean="0">
                <a:solidFill>
                  <a:schemeClr val="bg1"/>
                </a:solidFill>
              </a:rPr>
              <a:t> disponibles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4608512"/>
          </a:xfrm>
        </p:spPr>
        <p:txBody>
          <a:bodyPr>
            <a:normAutofit fontScale="92500" lnSpcReduction="10000"/>
          </a:bodyPr>
          <a:lstStyle/>
          <a:p>
            <a:pPr marL="271463" indent="-271463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Les </a:t>
            </a:r>
            <a:r>
              <a:rPr lang="en-US" sz="2600" dirty="0">
                <a:solidFill>
                  <a:schemeClr val="tx1"/>
                </a:solidFill>
              </a:rPr>
              <a:t>tests standards (</a:t>
            </a:r>
            <a:r>
              <a:rPr lang="en-US" sz="2600" dirty="0" err="1">
                <a:solidFill>
                  <a:schemeClr val="tx1"/>
                </a:solidFill>
              </a:rPr>
              <a:t>trajectoires</a:t>
            </a:r>
            <a:r>
              <a:rPr lang="en-US" sz="2600" dirty="0">
                <a:solidFill>
                  <a:schemeClr val="tx1"/>
                </a:solidFill>
              </a:rPr>
              <a:t> &amp; </a:t>
            </a:r>
            <a:r>
              <a:rPr lang="en-US" sz="2600" dirty="0" err="1">
                <a:solidFill>
                  <a:schemeClr val="tx1"/>
                </a:solidFill>
              </a:rPr>
              <a:t>séries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temporelles</a:t>
            </a:r>
            <a:r>
              <a:rPr lang="en-US" sz="2600" dirty="0">
                <a:solidFill>
                  <a:schemeClr val="tx1"/>
                </a:solidFill>
              </a:rPr>
              <a:t>)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0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Initialisation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2	</a:t>
            </a:r>
            <a:r>
              <a:rPr lang="en-US" sz="2600" b="1" dirty="0" smtClean="0">
                <a:solidFill>
                  <a:schemeClr val="tx1"/>
                </a:solidFill>
                <a:sym typeface="Wingdings" pitchFamily="2" charset="2"/>
              </a:rPr>
              <a:t>Date impossible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3	Position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4	Position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sur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terre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5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Vitesse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6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global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7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>
                <a:solidFill>
                  <a:schemeClr val="tx1"/>
                </a:solidFill>
                <a:sym typeface="Wingdings" pitchFamily="2" charset="2"/>
              </a:rPr>
              <a:t>r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égional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8	Pic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9	Gradient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10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Climatologie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11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Comparaison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13	Constance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15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Liste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grise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endParaRPr lang="en-US" sz="2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lèche gauche 3"/>
          <p:cNvSpPr/>
          <p:nvPr/>
        </p:nvSpPr>
        <p:spPr>
          <a:xfrm flipH="1">
            <a:off x="3923928" y="2243004"/>
            <a:ext cx="151216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652120" y="2093947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Date &gt; date min</a:t>
            </a:r>
          </a:p>
          <a:p>
            <a:r>
              <a:rPr lang="fr-FR" sz="2400" dirty="0" smtClean="0"/>
              <a:t>Date &lt; date courante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23221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44624"/>
            <a:ext cx="6836296" cy="1152128"/>
          </a:xfrm>
        </p:spPr>
        <p:txBody>
          <a:bodyPr>
            <a:normAutofit/>
          </a:bodyPr>
          <a:lstStyle/>
          <a:p>
            <a:pPr algn="l"/>
            <a:r>
              <a:rPr lang="es-ES_tradnl" sz="3200" dirty="0" smtClean="0">
                <a:solidFill>
                  <a:schemeClr val="bg1"/>
                </a:solidFill>
              </a:rPr>
              <a:t>Les </a:t>
            </a:r>
            <a:r>
              <a:rPr lang="es-ES_tradnl" sz="3200" dirty="0" err="1" smtClean="0">
                <a:solidFill>
                  <a:schemeClr val="bg1"/>
                </a:solidFill>
              </a:rPr>
              <a:t>tests</a:t>
            </a:r>
            <a:r>
              <a:rPr lang="es-ES_tradnl" sz="3200" dirty="0" smtClean="0">
                <a:solidFill>
                  <a:schemeClr val="bg1"/>
                </a:solidFill>
              </a:rPr>
              <a:t> disponibles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4608512"/>
          </a:xfrm>
        </p:spPr>
        <p:txBody>
          <a:bodyPr>
            <a:normAutofit fontScale="92500" lnSpcReduction="10000"/>
          </a:bodyPr>
          <a:lstStyle/>
          <a:p>
            <a:pPr marL="271463" indent="-271463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Les </a:t>
            </a:r>
            <a:r>
              <a:rPr lang="en-US" sz="2600" dirty="0">
                <a:solidFill>
                  <a:schemeClr val="tx1"/>
                </a:solidFill>
              </a:rPr>
              <a:t>tests standards (</a:t>
            </a:r>
            <a:r>
              <a:rPr lang="en-US" sz="2600" dirty="0" err="1">
                <a:solidFill>
                  <a:schemeClr val="tx1"/>
                </a:solidFill>
              </a:rPr>
              <a:t>trajectoires</a:t>
            </a:r>
            <a:r>
              <a:rPr lang="en-US" sz="2600" dirty="0">
                <a:solidFill>
                  <a:schemeClr val="tx1"/>
                </a:solidFill>
              </a:rPr>
              <a:t> &amp; </a:t>
            </a:r>
            <a:r>
              <a:rPr lang="en-US" sz="2600" dirty="0" err="1">
                <a:solidFill>
                  <a:schemeClr val="tx1"/>
                </a:solidFill>
              </a:rPr>
              <a:t>séries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temporelles</a:t>
            </a:r>
            <a:r>
              <a:rPr lang="en-US" sz="2600" dirty="0">
                <a:solidFill>
                  <a:schemeClr val="tx1"/>
                </a:solidFill>
              </a:rPr>
              <a:t>)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0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Initialisation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2	Date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3	</a:t>
            </a:r>
            <a:r>
              <a:rPr lang="en-US" sz="2600" b="1" dirty="0" smtClean="0">
                <a:solidFill>
                  <a:schemeClr val="tx1"/>
                </a:solidFill>
                <a:sym typeface="Wingdings" pitchFamily="2" charset="2"/>
              </a:rPr>
              <a:t>Position impossible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4	Position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sur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terre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5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Vitesse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6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global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7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>
                <a:solidFill>
                  <a:schemeClr val="tx1"/>
                </a:solidFill>
                <a:sym typeface="Wingdings" pitchFamily="2" charset="2"/>
              </a:rPr>
              <a:t>r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égional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8	Pic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9	Gradient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10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Climatologie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11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Comparaison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13	Constance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15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Liste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grise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endParaRPr lang="en-US" sz="2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lèche gauche 3"/>
          <p:cNvSpPr/>
          <p:nvPr/>
        </p:nvSpPr>
        <p:spPr>
          <a:xfrm flipH="1">
            <a:off x="3923928" y="2564904"/>
            <a:ext cx="151216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652120" y="2420888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-90 ≤ latitude </a:t>
            </a:r>
            <a:r>
              <a:rPr lang="fr-FR" sz="2400" dirty="0"/>
              <a:t>≤</a:t>
            </a:r>
            <a:r>
              <a:rPr lang="fr-FR" sz="2400" dirty="0" smtClean="0"/>
              <a:t> 90 </a:t>
            </a:r>
          </a:p>
          <a:p>
            <a:r>
              <a:rPr lang="fr-FR" sz="2400" dirty="0" smtClean="0"/>
              <a:t>-180 &lt; longitude </a:t>
            </a:r>
            <a:r>
              <a:rPr lang="fr-FR" sz="2400" dirty="0"/>
              <a:t>≤</a:t>
            </a:r>
            <a:r>
              <a:rPr lang="fr-FR" sz="2400" dirty="0" smtClean="0"/>
              <a:t> 180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82368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44624"/>
            <a:ext cx="6836296" cy="1152128"/>
          </a:xfrm>
        </p:spPr>
        <p:txBody>
          <a:bodyPr>
            <a:normAutofit/>
          </a:bodyPr>
          <a:lstStyle/>
          <a:p>
            <a:pPr algn="l"/>
            <a:r>
              <a:rPr lang="es-ES_tradnl" sz="3200" dirty="0" smtClean="0">
                <a:solidFill>
                  <a:schemeClr val="bg1"/>
                </a:solidFill>
              </a:rPr>
              <a:t>Les </a:t>
            </a:r>
            <a:r>
              <a:rPr lang="es-ES_tradnl" sz="3200" dirty="0" err="1" smtClean="0">
                <a:solidFill>
                  <a:schemeClr val="bg1"/>
                </a:solidFill>
              </a:rPr>
              <a:t>tests</a:t>
            </a:r>
            <a:r>
              <a:rPr lang="es-ES_tradnl" sz="3200" dirty="0" smtClean="0">
                <a:solidFill>
                  <a:schemeClr val="bg1"/>
                </a:solidFill>
              </a:rPr>
              <a:t> disponibles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4608512"/>
          </a:xfrm>
        </p:spPr>
        <p:txBody>
          <a:bodyPr>
            <a:normAutofit fontScale="92500" lnSpcReduction="10000"/>
          </a:bodyPr>
          <a:lstStyle/>
          <a:p>
            <a:pPr marL="271463" indent="-271463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Les tests standards (</a:t>
            </a:r>
            <a:r>
              <a:rPr lang="en-US" sz="2600" dirty="0" err="1" smtClean="0">
                <a:solidFill>
                  <a:schemeClr val="tx1"/>
                </a:solidFill>
              </a:rPr>
              <a:t>trajectoires</a:t>
            </a:r>
            <a:r>
              <a:rPr lang="en-US" sz="2600" dirty="0" smtClean="0">
                <a:solidFill>
                  <a:schemeClr val="tx1"/>
                </a:solidFill>
              </a:rPr>
              <a:t> &amp; </a:t>
            </a:r>
            <a:r>
              <a:rPr lang="en-US" sz="2600" dirty="0" err="1" smtClean="0">
                <a:solidFill>
                  <a:schemeClr val="tx1"/>
                </a:solidFill>
              </a:rPr>
              <a:t>séries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temporelles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0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Initialisation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2	Date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3	Position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4	</a:t>
            </a:r>
            <a:r>
              <a:rPr lang="en-US" sz="2600" b="1" dirty="0" smtClean="0">
                <a:solidFill>
                  <a:schemeClr val="tx1"/>
                </a:solidFill>
                <a:sym typeface="Wingdings" pitchFamily="2" charset="2"/>
              </a:rPr>
              <a:t>Position </a:t>
            </a:r>
            <a:r>
              <a:rPr lang="en-US" sz="2600" b="1" dirty="0" err="1" smtClean="0">
                <a:solidFill>
                  <a:schemeClr val="tx1"/>
                </a:solidFill>
                <a:sym typeface="Wingdings" pitchFamily="2" charset="2"/>
              </a:rPr>
              <a:t>sur</a:t>
            </a:r>
            <a:r>
              <a:rPr lang="en-US" sz="2600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  <a:sym typeface="Wingdings" pitchFamily="2" charset="2"/>
              </a:rPr>
              <a:t>terre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5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Vitesse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6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global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7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Régional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8	Pic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9	Gradient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10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Climatologie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11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Comparaison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13	Constance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15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Liste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grise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endParaRPr lang="en-US" sz="2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lèche gauche 3"/>
          <p:cNvSpPr/>
          <p:nvPr/>
        </p:nvSpPr>
        <p:spPr>
          <a:xfrm flipH="1">
            <a:off x="3923928" y="2908010"/>
            <a:ext cx="151216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652120" y="2780928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 smtClean="0"/>
              <a:t>Elevation</a:t>
            </a:r>
            <a:r>
              <a:rPr lang="fr-FR" sz="2400" dirty="0" smtClean="0"/>
              <a:t> &lt; 0 (Etopo5) </a:t>
            </a:r>
          </a:p>
        </p:txBody>
      </p:sp>
    </p:spTree>
    <p:extLst>
      <p:ext uri="{BB962C8B-B14F-4D97-AF65-F5344CB8AC3E}">
        <p14:creationId xmlns:p14="http://schemas.microsoft.com/office/powerpoint/2010/main" val="142212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44624"/>
            <a:ext cx="6836296" cy="1152128"/>
          </a:xfrm>
        </p:spPr>
        <p:txBody>
          <a:bodyPr>
            <a:normAutofit/>
          </a:bodyPr>
          <a:lstStyle/>
          <a:p>
            <a:pPr algn="l"/>
            <a:r>
              <a:rPr lang="es-ES_tradnl" sz="3200" dirty="0" smtClean="0">
                <a:solidFill>
                  <a:schemeClr val="bg1"/>
                </a:solidFill>
              </a:rPr>
              <a:t>Les </a:t>
            </a:r>
            <a:r>
              <a:rPr lang="es-ES_tradnl" sz="3200" dirty="0" err="1" smtClean="0">
                <a:solidFill>
                  <a:schemeClr val="bg1"/>
                </a:solidFill>
              </a:rPr>
              <a:t>tests</a:t>
            </a:r>
            <a:r>
              <a:rPr lang="es-ES_tradnl" sz="3200" dirty="0" smtClean="0">
                <a:solidFill>
                  <a:schemeClr val="bg1"/>
                </a:solidFill>
              </a:rPr>
              <a:t> disponibles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712968" cy="4608512"/>
          </a:xfrm>
        </p:spPr>
        <p:txBody>
          <a:bodyPr>
            <a:normAutofit fontScale="92500" lnSpcReduction="10000"/>
          </a:bodyPr>
          <a:lstStyle/>
          <a:p>
            <a:pPr marL="271463" indent="-271463"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Les tests standards (</a:t>
            </a:r>
            <a:r>
              <a:rPr lang="en-US" sz="2600" dirty="0" err="1" smtClean="0">
                <a:solidFill>
                  <a:schemeClr val="tx1"/>
                </a:solidFill>
              </a:rPr>
              <a:t>trajectoires</a:t>
            </a:r>
            <a:r>
              <a:rPr lang="en-US" sz="2600" dirty="0" smtClean="0">
                <a:solidFill>
                  <a:schemeClr val="tx1"/>
                </a:solidFill>
              </a:rPr>
              <a:t> &amp; </a:t>
            </a:r>
            <a:r>
              <a:rPr lang="en-US" sz="2600" dirty="0" err="1" smtClean="0">
                <a:solidFill>
                  <a:schemeClr val="tx1"/>
                </a:solidFill>
              </a:rPr>
              <a:t>séries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temporelles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0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Initialisation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2	Date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3	Position impossible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4	Position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sur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terre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5	</a:t>
            </a:r>
            <a:r>
              <a:rPr lang="en-US" sz="2600" b="1" dirty="0" err="1" smtClean="0">
                <a:solidFill>
                  <a:schemeClr val="tx1"/>
                </a:solidFill>
                <a:sym typeface="Wingdings" pitchFamily="2" charset="2"/>
              </a:rPr>
              <a:t>Vitesse</a:t>
            </a:r>
            <a:r>
              <a:rPr lang="en-US" sz="2600" b="1" dirty="0" smtClean="0">
                <a:solidFill>
                  <a:schemeClr val="tx1"/>
                </a:solidFill>
                <a:sym typeface="Wingdings" pitchFamily="2" charset="2"/>
              </a:rPr>
              <a:t> impossible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6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global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7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Intervalle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Régional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8	Pic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9	Gradient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10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Climatologie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11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Comparaison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13	Constance</a:t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15	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Liste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  <a:sym typeface="Wingdings" pitchFamily="2" charset="2"/>
              </a:rPr>
              <a:t>grise</a:t>
            </a: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  <a:t/>
            </a:r>
            <a:br>
              <a:rPr lang="en-US" sz="2600" dirty="0" smtClean="0">
                <a:solidFill>
                  <a:schemeClr val="tx1"/>
                </a:solidFill>
                <a:sym typeface="Wingdings" pitchFamily="2" charset="2"/>
              </a:rPr>
            </a:br>
            <a:endParaRPr lang="en-US" sz="26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l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271463" indent="-271463" algn="just">
              <a:buFont typeface="Arial" pitchFamily="34" charset="0"/>
              <a:buChar char="•"/>
            </a:pPr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600" dirty="0" smtClean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lèche gauche 3"/>
          <p:cNvSpPr/>
          <p:nvPr/>
        </p:nvSpPr>
        <p:spPr>
          <a:xfrm flipH="1">
            <a:off x="3923928" y="3221443"/>
            <a:ext cx="151216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652120" y="306896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Vitesse &lt; </a:t>
            </a:r>
            <a:r>
              <a:rPr lang="fr-FR" sz="2400" dirty="0" smtClean="0"/>
              <a:t>seuil 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123532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5024</TotalTime>
  <Words>667</Words>
  <Application>Microsoft Office PowerPoint</Application>
  <PresentationFormat>Affichage à l'écran (4:3)</PresentationFormat>
  <Paragraphs>233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20</vt:i4>
      </vt:variant>
    </vt:vector>
  </HeadingPairs>
  <TitlesOfParts>
    <vt:vector size="22" baseType="lpstr">
      <vt:lpstr>Tema de Office</vt:lpstr>
      <vt:lpstr>Diseño personalizado</vt:lpstr>
      <vt:lpstr>Atelier Resomar La qualification automatisée (Coriolis / CD-Oco)</vt:lpstr>
      <vt:lpstr>Data flow</vt:lpstr>
      <vt:lpstr>Echelle des flags QC</vt:lpstr>
      <vt:lpstr>Principes généraux</vt:lpstr>
      <vt:lpstr>Les tests disponibles</vt:lpstr>
      <vt:lpstr>Les tests disponibles</vt:lpstr>
      <vt:lpstr>Les tests disponibles</vt:lpstr>
      <vt:lpstr>Les tests disponibles</vt:lpstr>
      <vt:lpstr>Les tests disponibles</vt:lpstr>
      <vt:lpstr>Les tests disponibles</vt:lpstr>
      <vt:lpstr>Les tests disponibles</vt:lpstr>
      <vt:lpstr>Les tests disponibles</vt:lpstr>
      <vt:lpstr>Les tests disponibles</vt:lpstr>
      <vt:lpstr>Les tests disponibles</vt:lpstr>
      <vt:lpstr>Les tests disponibles</vt:lpstr>
      <vt:lpstr>Les tests disponibles</vt:lpstr>
      <vt:lpstr>Les tests disponibles</vt:lpstr>
      <vt:lpstr>Les tests disponibles</vt:lpstr>
      <vt:lpstr>Ex : Marel Molit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DE ALFONSO ALONSO-MUÑOYERRO</dc:creator>
  <cp:lastModifiedBy>Stéphane TAROT</cp:lastModifiedBy>
  <cp:revision>69</cp:revision>
  <dcterms:created xsi:type="dcterms:W3CDTF">2015-09-07T07:27:20Z</dcterms:created>
  <dcterms:modified xsi:type="dcterms:W3CDTF">2015-10-20T07:19:43Z</dcterms:modified>
</cp:coreProperties>
</file>