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910B93A-9DD4-47C7-9CE6-756AAFF37EAF}">
          <p14:sldIdLst>
            <p14:sldId id="257"/>
            <p14:sldId id="259"/>
            <p14:sldId id="260"/>
            <p14:sldId id="261"/>
          </p14:sldIdLst>
        </p14:section>
        <p14:section name="Section sans titre" id="{E3BEACD2-C75E-4169-A52A-DBFEDA338B6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639" autoAdjust="0"/>
  </p:normalViewPr>
  <p:slideViewPr>
    <p:cSldViewPr>
      <p:cViewPr varScale="1">
        <p:scale>
          <a:sx n="76" d="100"/>
          <a:sy n="76" d="100"/>
        </p:scale>
        <p:origin x="-19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28D14-50EB-4F13-8339-CA224EC9BA6A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4D390-FF98-4640-A6ED-726A427D46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64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48BB1-0425-425C-B872-94990FEE1736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682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Pour ce faire, </a:t>
            </a:r>
            <a:r>
              <a:rPr lang="fr-FR" altLang="fr-FR" sz="1200" i="1" dirty="0" smtClean="0"/>
              <a:t>=&gt; une </a:t>
            </a:r>
            <a:r>
              <a:rPr lang="fr-FR" altLang="fr-FR" sz="1200" i="1" dirty="0" smtClean="0"/>
              <a:t>organisation en 7 tables thématiques, successives, et orientées le premier jour sur le procédé de mesure et le second jour sur la données et sa qualification.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Vous noterez que ces tables suivent le déroulé d’un procédé de mesure haute fréquence  que je vous propose de visualiser comme suit: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Avec la définition des objectifs pour la table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 le choix des moyens de mesure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 la manière de les mettre en œuvre table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 la collecte et le contrôle des données table 5 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leur qualification et leur correction, table 6 et 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Et une mention spéciale pour la table 4 qui porte sur le système qualité en général qui peut n’intéresser qu’une des étapes ou tout le procédé dans sa globalité, selon le référentiel normatif adopté.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Toutes ces étapes sont menées de façons semblables ou non d’une station à l’autre. Il est intéressant de les confronter et d’en déduire les points de convergence et divergence pour en déduire des bonnes pratiques, commune au réseau et à la qualité de ce qu’il produit.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48BB1-0425-425C-B872-94990FEE173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150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Chaque table repose sur l’intervention d’animateurs expérimentés, dont l’expérience sur certains aspects est à mettre au profit de tous. Donc à nous au travers de contributions et de questionnements pertinents, de mettre à profit ces tables communes.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Chaque table a vocation à apporter des éléments utilisables au final dans la définition de bonnes pratiques et intégrables dans des protocoles communs.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Autant que possible les tables tendront à poser d’abord les pratiques en cours, à discuter des convergences et différences et à poser si possible les référentiels.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 smtClean="0"/>
              <a:t>Un tableau synoptique de ces éléments sera établi pour chaque table ronde : répertoriant les étapes clefs et listant pour chacun les caractéristiques stations par stations et proposant en bas de tableau les références dans ce domaine, enfin et à l’issue de l’atelier une dernière ligne de synthèse mettra l’accent sur les cohérences et incohérences et les perspectives d’amélioration et actions.</a:t>
            </a:r>
            <a:endParaRPr lang="fr-FR" altLang="fr-FR" sz="1200" dirty="0" smtClean="0"/>
          </a:p>
          <a:p>
            <a:endParaRPr lang="fr-FR" altLang="fr-FR" dirty="0" smtClean="0"/>
          </a:p>
          <a:p>
            <a:endParaRPr lang="fr-FR" altLang="fr-FR" dirty="0" smtClean="0"/>
          </a:p>
          <a:p>
            <a:endParaRPr lang="fr-FR" alt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40A59D-C726-4F4C-9DD3-4B85671F5D78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50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93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79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51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0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71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42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01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03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34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44934-C500-41AC-9B79-59A7F5E2683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8662-832C-4899-A2AC-8102A5D3E4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94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5438" y="1484784"/>
            <a:ext cx="8568952" cy="47705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Font typeface="Arial" charset="0"/>
              <a:buNone/>
            </a:pPr>
            <a:r>
              <a:rPr lang="fr-FR" altLang="fr-FR" sz="1600" b="1" i="1" dirty="0" smtClean="0"/>
              <a:t>L’objectif premier </a:t>
            </a:r>
            <a:r>
              <a:rPr lang="fr-FR" altLang="fr-FR" sz="1600" i="1" dirty="0" smtClean="0"/>
              <a:t>=&gt;  nous rencontrer pour </a:t>
            </a:r>
            <a:r>
              <a:rPr lang="fr-FR" altLang="fr-FR" sz="1600" i="1" u="sng" dirty="0" smtClean="0"/>
              <a:t>prendre connaissances</a:t>
            </a:r>
            <a:r>
              <a:rPr lang="fr-FR" altLang="fr-FR" sz="1600" i="1" dirty="0" smtClean="0"/>
              <a:t> des activités, des compétences et de l’expérience de chacun et </a:t>
            </a:r>
            <a:r>
              <a:rPr lang="fr-FR" altLang="fr-FR" sz="1600" i="1" u="sng" dirty="0" smtClean="0"/>
              <a:t>mesurer le potentiel de la communauté en présence</a:t>
            </a:r>
            <a:r>
              <a:rPr lang="fr-FR" altLang="fr-FR" sz="1600" i="1" dirty="0" smtClean="0"/>
              <a:t>.</a:t>
            </a:r>
          </a:p>
          <a:p>
            <a:pPr marL="0" indent="0">
              <a:buFont typeface="Arial" charset="0"/>
              <a:buNone/>
            </a:pPr>
            <a:endParaRPr lang="fr-FR" altLang="fr-FR" sz="1600" i="1" dirty="0"/>
          </a:p>
          <a:p>
            <a:pPr>
              <a:buFont typeface="Symbol" pitchFamily="18" charset="2"/>
              <a:buChar char="Þ"/>
            </a:pPr>
            <a:r>
              <a:rPr lang="fr-FR" altLang="fr-FR" sz="1600" i="1" dirty="0" smtClean="0"/>
              <a:t>Une première rencontre technique des membres d’un futur réseau et issus de communautés différentes en terme :</a:t>
            </a:r>
          </a:p>
          <a:p>
            <a:pPr marL="0" indent="0">
              <a:buFont typeface="Arial" charset="0"/>
              <a:buNone/>
            </a:pPr>
            <a:r>
              <a:rPr lang="fr-FR" altLang="fr-FR" sz="1600" i="1" dirty="0" smtClean="0"/>
              <a:t>- d’origine institutionnelle (recherche fondamentale et recherche appliqué et technique)</a:t>
            </a:r>
          </a:p>
          <a:p>
            <a:pPr marL="0" indent="0">
              <a:buFont typeface="Arial" charset="0"/>
              <a:buNone/>
            </a:pPr>
            <a:r>
              <a:rPr lang="fr-FR" altLang="fr-FR" sz="1600" i="1" dirty="0" smtClean="0"/>
              <a:t>- de thématiques de recherche (</a:t>
            </a:r>
            <a:r>
              <a:rPr lang="fr-FR" altLang="fr-FR" sz="1600" i="1" dirty="0" err="1" smtClean="0"/>
              <a:t>biogéochimie</a:t>
            </a:r>
            <a:r>
              <a:rPr lang="fr-FR" altLang="fr-FR" sz="1600" i="1" dirty="0" smtClean="0"/>
              <a:t>, physique, biologistes…)</a:t>
            </a:r>
          </a:p>
          <a:p>
            <a:pPr marL="0" indent="0">
              <a:buFont typeface="Arial" charset="0"/>
              <a:buNone/>
            </a:pPr>
            <a:r>
              <a:rPr lang="fr-FR" altLang="fr-FR" sz="1600" i="1" dirty="0" smtClean="0"/>
              <a:t>-de domaine d’activité (chimie, physique, électronique, informatique…)</a:t>
            </a:r>
          </a:p>
          <a:p>
            <a:pPr marL="0" indent="0">
              <a:buFont typeface="Arial" charset="0"/>
              <a:buNone/>
            </a:pPr>
            <a:r>
              <a:rPr lang="fr-FR" altLang="fr-FR" sz="1600" i="1" dirty="0" smtClean="0"/>
              <a:t>-de degré de technicité (techniciens, ingénieurs, chercheurs)</a:t>
            </a:r>
          </a:p>
          <a:p>
            <a:pPr marL="0" indent="0">
              <a:buFont typeface="Arial" charset="0"/>
              <a:buNone/>
            </a:pPr>
            <a:r>
              <a:rPr lang="fr-FR" altLang="fr-FR" sz="1600" i="1" dirty="0" smtClean="0"/>
              <a:t>-de niveau d’expérience sur la haute fréquence (0 à &gt; 15 ans)</a:t>
            </a:r>
          </a:p>
          <a:p>
            <a:pPr marL="0" indent="0">
              <a:buFont typeface="Arial" charset="0"/>
              <a:buNone/>
            </a:pPr>
            <a:endParaRPr lang="fr-FR" altLang="fr-FR" sz="1600" i="1" dirty="0" smtClean="0"/>
          </a:p>
          <a:p>
            <a:pPr marL="0" indent="0">
              <a:buFont typeface="Arial" charset="0"/>
              <a:buNone/>
            </a:pPr>
            <a:endParaRPr lang="fr-FR" altLang="fr-FR" sz="1600" i="1" dirty="0" smtClean="0"/>
          </a:p>
          <a:p>
            <a:pPr marL="0" indent="0">
              <a:buFont typeface="Arial" charset="0"/>
              <a:buNone/>
            </a:pPr>
            <a:r>
              <a:rPr lang="fr-FR" altLang="fr-FR" sz="1600" b="1" i="1" dirty="0" smtClean="0"/>
              <a:t>L’objectif second </a:t>
            </a:r>
            <a:r>
              <a:rPr lang="fr-FR" altLang="fr-FR" sz="1600" i="1" dirty="0" smtClean="0"/>
              <a:t>=&gt; </a:t>
            </a:r>
            <a:r>
              <a:rPr lang="fr-FR" altLang="fr-FR" sz="1600" i="1" u="sng" dirty="0" smtClean="0"/>
              <a:t>échanger</a:t>
            </a:r>
            <a:r>
              <a:rPr lang="fr-FR" altLang="fr-FR" sz="1600" i="1" dirty="0" smtClean="0"/>
              <a:t> nos points de vue et nos pratiques et réfléchir sur la mesure haute fréquence que nous menons, que nous avons mené ou que nous souhaitons ou pas mener ensemble !</a:t>
            </a:r>
          </a:p>
          <a:p>
            <a:pPr marL="0" indent="0">
              <a:buFont typeface="Arial" charset="0"/>
              <a:buNone/>
            </a:pPr>
            <a:endParaRPr lang="fr-FR" altLang="fr-FR" sz="1600" i="1" dirty="0"/>
          </a:p>
          <a:p>
            <a:pPr marL="0" indent="0">
              <a:buFont typeface="Arial" charset="0"/>
              <a:buNone/>
            </a:pPr>
            <a:r>
              <a:rPr lang="fr-FR" altLang="fr-FR" sz="1600" i="1" dirty="0" smtClean="0"/>
              <a:t>=&gt; Analyser nos pratiques: les points de convergence et divergence, en lien avec les pratiques qui font référence</a:t>
            </a:r>
          </a:p>
          <a:p>
            <a:pPr marL="0" indent="0">
              <a:buFont typeface="Arial" charset="0"/>
              <a:buNone/>
            </a:pPr>
            <a:endParaRPr lang="fr-FR" altLang="fr-FR" sz="1600" i="1" dirty="0" smtClean="0"/>
          </a:p>
          <a:p>
            <a:pPr marL="0" indent="0">
              <a:buFont typeface="Arial" charset="0"/>
              <a:buNone/>
            </a:pPr>
            <a:endParaRPr lang="fr-FR" altLang="fr-FR" sz="1600" i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899592" y="836712"/>
            <a:ext cx="7234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1" dirty="0" smtClean="0"/>
              <a:t>2 objectifs immédiats et prioritaires de l’atelier:</a:t>
            </a:r>
            <a:endParaRPr lang="fr-FR" sz="2800" b="1" i="1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51520" y="2332"/>
            <a:ext cx="8229600" cy="941387"/>
          </a:xfrm>
        </p:spPr>
        <p:txBody>
          <a:bodyPr/>
          <a:lstStyle/>
          <a:p>
            <a:r>
              <a:rPr lang="fr-FR" altLang="fr-FR" i="1" dirty="0" smtClean="0"/>
              <a:t>Les enjeux de l’atelier (Peggy)</a:t>
            </a:r>
          </a:p>
        </p:txBody>
      </p:sp>
    </p:spTree>
    <p:extLst>
      <p:ext uri="{BB962C8B-B14F-4D97-AF65-F5344CB8AC3E}">
        <p14:creationId xmlns:p14="http://schemas.microsoft.com/office/powerpoint/2010/main" val="349254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59340"/>
            <a:ext cx="8568952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Font typeface="Arial" charset="0"/>
              <a:buNone/>
            </a:pPr>
            <a:endParaRPr lang="fr-FR" altLang="fr-FR" i="1" dirty="0"/>
          </a:p>
          <a:p>
            <a:pPr marL="285750" indent="-285750">
              <a:buFont typeface="Symbol" pitchFamily="18" charset="2"/>
              <a:buChar char="Þ"/>
            </a:pPr>
            <a:r>
              <a:rPr lang="fr-FR" altLang="fr-FR" b="1" i="1" dirty="0" smtClean="0"/>
              <a:t>Poser un plan d’actions </a:t>
            </a:r>
            <a:r>
              <a:rPr lang="fr-FR" altLang="fr-FR" i="1" dirty="0" smtClean="0"/>
              <a:t>visant à retravailler en groupe </a:t>
            </a:r>
            <a:r>
              <a:rPr lang="fr-FR" altLang="fr-FR" i="1" u="sng" dirty="0" smtClean="0"/>
              <a:t>les points de divergences </a:t>
            </a:r>
            <a:r>
              <a:rPr lang="fr-FR" altLang="fr-FR" i="1" dirty="0" smtClean="0"/>
              <a:t>pour harmoniser les pratiques.</a:t>
            </a:r>
          </a:p>
          <a:p>
            <a:endParaRPr lang="fr-FR" altLang="fr-FR" i="1" dirty="0" smtClean="0"/>
          </a:p>
          <a:p>
            <a:pPr marL="285750" indent="-285750">
              <a:buFont typeface="Symbol" pitchFamily="18" charset="2"/>
              <a:buChar char="Þ"/>
            </a:pPr>
            <a:r>
              <a:rPr lang="fr-FR" altLang="fr-FR" b="1" i="1" dirty="0" smtClean="0"/>
              <a:t>Rédiger une première version de procédures </a:t>
            </a:r>
            <a:r>
              <a:rPr lang="fr-FR" altLang="fr-FR" i="1" dirty="0" smtClean="0"/>
              <a:t>« qu’il conviendrait de faire » au sein de notre réseau pour certaines étapes évidentes: ex: « la validation de capteurs par </a:t>
            </a:r>
            <a:r>
              <a:rPr lang="fr-FR" altLang="fr-FR" i="1" dirty="0" err="1" smtClean="0"/>
              <a:t>intercomparaison</a:t>
            </a:r>
            <a:r>
              <a:rPr lang="fr-FR" altLang="fr-FR" i="1" dirty="0" smtClean="0"/>
              <a:t> », « le procédé de qualification des données » ou  « la stratégie d’échantillonnage » et pour cela, se mettre au travail ensemble.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4095" y="764704"/>
            <a:ext cx="4859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Font typeface="Arial" charset="0"/>
              <a:buNone/>
            </a:pPr>
            <a:r>
              <a:rPr lang="fr-FR" altLang="fr-FR" sz="2800" b="1" i="1" dirty="0" smtClean="0"/>
              <a:t>2 objectifs souhaités en bonus!:</a:t>
            </a:r>
          </a:p>
        </p:txBody>
      </p:sp>
    </p:spTree>
    <p:extLst>
      <p:ext uri="{BB962C8B-B14F-4D97-AF65-F5344CB8AC3E}">
        <p14:creationId xmlns:p14="http://schemas.microsoft.com/office/powerpoint/2010/main" val="147335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5888"/>
            <a:ext cx="9086850" cy="64928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fr-FR" sz="2400" dirty="0" smtClean="0"/>
              <a:t>Les aspects du procédé de mesure HF côtière abordés par l’atelier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7313" y="3887788"/>
            <a:ext cx="1676400" cy="187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50" dirty="0"/>
              <a:t>La définition de l’ouvrage = Les  résultats attendus pour répondre aux  questions scientifiques locales et globale (échelle du réseau)</a:t>
            </a:r>
          </a:p>
          <a:p>
            <a:pPr algn="ctr">
              <a:defRPr/>
            </a:pPr>
            <a:r>
              <a:rPr lang="fr-FR" sz="1050" dirty="0"/>
              <a:t>=&gt; stratégie d’échantillonnage les grandeurs à mesurer, la précision,  la fréquence, la couverture spatiale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90750" y="3887788"/>
            <a:ext cx="12446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50" dirty="0"/>
              <a:t>Les spécifications techniques et le choix des instruments</a:t>
            </a:r>
          </a:p>
        </p:txBody>
      </p:sp>
      <p:sp>
        <p:nvSpPr>
          <p:cNvPr id="16" name="Organigramme : Connecteur page suivante 15"/>
          <p:cNvSpPr/>
          <p:nvPr/>
        </p:nvSpPr>
        <p:spPr>
          <a:xfrm rot="16200000">
            <a:off x="242094" y="1329532"/>
            <a:ext cx="1654175" cy="1963737"/>
          </a:xfrm>
          <a:prstGeom prst="flowChartOffpage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563938" y="3827463"/>
            <a:ext cx="1317625" cy="154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50" dirty="0"/>
              <a:t>Les bonnes pratiques d’utilisation de l’instrument:</a:t>
            </a:r>
          </a:p>
          <a:p>
            <a:pPr algn="ctr">
              <a:defRPr/>
            </a:pPr>
            <a:r>
              <a:rPr lang="fr-FR" sz="1050" dirty="0"/>
              <a:t>* Méthode de vérification en laboratoire</a:t>
            </a:r>
          </a:p>
          <a:p>
            <a:pPr algn="ctr">
              <a:defRPr/>
            </a:pPr>
            <a:r>
              <a:rPr lang="fr-FR" sz="1050" dirty="0"/>
              <a:t>* Méthode de vérification in situ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351463" y="4005263"/>
            <a:ext cx="936625" cy="1376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50" dirty="0"/>
              <a:t>La qualité de la donnée:</a:t>
            </a:r>
          </a:p>
          <a:p>
            <a:pPr algn="ctr">
              <a:defRPr/>
            </a:pPr>
            <a:r>
              <a:rPr lang="fr-FR" sz="1050" dirty="0"/>
              <a:t>Bonnes pratiques de gestion des données; de  qualification </a:t>
            </a:r>
            <a:r>
              <a:rPr lang="fr-FR" sz="1000" dirty="0"/>
              <a:t>automatisée</a:t>
            </a:r>
            <a:endParaRPr lang="fr-FR" sz="1050" dirty="0"/>
          </a:p>
        </p:txBody>
      </p:sp>
      <p:sp>
        <p:nvSpPr>
          <p:cNvPr id="21" name="Organigramme : Connecteur page suivante 20"/>
          <p:cNvSpPr/>
          <p:nvPr/>
        </p:nvSpPr>
        <p:spPr>
          <a:xfrm rot="16200000">
            <a:off x="2900363" y="703262"/>
            <a:ext cx="1684338" cy="3217863"/>
          </a:xfrm>
          <a:prstGeom prst="flowChartOffpage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01" name="ZoneTexte 21"/>
          <p:cNvSpPr txBox="1">
            <a:spLocks noChangeArrowheads="1"/>
          </p:cNvSpPr>
          <p:nvPr/>
        </p:nvSpPr>
        <p:spPr bwMode="auto">
          <a:xfrm>
            <a:off x="6397625" y="4068763"/>
            <a:ext cx="2651125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100" dirty="0"/>
              <a:t>Les bonnes pratiques de validation, le </a:t>
            </a:r>
            <a:r>
              <a:rPr lang="fr-FR" altLang="fr-FR" sz="1100" dirty="0" err="1"/>
              <a:t>pré-traitement</a:t>
            </a:r>
            <a:r>
              <a:rPr lang="fr-FR" altLang="fr-FR" sz="1100" dirty="0"/>
              <a:t> scientifique et correction des données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100" dirty="0"/>
              <a:t>Valorisation par  intégration de produits à valeur ajoutée 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100" dirty="0" smtClean="0"/>
              <a:t>ex</a:t>
            </a:r>
            <a:r>
              <a:rPr lang="fr-FR" altLang="fr-FR" sz="1100" dirty="0"/>
              <a:t>: </a:t>
            </a:r>
            <a:r>
              <a:rPr lang="fr-FR" altLang="fr-FR" sz="1100" dirty="0" smtClean="0"/>
              <a:t>portail </a:t>
            </a:r>
            <a:r>
              <a:rPr lang="fr-FR" altLang="fr-FR" sz="1100" dirty="0"/>
              <a:t>d’accès et de diffusion, bulletin (acquisition, interprétation</a:t>
            </a:r>
            <a:r>
              <a:rPr lang="fr-FR" altLang="fr-FR" sz="1100" dirty="0" smtClean="0"/>
              <a:t>?)…</a:t>
            </a:r>
            <a:endParaRPr lang="fr-FR" altLang="fr-FR" sz="1100" dirty="0"/>
          </a:p>
        </p:txBody>
      </p:sp>
      <p:sp>
        <p:nvSpPr>
          <p:cNvPr id="24" name="Organigramme : Connecteur page suivante 23"/>
          <p:cNvSpPr/>
          <p:nvPr/>
        </p:nvSpPr>
        <p:spPr>
          <a:xfrm rot="16200000">
            <a:off x="5575300" y="1335088"/>
            <a:ext cx="1682750" cy="1968500"/>
          </a:xfrm>
          <a:prstGeom prst="flowChartOffpage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2319338" y="1609725"/>
            <a:ext cx="2344737" cy="12017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b="1" dirty="0"/>
              <a:t>Gestion du dispositif de mesure:</a:t>
            </a:r>
          </a:p>
          <a:p>
            <a:pPr algn="ctr">
              <a:defRPr/>
            </a:pPr>
            <a:r>
              <a:rPr lang="fr-FR" dirty="0"/>
              <a:t>sa mise en œuvre, sa maintenance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588000" y="1557338"/>
            <a:ext cx="1439863" cy="1476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/>
              <a:t>Gestion des données:</a:t>
            </a:r>
          </a:p>
          <a:p>
            <a:pPr>
              <a:defRPr/>
            </a:pPr>
            <a:r>
              <a:rPr lang="fr-FR" dirty="0"/>
              <a:t>Stockage, Qualification, Diffusion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7313" y="3260725"/>
            <a:ext cx="1531937" cy="646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/>
              <a:t>Table 1: </a:t>
            </a:r>
          </a:p>
          <a:p>
            <a:pPr>
              <a:defRPr/>
            </a:pPr>
            <a:r>
              <a:rPr lang="fr-FR" sz="1100" dirty="0"/>
              <a:t>Objectif s scientifiques</a:t>
            </a:r>
          </a:p>
          <a:p>
            <a:pPr>
              <a:defRPr/>
            </a:pPr>
            <a:r>
              <a:rPr lang="fr-FR" sz="1100" dirty="0"/>
              <a:t>Grandeur et précision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190750" y="3235325"/>
            <a:ext cx="1301750" cy="646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/>
              <a:t>Table 2: </a:t>
            </a:r>
          </a:p>
          <a:p>
            <a:pPr>
              <a:defRPr/>
            </a:pPr>
            <a:r>
              <a:rPr lang="fr-FR" sz="1100" dirty="0"/>
              <a:t>Choix instrumental</a:t>
            </a:r>
          </a:p>
          <a:p>
            <a:pPr>
              <a:defRPr/>
            </a:pPr>
            <a:endParaRPr lang="fr-FR" sz="11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563938" y="3227388"/>
            <a:ext cx="1300162" cy="646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/>
              <a:t>Table 3: </a:t>
            </a:r>
          </a:p>
          <a:p>
            <a:pPr>
              <a:defRPr/>
            </a:pPr>
            <a:r>
              <a:rPr lang="fr-FR" sz="1100" dirty="0"/>
              <a:t>Bonne pratiques de </a:t>
            </a:r>
          </a:p>
          <a:p>
            <a:pPr>
              <a:defRPr/>
            </a:pPr>
            <a:r>
              <a:rPr lang="fr-FR" sz="1100" dirty="0"/>
              <a:t>mise en œuvre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259388" y="3219450"/>
            <a:ext cx="1008062" cy="81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/>
              <a:t>Table 5: </a:t>
            </a:r>
          </a:p>
          <a:p>
            <a:pPr>
              <a:defRPr/>
            </a:pPr>
            <a:r>
              <a:rPr lang="fr-FR" sz="1100" dirty="0"/>
              <a:t>Principe de la </a:t>
            </a:r>
          </a:p>
          <a:p>
            <a:pPr>
              <a:defRPr/>
            </a:pPr>
            <a:r>
              <a:rPr lang="fr-FR" sz="1100" dirty="0"/>
              <a:t>qualification </a:t>
            </a:r>
          </a:p>
          <a:p>
            <a:pPr>
              <a:defRPr/>
            </a:pPr>
            <a:r>
              <a:rPr lang="fr-FR" sz="1100" dirty="0"/>
              <a:t>automatisée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6391275" y="3219450"/>
            <a:ext cx="1009650" cy="81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/>
              <a:t>Tables 6: </a:t>
            </a:r>
          </a:p>
          <a:p>
            <a:pPr>
              <a:defRPr/>
            </a:pPr>
            <a:r>
              <a:rPr lang="fr-FR" sz="1100" dirty="0"/>
              <a:t>Principe de la validation</a:t>
            </a:r>
          </a:p>
          <a:p>
            <a:pPr>
              <a:defRPr/>
            </a:pPr>
            <a:r>
              <a:rPr lang="fr-FR" sz="1100" dirty="0"/>
              <a:t> des données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87325" y="1909763"/>
            <a:ext cx="1500188" cy="923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b="1" dirty="0"/>
              <a:t>Les Objectifs:</a:t>
            </a:r>
          </a:p>
          <a:p>
            <a:pPr algn="ctr">
              <a:defRPr/>
            </a:pPr>
            <a:r>
              <a:rPr lang="fr-FR" dirty="0"/>
              <a:t>Cahier des </a:t>
            </a:r>
          </a:p>
          <a:p>
            <a:pPr algn="ctr">
              <a:defRPr/>
            </a:pPr>
            <a:r>
              <a:rPr lang="fr-FR" dirty="0"/>
              <a:t>Charges</a:t>
            </a:r>
            <a:endParaRPr lang="fr-FR" b="1" dirty="0"/>
          </a:p>
        </p:txBody>
      </p:sp>
      <p:sp>
        <p:nvSpPr>
          <p:cNvPr id="36" name="Double flèche horizontale 35"/>
          <p:cNvSpPr/>
          <p:nvPr/>
        </p:nvSpPr>
        <p:spPr>
          <a:xfrm>
            <a:off x="669925" y="5813425"/>
            <a:ext cx="8051800" cy="931863"/>
          </a:xfrm>
          <a:prstGeom prst="left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tx1"/>
                </a:solidFill>
              </a:rPr>
              <a:t>Table 4</a:t>
            </a:r>
            <a:r>
              <a:rPr lang="fr-FR" sz="1200" dirty="0">
                <a:solidFill>
                  <a:schemeClr val="tx1"/>
                </a:solidFill>
              </a:rPr>
              <a:t>: Assurance qualité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467600" y="3235325"/>
            <a:ext cx="1619250" cy="81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/>
              <a:t>Tables 7: </a:t>
            </a:r>
          </a:p>
          <a:p>
            <a:pPr>
              <a:defRPr/>
            </a:pPr>
            <a:r>
              <a:rPr lang="fr-FR" sz="1100" dirty="0"/>
              <a:t>Principe de correction</a:t>
            </a:r>
          </a:p>
          <a:p>
            <a:pPr>
              <a:defRPr/>
            </a:pPr>
            <a:r>
              <a:rPr lang="fr-FR" sz="1100" dirty="0"/>
              <a:t>des données</a:t>
            </a:r>
          </a:p>
          <a:p>
            <a:pPr>
              <a:defRPr/>
            </a:pPr>
            <a:endParaRPr lang="fr-FR" sz="1100" dirty="0"/>
          </a:p>
        </p:txBody>
      </p:sp>
      <p:sp>
        <p:nvSpPr>
          <p:cNvPr id="38" name="Rectangle 37"/>
          <p:cNvSpPr/>
          <p:nvPr/>
        </p:nvSpPr>
        <p:spPr>
          <a:xfrm>
            <a:off x="8736209" y="5769263"/>
            <a:ext cx="31263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44171" y="5771520"/>
            <a:ext cx="31263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</p:txBody>
      </p:sp>
      <p:sp>
        <p:nvSpPr>
          <p:cNvPr id="40" name="Organigramme : Processus 39"/>
          <p:cNvSpPr/>
          <p:nvPr/>
        </p:nvSpPr>
        <p:spPr>
          <a:xfrm>
            <a:off x="7467600" y="1484313"/>
            <a:ext cx="1619250" cy="1684337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7605713" y="1541651"/>
            <a:ext cx="1443037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/>
              <a:t>Produits : </a:t>
            </a:r>
            <a:r>
              <a:rPr lang="fr-FR" sz="1400" dirty="0"/>
              <a:t>Validation Scientifique</a:t>
            </a:r>
          </a:p>
          <a:p>
            <a:pPr>
              <a:defRPr/>
            </a:pPr>
            <a:r>
              <a:rPr lang="fr-FR" sz="1400" dirty="0"/>
              <a:t>Et produits </a:t>
            </a:r>
            <a:r>
              <a:rPr lang="fr-FR" sz="1400" dirty="0" smtClean="0"/>
              <a:t>d’interprétation</a:t>
            </a:r>
          </a:p>
          <a:p>
            <a:pPr>
              <a:defRPr/>
            </a:pPr>
            <a:r>
              <a:rPr lang="fr-FR" sz="1100" dirty="0" smtClean="0"/>
              <a:t>(traitement de données)</a:t>
            </a:r>
            <a:endParaRPr lang="fr-FR" sz="1100" dirty="0"/>
          </a:p>
        </p:txBody>
      </p:sp>
      <p:sp>
        <p:nvSpPr>
          <p:cNvPr id="25" name="ZoneTexte 31"/>
          <p:cNvSpPr txBox="1">
            <a:spLocks noChangeArrowheads="1"/>
          </p:cNvSpPr>
          <p:nvPr/>
        </p:nvSpPr>
        <p:spPr bwMode="auto">
          <a:xfrm>
            <a:off x="2355850" y="854075"/>
            <a:ext cx="1080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800" b="1" dirty="0" smtClean="0"/>
              <a:t>Jour 1</a:t>
            </a:r>
            <a:endParaRPr lang="fr-FR" altLang="fr-FR" sz="2800" b="1" dirty="0"/>
          </a:p>
        </p:txBody>
      </p:sp>
      <p:sp>
        <p:nvSpPr>
          <p:cNvPr id="32" name="ZoneTexte 31"/>
          <p:cNvSpPr txBox="1">
            <a:spLocks noChangeArrowheads="1"/>
          </p:cNvSpPr>
          <p:nvPr/>
        </p:nvSpPr>
        <p:spPr bwMode="auto">
          <a:xfrm>
            <a:off x="6148387" y="869950"/>
            <a:ext cx="1080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800" b="1" dirty="0" smtClean="0"/>
              <a:t>Jour 2</a:t>
            </a:r>
            <a:endParaRPr lang="fr-FR" altLang="fr-FR" sz="2800" b="1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87312" y="1377295"/>
            <a:ext cx="5345113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5432425" y="1377295"/>
            <a:ext cx="365442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50825" y="141287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altLang="fr-FR" sz="3600" dirty="0" smtClean="0"/>
              <a:t>Organisation pour chaque </a:t>
            </a:r>
            <a:r>
              <a:rPr lang="fr-FR" altLang="fr-FR" sz="3600" dirty="0" smtClean="0">
                <a:solidFill>
                  <a:srgbClr val="00B0F0"/>
                </a:solidFill>
              </a:rPr>
              <a:t>Table</a:t>
            </a:r>
            <a:r>
              <a:rPr lang="fr-FR" altLang="fr-FR" sz="3600" dirty="0" smtClean="0"/>
              <a:t>:</a:t>
            </a:r>
            <a:br>
              <a:rPr lang="fr-FR" altLang="fr-FR" sz="3600" dirty="0" smtClean="0"/>
            </a:br>
            <a:r>
              <a:rPr lang="fr-FR" altLang="fr-FR" sz="1000" dirty="0" smtClean="0"/>
              <a:t>  </a:t>
            </a:r>
            <a:r>
              <a:rPr lang="fr-FR" altLang="fr-FR" sz="3600" dirty="0" smtClean="0"/>
              <a:t/>
            </a:r>
            <a:br>
              <a:rPr lang="fr-FR" altLang="fr-FR" sz="3600" dirty="0" smtClean="0"/>
            </a:br>
            <a:r>
              <a:rPr lang="fr-FR" altLang="fr-FR" sz="2800" dirty="0" smtClean="0"/>
              <a:t>1. Thème</a:t>
            </a:r>
            <a:br>
              <a:rPr lang="fr-FR" altLang="fr-FR" sz="2800" dirty="0" smtClean="0"/>
            </a:br>
            <a:r>
              <a:rPr lang="fr-FR" altLang="fr-FR" sz="2800" dirty="0" smtClean="0"/>
              <a:t>2. </a:t>
            </a:r>
            <a:r>
              <a:rPr lang="fr-FR" altLang="fr-FR" sz="2800" dirty="0" smtClean="0">
                <a:solidFill>
                  <a:srgbClr val="92D050"/>
                </a:solidFill>
              </a:rPr>
              <a:t>Objectif</a:t>
            </a:r>
            <a:r>
              <a:rPr lang="fr-FR" altLang="fr-FR" sz="2800" dirty="0" smtClean="0"/>
              <a:t/>
            </a:r>
            <a:br>
              <a:rPr lang="fr-FR" altLang="fr-FR" sz="2800" dirty="0" smtClean="0"/>
            </a:br>
            <a:r>
              <a:rPr lang="fr-FR" altLang="fr-FR" sz="2800" dirty="0" smtClean="0"/>
              <a:t>3. </a:t>
            </a:r>
            <a:r>
              <a:rPr lang="fr-FR" altLang="fr-FR" sz="2800" dirty="0" smtClean="0">
                <a:solidFill>
                  <a:srgbClr val="00B0F0"/>
                </a:solidFill>
              </a:rPr>
              <a:t>Interventions d’ Experts </a:t>
            </a:r>
            <a:r>
              <a:rPr lang="fr-FR" altLang="fr-FR" sz="2800" dirty="0" smtClean="0"/>
              <a:t>pour retour d’expérience ou restitution d’informations</a:t>
            </a:r>
            <a:br>
              <a:rPr lang="fr-FR" altLang="fr-FR" sz="2800" dirty="0" smtClean="0"/>
            </a:br>
            <a:r>
              <a:rPr lang="fr-FR" altLang="fr-FR" sz="2800" dirty="0" smtClean="0"/>
              <a:t>4. Echanges et discussion: </a:t>
            </a:r>
            <a:r>
              <a:rPr lang="fr-FR" altLang="fr-FR" sz="2000" dirty="0" smtClean="0"/>
              <a:t>questions/réponses, néophytes/experts</a:t>
            </a:r>
            <a:r>
              <a:rPr lang="fr-FR" altLang="fr-FR" sz="2800" dirty="0" smtClean="0"/>
              <a:t/>
            </a:r>
            <a:br>
              <a:rPr lang="fr-FR" altLang="fr-FR" sz="2800" dirty="0" smtClean="0"/>
            </a:br>
            <a:r>
              <a:rPr lang="fr-FR" altLang="fr-FR" sz="2800" dirty="0" smtClean="0"/>
              <a:t>5. Grille-Bilan = « support de synthèse»</a:t>
            </a:r>
            <a:br>
              <a:rPr lang="fr-FR" altLang="fr-FR" sz="2800" dirty="0" smtClean="0"/>
            </a:br>
            <a:endParaRPr lang="fr-FR" altLang="fr-FR" sz="36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79388" y="3716338"/>
          <a:ext cx="8856663" cy="2613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210"/>
                <a:gridCol w="1656124"/>
                <a:gridCol w="1368102"/>
                <a:gridCol w="1296097"/>
                <a:gridCol w="1728130"/>
              </a:tblGrid>
              <a:tr h="518331">
                <a:tc>
                  <a:txBody>
                    <a:bodyPr/>
                    <a:lstStyle/>
                    <a:p>
                      <a:endParaRPr lang="fr-FR" sz="1400" dirty="0" smtClean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Typologie</a:t>
                      </a:r>
                      <a:r>
                        <a:rPr lang="fr-FR" sz="1400" baseline="0" dirty="0" smtClean="0"/>
                        <a:t> de pratiques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Etape 1: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Etape 2: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Etape 3:</a:t>
                      </a:r>
                    </a:p>
                  </a:txBody>
                  <a:tcPr marL="91439" marR="91439" marT="45733" marB="45733"/>
                </a:tc>
              </a:tr>
              <a:tr h="36951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Stations « SOMLIT »</a:t>
                      </a:r>
                      <a:endParaRPr lang="fr-FR" sz="1400" dirty="0"/>
                    </a:p>
                  </a:txBody>
                  <a:tcPr marL="91439" marR="9143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951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Station « HOSEA »</a:t>
                      </a:r>
                      <a:endParaRPr lang="fr-FR" sz="1400" dirty="0"/>
                    </a:p>
                  </a:txBody>
                  <a:tcPr marL="91439" marR="91439" marT="45733" marB="45733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 marL="91439" marR="91439" marT="45733" marB="45733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aseline="0" dirty="0" smtClean="0"/>
                    </a:p>
                  </a:txBody>
                  <a:tcPr marL="91439" marR="91439" marT="45733" marB="45733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8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Pratiques de référence ou usuelles</a:t>
                      </a:r>
                    </a:p>
                  </a:txBody>
                  <a:tcPr marL="91439" marR="91439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43412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Cohérence</a:t>
                      </a:r>
                      <a:endParaRPr lang="fr-FR" sz="1400" dirty="0"/>
                    </a:p>
                  </a:txBody>
                  <a:tcPr marL="91439" marR="91439" marT="45733" marB="45733">
                    <a:lnT w="12700" cmpd="sng">
                      <a:noFill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lnT w="12700" cmpd="sng">
                      <a:noFill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>
                    <a:lnT w="12700" cmpd="sng">
                      <a:noFill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lnT w="12700" cmpd="sng">
                      <a:noFill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lnT w="12700" cmpd="sng">
                      <a:noFill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3412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Disparité</a:t>
                      </a:r>
                      <a:endParaRPr lang="fr-FR" sz="1400" dirty="0"/>
                    </a:p>
                  </a:txBody>
                  <a:tcPr marL="91439" marR="91439" marT="45733" marB="4573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1439" marR="91439" marT="45733" marB="45733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623</Words>
  <Application>Microsoft Office PowerPoint</Application>
  <PresentationFormat>Affichage à l'écran (4:3)</PresentationFormat>
  <Paragraphs>105</Paragraphs>
  <Slides>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Les enjeux de l’atelier (Peggy)</vt:lpstr>
      <vt:lpstr>Présentation PowerPoint</vt:lpstr>
      <vt:lpstr>Les aspects du procédé de mesure HF côtière abordés par l’atelier</vt:lpstr>
      <vt:lpstr>Organisation pour chaque Table:    1. Thème 2. Objectif 3. Interventions d’ Experts pour retour d’expérience ou restitution d’informations 4. Echanges et discussion: questions/réponses, néophytes/experts 5. Grille-Bilan = « support de synthèse» </vt:lpstr>
    </vt:vector>
  </TitlesOfParts>
  <Company>UBO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rimmelinma</dc:creator>
  <cp:lastModifiedBy>rimmelinma</cp:lastModifiedBy>
  <cp:revision>7</cp:revision>
  <dcterms:created xsi:type="dcterms:W3CDTF">2015-10-12T15:02:23Z</dcterms:created>
  <dcterms:modified xsi:type="dcterms:W3CDTF">2015-10-20T07:19:01Z</dcterms:modified>
</cp:coreProperties>
</file>