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76" r:id="rId3"/>
    <p:sldId id="257" r:id="rId4"/>
    <p:sldId id="287" r:id="rId5"/>
    <p:sldId id="289" r:id="rId6"/>
    <p:sldId id="258" r:id="rId7"/>
    <p:sldId id="292" r:id="rId8"/>
    <p:sldId id="293" r:id="rId9"/>
    <p:sldId id="294" r:id="rId10"/>
    <p:sldId id="290" r:id="rId11"/>
    <p:sldId id="261" r:id="rId12"/>
    <p:sldId id="259" r:id="rId13"/>
    <p:sldId id="260" r:id="rId14"/>
    <p:sldId id="265" r:id="rId15"/>
    <p:sldId id="269" r:id="rId16"/>
    <p:sldId id="283" r:id="rId17"/>
    <p:sldId id="295" r:id="rId18"/>
    <p:sldId id="296" r:id="rId19"/>
    <p:sldId id="301" r:id="rId20"/>
    <p:sldId id="297" r:id="rId21"/>
    <p:sldId id="268" r:id="rId22"/>
    <p:sldId id="271" r:id="rId23"/>
    <p:sldId id="298" r:id="rId24"/>
    <p:sldId id="299" r:id="rId25"/>
    <p:sldId id="300" r:id="rId26"/>
    <p:sldId id="302" r:id="rId27"/>
    <p:sldId id="303" r:id="rId28"/>
    <p:sldId id="304" r:id="rId29"/>
    <p:sldId id="305"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p:cViewPr varScale="1">
        <p:scale>
          <a:sx n="87" d="100"/>
          <a:sy n="87" d="100"/>
        </p:scale>
        <p:origin x="150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garcia.n\Documents\Documents%20de%20travail\01-Service%20d'Observation-SOMLIT\QUALITE\Autodiagnostic\2015\BILAN%20Diagnostic%20ttes%20stations%202015.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garcia.n\Documents\Documents%20de%20travail\01-Service%20d'Observation-SOMLIT\QUALITE\Autodiagnostic\BILAN%20Diagnostic%20ttes%20stations%202007_2015.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0174047739546262"/>
          <c:y val="5.3364405169110306E-2"/>
          <c:w val="0.6880869129114181"/>
          <c:h val="0.82830837588575568"/>
        </c:manualLayout>
      </c:layout>
      <c:bar3DChart>
        <c:barDir val="col"/>
        <c:grouping val="clustered"/>
        <c:varyColors val="0"/>
        <c:ser>
          <c:idx val="0"/>
          <c:order val="0"/>
          <c:tx>
            <c:strRef>
              <c:f>'synthèse 2015'!$B$4</c:f>
              <c:strCache>
                <c:ptCount val="1"/>
                <c:pt idx="0">
                  <c:v>Wimereux</c:v>
                </c:pt>
              </c:strCache>
            </c:strRef>
          </c:tx>
          <c:spPr>
            <a:solidFill>
              <a:srgbClr val="9999FF"/>
            </a:solidFill>
            <a:ln w="12700">
              <a:solidFill>
                <a:srgbClr val="000000"/>
              </a:solidFill>
              <a:prstDash val="solid"/>
            </a:ln>
          </c:spPr>
          <c:invertIfNegative val="0"/>
          <c:cat>
            <c:strRef>
              <c:f>'synthèse 2015'!$A$31:$A$32</c:f>
              <c:strCache>
                <c:ptCount val="2"/>
                <c:pt idx="0">
                  <c:v>Management</c:v>
                </c:pt>
                <c:pt idx="1">
                  <c:v>Prescriptions techniques</c:v>
                </c:pt>
              </c:strCache>
            </c:strRef>
          </c:cat>
          <c:val>
            <c:numRef>
              <c:f>'synthèse 2015'!$B$31:$B$32</c:f>
              <c:numCache>
                <c:formatCode>0%</c:formatCode>
                <c:ptCount val="2"/>
                <c:pt idx="0">
                  <c:v>0.83</c:v>
                </c:pt>
                <c:pt idx="1">
                  <c:v>0.77</c:v>
                </c:pt>
              </c:numCache>
            </c:numRef>
          </c:val>
        </c:ser>
        <c:ser>
          <c:idx val="1"/>
          <c:order val="1"/>
          <c:tx>
            <c:strRef>
              <c:f>'synthèse 2015'!$C$4</c:f>
              <c:strCache>
                <c:ptCount val="1"/>
                <c:pt idx="0">
                  <c:v>Luc/mer</c:v>
                </c:pt>
              </c:strCache>
            </c:strRef>
          </c:tx>
          <c:spPr>
            <a:solidFill>
              <a:srgbClr val="FF0000"/>
            </a:solidFill>
            <a:ln w="12700">
              <a:solidFill>
                <a:srgbClr val="000000"/>
              </a:solidFill>
              <a:prstDash val="solid"/>
            </a:ln>
          </c:spPr>
          <c:invertIfNegative val="0"/>
          <c:cat>
            <c:strRef>
              <c:f>'synthèse 2015'!$A$31:$A$32</c:f>
              <c:strCache>
                <c:ptCount val="2"/>
                <c:pt idx="0">
                  <c:v>Management</c:v>
                </c:pt>
                <c:pt idx="1">
                  <c:v>Prescriptions techniques</c:v>
                </c:pt>
              </c:strCache>
            </c:strRef>
          </c:cat>
          <c:val>
            <c:numRef>
              <c:f>'synthèse 2015'!$C$31:$C$32</c:f>
              <c:numCache>
                <c:formatCode>0%</c:formatCode>
                <c:ptCount val="2"/>
                <c:pt idx="0">
                  <c:v>0.89357142857142857</c:v>
                </c:pt>
                <c:pt idx="1">
                  <c:v>0.85000000000000009</c:v>
                </c:pt>
              </c:numCache>
            </c:numRef>
          </c:val>
        </c:ser>
        <c:ser>
          <c:idx val="2"/>
          <c:order val="2"/>
          <c:tx>
            <c:strRef>
              <c:f>'synthèse 2015'!$D$4</c:f>
              <c:strCache>
                <c:ptCount val="1"/>
                <c:pt idx="0">
                  <c:v>Dinard</c:v>
                </c:pt>
              </c:strCache>
            </c:strRef>
          </c:tx>
          <c:spPr>
            <a:solidFill>
              <a:srgbClr val="FFFFCC"/>
            </a:solidFill>
            <a:ln w="12700">
              <a:solidFill>
                <a:srgbClr val="000000"/>
              </a:solidFill>
              <a:prstDash val="solid"/>
            </a:ln>
          </c:spPr>
          <c:invertIfNegative val="0"/>
          <c:cat>
            <c:strRef>
              <c:f>'synthèse 2015'!$A$31:$A$32</c:f>
              <c:strCache>
                <c:ptCount val="2"/>
                <c:pt idx="0">
                  <c:v>Management</c:v>
                </c:pt>
                <c:pt idx="1">
                  <c:v>Prescriptions techniques</c:v>
                </c:pt>
              </c:strCache>
            </c:strRef>
          </c:cat>
          <c:val>
            <c:numRef>
              <c:f>'synthèse 2015'!$D$31:$D$32</c:f>
              <c:numCache>
                <c:formatCode>0%</c:formatCode>
                <c:ptCount val="2"/>
                <c:pt idx="0">
                  <c:v>0.60857142857142854</c:v>
                </c:pt>
                <c:pt idx="1">
                  <c:v>0.74666666666666659</c:v>
                </c:pt>
              </c:numCache>
            </c:numRef>
          </c:val>
        </c:ser>
        <c:ser>
          <c:idx val="5"/>
          <c:order val="3"/>
          <c:tx>
            <c:strRef>
              <c:f>'synthèse 2015'!$E$4</c:f>
              <c:strCache>
                <c:ptCount val="1"/>
                <c:pt idx="0">
                  <c:v>Roscoff</c:v>
                </c:pt>
              </c:strCache>
            </c:strRef>
          </c:tx>
          <c:invertIfNegative val="0"/>
          <c:cat>
            <c:strRef>
              <c:f>'synthèse 2015'!$A$31:$A$32</c:f>
              <c:strCache>
                <c:ptCount val="2"/>
                <c:pt idx="0">
                  <c:v>Management</c:v>
                </c:pt>
                <c:pt idx="1">
                  <c:v>Prescriptions techniques</c:v>
                </c:pt>
              </c:strCache>
            </c:strRef>
          </c:cat>
          <c:val>
            <c:numRef>
              <c:f>'synthèse 2015'!$E$31:$E$32</c:f>
              <c:numCache>
                <c:formatCode>0%</c:formatCode>
                <c:ptCount val="2"/>
                <c:pt idx="0">
                  <c:v>0.64071428571428579</c:v>
                </c:pt>
                <c:pt idx="1">
                  <c:v>0.88888888888888884</c:v>
                </c:pt>
              </c:numCache>
            </c:numRef>
          </c:val>
        </c:ser>
        <c:ser>
          <c:idx val="3"/>
          <c:order val="4"/>
          <c:tx>
            <c:strRef>
              <c:f>'synthèse 2015'!$F$4</c:f>
              <c:strCache>
                <c:ptCount val="1"/>
                <c:pt idx="0">
                  <c:v>Brest</c:v>
                </c:pt>
              </c:strCache>
            </c:strRef>
          </c:tx>
          <c:spPr>
            <a:solidFill>
              <a:srgbClr val="00B050"/>
            </a:solidFill>
            <a:ln w="12700">
              <a:solidFill>
                <a:srgbClr val="000000"/>
              </a:solidFill>
              <a:prstDash val="solid"/>
            </a:ln>
          </c:spPr>
          <c:invertIfNegative val="0"/>
          <c:cat>
            <c:strRef>
              <c:f>'synthèse 2015'!$A$31:$A$32</c:f>
              <c:strCache>
                <c:ptCount val="2"/>
                <c:pt idx="0">
                  <c:v>Management</c:v>
                </c:pt>
                <c:pt idx="1">
                  <c:v>Prescriptions techniques</c:v>
                </c:pt>
              </c:strCache>
            </c:strRef>
          </c:cat>
          <c:val>
            <c:numRef>
              <c:f>'synthèse 2015'!$F$31:$F$32</c:f>
              <c:numCache>
                <c:formatCode>0%</c:formatCode>
                <c:ptCount val="2"/>
                <c:pt idx="0">
                  <c:v>0.95785714285714285</c:v>
                </c:pt>
                <c:pt idx="1">
                  <c:v>0.91555555555555557</c:v>
                </c:pt>
              </c:numCache>
            </c:numRef>
          </c:val>
        </c:ser>
        <c:ser>
          <c:idx val="4"/>
          <c:order val="5"/>
          <c:tx>
            <c:strRef>
              <c:f>'synthèse 2015'!$H$4</c:f>
              <c:strCache>
                <c:ptCount val="1"/>
                <c:pt idx="0">
                  <c:v>Arcachon</c:v>
                </c:pt>
              </c:strCache>
            </c:strRef>
          </c:tx>
          <c:spPr>
            <a:solidFill>
              <a:srgbClr val="660066"/>
            </a:solidFill>
            <a:ln w="12700">
              <a:solidFill>
                <a:srgbClr val="000000"/>
              </a:solidFill>
              <a:prstDash val="solid"/>
            </a:ln>
          </c:spPr>
          <c:invertIfNegative val="0"/>
          <c:cat>
            <c:strRef>
              <c:f>'synthèse 2015'!$A$31:$A$32</c:f>
              <c:strCache>
                <c:ptCount val="2"/>
                <c:pt idx="0">
                  <c:v>Management</c:v>
                </c:pt>
                <c:pt idx="1">
                  <c:v>Prescriptions techniques</c:v>
                </c:pt>
              </c:strCache>
            </c:strRef>
          </c:cat>
          <c:val>
            <c:numRef>
              <c:f>'synthèse 2015'!$H$31:$H$32</c:f>
              <c:numCache>
                <c:formatCode>0%</c:formatCode>
                <c:ptCount val="2"/>
                <c:pt idx="0">
                  <c:v>0.90285714285714291</c:v>
                </c:pt>
                <c:pt idx="1">
                  <c:v>0.801111111111111</c:v>
                </c:pt>
              </c:numCache>
            </c:numRef>
          </c:val>
        </c:ser>
        <c:ser>
          <c:idx val="6"/>
          <c:order val="6"/>
          <c:tx>
            <c:strRef>
              <c:f>'synthèse 2015'!$I$4</c:f>
              <c:strCache>
                <c:ptCount val="1"/>
                <c:pt idx="0">
                  <c:v>Banyuls</c:v>
                </c:pt>
              </c:strCache>
            </c:strRef>
          </c:tx>
          <c:spPr>
            <a:solidFill>
              <a:srgbClr val="0066CC"/>
            </a:solidFill>
            <a:ln w="12700">
              <a:solidFill>
                <a:srgbClr val="000000"/>
              </a:solidFill>
              <a:prstDash val="solid"/>
            </a:ln>
          </c:spPr>
          <c:invertIfNegative val="0"/>
          <c:cat>
            <c:strRef>
              <c:f>'synthèse 2015'!$A$31:$A$32</c:f>
              <c:strCache>
                <c:ptCount val="2"/>
                <c:pt idx="0">
                  <c:v>Management</c:v>
                </c:pt>
                <c:pt idx="1">
                  <c:v>Prescriptions techniques</c:v>
                </c:pt>
              </c:strCache>
            </c:strRef>
          </c:cat>
          <c:val>
            <c:numRef>
              <c:f>'synthèse 2015'!$I$31:$I$32</c:f>
              <c:numCache>
                <c:formatCode>0%</c:formatCode>
                <c:ptCount val="2"/>
                <c:pt idx="0">
                  <c:v>0.92928571428571427</c:v>
                </c:pt>
                <c:pt idx="1">
                  <c:v>0.93666666666666665</c:v>
                </c:pt>
              </c:numCache>
            </c:numRef>
          </c:val>
        </c:ser>
        <c:ser>
          <c:idx val="7"/>
          <c:order val="7"/>
          <c:tx>
            <c:strRef>
              <c:f>'synthèse 2015'!$J$4</c:f>
              <c:strCache>
                <c:ptCount val="1"/>
                <c:pt idx="0">
                  <c:v>Marseille</c:v>
                </c:pt>
              </c:strCache>
            </c:strRef>
          </c:tx>
          <c:spPr>
            <a:solidFill>
              <a:srgbClr val="CCCCFF"/>
            </a:solidFill>
            <a:ln w="12700">
              <a:solidFill>
                <a:srgbClr val="000000"/>
              </a:solidFill>
              <a:prstDash val="solid"/>
            </a:ln>
          </c:spPr>
          <c:invertIfNegative val="0"/>
          <c:cat>
            <c:strRef>
              <c:f>'synthèse 2015'!$A$31:$A$32</c:f>
              <c:strCache>
                <c:ptCount val="2"/>
                <c:pt idx="0">
                  <c:v>Management</c:v>
                </c:pt>
                <c:pt idx="1">
                  <c:v>Prescriptions techniques</c:v>
                </c:pt>
              </c:strCache>
            </c:strRef>
          </c:cat>
          <c:val>
            <c:numRef>
              <c:f>'synthèse 2015'!$J$31:$J$32</c:f>
              <c:numCache>
                <c:formatCode>0%</c:formatCode>
                <c:ptCount val="2"/>
                <c:pt idx="0">
                  <c:v>0.94500000000000006</c:v>
                </c:pt>
                <c:pt idx="1">
                  <c:v>0.95777777777777784</c:v>
                </c:pt>
              </c:numCache>
            </c:numRef>
          </c:val>
        </c:ser>
        <c:ser>
          <c:idx val="8"/>
          <c:order val="8"/>
          <c:tx>
            <c:strRef>
              <c:f>'synthèse 2015'!$K$4</c:f>
              <c:strCache>
                <c:ptCount val="1"/>
                <c:pt idx="0">
                  <c:v>Villefranche</c:v>
                </c:pt>
              </c:strCache>
            </c:strRef>
          </c:tx>
          <c:spPr>
            <a:solidFill>
              <a:srgbClr val="808080"/>
            </a:solidFill>
            <a:ln w="12700">
              <a:solidFill>
                <a:srgbClr val="000000"/>
              </a:solidFill>
              <a:prstDash val="solid"/>
            </a:ln>
          </c:spPr>
          <c:invertIfNegative val="0"/>
          <c:cat>
            <c:strRef>
              <c:f>'synthèse 2015'!$A$31:$A$32</c:f>
              <c:strCache>
                <c:ptCount val="2"/>
                <c:pt idx="0">
                  <c:v>Management</c:v>
                </c:pt>
                <c:pt idx="1">
                  <c:v>Prescriptions techniques</c:v>
                </c:pt>
              </c:strCache>
            </c:strRef>
          </c:cat>
          <c:val>
            <c:numRef>
              <c:f>'synthèse 2015'!$K$31:$K$32</c:f>
              <c:numCache>
                <c:formatCode>0%</c:formatCode>
                <c:ptCount val="2"/>
                <c:pt idx="0">
                  <c:v>0.92214285714285715</c:v>
                </c:pt>
                <c:pt idx="1">
                  <c:v>0.77999999999999992</c:v>
                </c:pt>
              </c:numCache>
            </c:numRef>
          </c:val>
        </c:ser>
        <c:ser>
          <c:idx val="9"/>
          <c:order val="9"/>
          <c:tx>
            <c:strRef>
              <c:f>'synthèse 2015'!$G$4</c:f>
              <c:strCache>
                <c:ptCount val="1"/>
                <c:pt idx="0">
                  <c:v>La Rochelle</c:v>
                </c:pt>
              </c:strCache>
            </c:strRef>
          </c:tx>
          <c:spPr>
            <a:solidFill>
              <a:srgbClr val="FF00FF"/>
            </a:solidFill>
            <a:ln w="12700">
              <a:solidFill>
                <a:srgbClr val="000000"/>
              </a:solidFill>
              <a:prstDash val="solid"/>
            </a:ln>
          </c:spPr>
          <c:invertIfNegative val="0"/>
          <c:cat>
            <c:strRef>
              <c:f>'synthèse 2015'!$A$31:$A$32</c:f>
              <c:strCache>
                <c:ptCount val="2"/>
                <c:pt idx="0">
                  <c:v>Management</c:v>
                </c:pt>
                <c:pt idx="1">
                  <c:v>Prescriptions techniques</c:v>
                </c:pt>
              </c:strCache>
            </c:strRef>
          </c:cat>
          <c:val>
            <c:numRef>
              <c:f>'synthèse 2015'!$G$31:$G$32</c:f>
              <c:numCache>
                <c:formatCode>0%</c:formatCode>
                <c:ptCount val="2"/>
                <c:pt idx="0">
                  <c:v>0.90285714285714291</c:v>
                </c:pt>
                <c:pt idx="1">
                  <c:v>0.87444444444444447</c:v>
                </c:pt>
              </c:numCache>
            </c:numRef>
          </c:val>
        </c:ser>
        <c:ser>
          <c:idx val="10"/>
          <c:order val="10"/>
          <c:tx>
            <c:strRef>
              <c:f>'synthèse 2015'!$L$4</c:f>
              <c:strCache>
                <c:ptCount val="1"/>
                <c:pt idx="0">
                  <c:v>moyenne SOMLIT</c:v>
                </c:pt>
              </c:strCache>
            </c:strRef>
          </c:tx>
          <c:spPr>
            <a:solidFill>
              <a:srgbClr val="FFFF00"/>
            </a:solidFill>
            <a:ln w="12700">
              <a:solidFill>
                <a:srgbClr val="000000"/>
              </a:solidFill>
              <a:prstDash val="solid"/>
            </a:ln>
          </c:spPr>
          <c:invertIfNegative val="0"/>
          <c:cat>
            <c:strRef>
              <c:f>'synthèse 2015'!$A$31:$A$32</c:f>
              <c:strCache>
                <c:ptCount val="2"/>
                <c:pt idx="0">
                  <c:v>Management</c:v>
                </c:pt>
                <c:pt idx="1">
                  <c:v>Prescriptions techniques</c:v>
                </c:pt>
              </c:strCache>
            </c:strRef>
          </c:cat>
          <c:val>
            <c:numRef>
              <c:f>'synthèse 2015'!$L$31:$L$32</c:f>
              <c:numCache>
                <c:formatCode>0%</c:formatCode>
                <c:ptCount val="2"/>
                <c:pt idx="0">
                  <c:v>0.85328571428571431</c:v>
                </c:pt>
                <c:pt idx="1">
                  <c:v>0.85211111111111104</c:v>
                </c:pt>
              </c:numCache>
            </c:numRef>
          </c:val>
        </c:ser>
        <c:dLbls>
          <c:showLegendKey val="0"/>
          <c:showVal val="0"/>
          <c:showCatName val="0"/>
          <c:showSerName val="0"/>
          <c:showPercent val="0"/>
          <c:showBubbleSize val="0"/>
        </c:dLbls>
        <c:gapWidth val="150"/>
        <c:shape val="cylinder"/>
        <c:axId val="159396424"/>
        <c:axId val="159396816"/>
        <c:axId val="0"/>
      </c:bar3DChart>
      <c:catAx>
        <c:axId val="1593964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159396816"/>
        <c:crosses val="autoZero"/>
        <c:auto val="1"/>
        <c:lblAlgn val="ctr"/>
        <c:lblOffset val="100"/>
        <c:noMultiLvlLbl val="0"/>
      </c:catAx>
      <c:valAx>
        <c:axId val="159396816"/>
        <c:scaling>
          <c:orientation val="minMax"/>
          <c:max val="1"/>
          <c:min val="0"/>
        </c:scaling>
        <c:delete val="0"/>
        <c:axPos val="l"/>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fr-FR"/>
          </a:p>
        </c:txPr>
        <c:crossAx val="159396424"/>
        <c:crosses val="autoZero"/>
        <c:crossBetween val="between"/>
        <c:majorUnit val="0.2"/>
      </c:valAx>
      <c:spPr>
        <a:noFill/>
        <a:ln w="25400">
          <a:noFill/>
        </a:ln>
      </c:spPr>
    </c:plotArea>
    <c:legend>
      <c:legendPos val="r"/>
      <c:layout>
        <c:manualLayout>
          <c:xMode val="edge"/>
          <c:yMode val="edge"/>
          <c:x val="0.78250746673907146"/>
          <c:y val="5.0547369538366534E-2"/>
          <c:w val="0.15838020247469065"/>
          <c:h val="0.78086715493283931"/>
        </c:manualLayout>
      </c:layout>
      <c:overlay val="0"/>
      <c:spPr>
        <a:solidFill>
          <a:schemeClr val="bg1"/>
        </a:solidFill>
        <a:ln w="15875" cmpd="sng">
          <a:solidFill>
            <a:srgbClr val="000000"/>
          </a:solidFill>
          <a:prstDash val="solid"/>
        </a:ln>
        <a:effectLst>
          <a:outerShdw blurRad="50800" dist="50800" dir="5400000" sx="48000" sy="48000" algn="ctr" rotWithShape="0">
            <a:srgbClr val="000000">
              <a:alpha val="43137"/>
            </a:srgbClr>
          </a:outerShdw>
          <a:softEdge rad="165100"/>
        </a:effectLst>
      </c:spPr>
      <c:txPr>
        <a:bodyPr/>
        <a:lstStyle/>
        <a:p>
          <a:pPr>
            <a:defRPr sz="105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Arial"/>
                <a:ea typeface="Arial"/>
                <a:cs typeface="Arial"/>
              </a:defRPr>
            </a:pPr>
            <a:r>
              <a:rPr lang="fr-FR"/>
              <a:t>TOUT SOMLIT Moyenne</a:t>
            </a:r>
          </a:p>
        </c:rich>
      </c:tx>
      <c:layout>
        <c:manualLayout>
          <c:xMode val="edge"/>
          <c:yMode val="edge"/>
          <c:x val="0.62226292831884278"/>
          <c:y val="3.7743900166637388E-2"/>
        </c:manualLayout>
      </c:layout>
      <c:overlay val="0"/>
      <c:spPr>
        <a:noFill/>
        <a:ln w="25400">
          <a:noFill/>
        </a:ln>
      </c:spPr>
    </c:title>
    <c:autoTitleDeleted val="0"/>
    <c:plotArea>
      <c:layout>
        <c:manualLayout>
          <c:layoutTarget val="inner"/>
          <c:xMode val="edge"/>
          <c:yMode val="edge"/>
          <c:x val="0.10287982812647914"/>
          <c:y val="3.2339474091076674E-2"/>
          <c:w val="0.89377569129796908"/>
          <c:h val="0.83965403049209497"/>
        </c:manualLayout>
      </c:layout>
      <c:barChart>
        <c:barDir val="col"/>
        <c:grouping val="clustered"/>
        <c:varyColors val="0"/>
        <c:ser>
          <c:idx val="0"/>
          <c:order val="0"/>
          <c:tx>
            <c:strRef>
              <c:f>'BILAN 2007-2015'!$B$4</c:f>
              <c:strCache>
                <c:ptCount val="1"/>
                <c:pt idx="0">
                  <c:v>Management</c:v>
                </c:pt>
              </c:strCache>
            </c:strRef>
          </c:tx>
          <c:spPr>
            <a:solidFill>
              <a:srgbClr val="9999FF"/>
            </a:solidFill>
            <a:ln w="12700">
              <a:solidFill>
                <a:srgbClr val="000000"/>
              </a:solidFill>
              <a:prstDash val="solid"/>
            </a:ln>
          </c:spPr>
          <c:invertIfNegative val="0"/>
          <c:cat>
            <c:strRef>
              <c:f>'BILAN 2007-2015'!$A$4:$A$12</c:f>
              <c:strCache>
                <c:ptCount val="9"/>
                <c:pt idx="0">
                  <c:v>2007</c:v>
                </c:pt>
                <c:pt idx="1">
                  <c:v>2008</c:v>
                </c:pt>
                <c:pt idx="2">
                  <c:v>2009</c:v>
                </c:pt>
                <c:pt idx="3">
                  <c:v>2010</c:v>
                </c:pt>
                <c:pt idx="4">
                  <c:v>2011</c:v>
                </c:pt>
                <c:pt idx="5">
                  <c:v>2012*</c:v>
                </c:pt>
                <c:pt idx="6">
                  <c:v>2013*</c:v>
                </c:pt>
                <c:pt idx="7">
                  <c:v>2014*</c:v>
                </c:pt>
                <c:pt idx="8">
                  <c:v>2015*</c:v>
                </c:pt>
              </c:strCache>
            </c:strRef>
          </c:cat>
          <c:val>
            <c:numRef>
              <c:f>'BILAN 2007-2015'!$M$4:$M$12</c:f>
              <c:numCache>
                <c:formatCode>0%</c:formatCode>
                <c:ptCount val="9"/>
                <c:pt idx="0">
                  <c:v>0.48805735930735927</c:v>
                </c:pt>
                <c:pt idx="1">
                  <c:v>0.53249458874458866</c:v>
                </c:pt>
                <c:pt idx="2">
                  <c:v>0.51326298701298712</c:v>
                </c:pt>
                <c:pt idx="4">
                  <c:v>0.5881547619047619</c:v>
                </c:pt>
                <c:pt idx="5">
                  <c:v>0.74947704081632638</c:v>
                </c:pt>
                <c:pt idx="6">
                  <c:v>0.70860576923076923</c:v>
                </c:pt>
                <c:pt idx="7">
                  <c:v>0.7350000000000001</c:v>
                </c:pt>
                <c:pt idx="8">
                  <c:v>0.85300000000000009</c:v>
                </c:pt>
              </c:numCache>
            </c:numRef>
          </c:val>
        </c:ser>
        <c:ser>
          <c:idx val="1"/>
          <c:order val="1"/>
          <c:tx>
            <c:strRef>
              <c:f>'BILAN 2007-2015'!$B$14</c:f>
              <c:strCache>
                <c:ptCount val="1"/>
                <c:pt idx="0">
                  <c:v>Presc. techniques</c:v>
                </c:pt>
              </c:strCache>
            </c:strRef>
          </c:tx>
          <c:spPr>
            <a:solidFill>
              <a:srgbClr val="993366"/>
            </a:solidFill>
            <a:ln w="12700">
              <a:solidFill>
                <a:srgbClr val="000000"/>
              </a:solidFill>
              <a:prstDash val="solid"/>
            </a:ln>
          </c:spPr>
          <c:invertIfNegative val="0"/>
          <c:cat>
            <c:strRef>
              <c:f>'BILAN 2007-2015'!$A$4:$A$12</c:f>
              <c:strCache>
                <c:ptCount val="9"/>
                <c:pt idx="0">
                  <c:v>2007</c:v>
                </c:pt>
                <c:pt idx="1">
                  <c:v>2008</c:v>
                </c:pt>
                <c:pt idx="2">
                  <c:v>2009</c:v>
                </c:pt>
                <c:pt idx="3">
                  <c:v>2010</c:v>
                </c:pt>
                <c:pt idx="4">
                  <c:v>2011</c:v>
                </c:pt>
                <c:pt idx="5">
                  <c:v>2012*</c:v>
                </c:pt>
                <c:pt idx="6">
                  <c:v>2013*</c:v>
                </c:pt>
                <c:pt idx="7">
                  <c:v>2014*</c:v>
                </c:pt>
                <c:pt idx="8">
                  <c:v>2015*</c:v>
                </c:pt>
              </c:strCache>
            </c:strRef>
          </c:cat>
          <c:val>
            <c:numRef>
              <c:f>'BILAN 2007-2015'!$M$14:$M$22</c:f>
              <c:numCache>
                <c:formatCode>0%</c:formatCode>
                <c:ptCount val="9"/>
                <c:pt idx="0">
                  <c:v>0.66007583774250445</c:v>
                </c:pt>
                <c:pt idx="1">
                  <c:v>0.68791439909297047</c:v>
                </c:pt>
                <c:pt idx="2">
                  <c:v>0.68403741496598636</c:v>
                </c:pt>
                <c:pt idx="4">
                  <c:v>0.6697331821617537</c:v>
                </c:pt>
                <c:pt idx="5">
                  <c:v>0.7482350718065004</c:v>
                </c:pt>
                <c:pt idx="6">
                  <c:v>0.75192666078777193</c:v>
                </c:pt>
                <c:pt idx="7">
                  <c:v>0.79500000000000004</c:v>
                </c:pt>
                <c:pt idx="8">
                  <c:v>0.84800000000000009</c:v>
                </c:pt>
              </c:numCache>
            </c:numRef>
          </c:val>
        </c:ser>
        <c:dLbls>
          <c:showLegendKey val="0"/>
          <c:showVal val="0"/>
          <c:showCatName val="0"/>
          <c:showSerName val="0"/>
          <c:showPercent val="0"/>
          <c:showBubbleSize val="0"/>
        </c:dLbls>
        <c:gapWidth val="150"/>
        <c:axId val="159397600"/>
        <c:axId val="159397992"/>
      </c:barChart>
      <c:catAx>
        <c:axId val="1593976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fr-FR"/>
          </a:p>
        </c:txPr>
        <c:crossAx val="159397992"/>
        <c:crosses val="autoZero"/>
        <c:auto val="1"/>
        <c:lblAlgn val="ctr"/>
        <c:lblOffset val="100"/>
        <c:tickLblSkip val="1"/>
        <c:tickMarkSkip val="1"/>
        <c:noMultiLvlLbl val="0"/>
      </c:catAx>
      <c:valAx>
        <c:axId val="159397992"/>
        <c:scaling>
          <c:orientation val="minMax"/>
          <c:max val="1"/>
        </c:scaling>
        <c:delete val="0"/>
        <c:axPos val="l"/>
        <c:numFmt formatCode="0%"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fr-FR"/>
          </a:p>
        </c:txPr>
        <c:crossAx val="159397600"/>
        <c:crosses val="autoZero"/>
        <c:crossBetween val="between"/>
      </c:valAx>
      <c:spPr>
        <a:noFill/>
        <a:ln w="25400">
          <a:noFill/>
        </a:ln>
      </c:spPr>
    </c:plotArea>
    <c:legend>
      <c:legendPos val="r"/>
      <c:layout>
        <c:manualLayout>
          <c:xMode val="edge"/>
          <c:yMode val="edge"/>
          <c:x val="0.15154397196775327"/>
          <c:y val="3.1835194028738294E-2"/>
          <c:w val="0.28048480623314276"/>
          <c:h val="0.18207271988137283"/>
        </c:manualLayout>
      </c:layout>
      <c:overlay val="0"/>
      <c:spPr>
        <a:solidFill>
          <a:srgbClr val="FFFFFF"/>
        </a:solidFill>
        <a:ln w="3175">
          <a:solidFill>
            <a:srgbClr val="000000"/>
          </a:solidFill>
          <a:prstDash val="solid"/>
        </a:ln>
      </c:spPr>
      <c:txPr>
        <a:bodyPr/>
        <a:lstStyle/>
        <a:p>
          <a:pPr>
            <a:defRPr sz="1010" b="0"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fr-F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E7FC1-0FF6-40BA-9887-4E77A882797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06014160-7617-4014-9DA2-7544CBC33301}">
      <dgm:prSet custT="1"/>
      <dgm:spPr>
        <a:solidFill>
          <a:srgbClr val="00B050"/>
        </a:solidFill>
      </dgm:spPr>
      <dgm:t>
        <a:bodyPr/>
        <a:lstStyle/>
        <a:p>
          <a:pPr rtl="0"/>
          <a:r>
            <a:rPr lang="fr-FR" sz="900" dirty="0" smtClean="0">
              <a:solidFill>
                <a:schemeClr val="tx1"/>
              </a:solidFill>
            </a:rPr>
            <a:t>Réunion</a:t>
          </a:r>
          <a:r>
            <a:rPr lang="fr-FR" sz="500" dirty="0" smtClean="0">
              <a:solidFill>
                <a:schemeClr val="tx1"/>
              </a:solidFill>
            </a:rPr>
            <a:t> </a:t>
          </a:r>
          <a:r>
            <a:rPr lang="fr-FR" sz="900" dirty="0" smtClean="0">
              <a:solidFill>
                <a:schemeClr val="tx1"/>
              </a:solidFill>
            </a:rPr>
            <a:t>Qualité</a:t>
          </a:r>
          <a:endParaRPr lang="fr-FR" sz="900" dirty="0">
            <a:solidFill>
              <a:schemeClr val="tx1"/>
            </a:solidFill>
          </a:endParaRPr>
        </a:p>
      </dgm:t>
    </dgm:pt>
    <dgm:pt modelId="{6715D52C-6D8D-4A6B-AE87-72C4903CAC23}" type="parTrans" cxnId="{1D2B37A2-0AD2-4EE3-80F0-358DFC9874C3}">
      <dgm:prSet/>
      <dgm:spPr/>
      <dgm:t>
        <a:bodyPr/>
        <a:lstStyle/>
        <a:p>
          <a:endParaRPr lang="fr-FR"/>
        </a:p>
      </dgm:t>
    </dgm:pt>
    <dgm:pt modelId="{D181EC59-7E3B-4B9F-BA0C-0FB57C4CA5D8}" type="sibTrans" cxnId="{1D2B37A2-0AD2-4EE3-80F0-358DFC9874C3}">
      <dgm:prSet/>
      <dgm:spPr/>
      <dgm:t>
        <a:bodyPr/>
        <a:lstStyle/>
        <a:p>
          <a:endParaRPr lang="fr-FR"/>
        </a:p>
      </dgm:t>
    </dgm:pt>
    <dgm:pt modelId="{0FB3AA15-C251-4B0D-AB1A-6E1A5BF2214D}">
      <dgm:prSet custT="1"/>
      <dgm:spPr>
        <a:solidFill>
          <a:schemeClr val="accent4">
            <a:lumMod val="60000"/>
            <a:lumOff val="40000"/>
          </a:schemeClr>
        </a:solidFill>
      </dgm:spPr>
      <dgm:t>
        <a:bodyPr/>
        <a:lstStyle/>
        <a:p>
          <a:pPr rtl="0"/>
          <a:r>
            <a:rPr lang="fr-FR" sz="900" dirty="0" smtClean="0">
              <a:solidFill>
                <a:schemeClr val="tx1"/>
              </a:solidFill>
            </a:rPr>
            <a:t>Autodiagnostics Diagnostics croisés</a:t>
          </a:r>
          <a:endParaRPr lang="fr-FR" sz="900" dirty="0">
            <a:solidFill>
              <a:schemeClr val="tx1"/>
            </a:solidFill>
          </a:endParaRPr>
        </a:p>
      </dgm:t>
    </dgm:pt>
    <dgm:pt modelId="{31B29146-2C03-4BD3-B656-234AA53CCAB8}" type="parTrans" cxnId="{DCF14925-19EE-4E71-8415-C5C59F08446E}">
      <dgm:prSet/>
      <dgm:spPr/>
      <dgm:t>
        <a:bodyPr/>
        <a:lstStyle/>
        <a:p>
          <a:endParaRPr lang="fr-FR"/>
        </a:p>
      </dgm:t>
    </dgm:pt>
    <dgm:pt modelId="{284D6245-2D04-44DF-8FF2-82EEA643567D}" type="sibTrans" cxnId="{DCF14925-19EE-4E71-8415-C5C59F08446E}">
      <dgm:prSet/>
      <dgm:spPr/>
      <dgm:t>
        <a:bodyPr/>
        <a:lstStyle/>
        <a:p>
          <a:endParaRPr lang="fr-FR"/>
        </a:p>
      </dgm:t>
    </dgm:pt>
    <dgm:pt modelId="{8D2AD001-9844-4B8A-AB71-47EBC91FE355}">
      <dgm:prSet custT="1"/>
      <dgm:spPr>
        <a:solidFill>
          <a:srgbClr val="00B050"/>
        </a:solidFill>
      </dgm:spPr>
      <dgm:t>
        <a:bodyPr/>
        <a:lstStyle/>
        <a:p>
          <a:pPr rtl="0"/>
          <a:r>
            <a:rPr lang="fr-FR" sz="900" dirty="0" smtClean="0">
              <a:solidFill>
                <a:schemeClr val="tx1"/>
              </a:solidFill>
            </a:rPr>
            <a:t>Réunion</a:t>
          </a:r>
          <a:r>
            <a:rPr lang="fr-FR" sz="800" dirty="0" smtClean="0">
              <a:solidFill>
                <a:schemeClr val="tx1"/>
              </a:solidFill>
            </a:rPr>
            <a:t> </a:t>
          </a:r>
          <a:r>
            <a:rPr lang="fr-FR" sz="900" dirty="0" smtClean="0">
              <a:solidFill>
                <a:schemeClr val="tx1"/>
              </a:solidFill>
            </a:rPr>
            <a:t>Qualité</a:t>
          </a:r>
          <a:endParaRPr lang="fr-FR" sz="900" dirty="0">
            <a:solidFill>
              <a:schemeClr val="tx1"/>
            </a:solidFill>
          </a:endParaRPr>
        </a:p>
      </dgm:t>
    </dgm:pt>
    <dgm:pt modelId="{7CC5F796-DF71-491B-8422-966395197512}" type="parTrans" cxnId="{4685CC8E-865B-482C-A786-A2A4245BA4FC}">
      <dgm:prSet/>
      <dgm:spPr/>
      <dgm:t>
        <a:bodyPr/>
        <a:lstStyle/>
        <a:p>
          <a:endParaRPr lang="fr-FR"/>
        </a:p>
      </dgm:t>
    </dgm:pt>
    <dgm:pt modelId="{029E98BA-C84A-49E7-A9C2-B56644D71683}" type="sibTrans" cxnId="{4685CC8E-865B-482C-A786-A2A4245BA4FC}">
      <dgm:prSet/>
      <dgm:spPr/>
      <dgm:t>
        <a:bodyPr/>
        <a:lstStyle/>
        <a:p>
          <a:endParaRPr lang="fr-FR"/>
        </a:p>
      </dgm:t>
    </dgm:pt>
    <dgm:pt modelId="{06CC6A13-0170-43FA-86B4-FBE2FAD9B9E2}">
      <dgm:prSet custT="1"/>
      <dgm:spPr>
        <a:solidFill>
          <a:srgbClr val="FFC000"/>
        </a:solidFill>
      </dgm:spPr>
      <dgm:t>
        <a:bodyPr/>
        <a:lstStyle/>
        <a:p>
          <a:pPr rtl="0"/>
          <a:r>
            <a:rPr lang="fr-FR" sz="900" dirty="0" err="1" smtClean="0">
              <a:solidFill>
                <a:schemeClr val="tx1"/>
              </a:solidFill>
            </a:rPr>
            <a:t>Intercomparaison</a:t>
          </a:r>
          <a:endParaRPr lang="fr-FR" sz="900" dirty="0">
            <a:solidFill>
              <a:schemeClr val="tx1"/>
            </a:solidFill>
          </a:endParaRPr>
        </a:p>
      </dgm:t>
    </dgm:pt>
    <dgm:pt modelId="{D1A43EA8-E2E0-4D1E-A8F2-0DE51BD5ED38}" type="parTrans" cxnId="{B4975C7C-62DC-48DD-B601-452B3B1A756F}">
      <dgm:prSet/>
      <dgm:spPr/>
      <dgm:t>
        <a:bodyPr/>
        <a:lstStyle/>
        <a:p>
          <a:endParaRPr lang="fr-FR"/>
        </a:p>
      </dgm:t>
    </dgm:pt>
    <dgm:pt modelId="{4946FD7B-744B-4A2C-8E35-35557D465CAE}" type="sibTrans" cxnId="{B4975C7C-62DC-48DD-B601-452B3B1A756F}">
      <dgm:prSet/>
      <dgm:spPr/>
      <dgm:t>
        <a:bodyPr/>
        <a:lstStyle/>
        <a:p>
          <a:endParaRPr lang="fr-FR"/>
        </a:p>
      </dgm:t>
    </dgm:pt>
    <dgm:pt modelId="{995122F6-2F53-4FC5-939D-90AB50FAB859}">
      <dgm:prSet custT="1"/>
      <dgm:spPr>
        <a:solidFill>
          <a:srgbClr val="00B050"/>
        </a:solidFill>
      </dgm:spPr>
      <dgm:t>
        <a:bodyPr/>
        <a:lstStyle/>
        <a:p>
          <a:pPr rtl="0"/>
          <a:r>
            <a:rPr lang="fr-FR" sz="900" dirty="0" smtClean="0">
              <a:solidFill>
                <a:schemeClr val="tx1"/>
              </a:solidFill>
            </a:rPr>
            <a:t>Réunion</a:t>
          </a:r>
          <a:r>
            <a:rPr lang="fr-FR" sz="800" dirty="0" smtClean="0">
              <a:solidFill>
                <a:schemeClr val="tx1"/>
              </a:solidFill>
            </a:rPr>
            <a:t> </a:t>
          </a:r>
          <a:r>
            <a:rPr lang="fr-FR" sz="900" dirty="0" smtClean="0">
              <a:solidFill>
                <a:schemeClr val="tx1"/>
              </a:solidFill>
            </a:rPr>
            <a:t>Qualité</a:t>
          </a:r>
          <a:endParaRPr lang="fr-FR" sz="900" dirty="0">
            <a:solidFill>
              <a:schemeClr val="tx1"/>
            </a:solidFill>
          </a:endParaRPr>
        </a:p>
      </dgm:t>
    </dgm:pt>
    <dgm:pt modelId="{313CFC58-268C-4BC2-89D6-7E247EC39271}" type="parTrans" cxnId="{8B6CAFB1-5902-44A3-A97F-14A65A06EC6D}">
      <dgm:prSet/>
      <dgm:spPr/>
      <dgm:t>
        <a:bodyPr/>
        <a:lstStyle/>
        <a:p>
          <a:endParaRPr lang="fr-FR"/>
        </a:p>
      </dgm:t>
    </dgm:pt>
    <dgm:pt modelId="{D1EF9BE7-949A-4F95-AEB5-9A25CC1C655A}" type="sibTrans" cxnId="{8B6CAFB1-5902-44A3-A97F-14A65A06EC6D}">
      <dgm:prSet/>
      <dgm:spPr/>
      <dgm:t>
        <a:bodyPr/>
        <a:lstStyle/>
        <a:p>
          <a:endParaRPr lang="fr-FR"/>
        </a:p>
      </dgm:t>
    </dgm:pt>
    <dgm:pt modelId="{51A7FEC2-A5C4-4B5E-924B-27406A181C35}">
      <dgm:prSet custT="1"/>
      <dgm:spPr>
        <a:solidFill>
          <a:schemeClr val="accent6">
            <a:lumMod val="60000"/>
            <a:lumOff val="40000"/>
          </a:schemeClr>
        </a:solidFill>
      </dgm:spPr>
      <dgm:t>
        <a:bodyPr/>
        <a:lstStyle/>
        <a:p>
          <a:pPr rtl="0"/>
          <a:r>
            <a:rPr lang="fr-FR" sz="900" dirty="0" smtClean="0">
              <a:solidFill>
                <a:schemeClr val="tx1"/>
              </a:solidFill>
            </a:rPr>
            <a:t>Réunion</a:t>
          </a:r>
          <a:r>
            <a:rPr lang="fr-FR" sz="1200" dirty="0" smtClean="0">
              <a:solidFill>
                <a:schemeClr val="tx1"/>
              </a:solidFill>
            </a:rPr>
            <a:t> </a:t>
          </a:r>
          <a:r>
            <a:rPr lang="fr-FR" sz="900" dirty="0" smtClean="0">
              <a:solidFill>
                <a:schemeClr val="tx1"/>
              </a:solidFill>
            </a:rPr>
            <a:t>Scientifique</a:t>
          </a:r>
          <a:endParaRPr lang="fr-FR" sz="900" dirty="0">
            <a:solidFill>
              <a:schemeClr val="tx1"/>
            </a:solidFill>
          </a:endParaRPr>
        </a:p>
      </dgm:t>
    </dgm:pt>
    <dgm:pt modelId="{A5052815-8958-4303-9BF7-942163BDDA28}" type="parTrans" cxnId="{7D7A0C46-1355-4089-8336-7FA719D47F6E}">
      <dgm:prSet/>
      <dgm:spPr/>
      <dgm:t>
        <a:bodyPr/>
        <a:lstStyle/>
        <a:p>
          <a:endParaRPr lang="fr-FR"/>
        </a:p>
      </dgm:t>
    </dgm:pt>
    <dgm:pt modelId="{A2960C36-A838-4E84-9725-5C56D619C973}" type="sibTrans" cxnId="{7D7A0C46-1355-4089-8336-7FA719D47F6E}">
      <dgm:prSet/>
      <dgm:spPr/>
      <dgm:t>
        <a:bodyPr/>
        <a:lstStyle/>
        <a:p>
          <a:endParaRPr lang="fr-FR"/>
        </a:p>
      </dgm:t>
    </dgm:pt>
    <dgm:pt modelId="{B40749CA-DBCC-4706-A820-848D87865968}">
      <dgm:prSet custT="1"/>
      <dgm:spPr>
        <a:solidFill>
          <a:schemeClr val="accent6">
            <a:lumMod val="60000"/>
            <a:lumOff val="40000"/>
          </a:schemeClr>
        </a:solidFill>
      </dgm:spPr>
      <dgm:t>
        <a:bodyPr/>
        <a:lstStyle/>
        <a:p>
          <a:pPr rtl="0"/>
          <a:r>
            <a:rPr lang="fr-FR" sz="900" dirty="0" smtClean="0">
              <a:solidFill>
                <a:schemeClr val="tx1"/>
              </a:solidFill>
            </a:rPr>
            <a:t>Réunion</a:t>
          </a:r>
          <a:r>
            <a:rPr lang="fr-FR" sz="1200" dirty="0" smtClean="0">
              <a:solidFill>
                <a:schemeClr val="tx1"/>
              </a:solidFill>
            </a:rPr>
            <a:t> </a:t>
          </a:r>
          <a:r>
            <a:rPr lang="fr-FR" sz="900" dirty="0" smtClean="0">
              <a:solidFill>
                <a:schemeClr val="tx1"/>
              </a:solidFill>
            </a:rPr>
            <a:t>Scientifique</a:t>
          </a:r>
          <a:endParaRPr lang="fr-FR" sz="900" dirty="0">
            <a:solidFill>
              <a:schemeClr val="tx1"/>
            </a:solidFill>
          </a:endParaRPr>
        </a:p>
      </dgm:t>
    </dgm:pt>
    <dgm:pt modelId="{566AC036-3DB0-427E-B5E0-8450333D2285}" type="parTrans" cxnId="{E539AF18-BF38-4E08-B31E-7A713AED196C}">
      <dgm:prSet/>
      <dgm:spPr/>
      <dgm:t>
        <a:bodyPr/>
        <a:lstStyle/>
        <a:p>
          <a:endParaRPr lang="fr-FR"/>
        </a:p>
      </dgm:t>
    </dgm:pt>
    <dgm:pt modelId="{56C8C04A-A75A-4A1F-99F9-010D4DD5BB2C}" type="sibTrans" cxnId="{E539AF18-BF38-4E08-B31E-7A713AED196C}">
      <dgm:prSet/>
      <dgm:spPr/>
      <dgm:t>
        <a:bodyPr/>
        <a:lstStyle/>
        <a:p>
          <a:endParaRPr lang="fr-FR"/>
        </a:p>
      </dgm:t>
    </dgm:pt>
    <dgm:pt modelId="{730E57B3-BF18-4C14-B5A7-46C0FC1B9822}">
      <dgm:prSet custT="1"/>
      <dgm:spPr>
        <a:solidFill>
          <a:schemeClr val="accent2">
            <a:lumMod val="60000"/>
            <a:lumOff val="40000"/>
          </a:schemeClr>
        </a:solidFill>
      </dgm:spPr>
      <dgm:t>
        <a:bodyPr/>
        <a:lstStyle/>
        <a:p>
          <a:pPr rtl="0"/>
          <a:r>
            <a:rPr lang="fr-FR" sz="900" dirty="0" smtClean="0">
              <a:solidFill>
                <a:schemeClr val="tx1"/>
              </a:solidFill>
            </a:rPr>
            <a:t>Comité</a:t>
          </a:r>
          <a:r>
            <a:rPr lang="fr-FR" sz="500" dirty="0" smtClean="0">
              <a:solidFill>
                <a:schemeClr val="tx1"/>
              </a:solidFill>
            </a:rPr>
            <a:t> </a:t>
          </a:r>
          <a:r>
            <a:rPr lang="fr-FR" sz="900" dirty="0" smtClean="0">
              <a:solidFill>
                <a:schemeClr val="tx1"/>
              </a:solidFill>
            </a:rPr>
            <a:t>de</a:t>
          </a:r>
          <a:r>
            <a:rPr lang="fr-FR" sz="500" dirty="0" smtClean="0">
              <a:solidFill>
                <a:schemeClr val="tx1"/>
              </a:solidFill>
            </a:rPr>
            <a:t> </a:t>
          </a:r>
          <a:r>
            <a:rPr lang="fr-FR" sz="900" dirty="0" smtClean="0">
              <a:solidFill>
                <a:schemeClr val="tx1"/>
              </a:solidFill>
            </a:rPr>
            <a:t>suivi</a:t>
          </a:r>
          <a:endParaRPr lang="fr-FR" sz="900" dirty="0">
            <a:solidFill>
              <a:schemeClr val="tx1"/>
            </a:solidFill>
          </a:endParaRPr>
        </a:p>
      </dgm:t>
    </dgm:pt>
    <dgm:pt modelId="{CC852C86-CD89-430F-BCC5-10238805286C}" type="parTrans" cxnId="{64E3AE81-40B5-464F-B896-525C3DBD9290}">
      <dgm:prSet/>
      <dgm:spPr/>
      <dgm:t>
        <a:bodyPr/>
        <a:lstStyle/>
        <a:p>
          <a:endParaRPr lang="fr-FR"/>
        </a:p>
      </dgm:t>
    </dgm:pt>
    <dgm:pt modelId="{25C1C3CB-67F3-4882-AA52-3A13E6434F47}" type="sibTrans" cxnId="{64E3AE81-40B5-464F-B896-525C3DBD9290}">
      <dgm:prSet/>
      <dgm:spPr/>
      <dgm:t>
        <a:bodyPr/>
        <a:lstStyle/>
        <a:p>
          <a:endParaRPr lang="fr-FR"/>
        </a:p>
      </dgm:t>
    </dgm:pt>
    <dgm:pt modelId="{1569FC5B-26A8-4863-A8E4-E795861C9E19}">
      <dgm:prSet custT="1"/>
      <dgm:spPr>
        <a:solidFill>
          <a:schemeClr val="accent6">
            <a:lumMod val="60000"/>
            <a:lumOff val="40000"/>
          </a:schemeClr>
        </a:solidFill>
      </dgm:spPr>
      <dgm:t>
        <a:bodyPr/>
        <a:lstStyle/>
        <a:p>
          <a:pPr rtl="0"/>
          <a:r>
            <a:rPr lang="fr-FR" sz="900" dirty="0" smtClean="0">
              <a:solidFill>
                <a:schemeClr val="tx1"/>
              </a:solidFill>
            </a:rPr>
            <a:t>Journée scientifique</a:t>
          </a:r>
          <a:endParaRPr lang="fr-FR" sz="900" dirty="0">
            <a:solidFill>
              <a:schemeClr val="tx1"/>
            </a:solidFill>
          </a:endParaRPr>
        </a:p>
      </dgm:t>
    </dgm:pt>
    <dgm:pt modelId="{36E6D664-8F29-4A15-AAF1-4FCD83D7DAA3}" type="parTrans" cxnId="{09551422-DCAD-4F47-ACFB-795D278779E8}">
      <dgm:prSet/>
      <dgm:spPr/>
      <dgm:t>
        <a:bodyPr/>
        <a:lstStyle/>
        <a:p>
          <a:endParaRPr lang="fr-FR"/>
        </a:p>
      </dgm:t>
    </dgm:pt>
    <dgm:pt modelId="{284F496E-7B80-4DF8-89B3-FBDC6738E08F}" type="sibTrans" cxnId="{09551422-DCAD-4F47-ACFB-795D278779E8}">
      <dgm:prSet/>
      <dgm:spPr/>
      <dgm:t>
        <a:bodyPr/>
        <a:lstStyle/>
        <a:p>
          <a:endParaRPr lang="fr-FR"/>
        </a:p>
      </dgm:t>
    </dgm:pt>
    <dgm:pt modelId="{CF1798E6-5D0C-4E7C-8E31-C8E1FED06B66}">
      <dgm:prSet custT="1"/>
      <dgm:spPr>
        <a:solidFill>
          <a:srgbClr val="FFC000"/>
        </a:solidFill>
      </dgm:spPr>
      <dgm:t>
        <a:bodyPr/>
        <a:lstStyle/>
        <a:p>
          <a:r>
            <a:rPr lang="fr-FR" sz="1000" dirty="0" smtClean="0">
              <a:solidFill>
                <a:schemeClr val="tx1"/>
              </a:solidFill>
            </a:rPr>
            <a:t>EIL</a:t>
          </a:r>
          <a:endParaRPr lang="fr-FR" sz="1000" dirty="0">
            <a:solidFill>
              <a:schemeClr val="tx1"/>
            </a:solidFill>
          </a:endParaRPr>
        </a:p>
      </dgm:t>
    </dgm:pt>
    <dgm:pt modelId="{5867E22F-9A90-4DA4-BE42-2C8861F04070}" type="parTrans" cxnId="{CB2A24F1-A1F4-4D51-8EA0-D2AF0A9AB49E}">
      <dgm:prSet/>
      <dgm:spPr/>
      <dgm:t>
        <a:bodyPr/>
        <a:lstStyle/>
        <a:p>
          <a:endParaRPr lang="fr-FR"/>
        </a:p>
      </dgm:t>
    </dgm:pt>
    <dgm:pt modelId="{479D359D-CB14-4511-AE93-C7AAB6C913FE}" type="sibTrans" cxnId="{CB2A24F1-A1F4-4D51-8EA0-D2AF0A9AB49E}">
      <dgm:prSet/>
      <dgm:spPr/>
      <dgm:t>
        <a:bodyPr/>
        <a:lstStyle/>
        <a:p>
          <a:endParaRPr lang="fr-FR"/>
        </a:p>
      </dgm:t>
    </dgm:pt>
    <dgm:pt modelId="{E894166B-8591-4CF7-894A-BF4F6EB3ED41}">
      <dgm:prSet custT="1"/>
      <dgm:spPr>
        <a:noFill/>
        <a:ln>
          <a:noFill/>
        </a:ln>
      </dgm:spPr>
      <dgm:t>
        <a:bodyPr/>
        <a:lstStyle/>
        <a:p>
          <a:pPr rtl="0"/>
          <a:r>
            <a:rPr lang="fr-FR" sz="900" dirty="0" smtClean="0"/>
            <a:t>xx</a:t>
          </a:r>
          <a:endParaRPr lang="fr-FR" sz="900" dirty="0"/>
        </a:p>
      </dgm:t>
    </dgm:pt>
    <dgm:pt modelId="{777FACF8-DA73-4900-AE77-89F89FFCF3F3}" type="sibTrans" cxnId="{55BA3697-8C50-4E21-8CF4-DB63255931AA}">
      <dgm:prSet/>
      <dgm:spPr/>
      <dgm:t>
        <a:bodyPr/>
        <a:lstStyle/>
        <a:p>
          <a:endParaRPr lang="fr-FR"/>
        </a:p>
      </dgm:t>
    </dgm:pt>
    <dgm:pt modelId="{1329B24F-6253-4FE0-B861-F2DF37AA757C}" type="parTrans" cxnId="{55BA3697-8C50-4E21-8CF4-DB63255931AA}">
      <dgm:prSet/>
      <dgm:spPr/>
      <dgm:t>
        <a:bodyPr/>
        <a:lstStyle/>
        <a:p>
          <a:endParaRPr lang="fr-FR"/>
        </a:p>
      </dgm:t>
    </dgm:pt>
    <dgm:pt modelId="{82E98B4C-51E7-4502-AC39-FB8F3FDBEFB0}" type="pres">
      <dgm:prSet presAssocID="{541E7FC1-0FF6-40BA-9887-4E77A8827977}" presName="CompostProcess" presStyleCnt="0">
        <dgm:presLayoutVars>
          <dgm:dir/>
          <dgm:resizeHandles val="exact"/>
        </dgm:presLayoutVars>
      </dgm:prSet>
      <dgm:spPr/>
      <dgm:t>
        <a:bodyPr/>
        <a:lstStyle/>
        <a:p>
          <a:endParaRPr lang="fr-FR"/>
        </a:p>
      </dgm:t>
    </dgm:pt>
    <dgm:pt modelId="{BBEFB976-1582-4320-97F2-5A885966606F}" type="pres">
      <dgm:prSet presAssocID="{541E7FC1-0FF6-40BA-9887-4E77A8827977}" presName="arrow" presStyleLbl="bgShp" presStyleIdx="0" presStyleCnt="1" custScaleX="117647" custLinFactNeighborX="-4315" custLinFactNeighborY="69444"/>
      <dgm:spPr>
        <a:solidFill>
          <a:schemeClr val="accent1">
            <a:lumMod val="40000"/>
            <a:lumOff val="60000"/>
          </a:schemeClr>
        </a:solidFill>
      </dgm:spPr>
      <dgm:t>
        <a:bodyPr/>
        <a:lstStyle/>
        <a:p>
          <a:endParaRPr lang="fr-FR"/>
        </a:p>
      </dgm:t>
    </dgm:pt>
    <dgm:pt modelId="{761676B8-2978-46DB-BB60-163BCD639416}" type="pres">
      <dgm:prSet presAssocID="{541E7FC1-0FF6-40BA-9887-4E77A8827977}" presName="linearProcess" presStyleCnt="0"/>
      <dgm:spPr/>
    </dgm:pt>
    <dgm:pt modelId="{49674A5B-C9DB-4B93-B08A-85E1A3A32991}" type="pres">
      <dgm:prSet presAssocID="{06014160-7617-4014-9DA2-7544CBC33301}" presName="textNode" presStyleLbl="node1" presStyleIdx="0" presStyleCnt="11" custScaleX="89247">
        <dgm:presLayoutVars>
          <dgm:bulletEnabled val="1"/>
        </dgm:presLayoutVars>
      </dgm:prSet>
      <dgm:spPr/>
      <dgm:t>
        <a:bodyPr/>
        <a:lstStyle/>
        <a:p>
          <a:endParaRPr lang="fr-FR"/>
        </a:p>
      </dgm:t>
    </dgm:pt>
    <dgm:pt modelId="{CF2DFEC0-A7CA-46B0-A137-92D3A8CCEB93}" type="pres">
      <dgm:prSet presAssocID="{D181EC59-7E3B-4B9F-BA0C-0FB57C4CA5D8}" presName="sibTrans" presStyleCnt="0"/>
      <dgm:spPr/>
    </dgm:pt>
    <dgm:pt modelId="{5A138FD4-1267-426D-801B-40895D7B7638}" type="pres">
      <dgm:prSet presAssocID="{730E57B3-BF18-4C14-B5A7-46C0FC1B9822}" presName="textNode" presStyleLbl="node1" presStyleIdx="1" presStyleCnt="11" custScaleX="86348">
        <dgm:presLayoutVars>
          <dgm:bulletEnabled val="1"/>
        </dgm:presLayoutVars>
      </dgm:prSet>
      <dgm:spPr/>
      <dgm:t>
        <a:bodyPr/>
        <a:lstStyle/>
        <a:p>
          <a:endParaRPr lang="fr-FR"/>
        </a:p>
      </dgm:t>
    </dgm:pt>
    <dgm:pt modelId="{A13A9428-6EEC-4E6F-8CD6-6941F38AA523}" type="pres">
      <dgm:prSet presAssocID="{25C1C3CB-67F3-4882-AA52-3A13E6434F47}" presName="sibTrans" presStyleCnt="0"/>
      <dgm:spPr/>
    </dgm:pt>
    <dgm:pt modelId="{249ABF2F-8C30-4E04-A527-3AE0CFBF8723}" type="pres">
      <dgm:prSet presAssocID="{0FB3AA15-C251-4B0D-AB1A-6E1A5BF2214D}" presName="textNode" presStyleLbl="node1" presStyleIdx="2" presStyleCnt="11" custScaleX="184857">
        <dgm:presLayoutVars>
          <dgm:bulletEnabled val="1"/>
        </dgm:presLayoutVars>
      </dgm:prSet>
      <dgm:spPr/>
      <dgm:t>
        <a:bodyPr/>
        <a:lstStyle/>
        <a:p>
          <a:endParaRPr lang="fr-FR"/>
        </a:p>
      </dgm:t>
    </dgm:pt>
    <dgm:pt modelId="{CF791A8F-2459-458A-A11B-CD576251C1A7}" type="pres">
      <dgm:prSet presAssocID="{284D6245-2D04-44DF-8FF2-82EEA643567D}" presName="sibTrans" presStyleCnt="0"/>
      <dgm:spPr/>
    </dgm:pt>
    <dgm:pt modelId="{1C6F0DFC-F791-4240-A76E-2F151EE5A871}" type="pres">
      <dgm:prSet presAssocID="{8D2AD001-9844-4B8A-AB71-47EBC91FE355}" presName="textNode" presStyleLbl="node1" presStyleIdx="3" presStyleCnt="11" custScaleX="100231">
        <dgm:presLayoutVars>
          <dgm:bulletEnabled val="1"/>
        </dgm:presLayoutVars>
      </dgm:prSet>
      <dgm:spPr/>
      <dgm:t>
        <a:bodyPr/>
        <a:lstStyle/>
        <a:p>
          <a:endParaRPr lang="fr-FR"/>
        </a:p>
      </dgm:t>
    </dgm:pt>
    <dgm:pt modelId="{E74517DB-7410-472B-8D3F-B389339606B6}" type="pres">
      <dgm:prSet presAssocID="{029E98BA-C84A-49E7-A9C2-B56644D71683}" presName="sibTrans" presStyleCnt="0"/>
      <dgm:spPr/>
    </dgm:pt>
    <dgm:pt modelId="{83DBAB81-0053-4B93-8765-F02106886F15}" type="pres">
      <dgm:prSet presAssocID="{B40749CA-DBCC-4706-A820-848D87865968}" presName="textNode" presStyleLbl="node1" presStyleIdx="4" presStyleCnt="11" custScaleX="124107" custLinFactNeighborX="9725" custLinFactNeighborY="1389">
        <dgm:presLayoutVars>
          <dgm:bulletEnabled val="1"/>
        </dgm:presLayoutVars>
      </dgm:prSet>
      <dgm:spPr/>
      <dgm:t>
        <a:bodyPr/>
        <a:lstStyle/>
        <a:p>
          <a:endParaRPr lang="fr-FR"/>
        </a:p>
      </dgm:t>
    </dgm:pt>
    <dgm:pt modelId="{5169A7E1-3387-4F8B-9FC3-BBB2620107D0}" type="pres">
      <dgm:prSet presAssocID="{56C8C04A-A75A-4A1F-99F9-010D4DD5BB2C}" presName="sibTrans" presStyleCnt="0"/>
      <dgm:spPr/>
    </dgm:pt>
    <dgm:pt modelId="{3C9832E7-BCCD-4D0F-BA0C-2F16795041E2}" type="pres">
      <dgm:prSet presAssocID="{E894166B-8591-4CF7-894A-BF4F6EB3ED41}" presName="textNode" presStyleLbl="node1" presStyleIdx="5" presStyleCnt="11" custLinFactX="-13064" custLinFactY="5556" custLinFactNeighborX="-100000" custLinFactNeighborY="100000">
        <dgm:presLayoutVars>
          <dgm:bulletEnabled val="1"/>
        </dgm:presLayoutVars>
      </dgm:prSet>
      <dgm:spPr/>
      <dgm:t>
        <a:bodyPr/>
        <a:lstStyle/>
        <a:p>
          <a:endParaRPr lang="fr-FR"/>
        </a:p>
      </dgm:t>
    </dgm:pt>
    <dgm:pt modelId="{D0EA5DA8-A7A7-428E-B5CF-46DD4C9A2F95}" type="pres">
      <dgm:prSet presAssocID="{777FACF8-DA73-4900-AE77-89F89FFCF3F3}" presName="sibTrans" presStyleCnt="0"/>
      <dgm:spPr/>
    </dgm:pt>
    <dgm:pt modelId="{D60F95FD-3A9C-440C-9A73-109E7D471311}" type="pres">
      <dgm:prSet presAssocID="{06CC6A13-0170-43FA-86B4-FBE2FAD9B9E2}" presName="textNode" presStyleLbl="node1" presStyleIdx="6" presStyleCnt="11" custScaleX="199959" custLinFactNeighborX="98561" custLinFactNeighborY="1389">
        <dgm:presLayoutVars>
          <dgm:bulletEnabled val="1"/>
        </dgm:presLayoutVars>
      </dgm:prSet>
      <dgm:spPr/>
      <dgm:t>
        <a:bodyPr/>
        <a:lstStyle/>
        <a:p>
          <a:endParaRPr lang="fr-FR"/>
        </a:p>
      </dgm:t>
    </dgm:pt>
    <dgm:pt modelId="{A33842F5-974C-4C8C-80C9-FBC09D85FEB4}" type="pres">
      <dgm:prSet presAssocID="{4946FD7B-744B-4A2C-8E35-35557D465CAE}" presName="sibTrans" presStyleCnt="0"/>
      <dgm:spPr/>
    </dgm:pt>
    <dgm:pt modelId="{B24EA974-70F0-4439-9085-6E61214F9D54}" type="pres">
      <dgm:prSet presAssocID="{1569FC5B-26A8-4863-A8E4-E795861C9E19}" presName="textNode" presStyleLbl="node1" presStyleIdx="7" presStyleCnt="11" custScaleX="116133" custLinFactNeighborX="44840" custLinFactNeighborY="1389">
        <dgm:presLayoutVars>
          <dgm:bulletEnabled val="1"/>
        </dgm:presLayoutVars>
      </dgm:prSet>
      <dgm:spPr/>
      <dgm:t>
        <a:bodyPr/>
        <a:lstStyle/>
        <a:p>
          <a:endParaRPr lang="fr-FR"/>
        </a:p>
      </dgm:t>
    </dgm:pt>
    <dgm:pt modelId="{856534C9-6706-4552-8AAF-44804A1393C9}" type="pres">
      <dgm:prSet presAssocID="{284F496E-7B80-4DF8-89B3-FBDC6738E08F}" presName="sibTrans" presStyleCnt="0"/>
      <dgm:spPr/>
    </dgm:pt>
    <dgm:pt modelId="{1546B2BB-4DAC-4E9F-B9C9-3BB0704BA0A0}" type="pres">
      <dgm:prSet presAssocID="{995122F6-2F53-4FC5-939D-90AB50FAB859}" presName="textNode" presStyleLbl="node1" presStyleIdx="8" presStyleCnt="11" custScaleX="97265">
        <dgm:presLayoutVars>
          <dgm:bulletEnabled val="1"/>
        </dgm:presLayoutVars>
      </dgm:prSet>
      <dgm:spPr/>
      <dgm:t>
        <a:bodyPr/>
        <a:lstStyle/>
        <a:p>
          <a:endParaRPr lang="fr-FR"/>
        </a:p>
      </dgm:t>
    </dgm:pt>
    <dgm:pt modelId="{489F5933-D1B9-4674-A8F4-674DF4D30B6B}" type="pres">
      <dgm:prSet presAssocID="{D1EF9BE7-949A-4F95-AEB5-9A25CC1C655A}" presName="sibTrans" presStyleCnt="0"/>
      <dgm:spPr/>
    </dgm:pt>
    <dgm:pt modelId="{9B1F0004-0828-42D3-85BF-EB79A7BB78D4}" type="pres">
      <dgm:prSet presAssocID="{CF1798E6-5D0C-4E7C-8E31-C8E1FED06B66}" presName="textNode" presStyleLbl="node1" presStyleIdx="9" presStyleCnt="11">
        <dgm:presLayoutVars>
          <dgm:bulletEnabled val="1"/>
        </dgm:presLayoutVars>
      </dgm:prSet>
      <dgm:spPr/>
      <dgm:t>
        <a:bodyPr/>
        <a:lstStyle/>
        <a:p>
          <a:endParaRPr lang="fr-FR"/>
        </a:p>
      </dgm:t>
    </dgm:pt>
    <dgm:pt modelId="{6C4B0284-6457-4DF3-8996-6A6558ED7552}" type="pres">
      <dgm:prSet presAssocID="{479D359D-CB14-4511-AE93-C7AAB6C913FE}" presName="sibTrans" presStyleCnt="0"/>
      <dgm:spPr/>
    </dgm:pt>
    <dgm:pt modelId="{6C5EA412-48F5-4F77-A2CC-E643AF7A658F}" type="pres">
      <dgm:prSet presAssocID="{51A7FEC2-A5C4-4B5E-924B-27406A181C35}" presName="textNode" presStyleLbl="node1" presStyleIdx="10" presStyleCnt="11" custScaleX="140165">
        <dgm:presLayoutVars>
          <dgm:bulletEnabled val="1"/>
        </dgm:presLayoutVars>
      </dgm:prSet>
      <dgm:spPr/>
      <dgm:t>
        <a:bodyPr/>
        <a:lstStyle/>
        <a:p>
          <a:endParaRPr lang="fr-FR"/>
        </a:p>
      </dgm:t>
    </dgm:pt>
  </dgm:ptLst>
  <dgm:cxnLst>
    <dgm:cxn modelId="{83E98CA7-522F-4C16-976F-3B0B4FFB61C3}" type="presOf" srcId="{1569FC5B-26A8-4863-A8E4-E795861C9E19}" destId="{B24EA974-70F0-4439-9085-6E61214F9D54}" srcOrd="0" destOrd="0" presId="urn:microsoft.com/office/officeart/2005/8/layout/hProcess9"/>
    <dgm:cxn modelId="{457B3063-C01E-44A2-9619-C8B5B4DC8C47}" type="presOf" srcId="{541E7FC1-0FF6-40BA-9887-4E77A8827977}" destId="{82E98B4C-51E7-4502-AC39-FB8F3FDBEFB0}" srcOrd="0" destOrd="0" presId="urn:microsoft.com/office/officeart/2005/8/layout/hProcess9"/>
    <dgm:cxn modelId="{1D2B37A2-0AD2-4EE3-80F0-358DFC9874C3}" srcId="{541E7FC1-0FF6-40BA-9887-4E77A8827977}" destId="{06014160-7617-4014-9DA2-7544CBC33301}" srcOrd="0" destOrd="0" parTransId="{6715D52C-6D8D-4A6B-AE87-72C4903CAC23}" sibTransId="{D181EC59-7E3B-4B9F-BA0C-0FB57C4CA5D8}"/>
    <dgm:cxn modelId="{55BA3697-8C50-4E21-8CF4-DB63255931AA}" srcId="{541E7FC1-0FF6-40BA-9887-4E77A8827977}" destId="{E894166B-8591-4CF7-894A-BF4F6EB3ED41}" srcOrd="5" destOrd="0" parTransId="{1329B24F-6253-4FE0-B861-F2DF37AA757C}" sibTransId="{777FACF8-DA73-4900-AE77-89F89FFCF3F3}"/>
    <dgm:cxn modelId="{92A35A6A-D0DD-4582-B82A-2ED2A0DEBF21}" type="presOf" srcId="{8D2AD001-9844-4B8A-AB71-47EBC91FE355}" destId="{1C6F0DFC-F791-4240-A76E-2F151EE5A871}" srcOrd="0" destOrd="0" presId="urn:microsoft.com/office/officeart/2005/8/layout/hProcess9"/>
    <dgm:cxn modelId="{974845D9-1C06-4C1D-ADBD-E36FAF6883BE}" type="presOf" srcId="{0FB3AA15-C251-4B0D-AB1A-6E1A5BF2214D}" destId="{249ABF2F-8C30-4E04-A527-3AE0CFBF8723}" srcOrd="0" destOrd="0" presId="urn:microsoft.com/office/officeart/2005/8/layout/hProcess9"/>
    <dgm:cxn modelId="{4685CC8E-865B-482C-A786-A2A4245BA4FC}" srcId="{541E7FC1-0FF6-40BA-9887-4E77A8827977}" destId="{8D2AD001-9844-4B8A-AB71-47EBC91FE355}" srcOrd="3" destOrd="0" parTransId="{7CC5F796-DF71-491B-8422-966395197512}" sibTransId="{029E98BA-C84A-49E7-A9C2-B56644D71683}"/>
    <dgm:cxn modelId="{70EEA3E0-7BE4-4C7E-BCDA-D29EEBE79E54}" type="presOf" srcId="{06014160-7617-4014-9DA2-7544CBC33301}" destId="{49674A5B-C9DB-4B93-B08A-85E1A3A32991}" srcOrd="0" destOrd="0" presId="urn:microsoft.com/office/officeart/2005/8/layout/hProcess9"/>
    <dgm:cxn modelId="{64E3AE81-40B5-464F-B896-525C3DBD9290}" srcId="{541E7FC1-0FF6-40BA-9887-4E77A8827977}" destId="{730E57B3-BF18-4C14-B5A7-46C0FC1B9822}" srcOrd="1" destOrd="0" parTransId="{CC852C86-CD89-430F-BCC5-10238805286C}" sibTransId="{25C1C3CB-67F3-4882-AA52-3A13E6434F47}"/>
    <dgm:cxn modelId="{7D7A0C46-1355-4089-8336-7FA719D47F6E}" srcId="{541E7FC1-0FF6-40BA-9887-4E77A8827977}" destId="{51A7FEC2-A5C4-4B5E-924B-27406A181C35}" srcOrd="10" destOrd="0" parTransId="{A5052815-8958-4303-9BF7-942163BDDA28}" sibTransId="{A2960C36-A838-4E84-9725-5C56D619C973}"/>
    <dgm:cxn modelId="{09551422-DCAD-4F47-ACFB-795D278779E8}" srcId="{541E7FC1-0FF6-40BA-9887-4E77A8827977}" destId="{1569FC5B-26A8-4863-A8E4-E795861C9E19}" srcOrd="7" destOrd="0" parTransId="{36E6D664-8F29-4A15-AAF1-4FCD83D7DAA3}" sibTransId="{284F496E-7B80-4DF8-89B3-FBDC6738E08F}"/>
    <dgm:cxn modelId="{0F91D552-1A19-4020-8A48-B59590E15E5D}" type="presOf" srcId="{995122F6-2F53-4FC5-939D-90AB50FAB859}" destId="{1546B2BB-4DAC-4E9F-B9C9-3BB0704BA0A0}" srcOrd="0" destOrd="0" presId="urn:microsoft.com/office/officeart/2005/8/layout/hProcess9"/>
    <dgm:cxn modelId="{04D77137-5FB2-439E-848E-2F16C37F596E}" type="presOf" srcId="{730E57B3-BF18-4C14-B5A7-46C0FC1B9822}" destId="{5A138FD4-1267-426D-801B-40895D7B7638}" srcOrd="0" destOrd="0" presId="urn:microsoft.com/office/officeart/2005/8/layout/hProcess9"/>
    <dgm:cxn modelId="{E951CD2E-47E4-4942-9709-5BCB36523886}" type="presOf" srcId="{06CC6A13-0170-43FA-86B4-FBE2FAD9B9E2}" destId="{D60F95FD-3A9C-440C-9A73-109E7D471311}" srcOrd="0" destOrd="0" presId="urn:microsoft.com/office/officeart/2005/8/layout/hProcess9"/>
    <dgm:cxn modelId="{A3EBB306-BADE-4CB1-9D7F-60540CFEDE1B}" type="presOf" srcId="{E894166B-8591-4CF7-894A-BF4F6EB3ED41}" destId="{3C9832E7-BCCD-4D0F-BA0C-2F16795041E2}" srcOrd="0" destOrd="0" presId="urn:microsoft.com/office/officeart/2005/8/layout/hProcess9"/>
    <dgm:cxn modelId="{8B6CAFB1-5902-44A3-A97F-14A65A06EC6D}" srcId="{541E7FC1-0FF6-40BA-9887-4E77A8827977}" destId="{995122F6-2F53-4FC5-939D-90AB50FAB859}" srcOrd="8" destOrd="0" parTransId="{313CFC58-268C-4BC2-89D6-7E247EC39271}" sibTransId="{D1EF9BE7-949A-4F95-AEB5-9A25CC1C655A}"/>
    <dgm:cxn modelId="{DCF14925-19EE-4E71-8415-C5C59F08446E}" srcId="{541E7FC1-0FF6-40BA-9887-4E77A8827977}" destId="{0FB3AA15-C251-4B0D-AB1A-6E1A5BF2214D}" srcOrd="2" destOrd="0" parTransId="{31B29146-2C03-4BD3-B656-234AA53CCAB8}" sibTransId="{284D6245-2D04-44DF-8FF2-82EEA643567D}"/>
    <dgm:cxn modelId="{CB2A24F1-A1F4-4D51-8EA0-D2AF0A9AB49E}" srcId="{541E7FC1-0FF6-40BA-9887-4E77A8827977}" destId="{CF1798E6-5D0C-4E7C-8E31-C8E1FED06B66}" srcOrd="9" destOrd="0" parTransId="{5867E22F-9A90-4DA4-BE42-2C8861F04070}" sibTransId="{479D359D-CB14-4511-AE93-C7AAB6C913FE}"/>
    <dgm:cxn modelId="{E539AF18-BF38-4E08-B31E-7A713AED196C}" srcId="{541E7FC1-0FF6-40BA-9887-4E77A8827977}" destId="{B40749CA-DBCC-4706-A820-848D87865968}" srcOrd="4" destOrd="0" parTransId="{566AC036-3DB0-427E-B5E0-8450333D2285}" sibTransId="{56C8C04A-A75A-4A1F-99F9-010D4DD5BB2C}"/>
    <dgm:cxn modelId="{B4975C7C-62DC-48DD-B601-452B3B1A756F}" srcId="{541E7FC1-0FF6-40BA-9887-4E77A8827977}" destId="{06CC6A13-0170-43FA-86B4-FBE2FAD9B9E2}" srcOrd="6" destOrd="0" parTransId="{D1A43EA8-E2E0-4D1E-A8F2-0DE51BD5ED38}" sibTransId="{4946FD7B-744B-4A2C-8E35-35557D465CAE}"/>
    <dgm:cxn modelId="{428AEE48-0DD0-482C-AF20-D3E5476BE12B}" type="presOf" srcId="{B40749CA-DBCC-4706-A820-848D87865968}" destId="{83DBAB81-0053-4B93-8765-F02106886F15}" srcOrd="0" destOrd="0" presId="urn:microsoft.com/office/officeart/2005/8/layout/hProcess9"/>
    <dgm:cxn modelId="{25D9C9C8-0B0B-42A6-BA7F-46F3C53ADF58}" type="presOf" srcId="{CF1798E6-5D0C-4E7C-8E31-C8E1FED06B66}" destId="{9B1F0004-0828-42D3-85BF-EB79A7BB78D4}" srcOrd="0" destOrd="0" presId="urn:microsoft.com/office/officeart/2005/8/layout/hProcess9"/>
    <dgm:cxn modelId="{DD00BF7D-8505-492F-8C9D-491413958C85}" type="presOf" srcId="{51A7FEC2-A5C4-4B5E-924B-27406A181C35}" destId="{6C5EA412-48F5-4F77-A2CC-E643AF7A658F}" srcOrd="0" destOrd="0" presId="urn:microsoft.com/office/officeart/2005/8/layout/hProcess9"/>
    <dgm:cxn modelId="{DC8C0C9B-660C-41F4-A7D9-651DE81BE741}" type="presParOf" srcId="{82E98B4C-51E7-4502-AC39-FB8F3FDBEFB0}" destId="{BBEFB976-1582-4320-97F2-5A885966606F}" srcOrd="0" destOrd="0" presId="urn:microsoft.com/office/officeart/2005/8/layout/hProcess9"/>
    <dgm:cxn modelId="{F056017E-D218-4E74-821D-393C5C727367}" type="presParOf" srcId="{82E98B4C-51E7-4502-AC39-FB8F3FDBEFB0}" destId="{761676B8-2978-46DB-BB60-163BCD639416}" srcOrd="1" destOrd="0" presId="urn:microsoft.com/office/officeart/2005/8/layout/hProcess9"/>
    <dgm:cxn modelId="{A57A1CC2-89A2-4490-97C7-A82225E28C46}" type="presParOf" srcId="{761676B8-2978-46DB-BB60-163BCD639416}" destId="{49674A5B-C9DB-4B93-B08A-85E1A3A32991}" srcOrd="0" destOrd="0" presId="urn:microsoft.com/office/officeart/2005/8/layout/hProcess9"/>
    <dgm:cxn modelId="{15C04D9C-BC78-4535-9D97-32BAC82F77DE}" type="presParOf" srcId="{761676B8-2978-46DB-BB60-163BCD639416}" destId="{CF2DFEC0-A7CA-46B0-A137-92D3A8CCEB93}" srcOrd="1" destOrd="0" presId="urn:microsoft.com/office/officeart/2005/8/layout/hProcess9"/>
    <dgm:cxn modelId="{642034AB-49AE-4A52-8A26-75BDA6D24A30}" type="presParOf" srcId="{761676B8-2978-46DB-BB60-163BCD639416}" destId="{5A138FD4-1267-426D-801B-40895D7B7638}" srcOrd="2" destOrd="0" presId="urn:microsoft.com/office/officeart/2005/8/layout/hProcess9"/>
    <dgm:cxn modelId="{3E117FE7-6A4D-4668-8540-9C5D69885ABF}" type="presParOf" srcId="{761676B8-2978-46DB-BB60-163BCD639416}" destId="{A13A9428-6EEC-4E6F-8CD6-6941F38AA523}" srcOrd="3" destOrd="0" presId="urn:microsoft.com/office/officeart/2005/8/layout/hProcess9"/>
    <dgm:cxn modelId="{9893A5DC-9267-4C6D-857A-7BDCD0A74E55}" type="presParOf" srcId="{761676B8-2978-46DB-BB60-163BCD639416}" destId="{249ABF2F-8C30-4E04-A527-3AE0CFBF8723}" srcOrd="4" destOrd="0" presId="urn:microsoft.com/office/officeart/2005/8/layout/hProcess9"/>
    <dgm:cxn modelId="{BE5A8F32-FCF7-4D81-80BE-5F78C817E73E}" type="presParOf" srcId="{761676B8-2978-46DB-BB60-163BCD639416}" destId="{CF791A8F-2459-458A-A11B-CD576251C1A7}" srcOrd="5" destOrd="0" presId="urn:microsoft.com/office/officeart/2005/8/layout/hProcess9"/>
    <dgm:cxn modelId="{68981800-FAF1-471C-AF59-CFE5C51F85AB}" type="presParOf" srcId="{761676B8-2978-46DB-BB60-163BCD639416}" destId="{1C6F0DFC-F791-4240-A76E-2F151EE5A871}" srcOrd="6" destOrd="0" presId="urn:microsoft.com/office/officeart/2005/8/layout/hProcess9"/>
    <dgm:cxn modelId="{D2EE98A2-EF11-4FE1-A56F-5442FD859ED4}" type="presParOf" srcId="{761676B8-2978-46DB-BB60-163BCD639416}" destId="{E74517DB-7410-472B-8D3F-B389339606B6}" srcOrd="7" destOrd="0" presId="urn:microsoft.com/office/officeart/2005/8/layout/hProcess9"/>
    <dgm:cxn modelId="{4EF14524-8712-462B-957F-195E24C073DA}" type="presParOf" srcId="{761676B8-2978-46DB-BB60-163BCD639416}" destId="{83DBAB81-0053-4B93-8765-F02106886F15}" srcOrd="8" destOrd="0" presId="urn:microsoft.com/office/officeart/2005/8/layout/hProcess9"/>
    <dgm:cxn modelId="{ED701730-05CE-45ED-B292-4B57AB52449A}" type="presParOf" srcId="{761676B8-2978-46DB-BB60-163BCD639416}" destId="{5169A7E1-3387-4F8B-9FC3-BBB2620107D0}" srcOrd="9" destOrd="0" presId="urn:microsoft.com/office/officeart/2005/8/layout/hProcess9"/>
    <dgm:cxn modelId="{C3B347E5-26F8-49AB-A78B-51E306AE055B}" type="presParOf" srcId="{761676B8-2978-46DB-BB60-163BCD639416}" destId="{3C9832E7-BCCD-4D0F-BA0C-2F16795041E2}" srcOrd="10" destOrd="0" presId="urn:microsoft.com/office/officeart/2005/8/layout/hProcess9"/>
    <dgm:cxn modelId="{FA54292A-5274-4A1F-BE7F-37BE1FE26E70}" type="presParOf" srcId="{761676B8-2978-46DB-BB60-163BCD639416}" destId="{D0EA5DA8-A7A7-428E-B5CF-46DD4C9A2F95}" srcOrd="11" destOrd="0" presId="urn:microsoft.com/office/officeart/2005/8/layout/hProcess9"/>
    <dgm:cxn modelId="{ABC2005B-142F-46AA-8C6F-2433AF36E720}" type="presParOf" srcId="{761676B8-2978-46DB-BB60-163BCD639416}" destId="{D60F95FD-3A9C-440C-9A73-109E7D471311}" srcOrd="12" destOrd="0" presId="urn:microsoft.com/office/officeart/2005/8/layout/hProcess9"/>
    <dgm:cxn modelId="{63C5FD2C-8215-41F0-A4DC-8ED6036720DF}" type="presParOf" srcId="{761676B8-2978-46DB-BB60-163BCD639416}" destId="{A33842F5-974C-4C8C-80C9-FBC09D85FEB4}" srcOrd="13" destOrd="0" presId="urn:microsoft.com/office/officeart/2005/8/layout/hProcess9"/>
    <dgm:cxn modelId="{9A4615E8-B4A7-4AC9-B7B1-FEB00AF67982}" type="presParOf" srcId="{761676B8-2978-46DB-BB60-163BCD639416}" destId="{B24EA974-70F0-4439-9085-6E61214F9D54}" srcOrd="14" destOrd="0" presId="urn:microsoft.com/office/officeart/2005/8/layout/hProcess9"/>
    <dgm:cxn modelId="{25337075-D00B-4E4D-942B-50A8A6489306}" type="presParOf" srcId="{761676B8-2978-46DB-BB60-163BCD639416}" destId="{856534C9-6706-4552-8AAF-44804A1393C9}" srcOrd="15" destOrd="0" presId="urn:microsoft.com/office/officeart/2005/8/layout/hProcess9"/>
    <dgm:cxn modelId="{0999D074-D61F-4164-985B-8F42061244AF}" type="presParOf" srcId="{761676B8-2978-46DB-BB60-163BCD639416}" destId="{1546B2BB-4DAC-4E9F-B9C9-3BB0704BA0A0}" srcOrd="16" destOrd="0" presId="urn:microsoft.com/office/officeart/2005/8/layout/hProcess9"/>
    <dgm:cxn modelId="{8CF6CBFE-0BB5-48EC-97AD-2AF4AD5D44D7}" type="presParOf" srcId="{761676B8-2978-46DB-BB60-163BCD639416}" destId="{489F5933-D1B9-4674-A8F4-674DF4D30B6B}" srcOrd="17" destOrd="0" presId="urn:microsoft.com/office/officeart/2005/8/layout/hProcess9"/>
    <dgm:cxn modelId="{095E7258-E66C-46DF-B67F-E661609CBB9A}" type="presParOf" srcId="{761676B8-2978-46DB-BB60-163BCD639416}" destId="{9B1F0004-0828-42D3-85BF-EB79A7BB78D4}" srcOrd="18" destOrd="0" presId="urn:microsoft.com/office/officeart/2005/8/layout/hProcess9"/>
    <dgm:cxn modelId="{0D31DD70-A30B-4FAE-BFBB-0896D6743B3B}" type="presParOf" srcId="{761676B8-2978-46DB-BB60-163BCD639416}" destId="{6C4B0284-6457-4DF3-8996-6A6558ED7552}" srcOrd="19" destOrd="0" presId="urn:microsoft.com/office/officeart/2005/8/layout/hProcess9"/>
    <dgm:cxn modelId="{E733B4B8-BA8F-4878-A5FC-6271E60D0E66}" type="presParOf" srcId="{761676B8-2978-46DB-BB60-163BCD639416}" destId="{6C5EA412-48F5-4F77-A2CC-E643AF7A658F}" srcOrd="2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FB976-1582-4320-97F2-5A885966606F}">
      <dsp:nvSpPr>
        <dsp:cNvPr id="0" name=""/>
        <dsp:cNvSpPr/>
      </dsp:nvSpPr>
      <dsp:spPr>
        <a:xfrm>
          <a:off x="0" y="0"/>
          <a:ext cx="8820467" cy="2592288"/>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49674A5B-C9DB-4B93-B08A-85E1A3A32991}">
      <dsp:nvSpPr>
        <dsp:cNvPr id="0" name=""/>
        <dsp:cNvSpPr/>
      </dsp:nvSpPr>
      <dsp:spPr>
        <a:xfrm>
          <a:off x="1026" y="777686"/>
          <a:ext cx="522942" cy="103691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r-FR" sz="900" kern="1200" dirty="0" smtClean="0">
              <a:solidFill>
                <a:schemeClr val="tx1"/>
              </a:solidFill>
            </a:rPr>
            <a:t>Réunion</a:t>
          </a:r>
          <a:r>
            <a:rPr lang="fr-FR" sz="500" kern="1200" dirty="0" smtClean="0">
              <a:solidFill>
                <a:schemeClr val="tx1"/>
              </a:solidFill>
            </a:rPr>
            <a:t> </a:t>
          </a:r>
          <a:r>
            <a:rPr lang="fr-FR" sz="900" kern="1200" dirty="0" smtClean="0">
              <a:solidFill>
                <a:schemeClr val="tx1"/>
              </a:solidFill>
            </a:rPr>
            <a:t>Qualité</a:t>
          </a:r>
          <a:endParaRPr lang="fr-FR" sz="900" kern="1200" dirty="0">
            <a:solidFill>
              <a:schemeClr val="tx1"/>
            </a:solidFill>
          </a:endParaRPr>
        </a:p>
      </dsp:txBody>
      <dsp:txXfrm>
        <a:off x="26554" y="803214"/>
        <a:ext cx="471886" cy="985859"/>
      </dsp:txXfrm>
    </dsp:sp>
    <dsp:sp modelId="{5A138FD4-1267-426D-801B-40895D7B7638}">
      <dsp:nvSpPr>
        <dsp:cNvPr id="0" name=""/>
        <dsp:cNvSpPr/>
      </dsp:nvSpPr>
      <dsp:spPr>
        <a:xfrm>
          <a:off x="621627" y="777686"/>
          <a:ext cx="505955" cy="1036915"/>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r-FR" sz="900" kern="1200" dirty="0" smtClean="0">
              <a:solidFill>
                <a:schemeClr val="tx1"/>
              </a:solidFill>
            </a:rPr>
            <a:t>Comité</a:t>
          </a:r>
          <a:r>
            <a:rPr lang="fr-FR" sz="500" kern="1200" dirty="0" smtClean="0">
              <a:solidFill>
                <a:schemeClr val="tx1"/>
              </a:solidFill>
            </a:rPr>
            <a:t> </a:t>
          </a:r>
          <a:r>
            <a:rPr lang="fr-FR" sz="900" kern="1200" dirty="0" smtClean="0">
              <a:solidFill>
                <a:schemeClr val="tx1"/>
              </a:solidFill>
            </a:rPr>
            <a:t>de</a:t>
          </a:r>
          <a:r>
            <a:rPr lang="fr-FR" sz="500" kern="1200" dirty="0" smtClean="0">
              <a:solidFill>
                <a:schemeClr val="tx1"/>
              </a:solidFill>
            </a:rPr>
            <a:t> </a:t>
          </a:r>
          <a:r>
            <a:rPr lang="fr-FR" sz="900" kern="1200" dirty="0" smtClean="0">
              <a:solidFill>
                <a:schemeClr val="tx1"/>
              </a:solidFill>
            </a:rPr>
            <a:t>suivi</a:t>
          </a:r>
          <a:endParaRPr lang="fr-FR" sz="900" kern="1200" dirty="0">
            <a:solidFill>
              <a:schemeClr val="tx1"/>
            </a:solidFill>
          </a:endParaRPr>
        </a:p>
      </dsp:txBody>
      <dsp:txXfrm>
        <a:off x="646326" y="802385"/>
        <a:ext cx="456557" cy="987517"/>
      </dsp:txXfrm>
    </dsp:sp>
    <dsp:sp modelId="{249ABF2F-8C30-4E04-A527-3AE0CFBF8723}">
      <dsp:nvSpPr>
        <dsp:cNvPr id="0" name=""/>
        <dsp:cNvSpPr/>
      </dsp:nvSpPr>
      <dsp:spPr>
        <a:xfrm>
          <a:off x="1225241" y="777686"/>
          <a:ext cx="1083169" cy="1036915"/>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r-FR" sz="900" kern="1200" dirty="0" smtClean="0">
              <a:solidFill>
                <a:schemeClr val="tx1"/>
              </a:solidFill>
            </a:rPr>
            <a:t>Autodiagnostics Diagnostics croisés</a:t>
          </a:r>
          <a:endParaRPr lang="fr-FR" sz="900" kern="1200" dirty="0">
            <a:solidFill>
              <a:schemeClr val="tx1"/>
            </a:solidFill>
          </a:endParaRPr>
        </a:p>
      </dsp:txBody>
      <dsp:txXfrm>
        <a:off x="1275859" y="828304"/>
        <a:ext cx="981933" cy="935679"/>
      </dsp:txXfrm>
    </dsp:sp>
    <dsp:sp modelId="{1C6F0DFC-F791-4240-A76E-2F151EE5A871}">
      <dsp:nvSpPr>
        <dsp:cNvPr id="0" name=""/>
        <dsp:cNvSpPr/>
      </dsp:nvSpPr>
      <dsp:spPr>
        <a:xfrm>
          <a:off x="2406068" y="777686"/>
          <a:ext cx="587303" cy="103691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r-FR" sz="900" kern="1200" dirty="0" smtClean="0">
              <a:solidFill>
                <a:schemeClr val="tx1"/>
              </a:solidFill>
            </a:rPr>
            <a:t>Réunion</a:t>
          </a:r>
          <a:r>
            <a:rPr lang="fr-FR" sz="800" kern="1200" dirty="0" smtClean="0">
              <a:solidFill>
                <a:schemeClr val="tx1"/>
              </a:solidFill>
            </a:rPr>
            <a:t> </a:t>
          </a:r>
          <a:r>
            <a:rPr lang="fr-FR" sz="900" kern="1200" dirty="0" smtClean="0">
              <a:solidFill>
                <a:schemeClr val="tx1"/>
              </a:solidFill>
            </a:rPr>
            <a:t>Qualité</a:t>
          </a:r>
          <a:endParaRPr lang="fr-FR" sz="900" kern="1200" dirty="0">
            <a:solidFill>
              <a:schemeClr val="tx1"/>
            </a:solidFill>
          </a:endParaRPr>
        </a:p>
      </dsp:txBody>
      <dsp:txXfrm>
        <a:off x="2434738" y="806356"/>
        <a:ext cx="529963" cy="979575"/>
      </dsp:txXfrm>
    </dsp:sp>
    <dsp:sp modelId="{83DBAB81-0053-4B93-8765-F02106886F15}">
      <dsp:nvSpPr>
        <dsp:cNvPr id="0" name=""/>
        <dsp:cNvSpPr/>
      </dsp:nvSpPr>
      <dsp:spPr>
        <a:xfrm>
          <a:off x="3100527" y="792089"/>
          <a:ext cx="727204" cy="103691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r-FR" sz="900" kern="1200" dirty="0" smtClean="0">
              <a:solidFill>
                <a:schemeClr val="tx1"/>
              </a:solidFill>
            </a:rPr>
            <a:t>Réunion</a:t>
          </a:r>
          <a:r>
            <a:rPr lang="fr-FR" sz="1200" kern="1200" dirty="0" smtClean="0">
              <a:solidFill>
                <a:schemeClr val="tx1"/>
              </a:solidFill>
            </a:rPr>
            <a:t> </a:t>
          </a:r>
          <a:r>
            <a:rPr lang="fr-FR" sz="900" kern="1200" dirty="0" smtClean="0">
              <a:solidFill>
                <a:schemeClr val="tx1"/>
              </a:solidFill>
            </a:rPr>
            <a:t>Scientifique</a:t>
          </a:r>
          <a:endParaRPr lang="fr-FR" sz="900" kern="1200" dirty="0">
            <a:solidFill>
              <a:schemeClr val="tx1"/>
            </a:solidFill>
          </a:endParaRPr>
        </a:p>
      </dsp:txBody>
      <dsp:txXfrm>
        <a:off x="3136026" y="827588"/>
        <a:ext cx="656206" cy="965917"/>
      </dsp:txXfrm>
    </dsp:sp>
    <dsp:sp modelId="{3C9832E7-BCCD-4D0F-BA0C-2F16795041E2}">
      <dsp:nvSpPr>
        <dsp:cNvPr id="0" name=""/>
        <dsp:cNvSpPr/>
      </dsp:nvSpPr>
      <dsp:spPr>
        <a:xfrm>
          <a:off x="3741686" y="1555372"/>
          <a:ext cx="585949" cy="1036915"/>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r-FR" sz="900" kern="1200" dirty="0" smtClean="0"/>
            <a:t>xx</a:t>
          </a:r>
          <a:endParaRPr lang="fr-FR" sz="900" kern="1200" dirty="0"/>
        </a:p>
      </dsp:txBody>
      <dsp:txXfrm>
        <a:off x="3770290" y="1583976"/>
        <a:ext cx="528741" cy="979707"/>
      </dsp:txXfrm>
    </dsp:sp>
    <dsp:sp modelId="{D60F95FD-3A9C-440C-9A73-109E7D471311}">
      <dsp:nvSpPr>
        <dsp:cNvPr id="0" name=""/>
        <dsp:cNvSpPr/>
      </dsp:nvSpPr>
      <dsp:spPr>
        <a:xfrm>
          <a:off x="4695754" y="792089"/>
          <a:ext cx="1171659" cy="103691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r-FR" sz="900" kern="1200" dirty="0" err="1" smtClean="0">
              <a:solidFill>
                <a:schemeClr val="tx1"/>
              </a:solidFill>
            </a:rPr>
            <a:t>Intercomparaison</a:t>
          </a:r>
          <a:endParaRPr lang="fr-FR" sz="900" kern="1200" dirty="0">
            <a:solidFill>
              <a:schemeClr val="tx1"/>
            </a:solidFill>
          </a:endParaRPr>
        </a:p>
      </dsp:txBody>
      <dsp:txXfrm>
        <a:off x="4746372" y="842707"/>
        <a:ext cx="1070423" cy="935679"/>
      </dsp:txXfrm>
    </dsp:sp>
    <dsp:sp modelId="{B24EA974-70F0-4439-9085-6E61214F9D54}">
      <dsp:nvSpPr>
        <dsp:cNvPr id="0" name=""/>
        <dsp:cNvSpPr/>
      </dsp:nvSpPr>
      <dsp:spPr>
        <a:xfrm>
          <a:off x="5912609" y="792089"/>
          <a:ext cx="680481" cy="103691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r-FR" sz="900" kern="1200" dirty="0" smtClean="0">
              <a:solidFill>
                <a:schemeClr val="tx1"/>
              </a:solidFill>
            </a:rPr>
            <a:t>Journée scientifique</a:t>
          </a:r>
          <a:endParaRPr lang="fr-FR" sz="900" kern="1200" dirty="0">
            <a:solidFill>
              <a:schemeClr val="tx1"/>
            </a:solidFill>
          </a:endParaRPr>
        </a:p>
      </dsp:txBody>
      <dsp:txXfrm>
        <a:off x="5945827" y="825307"/>
        <a:ext cx="614045" cy="970479"/>
      </dsp:txXfrm>
    </dsp:sp>
    <dsp:sp modelId="{1546B2BB-4DAC-4E9F-B9C9-3BB0704BA0A0}">
      <dsp:nvSpPr>
        <dsp:cNvPr id="0" name=""/>
        <dsp:cNvSpPr/>
      </dsp:nvSpPr>
      <dsp:spPr>
        <a:xfrm>
          <a:off x="6646958" y="777686"/>
          <a:ext cx="569924" cy="103691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r-FR" sz="900" kern="1200" dirty="0" smtClean="0">
              <a:solidFill>
                <a:schemeClr val="tx1"/>
              </a:solidFill>
            </a:rPr>
            <a:t>Réunion</a:t>
          </a:r>
          <a:r>
            <a:rPr lang="fr-FR" sz="800" kern="1200" dirty="0" smtClean="0">
              <a:solidFill>
                <a:schemeClr val="tx1"/>
              </a:solidFill>
            </a:rPr>
            <a:t> </a:t>
          </a:r>
          <a:r>
            <a:rPr lang="fr-FR" sz="900" kern="1200" dirty="0" smtClean="0">
              <a:solidFill>
                <a:schemeClr val="tx1"/>
              </a:solidFill>
            </a:rPr>
            <a:t>Qualité</a:t>
          </a:r>
          <a:endParaRPr lang="fr-FR" sz="900" kern="1200" dirty="0">
            <a:solidFill>
              <a:schemeClr val="tx1"/>
            </a:solidFill>
          </a:endParaRPr>
        </a:p>
      </dsp:txBody>
      <dsp:txXfrm>
        <a:off x="6674779" y="805507"/>
        <a:ext cx="514282" cy="981273"/>
      </dsp:txXfrm>
    </dsp:sp>
    <dsp:sp modelId="{9B1F0004-0828-42D3-85BF-EB79A7BB78D4}">
      <dsp:nvSpPr>
        <dsp:cNvPr id="0" name=""/>
        <dsp:cNvSpPr/>
      </dsp:nvSpPr>
      <dsp:spPr>
        <a:xfrm>
          <a:off x="7314541" y="777686"/>
          <a:ext cx="585949" cy="103691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solidFill>
                <a:schemeClr val="tx1"/>
              </a:solidFill>
            </a:rPr>
            <a:t>EIL</a:t>
          </a:r>
          <a:endParaRPr lang="fr-FR" sz="1000" kern="1200" dirty="0">
            <a:solidFill>
              <a:schemeClr val="tx1"/>
            </a:solidFill>
          </a:endParaRPr>
        </a:p>
      </dsp:txBody>
      <dsp:txXfrm>
        <a:off x="7343145" y="806290"/>
        <a:ext cx="528741" cy="979707"/>
      </dsp:txXfrm>
    </dsp:sp>
    <dsp:sp modelId="{6C5EA412-48F5-4F77-A2CC-E643AF7A658F}">
      <dsp:nvSpPr>
        <dsp:cNvPr id="0" name=""/>
        <dsp:cNvSpPr/>
      </dsp:nvSpPr>
      <dsp:spPr>
        <a:xfrm>
          <a:off x="7998149" y="777686"/>
          <a:ext cx="821296" cy="103691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fr-FR" sz="900" kern="1200" dirty="0" smtClean="0">
              <a:solidFill>
                <a:schemeClr val="tx1"/>
              </a:solidFill>
            </a:rPr>
            <a:t>Réunion</a:t>
          </a:r>
          <a:r>
            <a:rPr lang="fr-FR" sz="1200" kern="1200" dirty="0" smtClean="0">
              <a:solidFill>
                <a:schemeClr val="tx1"/>
              </a:solidFill>
            </a:rPr>
            <a:t> </a:t>
          </a:r>
          <a:r>
            <a:rPr lang="fr-FR" sz="900" kern="1200" dirty="0" smtClean="0">
              <a:solidFill>
                <a:schemeClr val="tx1"/>
              </a:solidFill>
            </a:rPr>
            <a:t>Scientifique</a:t>
          </a:r>
          <a:endParaRPr lang="fr-FR" sz="900" kern="1200" dirty="0">
            <a:solidFill>
              <a:schemeClr val="tx1"/>
            </a:solidFill>
          </a:endParaRPr>
        </a:p>
      </dsp:txBody>
      <dsp:txXfrm>
        <a:off x="8038241" y="817778"/>
        <a:ext cx="741112" cy="95673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D18FE2-4F17-4F59-940D-1A1EFA0C5617}" type="datetimeFigureOut">
              <a:rPr lang="fr-FR" smtClean="0"/>
              <a:t>15/10/2015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1AFD54-37DE-4ACF-B3A6-256F2ED60154}" type="slidenum">
              <a:rPr lang="fr-FR" smtClean="0"/>
              <a:t>‹N°›</a:t>
            </a:fld>
            <a:endParaRPr lang="fr-FR"/>
          </a:p>
        </p:txBody>
      </p:sp>
    </p:spTree>
    <p:extLst>
      <p:ext uri="{BB962C8B-B14F-4D97-AF65-F5344CB8AC3E}">
        <p14:creationId xmlns:p14="http://schemas.microsoft.com/office/powerpoint/2010/main" val="80233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31AFD54-37DE-4ACF-B3A6-256F2ED60154}" type="slidenum">
              <a:rPr lang="fr-FR" smtClean="0"/>
              <a:t>1</a:t>
            </a:fld>
            <a:endParaRPr lang="fr-FR"/>
          </a:p>
        </p:txBody>
      </p:sp>
    </p:spTree>
    <p:extLst>
      <p:ext uri="{BB962C8B-B14F-4D97-AF65-F5344CB8AC3E}">
        <p14:creationId xmlns:p14="http://schemas.microsoft.com/office/powerpoint/2010/main" val="323773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46591-FD87-48B9-9363-64C4DE676448}" type="slidenum">
              <a:rPr lang="fr-FR" altLang="fr-FR"/>
              <a:pPr/>
              <a:t>4</a:t>
            </a:fld>
            <a:endParaRPr lang="fr-FR" altLang="fr-FR"/>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xfrm>
            <a:off x="686098" y="4342191"/>
            <a:ext cx="5485805" cy="4115405"/>
          </a:xfrm>
        </p:spPr>
        <p:txBody>
          <a:bodyPr/>
          <a:lstStyle/>
          <a:p>
            <a:endParaRPr lang="fr-FR" altLang="fr-FR"/>
          </a:p>
        </p:txBody>
      </p:sp>
    </p:spTree>
    <p:extLst>
      <p:ext uri="{BB962C8B-B14F-4D97-AF65-F5344CB8AC3E}">
        <p14:creationId xmlns:p14="http://schemas.microsoft.com/office/powerpoint/2010/main" val="82562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algn="r" eaLnBrk="0" fontAlgn="base" hangingPunct="0">
              <a:spcBef>
                <a:spcPct val="0"/>
              </a:spcBef>
              <a:spcAft>
                <a:spcPct val="0"/>
              </a:spcAft>
              <a:defRPr>
                <a:solidFill>
                  <a:schemeClr val="tx1"/>
                </a:solidFill>
                <a:latin typeface="Arial" pitchFamily="34" charset="0"/>
              </a:defRPr>
            </a:lvl6pPr>
            <a:lvl7pPr marL="2811026" indent="-216233" algn="r" eaLnBrk="0" fontAlgn="base" hangingPunct="0">
              <a:spcBef>
                <a:spcPct val="0"/>
              </a:spcBef>
              <a:spcAft>
                <a:spcPct val="0"/>
              </a:spcAft>
              <a:defRPr>
                <a:solidFill>
                  <a:schemeClr val="tx1"/>
                </a:solidFill>
                <a:latin typeface="Arial" pitchFamily="34" charset="0"/>
              </a:defRPr>
            </a:lvl7pPr>
            <a:lvl8pPr marL="3243491" indent="-216233" algn="r" eaLnBrk="0" fontAlgn="base" hangingPunct="0">
              <a:spcBef>
                <a:spcPct val="0"/>
              </a:spcBef>
              <a:spcAft>
                <a:spcPct val="0"/>
              </a:spcAft>
              <a:defRPr>
                <a:solidFill>
                  <a:schemeClr val="tx1"/>
                </a:solidFill>
                <a:latin typeface="Arial" pitchFamily="34" charset="0"/>
              </a:defRPr>
            </a:lvl8pPr>
            <a:lvl9pPr marL="3675957" indent="-216233" algn="r" eaLnBrk="0" fontAlgn="base" hangingPunct="0">
              <a:spcBef>
                <a:spcPct val="0"/>
              </a:spcBef>
              <a:spcAft>
                <a:spcPct val="0"/>
              </a:spcAft>
              <a:defRPr>
                <a:solidFill>
                  <a:schemeClr val="tx1"/>
                </a:solidFill>
                <a:latin typeface="Arial" pitchFamily="34" charset="0"/>
              </a:defRPr>
            </a:lvl9pPr>
          </a:lstStyle>
          <a:p>
            <a:fld id="{B89CAFEA-A999-4E7F-B453-DFA94B2E4FDA}" type="slidenum">
              <a:rPr lang="fr-FR" altLang="fr-FR">
                <a:latin typeface="Times New Roman" pitchFamily="18" charset="0"/>
              </a:rPr>
              <a:pPr/>
              <a:t>5</a:t>
            </a:fld>
            <a:endParaRPr lang="fr-FR" altLang="fr-FR">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6098" y="4343704"/>
            <a:ext cx="5485805" cy="4113892"/>
          </a:xfrm>
          <a:noFill/>
        </p:spPr>
        <p:txBody>
          <a:bodyPr/>
          <a:lstStyle/>
          <a:p>
            <a:endParaRPr lang="fr-FR" altLang="fr-FR" smtClean="0"/>
          </a:p>
        </p:txBody>
      </p:sp>
    </p:spTree>
    <p:extLst>
      <p:ext uri="{BB962C8B-B14F-4D97-AF65-F5344CB8AC3E}">
        <p14:creationId xmlns:p14="http://schemas.microsoft.com/office/powerpoint/2010/main" val="32653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algn="r" eaLnBrk="0" fontAlgn="base" hangingPunct="0">
              <a:spcBef>
                <a:spcPct val="0"/>
              </a:spcBef>
              <a:spcAft>
                <a:spcPct val="0"/>
              </a:spcAft>
              <a:defRPr>
                <a:solidFill>
                  <a:schemeClr val="tx1"/>
                </a:solidFill>
                <a:latin typeface="Arial" pitchFamily="34" charset="0"/>
              </a:defRPr>
            </a:lvl6pPr>
            <a:lvl7pPr marL="2811026" indent="-216233" algn="r" eaLnBrk="0" fontAlgn="base" hangingPunct="0">
              <a:spcBef>
                <a:spcPct val="0"/>
              </a:spcBef>
              <a:spcAft>
                <a:spcPct val="0"/>
              </a:spcAft>
              <a:defRPr>
                <a:solidFill>
                  <a:schemeClr val="tx1"/>
                </a:solidFill>
                <a:latin typeface="Arial" pitchFamily="34" charset="0"/>
              </a:defRPr>
            </a:lvl7pPr>
            <a:lvl8pPr marL="3243491" indent="-216233" algn="r" eaLnBrk="0" fontAlgn="base" hangingPunct="0">
              <a:spcBef>
                <a:spcPct val="0"/>
              </a:spcBef>
              <a:spcAft>
                <a:spcPct val="0"/>
              </a:spcAft>
              <a:defRPr>
                <a:solidFill>
                  <a:schemeClr val="tx1"/>
                </a:solidFill>
                <a:latin typeface="Arial" pitchFamily="34" charset="0"/>
              </a:defRPr>
            </a:lvl8pPr>
            <a:lvl9pPr marL="3675957" indent="-216233" algn="r" eaLnBrk="0" fontAlgn="base" hangingPunct="0">
              <a:spcBef>
                <a:spcPct val="0"/>
              </a:spcBef>
              <a:spcAft>
                <a:spcPct val="0"/>
              </a:spcAft>
              <a:defRPr>
                <a:solidFill>
                  <a:schemeClr val="tx1"/>
                </a:solidFill>
                <a:latin typeface="Arial" pitchFamily="34" charset="0"/>
              </a:defRPr>
            </a:lvl9pPr>
          </a:lstStyle>
          <a:p>
            <a:fld id="{8E7AFDAF-BC94-4568-800C-3CA4455FF2E0}" type="slidenum">
              <a:rPr lang="fr-FR" altLang="fr-FR">
                <a:latin typeface="Times New Roman" pitchFamily="18" charset="0"/>
              </a:rPr>
              <a:pPr/>
              <a:t>7</a:t>
            </a:fld>
            <a:endParaRPr lang="fr-FR" altLang="fr-FR">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6098" y="4343704"/>
            <a:ext cx="5485805" cy="4113892"/>
          </a:xfrm>
          <a:noFill/>
        </p:spPr>
        <p:txBody>
          <a:bodyPr/>
          <a:lstStyle/>
          <a:p>
            <a:endParaRPr lang="fr-FR" altLang="fr-FR" smtClean="0"/>
          </a:p>
        </p:txBody>
      </p:sp>
    </p:spTree>
    <p:extLst>
      <p:ext uri="{BB962C8B-B14F-4D97-AF65-F5344CB8AC3E}">
        <p14:creationId xmlns:p14="http://schemas.microsoft.com/office/powerpoint/2010/main" val="15743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835C2BBF-56DE-457F-9EB8-61E7D3E4885C}" type="datetime1">
              <a:rPr lang="fr-FR" smtClean="0"/>
              <a:t>15/10/2015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4E09516A-216F-4A50-97ED-4E252B5CAB19}" type="slidenum">
              <a:rPr lang="fr-FR" smtClean="0"/>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E3443AD-61FE-47F8-BE0A-56A9A624A53D}" type="datetime1">
              <a:rPr lang="fr-FR" smtClean="0"/>
              <a:t>15/10/2015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09516A-216F-4A50-97ED-4E252B5CAB1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16DDF74-38F3-48CC-8566-33F1056D0178}" type="datetime1">
              <a:rPr lang="fr-FR" smtClean="0"/>
              <a:t>15/10/2015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09516A-216F-4A50-97ED-4E252B5CAB1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33BA85C-BBDF-4FC7-8B26-18472C88E02B}" type="datetime1">
              <a:rPr lang="fr-FR" smtClean="0"/>
              <a:t>15/10/2015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09516A-216F-4A50-97ED-4E252B5CAB1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625D113B-67E2-4505-8FB2-DC10F314471D}" type="datetime1">
              <a:rPr lang="fr-FR" smtClean="0"/>
              <a:t>15/10/2015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4E09516A-216F-4A50-97ED-4E252B5CAB19}"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ED33900-140F-4167-B1E4-E22177CA0EF0}" type="datetime1">
              <a:rPr lang="fr-FR" smtClean="0"/>
              <a:t>15/10/2015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09516A-216F-4A50-97ED-4E252B5CAB1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7A95730-2C4E-45B7-A445-B1B8AC35B3FE}" type="datetime1">
              <a:rPr lang="fr-FR" smtClean="0"/>
              <a:t>15/10/2015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09516A-216F-4A50-97ED-4E252B5CAB1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2F15064A-90F2-4E08-8FFE-30E7D4441A25}" type="datetime1">
              <a:rPr lang="fr-FR" smtClean="0"/>
              <a:t>15/10/2015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09516A-216F-4A50-97ED-4E252B5CAB1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1044BA-E27A-4E1A-9FEC-2FE0E9031EA0}" type="datetime1">
              <a:rPr lang="fr-FR" smtClean="0"/>
              <a:t>15/10/2015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09516A-216F-4A50-97ED-4E252B5CAB1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E0867F4-504B-4397-AED9-8A527191EBD9}" type="datetime1">
              <a:rPr lang="fr-FR" smtClean="0"/>
              <a:t>15/10/2015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09516A-216F-4A50-97ED-4E252B5CAB1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56E3A584-4709-4ABB-818A-287EC890F384}" type="datetime1">
              <a:rPr lang="fr-FR" smtClean="0"/>
              <a:t>15/10/2015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09516A-216F-4A50-97ED-4E252B5CAB1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3E50963-F093-4292-89AC-97F799DEC560}" type="datetime1">
              <a:rPr lang="fr-FR" smtClean="0"/>
              <a:t>15/10/2015</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E09516A-216F-4A50-97ED-4E252B5CAB19}"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50140"/>
            <a:ext cx="3816424" cy="276999"/>
          </a:xfrm>
          <a:prstGeom prst="rect">
            <a:avLst/>
          </a:prstGeom>
          <a:noFill/>
        </p:spPr>
        <p:txBody>
          <a:bodyPr wrap="square" rtlCol="0">
            <a:spAutoFit/>
          </a:bodyPr>
          <a:lstStyle/>
          <a:p>
            <a:r>
              <a:rPr lang="fr-FR" sz="1200" i="1" dirty="0" smtClean="0">
                <a:solidFill>
                  <a:schemeClr val="bg1"/>
                </a:solidFill>
                <a:latin typeface="Comic Sans MS" panose="030F0702030302020204" pitchFamily="66" charset="0"/>
              </a:rPr>
              <a:t>Atelier HF RESOMAR – Octobre 2015</a:t>
            </a:r>
            <a:endParaRPr lang="fr-FR" sz="1200" i="1" dirty="0">
              <a:solidFill>
                <a:schemeClr val="bg1"/>
              </a:solidFill>
              <a:latin typeface="Comic Sans MS" panose="030F0702030302020204" pitchFamily="66" charset="0"/>
            </a:endParaRPr>
          </a:p>
        </p:txBody>
      </p:sp>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0677" y="2060847"/>
            <a:ext cx="8181763" cy="1015663"/>
          </a:xfrm>
          <a:prstGeom prst="rect">
            <a:avLst/>
          </a:prstGeom>
        </p:spPr>
        <p:txBody>
          <a:bodyPr wrap="square">
            <a:spAutoFit/>
          </a:bodyPr>
          <a:lstStyle/>
          <a:p>
            <a:r>
              <a:rPr lang="fr-FR" sz="2000" b="1" dirty="0">
                <a:latin typeface="Comic Sans MS" panose="030F0702030302020204" pitchFamily="66" charset="0"/>
              </a:rPr>
              <a:t>Mesure Haute Fréquence dans les réseaux SOMLIT et HOSEA: </a:t>
            </a:r>
          </a:p>
          <a:p>
            <a:endParaRPr lang="fr-FR" sz="2000" i="1" dirty="0" smtClean="0">
              <a:latin typeface="Comic Sans MS" panose="030F0702030302020204" pitchFamily="66" charset="0"/>
            </a:endParaRPr>
          </a:p>
          <a:p>
            <a:pPr algn="ctr"/>
            <a:r>
              <a:rPr lang="fr-FR" sz="2000" i="1" dirty="0" smtClean="0">
                <a:latin typeface="Comic Sans MS" panose="030F0702030302020204" pitchFamily="66" charset="0"/>
              </a:rPr>
              <a:t>Qualité </a:t>
            </a:r>
            <a:r>
              <a:rPr lang="fr-FR" sz="2000" i="1" dirty="0">
                <a:latin typeface="Comic Sans MS" panose="030F0702030302020204" pitchFamily="66" charset="0"/>
              </a:rPr>
              <a:t>du procédé de mesure et qualité de la </a:t>
            </a:r>
            <a:r>
              <a:rPr lang="fr-FR" sz="2000" i="1" dirty="0" smtClean="0">
                <a:latin typeface="Comic Sans MS" panose="030F0702030302020204" pitchFamily="66" charset="0"/>
              </a:rPr>
              <a:t>donnée</a:t>
            </a:r>
            <a:endParaRPr lang="fr-FR" sz="2000" i="1" dirty="0">
              <a:latin typeface="Comic Sans MS" panose="030F0702030302020204" pitchFamily="66" charset="0"/>
            </a:endParaRPr>
          </a:p>
        </p:txBody>
      </p:sp>
      <p:sp>
        <p:nvSpPr>
          <p:cNvPr id="3" name="Rectangle à coins arrondis 2"/>
          <p:cNvSpPr/>
          <p:nvPr/>
        </p:nvSpPr>
        <p:spPr>
          <a:xfrm>
            <a:off x="1043608" y="836712"/>
            <a:ext cx="7488832" cy="504056"/>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a:xfrm>
            <a:off x="-4495" y="6455169"/>
            <a:ext cx="608287" cy="365125"/>
          </a:xfrm>
        </p:spPr>
        <p:txBody>
          <a:bodyPr/>
          <a:lstStyle/>
          <a:p>
            <a:fld id="{4E09516A-216F-4A50-97ED-4E252B5CAB19}" type="slidenum">
              <a:rPr lang="fr-FR" smtClean="0"/>
              <a:t>1</a:t>
            </a:fld>
            <a:endParaRPr lang="fr-FR" dirty="0"/>
          </a:p>
        </p:txBody>
      </p:sp>
      <p:sp>
        <p:nvSpPr>
          <p:cNvPr id="8" name="ZoneTexte 7"/>
          <p:cNvSpPr txBox="1"/>
          <p:nvPr/>
        </p:nvSpPr>
        <p:spPr>
          <a:xfrm>
            <a:off x="1157473" y="904074"/>
            <a:ext cx="7002486" cy="369332"/>
          </a:xfrm>
          <a:prstGeom prst="rect">
            <a:avLst/>
          </a:prstGeom>
          <a:noFill/>
        </p:spPr>
        <p:txBody>
          <a:bodyPr wrap="square" rtlCol="0">
            <a:spAutoFit/>
          </a:bodyPr>
          <a:lstStyle/>
          <a:p>
            <a:pPr algn="ctr"/>
            <a:r>
              <a:rPr lang="fr-FR" b="1" i="1" dirty="0" smtClean="0">
                <a:solidFill>
                  <a:schemeClr val="bg1"/>
                </a:solidFill>
                <a:latin typeface="Comic Sans MS" panose="030F0702030302020204" pitchFamily="66" charset="0"/>
              </a:rPr>
              <a:t>ATELIER TECHNIQUE RESOMAR </a:t>
            </a:r>
            <a:r>
              <a:rPr lang="fr-FR" b="1" i="1" dirty="0">
                <a:solidFill>
                  <a:schemeClr val="bg1"/>
                </a:solidFill>
                <a:latin typeface="Comic Sans MS" panose="030F0702030302020204" pitchFamily="66" charset="0"/>
              </a:rPr>
              <a:t>– </a:t>
            </a:r>
            <a:r>
              <a:rPr lang="fr-FR" b="1" i="1" dirty="0" smtClean="0">
                <a:solidFill>
                  <a:schemeClr val="bg1"/>
                </a:solidFill>
                <a:latin typeface="Comic Sans MS" panose="030F0702030302020204" pitchFamily="66" charset="0"/>
              </a:rPr>
              <a:t>15 et 16 Octobre 2015</a:t>
            </a:r>
            <a:endParaRPr lang="fr-FR" dirty="0"/>
          </a:p>
        </p:txBody>
      </p:sp>
      <p:sp>
        <p:nvSpPr>
          <p:cNvPr id="11" name="Rectangle 10"/>
          <p:cNvSpPr/>
          <p:nvPr/>
        </p:nvSpPr>
        <p:spPr>
          <a:xfrm>
            <a:off x="503076" y="3861048"/>
            <a:ext cx="8181763" cy="2677656"/>
          </a:xfrm>
          <a:prstGeom prst="rect">
            <a:avLst/>
          </a:prstGeom>
        </p:spPr>
        <p:txBody>
          <a:bodyPr wrap="square">
            <a:spAutoFit/>
          </a:bodyPr>
          <a:lstStyle/>
          <a:p>
            <a:pPr algn="ctr"/>
            <a:r>
              <a:rPr lang="fr-FR" sz="2000" b="1" dirty="0" smtClean="0"/>
              <a:t> </a:t>
            </a:r>
            <a:r>
              <a:rPr lang="fr-FR" sz="2800" b="1" dirty="0">
                <a:latin typeface="Comic Sans MS" panose="030F0702030302020204" pitchFamily="66" charset="0"/>
              </a:rPr>
              <a:t>Le principe général et les référentiels du système qualité et de la qualification de la donnée</a:t>
            </a:r>
          </a:p>
          <a:p>
            <a:pPr algn="ctr"/>
            <a:endParaRPr lang="fr-FR" sz="2400" dirty="0">
              <a:latin typeface="Comic Sans MS" panose="030F0702030302020204" pitchFamily="66" charset="0"/>
            </a:endParaRPr>
          </a:p>
          <a:p>
            <a:pPr algn="ctr"/>
            <a:r>
              <a:rPr lang="fr-FR" sz="2000" b="1" u="sng" dirty="0">
                <a:solidFill>
                  <a:srgbClr val="92D050"/>
                </a:solidFill>
                <a:latin typeface="Comic Sans MS" panose="030F0702030302020204" pitchFamily="66" charset="0"/>
              </a:rPr>
              <a:t>Objectif</a:t>
            </a:r>
            <a:r>
              <a:rPr lang="fr-FR" sz="2000" b="1" dirty="0">
                <a:solidFill>
                  <a:srgbClr val="92D050"/>
                </a:solidFill>
                <a:latin typeface="Comic Sans MS" panose="030F0702030302020204" pitchFamily="66" charset="0"/>
              </a:rPr>
              <a:t>: définir les objectifs et les bases d’un système qualité approprié à la mesure haute fréquence côtière ainsi que les moyens associés</a:t>
            </a:r>
          </a:p>
        </p:txBody>
      </p:sp>
    </p:spTree>
    <p:extLst>
      <p:ext uri="{BB962C8B-B14F-4D97-AF65-F5344CB8AC3E}">
        <p14:creationId xmlns:p14="http://schemas.microsoft.com/office/powerpoint/2010/main" val="1887516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707904" y="50140"/>
            <a:ext cx="4571924" cy="400110"/>
          </a:xfrm>
          <a:prstGeom prst="rect">
            <a:avLst/>
          </a:prstGeom>
          <a:noFill/>
        </p:spPr>
        <p:txBody>
          <a:bodyPr wrap="square" rtlCol="0">
            <a:spAutoFit/>
          </a:bodyPr>
          <a:lstStyle/>
          <a:p>
            <a:r>
              <a:rPr lang="fr-FR" sz="2000" b="1" i="1" dirty="0" smtClean="0">
                <a:solidFill>
                  <a:schemeClr val="bg1"/>
                </a:solidFill>
                <a:latin typeface="Comic Sans MS" panose="030F0702030302020204" pitchFamily="66" charset="0"/>
              </a:rPr>
              <a:t>Autodiagnostics du réseau en 2015</a:t>
            </a:r>
          </a:p>
        </p:txBody>
      </p:sp>
      <p:sp>
        <p:nvSpPr>
          <p:cNvPr id="5" name="Espace réservé du numéro de diapositive 4"/>
          <p:cNvSpPr>
            <a:spLocks noGrp="1"/>
          </p:cNvSpPr>
          <p:nvPr>
            <p:ph type="sldNum" sz="quarter" idx="12"/>
          </p:nvPr>
        </p:nvSpPr>
        <p:spPr>
          <a:xfrm>
            <a:off x="13192" y="6473823"/>
            <a:ext cx="608287" cy="365125"/>
          </a:xfrm>
        </p:spPr>
        <p:txBody>
          <a:bodyPr/>
          <a:lstStyle/>
          <a:p>
            <a:fld id="{4E09516A-216F-4A50-97ED-4E252B5CAB19}" type="slidenum">
              <a:rPr lang="fr-FR" smtClean="0"/>
              <a:t>10</a:t>
            </a:fld>
            <a:endParaRPr lang="fr-F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6" y="1700808"/>
            <a:ext cx="8964487" cy="474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39105" y="110898"/>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12" name="Text Box 7"/>
          <p:cNvSpPr txBox="1">
            <a:spLocks noChangeAspect="1" noChangeArrowheads="1"/>
          </p:cNvSpPr>
          <p:nvPr/>
        </p:nvSpPr>
        <p:spPr bwMode="auto">
          <a:xfrm>
            <a:off x="2163519" y="988329"/>
            <a:ext cx="64801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FontTx/>
              <a:buNone/>
            </a:pPr>
            <a:endParaRPr lang="fr-FR" altLang="en-US" sz="1800" dirty="0">
              <a:solidFill>
                <a:srgbClr val="0000CC"/>
              </a:solidFill>
              <a:latin typeface="Comic Sans MS" pitchFamily="66" charset="0"/>
              <a:cs typeface="Times New Roman" pitchFamily="18" charset="0"/>
            </a:endParaRPr>
          </a:p>
        </p:txBody>
      </p:sp>
      <p:sp>
        <p:nvSpPr>
          <p:cNvPr id="13" name="Text Box 6"/>
          <p:cNvSpPr txBox="1">
            <a:spLocks noChangeAspect="1" noChangeArrowheads="1"/>
          </p:cNvSpPr>
          <p:nvPr/>
        </p:nvSpPr>
        <p:spPr bwMode="auto">
          <a:xfrm>
            <a:off x="440998" y="526664"/>
            <a:ext cx="81041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None/>
            </a:pPr>
            <a:r>
              <a:rPr lang="fr-FR" altLang="en-US" sz="1800" dirty="0" smtClean="0">
                <a:latin typeface="Comic Sans MS" pitchFamily="66" charset="0"/>
                <a:cs typeface="Times New Roman" pitchFamily="18" charset="0"/>
              </a:rPr>
              <a:t>Ainsi une évaluation annuelle (audit interne) de chaque station est faite = Autodiagnostic : </a:t>
            </a:r>
            <a:r>
              <a:rPr lang="fr-FR" altLang="en-US" sz="1800" dirty="0">
                <a:latin typeface="Comic Sans MS" pitchFamily="66" charset="0"/>
                <a:cs typeface="Times New Roman" pitchFamily="18" charset="0"/>
              </a:rPr>
              <a:t>mesure par chaque station de l’écart entre le système qualité et les prescriptions du référentiel </a:t>
            </a:r>
            <a:r>
              <a:rPr lang="fr-FR" altLang="en-US" sz="1800" dirty="0" smtClean="0">
                <a:latin typeface="Comic Sans MS" pitchFamily="66" charset="0"/>
                <a:cs typeface="Times New Roman" pitchFamily="18" charset="0"/>
              </a:rPr>
              <a:t>choisi.</a:t>
            </a:r>
            <a:endParaRPr lang="fr-FR" altLang="en-US" sz="1800" dirty="0">
              <a:latin typeface="Comic Sans MS" pitchFamily="66" charset="0"/>
              <a:cs typeface="Times New Roman" pitchFamily="18" charset="0"/>
            </a:endParaRPr>
          </a:p>
        </p:txBody>
      </p:sp>
    </p:spTree>
    <p:extLst>
      <p:ext uri="{BB962C8B-B14F-4D97-AF65-F5344CB8AC3E}">
        <p14:creationId xmlns:p14="http://schemas.microsoft.com/office/powerpoint/2010/main" val="89041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707904" y="50140"/>
            <a:ext cx="4824536" cy="400110"/>
          </a:xfrm>
          <a:prstGeom prst="rect">
            <a:avLst/>
          </a:prstGeom>
          <a:noFill/>
        </p:spPr>
        <p:txBody>
          <a:bodyPr wrap="square" rtlCol="0">
            <a:spAutoFit/>
          </a:bodyPr>
          <a:lstStyle/>
          <a:p>
            <a:r>
              <a:rPr lang="fr-FR" sz="2000" b="1" i="1" dirty="0">
                <a:solidFill>
                  <a:schemeClr val="bg1"/>
                </a:solidFill>
                <a:latin typeface="Comic Sans MS" panose="030F0702030302020204" pitchFamily="66" charset="0"/>
              </a:rPr>
              <a:t>Autodiagnostics du réseau en 2015</a:t>
            </a:r>
          </a:p>
        </p:txBody>
      </p:sp>
      <p:sp>
        <p:nvSpPr>
          <p:cNvPr id="8" name="ZoneTexte 7"/>
          <p:cNvSpPr txBox="1"/>
          <p:nvPr/>
        </p:nvSpPr>
        <p:spPr>
          <a:xfrm>
            <a:off x="2771800" y="649879"/>
            <a:ext cx="3276948" cy="369332"/>
          </a:xfrm>
          <a:prstGeom prst="rect">
            <a:avLst/>
          </a:prstGeom>
          <a:noFill/>
        </p:spPr>
        <p:txBody>
          <a:bodyPr wrap="square" rtlCol="0">
            <a:spAutoFit/>
          </a:bodyPr>
          <a:lstStyle/>
          <a:p>
            <a:r>
              <a:rPr lang="fr-FR" dirty="0" smtClean="0">
                <a:latin typeface="Comic Sans MS" panose="030F0702030302020204" pitchFamily="66" charset="0"/>
              </a:rPr>
              <a:t>RESULTATS  SOMLIT 2015</a:t>
            </a:r>
            <a:endParaRPr lang="fr-FR" dirty="0">
              <a:latin typeface="Comic Sans MS" panose="030F0702030302020204" pitchFamily="66" charset="0"/>
            </a:endParaRPr>
          </a:p>
        </p:txBody>
      </p:sp>
      <p:sp>
        <p:nvSpPr>
          <p:cNvPr id="3" name="ZoneTexte 2"/>
          <p:cNvSpPr txBox="1"/>
          <p:nvPr/>
        </p:nvSpPr>
        <p:spPr>
          <a:xfrm>
            <a:off x="971600" y="5733256"/>
            <a:ext cx="7650558" cy="707886"/>
          </a:xfrm>
          <a:prstGeom prst="rect">
            <a:avLst/>
          </a:prstGeom>
          <a:noFill/>
        </p:spPr>
        <p:txBody>
          <a:bodyPr wrap="square" rtlCol="0">
            <a:spAutoFit/>
          </a:bodyPr>
          <a:lstStyle/>
          <a:p>
            <a:pPr algn="ctr"/>
            <a:r>
              <a:rPr lang="fr-FR" sz="2000" dirty="0" smtClean="0">
                <a:latin typeface="Comic Sans MS" panose="030F0702030302020204" pitchFamily="66" charset="0"/>
              </a:rPr>
              <a:t>Management de 61% à 98%       (MOY = 85%)</a:t>
            </a:r>
          </a:p>
          <a:p>
            <a:pPr algn="ctr"/>
            <a:r>
              <a:rPr lang="fr-FR" sz="2000" dirty="0" smtClean="0">
                <a:latin typeface="Comic Sans MS" panose="030F0702030302020204" pitchFamily="66" charset="0"/>
              </a:rPr>
              <a:t>Prescriptions Techniques de 75% à 96%      (MOY = 85%)</a:t>
            </a:r>
            <a:endParaRPr lang="fr-FR" sz="2000" dirty="0">
              <a:latin typeface="Comic Sans MS" panose="030F0702030302020204" pitchFamily="66" charset="0"/>
            </a:endParaRPr>
          </a:p>
        </p:txBody>
      </p:sp>
      <p:sp>
        <p:nvSpPr>
          <p:cNvPr id="5" name="Espace réservé du numéro de diapositive 4"/>
          <p:cNvSpPr>
            <a:spLocks noGrp="1"/>
          </p:cNvSpPr>
          <p:nvPr>
            <p:ph type="sldNum" sz="quarter" idx="12"/>
          </p:nvPr>
        </p:nvSpPr>
        <p:spPr>
          <a:xfrm>
            <a:off x="0" y="6491930"/>
            <a:ext cx="608287" cy="365125"/>
          </a:xfrm>
        </p:spPr>
        <p:txBody>
          <a:bodyPr/>
          <a:lstStyle/>
          <a:p>
            <a:fld id="{4E09516A-216F-4A50-97ED-4E252B5CAB19}" type="slidenum">
              <a:rPr lang="fr-FR" smtClean="0"/>
              <a:t>11</a:t>
            </a:fld>
            <a:endParaRPr lang="fr-FR" dirty="0"/>
          </a:p>
        </p:txBody>
      </p:sp>
      <p:graphicFrame>
        <p:nvGraphicFramePr>
          <p:cNvPr id="10" name="Chart 3"/>
          <p:cNvGraphicFramePr>
            <a:graphicFrameLocks/>
          </p:cNvGraphicFramePr>
          <p:nvPr>
            <p:extLst>
              <p:ext uri="{D42A27DB-BD31-4B8C-83A1-F6EECF244321}">
                <p14:modId xmlns:p14="http://schemas.microsoft.com/office/powerpoint/2010/main" val="1456381226"/>
              </p:ext>
            </p:extLst>
          </p:nvPr>
        </p:nvGraphicFramePr>
        <p:xfrm>
          <a:off x="1187624" y="1196752"/>
          <a:ext cx="6768752"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p:cNvSpPr txBox="1"/>
          <p:nvPr/>
        </p:nvSpPr>
        <p:spPr>
          <a:xfrm>
            <a:off x="139105" y="110898"/>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Tree>
    <p:extLst>
      <p:ext uri="{BB962C8B-B14F-4D97-AF65-F5344CB8AC3E}">
        <p14:creationId xmlns:p14="http://schemas.microsoft.com/office/powerpoint/2010/main" val="1321356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235449" y="35064"/>
            <a:ext cx="5265488" cy="400110"/>
          </a:xfrm>
          <a:prstGeom prst="rect">
            <a:avLst/>
          </a:prstGeom>
          <a:noFill/>
        </p:spPr>
        <p:txBody>
          <a:bodyPr wrap="square" rtlCol="0">
            <a:spAutoFit/>
          </a:bodyPr>
          <a:lstStyle/>
          <a:p>
            <a:r>
              <a:rPr lang="fr-FR" sz="2000" b="1" i="1" dirty="0">
                <a:solidFill>
                  <a:schemeClr val="bg1"/>
                </a:solidFill>
                <a:latin typeface="Comic Sans MS" panose="030F0702030302020204" pitchFamily="66" charset="0"/>
              </a:rPr>
              <a:t>Autodiagnostics du réseau </a:t>
            </a:r>
            <a:r>
              <a:rPr lang="fr-FR" sz="2000" b="1" i="1" dirty="0" smtClean="0">
                <a:solidFill>
                  <a:schemeClr val="bg1"/>
                </a:solidFill>
                <a:latin typeface="Comic Sans MS" panose="030F0702030302020204" pitchFamily="66" charset="0"/>
              </a:rPr>
              <a:t>depuis 2007</a:t>
            </a:r>
            <a:endParaRPr lang="fr-FR" sz="2000" b="1" i="1" dirty="0">
              <a:solidFill>
                <a:schemeClr val="bg1"/>
              </a:solidFill>
              <a:latin typeface="Comic Sans MS" panose="030F0702030302020204" pitchFamily="66" charset="0"/>
            </a:endParaRPr>
          </a:p>
        </p:txBody>
      </p:sp>
      <p:sp>
        <p:nvSpPr>
          <p:cNvPr id="8" name="ZoneTexte 7"/>
          <p:cNvSpPr txBox="1"/>
          <p:nvPr/>
        </p:nvSpPr>
        <p:spPr>
          <a:xfrm>
            <a:off x="2928485" y="483755"/>
            <a:ext cx="2939708" cy="369332"/>
          </a:xfrm>
          <a:prstGeom prst="rect">
            <a:avLst/>
          </a:prstGeom>
          <a:noFill/>
        </p:spPr>
        <p:txBody>
          <a:bodyPr wrap="square" rtlCol="0">
            <a:spAutoFit/>
          </a:bodyPr>
          <a:lstStyle/>
          <a:p>
            <a:r>
              <a:rPr lang="fr-FR" dirty="0" smtClean="0">
                <a:latin typeface="Comic Sans MS" panose="030F0702030302020204" pitchFamily="66" charset="0"/>
              </a:rPr>
              <a:t>RESULTATS 2007-2015</a:t>
            </a:r>
            <a:endParaRPr lang="fr-FR" dirty="0">
              <a:latin typeface="Comic Sans MS" panose="030F0702030302020204" pitchFamily="66" charset="0"/>
            </a:endParaRPr>
          </a:p>
        </p:txBody>
      </p:sp>
      <p:sp>
        <p:nvSpPr>
          <p:cNvPr id="5" name="Espace réservé du numéro de diapositive 4"/>
          <p:cNvSpPr>
            <a:spLocks noGrp="1"/>
          </p:cNvSpPr>
          <p:nvPr>
            <p:ph type="sldNum" sz="quarter" idx="12"/>
          </p:nvPr>
        </p:nvSpPr>
        <p:spPr>
          <a:xfrm>
            <a:off x="0" y="6492875"/>
            <a:ext cx="608287" cy="365125"/>
          </a:xfrm>
        </p:spPr>
        <p:txBody>
          <a:bodyPr/>
          <a:lstStyle/>
          <a:p>
            <a:fld id="{4E09516A-216F-4A50-97ED-4E252B5CAB19}" type="slidenum">
              <a:rPr lang="fr-FR" smtClean="0"/>
              <a:t>12</a:t>
            </a:fld>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0" y="833474"/>
            <a:ext cx="8883832" cy="3279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16"/>
          <p:cNvGraphicFramePr>
            <a:graphicFrameLocks/>
          </p:cNvGraphicFramePr>
          <p:nvPr>
            <p:extLst>
              <p:ext uri="{D42A27DB-BD31-4B8C-83A1-F6EECF244321}">
                <p14:modId xmlns:p14="http://schemas.microsoft.com/office/powerpoint/2010/main" val="3667464062"/>
              </p:ext>
            </p:extLst>
          </p:nvPr>
        </p:nvGraphicFramePr>
        <p:xfrm>
          <a:off x="2195736" y="4221088"/>
          <a:ext cx="4985992" cy="2522490"/>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p:cNvSpPr txBox="1"/>
          <p:nvPr/>
        </p:nvSpPr>
        <p:spPr>
          <a:xfrm>
            <a:off x="139105" y="110898"/>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Tree>
    <p:extLst>
      <p:ext uri="{BB962C8B-B14F-4D97-AF65-F5344CB8AC3E}">
        <p14:creationId xmlns:p14="http://schemas.microsoft.com/office/powerpoint/2010/main" val="5075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077542" y="50140"/>
            <a:ext cx="5544616" cy="400110"/>
          </a:xfrm>
          <a:prstGeom prst="rect">
            <a:avLst/>
          </a:prstGeom>
          <a:noFill/>
        </p:spPr>
        <p:txBody>
          <a:bodyPr wrap="square" rtlCol="0">
            <a:spAutoFit/>
          </a:bodyPr>
          <a:lstStyle/>
          <a:p>
            <a:r>
              <a:rPr lang="fr-FR" sz="2000" b="1" i="1" dirty="0">
                <a:solidFill>
                  <a:schemeClr val="bg1"/>
                </a:solidFill>
                <a:latin typeface="Comic Sans MS" panose="030F0702030302020204" pitchFamily="66" charset="0"/>
              </a:rPr>
              <a:t>Autodiagnostics du réseau depuis 2007</a:t>
            </a:r>
          </a:p>
        </p:txBody>
      </p:sp>
      <p:sp>
        <p:nvSpPr>
          <p:cNvPr id="3" name="Espace réservé du numéro de diapositive 2"/>
          <p:cNvSpPr>
            <a:spLocks noGrp="1"/>
          </p:cNvSpPr>
          <p:nvPr>
            <p:ph type="sldNum" sz="quarter" idx="12"/>
          </p:nvPr>
        </p:nvSpPr>
        <p:spPr>
          <a:xfrm>
            <a:off x="13192" y="6492875"/>
            <a:ext cx="608287" cy="365125"/>
          </a:xfrm>
        </p:spPr>
        <p:txBody>
          <a:bodyPr/>
          <a:lstStyle/>
          <a:p>
            <a:fld id="{4E09516A-216F-4A50-97ED-4E252B5CAB19}" type="slidenum">
              <a:rPr lang="fr-FR" smtClean="0"/>
              <a:t>13</a:t>
            </a:fld>
            <a:endParaRPr lang="fr-FR" dirty="0"/>
          </a:p>
        </p:txBody>
      </p:sp>
      <p:sp>
        <p:nvSpPr>
          <p:cNvPr id="12" name="ZoneTexte 11"/>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13" name="ZoneTexte 12"/>
          <p:cNvSpPr txBox="1"/>
          <p:nvPr/>
        </p:nvSpPr>
        <p:spPr>
          <a:xfrm>
            <a:off x="755576" y="908720"/>
            <a:ext cx="7066534" cy="2031325"/>
          </a:xfrm>
          <a:prstGeom prst="rect">
            <a:avLst/>
          </a:prstGeom>
          <a:noFill/>
        </p:spPr>
        <p:txBody>
          <a:bodyPr wrap="square" rtlCol="0">
            <a:spAutoFit/>
          </a:bodyPr>
          <a:lstStyle/>
          <a:p>
            <a:pPr algn="just"/>
            <a:r>
              <a:rPr lang="fr-FR" u="sng" dirty="0" smtClean="0">
                <a:latin typeface="Comic Sans MS" panose="030F0702030302020204" pitchFamily="66" charset="0"/>
              </a:rPr>
              <a:t>TECHNIQUE</a:t>
            </a:r>
            <a:r>
              <a:rPr lang="fr-FR" dirty="0" smtClean="0">
                <a:latin typeface="Comic Sans MS" panose="030F0702030302020204" pitchFamily="66" charset="0"/>
              </a:rPr>
              <a:t> : Plusieurs années de protocoles et d’</a:t>
            </a:r>
            <a:r>
              <a:rPr lang="fr-FR" dirty="0" err="1" smtClean="0">
                <a:latin typeface="Comic Sans MS" panose="030F0702030302020204" pitchFamily="66" charset="0"/>
              </a:rPr>
              <a:t>intercomparaisons</a:t>
            </a:r>
            <a:r>
              <a:rPr lang="fr-FR" dirty="0" smtClean="0">
                <a:latin typeface="Comic Sans MS" panose="030F0702030302020204" pitchFamily="66" charset="0"/>
              </a:rPr>
              <a:t> en tout genre portent leur fruits….85% de moyenne pour SOMLIT avec une variation de 7%. Les stations travaillent « comme un seul homme ». Nous le savons : des efforts sont principalement à faire sur la traçabilité de la mesure (incertitudes, </a:t>
            </a:r>
            <a:r>
              <a:rPr lang="fr-FR" dirty="0" smtClean="0">
                <a:latin typeface="Comic Sans MS" panose="030F0702030302020204" pitchFamily="66" charset="0"/>
              </a:rPr>
              <a:t>exactitude…). </a:t>
            </a:r>
            <a:r>
              <a:rPr lang="fr-FR" dirty="0" smtClean="0">
                <a:latin typeface="Comic Sans MS" panose="030F0702030302020204" pitchFamily="66" charset="0"/>
              </a:rPr>
              <a:t>L’harmonisation doit se poursuivre.</a:t>
            </a:r>
            <a:endParaRPr lang="fr-FR" dirty="0">
              <a:latin typeface="Comic Sans MS" panose="030F0702030302020204" pitchFamily="66" charset="0"/>
            </a:endParaRPr>
          </a:p>
        </p:txBody>
      </p:sp>
      <p:sp>
        <p:nvSpPr>
          <p:cNvPr id="14" name="ZoneTexte 13"/>
          <p:cNvSpPr txBox="1"/>
          <p:nvPr/>
        </p:nvSpPr>
        <p:spPr>
          <a:xfrm>
            <a:off x="755576" y="3284984"/>
            <a:ext cx="7066533" cy="1200329"/>
          </a:xfrm>
          <a:prstGeom prst="rect">
            <a:avLst/>
          </a:prstGeom>
          <a:noFill/>
        </p:spPr>
        <p:txBody>
          <a:bodyPr wrap="square" rtlCol="0">
            <a:spAutoFit/>
          </a:bodyPr>
          <a:lstStyle/>
          <a:p>
            <a:pPr algn="just"/>
            <a:r>
              <a:rPr lang="fr-FR" u="sng" dirty="0" smtClean="0">
                <a:latin typeface="Comic Sans MS" panose="030F0702030302020204" pitchFamily="66" charset="0"/>
              </a:rPr>
              <a:t>MANAGEMENT</a:t>
            </a:r>
            <a:r>
              <a:rPr lang="fr-FR" dirty="0" smtClean="0">
                <a:latin typeface="Comic Sans MS" panose="030F0702030302020204" pitchFamily="66" charset="0"/>
              </a:rPr>
              <a:t> : L’amélioration est nette cette année : 85% en moyenne avec une variation plus importante que pour la technique de 13%. Le travail des responsables scientifiques, notamment sur la revue de direction, a été plus rigoureux. </a:t>
            </a:r>
            <a:endParaRPr lang="fr-FR" dirty="0">
              <a:latin typeface="Comic Sans MS" panose="030F0702030302020204" pitchFamily="66" charset="0"/>
            </a:endParaRPr>
          </a:p>
        </p:txBody>
      </p:sp>
      <p:sp>
        <p:nvSpPr>
          <p:cNvPr id="11" name="ZoneTexte 10"/>
          <p:cNvSpPr txBox="1"/>
          <p:nvPr/>
        </p:nvSpPr>
        <p:spPr>
          <a:xfrm>
            <a:off x="755577" y="4869160"/>
            <a:ext cx="7066533" cy="1200329"/>
          </a:xfrm>
          <a:prstGeom prst="rect">
            <a:avLst/>
          </a:prstGeom>
          <a:noFill/>
        </p:spPr>
        <p:txBody>
          <a:bodyPr wrap="square" rtlCol="0">
            <a:spAutoFit/>
          </a:bodyPr>
          <a:lstStyle/>
          <a:p>
            <a:pPr algn="just"/>
            <a:r>
              <a:rPr lang="fr-FR" u="sng" dirty="0" smtClean="0">
                <a:latin typeface="Comic Sans MS" panose="030F0702030302020204" pitchFamily="66" charset="0"/>
              </a:rPr>
              <a:t>EVOLUTION</a:t>
            </a:r>
            <a:r>
              <a:rPr lang="fr-FR" dirty="0" smtClean="0">
                <a:latin typeface="Comic Sans MS" panose="030F0702030302020204" pitchFamily="66" charset="0"/>
              </a:rPr>
              <a:t> : Les pourcentages obtenus cette année montrent que nous arrivons à la limite de l’exercice tel que fixé en 2007. La cellule qualité a pour objectif de faire évoluer le document en reprenant les exigences de la norme.</a:t>
            </a:r>
            <a:endParaRPr lang="fr-FR" dirty="0">
              <a:latin typeface="Comic Sans MS" panose="030F0702030302020204" pitchFamily="66" charset="0"/>
            </a:endParaRPr>
          </a:p>
        </p:txBody>
      </p:sp>
    </p:spTree>
    <p:extLst>
      <p:ext uri="{BB962C8B-B14F-4D97-AF65-F5344CB8AC3E}">
        <p14:creationId xmlns:p14="http://schemas.microsoft.com/office/powerpoint/2010/main" val="337867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107504" y="1884136"/>
            <a:ext cx="8892480" cy="3139321"/>
          </a:xfrm>
          <a:prstGeom prst="rect">
            <a:avLst/>
          </a:prstGeom>
          <a:noFill/>
        </p:spPr>
        <p:txBody>
          <a:bodyPr wrap="square" rtlCol="0">
            <a:spAutoFit/>
          </a:bodyPr>
          <a:lstStyle/>
          <a:p>
            <a:r>
              <a:rPr lang="fr-FR" dirty="0" smtClean="0">
                <a:latin typeface="Comic Sans MS" panose="030F0702030302020204" pitchFamily="66" charset="0"/>
              </a:rPr>
              <a:t>Ces audits ont commencé en 2010.  Toutes </a:t>
            </a:r>
            <a:r>
              <a:rPr lang="fr-FR" dirty="0">
                <a:latin typeface="Comic Sans MS" panose="030F0702030302020204" pitchFamily="66" charset="0"/>
              </a:rPr>
              <a:t>les stations ont été visitées depuis </a:t>
            </a:r>
            <a:r>
              <a:rPr lang="fr-FR" dirty="0" smtClean="0">
                <a:latin typeface="Comic Sans MS" panose="030F0702030302020204" pitchFamily="66" charset="0"/>
              </a:rPr>
              <a:t> cette date. Un rapport est rédigé par les auditeurs et envoyé au responsable qualité pour diffusion .</a:t>
            </a:r>
            <a:endParaRPr lang="fr-FR" dirty="0">
              <a:latin typeface="Comic Sans MS" panose="030F0702030302020204" pitchFamily="66" charset="0"/>
            </a:endParaRPr>
          </a:p>
          <a:p>
            <a:r>
              <a:rPr lang="fr-FR" dirty="0">
                <a:latin typeface="Comic Sans MS" panose="030F0702030302020204" pitchFamily="66" charset="0"/>
              </a:rPr>
              <a:t>2010 : Banyuls, Wimereux, </a:t>
            </a:r>
            <a:r>
              <a:rPr lang="fr-FR" dirty="0" smtClean="0">
                <a:latin typeface="Comic Sans MS" panose="030F0702030302020204" pitchFamily="66" charset="0"/>
              </a:rPr>
              <a:t>Villefranche sur mer</a:t>
            </a:r>
            <a:endParaRPr lang="fr-FR" dirty="0">
              <a:latin typeface="Comic Sans MS" panose="030F0702030302020204" pitchFamily="66" charset="0"/>
            </a:endParaRPr>
          </a:p>
          <a:p>
            <a:r>
              <a:rPr lang="fr-FR" dirty="0">
                <a:latin typeface="Comic Sans MS" panose="030F0702030302020204" pitchFamily="66" charset="0"/>
              </a:rPr>
              <a:t>2011 : Marseille, Arcachon, Roscoff</a:t>
            </a:r>
          </a:p>
          <a:p>
            <a:r>
              <a:rPr lang="fr-FR" dirty="0">
                <a:latin typeface="Comic Sans MS" panose="030F0702030302020204" pitchFamily="66" charset="0"/>
              </a:rPr>
              <a:t>2012 : Brest, Luc/mer</a:t>
            </a:r>
          </a:p>
          <a:p>
            <a:r>
              <a:rPr lang="fr-FR" dirty="0">
                <a:latin typeface="Comic Sans MS" panose="030F0702030302020204" pitchFamily="66" charset="0"/>
              </a:rPr>
              <a:t>2013 : La Rochelle, Dinard, Arcachon</a:t>
            </a:r>
            <a:r>
              <a:rPr lang="fr-FR" dirty="0" smtClean="0">
                <a:latin typeface="Comic Sans MS" panose="030F0702030302020204" pitchFamily="66" charset="0"/>
              </a:rPr>
              <a:t>.</a:t>
            </a:r>
          </a:p>
          <a:p>
            <a:r>
              <a:rPr lang="fr-FR" dirty="0" smtClean="0">
                <a:latin typeface="Comic Sans MS" panose="030F0702030302020204" pitchFamily="66" charset="0"/>
              </a:rPr>
              <a:t>2014 : Wimereux, Villefranche sur mer, Bastia en tant que future nouvelle station.</a:t>
            </a:r>
          </a:p>
          <a:p>
            <a:r>
              <a:rPr lang="fr-FR" dirty="0" smtClean="0">
                <a:latin typeface="Comic Sans MS" panose="030F0702030302020204" pitchFamily="66" charset="0"/>
              </a:rPr>
              <a:t>2015 : Banyuls, Sète-Montpellier </a:t>
            </a:r>
            <a:r>
              <a:rPr lang="fr-FR" dirty="0">
                <a:latin typeface="Comic Sans MS" panose="030F0702030302020204" pitchFamily="66" charset="0"/>
              </a:rPr>
              <a:t>en tant que future nouvelle </a:t>
            </a:r>
            <a:r>
              <a:rPr lang="fr-FR" dirty="0" smtClean="0">
                <a:latin typeface="Comic Sans MS" panose="030F0702030302020204" pitchFamily="66" charset="0"/>
              </a:rPr>
              <a:t>station.</a:t>
            </a:r>
          </a:p>
          <a:p>
            <a:r>
              <a:rPr lang="fr-FR" i="1" dirty="0" smtClean="0">
                <a:latin typeface="Comic Sans MS" panose="030F0702030302020204" pitchFamily="66" charset="0"/>
              </a:rPr>
              <a:t>2016 : Marseille? Roscoff?</a:t>
            </a:r>
            <a:endParaRPr lang="fr-FR" i="1" dirty="0">
              <a:latin typeface="Comic Sans MS" panose="030F0702030302020204" pitchFamily="66" charset="0"/>
            </a:endParaRPr>
          </a:p>
        </p:txBody>
      </p:sp>
      <p:sp>
        <p:nvSpPr>
          <p:cNvPr id="5" name="Espace réservé du numéro de diapositive 4"/>
          <p:cNvSpPr>
            <a:spLocks noGrp="1"/>
          </p:cNvSpPr>
          <p:nvPr>
            <p:ph type="sldNum" sz="quarter" idx="12"/>
          </p:nvPr>
        </p:nvSpPr>
        <p:spPr>
          <a:xfrm>
            <a:off x="13612" y="6491930"/>
            <a:ext cx="608287" cy="365125"/>
          </a:xfrm>
        </p:spPr>
        <p:txBody>
          <a:bodyPr/>
          <a:lstStyle/>
          <a:p>
            <a:fld id="{4E09516A-216F-4A50-97ED-4E252B5CAB19}" type="slidenum">
              <a:rPr lang="fr-FR" smtClean="0"/>
              <a:t>14</a:t>
            </a:fld>
            <a:endParaRPr lang="fr-FR" dirty="0"/>
          </a:p>
        </p:txBody>
      </p:sp>
      <p:sp>
        <p:nvSpPr>
          <p:cNvPr id="11" name="ZoneTexte 10"/>
          <p:cNvSpPr txBox="1"/>
          <p:nvPr/>
        </p:nvSpPr>
        <p:spPr>
          <a:xfrm>
            <a:off x="2915816" y="83054"/>
            <a:ext cx="5544616" cy="400110"/>
          </a:xfrm>
          <a:prstGeom prst="rect">
            <a:avLst/>
          </a:prstGeom>
          <a:noFill/>
        </p:spPr>
        <p:txBody>
          <a:bodyPr wrap="square" rtlCol="0">
            <a:spAutoFit/>
          </a:bodyPr>
          <a:lstStyle/>
          <a:p>
            <a:r>
              <a:rPr lang="fr-FR" sz="2000" b="1" i="1" dirty="0" smtClean="0">
                <a:solidFill>
                  <a:schemeClr val="bg1"/>
                </a:solidFill>
                <a:latin typeface="Comic Sans MS" panose="030F0702030302020204" pitchFamily="66" charset="0"/>
              </a:rPr>
              <a:t>Diagnostics croisés du </a:t>
            </a:r>
            <a:r>
              <a:rPr lang="fr-FR" sz="2000" b="1" i="1" dirty="0">
                <a:solidFill>
                  <a:schemeClr val="bg1"/>
                </a:solidFill>
                <a:latin typeface="Comic Sans MS" panose="030F0702030302020204" pitchFamily="66" charset="0"/>
              </a:rPr>
              <a:t>réseau depuis </a:t>
            </a:r>
            <a:r>
              <a:rPr lang="fr-FR" sz="2000" b="1" i="1" dirty="0" smtClean="0">
                <a:solidFill>
                  <a:schemeClr val="bg1"/>
                </a:solidFill>
                <a:latin typeface="Comic Sans MS" panose="030F0702030302020204" pitchFamily="66" charset="0"/>
              </a:rPr>
              <a:t>2010</a:t>
            </a:r>
            <a:endParaRPr lang="fr-FR" sz="2000" b="1" i="1" dirty="0">
              <a:solidFill>
                <a:schemeClr val="bg1"/>
              </a:solidFill>
              <a:latin typeface="Comic Sans MS" panose="030F0702030302020204" pitchFamily="66" charset="0"/>
            </a:endParaRPr>
          </a:p>
        </p:txBody>
      </p:sp>
      <p:sp>
        <p:nvSpPr>
          <p:cNvPr id="12" name="ZoneTexte 11"/>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14" name="Text Box 19"/>
          <p:cNvSpPr txBox="1">
            <a:spLocks noChangeAspect="1" noChangeArrowheads="1"/>
          </p:cNvSpPr>
          <p:nvPr/>
        </p:nvSpPr>
        <p:spPr bwMode="auto">
          <a:xfrm>
            <a:off x="251520" y="679336"/>
            <a:ext cx="85689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FontTx/>
              <a:buNone/>
            </a:pPr>
            <a:r>
              <a:rPr lang="fr-FR" altLang="en-US" sz="1800" dirty="0" smtClean="0">
                <a:latin typeface="Comic Sans MS" pitchFamily="66" charset="0"/>
                <a:cs typeface="Times New Roman" pitchFamily="18" charset="0"/>
              </a:rPr>
              <a:t>Parallèlement à l’autodiagnostic, la cellule Qualité a mis en place une sorte d’audit externe = Diagnostic croisé : mesure </a:t>
            </a:r>
            <a:r>
              <a:rPr lang="fr-FR" altLang="en-US" sz="1800" dirty="0">
                <a:latin typeface="Comic Sans MS" pitchFamily="66" charset="0"/>
                <a:cs typeface="Times New Roman" pitchFamily="18" charset="0"/>
              </a:rPr>
              <a:t>par des membres de la cellule qualité de l’écart entre le système qualité et les prescriptions du référentiel </a:t>
            </a:r>
            <a:r>
              <a:rPr lang="fr-FR" altLang="en-US" sz="1800" dirty="0" smtClean="0">
                <a:latin typeface="Comic Sans MS" pitchFamily="66" charset="0"/>
                <a:cs typeface="Times New Roman" pitchFamily="18" charset="0"/>
              </a:rPr>
              <a:t>choisi. </a:t>
            </a:r>
            <a:endParaRPr lang="fr-FR" altLang="en-US" sz="1800" dirty="0">
              <a:latin typeface="Comic Sans MS" pitchFamily="66" charset="0"/>
              <a:cs typeface="Times New Roman" pitchFamily="18" charset="0"/>
            </a:endParaRPr>
          </a:p>
        </p:txBody>
      </p:sp>
      <p:sp>
        <p:nvSpPr>
          <p:cNvPr id="15" name="Text Box 16"/>
          <p:cNvSpPr txBox="1">
            <a:spLocks noChangeAspect="1" noChangeArrowheads="1"/>
          </p:cNvSpPr>
          <p:nvPr/>
        </p:nvSpPr>
        <p:spPr bwMode="auto">
          <a:xfrm>
            <a:off x="1300728" y="5132717"/>
            <a:ext cx="6223600" cy="16158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fr-FR" altLang="en-US" sz="1800" b="1" u="sng" dirty="0" smtClean="0">
                <a:solidFill>
                  <a:schemeClr val="bg1"/>
                </a:solidFill>
                <a:latin typeface="Comic Sans MS" pitchFamily="66" charset="0"/>
                <a:cs typeface="Times New Roman" pitchFamily="18" charset="0"/>
              </a:rPr>
              <a:t>Objectifs de ces audits </a:t>
            </a:r>
            <a:r>
              <a:rPr lang="fr-FR" altLang="en-US" sz="1800" b="1" dirty="0" smtClean="0">
                <a:solidFill>
                  <a:schemeClr val="bg1"/>
                </a:solidFill>
                <a:latin typeface="Comic Sans MS" pitchFamily="66" charset="0"/>
                <a:cs typeface="Times New Roman" pitchFamily="18" charset="0"/>
              </a:rPr>
              <a:t>: </a:t>
            </a:r>
          </a:p>
          <a:p>
            <a:pPr algn="ctr">
              <a:spcBef>
                <a:spcPct val="50000"/>
              </a:spcBef>
              <a:buFontTx/>
              <a:buNone/>
            </a:pPr>
            <a:r>
              <a:rPr lang="fr-FR" altLang="en-US" sz="1800" dirty="0" smtClean="0">
                <a:solidFill>
                  <a:schemeClr val="bg1"/>
                </a:solidFill>
                <a:latin typeface="Comic Sans MS" pitchFamily="66" charset="0"/>
                <a:cs typeface="Times New Roman" pitchFamily="18" charset="0"/>
              </a:rPr>
              <a:t>Définir et prioriser les actions qualité à mener</a:t>
            </a:r>
            <a:endParaRPr lang="en-US" altLang="en-US" sz="1800" dirty="0">
              <a:solidFill>
                <a:schemeClr val="bg1"/>
              </a:solidFill>
              <a:latin typeface="Comic Sans MS" pitchFamily="66" charset="0"/>
              <a:cs typeface="Times New Roman" pitchFamily="18" charset="0"/>
            </a:endParaRPr>
          </a:p>
          <a:p>
            <a:pPr algn="ctr">
              <a:spcBef>
                <a:spcPct val="50000"/>
              </a:spcBef>
              <a:buFontTx/>
              <a:buNone/>
            </a:pPr>
            <a:r>
              <a:rPr lang="en-US" altLang="en-US" sz="1800" dirty="0" smtClean="0">
                <a:solidFill>
                  <a:schemeClr val="bg1"/>
                </a:solidFill>
                <a:latin typeface="Comic Sans MS" pitchFamily="66" charset="0"/>
                <a:cs typeface="Times New Roman" pitchFamily="18" charset="0"/>
              </a:rPr>
              <a:t>Croiser les compétences et expériences</a:t>
            </a:r>
            <a:endParaRPr lang="en-US" altLang="en-US" sz="1800" dirty="0">
              <a:solidFill>
                <a:schemeClr val="bg1"/>
              </a:solidFill>
              <a:latin typeface="Comic Sans MS" pitchFamily="66" charset="0"/>
              <a:cs typeface="Times New Roman" pitchFamily="18" charset="0"/>
            </a:endParaRPr>
          </a:p>
          <a:p>
            <a:pPr algn="ctr">
              <a:spcBef>
                <a:spcPct val="50000"/>
              </a:spcBef>
              <a:buFontTx/>
              <a:buNone/>
            </a:pPr>
            <a:r>
              <a:rPr lang="en-US" altLang="en-US" sz="1800" dirty="0" smtClean="0">
                <a:solidFill>
                  <a:schemeClr val="bg1"/>
                </a:solidFill>
                <a:latin typeface="Comic Sans MS" pitchFamily="66" charset="0"/>
                <a:cs typeface="Times New Roman" pitchFamily="18" charset="0"/>
              </a:rPr>
              <a:t>Harmoniser les pratiques</a:t>
            </a:r>
            <a:endParaRPr lang="fr-FR" altLang="en-US" sz="1800" dirty="0">
              <a:solidFill>
                <a:schemeClr val="bg1"/>
              </a:solidFill>
              <a:latin typeface="Comic Sans MS" pitchFamily="66" charset="0"/>
              <a:cs typeface="Times New Roman" pitchFamily="18" charset="0"/>
            </a:endParaRPr>
          </a:p>
        </p:txBody>
      </p:sp>
    </p:spTree>
    <p:extLst>
      <p:ext uri="{BB962C8B-B14F-4D97-AF65-F5344CB8AC3E}">
        <p14:creationId xmlns:p14="http://schemas.microsoft.com/office/powerpoint/2010/main" val="405750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a:solidFill>
                  <a:schemeClr val="bg1"/>
                </a:solidFill>
                <a:latin typeface="Comic Sans MS" pitchFamily="66" charset="0"/>
              </a:rPr>
              <a:t>Les protocoles communs  </a:t>
            </a:r>
          </a:p>
        </p:txBody>
      </p:sp>
      <p:sp>
        <p:nvSpPr>
          <p:cNvPr id="9" name="ZoneTexte 8"/>
          <p:cNvSpPr txBox="1"/>
          <p:nvPr/>
        </p:nvSpPr>
        <p:spPr>
          <a:xfrm>
            <a:off x="467544" y="512448"/>
            <a:ext cx="8496944" cy="369332"/>
          </a:xfrm>
          <a:prstGeom prst="rect">
            <a:avLst/>
          </a:prstGeom>
          <a:noFill/>
        </p:spPr>
        <p:txBody>
          <a:bodyPr wrap="square" rtlCol="0">
            <a:spAutoFit/>
          </a:bodyPr>
          <a:lstStyle/>
          <a:p>
            <a:r>
              <a:rPr lang="fr-FR" dirty="0" smtClean="0">
                <a:latin typeface="Comic Sans MS" panose="030F0702030302020204" pitchFamily="66" charset="0"/>
              </a:rPr>
              <a:t>En 2016, 25 protocoles seront disponibles sur l’intranet du site web SOMLIT.</a:t>
            </a:r>
            <a:endParaRPr lang="fr-FR" dirty="0">
              <a:latin typeface="Comic Sans MS" panose="030F0702030302020204"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15</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4" name="ZoneTexte 3"/>
          <p:cNvSpPr txBox="1"/>
          <p:nvPr/>
        </p:nvSpPr>
        <p:spPr>
          <a:xfrm>
            <a:off x="6732240" y="1484784"/>
            <a:ext cx="2411760" cy="3139321"/>
          </a:xfrm>
          <a:prstGeom prst="rect">
            <a:avLst/>
          </a:prstGeom>
          <a:noFill/>
        </p:spPr>
        <p:txBody>
          <a:bodyPr wrap="square" rtlCol="0">
            <a:spAutoFit/>
          </a:bodyPr>
          <a:lstStyle/>
          <a:p>
            <a:pPr algn="just"/>
            <a:r>
              <a:rPr lang="fr-FR" dirty="0">
                <a:latin typeface="Comic Sans MS" panose="030F0702030302020204" pitchFamily="66" charset="0"/>
              </a:rPr>
              <a:t>Certains </a:t>
            </a:r>
            <a:r>
              <a:rPr lang="fr-FR" dirty="0" smtClean="0">
                <a:latin typeface="Comic Sans MS" panose="030F0702030302020204" pitchFamily="66" charset="0"/>
              </a:rPr>
              <a:t>sont :</a:t>
            </a:r>
            <a:endParaRPr lang="fr-FR" dirty="0">
              <a:latin typeface="Comic Sans MS" panose="030F0702030302020204" pitchFamily="66" charset="0"/>
            </a:endParaRPr>
          </a:p>
          <a:p>
            <a:r>
              <a:rPr lang="fr-FR" dirty="0" smtClean="0">
                <a:latin typeface="Comic Sans MS" panose="030F0702030302020204" pitchFamily="66" charset="0"/>
              </a:rPr>
              <a:t>- en </a:t>
            </a:r>
            <a:r>
              <a:rPr lang="fr-FR" dirty="0">
                <a:latin typeface="Comic Sans MS" panose="030F0702030302020204" pitchFamily="66" charset="0"/>
              </a:rPr>
              <a:t>cours de réécriture </a:t>
            </a:r>
            <a:r>
              <a:rPr lang="fr-FR" dirty="0" smtClean="0">
                <a:latin typeface="Comic Sans MS" panose="030F0702030302020204" pitchFamily="66" charset="0"/>
              </a:rPr>
              <a:t>(?)</a:t>
            </a:r>
          </a:p>
          <a:p>
            <a:r>
              <a:rPr lang="fr-FR" dirty="0" smtClean="0">
                <a:latin typeface="Comic Sans MS" panose="030F0702030302020204" pitchFamily="66" charset="0"/>
              </a:rPr>
              <a:t>- d’autres </a:t>
            </a:r>
            <a:r>
              <a:rPr lang="fr-FR" dirty="0">
                <a:latin typeface="Comic Sans MS" panose="030F0702030302020204" pitchFamily="66" charset="0"/>
              </a:rPr>
              <a:t>ont été modifiés  depuis la précédente </a:t>
            </a:r>
            <a:r>
              <a:rPr lang="fr-FR" dirty="0" smtClean="0">
                <a:latin typeface="Comic Sans MS" panose="030F0702030302020204" pitchFamily="66" charset="0"/>
              </a:rPr>
              <a:t>versions (X </a:t>
            </a:r>
            <a:r>
              <a:rPr lang="fr-FR" dirty="0" err="1" smtClean="0">
                <a:latin typeface="Comic Sans MS" panose="030F0702030302020204" pitchFamily="66" charset="0"/>
              </a:rPr>
              <a:t>modif</a:t>
            </a:r>
            <a:r>
              <a:rPr lang="fr-FR" dirty="0" smtClean="0">
                <a:latin typeface="Comic Sans MS" panose="030F0702030302020204" pitchFamily="66" charset="0"/>
              </a:rPr>
              <a:t>)</a:t>
            </a:r>
          </a:p>
          <a:p>
            <a:r>
              <a:rPr lang="fr-FR" dirty="0" smtClean="0">
                <a:latin typeface="Comic Sans MS" panose="030F0702030302020204" pitchFamily="66" charset="0"/>
              </a:rPr>
              <a:t>Enfin </a:t>
            </a:r>
            <a:r>
              <a:rPr lang="fr-FR" dirty="0">
                <a:latin typeface="Comic Sans MS" panose="030F0702030302020204" pitchFamily="66" charset="0"/>
              </a:rPr>
              <a:t>3 </a:t>
            </a:r>
            <a:r>
              <a:rPr lang="fr-FR" dirty="0" smtClean="0">
                <a:latin typeface="Comic Sans MS" panose="030F0702030302020204" pitchFamily="66" charset="0"/>
              </a:rPr>
              <a:t>protocoles </a:t>
            </a:r>
            <a:r>
              <a:rPr lang="fr-FR" dirty="0">
                <a:latin typeface="Comic Sans MS" panose="030F0702030302020204" pitchFamily="66" charset="0"/>
              </a:rPr>
              <a:t>sont en cours de rédaction</a:t>
            </a:r>
            <a:r>
              <a:rPr lang="fr-FR" dirty="0" smtClean="0">
                <a:latin typeface="Comic Sans MS" panose="030F0702030302020204" pitchFamily="66" charset="0"/>
              </a:rPr>
              <a:t>.</a:t>
            </a:r>
            <a:endParaRPr lang="fr-FR" dirty="0">
              <a:latin typeface="Comic Sans MS" panose="030F0702030302020204" pitchFamily="66" charset="0"/>
            </a:endParaRPr>
          </a:p>
          <a:p>
            <a:endParaRPr lang="fr-FR"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60735"/>
            <a:ext cx="6624736" cy="578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62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355976" y="64732"/>
            <a:ext cx="3600400" cy="369332"/>
          </a:xfrm>
          <a:prstGeom prst="rect">
            <a:avLst/>
          </a:prstGeom>
          <a:noFill/>
        </p:spPr>
        <p:txBody>
          <a:bodyPr wrap="square" rtlCol="0">
            <a:spAutoFit/>
          </a:bodyPr>
          <a:lstStyle/>
          <a:p>
            <a:pPr algn="ctr">
              <a:spcBef>
                <a:spcPct val="50000"/>
              </a:spcBef>
            </a:pPr>
            <a:r>
              <a:rPr lang="fr-FR" altLang="fr-FR" b="1" i="1" dirty="0">
                <a:solidFill>
                  <a:schemeClr val="bg1"/>
                </a:solidFill>
                <a:latin typeface="Comic Sans MS" pitchFamily="66" charset="0"/>
              </a:rPr>
              <a:t>Les protocoles communs  </a:t>
            </a:r>
          </a:p>
        </p:txBody>
      </p:sp>
      <p:sp>
        <p:nvSpPr>
          <p:cNvPr id="5" name="Espace réservé du numéro de diapositive 4"/>
          <p:cNvSpPr>
            <a:spLocks noGrp="1"/>
          </p:cNvSpPr>
          <p:nvPr>
            <p:ph type="sldNum" sz="quarter" idx="12"/>
          </p:nvPr>
        </p:nvSpPr>
        <p:spPr>
          <a:xfrm>
            <a:off x="-21402" y="6491930"/>
            <a:ext cx="608287" cy="365125"/>
          </a:xfrm>
        </p:spPr>
        <p:txBody>
          <a:bodyPr/>
          <a:lstStyle/>
          <a:p>
            <a:fld id="{4E09516A-216F-4A50-97ED-4E252B5CAB19}" type="slidenum">
              <a:rPr lang="fr-FR" smtClean="0"/>
              <a:t>16</a:t>
            </a:fld>
            <a:endParaRPr lang="fr-FR" dirty="0"/>
          </a:p>
        </p:txBody>
      </p:sp>
      <p:sp>
        <p:nvSpPr>
          <p:cNvPr id="8" name="Text Box 7"/>
          <p:cNvSpPr txBox="1">
            <a:spLocks noChangeAspect="1" noChangeArrowheads="1"/>
          </p:cNvSpPr>
          <p:nvPr/>
        </p:nvSpPr>
        <p:spPr bwMode="auto">
          <a:xfrm>
            <a:off x="4355976" y="723900"/>
            <a:ext cx="478802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None/>
            </a:pPr>
            <a:r>
              <a:rPr lang="fr-FR" altLang="en-US" sz="1800" dirty="0" smtClean="0">
                <a:latin typeface="Comic Sans MS" pitchFamily="66" charset="0"/>
                <a:cs typeface="Times New Roman" pitchFamily="18" charset="0"/>
              </a:rPr>
              <a:t>Tous les protocoles ont une trame commune </a:t>
            </a:r>
          </a:p>
          <a:p>
            <a:pPr>
              <a:spcBef>
                <a:spcPct val="50000"/>
              </a:spcBef>
              <a:buNone/>
            </a:pPr>
            <a:r>
              <a:rPr lang="fr-FR" altLang="en-US" sz="1800" dirty="0" smtClean="0">
                <a:latin typeface="Comic Sans MS" pitchFamily="66" charset="0"/>
                <a:cs typeface="Times New Roman" pitchFamily="18" charset="0"/>
              </a:rPr>
              <a:t>Introduction, </a:t>
            </a:r>
          </a:p>
          <a:p>
            <a:pPr>
              <a:spcBef>
                <a:spcPct val="50000"/>
              </a:spcBef>
              <a:buNone/>
            </a:pPr>
            <a:r>
              <a:rPr lang="fr-FR" altLang="en-US" sz="1800" dirty="0" smtClean="0">
                <a:latin typeface="Comic Sans MS" pitchFamily="66" charset="0"/>
                <a:cs typeface="Times New Roman" pitchFamily="18" charset="0"/>
              </a:rPr>
              <a:t>Hygiène et sécurité,</a:t>
            </a:r>
          </a:p>
          <a:p>
            <a:pPr>
              <a:spcBef>
                <a:spcPct val="50000"/>
              </a:spcBef>
              <a:buNone/>
            </a:pPr>
            <a:r>
              <a:rPr lang="fr-FR" altLang="en-US" sz="1800" dirty="0" smtClean="0">
                <a:latin typeface="Comic Sans MS" pitchFamily="66" charset="0"/>
                <a:cs typeface="Times New Roman" pitchFamily="18" charset="0"/>
              </a:rPr>
              <a:t>Matériel et appareillage utilisé, </a:t>
            </a:r>
          </a:p>
          <a:p>
            <a:pPr>
              <a:spcBef>
                <a:spcPct val="50000"/>
              </a:spcBef>
              <a:buNone/>
            </a:pPr>
            <a:r>
              <a:rPr lang="fr-FR" altLang="en-US" sz="1800" dirty="0" smtClean="0">
                <a:latin typeface="Comic Sans MS" pitchFamily="66" charset="0"/>
                <a:cs typeface="Times New Roman" pitchFamily="18" charset="0"/>
              </a:rPr>
              <a:t>Produits chimiques et réactifs,</a:t>
            </a:r>
          </a:p>
          <a:p>
            <a:pPr>
              <a:spcBef>
                <a:spcPct val="50000"/>
              </a:spcBef>
              <a:buNone/>
            </a:pPr>
            <a:r>
              <a:rPr lang="fr-FR" altLang="en-US" sz="1800" dirty="0" smtClean="0">
                <a:latin typeface="Comic Sans MS" pitchFamily="66" charset="0"/>
                <a:cs typeface="Times New Roman" pitchFamily="18" charset="0"/>
              </a:rPr>
              <a:t>Prélèvements et conditionnement,</a:t>
            </a:r>
          </a:p>
          <a:p>
            <a:pPr>
              <a:spcBef>
                <a:spcPct val="50000"/>
              </a:spcBef>
              <a:buNone/>
            </a:pPr>
            <a:r>
              <a:rPr lang="fr-FR" altLang="en-US" sz="1800" dirty="0" smtClean="0">
                <a:latin typeface="Comic Sans MS" pitchFamily="66" charset="0"/>
                <a:cs typeface="Times New Roman" pitchFamily="18" charset="0"/>
              </a:rPr>
              <a:t>Conservation et stockage au laboratoire,</a:t>
            </a:r>
          </a:p>
          <a:p>
            <a:pPr>
              <a:spcBef>
                <a:spcPct val="50000"/>
              </a:spcBef>
              <a:buNone/>
            </a:pPr>
            <a:r>
              <a:rPr lang="fr-FR" altLang="en-US" sz="1800" dirty="0" smtClean="0">
                <a:latin typeface="Comic Sans MS" pitchFamily="66" charset="0"/>
                <a:cs typeface="Times New Roman" pitchFamily="18" charset="0"/>
              </a:rPr>
              <a:t>Préparation des réactifs, appareillage et étalonnage, </a:t>
            </a:r>
          </a:p>
          <a:p>
            <a:pPr>
              <a:spcBef>
                <a:spcPct val="50000"/>
              </a:spcBef>
              <a:buNone/>
            </a:pPr>
            <a:r>
              <a:rPr lang="fr-FR" altLang="en-US" sz="1800" dirty="0" smtClean="0">
                <a:latin typeface="Comic Sans MS" pitchFamily="66" charset="0"/>
                <a:cs typeface="Times New Roman" pitchFamily="18" charset="0"/>
              </a:rPr>
              <a:t>Mesures, </a:t>
            </a:r>
          </a:p>
          <a:p>
            <a:pPr>
              <a:spcBef>
                <a:spcPct val="50000"/>
              </a:spcBef>
              <a:buNone/>
            </a:pPr>
            <a:r>
              <a:rPr lang="fr-FR" altLang="en-US" sz="1800" dirty="0" smtClean="0">
                <a:latin typeface="Comic Sans MS" pitchFamily="66" charset="0"/>
                <a:cs typeface="Times New Roman" pitchFamily="18" charset="0"/>
              </a:rPr>
              <a:t>Calculs, </a:t>
            </a:r>
          </a:p>
          <a:p>
            <a:pPr>
              <a:spcBef>
                <a:spcPct val="50000"/>
              </a:spcBef>
              <a:buNone/>
            </a:pPr>
            <a:r>
              <a:rPr lang="fr-FR" altLang="en-US" sz="1800" dirty="0" smtClean="0">
                <a:latin typeface="Comic Sans MS" pitchFamily="66" charset="0"/>
                <a:cs typeface="Times New Roman" pitchFamily="18" charset="0"/>
              </a:rPr>
              <a:t>Entretien du matériel, </a:t>
            </a:r>
          </a:p>
          <a:p>
            <a:pPr>
              <a:spcBef>
                <a:spcPct val="50000"/>
              </a:spcBef>
              <a:buNone/>
            </a:pPr>
            <a:r>
              <a:rPr lang="fr-FR" altLang="en-US" sz="1800" dirty="0" smtClean="0">
                <a:latin typeface="Comic Sans MS" pitchFamily="66" charset="0"/>
                <a:cs typeface="Times New Roman" pitchFamily="18" charset="0"/>
              </a:rPr>
              <a:t>Codes Qualité et Base de données, </a:t>
            </a:r>
          </a:p>
          <a:p>
            <a:pPr>
              <a:spcBef>
                <a:spcPct val="50000"/>
              </a:spcBef>
              <a:buNone/>
            </a:pPr>
            <a:r>
              <a:rPr lang="fr-FR" altLang="en-US" sz="1800" dirty="0" smtClean="0">
                <a:latin typeface="Comic Sans MS" pitchFamily="66" charset="0"/>
                <a:cs typeface="Times New Roman" pitchFamily="18" charset="0"/>
              </a:rPr>
              <a:t>Bibliographie.</a:t>
            </a:r>
            <a:endParaRPr lang="fr-FR" altLang="en-US" sz="1800" dirty="0">
              <a:latin typeface="Comic Sans MS" pitchFamily="66" charset="0"/>
              <a:cs typeface="Times New Roman" pitchFamily="18" charset="0"/>
            </a:endParaRPr>
          </a:p>
        </p:txBody>
      </p:sp>
      <p:sp>
        <p:nvSpPr>
          <p:cNvPr id="9" name="ZoneTexte 8"/>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71" y="723900"/>
            <a:ext cx="402844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1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355976" y="64732"/>
            <a:ext cx="3600400" cy="369332"/>
          </a:xfrm>
          <a:prstGeom prst="rect">
            <a:avLst/>
          </a:prstGeom>
          <a:noFill/>
        </p:spPr>
        <p:txBody>
          <a:bodyPr wrap="square" rtlCol="0">
            <a:spAutoFit/>
          </a:bodyPr>
          <a:lstStyle/>
          <a:p>
            <a:pPr algn="ctr">
              <a:spcBef>
                <a:spcPct val="50000"/>
              </a:spcBef>
            </a:pPr>
            <a:r>
              <a:rPr lang="fr-FR" altLang="fr-FR" b="1" i="1" dirty="0">
                <a:solidFill>
                  <a:schemeClr val="bg1"/>
                </a:solidFill>
                <a:latin typeface="Comic Sans MS" pitchFamily="66" charset="0"/>
              </a:rPr>
              <a:t>Les protocoles communs  </a:t>
            </a:r>
          </a:p>
        </p:txBody>
      </p:sp>
      <p:sp>
        <p:nvSpPr>
          <p:cNvPr id="5" name="Espace réservé du numéro de diapositive 4"/>
          <p:cNvSpPr>
            <a:spLocks noGrp="1"/>
          </p:cNvSpPr>
          <p:nvPr>
            <p:ph type="sldNum" sz="quarter" idx="12"/>
          </p:nvPr>
        </p:nvSpPr>
        <p:spPr>
          <a:xfrm>
            <a:off x="-21402" y="6491930"/>
            <a:ext cx="608287" cy="365125"/>
          </a:xfrm>
        </p:spPr>
        <p:txBody>
          <a:bodyPr/>
          <a:lstStyle/>
          <a:p>
            <a:fld id="{4E09516A-216F-4A50-97ED-4E252B5CAB19}" type="slidenum">
              <a:rPr lang="fr-FR" smtClean="0"/>
              <a:t>17</a:t>
            </a:fld>
            <a:endParaRPr lang="fr-FR" dirty="0"/>
          </a:p>
        </p:txBody>
      </p:sp>
      <p:sp>
        <p:nvSpPr>
          <p:cNvPr id="9" name="ZoneTexte 8"/>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9" y="723900"/>
            <a:ext cx="402844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7"/>
          <p:cNvSpPr txBox="1">
            <a:spLocks noChangeAspect="1" noChangeArrowheads="1"/>
          </p:cNvSpPr>
          <p:nvPr/>
        </p:nvSpPr>
        <p:spPr bwMode="auto">
          <a:xfrm>
            <a:off x="4373785" y="1033643"/>
            <a:ext cx="43926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None/>
            </a:pPr>
            <a:r>
              <a:rPr lang="fr-FR" altLang="en-US" sz="1800" dirty="0" smtClean="0">
                <a:latin typeface="Comic Sans MS" pitchFamily="66" charset="0"/>
                <a:cs typeface="Times New Roman" pitchFamily="18" charset="0"/>
              </a:rPr>
              <a:t>Ils font bien sûr référence aux exigences de la norme 17025. </a:t>
            </a:r>
            <a:endParaRPr lang="fr-FR" altLang="en-US" sz="1800" dirty="0">
              <a:latin typeface="Comic Sans MS" pitchFamily="66" charset="0"/>
              <a:cs typeface="Times New Roman" pitchFamily="18" charset="0"/>
            </a:endParaRPr>
          </a:p>
        </p:txBody>
      </p:sp>
      <p:sp>
        <p:nvSpPr>
          <p:cNvPr id="11" name="Text Box 7"/>
          <p:cNvSpPr txBox="1">
            <a:spLocks noChangeAspect="1" noChangeArrowheads="1"/>
          </p:cNvSpPr>
          <p:nvPr/>
        </p:nvSpPr>
        <p:spPr bwMode="auto">
          <a:xfrm>
            <a:off x="4387478" y="2060848"/>
            <a:ext cx="439261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None/>
            </a:pPr>
            <a:r>
              <a:rPr lang="fr-FR" altLang="en-US" sz="1800" dirty="0" smtClean="0">
                <a:latin typeface="Comic Sans MS" pitchFamily="66" charset="0"/>
                <a:cs typeface="Times New Roman" pitchFamily="18" charset="0"/>
              </a:rPr>
              <a:t>Ils sont rédigés par des spécialistes du paramètre souvent travaillant dans le réseau SOMLIT .</a:t>
            </a:r>
          </a:p>
          <a:p>
            <a:pPr>
              <a:spcBef>
                <a:spcPct val="50000"/>
              </a:spcBef>
              <a:buNone/>
            </a:pPr>
            <a:r>
              <a:rPr lang="fr-FR" altLang="en-US" sz="1800" dirty="0" smtClean="0">
                <a:latin typeface="Comic Sans MS" pitchFamily="66" charset="0"/>
                <a:cs typeface="Times New Roman" pitchFamily="18" charset="0"/>
              </a:rPr>
              <a:t>Leur mise à jour est quasi permanente et les nouvelles versions annuelles.</a:t>
            </a:r>
            <a:endParaRPr lang="fr-FR" altLang="en-US" sz="1800" dirty="0">
              <a:latin typeface="Comic Sans MS" pitchFamily="66" charset="0"/>
              <a:cs typeface="Times New Roman" pitchFamily="18" charset="0"/>
            </a:endParaRPr>
          </a:p>
        </p:txBody>
      </p:sp>
    </p:spTree>
    <p:extLst>
      <p:ext uri="{BB962C8B-B14F-4D97-AF65-F5344CB8AC3E}">
        <p14:creationId xmlns:p14="http://schemas.microsoft.com/office/powerpoint/2010/main" val="7446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a:solidFill>
                  <a:schemeClr val="bg1"/>
                </a:solidFill>
                <a:latin typeface="Comic Sans MS" pitchFamily="66" charset="0"/>
              </a:rPr>
              <a:t>Les </a:t>
            </a:r>
            <a:r>
              <a:rPr lang="fr-FR" altLang="fr-FR" sz="2000" b="1" i="1" dirty="0" smtClean="0">
                <a:solidFill>
                  <a:schemeClr val="bg1"/>
                </a:solidFill>
                <a:latin typeface="Comic Sans MS" pitchFamily="66" charset="0"/>
              </a:rPr>
              <a:t>formations</a:t>
            </a:r>
            <a:endParaRPr lang="fr-FR" altLang="fr-FR" sz="2000" b="1" i="1" dirty="0">
              <a:solidFill>
                <a:schemeClr val="bg1"/>
              </a:solidFill>
              <a:latin typeface="Comic Sans MS"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18</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grpSp>
        <p:nvGrpSpPr>
          <p:cNvPr id="11" name="Group 13"/>
          <p:cNvGrpSpPr>
            <a:grpSpLocks/>
          </p:cNvGrpSpPr>
          <p:nvPr/>
        </p:nvGrpSpPr>
        <p:grpSpPr bwMode="auto">
          <a:xfrm>
            <a:off x="128372" y="836712"/>
            <a:ext cx="3298375" cy="5268532"/>
            <a:chOff x="99" y="527"/>
            <a:chExt cx="4714" cy="1385"/>
          </a:xfrm>
        </p:grpSpPr>
        <p:sp>
          <p:nvSpPr>
            <p:cNvPr id="12" name="Text Box 6"/>
            <p:cNvSpPr txBox="1">
              <a:spLocks noChangeAspect="1" noChangeArrowheads="1"/>
            </p:cNvSpPr>
            <p:nvPr/>
          </p:nvSpPr>
          <p:spPr bwMode="auto">
            <a:xfrm>
              <a:off x="295" y="527"/>
              <a:ext cx="340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fr-FR" altLang="en-US" sz="1800" u="sng" dirty="0">
                  <a:latin typeface="Comic Sans MS" pitchFamily="66" charset="0"/>
                  <a:cs typeface="Times New Roman" pitchFamily="18" charset="0"/>
                </a:rPr>
                <a:t>Organisation de formations internes</a:t>
              </a:r>
            </a:p>
          </p:txBody>
        </p:sp>
        <p:sp>
          <p:nvSpPr>
            <p:cNvPr id="13" name="Text Box 7"/>
            <p:cNvSpPr txBox="1">
              <a:spLocks noChangeAspect="1" noChangeArrowheads="1"/>
            </p:cNvSpPr>
            <p:nvPr/>
          </p:nvSpPr>
          <p:spPr bwMode="auto">
            <a:xfrm>
              <a:off x="99" y="773"/>
              <a:ext cx="4714"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fr-FR" altLang="en-US" sz="1800" dirty="0">
                  <a:latin typeface="Comic Sans MS" pitchFamily="66" charset="0"/>
                  <a:cs typeface="Times New Roman" pitchFamily="18" charset="0"/>
                </a:rPr>
                <a:t>Acquisition de compétences</a:t>
              </a:r>
              <a:r>
                <a:rPr lang="en-US" altLang="en-US" sz="1800" dirty="0">
                  <a:latin typeface="Comic Sans MS" pitchFamily="66" charset="0"/>
                  <a:cs typeface="Times New Roman" pitchFamily="18" charset="0"/>
                </a:rPr>
                <a:t>,</a:t>
              </a:r>
              <a:r>
                <a:rPr lang="fr-FR" altLang="en-US" sz="1800" dirty="0">
                  <a:latin typeface="Comic Sans MS" pitchFamily="66" charset="0"/>
                  <a:cs typeface="Times New Roman" pitchFamily="18" charset="0"/>
                </a:rPr>
                <a:t> (</a:t>
              </a:r>
              <a:r>
                <a:rPr lang="fr-FR" altLang="en-US" sz="1800" dirty="0" err="1">
                  <a:latin typeface="Comic Sans MS" pitchFamily="66" charset="0"/>
                  <a:cs typeface="Times New Roman" pitchFamily="18" charset="0"/>
                </a:rPr>
                <a:t>re</a:t>
              </a:r>
              <a:r>
                <a:rPr lang="fr-FR" altLang="en-US" sz="1800" dirty="0">
                  <a:latin typeface="Comic Sans MS" pitchFamily="66" charset="0"/>
                  <a:cs typeface="Times New Roman" pitchFamily="18" charset="0"/>
                </a:rPr>
                <a:t>)mise à niveau, harmonisation des pratiques</a:t>
              </a:r>
            </a:p>
          </p:txBody>
        </p:sp>
        <p:sp>
          <p:nvSpPr>
            <p:cNvPr id="15" name="Text Box 12"/>
            <p:cNvSpPr txBox="1">
              <a:spLocks noChangeAspect="1" noChangeArrowheads="1"/>
            </p:cNvSpPr>
            <p:nvPr/>
          </p:nvSpPr>
          <p:spPr bwMode="auto">
            <a:xfrm>
              <a:off x="131" y="1123"/>
              <a:ext cx="4330" cy="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fr-FR" altLang="en-US" sz="1800" dirty="0">
                  <a:latin typeface="Comic Sans MS" pitchFamily="66" charset="0"/>
                  <a:cs typeface="Times New Roman" pitchFamily="18" charset="0"/>
                </a:rPr>
                <a:t>Conférence + atelier </a:t>
              </a:r>
              <a:r>
                <a:rPr lang="fr-FR" altLang="en-US" sz="1800" dirty="0" smtClean="0">
                  <a:latin typeface="Comic Sans MS" pitchFamily="66" charset="0"/>
                  <a:cs typeface="Times New Roman" pitchFamily="18" charset="0"/>
                </a:rPr>
                <a:t>pratique lors des </a:t>
              </a:r>
              <a:r>
                <a:rPr lang="fr-FR" altLang="en-US" sz="1800" dirty="0" err="1" smtClean="0">
                  <a:latin typeface="Comic Sans MS" pitchFamily="66" charset="0"/>
                  <a:cs typeface="Times New Roman" pitchFamily="18" charset="0"/>
                </a:rPr>
                <a:t>intercomparaisons</a:t>
              </a:r>
              <a:r>
                <a:rPr lang="fr-FR" altLang="en-US" sz="1800" dirty="0" smtClean="0">
                  <a:latin typeface="Comic Sans MS" pitchFamily="66" charset="0"/>
                  <a:cs typeface="Times New Roman" pitchFamily="18" charset="0"/>
                </a:rPr>
                <a:t> annuelles</a:t>
              </a:r>
            </a:p>
            <a:p>
              <a:pPr>
                <a:spcBef>
                  <a:spcPct val="50000"/>
                </a:spcBef>
                <a:buFontTx/>
                <a:buNone/>
              </a:pPr>
              <a:endParaRPr lang="fr-FR" altLang="en-US" sz="1800" dirty="0" smtClean="0">
                <a:latin typeface="Comic Sans MS" pitchFamily="66" charset="0"/>
                <a:cs typeface="Times New Roman" pitchFamily="18" charset="0"/>
              </a:endParaRPr>
            </a:p>
            <a:p>
              <a:pPr>
                <a:spcBef>
                  <a:spcPct val="50000"/>
                </a:spcBef>
                <a:buNone/>
              </a:pPr>
              <a:r>
                <a:rPr lang="fr-FR" altLang="en-US" sz="1800" dirty="0">
                  <a:latin typeface="Comic Sans MS" pitchFamily="66" charset="0"/>
                  <a:cs typeface="Times New Roman" pitchFamily="18" charset="0"/>
                </a:rPr>
                <a:t>Formations ciblées et adaptées, mais </a:t>
              </a:r>
              <a:r>
                <a:rPr lang="fr-FR" altLang="en-US" sz="1800" dirty="0" smtClean="0">
                  <a:latin typeface="Comic Sans MS" pitchFamily="66" charset="0"/>
                  <a:cs typeface="Times New Roman" pitchFamily="18" charset="0"/>
                </a:rPr>
                <a:t>ouvertes </a:t>
              </a:r>
              <a:r>
                <a:rPr lang="fr-FR" altLang="en-US" sz="1800" dirty="0">
                  <a:latin typeface="Comic Sans MS" pitchFamily="66" charset="0"/>
                  <a:cs typeface="Times New Roman" pitchFamily="18" charset="0"/>
                </a:rPr>
                <a:t>à la communauté nationale</a:t>
              </a:r>
            </a:p>
            <a:p>
              <a:pPr>
                <a:spcBef>
                  <a:spcPct val="50000"/>
                </a:spcBef>
                <a:buFontTx/>
                <a:buNone/>
              </a:pPr>
              <a:endParaRPr lang="fr-FR" altLang="en-US" sz="1800" dirty="0">
                <a:latin typeface="Comic Sans MS" pitchFamily="66" charset="0"/>
                <a:cs typeface="Times New Roman" pitchFamily="18" charset="0"/>
              </a:endParaRPr>
            </a:p>
          </p:txBody>
        </p:sp>
      </p:gr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629143"/>
            <a:ext cx="496855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44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a:solidFill>
                  <a:schemeClr val="bg1"/>
                </a:solidFill>
                <a:latin typeface="Comic Sans MS" pitchFamily="66" charset="0"/>
              </a:rPr>
              <a:t>Les </a:t>
            </a:r>
            <a:r>
              <a:rPr lang="fr-FR" altLang="fr-FR" sz="2000" b="1" i="1" dirty="0" err="1" smtClean="0">
                <a:solidFill>
                  <a:schemeClr val="bg1"/>
                </a:solidFill>
                <a:latin typeface="Comic Sans MS" pitchFamily="66" charset="0"/>
              </a:rPr>
              <a:t>intercomparaisons</a:t>
            </a:r>
            <a:endParaRPr lang="fr-FR" altLang="fr-FR" sz="2000" b="1" i="1" dirty="0">
              <a:solidFill>
                <a:schemeClr val="bg1"/>
              </a:solidFill>
              <a:latin typeface="Comic Sans MS"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19</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5" name="Rectangle 4"/>
          <p:cNvSpPr/>
          <p:nvPr/>
        </p:nvSpPr>
        <p:spPr>
          <a:xfrm>
            <a:off x="827584" y="742330"/>
            <a:ext cx="7956300" cy="369332"/>
          </a:xfrm>
          <a:prstGeom prst="rect">
            <a:avLst/>
          </a:prstGeom>
        </p:spPr>
        <p:txBody>
          <a:bodyPr wrap="square">
            <a:spAutoFit/>
          </a:bodyPr>
          <a:lstStyle/>
          <a:p>
            <a:pPr algn="just"/>
            <a:r>
              <a:rPr lang="fr-FR" dirty="0" smtClean="0">
                <a:latin typeface="Comic Sans MS" panose="030F0702030302020204" pitchFamily="66" charset="0"/>
              </a:rPr>
              <a:t>Depuis 1999, le réseau SOMLIT a organisé 16 </a:t>
            </a:r>
            <a:r>
              <a:rPr lang="fr-FR" dirty="0" err="1" smtClean="0">
                <a:latin typeface="Comic Sans MS" panose="030F0702030302020204" pitchFamily="66" charset="0"/>
              </a:rPr>
              <a:t>intercomparaisons</a:t>
            </a:r>
            <a:r>
              <a:rPr lang="fr-FR" dirty="0" smtClean="0">
                <a:latin typeface="Comic Sans MS" panose="030F0702030302020204" pitchFamily="66" charset="0"/>
              </a:rPr>
              <a:t> :</a:t>
            </a:r>
            <a:endParaRPr lang="fr-FR" dirty="0">
              <a:latin typeface="Comic Sans MS" panose="030F0702030302020204" pitchFamily="66"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78508416"/>
              </p:ext>
            </p:extLst>
          </p:nvPr>
        </p:nvGraphicFramePr>
        <p:xfrm>
          <a:off x="539552" y="1268760"/>
          <a:ext cx="4076154" cy="5264424"/>
        </p:xfrm>
        <a:graphic>
          <a:graphicData uri="http://schemas.openxmlformats.org/drawingml/2006/table">
            <a:tbl>
              <a:tblPr/>
              <a:tblGrid>
                <a:gridCol w="1203989"/>
                <a:gridCol w="2872165"/>
              </a:tblGrid>
              <a:tr h="301839">
                <a:tc gridSpan="2">
                  <a:txBody>
                    <a:bodyPr/>
                    <a:lstStyle/>
                    <a:p>
                      <a:pPr algn="ctr" fontAlgn="b"/>
                      <a:r>
                        <a:rPr lang="fr-FR" sz="1200" b="1" i="0" u="none" strike="noStrike" dirty="0">
                          <a:solidFill>
                            <a:schemeClr val="tx1"/>
                          </a:solidFill>
                          <a:effectLst/>
                          <a:latin typeface="Comic Sans MS"/>
                        </a:rPr>
                        <a:t>INTERCOMPARAISONS SOMLIT</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75206">
                <a:tc>
                  <a:txBody>
                    <a:bodyPr/>
                    <a:lstStyle/>
                    <a:p>
                      <a:pPr algn="ctr" fontAlgn="b"/>
                      <a:r>
                        <a:rPr lang="fr-FR" sz="1200" b="1" i="0" u="none" strike="noStrike" dirty="0">
                          <a:solidFill>
                            <a:schemeClr val="tx1"/>
                          </a:solidFill>
                          <a:effectLst/>
                          <a:latin typeface="Comic Sans MS"/>
                        </a:rPr>
                        <a:t>1999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1200" b="1" i="0" u="none" strike="noStrike" dirty="0">
                          <a:solidFill>
                            <a:schemeClr val="tx1"/>
                          </a:solidFill>
                          <a:effectLst/>
                          <a:latin typeface="Comic Sans MS"/>
                        </a:rPr>
                        <a:t>Marseille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5206">
                <a:tc>
                  <a:txBody>
                    <a:bodyPr/>
                    <a:lstStyle/>
                    <a:p>
                      <a:pPr algn="ctr" fontAlgn="b"/>
                      <a:r>
                        <a:rPr lang="fr-FR" sz="1200" b="1" i="0" u="none" strike="noStrike" dirty="0">
                          <a:solidFill>
                            <a:schemeClr val="tx1"/>
                          </a:solidFill>
                          <a:effectLst/>
                          <a:latin typeface="Comic Sans MS"/>
                        </a:rPr>
                        <a:t>2000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Arcachon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2001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Wimereux</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2002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Banyuls sur mer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2003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Roscoff</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2004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Villefranche sur Mer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2005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Brest</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2006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Banyuls sur mer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2007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Arcachon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2008</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Marseille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2009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Roscoff</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2010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Luc sur mer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2011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Villefranche sur mer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2012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Brest</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2013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Wimereux</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2014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La Rochelle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5206">
                <a:tc>
                  <a:txBody>
                    <a:bodyPr/>
                    <a:lstStyle/>
                    <a:p>
                      <a:pPr algn="ctr" fontAlgn="b"/>
                      <a:r>
                        <a:rPr lang="fr-FR" sz="1200" b="1" i="0" u="none" strike="noStrike" dirty="0">
                          <a:solidFill>
                            <a:schemeClr val="tx1"/>
                          </a:solidFill>
                          <a:effectLst/>
                          <a:latin typeface="Comic Sans MS"/>
                        </a:rPr>
                        <a:t>2015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200" b="1" i="0" u="none" strike="noStrike" dirty="0">
                          <a:solidFill>
                            <a:schemeClr val="tx1"/>
                          </a:solidFill>
                          <a:effectLst/>
                          <a:latin typeface="Comic Sans MS"/>
                        </a:rPr>
                        <a:t>Banyuls sur mer</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84083">
                <a:tc>
                  <a:txBody>
                    <a:bodyPr/>
                    <a:lstStyle/>
                    <a:p>
                      <a:pPr algn="ctr" fontAlgn="b"/>
                      <a:r>
                        <a:rPr lang="fr-FR" sz="1200" b="1" i="1" u="none" strike="noStrike" dirty="0">
                          <a:solidFill>
                            <a:schemeClr val="tx1"/>
                          </a:solidFill>
                          <a:effectLst/>
                          <a:latin typeface="Comic Sans MS"/>
                        </a:rPr>
                        <a:t>2016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FR" sz="1200" b="1" i="1" u="none" strike="noStrike" dirty="0">
                          <a:solidFill>
                            <a:schemeClr val="tx1"/>
                          </a:solidFill>
                          <a:effectLst/>
                          <a:latin typeface="Comic Sans MS"/>
                        </a:rPr>
                        <a:t>Dinard</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 name="ZoneTexte 7"/>
          <p:cNvSpPr txBox="1"/>
          <p:nvPr/>
        </p:nvSpPr>
        <p:spPr>
          <a:xfrm>
            <a:off x="4805734" y="1700808"/>
            <a:ext cx="3978150" cy="3693319"/>
          </a:xfrm>
          <a:prstGeom prst="rect">
            <a:avLst/>
          </a:prstGeom>
          <a:noFill/>
        </p:spPr>
        <p:txBody>
          <a:bodyPr wrap="square" rtlCol="0">
            <a:spAutoFit/>
          </a:bodyPr>
          <a:lstStyle/>
          <a:p>
            <a:r>
              <a:rPr lang="fr-FR" dirty="0" smtClean="0">
                <a:latin typeface="Comic Sans MS" panose="030F0702030302020204" pitchFamily="66" charset="0"/>
              </a:rPr>
              <a:t>Ces </a:t>
            </a:r>
            <a:r>
              <a:rPr lang="fr-FR" dirty="0">
                <a:latin typeface="Comic Sans MS" panose="030F0702030302020204" pitchFamily="66" charset="0"/>
              </a:rPr>
              <a:t>exercices </a:t>
            </a:r>
            <a:r>
              <a:rPr lang="fr-FR" dirty="0" smtClean="0">
                <a:latin typeface="Comic Sans MS" panose="030F0702030302020204" pitchFamily="66" charset="0"/>
              </a:rPr>
              <a:t>annuels d’</a:t>
            </a:r>
            <a:r>
              <a:rPr lang="fr-FR" dirty="0" err="1" smtClean="0">
                <a:latin typeface="Comic Sans MS" panose="030F0702030302020204" pitchFamily="66" charset="0"/>
              </a:rPr>
              <a:t>intercomparaison</a:t>
            </a:r>
            <a:r>
              <a:rPr lang="fr-FR" dirty="0" smtClean="0">
                <a:latin typeface="Comic Sans MS" panose="030F0702030302020204" pitchFamily="66" charset="0"/>
              </a:rPr>
              <a:t> </a:t>
            </a:r>
            <a:r>
              <a:rPr lang="fr-FR" dirty="0">
                <a:latin typeface="Comic Sans MS" panose="030F0702030302020204" pitchFamily="66" charset="0"/>
              </a:rPr>
              <a:t>auxquels participent toutes les stations SOMLIT </a:t>
            </a:r>
            <a:r>
              <a:rPr lang="fr-FR" dirty="0" smtClean="0">
                <a:latin typeface="Comic Sans MS" panose="030F0702030302020204" pitchFamily="66" charset="0"/>
              </a:rPr>
              <a:t>ont pour but de s’assurer </a:t>
            </a:r>
            <a:r>
              <a:rPr lang="fr-FR" dirty="0">
                <a:latin typeface="Comic Sans MS" panose="030F0702030302020204" pitchFamily="66" charset="0"/>
              </a:rPr>
              <a:t>de la </a:t>
            </a:r>
            <a:r>
              <a:rPr lang="fr-FR" dirty="0" smtClean="0">
                <a:latin typeface="Comic Sans MS" panose="030F0702030302020204" pitchFamily="66" charset="0"/>
              </a:rPr>
              <a:t>reproductibilité, entre stations, des </a:t>
            </a:r>
            <a:r>
              <a:rPr lang="fr-FR" dirty="0">
                <a:latin typeface="Comic Sans MS" panose="030F0702030302020204" pitchFamily="66" charset="0"/>
              </a:rPr>
              <a:t>résultats d’analyses pour chacun des paramètres. </a:t>
            </a:r>
            <a:endParaRPr lang="fr-FR" dirty="0" smtClean="0">
              <a:latin typeface="Comic Sans MS" panose="030F0702030302020204" pitchFamily="66" charset="0"/>
            </a:endParaRPr>
          </a:p>
          <a:p>
            <a:endParaRPr lang="fr-FR" dirty="0" smtClean="0">
              <a:latin typeface="Comic Sans MS" panose="030F0702030302020204" pitchFamily="66" charset="0"/>
            </a:endParaRPr>
          </a:p>
          <a:p>
            <a:r>
              <a:rPr lang="fr-FR" dirty="0" smtClean="0">
                <a:latin typeface="Comic Sans MS" panose="030F0702030302020204" pitchFamily="66" charset="0"/>
              </a:rPr>
              <a:t>Pour </a:t>
            </a:r>
            <a:r>
              <a:rPr lang="fr-FR" dirty="0">
                <a:latin typeface="Comic Sans MS" panose="030F0702030302020204" pitchFamily="66" charset="0"/>
              </a:rPr>
              <a:t>chacune des </a:t>
            </a:r>
            <a:r>
              <a:rPr lang="fr-FR" dirty="0" err="1">
                <a:latin typeface="Comic Sans MS" panose="030F0702030302020204" pitchFamily="66" charset="0"/>
              </a:rPr>
              <a:t>intercomparaisons</a:t>
            </a:r>
            <a:r>
              <a:rPr lang="fr-FR" dirty="0">
                <a:latin typeface="Comic Sans MS" panose="030F0702030302020204" pitchFamily="66" charset="0"/>
              </a:rPr>
              <a:t>, un document bilan synthétise toutes les informations et résultats obtenus.</a:t>
            </a:r>
          </a:p>
          <a:p>
            <a:endParaRPr lang="fr-FR" dirty="0">
              <a:latin typeface="Comic Sans MS" panose="030F0702030302020204" pitchFamily="66" charset="0"/>
            </a:endParaRPr>
          </a:p>
        </p:txBody>
      </p:sp>
    </p:spTree>
    <p:extLst>
      <p:ext uri="{BB962C8B-B14F-4D97-AF65-F5344CB8AC3E}">
        <p14:creationId xmlns:p14="http://schemas.microsoft.com/office/powerpoint/2010/main" val="174343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50140"/>
            <a:ext cx="381642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2366" y="1263422"/>
            <a:ext cx="7794574" cy="1477328"/>
          </a:xfrm>
          <a:prstGeom prst="rect">
            <a:avLst/>
          </a:prstGeom>
        </p:spPr>
        <p:txBody>
          <a:bodyPr wrap="square">
            <a:spAutoFit/>
          </a:bodyPr>
          <a:lstStyle/>
          <a:p>
            <a:pPr algn="ctr"/>
            <a:r>
              <a:rPr lang="fr-FR" b="1" dirty="0" smtClean="0">
                <a:latin typeface="Comic Sans MS" panose="030F0702030302020204" pitchFamily="66" charset="0"/>
              </a:rPr>
              <a:t>                      </a:t>
            </a:r>
            <a:endParaRPr lang="fr-FR" dirty="0" smtClean="0">
              <a:latin typeface="Comic Sans MS" panose="030F0702030302020204" pitchFamily="66" charset="0"/>
            </a:endParaRPr>
          </a:p>
          <a:p>
            <a:pPr algn="ctr" eaLnBrk="0" hangingPunct="0"/>
            <a:r>
              <a:rPr lang="fr-FR" altLang="fr-FR" sz="3600" b="1" dirty="0" smtClean="0">
                <a:latin typeface="Comic Sans MS" pitchFamily="66" charset="0"/>
              </a:rPr>
              <a:t>Formalisation de la démarche qualité au sein du SOMLIT</a:t>
            </a:r>
            <a:endParaRPr lang="fr-FR" altLang="fr-FR" sz="3600" b="1" dirty="0">
              <a:latin typeface="Comic Sans MS" pitchFamily="66" charset="0"/>
            </a:endParaRPr>
          </a:p>
        </p:txBody>
      </p:sp>
      <p:sp>
        <p:nvSpPr>
          <p:cNvPr id="2" name="Espace réservé du numéro de diapositive 1"/>
          <p:cNvSpPr>
            <a:spLocks noGrp="1"/>
          </p:cNvSpPr>
          <p:nvPr>
            <p:ph type="sldNum" sz="quarter" idx="12"/>
          </p:nvPr>
        </p:nvSpPr>
        <p:spPr>
          <a:xfrm>
            <a:off x="0" y="6381328"/>
            <a:ext cx="608287" cy="365125"/>
          </a:xfrm>
        </p:spPr>
        <p:txBody>
          <a:bodyPr/>
          <a:lstStyle/>
          <a:p>
            <a:fld id="{4E09516A-216F-4A50-97ED-4E252B5CAB19}" type="slidenum">
              <a:rPr lang="fr-FR" smtClean="0"/>
              <a:t>2</a:t>
            </a:fld>
            <a:endParaRPr lang="fr-FR" dirty="0"/>
          </a:p>
        </p:txBody>
      </p:sp>
      <p:sp>
        <p:nvSpPr>
          <p:cNvPr id="8" name="Text Box 12"/>
          <p:cNvSpPr txBox="1">
            <a:spLocks noChangeArrowheads="1"/>
          </p:cNvSpPr>
          <p:nvPr/>
        </p:nvSpPr>
        <p:spPr bwMode="auto">
          <a:xfrm>
            <a:off x="1043608" y="3429000"/>
            <a:ext cx="6984776" cy="1323439"/>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fr-FR" altLang="fr-FR" sz="2000" b="1" dirty="0" smtClean="0">
                <a:latin typeface="Comic Sans MS" pitchFamily="66" charset="0"/>
              </a:rPr>
              <a:t>Nicole GARCIA, Elsa BRETON, Orianne JOLLY, Jézabel LAMOUREUX, Thierry CARIOU, Peggy RIMMELIN, Philippe PINEAU, Sophie FERREIRA, Aurore GUEUX, Maïa DUROZIER, Benoit SAUTOUR</a:t>
            </a:r>
            <a:endParaRPr lang="fr-FR" altLang="fr-FR" sz="2000" b="1" dirty="0">
              <a:latin typeface="Comic Sans MS" pitchFamily="66" charset="0"/>
            </a:endParaRPr>
          </a:p>
        </p:txBody>
      </p:sp>
    </p:spTree>
    <p:extLst>
      <p:ext uri="{BB962C8B-B14F-4D97-AF65-F5344CB8AC3E}">
        <p14:creationId xmlns:p14="http://schemas.microsoft.com/office/powerpoint/2010/main" val="614826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a:solidFill>
                  <a:schemeClr val="bg1"/>
                </a:solidFill>
                <a:latin typeface="Comic Sans MS" pitchFamily="66" charset="0"/>
              </a:rPr>
              <a:t>Les </a:t>
            </a:r>
            <a:r>
              <a:rPr lang="fr-FR" altLang="fr-FR" sz="2000" b="1" i="1" dirty="0" err="1" smtClean="0">
                <a:solidFill>
                  <a:schemeClr val="bg1"/>
                </a:solidFill>
                <a:latin typeface="Comic Sans MS" pitchFamily="66" charset="0"/>
              </a:rPr>
              <a:t>intercomparaisons</a:t>
            </a:r>
            <a:endParaRPr lang="fr-FR" altLang="fr-FR" sz="2000" b="1" i="1" dirty="0">
              <a:solidFill>
                <a:schemeClr val="bg1"/>
              </a:solidFill>
              <a:latin typeface="Comic Sans MS"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20</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5" name="Rectangle 4"/>
          <p:cNvSpPr/>
          <p:nvPr/>
        </p:nvSpPr>
        <p:spPr>
          <a:xfrm>
            <a:off x="557846" y="764703"/>
            <a:ext cx="7956300" cy="1754326"/>
          </a:xfrm>
          <a:prstGeom prst="rect">
            <a:avLst/>
          </a:prstGeom>
        </p:spPr>
        <p:txBody>
          <a:bodyPr wrap="square">
            <a:spAutoFit/>
          </a:bodyPr>
          <a:lstStyle/>
          <a:p>
            <a:pPr algn="just"/>
            <a:r>
              <a:rPr lang="fr-FR" dirty="0">
                <a:latin typeface="Comic Sans MS" panose="030F0702030302020204" pitchFamily="66" charset="0"/>
              </a:rPr>
              <a:t>  </a:t>
            </a:r>
          </a:p>
          <a:p>
            <a:pPr algn="just"/>
            <a:r>
              <a:rPr lang="fr-FR" dirty="0">
                <a:latin typeface="Comic Sans MS" panose="030F0702030302020204" pitchFamily="66" charset="0"/>
              </a:rPr>
              <a:t>La synthèse de ces résultats est traitée de manière statistique afin d’identifier les causes de non-conformité des essais. Les rapports statistiques de ces exercices sont utilisés dans la démarche d’amélioration continue menée par le SOMLIT au travers de la cellule Qualité.</a:t>
            </a:r>
          </a:p>
        </p:txBody>
      </p:sp>
      <p:pic>
        <p:nvPicPr>
          <p:cNvPr id="4099" name="Picture 3" descr="C:\Users\garcia.n\Documents\Documents de travail\01-Service d'Observation-SOMLIT\Intercomparaisons SOMLIT\09 - Banyuls 2015\photos philippe\IMG_31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886" y="3068960"/>
            <a:ext cx="3563062" cy="26722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garcia.n\Documents\Documents de travail\01-Service d'Observation-SOMLIT\Intercomparaisons SOMLIT\09 - Banyuls 2015\photos camilla\DSCN58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4915" y="3068960"/>
            <a:ext cx="3566627" cy="267497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139952" y="4005064"/>
            <a:ext cx="864096" cy="523220"/>
          </a:xfrm>
          <a:prstGeom prst="rect">
            <a:avLst/>
          </a:prstGeom>
          <a:noFill/>
        </p:spPr>
        <p:txBody>
          <a:bodyPr wrap="square" rtlCol="0">
            <a:spAutoFit/>
          </a:bodyPr>
          <a:lstStyle/>
          <a:p>
            <a:pPr algn="ctr"/>
            <a:r>
              <a:rPr lang="fr-FR" sz="1400" i="1" dirty="0" smtClean="0">
                <a:latin typeface="Comic Sans MS" panose="030F0702030302020204" pitchFamily="66" charset="0"/>
              </a:rPr>
              <a:t>Banyuls 2015</a:t>
            </a:r>
            <a:endParaRPr lang="fr-FR" sz="1400" i="1" dirty="0">
              <a:latin typeface="Comic Sans MS" panose="030F0702030302020204" pitchFamily="66" charset="0"/>
            </a:endParaRPr>
          </a:p>
        </p:txBody>
      </p:sp>
    </p:spTree>
    <p:extLst>
      <p:ext uri="{BB962C8B-B14F-4D97-AF65-F5344CB8AC3E}">
        <p14:creationId xmlns:p14="http://schemas.microsoft.com/office/powerpoint/2010/main" val="566059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576658" y="50140"/>
            <a:ext cx="6120680" cy="369332"/>
          </a:xfrm>
          <a:prstGeom prst="rect">
            <a:avLst/>
          </a:prstGeom>
          <a:noFill/>
        </p:spPr>
        <p:txBody>
          <a:bodyPr wrap="square" rtlCol="0">
            <a:spAutoFit/>
          </a:bodyPr>
          <a:lstStyle/>
          <a:p>
            <a:pPr algn="ctr">
              <a:spcBef>
                <a:spcPct val="50000"/>
              </a:spcBef>
            </a:pPr>
            <a:r>
              <a:rPr lang="fr-FR" altLang="fr-FR" b="1" i="1" dirty="0">
                <a:solidFill>
                  <a:schemeClr val="bg1"/>
                </a:solidFill>
                <a:latin typeface="Comic Sans MS" pitchFamily="66" charset="0"/>
              </a:rPr>
              <a:t>Les essais inter-laboratoires (EIL) IFREMER</a:t>
            </a:r>
          </a:p>
        </p:txBody>
      </p:sp>
      <p:sp>
        <p:nvSpPr>
          <p:cNvPr id="7" name="Espace réservé du numéro de diapositive 6"/>
          <p:cNvSpPr>
            <a:spLocks noGrp="1"/>
          </p:cNvSpPr>
          <p:nvPr>
            <p:ph type="sldNum" sz="quarter" idx="12"/>
          </p:nvPr>
        </p:nvSpPr>
        <p:spPr>
          <a:xfrm>
            <a:off x="-4915" y="6473823"/>
            <a:ext cx="608287" cy="365125"/>
          </a:xfrm>
        </p:spPr>
        <p:txBody>
          <a:bodyPr/>
          <a:lstStyle/>
          <a:p>
            <a:fld id="{4E09516A-216F-4A50-97ED-4E252B5CAB19}" type="slidenum">
              <a:rPr lang="fr-FR" smtClean="0"/>
              <a:t>21</a:t>
            </a:fld>
            <a:endParaRPr lang="fr-FR"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73" y="4900992"/>
            <a:ext cx="1161092" cy="127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07503" y="618747"/>
            <a:ext cx="5170461" cy="2862322"/>
          </a:xfrm>
          <a:prstGeom prst="rect">
            <a:avLst/>
          </a:prstGeom>
        </p:spPr>
        <p:txBody>
          <a:bodyPr wrap="square">
            <a:spAutoFit/>
          </a:bodyPr>
          <a:lstStyle/>
          <a:p>
            <a:r>
              <a:rPr lang="fr-FR" dirty="0" smtClean="0">
                <a:latin typeface="Comic Sans MS" panose="030F0702030302020204" pitchFamily="66" charset="0"/>
              </a:rPr>
              <a:t>Depuis plusieurs années, </a:t>
            </a:r>
            <a:r>
              <a:rPr lang="fr-FR" dirty="0">
                <a:latin typeface="Comic Sans MS" panose="030F0702030302020204" pitchFamily="66" charset="0"/>
              </a:rPr>
              <a:t>les stations SOMLIT participent aux Essais Inter Laboratoires (</a:t>
            </a:r>
            <a:r>
              <a:rPr lang="fr-FR" b="1" dirty="0">
                <a:latin typeface="Comic Sans MS" panose="030F0702030302020204" pitchFamily="66" charset="0"/>
              </a:rPr>
              <a:t>EIL</a:t>
            </a:r>
            <a:r>
              <a:rPr lang="fr-FR" dirty="0">
                <a:latin typeface="Comic Sans MS" panose="030F0702030302020204" pitchFamily="66" charset="0"/>
              </a:rPr>
              <a:t>) organisés par l’IFREMER de Brest. Ils portent  sur l’analyse de cinq nutriments (ammonium, nitrate, nitrite, phosphate, silicate) dans deux lots d’eau de mer présentant deux concentrations différentes, représentatives des eaux côtières françaises. Ces EIL concernent parfois l’analyse du paramètre chlorophylle a</a:t>
            </a:r>
            <a:r>
              <a:rPr lang="fr-FR" dirty="0" smtClean="0">
                <a:latin typeface="Comic Sans MS" panose="030F0702030302020204" pitchFamily="66" charset="0"/>
              </a:rPr>
              <a:t>.</a:t>
            </a:r>
            <a:r>
              <a:rPr lang="fr-FR" dirty="0">
                <a:latin typeface="Comic Sans MS" panose="030F0702030302020204" pitchFamily="66" charset="0"/>
              </a:rPr>
              <a:t>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061" y="684451"/>
            <a:ext cx="3432956" cy="478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153860" y="3573016"/>
            <a:ext cx="4961918" cy="1200329"/>
          </a:xfrm>
          <a:prstGeom prst="rect">
            <a:avLst/>
          </a:prstGeom>
          <a:noFill/>
        </p:spPr>
        <p:txBody>
          <a:bodyPr wrap="square" rtlCol="0">
            <a:spAutoFit/>
          </a:bodyPr>
          <a:lstStyle/>
          <a:p>
            <a:r>
              <a:rPr lang="fr-FR" dirty="0" smtClean="0">
                <a:latin typeface="Comic Sans MS" panose="030F0702030302020204" pitchFamily="66" charset="0"/>
              </a:rPr>
              <a:t>En 2014, les stations SOMLIT ont participé aux EIL nutriments et Chlorophylle. Les résultats obtenus (z’-scores) sont satisfaisants dans au minimum 80% des cas :</a:t>
            </a:r>
            <a:endParaRPr lang="fr-FR" dirty="0"/>
          </a:p>
        </p:txBody>
      </p:sp>
      <p:sp>
        <p:nvSpPr>
          <p:cNvPr id="14" name="ZoneTexte 13"/>
          <p:cNvSpPr txBox="1"/>
          <p:nvPr/>
        </p:nvSpPr>
        <p:spPr>
          <a:xfrm>
            <a:off x="0" y="6178219"/>
            <a:ext cx="1471518" cy="369332"/>
          </a:xfrm>
          <a:prstGeom prst="rect">
            <a:avLst/>
          </a:prstGeom>
          <a:noFill/>
        </p:spPr>
        <p:txBody>
          <a:bodyPr wrap="square" rtlCol="0">
            <a:spAutoFit/>
          </a:bodyPr>
          <a:lstStyle/>
          <a:p>
            <a:r>
              <a:rPr lang="fr-FR" dirty="0">
                <a:latin typeface="Comic Sans MS" panose="030F0702030302020204" pitchFamily="66" charset="0"/>
              </a:rPr>
              <a:t>Nutriments</a:t>
            </a:r>
            <a:endParaRPr lang="fr-FR" dirty="0"/>
          </a:p>
        </p:txBody>
      </p:sp>
      <p:sp>
        <p:nvSpPr>
          <p:cNvPr id="15" name="ZoneTexte 14"/>
          <p:cNvSpPr txBox="1"/>
          <p:nvPr/>
        </p:nvSpPr>
        <p:spPr>
          <a:xfrm>
            <a:off x="3834567" y="6222077"/>
            <a:ext cx="1781944" cy="369332"/>
          </a:xfrm>
          <a:prstGeom prst="rect">
            <a:avLst/>
          </a:prstGeom>
          <a:noFill/>
        </p:spPr>
        <p:txBody>
          <a:bodyPr wrap="square" rtlCol="0">
            <a:spAutoFit/>
          </a:bodyPr>
          <a:lstStyle/>
          <a:p>
            <a:r>
              <a:rPr lang="fr-FR" dirty="0" smtClean="0">
                <a:latin typeface="Comic Sans MS" panose="030F0702030302020204" pitchFamily="66" charset="0"/>
              </a:rPr>
              <a:t>Chlorophylle</a:t>
            </a:r>
            <a:endParaRPr lang="fr-FR" dirty="0"/>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629" y="4900989"/>
            <a:ext cx="1222733" cy="127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p:cNvSpPr txBox="1"/>
          <p:nvPr/>
        </p:nvSpPr>
        <p:spPr>
          <a:xfrm>
            <a:off x="1360044" y="5042219"/>
            <a:ext cx="2564585" cy="1338828"/>
          </a:xfrm>
          <a:prstGeom prst="rect">
            <a:avLst/>
          </a:prstGeom>
          <a:noFill/>
        </p:spPr>
        <p:txBody>
          <a:bodyPr wrap="square" rtlCol="0">
            <a:spAutoFit/>
          </a:bodyPr>
          <a:lstStyle/>
          <a:p>
            <a:pPr>
              <a:lnSpc>
                <a:spcPct val="150000"/>
              </a:lnSpc>
            </a:pPr>
            <a:r>
              <a:rPr lang="fr-FR" dirty="0" err="1" smtClean="0">
                <a:solidFill>
                  <a:srgbClr val="00B050"/>
                </a:solidFill>
                <a:latin typeface="Comic Sans MS" panose="030F0702030302020204" pitchFamily="66" charset="0"/>
              </a:rPr>
              <a:t>Z’score</a:t>
            </a:r>
            <a:r>
              <a:rPr lang="fr-FR" dirty="0" smtClean="0">
                <a:solidFill>
                  <a:srgbClr val="00B050"/>
                </a:solidFill>
                <a:latin typeface="Comic Sans MS" panose="030F0702030302020204" pitchFamily="66" charset="0"/>
              </a:rPr>
              <a:t> satisfaisant</a:t>
            </a:r>
          </a:p>
          <a:p>
            <a:pPr>
              <a:lnSpc>
                <a:spcPct val="150000"/>
              </a:lnSpc>
            </a:pPr>
            <a:r>
              <a:rPr lang="fr-FR" dirty="0" err="1">
                <a:solidFill>
                  <a:srgbClr val="FFFF00"/>
                </a:solidFill>
                <a:latin typeface="Comic Sans MS" panose="030F0702030302020204" pitchFamily="66" charset="0"/>
              </a:rPr>
              <a:t>Z’score</a:t>
            </a:r>
            <a:r>
              <a:rPr lang="fr-FR" dirty="0">
                <a:solidFill>
                  <a:srgbClr val="FFFF00"/>
                </a:solidFill>
                <a:latin typeface="Comic Sans MS" panose="030F0702030302020204" pitchFamily="66" charset="0"/>
              </a:rPr>
              <a:t> </a:t>
            </a:r>
            <a:r>
              <a:rPr lang="fr-FR" dirty="0" smtClean="0">
                <a:solidFill>
                  <a:srgbClr val="FFFF00"/>
                </a:solidFill>
                <a:latin typeface="Comic Sans MS" panose="030F0702030302020204" pitchFamily="66" charset="0"/>
              </a:rPr>
              <a:t>discutable</a:t>
            </a:r>
          </a:p>
          <a:p>
            <a:pPr>
              <a:lnSpc>
                <a:spcPct val="150000"/>
              </a:lnSpc>
            </a:pPr>
            <a:r>
              <a:rPr lang="fr-FR" dirty="0" err="1">
                <a:solidFill>
                  <a:srgbClr val="FF0000"/>
                </a:solidFill>
                <a:latin typeface="Comic Sans MS" panose="030F0702030302020204" pitchFamily="66" charset="0"/>
              </a:rPr>
              <a:t>Z’score</a:t>
            </a:r>
            <a:r>
              <a:rPr lang="fr-FR" dirty="0">
                <a:solidFill>
                  <a:srgbClr val="FF0000"/>
                </a:solidFill>
                <a:latin typeface="Comic Sans MS" panose="030F0702030302020204" pitchFamily="66" charset="0"/>
              </a:rPr>
              <a:t>  </a:t>
            </a:r>
            <a:r>
              <a:rPr lang="fr-FR" dirty="0" smtClean="0">
                <a:solidFill>
                  <a:srgbClr val="FF0000"/>
                </a:solidFill>
                <a:latin typeface="Comic Sans MS" panose="030F0702030302020204" pitchFamily="66" charset="0"/>
              </a:rPr>
              <a:t>insatisfaisant</a:t>
            </a:r>
            <a:endParaRPr lang="fr-FR" dirty="0">
              <a:solidFill>
                <a:srgbClr val="00B050"/>
              </a:solidFill>
            </a:endParaRPr>
          </a:p>
        </p:txBody>
      </p:sp>
      <p:sp>
        <p:nvSpPr>
          <p:cNvPr id="22" name="ZoneTexte 21"/>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Tree>
    <p:extLst>
      <p:ext uri="{BB962C8B-B14F-4D97-AF65-F5344CB8AC3E}">
        <p14:creationId xmlns:p14="http://schemas.microsoft.com/office/powerpoint/2010/main" val="15831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355976" y="64732"/>
            <a:ext cx="3600400" cy="369332"/>
          </a:xfrm>
          <a:prstGeom prst="rect">
            <a:avLst/>
          </a:prstGeom>
          <a:noFill/>
        </p:spPr>
        <p:txBody>
          <a:bodyPr wrap="square" rtlCol="0">
            <a:spAutoFit/>
          </a:bodyPr>
          <a:lstStyle/>
          <a:p>
            <a:r>
              <a:rPr lang="fr-FR" b="1" i="1" dirty="0" smtClean="0">
                <a:solidFill>
                  <a:schemeClr val="bg1"/>
                </a:solidFill>
                <a:latin typeface="Comic Sans MS" panose="030F0702030302020204" pitchFamily="66" charset="0"/>
              </a:rPr>
              <a:t>Les codes Qualité</a:t>
            </a:r>
          </a:p>
        </p:txBody>
      </p:sp>
      <p:sp>
        <p:nvSpPr>
          <p:cNvPr id="5" name="Espace réservé du numéro de diapositive 4"/>
          <p:cNvSpPr>
            <a:spLocks noGrp="1"/>
          </p:cNvSpPr>
          <p:nvPr>
            <p:ph type="sldNum" sz="quarter" idx="12"/>
          </p:nvPr>
        </p:nvSpPr>
        <p:spPr>
          <a:xfrm>
            <a:off x="-21402" y="6491930"/>
            <a:ext cx="608287" cy="365125"/>
          </a:xfrm>
        </p:spPr>
        <p:txBody>
          <a:bodyPr/>
          <a:lstStyle/>
          <a:p>
            <a:fld id="{4E09516A-216F-4A50-97ED-4E252B5CAB19}" type="slidenum">
              <a:rPr lang="fr-FR" smtClean="0"/>
              <a:t>22</a:t>
            </a:fld>
            <a:endParaRPr lang="fr-FR" dirty="0"/>
          </a:p>
        </p:txBody>
      </p:sp>
      <p:grpSp>
        <p:nvGrpSpPr>
          <p:cNvPr id="11" name="Group 8"/>
          <p:cNvGrpSpPr>
            <a:grpSpLocks/>
          </p:cNvGrpSpPr>
          <p:nvPr/>
        </p:nvGrpSpPr>
        <p:grpSpPr bwMode="auto">
          <a:xfrm>
            <a:off x="827757" y="1566914"/>
            <a:ext cx="7056438" cy="4133850"/>
            <a:chOff x="204" y="985"/>
            <a:chExt cx="4445" cy="2604"/>
          </a:xfrm>
        </p:grpSpPr>
        <p:sp>
          <p:nvSpPr>
            <p:cNvPr id="12" name="Text Box 5"/>
            <p:cNvSpPr txBox="1">
              <a:spLocks noChangeAspect="1" noChangeArrowheads="1"/>
            </p:cNvSpPr>
            <p:nvPr/>
          </p:nvSpPr>
          <p:spPr bwMode="auto">
            <a:xfrm>
              <a:off x="204" y="985"/>
              <a:ext cx="2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FontTx/>
                <a:buNone/>
              </a:pPr>
              <a:r>
                <a:rPr lang="fr-FR" altLang="en-US" sz="1800" dirty="0">
                  <a:latin typeface="Comic Sans MS" pitchFamily="66" charset="0"/>
                  <a:cs typeface="Times New Roman" pitchFamily="18" charset="0"/>
                </a:rPr>
                <a:t>Le code qualité qualifie la donnée</a:t>
              </a:r>
            </a:p>
          </p:txBody>
        </p:sp>
        <p:sp>
          <p:nvSpPr>
            <p:cNvPr id="13" name="Text Box 6"/>
            <p:cNvSpPr txBox="1">
              <a:spLocks noChangeArrowheads="1"/>
            </p:cNvSpPr>
            <p:nvPr/>
          </p:nvSpPr>
          <p:spPr bwMode="auto">
            <a:xfrm>
              <a:off x="975" y="1298"/>
              <a:ext cx="3674" cy="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fr-FR" altLang="fr-FR" sz="1600" dirty="0">
                  <a:latin typeface="Comic Sans MS" pitchFamily="66" charset="0"/>
                </a:rPr>
                <a:t>0 : Donnée en-dessous de la limite de détection </a:t>
              </a:r>
            </a:p>
            <a:p>
              <a:pPr algn="l" eaLnBrk="1" hangingPunct="1">
                <a:spcBef>
                  <a:spcPct val="50000"/>
                </a:spcBef>
              </a:pPr>
              <a:r>
                <a:rPr lang="fr-FR" altLang="fr-FR" sz="1600" dirty="0">
                  <a:latin typeface="Comic Sans MS" pitchFamily="66" charset="0"/>
                </a:rPr>
                <a:t>1 : Prélèvement effectué, mais mesure non réalisée</a:t>
              </a:r>
            </a:p>
            <a:p>
              <a:pPr algn="l" eaLnBrk="1" hangingPunct="1">
                <a:spcBef>
                  <a:spcPct val="50000"/>
                </a:spcBef>
              </a:pPr>
              <a:r>
                <a:rPr lang="fr-FR" altLang="fr-FR" sz="1600" dirty="0">
                  <a:latin typeface="Comic Sans MS" pitchFamily="66" charset="0"/>
                </a:rPr>
                <a:t>2 : Mesure bonne, échantillon non </a:t>
              </a:r>
              <a:r>
                <a:rPr lang="fr-FR" altLang="fr-FR" sz="1600" dirty="0" err="1">
                  <a:latin typeface="Comic Sans MS" pitchFamily="66" charset="0"/>
                </a:rPr>
                <a:t>repliqué</a:t>
              </a:r>
              <a:endParaRPr lang="fr-FR" altLang="fr-FR" sz="1600" dirty="0">
                <a:latin typeface="Comic Sans MS" pitchFamily="66" charset="0"/>
              </a:endParaRPr>
            </a:p>
            <a:p>
              <a:pPr algn="l" eaLnBrk="1" hangingPunct="1">
                <a:spcBef>
                  <a:spcPct val="50000"/>
                </a:spcBef>
              </a:pPr>
              <a:r>
                <a:rPr lang="fr-FR" altLang="fr-FR" sz="1600" dirty="0">
                  <a:latin typeface="Comic Sans MS" pitchFamily="66" charset="0"/>
                </a:rPr>
                <a:t>3 : Mesure douteuse</a:t>
              </a:r>
            </a:p>
            <a:p>
              <a:pPr algn="l" eaLnBrk="1" hangingPunct="1">
                <a:spcBef>
                  <a:spcPct val="50000"/>
                </a:spcBef>
              </a:pPr>
              <a:r>
                <a:rPr lang="fr-FR" altLang="fr-FR" sz="1600" dirty="0">
                  <a:latin typeface="Comic Sans MS" pitchFamily="66" charset="0"/>
                </a:rPr>
                <a:t>4 : Mesure mauvaise</a:t>
              </a:r>
            </a:p>
            <a:p>
              <a:pPr algn="l" eaLnBrk="1" hangingPunct="1">
                <a:spcBef>
                  <a:spcPct val="50000"/>
                </a:spcBef>
              </a:pPr>
              <a:r>
                <a:rPr lang="fr-FR" altLang="fr-FR" sz="1600" dirty="0">
                  <a:latin typeface="Comic Sans MS" pitchFamily="66" charset="0"/>
                </a:rPr>
                <a:t>5 : Prélèvement effectué mais valeur pas encore reportée</a:t>
              </a:r>
            </a:p>
            <a:p>
              <a:pPr algn="l" eaLnBrk="1" hangingPunct="1">
                <a:spcBef>
                  <a:spcPct val="50000"/>
                </a:spcBef>
              </a:pPr>
              <a:r>
                <a:rPr lang="fr-FR" altLang="fr-FR" sz="1600" dirty="0">
                  <a:latin typeface="Comic Sans MS" pitchFamily="66" charset="0"/>
                </a:rPr>
                <a:t>6 : Mesure bonne, moyenne de plusieurs </a:t>
              </a:r>
              <a:r>
                <a:rPr lang="fr-FR" altLang="fr-FR" sz="1600" dirty="0" err="1">
                  <a:latin typeface="Comic Sans MS" pitchFamily="66" charset="0"/>
                </a:rPr>
                <a:t>réplicats</a:t>
              </a:r>
              <a:r>
                <a:rPr lang="fr-FR" altLang="fr-FR" sz="1600" dirty="0">
                  <a:latin typeface="Comic Sans MS" pitchFamily="66" charset="0"/>
                </a:rPr>
                <a:t> </a:t>
              </a:r>
            </a:p>
            <a:p>
              <a:pPr algn="l" eaLnBrk="1" hangingPunct="1">
                <a:spcBef>
                  <a:spcPct val="50000"/>
                </a:spcBef>
              </a:pPr>
              <a:r>
                <a:rPr lang="fr-FR" altLang="fr-FR" sz="1600" dirty="0">
                  <a:latin typeface="Comic Sans MS" pitchFamily="66" charset="0"/>
                </a:rPr>
                <a:t>7 : Mesure bonne, valeur acquise hors protocole SOMLIT</a:t>
              </a:r>
            </a:p>
            <a:p>
              <a:pPr algn="l" eaLnBrk="1" hangingPunct="1">
                <a:spcBef>
                  <a:spcPct val="50000"/>
                </a:spcBef>
              </a:pPr>
              <a:r>
                <a:rPr lang="fr-FR" altLang="fr-FR" sz="1600" dirty="0">
                  <a:latin typeface="Comic Sans MS" pitchFamily="66" charset="0"/>
                </a:rPr>
                <a:t>8 : Donnée non validée </a:t>
              </a:r>
            </a:p>
            <a:p>
              <a:pPr algn="l" eaLnBrk="1" hangingPunct="1">
                <a:spcBef>
                  <a:spcPct val="50000"/>
                </a:spcBef>
              </a:pPr>
              <a:r>
                <a:rPr lang="fr-FR" altLang="fr-FR" sz="1600" dirty="0">
                  <a:latin typeface="Comic Sans MS" pitchFamily="66" charset="0"/>
                </a:rPr>
                <a:t>9 : Echantillon non prélevé</a:t>
              </a:r>
            </a:p>
          </p:txBody>
        </p:sp>
      </p:grpSp>
      <p:sp>
        <p:nvSpPr>
          <p:cNvPr id="14" name="ZoneTexte 13"/>
          <p:cNvSpPr txBox="1"/>
          <p:nvPr/>
        </p:nvSpPr>
        <p:spPr>
          <a:xfrm>
            <a:off x="156804" y="110898"/>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15" name="Text Box 4"/>
          <p:cNvSpPr txBox="1">
            <a:spLocks noChangeAspect="1" noChangeArrowheads="1"/>
          </p:cNvSpPr>
          <p:nvPr/>
        </p:nvSpPr>
        <p:spPr bwMode="auto">
          <a:xfrm>
            <a:off x="234979" y="764704"/>
            <a:ext cx="86407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FontTx/>
              <a:buNone/>
            </a:pPr>
            <a:r>
              <a:rPr lang="fr-FR" altLang="en-US" sz="1800" dirty="0">
                <a:latin typeface="Comic Sans MS" pitchFamily="66" charset="0"/>
                <a:cs typeface="Times New Roman" pitchFamily="18" charset="0"/>
              </a:rPr>
              <a:t>Chaque donnée acquise se voit attribué un code qualité permettant à son utilisateur de connaître le niveau de confiance </a:t>
            </a:r>
            <a:r>
              <a:rPr lang="fr-FR" altLang="en-US" sz="1800" dirty="0" smtClean="0">
                <a:latin typeface="Comic Sans MS" pitchFamily="66" charset="0"/>
                <a:cs typeface="Times New Roman" pitchFamily="18" charset="0"/>
              </a:rPr>
              <a:t>à attribuer</a:t>
            </a:r>
            <a:r>
              <a:rPr lang="en-US" altLang="en-US" sz="1800" dirty="0" smtClean="0">
                <a:latin typeface="Comic Sans MS" pitchFamily="66" charset="0"/>
                <a:cs typeface="Times New Roman" pitchFamily="18" charset="0"/>
              </a:rPr>
              <a:t>.</a:t>
            </a:r>
            <a:endParaRPr lang="fr-FR" altLang="en-US" sz="1800" dirty="0">
              <a:latin typeface="Comic Sans MS" pitchFamily="66" charset="0"/>
              <a:cs typeface="Times New Roman" pitchFamily="18" charset="0"/>
            </a:endParaRPr>
          </a:p>
        </p:txBody>
      </p:sp>
      <p:sp>
        <p:nvSpPr>
          <p:cNvPr id="16" name="Text Box 7"/>
          <p:cNvSpPr txBox="1">
            <a:spLocks noChangeAspect="1" noChangeArrowheads="1"/>
          </p:cNvSpPr>
          <p:nvPr/>
        </p:nvSpPr>
        <p:spPr bwMode="auto">
          <a:xfrm>
            <a:off x="215614" y="5883275"/>
            <a:ext cx="86407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FontTx/>
              <a:buNone/>
            </a:pPr>
            <a:r>
              <a:rPr lang="fr-FR" altLang="en-US" sz="1800" dirty="0">
                <a:latin typeface="Comic Sans MS" pitchFamily="66" charset="0"/>
                <a:cs typeface="Times New Roman" pitchFamily="18" charset="0"/>
              </a:rPr>
              <a:t>Différents niveaux </a:t>
            </a:r>
            <a:r>
              <a:rPr lang="fr-FR" altLang="en-US" sz="1800" dirty="0" smtClean="0">
                <a:latin typeface="Comic Sans MS" pitchFamily="66" charset="0"/>
                <a:cs typeface="Times New Roman" pitchFamily="18" charset="0"/>
              </a:rPr>
              <a:t>sont pris </a:t>
            </a:r>
            <a:r>
              <a:rPr lang="fr-FR" altLang="en-US" sz="1800" dirty="0">
                <a:latin typeface="Comic Sans MS" pitchFamily="66" charset="0"/>
                <a:cs typeface="Times New Roman" pitchFamily="18" charset="0"/>
              </a:rPr>
              <a:t>en compte : échantillonnage, conservation, analyse, </a:t>
            </a:r>
            <a:r>
              <a:rPr lang="fr-FR" altLang="en-US" sz="1800" dirty="0" smtClean="0">
                <a:latin typeface="Comic Sans MS" pitchFamily="66" charset="0"/>
                <a:cs typeface="Times New Roman" pitchFamily="18" charset="0"/>
              </a:rPr>
              <a:t>croisement avec les autres paramètres, spécialistes par paramètres.</a:t>
            </a:r>
            <a:endParaRPr lang="fr-FR" altLang="en-US" sz="1800" dirty="0">
              <a:latin typeface="Comic Sans MS" pitchFamily="66" charset="0"/>
              <a:cs typeface="Times New Roman" pitchFamily="18" charset="0"/>
            </a:endParaRPr>
          </a:p>
        </p:txBody>
      </p:sp>
    </p:spTree>
    <p:extLst>
      <p:ext uri="{BB962C8B-B14F-4D97-AF65-F5344CB8AC3E}">
        <p14:creationId xmlns:p14="http://schemas.microsoft.com/office/powerpoint/2010/main" val="108819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smtClean="0">
                <a:solidFill>
                  <a:schemeClr val="bg1"/>
                </a:solidFill>
                <a:latin typeface="Comic Sans MS" pitchFamily="66" charset="0"/>
              </a:rPr>
              <a:t>Le Manuel Qualité</a:t>
            </a:r>
            <a:endParaRPr lang="fr-FR" altLang="fr-FR" sz="2000" b="1" i="1" dirty="0">
              <a:solidFill>
                <a:schemeClr val="bg1"/>
              </a:solidFill>
              <a:latin typeface="Comic Sans MS"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23</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8" name="Rectangle 7"/>
          <p:cNvSpPr/>
          <p:nvPr/>
        </p:nvSpPr>
        <p:spPr>
          <a:xfrm>
            <a:off x="251520" y="620689"/>
            <a:ext cx="4392488" cy="2585323"/>
          </a:xfrm>
          <a:prstGeom prst="rect">
            <a:avLst/>
          </a:prstGeom>
        </p:spPr>
        <p:txBody>
          <a:bodyPr wrap="square">
            <a:spAutoFit/>
          </a:bodyPr>
          <a:lstStyle/>
          <a:p>
            <a:pPr algn="just"/>
            <a:r>
              <a:rPr lang="fr-FR" dirty="0" smtClean="0">
                <a:latin typeface="Comic Sans MS" panose="030F0702030302020204" pitchFamily="66" charset="0"/>
              </a:rPr>
              <a:t>Le manuel Qualité SOMLIT (2014) </a:t>
            </a:r>
            <a:r>
              <a:rPr lang="fr-FR" dirty="0">
                <a:latin typeface="Comic Sans MS" panose="030F0702030302020204" pitchFamily="66" charset="0"/>
              </a:rPr>
              <a:t>décrit l’organisation générale du système mis en place dans le réseau. </a:t>
            </a:r>
            <a:endParaRPr lang="fr-FR" dirty="0" smtClean="0">
              <a:latin typeface="Comic Sans MS" panose="030F0702030302020204" pitchFamily="66" charset="0"/>
            </a:endParaRPr>
          </a:p>
          <a:p>
            <a:pPr algn="just"/>
            <a:r>
              <a:rPr lang="fr-FR" dirty="0" smtClean="0">
                <a:latin typeface="Comic Sans MS" panose="030F0702030302020204" pitchFamily="66" charset="0"/>
              </a:rPr>
              <a:t>Le </a:t>
            </a:r>
            <a:r>
              <a:rPr lang="fr-FR" dirty="0">
                <a:latin typeface="Comic Sans MS" panose="030F0702030302020204" pitchFamily="66" charset="0"/>
              </a:rPr>
              <a:t>manuel Qualité est rédigé par des membres de la cellule Qualité, validé par le responsable Qualité national et approuvé par le coordinateur du SOMLIT. Il est mis à jour annuellement.</a:t>
            </a:r>
          </a:p>
        </p:txBody>
      </p:sp>
      <p:graphicFrame>
        <p:nvGraphicFramePr>
          <p:cNvPr id="15" name="Objet 14"/>
          <p:cNvGraphicFramePr>
            <a:graphicFrameLocks noChangeAspect="1"/>
          </p:cNvGraphicFramePr>
          <p:nvPr>
            <p:extLst>
              <p:ext uri="{D42A27DB-BD31-4B8C-83A1-F6EECF244321}">
                <p14:modId xmlns:p14="http://schemas.microsoft.com/office/powerpoint/2010/main" val="35182788"/>
              </p:ext>
            </p:extLst>
          </p:nvPr>
        </p:nvGraphicFramePr>
        <p:xfrm>
          <a:off x="4827885" y="908720"/>
          <a:ext cx="3794273" cy="5368578"/>
        </p:xfrm>
        <a:graphic>
          <a:graphicData uri="http://schemas.openxmlformats.org/presentationml/2006/ole">
            <mc:AlternateContent xmlns:mc="http://schemas.openxmlformats.org/markup-compatibility/2006">
              <mc:Choice xmlns:v="urn:schemas-microsoft-com:vml" Requires="v">
                <p:oleObj spid="_x0000_s2090" name="Acrobat Document" r:id="rId4" imgW="4533695" imgH="6415848" progId="AcroExch.Document.11">
                  <p:embed/>
                </p:oleObj>
              </mc:Choice>
              <mc:Fallback>
                <p:oleObj name="Acrobat Document" r:id="rId4" imgW="4533695" imgH="6415848" progId="AcroExch.Document.11">
                  <p:embed/>
                  <p:pic>
                    <p:nvPicPr>
                      <p:cNvPr id="0" name=""/>
                      <p:cNvPicPr/>
                      <p:nvPr/>
                    </p:nvPicPr>
                    <p:blipFill>
                      <a:blip r:embed="rId5"/>
                      <a:stretch>
                        <a:fillRect/>
                      </a:stretch>
                    </p:blipFill>
                    <p:spPr>
                      <a:xfrm>
                        <a:off x="4827885" y="908720"/>
                        <a:ext cx="3794273" cy="5368578"/>
                      </a:xfrm>
                      <a:prstGeom prst="rect">
                        <a:avLst/>
                      </a:prstGeom>
                    </p:spPr>
                  </p:pic>
                </p:oleObj>
              </mc:Fallback>
            </mc:AlternateContent>
          </a:graphicData>
        </a:graphic>
      </p:graphicFrame>
      <p:sp>
        <p:nvSpPr>
          <p:cNvPr id="19" name="Rectangle 18"/>
          <p:cNvSpPr/>
          <p:nvPr/>
        </p:nvSpPr>
        <p:spPr>
          <a:xfrm>
            <a:off x="350682" y="3356992"/>
            <a:ext cx="4212468" cy="3046988"/>
          </a:xfrm>
          <a:prstGeom prst="rect">
            <a:avLst/>
          </a:prstGeom>
        </p:spPr>
        <p:txBody>
          <a:bodyPr wrap="square">
            <a:spAutoFit/>
          </a:bodyPr>
          <a:lstStyle/>
          <a:p>
            <a:r>
              <a:rPr lang="fr-FR" sz="1600" i="1" dirty="0">
                <a:latin typeface="Comic Sans MS" panose="030F0702030302020204" pitchFamily="66" charset="0"/>
              </a:rPr>
              <a:t>I-  POLITIQUE QUALITE DU SOMLIT : Objet et domaine d’application </a:t>
            </a:r>
            <a:endParaRPr lang="fr-FR" sz="1600" i="1" dirty="0" smtClean="0">
              <a:latin typeface="Comic Sans MS" panose="030F0702030302020204" pitchFamily="66" charset="0"/>
            </a:endParaRPr>
          </a:p>
          <a:p>
            <a:endParaRPr lang="fr-FR" sz="1600" i="1" dirty="0" smtClean="0">
              <a:latin typeface="Comic Sans MS" panose="030F0702030302020204" pitchFamily="66" charset="0"/>
            </a:endParaRPr>
          </a:p>
          <a:p>
            <a:r>
              <a:rPr lang="fr-FR" sz="1600" i="1" dirty="0" smtClean="0">
                <a:latin typeface="Comic Sans MS" panose="030F0702030302020204" pitchFamily="66" charset="0"/>
              </a:rPr>
              <a:t>II- </a:t>
            </a:r>
            <a:r>
              <a:rPr lang="fr-FR" sz="1600" i="1" dirty="0">
                <a:latin typeface="Comic Sans MS" panose="030F0702030302020204" pitchFamily="66" charset="0"/>
              </a:rPr>
              <a:t>PRESENTATION DU RESEAU SOMLIT </a:t>
            </a:r>
            <a:endParaRPr lang="fr-FR" sz="1600" i="1" dirty="0" smtClean="0">
              <a:latin typeface="Comic Sans MS" panose="030F0702030302020204" pitchFamily="66" charset="0"/>
            </a:endParaRPr>
          </a:p>
          <a:p>
            <a:endParaRPr lang="fr-FR" sz="1600" i="1" dirty="0" smtClean="0">
              <a:latin typeface="Comic Sans MS" panose="030F0702030302020204" pitchFamily="66" charset="0"/>
            </a:endParaRPr>
          </a:p>
          <a:p>
            <a:r>
              <a:rPr lang="fr-FR" sz="1600" i="1" dirty="0">
                <a:latin typeface="Comic Sans MS" panose="030F0702030302020204" pitchFamily="66" charset="0"/>
              </a:rPr>
              <a:t>III- MANAGEMENT DE LA </a:t>
            </a:r>
            <a:r>
              <a:rPr lang="fr-FR" sz="1600" i="1" dirty="0" smtClean="0">
                <a:latin typeface="Comic Sans MS" panose="030F0702030302020204" pitchFamily="66" charset="0"/>
              </a:rPr>
              <a:t>QUALITE</a:t>
            </a:r>
          </a:p>
          <a:p>
            <a:endParaRPr lang="fr-FR" sz="1600" i="1" dirty="0" smtClean="0">
              <a:latin typeface="Comic Sans MS" panose="030F0702030302020204" pitchFamily="66" charset="0"/>
            </a:endParaRPr>
          </a:p>
          <a:p>
            <a:r>
              <a:rPr lang="fr-FR" sz="1600" i="1" dirty="0">
                <a:latin typeface="Comic Sans MS" panose="030F0702030302020204" pitchFamily="66" charset="0"/>
              </a:rPr>
              <a:t>IV- GESTION DES </a:t>
            </a:r>
            <a:r>
              <a:rPr lang="fr-FR" sz="1600" i="1" dirty="0" smtClean="0">
                <a:latin typeface="Comic Sans MS" panose="030F0702030302020204" pitchFamily="66" charset="0"/>
              </a:rPr>
              <a:t>RESSOURCES</a:t>
            </a:r>
          </a:p>
          <a:p>
            <a:endParaRPr lang="fr-FR" sz="1600" i="1" dirty="0" smtClean="0">
              <a:latin typeface="Comic Sans MS" panose="030F0702030302020204" pitchFamily="66" charset="0"/>
            </a:endParaRPr>
          </a:p>
          <a:p>
            <a:r>
              <a:rPr lang="fr-FR" sz="1600" i="1" dirty="0">
                <a:latin typeface="Comic Sans MS" panose="030F0702030302020204" pitchFamily="66" charset="0"/>
              </a:rPr>
              <a:t>V- MAITRISE </a:t>
            </a:r>
            <a:r>
              <a:rPr lang="fr-FR" sz="1600" i="1" dirty="0" smtClean="0">
                <a:latin typeface="Comic Sans MS" panose="030F0702030302020204" pitchFamily="66" charset="0"/>
              </a:rPr>
              <a:t> DES </a:t>
            </a:r>
            <a:r>
              <a:rPr lang="fr-FR" sz="1600" i="1" dirty="0">
                <a:latin typeface="Comic Sans MS" panose="030F0702030302020204" pitchFamily="66" charset="0"/>
              </a:rPr>
              <a:t>ANALYSES ET QUALITE DES DONNEES </a:t>
            </a:r>
            <a:r>
              <a:rPr lang="fr-FR" sz="1600" dirty="0">
                <a:latin typeface="Comic Sans MS" panose="030F0702030302020204" pitchFamily="66" charset="0"/>
              </a:rPr>
              <a:t> </a:t>
            </a:r>
          </a:p>
        </p:txBody>
      </p:sp>
    </p:spTree>
    <p:extLst>
      <p:ext uri="{BB962C8B-B14F-4D97-AF65-F5344CB8AC3E}">
        <p14:creationId xmlns:p14="http://schemas.microsoft.com/office/powerpoint/2010/main" val="1310067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smtClean="0">
                <a:solidFill>
                  <a:schemeClr val="bg1"/>
                </a:solidFill>
                <a:latin typeface="Comic Sans MS" pitchFamily="66" charset="0"/>
              </a:rPr>
              <a:t>Le Manuel Qualité</a:t>
            </a:r>
            <a:endParaRPr lang="fr-FR" altLang="fr-FR" sz="2000" b="1" i="1" dirty="0">
              <a:solidFill>
                <a:schemeClr val="bg1"/>
              </a:solidFill>
              <a:latin typeface="Comic Sans MS"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24</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pic>
        <p:nvPicPr>
          <p:cNvPr id="3074" name="Picture 2" descr="Système Q rouePD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392" y="1544018"/>
            <a:ext cx="6427787"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71600" y="620688"/>
            <a:ext cx="7488831" cy="923330"/>
          </a:xfrm>
          <a:prstGeom prst="rect">
            <a:avLst/>
          </a:prstGeom>
        </p:spPr>
        <p:txBody>
          <a:bodyPr wrap="square">
            <a:spAutoFit/>
          </a:bodyPr>
          <a:lstStyle/>
          <a:p>
            <a:pPr algn="ctr"/>
            <a:r>
              <a:rPr lang="fr-FR" dirty="0">
                <a:latin typeface="Comic Sans MS" panose="030F0702030302020204" pitchFamily="66" charset="0"/>
              </a:rPr>
              <a:t>Le système de la Qualité </a:t>
            </a:r>
            <a:r>
              <a:rPr lang="fr-FR" dirty="0" smtClean="0">
                <a:latin typeface="Comic Sans MS" panose="030F0702030302020204" pitchFamily="66" charset="0"/>
              </a:rPr>
              <a:t> SOMLIT </a:t>
            </a:r>
            <a:r>
              <a:rPr lang="fr-FR" dirty="0">
                <a:latin typeface="Comic Sans MS" panose="030F0702030302020204" pitchFamily="66" charset="0"/>
              </a:rPr>
              <a:t>suit un processus d’amélioration, connu sous le nom de « Méthode PDCA », représenté par le schéma suivant, inspiré de la Roue de </a:t>
            </a:r>
            <a:r>
              <a:rPr lang="fr-FR" dirty="0" smtClean="0">
                <a:latin typeface="Comic Sans MS" panose="030F0702030302020204" pitchFamily="66" charset="0"/>
              </a:rPr>
              <a:t> Deming</a:t>
            </a:r>
            <a:endParaRPr lang="fr-FR" dirty="0">
              <a:latin typeface="Comic Sans MS" panose="030F0702030302020204" pitchFamily="66" charset="0"/>
            </a:endParaRPr>
          </a:p>
        </p:txBody>
      </p:sp>
    </p:spTree>
    <p:extLst>
      <p:ext uri="{BB962C8B-B14F-4D97-AF65-F5344CB8AC3E}">
        <p14:creationId xmlns:p14="http://schemas.microsoft.com/office/powerpoint/2010/main" val="3579629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smtClean="0">
                <a:solidFill>
                  <a:schemeClr val="bg1"/>
                </a:solidFill>
                <a:latin typeface="Comic Sans MS" pitchFamily="66" charset="0"/>
              </a:rPr>
              <a:t>Le Manuel Qualité</a:t>
            </a:r>
            <a:endParaRPr lang="fr-FR" altLang="fr-FR" sz="2000" b="1" i="1" dirty="0">
              <a:solidFill>
                <a:schemeClr val="bg1"/>
              </a:solidFill>
              <a:latin typeface="Comic Sans MS"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25</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8" name="Rectangle 5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9" name="Group 5"/>
          <p:cNvGrpSpPr>
            <a:grpSpLocks noChangeAspect="1"/>
          </p:cNvGrpSpPr>
          <p:nvPr/>
        </p:nvGrpSpPr>
        <p:grpSpPr bwMode="auto">
          <a:xfrm>
            <a:off x="1352171" y="1650981"/>
            <a:ext cx="6240463" cy="4338638"/>
            <a:chOff x="0" y="-11"/>
            <a:chExt cx="9828" cy="6832"/>
          </a:xfrm>
        </p:grpSpPr>
        <p:sp>
          <p:nvSpPr>
            <p:cNvPr id="11" name="AutoShape 58"/>
            <p:cNvSpPr>
              <a:spLocks noChangeAspect="1" noChangeArrowheads="1" noTextEdit="1"/>
            </p:cNvSpPr>
            <p:nvPr/>
          </p:nvSpPr>
          <p:spPr bwMode="auto">
            <a:xfrm>
              <a:off x="0" y="-11"/>
              <a:ext cx="9828" cy="68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2" name="Group 55"/>
            <p:cNvGrpSpPr>
              <a:grpSpLocks/>
            </p:cNvGrpSpPr>
            <p:nvPr/>
          </p:nvGrpSpPr>
          <p:grpSpPr bwMode="auto">
            <a:xfrm>
              <a:off x="6630" y="1154"/>
              <a:ext cx="3108" cy="1195"/>
              <a:chOff x="5" y="1729"/>
              <a:chExt cx="3769" cy="1149"/>
            </a:xfrm>
          </p:grpSpPr>
          <p:sp>
            <p:nvSpPr>
              <p:cNvPr id="1055" name="Freeform 57"/>
              <p:cNvSpPr>
                <a:spLocks/>
              </p:cNvSpPr>
              <p:nvPr/>
            </p:nvSpPr>
            <p:spPr bwMode="auto">
              <a:xfrm>
                <a:off x="5" y="1729"/>
                <a:ext cx="3769" cy="1149"/>
              </a:xfrm>
              <a:custGeom>
                <a:avLst/>
                <a:gdLst>
                  <a:gd name="T0" fmla="*/ 939 w 18467"/>
                  <a:gd name="T1" fmla="*/ 0 h 5633"/>
                  <a:gd name="T2" fmla="*/ 0 w 18467"/>
                  <a:gd name="T3" fmla="*/ 939 h 5633"/>
                  <a:gd name="T4" fmla="*/ 0 w 18467"/>
                  <a:gd name="T5" fmla="*/ 4695 h 5633"/>
                  <a:gd name="T6" fmla="*/ 939 w 18467"/>
                  <a:gd name="T7" fmla="*/ 5633 h 5633"/>
                  <a:gd name="T8" fmla="*/ 17528 w 18467"/>
                  <a:gd name="T9" fmla="*/ 5633 h 5633"/>
                  <a:gd name="T10" fmla="*/ 18467 w 18467"/>
                  <a:gd name="T11" fmla="*/ 4695 h 5633"/>
                  <a:gd name="T12" fmla="*/ 18467 w 18467"/>
                  <a:gd name="T13" fmla="*/ 939 h 5633"/>
                  <a:gd name="T14" fmla="*/ 17528 w 18467"/>
                  <a:gd name="T15" fmla="*/ 0 h 5633"/>
                  <a:gd name="T16" fmla="*/ 939 w 18467"/>
                  <a:gd name="T17" fmla="*/ 0 h 5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3">
                    <a:moveTo>
                      <a:pt x="939" y="0"/>
                    </a:moveTo>
                    <a:cubicBezTo>
                      <a:pt x="421" y="0"/>
                      <a:pt x="0" y="421"/>
                      <a:pt x="0" y="939"/>
                    </a:cubicBezTo>
                    <a:lnTo>
                      <a:pt x="0" y="4695"/>
                    </a:lnTo>
                    <a:cubicBezTo>
                      <a:pt x="0" y="5213"/>
                      <a:pt x="421" y="5633"/>
                      <a:pt x="939" y="5633"/>
                    </a:cubicBezTo>
                    <a:lnTo>
                      <a:pt x="17528" y="5633"/>
                    </a:lnTo>
                    <a:cubicBezTo>
                      <a:pt x="18047" y="5633"/>
                      <a:pt x="18467" y="5213"/>
                      <a:pt x="18467" y="4695"/>
                    </a:cubicBezTo>
                    <a:lnTo>
                      <a:pt x="18467" y="939"/>
                    </a:lnTo>
                    <a:cubicBezTo>
                      <a:pt x="18467" y="421"/>
                      <a:pt x="18047" y="0"/>
                      <a:pt x="17528" y="0"/>
                    </a:cubicBezTo>
                    <a:lnTo>
                      <a:pt x="939" y="0"/>
                    </a:lnTo>
                    <a:close/>
                  </a:path>
                </a:pathLst>
              </a:custGeom>
              <a:solidFill>
                <a:srgbClr val="FFCC99"/>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6" name="Freeform 56"/>
              <p:cNvSpPr>
                <a:spLocks/>
              </p:cNvSpPr>
              <p:nvPr/>
            </p:nvSpPr>
            <p:spPr bwMode="auto">
              <a:xfrm>
                <a:off x="5" y="1729"/>
                <a:ext cx="3769" cy="1149"/>
              </a:xfrm>
              <a:custGeom>
                <a:avLst/>
                <a:gdLst>
                  <a:gd name="T0" fmla="*/ 939 w 18467"/>
                  <a:gd name="T1" fmla="*/ 0 h 5633"/>
                  <a:gd name="T2" fmla="*/ 0 w 18467"/>
                  <a:gd name="T3" fmla="*/ 939 h 5633"/>
                  <a:gd name="T4" fmla="*/ 0 w 18467"/>
                  <a:gd name="T5" fmla="*/ 4695 h 5633"/>
                  <a:gd name="T6" fmla="*/ 939 w 18467"/>
                  <a:gd name="T7" fmla="*/ 5633 h 5633"/>
                  <a:gd name="T8" fmla="*/ 17528 w 18467"/>
                  <a:gd name="T9" fmla="*/ 5633 h 5633"/>
                  <a:gd name="T10" fmla="*/ 18467 w 18467"/>
                  <a:gd name="T11" fmla="*/ 4695 h 5633"/>
                  <a:gd name="T12" fmla="*/ 18467 w 18467"/>
                  <a:gd name="T13" fmla="*/ 939 h 5633"/>
                  <a:gd name="T14" fmla="*/ 17528 w 18467"/>
                  <a:gd name="T15" fmla="*/ 0 h 5633"/>
                  <a:gd name="T16" fmla="*/ 939 w 18467"/>
                  <a:gd name="T17" fmla="*/ 0 h 5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3">
                    <a:moveTo>
                      <a:pt x="939" y="0"/>
                    </a:moveTo>
                    <a:cubicBezTo>
                      <a:pt x="421" y="0"/>
                      <a:pt x="0" y="421"/>
                      <a:pt x="0" y="939"/>
                    </a:cubicBezTo>
                    <a:lnTo>
                      <a:pt x="0" y="4695"/>
                    </a:lnTo>
                    <a:cubicBezTo>
                      <a:pt x="0" y="5213"/>
                      <a:pt x="421" y="5633"/>
                      <a:pt x="939" y="5633"/>
                    </a:cubicBezTo>
                    <a:lnTo>
                      <a:pt x="17528" y="5633"/>
                    </a:lnTo>
                    <a:cubicBezTo>
                      <a:pt x="18047" y="5633"/>
                      <a:pt x="18467" y="5213"/>
                      <a:pt x="18467" y="4695"/>
                    </a:cubicBezTo>
                    <a:lnTo>
                      <a:pt x="18467" y="939"/>
                    </a:lnTo>
                    <a:cubicBezTo>
                      <a:pt x="18467" y="421"/>
                      <a:pt x="18047" y="0"/>
                      <a:pt x="17528" y="0"/>
                    </a:cubicBezTo>
                    <a:lnTo>
                      <a:pt x="939" y="0"/>
                    </a:lnTo>
                    <a:close/>
                  </a:path>
                </a:pathLst>
              </a:custGeom>
              <a:solidFill>
                <a:srgbClr val="F2DBDB"/>
              </a:solidFill>
              <a:ln w="6350" cap="rnd">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3" name="Freeform 54"/>
            <p:cNvSpPr>
              <a:spLocks/>
            </p:cNvSpPr>
            <p:nvPr/>
          </p:nvSpPr>
          <p:spPr bwMode="auto">
            <a:xfrm>
              <a:off x="3774" y="1154"/>
              <a:ext cx="630" cy="1150"/>
            </a:xfrm>
            <a:custGeom>
              <a:avLst/>
              <a:gdLst>
                <a:gd name="T0" fmla="*/ 0 w 630"/>
                <a:gd name="T1" fmla="*/ 1150 h 1150"/>
                <a:gd name="T2" fmla="*/ 630 w 630"/>
                <a:gd name="T3" fmla="*/ 1150 h 1150"/>
                <a:gd name="T4" fmla="*/ 630 w 630"/>
                <a:gd name="T5" fmla="*/ 0 h 1150"/>
              </a:gdLst>
              <a:ahLst/>
              <a:cxnLst>
                <a:cxn ang="0">
                  <a:pos x="T0" y="T1"/>
                </a:cxn>
                <a:cxn ang="0">
                  <a:pos x="T2" y="T3"/>
                </a:cxn>
                <a:cxn ang="0">
                  <a:pos x="T4" y="T5"/>
                </a:cxn>
              </a:cxnLst>
              <a:rect l="0" t="0" r="r" b="b"/>
              <a:pathLst>
                <a:path w="630" h="1150">
                  <a:moveTo>
                    <a:pt x="0" y="1150"/>
                  </a:moveTo>
                  <a:lnTo>
                    <a:pt x="630" y="1150"/>
                  </a:lnTo>
                  <a:lnTo>
                    <a:pt x="630" y="0"/>
                  </a:lnTo>
                </a:path>
              </a:pathLst>
            </a:custGeom>
            <a:noFill/>
            <a:ln w="1968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Freeform 53"/>
            <p:cNvSpPr>
              <a:spLocks/>
            </p:cNvSpPr>
            <p:nvPr/>
          </p:nvSpPr>
          <p:spPr bwMode="auto">
            <a:xfrm>
              <a:off x="3774" y="1154"/>
              <a:ext cx="630" cy="4600"/>
            </a:xfrm>
            <a:custGeom>
              <a:avLst/>
              <a:gdLst>
                <a:gd name="T0" fmla="*/ 0 w 630"/>
                <a:gd name="T1" fmla="*/ 4600 h 4600"/>
                <a:gd name="T2" fmla="*/ 630 w 630"/>
                <a:gd name="T3" fmla="*/ 4600 h 4600"/>
                <a:gd name="T4" fmla="*/ 630 w 630"/>
                <a:gd name="T5" fmla="*/ 0 h 4600"/>
              </a:gdLst>
              <a:ahLst/>
              <a:cxnLst>
                <a:cxn ang="0">
                  <a:pos x="T0" y="T1"/>
                </a:cxn>
                <a:cxn ang="0">
                  <a:pos x="T2" y="T3"/>
                </a:cxn>
                <a:cxn ang="0">
                  <a:pos x="T4" y="T5"/>
                </a:cxn>
              </a:cxnLst>
              <a:rect l="0" t="0" r="r" b="b"/>
              <a:pathLst>
                <a:path w="630" h="4600">
                  <a:moveTo>
                    <a:pt x="0" y="4600"/>
                  </a:moveTo>
                  <a:lnTo>
                    <a:pt x="630" y="4600"/>
                  </a:lnTo>
                  <a:lnTo>
                    <a:pt x="630" y="0"/>
                  </a:lnTo>
                </a:path>
              </a:pathLst>
            </a:custGeom>
            <a:noFill/>
            <a:ln w="1968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Freeform 52"/>
            <p:cNvSpPr>
              <a:spLocks/>
            </p:cNvSpPr>
            <p:nvPr/>
          </p:nvSpPr>
          <p:spPr bwMode="auto">
            <a:xfrm>
              <a:off x="4404" y="1154"/>
              <a:ext cx="627" cy="2876"/>
            </a:xfrm>
            <a:custGeom>
              <a:avLst/>
              <a:gdLst>
                <a:gd name="T0" fmla="*/ 627 w 627"/>
                <a:gd name="T1" fmla="*/ 2876 h 2876"/>
                <a:gd name="T2" fmla="*/ 0 w 627"/>
                <a:gd name="T3" fmla="*/ 2876 h 2876"/>
                <a:gd name="T4" fmla="*/ 0 w 627"/>
                <a:gd name="T5" fmla="*/ 0 h 2876"/>
              </a:gdLst>
              <a:ahLst/>
              <a:cxnLst>
                <a:cxn ang="0">
                  <a:pos x="T0" y="T1"/>
                </a:cxn>
                <a:cxn ang="0">
                  <a:pos x="T2" y="T3"/>
                </a:cxn>
                <a:cxn ang="0">
                  <a:pos x="T4" y="T5"/>
                </a:cxn>
              </a:cxnLst>
              <a:rect l="0" t="0" r="r" b="b"/>
              <a:pathLst>
                <a:path w="627" h="2876">
                  <a:moveTo>
                    <a:pt x="627" y="2876"/>
                  </a:moveTo>
                  <a:lnTo>
                    <a:pt x="0" y="2876"/>
                  </a:lnTo>
                  <a:lnTo>
                    <a:pt x="0" y="0"/>
                  </a:lnTo>
                </a:path>
              </a:pathLst>
            </a:custGeom>
            <a:noFill/>
            <a:ln w="1968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Freeform 51"/>
            <p:cNvSpPr>
              <a:spLocks/>
            </p:cNvSpPr>
            <p:nvPr/>
          </p:nvSpPr>
          <p:spPr bwMode="auto">
            <a:xfrm>
              <a:off x="3774" y="1154"/>
              <a:ext cx="630" cy="2876"/>
            </a:xfrm>
            <a:custGeom>
              <a:avLst/>
              <a:gdLst>
                <a:gd name="T0" fmla="*/ 0 w 630"/>
                <a:gd name="T1" fmla="*/ 2876 h 2876"/>
                <a:gd name="T2" fmla="*/ 630 w 630"/>
                <a:gd name="T3" fmla="*/ 2876 h 2876"/>
                <a:gd name="T4" fmla="*/ 630 w 630"/>
                <a:gd name="T5" fmla="*/ 0 h 2876"/>
              </a:gdLst>
              <a:ahLst/>
              <a:cxnLst>
                <a:cxn ang="0">
                  <a:pos x="T0" y="T1"/>
                </a:cxn>
                <a:cxn ang="0">
                  <a:pos x="T2" y="T3"/>
                </a:cxn>
                <a:cxn ang="0">
                  <a:pos x="T4" y="T5"/>
                </a:cxn>
              </a:cxnLst>
              <a:rect l="0" t="0" r="r" b="b"/>
              <a:pathLst>
                <a:path w="630" h="2876">
                  <a:moveTo>
                    <a:pt x="0" y="2876"/>
                  </a:moveTo>
                  <a:lnTo>
                    <a:pt x="630" y="2876"/>
                  </a:lnTo>
                  <a:lnTo>
                    <a:pt x="630" y="0"/>
                  </a:lnTo>
                </a:path>
              </a:pathLst>
            </a:custGeom>
            <a:noFill/>
            <a:ln w="1968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7" name="Group 48"/>
            <p:cNvGrpSpPr>
              <a:grpSpLocks/>
            </p:cNvGrpSpPr>
            <p:nvPr/>
          </p:nvGrpSpPr>
          <p:grpSpPr bwMode="auto">
            <a:xfrm>
              <a:off x="2517" y="4"/>
              <a:ext cx="3772" cy="1150"/>
              <a:chOff x="2517" y="4"/>
              <a:chExt cx="3772" cy="1150"/>
            </a:xfrm>
          </p:grpSpPr>
          <p:sp>
            <p:nvSpPr>
              <p:cNvPr id="1053" name="Freeform 50"/>
              <p:cNvSpPr>
                <a:spLocks/>
              </p:cNvSpPr>
              <p:nvPr/>
            </p:nvSpPr>
            <p:spPr bwMode="auto">
              <a:xfrm>
                <a:off x="2517" y="4"/>
                <a:ext cx="3772" cy="1150"/>
              </a:xfrm>
              <a:custGeom>
                <a:avLst/>
                <a:gdLst>
                  <a:gd name="T0" fmla="*/ 470 w 9238"/>
                  <a:gd name="T1" fmla="*/ 0 h 2817"/>
                  <a:gd name="T2" fmla="*/ 0 w 9238"/>
                  <a:gd name="T3" fmla="*/ 470 h 2817"/>
                  <a:gd name="T4" fmla="*/ 0 w 9238"/>
                  <a:gd name="T5" fmla="*/ 2348 h 2817"/>
                  <a:gd name="T6" fmla="*/ 470 w 9238"/>
                  <a:gd name="T7" fmla="*/ 2817 h 2817"/>
                  <a:gd name="T8" fmla="*/ 8768 w 9238"/>
                  <a:gd name="T9" fmla="*/ 2817 h 2817"/>
                  <a:gd name="T10" fmla="*/ 9238 w 9238"/>
                  <a:gd name="T11" fmla="*/ 2348 h 2817"/>
                  <a:gd name="T12" fmla="*/ 9238 w 9238"/>
                  <a:gd name="T13" fmla="*/ 470 h 2817"/>
                  <a:gd name="T14" fmla="*/ 8768 w 9238"/>
                  <a:gd name="T15" fmla="*/ 0 h 2817"/>
                  <a:gd name="T16" fmla="*/ 470 w 9238"/>
                  <a:gd name="T17" fmla="*/ 0 h 2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38" h="2817">
                    <a:moveTo>
                      <a:pt x="470" y="0"/>
                    </a:moveTo>
                    <a:cubicBezTo>
                      <a:pt x="210" y="0"/>
                      <a:pt x="0" y="211"/>
                      <a:pt x="0" y="470"/>
                    </a:cubicBezTo>
                    <a:lnTo>
                      <a:pt x="0" y="2348"/>
                    </a:lnTo>
                    <a:cubicBezTo>
                      <a:pt x="0" y="2607"/>
                      <a:pt x="210" y="2817"/>
                      <a:pt x="470" y="2817"/>
                    </a:cubicBezTo>
                    <a:lnTo>
                      <a:pt x="8768" y="2817"/>
                    </a:lnTo>
                    <a:cubicBezTo>
                      <a:pt x="9027" y="2817"/>
                      <a:pt x="9238" y="2607"/>
                      <a:pt x="9238" y="2348"/>
                    </a:cubicBezTo>
                    <a:lnTo>
                      <a:pt x="9238" y="470"/>
                    </a:lnTo>
                    <a:cubicBezTo>
                      <a:pt x="9238" y="211"/>
                      <a:pt x="9027" y="0"/>
                      <a:pt x="8768" y="0"/>
                    </a:cubicBezTo>
                    <a:lnTo>
                      <a:pt x="470" y="0"/>
                    </a:lnTo>
                    <a:close/>
                  </a:path>
                </a:pathLst>
              </a:custGeom>
              <a:solidFill>
                <a:srgbClr val="FFFF99"/>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4" name="Freeform 49"/>
              <p:cNvSpPr>
                <a:spLocks/>
              </p:cNvSpPr>
              <p:nvPr/>
            </p:nvSpPr>
            <p:spPr bwMode="auto">
              <a:xfrm>
                <a:off x="2517" y="4"/>
                <a:ext cx="3772" cy="1150"/>
              </a:xfrm>
              <a:custGeom>
                <a:avLst/>
                <a:gdLst>
                  <a:gd name="T0" fmla="*/ 470 w 9238"/>
                  <a:gd name="T1" fmla="*/ 0 h 2817"/>
                  <a:gd name="T2" fmla="*/ 0 w 9238"/>
                  <a:gd name="T3" fmla="*/ 470 h 2817"/>
                  <a:gd name="T4" fmla="*/ 0 w 9238"/>
                  <a:gd name="T5" fmla="*/ 2348 h 2817"/>
                  <a:gd name="T6" fmla="*/ 470 w 9238"/>
                  <a:gd name="T7" fmla="*/ 2817 h 2817"/>
                  <a:gd name="T8" fmla="*/ 8768 w 9238"/>
                  <a:gd name="T9" fmla="*/ 2817 h 2817"/>
                  <a:gd name="T10" fmla="*/ 9238 w 9238"/>
                  <a:gd name="T11" fmla="*/ 2348 h 2817"/>
                  <a:gd name="T12" fmla="*/ 9238 w 9238"/>
                  <a:gd name="T13" fmla="*/ 470 h 2817"/>
                  <a:gd name="T14" fmla="*/ 8768 w 9238"/>
                  <a:gd name="T15" fmla="*/ 0 h 2817"/>
                  <a:gd name="T16" fmla="*/ 470 w 9238"/>
                  <a:gd name="T17" fmla="*/ 0 h 2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38" h="2817">
                    <a:moveTo>
                      <a:pt x="470" y="0"/>
                    </a:moveTo>
                    <a:cubicBezTo>
                      <a:pt x="210" y="0"/>
                      <a:pt x="0" y="211"/>
                      <a:pt x="0" y="470"/>
                    </a:cubicBezTo>
                    <a:lnTo>
                      <a:pt x="0" y="2348"/>
                    </a:lnTo>
                    <a:cubicBezTo>
                      <a:pt x="0" y="2607"/>
                      <a:pt x="210" y="2817"/>
                      <a:pt x="470" y="2817"/>
                    </a:cubicBezTo>
                    <a:lnTo>
                      <a:pt x="8768" y="2817"/>
                    </a:lnTo>
                    <a:cubicBezTo>
                      <a:pt x="9027" y="2817"/>
                      <a:pt x="9238" y="2607"/>
                      <a:pt x="9238" y="2348"/>
                    </a:cubicBezTo>
                    <a:lnTo>
                      <a:pt x="9238" y="470"/>
                    </a:lnTo>
                    <a:cubicBezTo>
                      <a:pt x="9238" y="211"/>
                      <a:pt x="9027" y="0"/>
                      <a:pt x="8768" y="0"/>
                    </a:cubicBezTo>
                    <a:lnTo>
                      <a:pt x="470" y="0"/>
                    </a:lnTo>
                    <a:close/>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grpSp>
          <p:nvGrpSpPr>
            <p:cNvPr id="18" name="Group 45"/>
            <p:cNvGrpSpPr>
              <a:grpSpLocks/>
            </p:cNvGrpSpPr>
            <p:nvPr/>
          </p:nvGrpSpPr>
          <p:grpSpPr bwMode="auto">
            <a:xfrm>
              <a:off x="5" y="3455"/>
              <a:ext cx="3769" cy="1150"/>
              <a:chOff x="5" y="3455"/>
              <a:chExt cx="3769" cy="1150"/>
            </a:xfrm>
          </p:grpSpPr>
          <p:sp>
            <p:nvSpPr>
              <p:cNvPr id="1051" name="Freeform 47"/>
              <p:cNvSpPr>
                <a:spLocks/>
              </p:cNvSpPr>
              <p:nvPr/>
            </p:nvSpPr>
            <p:spPr bwMode="auto">
              <a:xfrm>
                <a:off x="5" y="3455"/>
                <a:ext cx="3769" cy="1150"/>
              </a:xfrm>
              <a:custGeom>
                <a:avLst/>
                <a:gdLst>
                  <a:gd name="T0" fmla="*/ 939 w 18467"/>
                  <a:gd name="T1" fmla="*/ 0 h 5634"/>
                  <a:gd name="T2" fmla="*/ 0 w 18467"/>
                  <a:gd name="T3" fmla="*/ 939 h 5634"/>
                  <a:gd name="T4" fmla="*/ 0 w 18467"/>
                  <a:gd name="T5" fmla="*/ 4695 h 5634"/>
                  <a:gd name="T6" fmla="*/ 939 w 18467"/>
                  <a:gd name="T7" fmla="*/ 5634 h 5634"/>
                  <a:gd name="T8" fmla="*/ 17528 w 18467"/>
                  <a:gd name="T9" fmla="*/ 5634 h 5634"/>
                  <a:gd name="T10" fmla="*/ 18467 w 18467"/>
                  <a:gd name="T11" fmla="*/ 4695 h 5634"/>
                  <a:gd name="T12" fmla="*/ 18467 w 18467"/>
                  <a:gd name="T13" fmla="*/ 939 h 5634"/>
                  <a:gd name="T14" fmla="*/ 17528 w 18467"/>
                  <a:gd name="T15" fmla="*/ 0 h 5634"/>
                  <a:gd name="T16" fmla="*/ 939 w 18467"/>
                  <a:gd name="T17" fmla="*/ 0 h 5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4">
                    <a:moveTo>
                      <a:pt x="939" y="0"/>
                    </a:moveTo>
                    <a:cubicBezTo>
                      <a:pt x="421" y="0"/>
                      <a:pt x="0" y="421"/>
                      <a:pt x="0" y="939"/>
                    </a:cubicBezTo>
                    <a:lnTo>
                      <a:pt x="0" y="4695"/>
                    </a:lnTo>
                    <a:cubicBezTo>
                      <a:pt x="0" y="5213"/>
                      <a:pt x="421" y="5634"/>
                      <a:pt x="939" y="5634"/>
                    </a:cubicBezTo>
                    <a:lnTo>
                      <a:pt x="17528" y="5634"/>
                    </a:lnTo>
                    <a:cubicBezTo>
                      <a:pt x="18047" y="5634"/>
                      <a:pt x="18467" y="5213"/>
                      <a:pt x="18467" y="4695"/>
                    </a:cubicBezTo>
                    <a:lnTo>
                      <a:pt x="18467" y="939"/>
                    </a:lnTo>
                    <a:cubicBezTo>
                      <a:pt x="18467" y="421"/>
                      <a:pt x="18047" y="0"/>
                      <a:pt x="17528" y="0"/>
                    </a:cubicBezTo>
                    <a:lnTo>
                      <a:pt x="939" y="0"/>
                    </a:lnTo>
                    <a:close/>
                  </a:path>
                </a:pathLst>
              </a:custGeom>
              <a:solidFill>
                <a:srgbClr val="CCFFCC"/>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2" name="Freeform 46"/>
              <p:cNvSpPr>
                <a:spLocks/>
              </p:cNvSpPr>
              <p:nvPr/>
            </p:nvSpPr>
            <p:spPr bwMode="auto">
              <a:xfrm>
                <a:off x="5" y="3455"/>
                <a:ext cx="3769" cy="1150"/>
              </a:xfrm>
              <a:custGeom>
                <a:avLst/>
                <a:gdLst>
                  <a:gd name="T0" fmla="*/ 939 w 18467"/>
                  <a:gd name="T1" fmla="*/ 0 h 5634"/>
                  <a:gd name="T2" fmla="*/ 0 w 18467"/>
                  <a:gd name="T3" fmla="*/ 939 h 5634"/>
                  <a:gd name="T4" fmla="*/ 0 w 18467"/>
                  <a:gd name="T5" fmla="*/ 4695 h 5634"/>
                  <a:gd name="T6" fmla="*/ 939 w 18467"/>
                  <a:gd name="T7" fmla="*/ 5634 h 5634"/>
                  <a:gd name="T8" fmla="*/ 17528 w 18467"/>
                  <a:gd name="T9" fmla="*/ 5634 h 5634"/>
                  <a:gd name="T10" fmla="*/ 18467 w 18467"/>
                  <a:gd name="T11" fmla="*/ 4695 h 5634"/>
                  <a:gd name="T12" fmla="*/ 18467 w 18467"/>
                  <a:gd name="T13" fmla="*/ 939 h 5634"/>
                  <a:gd name="T14" fmla="*/ 17528 w 18467"/>
                  <a:gd name="T15" fmla="*/ 0 h 5634"/>
                  <a:gd name="T16" fmla="*/ 939 w 18467"/>
                  <a:gd name="T17" fmla="*/ 0 h 5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4">
                    <a:moveTo>
                      <a:pt x="939" y="0"/>
                    </a:moveTo>
                    <a:cubicBezTo>
                      <a:pt x="421" y="0"/>
                      <a:pt x="0" y="421"/>
                      <a:pt x="0" y="939"/>
                    </a:cubicBezTo>
                    <a:lnTo>
                      <a:pt x="0" y="4695"/>
                    </a:lnTo>
                    <a:cubicBezTo>
                      <a:pt x="0" y="5213"/>
                      <a:pt x="421" y="5634"/>
                      <a:pt x="939" y="5634"/>
                    </a:cubicBezTo>
                    <a:lnTo>
                      <a:pt x="17528" y="5634"/>
                    </a:lnTo>
                    <a:cubicBezTo>
                      <a:pt x="18047" y="5634"/>
                      <a:pt x="18467" y="5213"/>
                      <a:pt x="18467" y="4695"/>
                    </a:cubicBezTo>
                    <a:lnTo>
                      <a:pt x="18467" y="939"/>
                    </a:lnTo>
                    <a:cubicBezTo>
                      <a:pt x="18467" y="421"/>
                      <a:pt x="18047" y="0"/>
                      <a:pt x="17528" y="0"/>
                    </a:cubicBezTo>
                    <a:lnTo>
                      <a:pt x="939" y="0"/>
                    </a:lnTo>
                    <a:close/>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9" name="Rectangle 44"/>
            <p:cNvSpPr>
              <a:spLocks noChangeArrowheads="1"/>
            </p:cNvSpPr>
            <p:nvPr/>
          </p:nvSpPr>
          <p:spPr bwMode="auto">
            <a:xfrm>
              <a:off x="2239" y="4158"/>
              <a:ext cx="10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43"/>
            <p:cNvSpPr>
              <a:spLocks noChangeArrowheads="1"/>
            </p:cNvSpPr>
            <p:nvPr/>
          </p:nvSpPr>
          <p:spPr bwMode="auto">
            <a:xfrm>
              <a:off x="5672" y="4030"/>
              <a:ext cx="348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1" i="0" u="none" strike="noStrike" cap="none" normalizeH="0" baseline="0" smtClean="0">
                  <a:ln>
                    <a:noFill/>
                  </a:ln>
                  <a:solidFill>
                    <a:srgbClr val="00B0F0"/>
                  </a:solidFill>
                  <a:effectLst/>
                  <a:latin typeface="Comic Sans MS" pitchFamily="66" charset="0"/>
                  <a:ea typeface="Times New Roman" pitchFamily="18" charset="0"/>
                  <a:cs typeface="Arial" pitchFamily="34" charset="0"/>
                </a:rPr>
                <a:t>Un correspondant Base de Données </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1" name="Group 40"/>
            <p:cNvGrpSpPr>
              <a:grpSpLocks/>
            </p:cNvGrpSpPr>
            <p:nvPr/>
          </p:nvGrpSpPr>
          <p:grpSpPr bwMode="auto">
            <a:xfrm>
              <a:off x="5" y="1729"/>
              <a:ext cx="3769" cy="1149"/>
              <a:chOff x="5" y="1729"/>
              <a:chExt cx="3769" cy="1149"/>
            </a:xfrm>
          </p:grpSpPr>
          <p:sp>
            <p:nvSpPr>
              <p:cNvPr id="1049" name="Freeform 42"/>
              <p:cNvSpPr>
                <a:spLocks/>
              </p:cNvSpPr>
              <p:nvPr/>
            </p:nvSpPr>
            <p:spPr bwMode="auto">
              <a:xfrm>
                <a:off x="5" y="1729"/>
                <a:ext cx="3769" cy="1149"/>
              </a:xfrm>
              <a:custGeom>
                <a:avLst/>
                <a:gdLst>
                  <a:gd name="T0" fmla="*/ 939 w 18467"/>
                  <a:gd name="T1" fmla="*/ 0 h 5633"/>
                  <a:gd name="T2" fmla="*/ 0 w 18467"/>
                  <a:gd name="T3" fmla="*/ 939 h 5633"/>
                  <a:gd name="T4" fmla="*/ 0 w 18467"/>
                  <a:gd name="T5" fmla="*/ 4695 h 5633"/>
                  <a:gd name="T6" fmla="*/ 939 w 18467"/>
                  <a:gd name="T7" fmla="*/ 5633 h 5633"/>
                  <a:gd name="T8" fmla="*/ 17528 w 18467"/>
                  <a:gd name="T9" fmla="*/ 5633 h 5633"/>
                  <a:gd name="T10" fmla="*/ 18467 w 18467"/>
                  <a:gd name="T11" fmla="*/ 4695 h 5633"/>
                  <a:gd name="T12" fmla="*/ 18467 w 18467"/>
                  <a:gd name="T13" fmla="*/ 939 h 5633"/>
                  <a:gd name="T14" fmla="*/ 17528 w 18467"/>
                  <a:gd name="T15" fmla="*/ 0 h 5633"/>
                  <a:gd name="T16" fmla="*/ 939 w 18467"/>
                  <a:gd name="T17" fmla="*/ 0 h 5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3">
                    <a:moveTo>
                      <a:pt x="939" y="0"/>
                    </a:moveTo>
                    <a:cubicBezTo>
                      <a:pt x="421" y="0"/>
                      <a:pt x="0" y="421"/>
                      <a:pt x="0" y="939"/>
                    </a:cubicBezTo>
                    <a:lnTo>
                      <a:pt x="0" y="4695"/>
                    </a:lnTo>
                    <a:cubicBezTo>
                      <a:pt x="0" y="5213"/>
                      <a:pt x="421" y="5633"/>
                      <a:pt x="939" y="5633"/>
                    </a:cubicBezTo>
                    <a:lnTo>
                      <a:pt x="17528" y="5633"/>
                    </a:lnTo>
                    <a:cubicBezTo>
                      <a:pt x="18047" y="5633"/>
                      <a:pt x="18467" y="5213"/>
                      <a:pt x="18467" y="4695"/>
                    </a:cubicBezTo>
                    <a:lnTo>
                      <a:pt x="18467" y="939"/>
                    </a:lnTo>
                    <a:cubicBezTo>
                      <a:pt x="18467" y="421"/>
                      <a:pt x="18047" y="0"/>
                      <a:pt x="17528" y="0"/>
                    </a:cubicBezTo>
                    <a:lnTo>
                      <a:pt x="939" y="0"/>
                    </a:lnTo>
                    <a:close/>
                  </a:path>
                </a:pathLst>
              </a:custGeom>
              <a:solidFill>
                <a:srgbClr val="FFCC99"/>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0" name="Freeform 41"/>
              <p:cNvSpPr>
                <a:spLocks/>
              </p:cNvSpPr>
              <p:nvPr/>
            </p:nvSpPr>
            <p:spPr bwMode="auto">
              <a:xfrm>
                <a:off x="5" y="1729"/>
                <a:ext cx="3769" cy="1149"/>
              </a:xfrm>
              <a:custGeom>
                <a:avLst/>
                <a:gdLst>
                  <a:gd name="T0" fmla="*/ 939 w 18467"/>
                  <a:gd name="T1" fmla="*/ 0 h 5633"/>
                  <a:gd name="T2" fmla="*/ 0 w 18467"/>
                  <a:gd name="T3" fmla="*/ 939 h 5633"/>
                  <a:gd name="T4" fmla="*/ 0 w 18467"/>
                  <a:gd name="T5" fmla="*/ 4695 h 5633"/>
                  <a:gd name="T6" fmla="*/ 939 w 18467"/>
                  <a:gd name="T7" fmla="*/ 5633 h 5633"/>
                  <a:gd name="T8" fmla="*/ 17528 w 18467"/>
                  <a:gd name="T9" fmla="*/ 5633 h 5633"/>
                  <a:gd name="T10" fmla="*/ 18467 w 18467"/>
                  <a:gd name="T11" fmla="*/ 4695 h 5633"/>
                  <a:gd name="T12" fmla="*/ 18467 w 18467"/>
                  <a:gd name="T13" fmla="*/ 939 h 5633"/>
                  <a:gd name="T14" fmla="*/ 17528 w 18467"/>
                  <a:gd name="T15" fmla="*/ 0 h 5633"/>
                  <a:gd name="T16" fmla="*/ 939 w 18467"/>
                  <a:gd name="T17" fmla="*/ 0 h 5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3">
                    <a:moveTo>
                      <a:pt x="939" y="0"/>
                    </a:moveTo>
                    <a:cubicBezTo>
                      <a:pt x="421" y="0"/>
                      <a:pt x="0" y="421"/>
                      <a:pt x="0" y="939"/>
                    </a:cubicBezTo>
                    <a:lnTo>
                      <a:pt x="0" y="4695"/>
                    </a:lnTo>
                    <a:cubicBezTo>
                      <a:pt x="0" y="5213"/>
                      <a:pt x="421" y="5633"/>
                      <a:pt x="939" y="5633"/>
                    </a:cubicBezTo>
                    <a:lnTo>
                      <a:pt x="17528" y="5633"/>
                    </a:lnTo>
                    <a:cubicBezTo>
                      <a:pt x="18047" y="5633"/>
                      <a:pt x="18467" y="5213"/>
                      <a:pt x="18467" y="4695"/>
                    </a:cubicBezTo>
                    <a:lnTo>
                      <a:pt x="18467" y="939"/>
                    </a:lnTo>
                    <a:cubicBezTo>
                      <a:pt x="18467" y="421"/>
                      <a:pt x="18047" y="0"/>
                      <a:pt x="17528" y="0"/>
                    </a:cubicBezTo>
                    <a:lnTo>
                      <a:pt x="939" y="0"/>
                    </a:lnTo>
                    <a:close/>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2" name="Rectangle 39"/>
            <p:cNvSpPr>
              <a:spLocks noChangeArrowheads="1"/>
            </p:cNvSpPr>
            <p:nvPr/>
          </p:nvSpPr>
          <p:spPr bwMode="auto">
            <a:xfrm>
              <a:off x="6630" y="1240"/>
              <a:ext cx="3108"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1" i="0" u="sng" strike="noStrike" cap="none" normalizeH="0" baseline="0" smtClean="0">
                  <a:ln>
                    <a:noFill/>
                  </a:ln>
                  <a:solidFill>
                    <a:srgbClr val="000000"/>
                  </a:solidFill>
                  <a:effectLst/>
                  <a:latin typeface="Comic Sans MS" pitchFamily="66" charset="0"/>
                  <a:ea typeface="Times New Roman" pitchFamily="18" charset="0"/>
                  <a:cs typeface="Arial" pitchFamily="34" charset="0"/>
                </a:rPr>
                <a:t>Comité de suivi</a:t>
              </a:r>
              <a:endParaRPr kumimoji="0" lang="fr-FR" alt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fr-FR"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Personnes extérieures SOMLIT</a:t>
              </a:r>
              <a:endParaRPr kumimoji="0" lang="fr-FR" alt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Une réunion par an</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Freeform 38"/>
            <p:cNvSpPr>
              <a:spLocks/>
            </p:cNvSpPr>
            <p:nvPr/>
          </p:nvSpPr>
          <p:spPr bwMode="auto">
            <a:xfrm>
              <a:off x="3774" y="1154"/>
              <a:ext cx="630" cy="1150"/>
            </a:xfrm>
            <a:custGeom>
              <a:avLst/>
              <a:gdLst>
                <a:gd name="T0" fmla="*/ 0 w 630"/>
                <a:gd name="T1" fmla="*/ 1150 h 1150"/>
                <a:gd name="T2" fmla="*/ 630 w 630"/>
                <a:gd name="T3" fmla="*/ 1150 h 1150"/>
                <a:gd name="T4" fmla="*/ 630 w 630"/>
                <a:gd name="T5" fmla="*/ 0 h 1150"/>
              </a:gdLst>
              <a:ahLst/>
              <a:cxnLst>
                <a:cxn ang="0">
                  <a:pos x="T0" y="T1"/>
                </a:cxn>
                <a:cxn ang="0">
                  <a:pos x="T2" y="T3"/>
                </a:cxn>
                <a:cxn ang="0">
                  <a:pos x="T4" y="T5"/>
                </a:cxn>
              </a:cxnLst>
              <a:rect l="0" t="0" r="r" b="b"/>
              <a:pathLst>
                <a:path w="630" h="1150">
                  <a:moveTo>
                    <a:pt x="0" y="1150"/>
                  </a:moveTo>
                  <a:lnTo>
                    <a:pt x="630" y="1150"/>
                  </a:lnTo>
                  <a:lnTo>
                    <a:pt x="630" y="0"/>
                  </a:lnTo>
                </a:path>
              </a:pathLst>
            </a:custGeom>
            <a:noFill/>
            <a:ln w="1968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Freeform 37"/>
            <p:cNvSpPr>
              <a:spLocks/>
            </p:cNvSpPr>
            <p:nvPr/>
          </p:nvSpPr>
          <p:spPr bwMode="auto">
            <a:xfrm>
              <a:off x="3774" y="1154"/>
              <a:ext cx="630" cy="4600"/>
            </a:xfrm>
            <a:custGeom>
              <a:avLst/>
              <a:gdLst>
                <a:gd name="T0" fmla="*/ 0 w 630"/>
                <a:gd name="T1" fmla="*/ 4600 h 4600"/>
                <a:gd name="T2" fmla="*/ 630 w 630"/>
                <a:gd name="T3" fmla="*/ 4600 h 4600"/>
                <a:gd name="T4" fmla="*/ 630 w 630"/>
                <a:gd name="T5" fmla="*/ 0 h 4600"/>
              </a:gdLst>
              <a:ahLst/>
              <a:cxnLst>
                <a:cxn ang="0">
                  <a:pos x="T0" y="T1"/>
                </a:cxn>
                <a:cxn ang="0">
                  <a:pos x="T2" y="T3"/>
                </a:cxn>
                <a:cxn ang="0">
                  <a:pos x="T4" y="T5"/>
                </a:cxn>
              </a:cxnLst>
              <a:rect l="0" t="0" r="r" b="b"/>
              <a:pathLst>
                <a:path w="630" h="4600">
                  <a:moveTo>
                    <a:pt x="0" y="4600"/>
                  </a:moveTo>
                  <a:lnTo>
                    <a:pt x="630" y="4600"/>
                  </a:lnTo>
                  <a:lnTo>
                    <a:pt x="630" y="0"/>
                  </a:lnTo>
                </a:path>
              </a:pathLst>
            </a:custGeom>
            <a:noFill/>
            <a:ln w="1968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Freeform 36"/>
            <p:cNvSpPr>
              <a:spLocks/>
            </p:cNvSpPr>
            <p:nvPr/>
          </p:nvSpPr>
          <p:spPr bwMode="auto">
            <a:xfrm>
              <a:off x="4404" y="1154"/>
              <a:ext cx="627" cy="2876"/>
            </a:xfrm>
            <a:custGeom>
              <a:avLst/>
              <a:gdLst>
                <a:gd name="T0" fmla="*/ 627 w 627"/>
                <a:gd name="T1" fmla="*/ 2876 h 2876"/>
                <a:gd name="T2" fmla="*/ 0 w 627"/>
                <a:gd name="T3" fmla="*/ 2876 h 2876"/>
                <a:gd name="T4" fmla="*/ 0 w 627"/>
                <a:gd name="T5" fmla="*/ 0 h 2876"/>
              </a:gdLst>
              <a:ahLst/>
              <a:cxnLst>
                <a:cxn ang="0">
                  <a:pos x="T0" y="T1"/>
                </a:cxn>
                <a:cxn ang="0">
                  <a:pos x="T2" y="T3"/>
                </a:cxn>
                <a:cxn ang="0">
                  <a:pos x="T4" y="T5"/>
                </a:cxn>
              </a:cxnLst>
              <a:rect l="0" t="0" r="r" b="b"/>
              <a:pathLst>
                <a:path w="627" h="2876">
                  <a:moveTo>
                    <a:pt x="627" y="2876"/>
                  </a:moveTo>
                  <a:lnTo>
                    <a:pt x="0" y="2876"/>
                  </a:lnTo>
                  <a:lnTo>
                    <a:pt x="0" y="0"/>
                  </a:lnTo>
                </a:path>
              </a:pathLst>
            </a:custGeom>
            <a:noFill/>
            <a:ln w="1968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Freeform 35"/>
            <p:cNvSpPr>
              <a:spLocks/>
            </p:cNvSpPr>
            <p:nvPr/>
          </p:nvSpPr>
          <p:spPr bwMode="auto">
            <a:xfrm>
              <a:off x="3774" y="1154"/>
              <a:ext cx="630" cy="2876"/>
            </a:xfrm>
            <a:custGeom>
              <a:avLst/>
              <a:gdLst>
                <a:gd name="T0" fmla="*/ 0 w 630"/>
                <a:gd name="T1" fmla="*/ 2876 h 2876"/>
                <a:gd name="T2" fmla="*/ 630 w 630"/>
                <a:gd name="T3" fmla="*/ 2876 h 2876"/>
                <a:gd name="T4" fmla="*/ 630 w 630"/>
                <a:gd name="T5" fmla="*/ 0 h 2876"/>
              </a:gdLst>
              <a:ahLst/>
              <a:cxnLst>
                <a:cxn ang="0">
                  <a:pos x="T0" y="T1"/>
                </a:cxn>
                <a:cxn ang="0">
                  <a:pos x="T2" y="T3"/>
                </a:cxn>
                <a:cxn ang="0">
                  <a:pos x="T4" y="T5"/>
                </a:cxn>
              </a:cxnLst>
              <a:rect l="0" t="0" r="r" b="b"/>
              <a:pathLst>
                <a:path w="630" h="2876">
                  <a:moveTo>
                    <a:pt x="0" y="2876"/>
                  </a:moveTo>
                  <a:lnTo>
                    <a:pt x="630" y="2876"/>
                  </a:lnTo>
                  <a:lnTo>
                    <a:pt x="630" y="0"/>
                  </a:lnTo>
                </a:path>
              </a:pathLst>
            </a:custGeom>
            <a:noFill/>
            <a:ln w="1968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27" name="Group 32"/>
            <p:cNvGrpSpPr>
              <a:grpSpLocks/>
            </p:cNvGrpSpPr>
            <p:nvPr/>
          </p:nvGrpSpPr>
          <p:grpSpPr bwMode="auto">
            <a:xfrm>
              <a:off x="2517" y="4"/>
              <a:ext cx="3772" cy="1150"/>
              <a:chOff x="2517" y="4"/>
              <a:chExt cx="3772" cy="1150"/>
            </a:xfrm>
          </p:grpSpPr>
          <p:sp>
            <p:nvSpPr>
              <p:cNvPr id="1047" name="Freeform 34"/>
              <p:cNvSpPr>
                <a:spLocks/>
              </p:cNvSpPr>
              <p:nvPr/>
            </p:nvSpPr>
            <p:spPr bwMode="auto">
              <a:xfrm>
                <a:off x="2517" y="4"/>
                <a:ext cx="3772" cy="1150"/>
              </a:xfrm>
              <a:custGeom>
                <a:avLst/>
                <a:gdLst>
                  <a:gd name="T0" fmla="*/ 470 w 9238"/>
                  <a:gd name="T1" fmla="*/ 0 h 2817"/>
                  <a:gd name="T2" fmla="*/ 0 w 9238"/>
                  <a:gd name="T3" fmla="*/ 470 h 2817"/>
                  <a:gd name="T4" fmla="*/ 0 w 9238"/>
                  <a:gd name="T5" fmla="*/ 2348 h 2817"/>
                  <a:gd name="T6" fmla="*/ 470 w 9238"/>
                  <a:gd name="T7" fmla="*/ 2817 h 2817"/>
                  <a:gd name="T8" fmla="*/ 8768 w 9238"/>
                  <a:gd name="T9" fmla="*/ 2817 h 2817"/>
                  <a:gd name="T10" fmla="*/ 9238 w 9238"/>
                  <a:gd name="T11" fmla="*/ 2348 h 2817"/>
                  <a:gd name="T12" fmla="*/ 9238 w 9238"/>
                  <a:gd name="T13" fmla="*/ 470 h 2817"/>
                  <a:gd name="T14" fmla="*/ 8768 w 9238"/>
                  <a:gd name="T15" fmla="*/ 0 h 2817"/>
                  <a:gd name="T16" fmla="*/ 470 w 9238"/>
                  <a:gd name="T17" fmla="*/ 0 h 2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38" h="2817">
                    <a:moveTo>
                      <a:pt x="470" y="0"/>
                    </a:moveTo>
                    <a:cubicBezTo>
                      <a:pt x="210" y="0"/>
                      <a:pt x="0" y="211"/>
                      <a:pt x="0" y="470"/>
                    </a:cubicBezTo>
                    <a:lnTo>
                      <a:pt x="0" y="2348"/>
                    </a:lnTo>
                    <a:cubicBezTo>
                      <a:pt x="0" y="2607"/>
                      <a:pt x="210" y="2817"/>
                      <a:pt x="470" y="2817"/>
                    </a:cubicBezTo>
                    <a:lnTo>
                      <a:pt x="8768" y="2817"/>
                    </a:lnTo>
                    <a:cubicBezTo>
                      <a:pt x="9027" y="2817"/>
                      <a:pt x="9238" y="2607"/>
                      <a:pt x="9238" y="2348"/>
                    </a:cubicBezTo>
                    <a:lnTo>
                      <a:pt x="9238" y="470"/>
                    </a:lnTo>
                    <a:cubicBezTo>
                      <a:pt x="9238" y="211"/>
                      <a:pt x="9027" y="0"/>
                      <a:pt x="8768" y="0"/>
                    </a:cubicBezTo>
                    <a:lnTo>
                      <a:pt x="470" y="0"/>
                    </a:lnTo>
                    <a:close/>
                  </a:path>
                </a:pathLst>
              </a:custGeom>
              <a:solidFill>
                <a:srgbClr val="FFFF99"/>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8" name="Freeform 33"/>
              <p:cNvSpPr>
                <a:spLocks/>
              </p:cNvSpPr>
              <p:nvPr/>
            </p:nvSpPr>
            <p:spPr bwMode="auto">
              <a:xfrm>
                <a:off x="2517" y="4"/>
                <a:ext cx="3772" cy="1150"/>
              </a:xfrm>
              <a:custGeom>
                <a:avLst/>
                <a:gdLst>
                  <a:gd name="T0" fmla="*/ 470 w 9238"/>
                  <a:gd name="T1" fmla="*/ 0 h 2817"/>
                  <a:gd name="T2" fmla="*/ 0 w 9238"/>
                  <a:gd name="T3" fmla="*/ 470 h 2817"/>
                  <a:gd name="T4" fmla="*/ 0 w 9238"/>
                  <a:gd name="T5" fmla="*/ 2348 h 2817"/>
                  <a:gd name="T6" fmla="*/ 470 w 9238"/>
                  <a:gd name="T7" fmla="*/ 2817 h 2817"/>
                  <a:gd name="T8" fmla="*/ 8768 w 9238"/>
                  <a:gd name="T9" fmla="*/ 2817 h 2817"/>
                  <a:gd name="T10" fmla="*/ 9238 w 9238"/>
                  <a:gd name="T11" fmla="*/ 2348 h 2817"/>
                  <a:gd name="T12" fmla="*/ 9238 w 9238"/>
                  <a:gd name="T13" fmla="*/ 470 h 2817"/>
                  <a:gd name="T14" fmla="*/ 8768 w 9238"/>
                  <a:gd name="T15" fmla="*/ 0 h 2817"/>
                  <a:gd name="T16" fmla="*/ 470 w 9238"/>
                  <a:gd name="T17" fmla="*/ 0 h 2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38" h="2817">
                    <a:moveTo>
                      <a:pt x="470" y="0"/>
                    </a:moveTo>
                    <a:cubicBezTo>
                      <a:pt x="210" y="0"/>
                      <a:pt x="0" y="211"/>
                      <a:pt x="0" y="470"/>
                    </a:cubicBezTo>
                    <a:lnTo>
                      <a:pt x="0" y="2348"/>
                    </a:lnTo>
                    <a:cubicBezTo>
                      <a:pt x="0" y="2607"/>
                      <a:pt x="210" y="2817"/>
                      <a:pt x="470" y="2817"/>
                    </a:cubicBezTo>
                    <a:lnTo>
                      <a:pt x="8768" y="2817"/>
                    </a:lnTo>
                    <a:cubicBezTo>
                      <a:pt x="9027" y="2817"/>
                      <a:pt x="9238" y="2607"/>
                      <a:pt x="9238" y="2348"/>
                    </a:cubicBezTo>
                    <a:lnTo>
                      <a:pt x="9238" y="470"/>
                    </a:lnTo>
                    <a:cubicBezTo>
                      <a:pt x="9238" y="211"/>
                      <a:pt x="9027" y="0"/>
                      <a:pt x="8768" y="0"/>
                    </a:cubicBezTo>
                    <a:lnTo>
                      <a:pt x="470" y="0"/>
                    </a:lnTo>
                    <a:close/>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8" name="Rectangle 31"/>
            <p:cNvSpPr>
              <a:spLocks noChangeArrowheads="1"/>
            </p:cNvSpPr>
            <p:nvPr/>
          </p:nvSpPr>
          <p:spPr bwMode="auto">
            <a:xfrm>
              <a:off x="3303" y="125"/>
              <a:ext cx="2172"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1" i="0" u="sng" strike="noStrike" cap="none" normalizeH="0" baseline="0" smtClean="0">
                  <a:ln>
                    <a:noFill/>
                  </a:ln>
                  <a:solidFill>
                    <a:srgbClr val="000000"/>
                  </a:solidFill>
                  <a:effectLst/>
                  <a:latin typeface="Comic Sans MS" pitchFamily="66" charset="0"/>
                  <a:ea typeface="Times New Roman" pitchFamily="18" charset="0"/>
                  <a:cs typeface="Arial" pitchFamily="34" charset="0"/>
                </a:rPr>
                <a:t>Coordination nationale</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30"/>
            <p:cNvSpPr>
              <a:spLocks noChangeArrowheads="1"/>
            </p:cNvSpPr>
            <p:nvPr/>
          </p:nvSpPr>
          <p:spPr bwMode="auto">
            <a:xfrm>
              <a:off x="3955" y="479"/>
              <a:ext cx="6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a:spLocks noChangeArrowheads="1"/>
            </p:cNvSpPr>
            <p:nvPr/>
          </p:nvSpPr>
          <p:spPr bwMode="auto">
            <a:xfrm>
              <a:off x="3707" y="552"/>
              <a:ext cx="17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Benoît SAUTOUR</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1" name="Group 26"/>
            <p:cNvGrpSpPr>
              <a:grpSpLocks/>
            </p:cNvGrpSpPr>
            <p:nvPr/>
          </p:nvGrpSpPr>
          <p:grpSpPr bwMode="auto">
            <a:xfrm>
              <a:off x="0" y="3455"/>
              <a:ext cx="3769" cy="1426"/>
              <a:chOff x="5" y="3455"/>
              <a:chExt cx="3769" cy="1150"/>
            </a:xfrm>
          </p:grpSpPr>
          <p:sp>
            <p:nvSpPr>
              <p:cNvPr id="1045" name="Freeform 28"/>
              <p:cNvSpPr>
                <a:spLocks/>
              </p:cNvSpPr>
              <p:nvPr/>
            </p:nvSpPr>
            <p:spPr bwMode="auto">
              <a:xfrm>
                <a:off x="5" y="3455"/>
                <a:ext cx="3769" cy="1150"/>
              </a:xfrm>
              <a:custGeom>
                <a:avLst/>
                <a:gdLst>
                  <a:gd name="T0" fmla="*/ 939 w 18467"/>
                  <a:gd name="T1" fmla="*/ 0 h 5634"/>
                  <a:gd name="T2" fmla="*/ 0 w 18467"/>
                  <a:gd name="T3" fmla="*/ 939 h 5634"/>
                  <a:gd name="T4" fmla="*/ 0 w 18467"/>
                  <a:gd name="T5" fmla="*/ 4695 h 5634"/>
                  <a:gd name="T6" fmla="*/ 939 w 18467"/>
                  <a:gd name="T7" fmla="*/ 5634 h 5634"/>
                  <a:gd name="T8" fmla="*/ 17528 w 18467"/>
                  <a:gd name="T9" fmla="*/ 5634 h 5634"/>
                  <a:gd name="T10" fmla="*/ 18467 w 18467"/>
                  <a:gd name="T11" fmla="*/ 4695 h 5634"/>
                  <a:gd name="T12" fmla="*/ 18467 w 18467"/>
                  <a:gd name="T13" fmla="*/ 939 h 5634"/>
                  <a:gd name="T14" fmla="*/ 17528 w 18467"/>
                  <a:gd name="T15" fmla="*/ 0 h 5634"/>
                  <a:gd name="T16" fmla="*/ 939 w 18467"/>
                  <a:gd name="T17" fmla="*/ 0 h 5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4">
                    <a:moveTo>
                      <a:pt x="939" y="0"/>
                    </a:moveTo>
                    <a:cubicBezTo>
                      <a:pt x="421" y="0"/>
                      <a:pt x="0" y="421"/>
                      <a:pt x="0" y="939"/>
                    </a:cubicBezTo>
                    <a:lnTo>
                      <a:pt x="0" y="4695"/>
                    </a:lnTo>
                    <a:cubicBezTo>
                      <a:pt x="0" y="5213"/>
                      <a:pt x="421" y="5634"/>
                      <a:pt x="939" y="5634"/>
                    </a:cubicBezTo>
                    <a:lnTo>
                      <a:pt x="17528" y="5634"/>
                    </a:lnTo>
                    <a:cubicBezTo>
                      <a:pt x="18047" y="5634"/>
                      <a:pt x="18467" y="5213"/>
                      <a:pt x="18467" y="4695"/>
                    </a:cubicBezTo>
                    <a:lnTo>
                      <a:pt x="18467" y="939"/>
                    </a:lnTo>
                    <a:cubicBezTo>
                      <a:pt x="18467" y="421"/>
                      <a:pt x="18047" y="0"/>
                      <a:pt x="17528" y="0"/>
                    </a:cubicBezTo>
                    <a:lnTo>
                      <a:pt x="939" y="0"/>
                    </a:lnTo>
                    <a:close/>
                  </a:path>
                </a:pathLst>
              </a:custGeom>
              <a:solidFill>
                <a:srgbClr val="CCFFCC"/>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6" name="Freeform 27"/>
              <p:cNvSpPr>
                <a:spLocks/>
              </p:cNvSpPr>
              <p:nvPr/>
            </p:nvSpPr>
            <p:spPr bwMode="auto">
              <a:xfrm>
                <a:off x="5" y="3455"/>
                <a:ext cx="3769" cy="1150"/>
              </a:xfrm>
              <a:custGeom>
                <a:avLst/>
                <a:gdLst>
                  <a:gd name="T0" fmla="*/ 939 w 18467"/>
                  <a:gd name="T1" fmla="*/ 0 h 5634"/>
                  <a:gd name="T2" fmla="*/ 0 w 18467"/>
                  <a:gd name="T3" fmla="*/ 939 h 5634"/>
                  <a:gd name="T4" fmla="*/ 0 w 18467"/>
                  <a:gd name="T5" fmla="*/ 4695 h 5634"/>
                  <a:gd name="T6" fmla="*/ 939 w 18467"/>
                  <a:gd name="T7" fmla="*/ 5634 h 5634"/>
                  <a:gd name="T8" fmla="*/ 17528 w 18467"/>
                  <a:gd name="T9" fmla="*/ 5634 h 5634"/>
                  <a:gd name="T10" fmla="*/ 18467 w 18467"/>
                  <a:gd name="T11" fmla="*/ 4695 h 5634"/>
                  <a:gd name="T12" fmla="*/ 18467 w 18467"/>
                  <a:gd name="T13" fmla="*/ 939 h 5634"/>
                  <a:gd name="T14" fmla="*/ 17528 w 18467"/>
                  <a:gd name="T15" fmla="*/ 0 h 5634"/>
                  <a:gd name="T16" fmla="*/ 939 w 18467"/>
                  <a:gd name="T17" fmla="*/ 0 h 5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4">
                    <a:moveTo>
                      <a:pt x="939" y="0"/>
                    </a:moveTo>
                    <a:cubicBezTo>
                      <a:pt x="421" y="0"/>
                      <a:pt x="0" y="421"/>
                      <a:pt x="0" y="939"/>
                    </a:cubicBezTo>
                    <a:lnTo>
                      <a:pt x="0" y="4695"/>
                    </a:lnTo>
                    <a:cubicBezTo>
                      <a:pt x="0" y="5213"/>
                      <a:pt x="421" y="5634"/>
                      <a:pt x="939" y="5634"/>
                    </a:cubicBezTo>
                    <a:lnTo>
                      <a:pt x="17528" y="5634"/>
                    </a:lnTo>
                    <a:cubicBezTo>
                      <a:pt x="18047" y="5634"/>
                      <a:pt x="18467" y="5213"/>
                      <a:pt x="18467" y="4695"/>
                    </a:cubicBezTo>
                    <a:lnTo>
                      <a:pt x="18467" y="939"/>
                    </a:lnTo>
                    <a:cubicBezTo>
                      <a:pt x="18467" y="421"/>
                      <a:pt x="18047" y="0"/>
                      <a:pt x="17528" y="0"/>
                    </a:cubicBezTo>
                    <a:lnTo>
                      <a:pt x="939" y="0"/>
                    </a:lnTo>
                    <a:close/>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024" name="Rectangle 25"/>
            <p:cNvSpPr>
              <a:spLocks noChangeArrowheads="1"/>
            </p:cNvSpPr>
            <p:nvPr/>
          </p:nvSpPr>
          <p:spPr bwMode="auto">
            <a:xfrm>
              <a:off x="1297" y="3562"/>
              <a:ext cx="147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1" i="0" u="sng" strike="noStrike" cap="none" normalizeH="0" baseline="0" smtClean="0">
                  <a:ln>
                    <a:noFill/>
                  </a:ln>
                  <a:solidFill>
                    <a:srgbClr val="000000"/>
                  </a:solidFill>
                  <a:effectLst/>
                  <a:latin typeface="Comic Sans MS" pitchFamily="66" charset="0"/>
                  <a:ea typeface="Times New Roman" pitchFamily="18" charset="0"/>
                  <a:cs typeface="Arial" pitchFamily="34" charset="0"/>
                </a:rPr>
                <a:t>Cellule Qualité</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5" name="Rectangle 24"/>
            <p:cNvSpPr>
              <a:spLocks noChangeArrowheads="1"/>
            </p:cNvSpPr>
            <p:nvPr/>
          </p:nvSpPr>
          <p:spPr bwMode="auto">
            <a:xfrm>
              <a:off x="758" y="3879"/>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Un responsable national</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23"/>
            <p:cNvSpPr>
              <a:spLocks noChangeArrowheads="1"/>
            </p:cNvSpPr>
            <p:nvPr/>
          </p:nvSpPr>
          <p:spPr bwMode="auto">
            <a:xfrm>
              <a:off x="278" y="4155"/>
              <a:ext cx="33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Un responsable Qualité par station</a:t>
              </a:r>
              <a:endParaRPr kumimoji="0" lang="en-US" alt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         Trois réunions par an</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Freeform 22"/>
            <p:cNvSpPr>
              <a:spLocks/>
            </p:cNvSpPr>
            <p:nvPr/>
          </p:nvSpPr>
          <p:spPr bwMode="auto">
            <a:xfrm>
              <a:off x="5031" y="2649"/>
              <a:ext cx="4386" cy="3002"/>
            </a:xfrm>
            <a:custGeom>
              <a:avLst/>
              <a:gdLst>
                <a:gd name="T0" fmla="*/ 470 w 9234"/>
                <a:gd name="T1" fmla="*/ 0 h 2817"/>
                <a:gd name="T2" fmla="*/ 0 w 9234"/>
                <a:gd name="T3" fmla="*/ 470 h 2817"/>
                <a:gd name="T4" fmla="*/ 0 w 9234"/>
                <a:gd name="T5" fmla="*/ 2348 h 2817"/>
                <a:gd name="T6" fmla="*/ 470 w 9234"/>
                <a:gd name="T7" fmla="*/ 2817 h 2817"/>
                <a:gd name="T8" fmla="*/ 8764 w 9234"/>
                <a:gd name="T9" fmla="*/ 2817 h 2817"/>
                <a:gd name="T10" fmla="*/ 9234 w 9234"/>
                <a:gd name="T11" fmla="*/ 2348 h 2817"/>
                <a:gd name="T12" fmla="*/ 9234 w 9234"/>
                <a:gd name="T13" fmla="*/ 470 h 2817"/>
                <a:gd name="T14" fmla="*/ 8764 w 9234"/>
                <a:gd name="T15" fmla="*/ 0 h 2817"/>
                <a:gd name="T16" fmla="*/ 470 w 9234"/>
                <a:gd name="T17" fmla="*/ 0 h 2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34" h="2817">
                  <a:moveTo>
                    <a:pt x="470" y="0"/>
                  </a:moveTo>
                  <a:cubicBezTo>
                    <a:pt x="211" y="0"/>
                    <a:pt x="0" y="211"/>
                    <a:pt x="0" y="470"/>
                  </a:cubicBezTo>
                  <a:lnTo>
                    <a:pt x="0" y="2348"/>
                  </a:lnTo>
                  <a:cubicBezTo>
                    <a:pt x="0" y="2607"/>
                    <a:pt x="211" y="2817"/>
                    <a:pt x="470" y="2817"/>
                  </a:cubicBezTo>
                  <a:lnTo>
                    <a:pt x="8764" y="2817"/>
                  </a:lnTo>
                  <a:cubicBezTo>
                    <a:pt x="9024" y="2817"/>
                    <a:pt x="9234" y="2607"/>
                    <a:pt x="9234" y="2348"/>
                  </a:cubicBezTo>
                  <a:lnTo>
                    <a:pt x="9234" y="470"/>
                  </a:lnTo>
                  <a:cubicBezTo>
                    <a:pt x="9234" y="211"/>
                    <a:pt x="9024" y="0"/>
                    <a:pt x="8764" y="0"/>
                  </a:cubicBezTo>
                  <a:lnTo>
                    <a:pt x="470" y="0"/>
                  </a:lnTo>
                  <a:close/>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29" name="Rectangle 21"/>
            <p:cNvSpPr>
              <a:spLocks noChangeArrowheads="1"/>
            </p:cNvSpPr>
            <p:nvPr/>
          </p:nvSpPr>
          <p:spPr bwMode="auto">
            <a:xfrm>
              <a:off x="6217" y="2747"/>
              <a:ext cx="2172"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  Station SOMLIT</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20"/>
            <p:cNvSpPr>
              <a:spLocks noChangeArrowheads="1"/>
            </p:cNvSpPr>
            <p:nvPr/>
          </p:nvSpPr>
          <p:spPr bwMode="auto">
            <a:xfrm>
              <a:off x="5902" y="3298"/>
              <a:ext cx="2724"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1" i="0" u="none" strike="noStrike" cap="none" normalizeH="0" baseline="0" smtClean="0">
                  <a:ln>
                    <a:noFill/>
                  </a:ln>
                  <a:solidFill>
                    <a:srgbClr val="FF9933"/>
                  </a:solidFill>
                  <a:effectLst/>
                  <a:latin typeface="Comic Sans MS" pitchFamily="66" charset="0"/>
                  <a:ea typeface="Times New Roman" pitchFamily="18" charset="0"/>
                  <a:cs typeface="Arial" pitchFamily="34" charset="0"/>
                </a:rPr>
                <a:t>Un responsable scientifique</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19"/>
            <p:cNvSpPr>
              <a:spLocks noChangeArrowheads="1"/>
            </p:cNvSpPr>
            <p:nvPr/>
          </p:nvSpPr>
          <p:spPr bwMode="auto">
            <a:xfrm>
              <a:off x="5805" y="3626"/>
              <a:ext cx="281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1" i="0" u="none" strike="noStrike" cap="none" normalizeH="0" baseline="0" smtClean="0">
                  <a:ln>
                    <a:noFill/>
                  </a:ln>
                  <a:solidFill>
                    <a:srgbClr val="00B050"/>
                  </a:solidFill>
                  <a:effectLst/>
                  <a:latin typeface="Comic Sans MS" pitchFamily="66" charset="0"/>
                  <a:ea typeface="Times New Roman" pitchFamily="18" charset="0"/>
                  <a:cs typeface="Arial" pitchFamily="34" charset="0"/>
                </a:rPr>
                <a:t>  Un responsable Qualité</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18"/>
            <p:cNvSpPr>
              <a:spLocks noChangeArrowheads="1"/>
            </p:cNvSpPr>
            <p:nvPr/>
          </p:nvSpPr>
          <p:spPr bwMode="auto">
            <a:xfrm>
              <a:off x="5271" y="4437"/>
              <a:ext cx="380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Responsables opérationnels</a:t>
              </a:r>
              <a:endParaRPr kumimoji="0" lang="fr-FR" alt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Responsables analytiques</a:t>
              </a:r>
              <a:endParaRPr kumimoji="0" lang="fr-FR" alt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Responsables qualifications des données</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33" name="Group 15"/>
            <p:cNvGrpSpPr>
              <a:grpSpLocks/>
            </p:cNvGrpSpPr>
            <p:nvPr/>
          </p:nvGrpSpPr>
          <p:grpSpPr bwMode="auto">
            <a:xfrm>
              <a:off x="0" y="5199"/>
              <a:ext cx="3769" cy="1149"/>
              <a:chOff x="5" y="5180"/>
              <a:chExt cx="3769" cy="1149"/>
            </a:xfrm>
          </p:grpSpPr>
          <p:sp>
            <p:nvSpPr>
              <p:cNvPr id="1043" name="Freeform 17"/>
              <p:cNvSpPr>
                <a:spLocks/>
              </p:cNvSpPr>
              <p:nvPr/>
            </p:nvSpPr>
            <p:spPr bwMode="auto">
              <a:xfrm>
                <a:off x="5" y="5180"/>
                <a:ext cx="3769" cy="1149"/>
              </a:xfrm>
              <a:custGeom>
                <a:avLst/>
                <a:gdLst>
                  <a:gd name="T0" fmla="*/ 939 w 18467"/>
                  <a:gd name="T1" fmla="*/ 0 h 5634"/>
                  <a:gd name="T2" fmla="*/ 0 w 18467"/>
                  <a:gd name="T3" fmla="*/ 939 h 5634"/>
                  <a:gd name="T4" fmla="*/ 0 w 18467"/>
                  <a:gd name="T5" fmla="*/ 4695 h 5634"/>
                  <a:gd name="T6" fmla="*/ 939 w 18467"/>
                  <a:gd name="T7" fmla="*/ 5634 h 5634"/>
                  <a:gd name="T8" fmla="*/ 17528 w 18467"/>
                  <a:gd name="T9" fmla="*/ 5634 h 5634"/>
                  <a:gd name="T10" fmla="*/ 18467 w 18467"/>
                  <a:gd name="T11" fmla="*/ 4695 h 5634"/>
                  <a:gd name="T12" fmla="*/ 18467 w 18467"/>
                  <a:gd name="T13" fmla="*/ 939 h 5634"/>
                  <a:gd name="T14" fmla="*/ 17528 w 18467"/>
                  <a:gd name="T15" fmla="*/ 0 h 5634"/>
                  <a:gd name="T16" fmla="*/ 939 w 18467"/>
                  <a:gd name="T17" fmla="*/ 0 h 5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4">
                    <a:moveTo>
                      <a:pt x="939" y="0"/>
                    </a:moveTo>
                    <a:cubicBezTo>
                      <a:pt x="421" y="0"/>
                      <a:pt x="0" y="421"/>
                      <a:pt x="0" y="939"/>
                    </a:cubicBezTo>
                    <a:lnTo>
                      <a:pt x="0" y="4695"/>
                    </a:lnTo>
                    <a:cubicBezTo>
                      <a:pt x="0" y="5213"/>
                      <a:pt x="421" y="5634"/>
                      <a:pt x="939" y="5634"/>
                    </a:cubicBezTo>
                    <a:lnTo>
                      <a:pt x="17528" y="5634"/>
                    </a:lnTo>
                    <a:cubicBezTo>
                      <a:pt x="18047" y="5634"/>
                      <a:pt x="18467" y="5213"/>
                      <a:pt x="18467" y="4695"/>
                    </a:cubicBezTo>
                    <a:lnTo>
                      <a:pt x="18467" y="939"/>
                    </a:lnTo>
                    <a:cubicBezTo>
                      <a:pt x="18467" y="421"/>
                      <a:pt x="18047" y="0"/>
                      <a:pt x="17528" y="0"/>
                    </a:cubicBezTo>
                    <a:lnTo>
                      <a:pt x="939" y="0"/>
                    </a:lnTo>
                    <a:close/>
                  </a:path>
                </a:pathLst>
              </a:custGeom>
              <a:solidFill>
                <a:srgbClr val="BBE0E3"/>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4" name="Freeform 16"/>
              <p:cNvSpPr>
                <a:spLocks/>
              </p:cNvSpPr>
              <p:nvPr/>
            </p:nvSpPr>
            <p:spPr bwMode="auto">
              <a:xfrm>
                <a:off x="5" y="5180"/>
                <a:ext cx="3769" cy="1149"/>
              </a:xfrm>
              <a:custGeom>
                <a:avLst/>
                <a:gdLst>
                  <a:gd name="T0" fmla="*/ 939 w 18467"/>
                  <a:gd name="T1" fmla="*/ 0 h 5634"/>
                  <a:gd name="T2" fmla="*/ 0 w 18467"/>
                  <a:gd name="T3" fmla="*/ 939 h 5634"/>
                  <a:gd name="T4" fmla="*/ 0 w 18467"/>
                  <a:gd name="T5" fmla="*/ 4695 h 5634"/>
                  <a:gd name="T6" fmla="*/ 939 w 18467"/>
                  <a:gd name="T7" fmla="*/ 5634 h 5634"/>
                  <a:gd name="T8" fmla="*/ 17528 w 18467"/>
                  <a:gd name="T9" fmla="*/ 5634 h 5634"/>
                  <a:gd name="T10" fmla="*/ 18467 w 18467"/>
                  <a:gd name="T11" fmla="*/ 4695 h 5634"/>
                  <a:gd name="T12" fmla="*/ 18467 w 18467"/>
                  <a:gd name="T13" fmla="*/ 939 h 5634"/>
                  <a:gd name="T14" fmla="*/ 17528 w 18467"/>
                  <a:gd name="T15" fmla="*/ 0 h 5634"/>
                  <a:gd name="T16" fmla="*/ 939 w 18467"/>
                  <a:gd name="T17" fmla="*/ 0 h 5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4">
                    <a:moveTo>
                      <a:pt x="939" y="0"/>
                    </a:moveTo>
                    <a:cubicBezTo>
                      <a:pt x="421" y="0"/>
                      <a:pt x="0" y="421"/>
                      <a:pt x="0" y="939"/>
                    </a:cubicBezTo>
                    <a:lnTo>
                      <a:pt x="0" y="4695"/>
                    </a:lnTo>
                    <a:cubicBezTo>
                      <a:pt x="0" y="5213"/>
                      <a:pt x="421" y="5634"/>
                      <a:pt x="939" y="5634"/>
                    </a:cubicBezTo>
                    <a:lnTo>
                      <a:pt x="17528" y="5634"/>
                    </a:lnTo>
                    <a:cubicBezTo>
                      <a:pt x="18047" y="5634"/>
                      <a:pt x="18467" y="5213"/>
                      <a:pt x="18467" y="4695"/>
                    </a:cubicBezTo>
                    <a:lnTo>
                      <a:pt x="18467" y="939"/>
                    </a:lnTo>
                    <a:cubicBezTo>
                      <a:pt x="18467" y="421"/>
                      <a:pt x="18047" y="0"/>
                      <a:pt x="17528" y="0"/>
                    </a:cubicBezTo>
                    <a:lnTo>
                      <a:pt x="939" y="0"/>
                    </a:lnTo>
                    <a:close/>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034" name="Rectangle 14"/>
            <p:cNvSpPr>
              <a:spLocks noChangeArrowheads="1"/>
            </p:cNvSpPr>
            <p:nvPr/>
          </p:nvSpPr>
          <p:spPr bwMode="auto">
            <a:xfrm>
              <a:off x="827" y="5706"/>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Un responsable national</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13"/>
            <p:cNvSpPr>
              <a:spLocks noChangeArrowheads="1"/>
            </p:cNvSpPr>
            <p:nvPr/>
          </p:nvSpPr>
          <p:spPr bwMode="auto">
            <a:xfrm>
              <a:off x="329" y="6001"/>
              <a:ext cx="3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Un correspondant BdD par station   </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36" name="Group 10"/>
            <p:cNvGrpSpPr>
              <a:grpSpLocks/>
            </p:cNvGrpSpPr>
            <p:nvPr/>
          </p:nvGrpSpPr>
          <p:grpSpPr bwMode="auto">
            <a:xfrm>
              <a:off x="0" y="1729"/>
              <a:ext cx="3769" cy="1149"/>
              <a:chOff x="5" y="1729"/>
              <a:chExt cx="3769" cy="1149"/>
            </a:xfrm>
          </p:grpSpPr>
          <p:sp>
            <p:nvSpPr>
              <p:cNvPr id="1041" name="Freeform 12"/>
              <p:cNvSpPr>
                <a:spLocks/>
              </p:cNvSpPr>
              <p:nvPr/>
            </p:nvSpPr>
            <p:spPr bwMode="auto">
              <a:xfrm>
                <a:off x="5" y="1729"/>
                <a:ext cx="3769" cy="1149"/>
              </a:xfrm>
              <a:custGeom>
                <a:avLst/>
                <a:gdLst>
                  <a:gd name="T0" fmla="*/ 939 w 18467"/>
                  <a:gd name="T1" fmla="*/ 0 h 5633"/>
                  <a:gd name="T2" fmla="*/ 0 w 18467"/>
                  <a:gd name="T3" fmla="*/ 939 h 5633"/>
                  <a:gd name="T4" fmla="*/ 0 w 18467"/>
                  <a:gd name="T5" fmla="*/ 4695 h 5633"/>
                  <a:gd name="T6" fmla="*/ 939 w 18467"/>
                  <a:gd name="T7" fmla="*/ 5633 h 5633"/>
                  <a:gd name="T8" fmla="*/ 17528 w 18467"/>
                  <a:gd name="T9" fmla="*/ 5633 h 5633"/>
                  <a:gd name="T10" fmla="*/ 18467 w 18467"/>
                  <a:gd name="T11" fmla="*/ 4695 h 5633"/>
                  <a:gd name="T12" fmla="*/ 18467 w 18467"/>
                  <a:gd name="T13" fmla="*/ 939 h 5633"/>
                  <a:gd name="T14" fmla="*/ 17528 w 18467"/>
                  <a:gd name="T15" fmla="*/ 0 h 5633"/>
                  <a:gd name="T16" fmla="*/ 939 w 18467"/>
                  <a:gd name="T17" fmla="*/ 0 h 5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3">
                    <a:moveTo>
                      <a:pt x="939" y="0"/>
                    </a:moveTo>
                    <a:cubicBezTo>
                      <a:pt x="421" y="0"/>
                      <a:pt x="0" y="421"/>
                      <a:pt x="0" y="939"/>
                    </a:cubicBezTo>
                    <a:lnTo>
                      <a:pt x="0" y="4695"/>
                    </a:lnTo>
                    <a:cubicBezTo>
                      <a:pt x="0" y="5213"/>
                      <a:pt x="421" y="5633"/>
                      <a:pt x="939" y="5633"/>
                    </a:cubicBezTo>
                    <a:lnTo>
                      <a:pt x="17528" y="5633"/>
                    </a:lnTo>
                    <a:cubicBezTo>
                      <a:pt x="18047" y="5633"/>
                      <a:pt x="18467" y="5213"/>
                      <a:pt x="18467" y="4695"/>
                    </a:cubicBezTo>
                    <a:lnTo>
                      <a:pt x="18467" y="939"/>
                    </a:lnTo>
                    <a:cubicBezTo>
                      <a:pt x="18467" y="421"/>
                      <a:pt x="18047" y="0"/>
                      <a:pt x="17528" y="0"/>
                    </a:cubicBezTo>
                    <a:lnTo>
                      <a:pt x="939" y="0"/>
                    </a:lnTo>
                    <a:close/>
                  </a:path>
                </a:pathLst>
              </a:custGeom>
              <a:solidFill>
                <a:srgbClr val="FFCC99"/>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2" name="Freeform 11"/>
              <p:cNvSpPr>
                <a:spLocks/>
              </p:cNvSpPr>
              <p:nvPr/>
            </p:nvSpPr>
            <p:spPr bwMode="auto">
              <a:xfrm>
                <a:off x="5" y="1729"/>
                <a:ext cx="3769" cy="1149"/>
              </a:xfrm>
              <a:custGeom>
                <a:avLst/>
                <a:gdLst>
                  <a:gd name="T0" fmla="*/ 939 w 18467"/>
                  <a:gd name="T1" fmla="*/ 0 h 5633"/>
                  <a:gd name="T2" fmla="*/ 0 w 18467"/>
                  <a:gd name="T3" fmla="*/ 939 h 5633"/>
                  <a:gd name="T4" fmla="*/ 0 w 18467"/>
                  <a:gd name="T5" fmla="*/ 4695 h 5633"/>
                  <a:gd name="T6" fmla="*/ 939 w 18467"/>
                  <a:gd name="T7" fmla="*/ 5633 h 5633"/>
                  <a:gd name="T8" fmla="*/ 17528 w 18467"/>
                  <a:gd name="T9" fmla="*/ 5633 h 5633"/>
                  <a:gd name="T10" fmla="*/ 18467 w 18467"/>
                  <a:gd name="T11" fmla="*/ 4695 h 5633"/>
                  <a:gd name="T12" fmla="*/ 18467 w 18467"/>
                  <a:gd name="T13" fmla="*/ 939 h 5633"/>
                  <a:gd name="T14" fmla="*/ 17528 w 18467"/>
                  <a:gd name="T15" fmla="*/ 0 h 5633"/>
                  <a:gd name="T16" fmla="*/ 939 w 18467"/>
                  <a:gd name="T17" fmla="*/ 0 h 5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7" h="5633">
                    <a:moveTo>
                      <a:pt x="939" y="0"/>
                    </a:moveTo>
                    <a:cubicBezTo>
                      <a:pt x="421" y="0"/>
                      <a:pt x="0" y="421"/>
                      <a:pt x="0" y="939"/>
                    </a:cubicBezTo>
                    <a:lnTo>
                      <a:pt x="0" y="4695"/>
                    </a:lnTo>
                    <a:cubicBezTo>
                      <a:pt x="0" y="5213"/>
                      <a:pt x="421" y="5633"/>
                      <a:pt x="939" y="5633"/>
                    </a:cubicBezTo>
                    <a:lnTo>
                      <a:pt x="17528" y="5633"/>
                    </a:lnTo>
                    <a:cubicBezTo>
                      <a:pt x="18047" y="5633"/>
                      <a:pt x="18467" y="5213"/>
                      <a:pt x="18467" y="4695"/>
                    </a:cubicBezTo>
                    <a:lnTo>
                      <a:pt x="18467" y="939"/>
                    </a:lnTo>
                    <a:cubicBezTo>
                      <a:pt x="18467" y="421"/>
                      <a:pt x="18047" y="0"/>
                      <a:pt x="17528" y="0"/>
                    </a:cubicBezTo>
                    <a:lnTo>
                      <a:pt x="939" y="0"/>
                    </a:lnTo>
                    <a:close/>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037" name="Rectangle 9"/>
            <p:cNvSpPr>
              <a:spLocks noChangeArrowheads="1"/>
            </p:cNvSpPr>
            <p:nvPr/>
          </p:nvSpPr>
          <p:spPr bwMode="auto">
            <a:xfrm>
              <a:off x="1075" y="1890"/>
              <a:ext cx="189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1" i="0" u="sng" strike="noStrike" cap="none" normalizeH="0" baseline="0" smtClean="0">
                  <a:ln>
                    <a:noFill/>
                  </a:ln>
                  <a:solidFill>
                    <a:srgbClr val="000000"/>
                  </a:solidFill>
                  <a:effectLst/>
                  <a:latin typeface="Comic Sans MS" pitchFamily="66" charset="0"/>
                  <a:ea typeface="Times New Roman" pitchFamily="18" charset="0"/>
                  <a:cs typeface="Arial" pitchFamily="34" charset="0"/>
                </a:rPr>
                <a:t>Cellule scientifique</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8"/>
            <p:cNvSpPr>
              <a:spLocks noChangeArrowheads="1"/>
            </p:cNvSpPr>
            <p:nvPr/>
          </p:nvSpPr>
          <p:spPr bwMode="auto">
            <a:xfrm>
              <a:off x="5" y="2304"/>
              <a:ext cx="373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Un responsable scientifique par station</a:t>
              </a:r>
              <a:endParaRPr kumimoji="0" lang="en-US" altLang="fr-FR"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smtClean="0">
                  <a:ln>
                    <a:noFill/>
                  </a:ln>
                  <a:solidFill>
                    <a:srgbClr val="000000"/>
                  </a:solidFill>
                  <a:effectLst/>
                  <a:latin typeface="Comic Sans MS" pitchFamily="66" charset="0"/>
                  <a:ea typeface="Times New Roman" pitchFamily="18" charset="0"/>
                  <a:cs typeface="Arial" pitchFamily="34" charset="0"/>
                </a:rPr>
                <a:t>               Trois réunions par an</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AutoShape 7"/>
            <p:cNvSpPr>
              <a:spLocks noChangeShapeType="1"/>
            </p:cNvSpPr>
            <p:nvPr/>
          </p:nvSpPr>
          <p:spPr bwMode="auto">
            <a:xfrm>
              <a:off x="6289" y="963"/>
              <a:ext cx="499" cy="191"/>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40" name="Rectangle 6"/>
            <p:cNvSpPr>
              <a:spLocks noChangeArrowheads="1"/>
            </p:cNvSpPr>
            <p:nvPr/>
          </p:nvSpPr>
          <p:spPr bwMode="auto">
            <a:xfrm>
              <a:off x="709" y="5277"/>
              <a:ext cx="2412"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000" b="1" i="0" u="sng" strike="noStrike" cap="none" normalizeH="0" baseline="0" smtClean="0">
                  <a:ln>
                    <a:noFill/>
                  </a:ln>
                  <a:solidFill>
                    <a:srgbClr val="000000"/>
                  </a:solidFill>
                  <a:effectLst/>
                  <a:latin typeface="Comic Sans MS" pitchFamily="66" charset="0"/>
                  <a:ea typeface="Times New Roman" pitchFamily="18" charset="0"/>
                  <a:cs typeface="Arial" pitchFamily="34" charset="0"/>
                </a:rPr>
                <a:t>Cellule Base de Données</a:t>
              </a:r>
              <a:endParaRPr kumimoji="0" lang="en-US" altLang="fr-F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57" name="Rectangle 1056"/>
          <p:cNvSpPr/>
          <p:nvPr/>
        </p:nvSpPr>
        <p:spPr>
          <a:xfrm>
            <a:off x="1259632" y="603035"/>
            <a:ext cx="6552727" cy="923330"/>
          </a:xfrm>
          <a:prstGeom prst="rect">
            <a:avLst/>
          </a:prstGeom>
        </p:spPr>
        <p:txBody>
          <a:bodyPr wrap="square">
            <a:spAutoFit/>
          </a:bodyPr>
          <a:lstStyle/>
          <a:p>
            <a:pPr algn="ctr"/>
            <a:r>
              <a:rPr lang="fr-FR" b="1" u="sng" dirty="0">
                <a:latin typeface="Comic Sans MS" panose="030F0702030302020204" pitchFamily="66" charset="0"/>
              </a:rPr>
              <a:t>MANAGEMENT DE LA QUALITE</a:t>
            </a:r>
            <a:endParaRPr lang="fr-FR" dirty="0">
              <a:latin typeface="Comic Sans MS" panose="030F0702030302020204" pitchFamily="66" charset="0"/>
            </a:endParaRPr>
          </a:p>
          <a:p>
            <a:pPr algn="ctr"/>
            <a:r>
              <a:rPr lang="fr-FR" b="1" dirty="0">
                <a:latin typeface="Comic Sans MS" panose="030F0702030302020204" pitchFamily="66" charset="0"/>
              </a:rPr>
              <a:t> </a:t>
            </a:r>
            <a:endParaRPr lang="fr-FR" dirty="0">
              <a:latin typeface="Comic Sans MS" panose="030F0702030302020204" pitchFamily="66" charset="0"/>
            </a:endParaRPr>
          </a:p>
          <a:p>
            <a:pPr algn="ctr"/>
            <a:r>
              <a:rPr lang="fr-FR" b="1" dirty="0">
                <a:latin typeface="Comic Sans MS" panose="030F0702030302020204" pitchFamily="66" charset="0"/>
              </a:rPr>
              <a:t> </a:t>
            </a:r>
            <a:r>
              <a:rPr lang="fr-FR" b="1" dirty="0" smtClean="0">
                <a:latin typeface="Comic Sans MS" panose="030F0702030302020204" pitchFamily="66" charset="0"/>
              </a:rPr>
              <a:t> </a:t>
            </a:r>
            <a:r>
              <a:rPr lang="fr-FR" b="1" dirty="0">
                <a:latin typeface="Comic Sans MS" panose="030F0702030302020204" pitchFamily="66" charset="0"/>
              </a:rPr>
              <a:t>Organigramme et fonctions des personnels </a:t>
            </a:r>
            <a:endParaRPr lang="fr-FR" dirty="0">
              <a:latin typeface="Comic Sans MS" panose="030F0702030302020204" pitchFamily="66" charset="0"/>
            </a:endParaRPr>
          </a:p>
        </p:txBody>
      </p:sp>
    </p:spTree>
    <p:extLst>
      <p:ext uri="{BB962C8B-B14F-4D97-AF65-F5344CB8AC3E}">
        <p14:creationId xmlns:p14="http://schemas.microsoft.com/office/powerpoint/2010/main" val="4233418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smtClean="0">
                <a:solidFill>
                  <a:schemeClr val="bg1"/>
                </a:solidFill>
                <a:latin typeface="Comic Sans MS" pitchFamily="66" charset="0"/>
              </a:rPr>
              <a:t>Le Manuel Qualité</a:t>
            </a:r>
            <a:endParaRPr lang="fr-FR" altLang="fr-FR" sz="2000" b="1" i="1" dirty="0">
              <a:solidFill>
                <a:schemeClr val="bg1"/>
              </a:solidFill>
              <a:latin typeface="Comic Sans MS"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26</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grpSp>
        <p:nvGrpSpPr>
          <p:cNvPr id="8" name="Groupe 7"/>
          <p:cNvGrpSpPr/>
          <p:nvPr/>
        </p:nvGrpSpPr>
        <p:grpSpPr>
          <a:xfrm>
            <a:off x="-27112" y="3501008"/>
            <a:ext cx="8991600" cy="2664296"/>
            <a:chOff x="152400" y="332656"/>
            <a:chExt cx="8991600" cy="2664296"/>
          </a:xfrm>
        </p:grpSpPr>
        <p:graphicFrame>
          <p:nvGraphicFramePr>
            <p:cNvPr id="9" name="Diagramme 8"/>
            <p:cNvGraphicFramePr/>
            <p:nvPr>
              <p:extLst>
                <p:ext uri="{D42A27DB-BD31-4B8C-83A1-F6EECF244321}">
                  <p14:modId xmlns:p14="http://schemas.microsoft.com/office/powerpoint/2010/main" val="325923302"/>
                </p:ext>
              </p:extLst>
            </p:nvPr>
          </p:nvGraphicFramePr>
          <p:xfrm>
            <a:off x="323528" y="332656"/>
            <a:ext cx="8820472"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Légende encadrée 1 10"/>
            <p:cNvSpPr/>
            <p:nvPr/>
          </p:nvSpPr>
          <p:spPr>
            <a:xfrm>
              <a:off x="611560" y="2564904"/>
              <a:ext cx="936104" cy="360040"/>
            </a:xfrm>
            <a:prstGeom prst="borderCallout1">
              <a:avLst>
                <a:gd name="adj1" fmla="val 18750"/>
                <a:gd name="adj2" fmla="val -8333"/>
                <a:gd name="adj3" fmla="val -71538"/>
                <a:gd name="adj4" fmla="val -304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smtClean="0">
                  <a:solidFill>
                    <a:schemeClr val="tx1"/>
                  </a:solidFill>
                </a:rPr>
                <a:t>Envoi à la </a:t>
              </a:r>
              <a:r>
                <a:rPr lang="fr-FR" sz="900" b="1" dirty="0" err="1" smtClean="0">
                  <a:solidFill>
                    <a:schemeClr val="tx1"/>
                  </a:solidFill>
                </a:rPr>
                <a:t>BdD</a:t>
              </a:r>
              <a:endParaRPr lang="fr-FR" sz="900" b="1" dirty="0">
                <a:solidFill>
                  <a:schemeClr val="tx1"/>
                </a:solidFill>
              </a:endParaRPr>
            </a:p>
          </p:txBody>
        </p:sp>
        <p:sp>
          <p:nvSpPr>
            <p:cNvPr id="12" name="Légende encadrée 1 11"/>
            <p:cNvSpPr/>
            <p:nvPr/>
          </p:nvSpPr>
          <p:spPr>
            <a:xfrm>
              <a:off x="2771800" y="2564904"/>
              <a:ext cx="936104" cy="360040"/>
            </a:xfrm>
            <a:prstGeom prst="borderCallout1">
              <a:avLst>
                <a:gd name="adj1" fmla="val 18750"/>
                <a:gd name="adj2" fmla="val -8333"/>
                <a:gd name="adj3" fmla="val -71538"/>
                <a:gd name="adj4" fmla="val -304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smtClean="0">
                  <a:solidFill>
                    <a:schemeClr val="tx1"/>
                  </a:solidFill>
                </a:rPr>
                <a:t>Envoi à la </a:t>
              </a:r>
              <a:r>
                <a:rPr lang="fr-FR" sz="900" b="1" dirty="0" err="1" smtClean="0">
                  <a:solidFill>
                    <a:schemeClr val="tx1"/>
                  </a:solidFill>
                </a:rPr>
                <a:t>BdD</a:t>
              </a:r>
              <a:endParaRPr lang="fr-FR" sz="900" b="1" dirty="0">
                <a:solidFill>
                  <a:schemeClr val="tx1"/>
                </a:solidFill>
              </a:endParaRPr>
            </a:p>
          </p:txBody>
        </p:sp>
        <p:sp>
          <p:nvSpPr>
            <p:cNvPr id="13" name="Légende encadrée 1 12"/>
            <p:cNvSpPr/>
            <p:nvPr/>
          </p:nvSpPr>
          <p:spPr>
            <a:xfrm>
              <a:off x="4932040" y="2636912"/>
              <a:ext cx="936104" cy="360040"/>
            </a:xfrm>
            <a:prstGeom prst="borderCallout1">
              <a:avLst>
                <a:gd name="adj1" fmla="val 18750"/>
                <a:gd name="adj2" fmla="val -8333"/>
                <a:gd name="adj3" fmla="val -71538"/>
                <a:gd name="adj4" fmla="val -304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smtClean="0">
                  <a:solidFill>
                    <a:schemeClr val="tx1"/>
                  </a:solidFill>
                </a:rPr>
                <a:t>Envoi à la </a:t>
              </a:r>
              <a:r>
                <a:rPr lang="fr-FR" sz="900" b="1" dirty="0" err="1" smtClean="0">
                  <a:solidFill>
                    <a:schemeClr val="tx1"/>
                  </a:solidFill>
                </a:rPr>
                <a:t>BdD</a:t>
              </a:r>
              <a:endParaRPr lang="fr-FR" sz="900" b="1" dirty="0">
                <a:solidFill>
                  <a:schemeClr val="tx1"/>
                </a:solidFill>
              </a:endParaRPr>
            </a:p>
          </p:txBody>
        </p:sp>
        <p:sp>
          <p:nvSpPr>
            <p:cNvPr id="14" name="Légende encadrée 1 13"/>
            <p:cNvSpPr/>
            <p:nvPr/>
          </p:nvSpPr>
          <p:spPr>
            <a:xfrm>
              <a:off x="8028384" y="2636912"/>
              <a:ext cx="936104" cy="360040"/>
            </a:xfrm>
            <a:prstGeom prst="borderCallout1">
              <a:avLst>
                <a:gd name="adj1" fmla="val 18750"/>
                <a:gd name="adj2" fmla="val -8333"/>
                <a:gd name="adj3" fmla="val -71538"/>
                <a:gd name="adj4" fmla="val -304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smtClean="0">
                  <a:solidFill>
                    <a:schemeClr val="tx1"/>
                  </a:solidFill>
                </a:rPr>
                <a:t>Envoi à la </a:t>
              </a:r>
              <a:r>
                <a:rPr lang="fr-FR" sz="900" b="1" dirty="0" err="1" smtClean="0">
                  <a:solidFill>
                    <a:schemeClr val="tx1"/>
                  </a:solidFill>
                </a:rPr>
                <a:t>BdD</a:t>
              </a:r>
              <a:endParaRPr lang="fr-FR" sz="900" b="1" dirty="0">
                <a:solidFill>
                  <a:schemeClr val="tx1"/>
                </a:solidFill>
              </a:endParaRPr>
            </a:p>
          </p:txBody>
        </p:sp>
        <p:sp>
          <p:nvSpPr>
            <p:cNvPr id="15" name="ZoneTexte 14"/>
            <p:cNvSpPr txBox="1"/>
            <p:nvPr/>
          </p:nvSpPr>
          <p:spPr>
            <a:xfrm>
              <a:off x="4860032" y="692696"/>
              <a:ext cx="1008112" cy="246221"/>
            </a:xfrm>
            <a:prstGeom prst="rect">
              <a:avLst/>
            </a:prstGeom>
            <a:noFill/>
          </p:spPr>
          <p:txBody>
            <a:bodyPr wrap="square" rtlCol="0">
              <a:spAutoFit/>
            </a:bodyPr>
            <a:lstStyle/>
            <a:p>
              <a:r>
                <a:rPr lang="fr-FR" sz="1000" dirty="0" smtClean="0"/>
                <a:t>Septembre</a:t>
              </a:r>
              <a:endParaRPr lang="fr-FR" sz="1000" dirty="0"/>
            </a:p>
          </p:txBody>
        </p:sp>
        <p:sp>
          <p:nvSpPr>
            <p:cNvPr id="16" name="ZoneTexte 15"/>
            <p:cNvSpPr txBox="1"/>
            <p:nvPr/>
          </p:nvSpPr>
          <p:spPr>
            <a:xfrm>
              <a:off x="152400" y="701080"/>
              <a:ext cx="1008112" cy="246221"/>
            </a:xfrm>
            <a:prstGeom prst="rect">
              <a:avLst/>
            </a:prstGeom>
            <a:noFill/>
          </p:spPr>
          <p:txBody>
            <a:bodyPr wrap="square" rtlCol="0">
              <a:spAutoFit/>
            </a:bodyPr>
            <a:lstStyle/>
            <a:p>
              <a:r>
                <a:rPr lang="fr-FR" sz="1000" dirty="0" smtClean="0"/>
                <a:t>Janvier</a:t>
              </a:r>
              <a:endParaRPr lang="fr-FR" sz="1000" dirty="0"/>
            </a:p>
          </p:txBody>
        </p:sp>
        <p:sp>
          <p:nvSpPr>
            <p:cNvPr id="17" name="ZoneTexte 16"/>
            <p:cNvSpPr txBox="1"/>
            <p:nvPr/>
          </p:nvSpPr>
          <p:spPr>
            <a:xfrm>
              <a:off x="2411760" y="692696"/>
              <a:ext cx="1008112" cy="246221"/>
            </a:xfrm>
            <a:prstGeom prst="rect">
              <a:avLst/>
            </a:prstGeom>
            <a:noFill/>
          </p:spPr>
          <p:txBody>
            <a:bodyPr wrap="square" rtlCol="0">
              <a:spAutoFit/>
            </a:bodyPr>
            <a:lstStyle/>
            <a:p>
              <a:r>
                <a:rPr lang="fr-FR" sz="1000" dirty="0" smtClean="0"/>
                <a:t>Avril</a:t>
              </a:r>
              <a:endParaRPr lang="fr-FR" sz="1000" dirty="0"/>
            </a:p>
          </p:txBody>
        </p:sp>
        <p:sp>
          <p:nvSpPr>
            <p:cNvPr id="18" name="ZoneTexte 17"/>
            <p:cNvSpPr txBox="1"/>
            <p:nvPr/>
          </p:nvSpPr>
          <p:spPr>
            <a:xfrm>
              <a:off x="7812360" y="692696"/>
              <a:ext cx="1008112" cy="246221"/>
            </a:xfrm>
            <a:prstGeom prst="rect">
              <a:avLst/>
            </a:prstGeom>
            <a:noFill/>
          </p:spPr>
          <p:txBody>
            <a:bodyPr wrap="square" rtlCol="0">
              <a:spAutoFit/>
            </a:bodyPr>
            <a:lstStyle/>
            <a:p>
              <a:r>
                <a:rPr lang="fr-FR" sz="1000" dirty="0" smtClean="0"/>
                <a:t>Décembre</a:t>
              </a:r>
              <a:endParaRPr lang="fr-FR" sz="1000" dirty="0"/>
            </a:p>
          </p:txBody>
        </p:sp>
        <p:sp>
          <p:nvSpPr>
            <p:cNvPr id="19" name="Rectangle à coins arrondis 18"/>
            <p:cNvSpPr/>
            <p:nvPr/>
          </p:nvSpPr>
          <p:spPr>
            <a:xfrm>
              <a:off x="4932040" y="1052736"/>
              <a:ext cx="2664296" cy="11521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p:cNvSpPr/>
          <p:nvPr/>
        </p:nvSpPr>
        <p:spPr>
          <a:xfrm>
            <a:off x="1259632" y="603035"/>
            <a:ext cx="6552727" cy="2862322"/>
          </a:xfrm>
          <a:prstGeom prst="rect">
            <a:avLst/>
          </a:prstGeom>
        </p:spPr>
        <p:txBody>
          <a:bodyPr wrap="square">
            <a:spAutoFit/>
          </a:bodyPr>
          <a:lstStyle/>
          <a:p>
            <a:pPr algn="ctr"/>
            <a:r>
              <a:rPr lang="fr-FR" b="1" u="sng" dirty="0">
                <a:latin typeface="Comic Sans MS" panose="030F0702030302020204" pitchFamily="66" charset="0"/>
              </a:rPr>
              <a:t>MANAGEMENT DE LA QUALITE</a:t>
            </a:r>
            <a:endParaRPr lang="fr-FR" dirty="0">
              <a:latin typeface="Comic Sans MS" panose="030F0702030302020204" pitchFamily="66" charset="0"/>
            </a:endParaRPr>
          </a:p>
          <a:p>
            <a:pPr algn="ctr"/>
            <a:r>
              <a:rPr lang="fr-FR" b="1" dirty="0">
                <a:latin typeface="Comic Sans MS" panose="030F0702030302020204" pitchFamily="66" charset="0"/>
              </a:rPr>
              <a:t> </a:t>
            </a:r>
            <a:endParaRPr lang="fr-FR" dirty="0">
              <a:latin typeface="Comic Sans MS" panose="030F0702030302020204" pitchFamily="66" charset="0"/>
            </a:endParaRPr>
          </a:p>
          <a:p>
            <a:pPr algn="ctr"/>
            <a:r>
              <a:rPr lang="fr-FR" b="1" dirty="0">
                <a:latin typeface="Comic Sans MS" panose="030F0702030302020204" pitchFamily="66" charset="0"/>
              </a:rPr>
              <a:t> </a:t>
            </a:r>
            <a:r>
              <a:rPr lang="fr-FR" b="1" dirty="0" smtClean="0">
                <a:latin typeface="Comic Sans MS" panose="030F0702030302020204" pitchFamily="66" charset="0"/>
              </a:rPr>
              <a:t> </a:t>
            </a:r>
            <a:r>
              <a:rPr lang="fr-FR" b="1" dirty="0" smtClean="0">
                <a:latin typeface="Comic Sans MS" panose="030F0702030302020204" pitchFamily="66" charset="0"/>
              </a:rPr>
              <a:t>Planification</a:t>
            </a:r>
            <a:endParaRPr lang="fr-FR" b="1" dirty="0" smtClean="0">
              <a:latin typeface="Comic Sans MS" panose="030F0702030302020204" pitchFamily="66" charset="0"/>
            </a:endParaRPr>
          </a:p>
          <a:p>
            <a:pPr algn="ctr"/>
            <a:r>
              <a:rPr lang="fr-FR" b="1" dirty="0" smtClean="0">
                <a:latin typeface="Comic Sans MS" panose="030F0702030302020204" pitchFamily="66" charset="0"/>
              </a:rPr>
              <a:t> </a:t>
            </a:r>
          </a:p>
          <a:p>
            <a:pPr algn="ctr"/>
            <a:r>
              <a:rPr lang="fr-FR" dirty="0">
                <a:latin typeface="Comic Sans MS" panose="030F0702030302020204" pitchFamily="66" charset="0"/>
              </a:rPr>
              <a:t>Notre système de management de la Qualité établit des règles communes à toutes les stations SOMLIT dans le but d’assurer la qualité des résultats aux utilisateurs des données tout en veillant à l’amélioration continue du système.</a:t>
            </a:r>
          </a:p>
          <a:p>
            <a:pPr algn="ctr"/>
            <a:endParaRPr lang="fr-FR" dirty="0">
              <a:latin typeface="Comic Sans MS" panose="030F0702030302020204" pitchFamily="66" charset="0"/>
            </a:endParaRPr>
          </a:p>
        </p:txBody>
      </p:sp>
    </p:spTree>
    <p:extLst>
      <p:ext uri="{BB962C8B-B14F-4D97-AF65-F5344CB8AC3E}">
        <p14:creationId xmlns:p14="http://schemas.microsoft.com/office/powerpoint/2010/main" val="1025001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smtClean="0">
                <a:solidFill>
                  <a:schemeClr val="bg1"/>
                </a:solidFill>
                <a:latin typeface="Comic Sans MS" pitchFamily="66" charset="0"/>
              </a:rPr>
              <a:t>Le Manuel Qualité</a:t>
            </a:r>
            <a:endParaRPr lang="fr-FR" altLang="fr-FR" sz="2000" b="1" i="1" dirty="0">
              <a:solidFill>
                <a:schemeClr val="bg1"/>
              </a:solidFill>
              <a:latin typeface="Comic Sans MS"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27</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4" name="ZoneTexte 3"/>
          <p:cNvSpPr txBox="1"/>
          <p:nvPr/>
        </p:nvSpPr>
        <p:spPr>
          <a:xfrm>
            <a:off x="1079755" y="1390291"/>
            <a:ext cx="7812284" cy="4524315"/>
          </a:xfrm>
          <a:prstGeom prst="rect">
            <a:avLst/>
          </a:prstGeom>
          <a:noFill/>
        </p:spPr>
        <p:txBody>
          <a:bodyPr wrap="square" rtlCol="0">
            <a:spAutoFit/>
          </a:bodyPr>
          <a:lstStyle/>
          <a:p>
            <a:pPr lvl="0"/>
            <a:r>
              <a:rPr lang="fr-FR" dirty="0" smtClean="0">
                <a:latin typeface="Comic Sans MS" panose="030F0702030302020204" pitchFamily="66" charset="0"/>
              </a:rPr>
              <a:t>La </a:t>
            </a:r>
            <a:r>
              <a:rPr lang="fr-FR" dirty="0">
                <a:latin typeface="Comic Sans MS" panose="030F0702030302020204" pitchFamily="66" charset="0"/>
              </a:rPr>
              <a:t>définition de l’organisation </a:t>
            </a:r>
            <a:r>
              <a:rPr lang="fr-FR" dirty="0" smtClean="0">
                <a:latin typeface="Comic Sans MS" panose="030F0702030302020204" pitchFamily="66" charset="0"/>
              </a:rPr>
              <a:t>structurelle.</a:t>
            </a:r>
          </a:p>
          <a:p>
            <a:pPr lvl="0"/>
            <a:r>
              <a:rPr lang="fr-FR" dirty="0" smtClean="0">
                <a:latin typeface="Comic Sans MS" panose="030F0702030302020204" pitchFamily="66" charset="0"/>
              </a:rPr>
              <a:t>La </a:t>
            </a:r>
            <a:r>
              <a:rPr lang="fr-FR" dirty="0">
                <a:latin typeface="Comic Sans MS" panose="030F0702030302020204" pitchFamily="66" charset="0"/>
              </a:rPr>
              <a:t>planification annuelle du </a:t>
            </a:r>
            <a:r>
              <a:rPr lang="fr-FR" dirty="0" smtClean="0">
                <a:latin typeface="Comic Sans MS" panose="030F0702030302020204" pitchFamily="66" charset="0"/>
              </a:rPr>
              <a:t>fonctionnement.</a:t>
            </a:r>
          </a:p>
          <a:p>
            <a:pPr lvl="0"/>
            <a:r>
              <a:rPr lang="fr-FR" dirty="0" smtClean="0">
                <a:latin typeface="Comic Sans MS" panose="030F0702030302020204" pitchFamily="66" charset="0"/>
              </a:rPr>
              <a:t>L’élaboration </a:t>
            </a:r>
            <a:r>
              <a:rPr lang="fr-FR" dirty="0">
                <a:latin typeface="Comic Sans MS" panose="030F0702030302020204" pitchFamily="66" charset="0"/>
              </a:rPr>
              <a:t>de méthodes communes de fonctionnement (protocoles, procédures).</a:t>
            </a:r>
          </a:p>
          <a:p>
            <a:pPr lvl="0"/>
            <a:r>
              <a:rPr lang="fr-FR" dirty="0">
                <a:latin typeface="Comic Sans MS" panose="030F0702030302020204" pitchFamily="66" charset="0"/>
              </a:rPr>
              <a:t>L</a:t>
            </a:r>
            <a:r>
              <a:rPr lang="fr-FR" dirty="0" smtClean="0">
                <a:latin typeface="Comic Sans MS" panose="030F0702030302020204" pitchFamily="66" charset="0"/>
              </a:rPr>
              <a:t>a </a:t>
            </a:r>
            <a:r>
              <a:rPr lang="fr-FR" dirty="0">
                <a:latin typeface="Comic Sans MS" panose="030F0702030302020204" pitchFamily="66" charset="0"/>
              </a:rPr>
              <a:t>maîtrise des processus (formation et habilitation du personnel, validation des méthodes). </a:t>
            </a:r>
          </a:p>
          <a:p>
            <a:pPr lvl="0"/>
            <a:r>
              <a:rPr lang="fr-FR" dirty="0" smtClean="0">
                <a:latin typeface="Comic Sans MS" panose="030F0702030302020204" pitchFamily="66" charset="0"/>
              </a:rPr>
              <a:t>Le </a:t>
            </a:r>
            <a:r>
              <a:rPr lang="fr-FR" dirty="0">
                <a:latin typeface="Comic Sans MS" panose="030F0702030302020204" pitchFamily="66" charset="0"/>
              </a:rPr>
              <a:t>contrôle des processus (</a:t>
            </a:r>
            <a:r>
              <a:rPr lang="fr-FR" dirty="0" err="1">
                <a:latin typeface="Comic Sans MS" panose="030F0702030302020204" pitchFamily="66" charset="0"/>
              </a:rPr>
              <a:t>intercomparaisons</a:t>
            </a:r>
            <a:r>
              <a:rPr lang="fr-FR" dirty="0">
                <a:latin typeface="Comic Sans MS" panose="030F0702030302020204" pitchFamily="66" charset="0"/>
              </a:rPr>
              <a:t>, Exercices Inter-Laboratoires, audits internes et externes). </a:t>
            </a:r>
            <a:endParaRPr lang="fr-FR" dirty="0" smtClean="0">
              <a:latin typeface="Comic Sans MS" panose="030F0702030302020204" pitchFamily="66" charset="0"/>
            </a:endParaRPr>
          </a:p>
          <a:p>
            <a:pPr lvl="0"/>
            <a:r>
              <a:rPr lang="fr-FR" dirty="0" smtClean="0">
                <a:latin typeface="Comic Sans MS" panose="030F0702030302020204" pitchFamily="66" charset="0"/>
              </a:rPr>
              <a:t>L’enregistrement </a:t>
            </a:r>
            <a:r>
              <a:rPr lang="fr-FR" dirty="0">
                <a:latin typeface="Comic Sans MS" panose="030F0702030302020204" pitchFamily="66" charset="0"/>
              </a:rPr>
              <a:t>des actions correctives (lorsque des anomalies sont détectées, elles sont étudiées pour permettre, si nécessaire, de mener des actions correctives afin de limiter au maximum ces écarts à la normalité).</a:t>
            </a:r>
          </a:p>
          <a:p>
            <a:pPr lvl="0"/>
            <a:r>
              <a:rPr lang="fr-FR" dirty="0" smtClean="0">
                <a:latin typeface="Comic Sans MS" panose="030F0702030302020204" pitchFamily="66" charset="0"/>
              </a:rPr>
              <a:t>La </a:t>
            </a:r>
            <a:r>
              <a:rPr lang="fr-FR" dirty="0">
                <a:latin typeface="Comic Sans MS" panose="030F0702030302020204" pitchFamily="66" charset="0"/>
              </a:rPr>
              <a:t>disponibilité et le partage des ressources et des informations (site web, intranet, réunions).</a:t>
            </a:r>
          </a:p>
          <a:p>
            <a:pPr lvl="0"/>
            <a:endParaRPr lang="fr-FR" dirty="0"/>
          </a:p>
          <a:p>
            <a:endParaRPr lang="fr-FR" dirty="0"/>
          </a:p>
        </p:txBody>
      </p:sp>
      <p:sp>
        <p:nvSpPr>
          <p:cNvPr id="5" name="ZoneTexte 4"/>
          <p:cNvSpPr txBox="1"/>
          <p:nvPr/>
        </p:nvSpPr>
        <p:spPr>
          <a:xfrm>
            <a:off x="1979712" y="741511"/>
            <a:ext cx="5112568" cy="369332"/>
          </a:xfrm>
          <a:prstGeom prst="rect">
            <a:avLst/>
          </a:prstGeom>
          <a:noFill/>
        </p:spPr>
        <p:txBody>
          <a:bodyPr wrap="square" rtlCol="0">
            <a:spAutoFit/>
          </a:bodyPr>
          <a:lstStyle/>
          <a:p>
            <a:pPr algn="ctr"/>
            <a:r>
              <a:rPr lang="fr-FR" b="1" dirty="0">
                <a:latin typeface="Comic Sans MS" panose="030F0702030302020204" pitchFamily="66" charset="0"/>
              </a:rPr>
              <a:t>Les moyens mis en </a:t>
            </a:r>
            <a:r>
              <a:rPr lang="fr-FR" b="1" dirty="0" smtClean="0">
                <a:latin typeface="Comic Sans MS" panose="030F0702030302020204" pitchFamily="66" charset="0"/>
              </a:rPr>
              <a:t>œuvre</a:t>
            </a:r>
            <a:endParaRPr lang="fr-FR" b="1" dirty="0"/>
          </a:p>
        </p:txBody>
      </p:sp>
      <p:sp>
        <p:nvSpPr>
          <p:cNvPr id="7" name="Ellipse 6"/>
          <p:cNvSpPr/>
          <p:nvPr/>
        </p:nvSpPr>
        <p:spPr>
          <a:xfrm>
            <a:off x="266365" y="1527323"/>
            <a:ext cx="79208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57442" y="1999243"/>
            <a:ext cx="79208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250449" y="3104297"/>
            <a:ext cx="79208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291444" y="3791866"/>
            <a:ext cx="79208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07599" y="1520056"/>
            <a:ext cx="741931" cy="369332"/>
          </a:xfrm>
          <a:prstGeom prst="rect">
            <a:avLst/>
          </a:prstGeom>
          <a:noFill/>
        </p:spPr>
        <p:txBody>
          <a:bodyPr wrap="square" rtlCol="0">
            <a:spAutoFit/>
          </a:bodyPr>
          <a:lstStyle/>
          <a:p>
            <a:r>
              <a:rPr lang="fr-FR" dirty="0" smtClean="0">
                <a:latin typeface="Comic Sans MS" panose="030F0702030302020204" pitchFamily="66" charset="0"/>
              </a:rPr>
              <a:t>Plan</a:t>
            </a:r>
            <a:endParaRPr lang="fr-FR" dirty="0">
              <a:latin typeface="Comic Sans MS" panose="030F0702030302020204" pitchFamily="66" charset="0"/>
            </a:endParaRPr>
          </a:p>
        </p:txBody>
      </p:sp>
      <p:sp>
        <p:nvSpPr>
          <p:cNvPr id="19" name="ZoneTexte 18"/>
          <p:cNvSpPr txBox="1"/>
          <p:nvPr/>
        </p:nvSpPr>
        <p:spPr>
          <a:xfrm>
            <a:off x="407290" y="1999243"/>
            <a:ext cx="741931" cy="369332"/>
          </a:xfrm>
          <a:prstGeom prst="rect">
            <a:avLst/>
          </a:prstGeom>
          <a:noFill/>
        </p:spPr>
        <p:txBody>
          <a:bodyPr wrap="square" rtlCol="0">
            <a:spAutoFit/>
          </a:bodyPr>
          <a:lstStyle/>
          <a:p>
            <a:r>
              <a:rPr lang="fr-FR" dirty="0" smtClean="0">
                <a:latin typeface="Comic Sans MS" panose="030F0702030302020204" pitchFamily="66" charset="0"/>
              </a:rPr>
              <a:t>Do</a:t>
            </a:r>
            <a:endParaRPr lang="fr-FR" dirty="0">
              <a:latin typeface="Comic Sans MS" panose="030F0702030302020204" pitchFamily="66" charset="0"/>
            </a:endParaRPr>
          </a:p>
        </p:txBody>
      </p:sp>
      <p:sp>
        <p:nvSpPr>
          <p:cNvPr id="20" name="ZoneTexte 19"/>
          <p:cNvSpPr txBox="1"/>
          <p:nvPr/>
        </p:nvSpPr>
        <p:spPr>
          <a:xfrm>
            <a:off x="250449" y="3133763"/>
            <a:ext cx="936803" cy="369332"/>
          </a:xfrm>
          <a:prstGeom prst="rect">
            <a:avLst/>
          </a:prstGeom>
          <a:noFill/>
        </p:spPr>
        <p:txBody>
          <a:bodyPr wrap="square" rtlCol="0">
            <a:spAutoFit/>
          </a:bodyPr>
          <a:lstStyle/>
          <a:p>
            <a:r>
              <a:rPr lang="fr-FR" dirty="0" smtClean="0">
                <a:latin typeface="Comic Sans MS" panose="030F0702030302020204" pitchFamily="66" charset="0"/>
              </a:rPr>
              <a:t>Check</a:t>
            </a:r>
            <a:endParaRPr lang="fr-FR" dirty="0">
              <a:latin typeface="Comic Sans MS" panose="030F0702030302020204" pitchFamily="66" charset="0"/>
            </a:endParaRPr>
          </a:p>
        </p:txBody>
      </p:sp>
      <p:sp>
        <p:nvSpPr>
          <p:cNvPr id="21" name="ZoneTexte 20"/>
          <p:cNvSpPr txBox="1"/>
          <p:nvPr/>
        </p:nvSpPr>
        <p:spPr>
          <a:xfrm>
            <a:off x="398935" y="3823224"/>
            <a:ext cx="750286" cy="369332"/>
          </a:xfrm>
          <a:prstGeom prst="rect">
            <a:avLst/>
          </a:prstGeom>
          <a:noFill/>
        </p:spPr>
        <p:txBody>
          <a:bodyPr wrap="square" rtlCol="0">
            <a:spAutoFit/>
          </a:bodyPr>
          <a:lstStyle/>
          <a:p>
            <a:r>
              <a:rPr lang="fr-FR" dirty="0" err="1" smtClean="0">
                <a:latin typeface="Comic Sans MS" panose="030F0702030302020204" pitchFamily="66" charset="0"/>
              </a:rPr>
              <a:t>Act</a:t>
            </a:r>
            <a:endParaRPr lang="fr-FR" dirty="0">
              <a:latin typeface="Comic Sans MS" panose="030F0702030302020204" pitchFamily="66" charset="0"/>
            </a:endParaRPr>
          </a:p>
        </p:txBody>
      </p:sp>
    </p:spTree>
    <p:extLst>
      <p:ext uri="{BB962C8B-B14F-4D97-AF65-F5344CB8AC3E}">
        <p14:creationId xmlns:p14="http://schemas.microsoft.com/office/powerpoint/2010/main" val="1746673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smtClean="0">
                <a:solidFill>
                  <a:schemeClr val="bg1"/>
                </a:solidFill>
                <a:latin typeface="Comic Sans MS" pitchFamily="66" charset="0"/>
              </a:rPr>
              <a:t>Le Manuel Qualité</a:t>
            </a:r>
            <a:endParaRPr lang="fr-FR" altLang="fr-FR" sz="2000" b="1" i="1" dirty="0">
              <a:solidFill>
                <a:schemeClr val="bg1"/>
              </a:solidFill>
              <a:latin typeface="Comic Sans MS"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28</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20" name="Rectangle 19"/>
          <p:cNvSpPr/>
          <p:nvPr/>
        </p:nvSpPr>
        <p:spPr>
          <a:xfrm>
            <a:off x="1259632" y="603035"/>
            <a:ext cx="6552727" cy="1200329"/>
          </a:xfrm>
          <a:prstGeom prst="rect">
            <a:avLst/>
          </a:prstGeom>
        </p:spPr>
        <p:txBody>
          <a:bodyPr wrap="square">
            <a:spAutoFit/>
          </a:bodyPr>
          <a:lstStyle/>
          <a:p>
            <a:pPr algn="ctr"/>
            <a:r>
              <a:rPr lang="fr-FR" b="1" u="sng" dirty="0" smtClean="0">
                <a:latin typeface="Comic Sans MS" panose="030F0702030302020204" pitchFamily="66" charset="0"/>
              </a:rPr>
              <a:t>MAITRISE DOCUMENTAIRE</a:t>
            </a:r>
            <a:endParaRPr lang="fr-FR" dirty="0">
              <a:latin typeface="Comic Sans MS" panose="030F0702030302020204" pitchFamily="66" charset="0"/>
            </a:endParaRPr>
          </a:p>
          <a:p>
            <a:pPr algn="ctr"/>
            <a:r>
              <a:rPr lang="fr-FR" b="1" dirty="0">
                <a:latin typeface="Comic Sans MS" panose="030F0702030302020204" pitchFamily="66" charset="0"/>
              </a:rPr>
              <a:t> </a:t>
            </a:r>
            <a:endParaRPr lang="fr-FR" dirty="0">
              <a:latin typeface="Comic Sans MS" panose="030F0702030302020204" pitchFamily="66" charset="0"/>
            </a:endParaRPr>
          </a:p>
          <a:p>
            <a:pPr algn="ctr"/>
            <a:r>
              <a:rPr lang="fr-FR" b="1" dirty="0">
                <a:latin typeface="Comic Sans MS" panose="030F0702030302020204" pitchFamily="66" charset="0"/>
              </a:rPr>
              <a:t> </a:t>
            </a:r>
            <a:r>
              <a:rPr lang="fr-FR" b="1" dirty="0" smtClean="0">
                <a:latin typeface="Comic Sans MS" panose="030F0702030302020204" pitchFamily="66" charset="0"/>
              </a:rPr>
              <a:t> </a:t>
            </a:r>
            <a:r>
              <a:rPr lang="fr-FR" dirty="0">
                <a:latin typeface="Comic Sans MS" panose="030F0702030302020204" pitchFamily="66" charset="0"/>
              </a:rPr>
              <a:t>Il existe quatre types de documents utilisés à différents </a:t>
            </a:r>
            <a:r>
              <a:rPr lang="fr-FR" dirty="0" smtClean="0">
                <a:latin typeface="Comic Sans MS" panose="030F0702030302020204" pitchFamily="66" charset="0"/>
              </a:rPr>
              <a:t>niveaux</a:t>
            </a:r>
            <a:endParaRPr lang="fr-FR" dirty="0">
              <a:latin typeface="Comic Sans MS" panose="030F0702030302020204" pitchFamily="66" charset="0"/>
            </a:endParaRPr>
          </a:p>
        </p:txBody>
      </p:sp>
      <p:pic>
        <p:nvPicPr>
          <p:cNvPr id="6146" name="Diagramm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204863"/>
            <a:ext cx="3986213"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a:off x="8194155" y="2492896"/>
            <a:ext cx="473075" cy="2797175"/>
          </a:xfrm>
          <a:prstGeom prst="downArrow">
            <a:avLst>
              <a:gd name="adj1" fmla="val 50000"/>
              <a:gd name="adj2" fmla="val 147819"/>
            </a:avLst>
          </a:prstGeom>
          <a:gradFill rotWithShape="1">
            <a:gsLst>
              <a:gs pos="0">
                <a:srgbClr val="9BBB59">
                  <a:gamma/>
                  <a:shade val="46275"/>
                  <a:invGamma/>
                </a:srgbClr>
              </a:gs>
              <a:gs pos="100000">
                <a:srgbClr val="9BBB59"/>
              </a:gs>
            </a:gsLst>
            <a:lin ang="5400000" scaled="1"/>
          </a:gradFill>
          <a:ln w="38100" algn="ctr">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ctr" anchorCtr="0" compatLnSpc="1">
            <a:prstTxWarp prst="textNoShape">
              <a:avLst/>
            </a:prstTxWarp>
          </a:bodyPr>
          <a:lstStyle/>
          <a:p>
            <a:endParaRPr lang="fr-FR"/>
          </a:p>
        </p:txBody>
      </p:sp>
      <p:sp>
        <p:nvSpPr>
          <p:cNvPr id="5" name="ZoneTexte 4"/>
          <p:cNvSpPr txBox="1"/>
          <p:nvPr/>
        </p:nvSpPr>
        <p:spPr>
          <a:xfrm>
            <a:off x="7782620" y="1988030"/>
            <a:ext cx="1181868" cy="369332"/>
          </a:xfrm>
          <a:prstGeom prst="rect">
            <a:avLst/>
          </a:prstGeom>
          <a:noFill/>
        </p:spPr>
        <p:txBody>
          <a:bodyPr wrap="square" rtlCol="0">
            <a:spAutoFit/>
          </a:bodyPr>
          <a:lstStyle/>
          <a:p>
            <a:r>
              <a:rPr lang="fr-FR" b="1" dirty="0" smtClean="0">
                <a:solidFill>
                  <a:schemeClr val="accent3">
                    <a:lumMod val="40000"/>
                    <a:lumOff val="60000"/>
                  </a:schemeClr>
                </a:solidFill>
                <a:latin typeface="Comic Sans MS" panose="030F0702030302020204" pitchFamily="66" charset="0"/>
              </a:rPr>
              <a:t>National</a:t>
            </a:r>
            <a:endParaRPr lang="fr-FR" dirty="0">
              <a:solidFill>
                <a:schemeClr val="accent3">
                  <a:lumMod val="40000"/>
                  <a:lumOff val="60000"/>
                </a:schemeClr>
              </a:solidFill>
              <a:latin typeface="Comic Sans MS" panose="030F0702030302020204" pitchFamily="66" charset="0"/>
            </a:endParaRPr>
          </a:p>
        </p:txBody>
      </p:sp>
      <p:sp>
        <p:nvSpPr>
          <p:cNvPr id="22" name="ZoneTexte 21"/>
          <p:cNvSpPr txBox="1"/>
          <p:nvPr/>
        </p:nvSpPr>
        <p:spPr>
          <a:xfrm>
            <a:off x="8047506" y="5342379"/>
            <a:ext cx="766371" cy="369332"/>
          </a:xfrm>
          <a:prstGeom prst="rect">
            <a:avLst/>
          </a:prstGeom>
          <a:noFill/>
        </p:spPr>
        <p:txBody>
          <a:bodyPr wrap="square" rtlCol="0">
            <a:spAutoFit/>
          </a:bodyPr>
          <a:lstStyle/>
          <a:p>
            <a:r>
              <a:rPr lang="fr-FR" b="1" dirty="0" smtClean="0">
                <a:solidFill>
                  <a:schemeClr val="accent3">
                    <a:lumMod val="75000"/>
                  </a:schemeClr>
                </a:solidFill>
                <a:latin typeface="Comic Sans MS" panose="030F0702030302020204" pitchFamily="66" charset="0"/>
              </a:rPr>
              <a:t>Local</a:t>
            </a:r>
            <a:endParaRPr lang="fr-FR" dirty="0">
              <a:solidFill>
                <a:schemeClr val="accent3">
                  <a:lumMod val="75000"/>
                </a:schemeClr>
              </a:solidFill>
              <a:latin typeface="Comic Sans MS" panose="030F0702030302020204" pitchFamily="66" charset="0"/>
            </a:endParaRPr>
          </a:p>
        </p:txBody>
      </p:sp>
      <p:sp>
        <p:nvSpPr>
          <p:cNvPr id="7" name="ZoneTexte 6"/>
          <p:cNvSpPr txBox="1"/>
          <p:nvPr/>
        </p:nvSpPr>
        <p:spPr>
          <a:xfrm>
            <a:off x="251520" y="2485131"/>
            <a:ext cx="4267339" cy="369332"/>
          </a:xfrm>
          <a:prstGeom prst="rect">
            <a:avLst/>
          </a:prstGeom>
          <a:noFill/>
        </p:spPr>
        <p:txBody>
          <a:bodyPr wrap="square" rtlCol="0">
            <a:spAutoFit/>
          </a:bodyPr>
          <a:lstStyle/>
          <a:p>
            <a:r>
              <a:rPr lang="fr-FR" dirty="0" smtClean="0">
                <a:solidFill>
                  <a:schemeClr val="bg1"/>
                </a:solidFill>
                <a:latin typeface="Comic Sans MS" panose="030F0702030302020204" pitchFamily="66" charset="0"/>
              </a:rPr>
              <a:t>Organisation générale du système</a:t>
            </a:r>
            <a:endParaRPr lang="fr-FR" dirty="0">
              <a:solidFill>
                <a:schemeClr val="bg1"/>
              </a:solidFill>
              <a:latin typeface="Comic Sans MS" panose="030F0702030302020204" pitchFamily="66" charset="0"/>
            </a:endParaRPr>
          </a:p>
        </p:txBody>
      </p:sp>
      <p:sp>
        <p:nvSpPr>
          <p:cNvPr id="24" name="ZoneTexte 23"/>
          <p:cNvSpPr txBox="1"/>
          <p:nvPr/>
        </p:nvSpPr>
        <p:spPr>
          <a:xfrm>
            <a:off x="268656" y="3140968"/>
            <a:ext cx="4419739" cy="646331"/>
          </a:xfrm>
          <a:prstGeom prst="rect">
            <a:avLst/>
          </a:prstGeom>
          <a:noFill/>
        </p:spPr>
        <p:txBody>
          <a:bodyPr wrap="square" rtlCol="0">
            <a:spAutoFit/>
          </a:bodyPr>
          <a:lstStyle/>
          <a:p>
            <a:r>
              <a:rPr lang="fr-FR" dirty="0" smtClean="0">
                <a:solidFill>
                  <a:schemeClr val="bg1"/>
                </a:solidFill>
                <a:latin typeface="Comic Sans MS" panose="030F0702030302020204" pitchFamily="66" charset="0"/>
              </a:rPr>
              <a:t>Justification de la mise en œuvre de la démarche Qualité</a:t>
            </a:r>
            <a:endParaRPr lang="fr-FR" dirty="0">
              <a:solidFill>
                <a:schemeClr val="bg1"/>
              </a:solidFill>
              <a:latin typeface="Comic Sans MS" panose="030F0702030302020204" pitchFamily="66" charset="0"/>
            </a:endParaRPr>
          </a:p>
        </p:txBody>
      </p:sp>
      <p:sp>
        <p:nvSpPr>
          <p:cNvPr id="25" name="ZoneTexte 24"/>
          <p:cNvSpPr txBox="1"/>
          <p:nvPr/>
        </p:nvSpPr>
        <p:spPr>
          <a:xfrm>
            <a:off x="268656" y="4011489"/>
            <a:ext cx="4436875" cy="369332"/>
          </a:xfrm>
          <a:prstGeom prst="rect">
            <a:avLst/>
          </a:prstGeom>
          <a:noFill/>
        </p:spPr>
        <p:txBody>
          <a:bodyPr wrap="square" rtlCol="0">
            <a:spAutoFit/>
          </a:bodyPr>
          <a:lstStyle/>
          <a:p>
            <a:r>
              <a:rPr lang="fr-FR" dirty="0" smtClean="0">
                <a:solidFill>
                  <a:schemeClr val="bg1"/>
                </a:solidFill>
                <a:latin typeface="Comic Sans MS" panose="030F0702030302020204" pitchFamily="66" charset="0"/>
              </a:rPr>
              <a:t>Guide de mise en œuvre des opérations</a:t>
            </a:r>
            <a:endParaRPr lang="fr-FR" dirty="0">
              <a:solidFill>
                <a:schemeClr val="bg1"/>
              </a:solidFill>
              <a:latin typeface="Comic Sans MS" panose="030F0702030302020204" pitchFamily="66" charset="0"/>
            </a:endParaRPr>
          </a:p>
        </p:txBody>
      </p:sp>
      <p:sp>
        <p:nvSpPr>
          <p:cNvPr id="26" name="ZoneTexte 25"/>
          <p:cNvSpPr txBox="1"/>
          <p:nvPr/>
        </p:nvSpPr>
        <p:spPr>
          <a:xfrm>
            <a:off x="251520" y="4725144"/>
            <a:ext cx="4824536" cy="646331"/>
          </a:xfrm>
          <a:prstGeom prst="rect">
            <a:avLst/>
          </a:prstGeom>
          <a:noFill/>
        </p:spPr>
        <p:txBody>
          <a:bodyPr wrap="square" rtlCol="0">
            <a:spAutoFit/>
          </a:bodyPr>
          <a:lstStyle/>
          <a:p>
            <a:r>
              <a:rPr lang="fr-FR" dirty="0" smtClean="0">
                <a:solidFill>
                  <a:schemeClr val="bg1"/>
                </a:solidFill>
                <a:latin typeface="Comic Sans MS" panose="030F0702030302020204" pitchFamily="66" charset="0"/>
              </a:rPr>
              <a:t>Supports preuves des réalisations techniques</a:t>
            </a:r>
            <a:endParaRPr lang="fr-FR"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603866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39952" y="50140"/>
            <a:ext cx="3888432" cy="400110"/>
          </a:xfrm>
          <a:prstGeom prst="rect">
            <a:avLst/>
          </a:prstGeom>
          <a:noFill/>
        </p:spPr>
        <p:txBody>
          <a:bodyPr wrap="square" rtlCol="0">
            <a:spAutoFit/>
          </a:bodyPr>
          <a:lstStyle/>
          <a:p>
            <a:pPr algn="ctr">
              <a:spcBef>
                <a:spcPct val="50000"/>
              </a:spcBef>
            </a:pPr>
            <a:r>
              <a:rPr lang="fr-FR" altLang="fr-FR" sz="2000" b="1" i="1" dirty="0" smtClean="0">
                <a:solidFill>
                  <a:schemeClr val="bg1"/>
                </a:solidFill>
                <a:latin typeface="Comic Sans MS" pitchFamily="66" charset="0"/>
              </a:rPr>
              <a:t>Conclusion</a:t>
            </a:r>
            <a:endParaRPr lang="fr-FR" altLang="fr-FR" sz="2000" b="1" i="1" dirty="0">
              <a:solidFill>
                <a:schemeClr val="bg1"/>
              </a:solidFill>
              <a:latin typeface="Comic Sans MS" pitchFamily="66" charset="0"/>
            </a:endParaRPr>
          </a:p>
        </p:txBody>
      </p:sp>
      <p:sp>
        <p:nvSpPr>
          <p:cNvPr id="3" name="Espace réservé du numéro de diapositive 2"/>
          <p:cNvSpPr>
            <a:spLocks noGrp="1"/>
          </p:cNvSpPr>
          <p:nvPr>
            <p:ph type="sldNum" sz="quarter" idx="12"/>
          </p:nvPr>
        </p:nvSpPr>
        <p:spPr>
          <a:xfrm>
            <a:off x="0" y="6492875"/>
            <a:ext cx="608287" cy="365125"/>
          </a:xfrm>
        </p:spPr>
        <p:txBody>
          <a:bodyPr/>
          <a:lstStyle/>
          <a:p>
            <a:fld id="{4E09516A-216F-4A50-97ED-4E252B5CAB19}" type="slidenum">
              <a:rPr lang="fr-FR" smtClean="0"/>
              <a:t>29</a:t>
            </a:fld>
            <a:endParaRPr lang="fr-FR" dirty="0"/>
          </a:p>
        </p:txBody>
      </p:sp>
      <p:sp>
        <p:nvSpPr>
          <p:cNvPr id="10" name="ZoneTexte 9"/>
          <p:cNvSpPr txBox="1"/>
          <p:nvPr/>
        </p:nvSpPr>
        <p:spPr>
          <a:xfrm>
            <a:off x="9676" y="151552"/>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7" name="ZoneTexte 6"/>
          <p:cNvSpPr txBox="1"/>
          <p:nvPr/>
        </p:nvSpPr>
        <p:spPr>
          <a:xfrm>
            <a:off x="1367644" y="908720"/>
            <a:ext cx="6336704" cy="923330"/>
          </a:xfrm>
          <a:prstGeom prst="rect">
            <a:avLst/>
          </a:prstGeom>
          <a:noFill/>
        </p:spPr>
        <p:txBody>
          <a:bodyPr wrap="square" rtlCol="0">
            <a:spAutoFit/>
          </a:bodyPr>
          <a:lstStyle/>
          <a:p>
            <a:pPr algn="ctr"/>
            <a:r>
              <a:rPr lang="fr-FR" b="1" u="sng" dirty="0" smtClean="0">
                <a:solidFill>
                  <a:srgbClr val="92D050"/>
                </a:solidFill>
                <a:latin typeface="Comic Sans MS" panose="030F0702030302020204" pitchFamily="66" charset="0"/>
              </a:rPr>
              <a:t>Table ronde 4 </a:t>
            </a:r>
            <a:r>
              <a:rPr lang="fr-FR" b="1" dirty="0" smtClean="0">
                <a:solidFill>
                  <a:srgbClr val="92D050"/>
                </a:solidFill>
                <a:latin typeface="Comic Sans MS" panose="030F0702030302020204" pitchFamily="66" charset="0"/>
              </a:rPr>
              <a:t>: </a:t>
            </a:r>
            <a:r>
              <a:rPr lang="fr-FR" b="1" dirty="0">
                <a:solidFill>
                  <a:srgbClr val="92D050"/>
                </a:solidFill>
                <a:latin typeface="Comic Sans MS" panose="030F0702030302020204" pitchFamily="66" charset="0"/>
              </a:rPr>
              <a:t>définir les objectifs et les bases d’un système qualité approprié à la mesure haute fréquence côtière ainsi que les moyens associés</a:t>
            </a:r>
          </a:p>
        </p:txBody>
      </p:sp>
      <p:sp>
        <p:nvSpPr>
          <p:cNvPr id="24" name="ZoneTexte 23"/>
          <p:cNvSpPr txBox="1"/>
          <p:nvPr/>
        </p:nvSpPr>
        <p:spPr>
          <a:xfrm>
            <a:off x="814069" y="1983727"/>
            <a:ext cx="4419739" cy="369332"/>
          </a:xfrm>
          <a:prstGeom prst="rect">
            <a:avLst/>
          </a:prstGeom>
          <a:noFill/>
        </p:spPr>
        <p:txBody>
          <a:bodyPr wrap="square" rtlCol="0">
            <a:spAutoFit/>
          </a:bodyPr>
          <a:lstStyle/>
          <a:p>
            <a:r>
              <a:rPr lang="fr-FR" b="1" dirty="0" smtClean="0">
                <a:latin typeface="Comic Sans MS" panose="030F0702030302020204" pitchFamily="66" charset="0"/>
              </a:rPr>
              <a:t>La norme</a:t>
            </a:r>
            <a:r>
              <a:rPr lang="fr-FR" dirty="0" smtClean="0">
                <a:latin typeface="Comic Sans MS" panose="030F0702030302020204" pitchFamily="66" charset="0"/>
              </a:rPr>
              <a:t>?</a:t>
            </a:r>
            <a:endParaRPr lang="fr-FR" dirty="0">
              <a:latin typeface="Comic Sans MS" panose="030F0702030302020204" pitchFamily="66" charset="0"/>
            </a:endParaRPr>
          </a:p>
        </p:txBody>
      </p:sp>
      <p:sp>
        <p:nvSpPr>
          <p:cNvPr id="25" name="ZoneTexte 24"/>
          <p:cNvSpPr txBox="1"/>
          <p:nvPr/>
        </p:nvSpPr>
        <p:spPr>
          <a:xfrm>
            <a:off x="4139952" y="2351360"/>
            <a:ext cx="4436875" cy="369332"/>
          </a:xfrm>
          <a:prstGeom prst="rect">
            <a:avLst/>
          </a:prstGeom>
          <a:noFill/>
        </p:spPr>
        <p:txBody>
          <a:bodyPr wrap="square" rtlCol="0">
            <a:spAutoFit/>
          </a:bodyPr>
          <a:lstStyle/>
          <a:p>
            <a:r>
              <a:rPr lang="fr-FR" b="1" dirty="0" smtClean="0">
                <a:solidFill>
                  <a:schemeClr val="bg1"/>
                </a:solidFill>
                <a:latin typeface="Comic Sans MS" panose="030F0702030302020204" pitchFamily="66" charset="0"/>
              </a:rPr>
              <a:t>Les bases communes actuelles?</a:t>
            </a:r>
            <a:endParaRPr lang="fr-FR" b="1" dirty="0">
              <a:solidFill>
                <a:schemeClr val="bg1"/>
              </a:solidFill>
              <a:latin typeface="Comic Sans MS" panose="030F0702030302020204" pitchFamily="66" charset="0"/>
            </a:endParaRPr>
          </a:p>
        </p:txBody>
      </p:sp>
      <p:sp>
        <p:nvSpPr>
          <p:cNvPr id="26" name="ZoneTexte 25"/>
          <p:cNvSpPr txBox="1"/>
          <p:nvPr/>
        </p:nvSpPr>
        <p:spPr>
          <a:xfrm>
            <a:off x="5886146" y="5215764"/>
            <a:ext cx="2412268" cy="369332"/>
          </a:xfrm>
          <a:prstGeom prst="rect">
            <a:avLst/>
          </a:prstGeom>
          <a:noFill/>
        </p:spPr>
        <p:txBody>
          <a:bodyPr wrap="square" rtlCol="0">
            <a:spAutoFit/>
          </a:bodyPr>
          <a:lstStyle/>
          <a:p>
            <a:r>
              <a:rPr lang="fr-FR" b="1" dirty="0" smtClean="0">
                <a:solidFill>
                  <a:schemeClr val="bg1"/>
                </a:solidFill>
                <a:latin typeface="Comic Sans MS" panose="030F0702030302020204" pitchFamily="66" charset="0"/>
              </a:rPr>
              <a:t>Quels  moyens?</a:t>
            </a:r>
            <a:endParaRPr lang="fr-FR" b="1" dirty="0">
              <a:solidFill>
                <a:schemeClr val="bg1"/>
              </a:solidFill>
              <a:latin typeface="Comic Sans MS" panose="030F0702030302020204" pitchFamily="66" charset="0"/>
            </a:endParaRPr>
          </a:p>
        </p:txBody>
      </p:sp>
      <p:sp>
        <p:nvSpPr>
          <p:cNvPr id="16" name="ZoneTexte 15"/>
          <p:cNvSpPr txBox="1"/>
          <p:nvPr/>
        </p:nvSpPr>
        <p:spPr>
          <a:xfrm>
            <a:off x="2754045" y="4294837"/>
            <a:ext cx="4824536" cy="369332"/>
          </a:xfrm>
          <a:prstGeom prst="rect">
            <a:avLst/>
          </a:prstGeom>
          <a:noFill/>
        </p:spPr>
        <p:txBody>
          <a:bodyPr wrap="square" rtlCol="0">
            <a:spAutoFit/>
          </a:bodyPr>
          <a:lstStyle/>
          <a:p>
            <a:r>
              <a:rPr lang="fr-FR" b="1" dirty="0" smtClean="0">
                <a:solidFill>
                  <a:schemeClr val="bg1"/>
                </a:solidFill>
                <a:latin typeface="Comic Sans MS" panose="030F0702030302020204" pitchFamily="66" charset="0"/>
              </a:rPr>
              <a:t>Maitrise et Contrôle des processus?</a:t>
            </a:r>
            <a:endParaRPr lang="fr-FR" b="1" dirty="0">
              <a:solidFill>
                <a:schemeClr val="bg1"/>
              </a:solidFill>
              <a:latin typeface="Comic Sans MS" panose="030F0702030302020204" pitchFamily="66" charset="0"/>
            </a:endParaRPr>
          </a:p>
        </p:txBody>
      </p:sp>
      <p:sp>
        <p:nvSpPr>
          <p:cNvPr id="17" name="ZoneTexte 16"/>
          <p:cNvSpPr txBox="1"/>
          <p:nvPr/>
        </p:nvSpPr>
        <p:spPr>
          <a:xfrm>
            <a:off x="1259632" y="2958782"/>
            <a:ext cx="4824536" cy="369332"/>
          </a:xfrm>
          <a:prstGeom prst="rect">
            <a:avLst/>
          </a:prstGeom>
          <a:noFill/>
        </p:spPr>
        <p:txBody>
          <a:bodyPr wrap="square" rtlCol="0">
            <a:spAutoFit/>
          </a:bodyPr>
          <a:lstStyle/>
          <a:p>
            <a:r>
              <a:rPr lang="fr-FR" b="1" dirty="0" smtClean="0">
                <a:solidFill>
                  <a:schemeClr val="bg1"/>
                </a:solidFill>
                <a:latin typeface="Comic Sans MS" panose="030F0702030302020204" pitchFamily="66" charset="0"/>
              </a:rPr>
              <a:t>Quelles données?</a:t>
            </a:r>
            <a:endParaRPr lang="fr-FR" b="1" dirty="0">
              <a:solidFill>
                <a:schemeClr val="bg1"/>
              </a:solidFill>
              <a:latin typeface="Comic Sans MS" panose="030F0702030302020204" pitchFamily="66" charset="0"/>
            </a:endParaRPr>
          </a:p>
        </p:txBody>
      </p:sp>
      <p:sp>
        <p:nvSpPr>
          <p:cNvPr id="18" name="ZoneTexte 17"/>
          <p:cNvSpPr txBox="1"/>
          <p:nvPr/>
        </p:nvSpPr>
        <p:spPr>
          <a:xfrm>
            <a:off x="4823492" y="3307050"/>
            <a:ext cx="3621856" cy="369332"/>
          </a:xfrm>
          <a:prstGeom prst="rect">
            <a:avLst/>
          </a:prstGeom>
          <a:noFill/>
        </p:spPr>
        <p:txBody>
          <a:bodyPr wrap="square" rtlCol="0">
            <a:spAutoFit/>
          </a:bodyPr>
          <a:lstStyle/>
          <a:p>
            <a:r>
              <a:rPr lang="fr-FR" b="1" dirty="0" smtClean="0">
                <a:latin typeface="Comic Sans MS" panose="030F0702030302020204" pitchFamily="66" charset="0"/>
              </a:rPr>
              <a:t>Qualifications des données?</a:t>
            </a:r>
            <a:endParaRPr lang="fr-FR" b="1" dirty="0">
              <a:latin typeface="Comic Sans MS" panose="030F0702030302020204" pitchFamily="66" charset="0"/>
            </a:endParaRPr>
          </a:p>
        </p:txBody>
      </p:sp>
      <p:sp>
        <p:nvSpPr>
          <p:cNvPr id="19" name="ZoneTexte 18"/>
          <p:cNvSpPr txBox="1"/>
          <p:nvPr/>
        </p:nvSpPr>
        <p:spPr>
          <a:xfrm>
            <a:off x="377218" y="5013176"/>
            <a:ext cx="4824536" cy="369332"/>
          </a:xfrm>
          <a:prstGeom prst="rect">
            <a:avLst/>
          </a:prstGeom>
          <a:noFill/>
        </p:spPr>
        <p:txBody>
          <a:bodyPr wrap="square" rtlCol="0">
            <a:spAutoFit/>
          </a:bodyPr>
          <a:lstStyle/>
          <a:p>
            <a:r>
              <a:rPr lang="fr-FR" b="1" dirty="0" smtClean="0">
                <a:latin typeface="Comic Sans MS" panose="030F0702030302020204" pitchFamily="66" charset="0"/>
              </a:rPr>
              <a:t>Disponibilité et partage des ressources?</a:t>
            </a:r>
            <a:endParaRPr lang="fr-FR" b="1" dirty="0">
              <a:latin typeface="Comic Sans MS" panose="030F0702030302020204" pitchFamily="66" charset="0"/>
            </a:endParaRPr>
          </a:p>
        </p:txBody>
      </p:sp>
      <p:cxnSp>
        <p:nvCxnSpPr>
          <p:cNvPr id="21" name="Connecteur droit 20"/>
          <p:cNvCxnSpPr/>
          <p:nvPr/>
        </p:nvCxnSpPr>
        <p:spPr>
          <a:xfrm>
            <a:off x="251520" y="6021288"/>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3106020" y="6237312"/>
            <a:ext cx="5642444" cy="400110"/>
          </a:xfrm>
          <a:prstGeom prst="rect">
            <a:avLst/>
          </a:prstGeom>
          <a:noFill/>
        </p:spPr>
        <p:txBody>
          <a:bodyPr wrap="square" rtlCol="0">
            <a:spAutoFit/>
          </a:bodyPr>
          <a:lstStyle/>
          <a:p>
            <a:pPr algn="ctr">
              <a:spcBef>
                <a:spcPct val="50000"/>
              </a:spcBef>
            </a:pPr>
            <a:r>
              <a:rPr lang="fr-FR" altLang="fr-FR" sz="2000" b="1" i="1" dirty="0" smtClean="0">
                <a:solidFill>
                  <a:schemeClr val="bg1"/>
                </a:solidFill>
                <a:latin typeface="Comic Sans MS" pitchFamily="66" charset="0"/>
              </a:rPr>
              <a:t>Merci de votre attention…..et courage!!!</a:t>
            </a:r>
            <a:endParaRPr lang="fr-FR" altLang="fr-FR" sz="2000" b="1" i="1" dirty="0">
              <a:solidFill>
                <a:schemeClr val="bg1"/>
              </a:solidFill>
              <a:latin typeface="Comic Sans MS" pitchFamily="66" charset="0"/>
            </a:endParaRPr>
          </a:p>
        </p:txBody>
      </p:sp>
      <p:sp>
        <p:nvSpPr>
          <p:cNvPr id="8" name="Rectangle 7"/>
          <p:cNvSpPr/>
          <p:nvPr/>
        </p:nvSpPr>
        <p:spPr>
          <a:xfrm>
            <a:off x="1367644" y="836712"/>
            <a:ext cx="6444716" cy="99533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411725" y="3749502"/>
            <a:ext cx="4824536" cy="369332"/>
          </a:xfrm>
          <a:prstGeom prst="rect">
            <a:avLst/>
          </a:prstGeom>
          <a:noFill/>
        </p:spPr>
        <p:txBody>
          <a:bodyPr wrap="square" rtlCol="0">
            <a:spAutoFit/>
          </a:bodyPr>
          <a:lstStyle/>
          <a:p>
            <a:r>
              <a:rPr lang="fr-FR" b="1" dirty="0" smtClean="0">
                <a:solidFill>
                  <a:schemeClr val="bg1"/>
                </a:solidFill>
                <a:latin typeface="Comic Sans MS" panose="030F0702030302020204" pitchFamily="66" charset="0"/>
              </a:rPr>
              <a:t>Répartition des responsabilités</a:t>
            </a:r>
            <a:endParaRPr lang="fr-FR"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77796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50140"/>
            <a:ext cx="381642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491880" y="50140"/>
            <a:ext cx="4392488" cy="338554"/>
          </a:xfrm>
          <a:prstGeom prst="rect">
            <a:avLst/>
          </a:prstGeom>
          <a:noFill/>
        </p:spPr>
        <p:txBody>
          <a:bodyPr wrap="square" rtlCol="0">
            <a:spAutoFit/>
          </a:bodyPr>
          <a:lstStyle/>
          <a:p>
            <a:pPr algn="ctr">
              <a:spcBef>
                <a:spcPct val="50000"/>
              </a:spcBef>
            </a:pPr>
            <a:r>
              <a:rPr lang="fr-BE" altLang="fr-FR" sz="1600" b="1" dirty="0">
                <a:solidFill>
                  <a:schemeClr val="bg1"/>
                </a:solidFill>
                <a:latin typeface="Comic Sans MS" pitchFamily="66" charset="0"/>
              </a:rPr>
              <a:t>Service d’Observation en Milieu </a:t>
            </a:r>
            <a:r>
              <a:rPr lang="fr-BE" altLang="fr-FR" sz="1600" b="1" dirty="0" err="1">
                <a:solidFill>
                  <a:schemeClr val="bg1"/>
                </a:solidFill>
                <a:latin typeface="Comic Sans MS" pitchFamily="66" charset="0"/>
              </a:rPr>
              <a:t>LIToral</a:t>
            </a:r>
            <a:endParaRPr lang="fr-BE" altLang="fr-FR" sz="1600" b="1" dirty="0">
              <a:solidFill>
                <a:schemeClr val="bg1"/>
              </a:solidFill>
              <a:latin typeface="Comic Sans MS" pitchFamily="66" charset="0"/>
            </a:endParaRPr>
          </a:p>
        </p:txBody>
      </p:sp>
      <p:sp>
        <p:nvSpPr>
          <p:cNvPr id="5" name="Espace réservé du numéro de diapositive 4"/>
          <p:cNvSpPr>
            <a:spLocks noGrp="1"/>
          </p:cNvSpPr>
          <p:nvPr>
            <p:ph type="sldNum" sz="quarter" idx="12"/>
          </p:nvPr>
        </p:nvSpPr>
        <p:spPr>
          <a:xfrm>
            <a:off x="0" y="6491930"/>
            <a:ext cx="608287" cy="365125"/>
          </a:xfrm>
        </p:spPr>
        <p:txBody>
          <a:bodyPr/>
          <a:lstStyle/>
          <a:p>
            <a:fld id="{4E09516A-216F-4A50-97ED-4E252B5CAB19}" type="slidenum">
              <a:rPr lang="fr-FR" smtClean="0"/>
              <a:t>3</a:t>
            </a:fld>
            <a:endParaRPr lang="fr-FR" dirty="0"/>
          </a:p>
        </p:txBody>
      </p:sp>
      <p:sp>
        <p:nvSpPr>
          <p:cNvPr id="11" name="Rectangle 28"/>
          <p:cNvSpPr>
            <a:spLocks noChangeArrowheads="1"/>
          </p:cNvSpPr>
          <p:nvPr/>
        </p:nvSpPr>
        <p:spPr bwMode="auto">
          <a:xfrm>
            <a:off x="4470406" y="1043111"/>
            <a:ext cx="464343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fr-BE" altLang="fr-FR" dirty="0" smtClean="0">
                <a:latin typeface="Comic Sans MS" pitchFamily="66" charset="0"/>
              </a:rPr>
              <a:t>10 stations (+1 à venir) : échantillonnage bimensuel en surface, à marée haute.</a:t>
            </a:r>
          </a:p>
          <a:p>
            <a:pPr algn="l" eaLnBrk="0" hangingPunct="0"/>
            <a:endParaRPr lang="fr-BE" altLang="fr-FR" dirty="0" smtClean="0">
              <a:latin typeface="Comic Sans MS" pitchFamily="66" charset="0"/>
            </a:endParaRPr>
          </a:p>
          <a:p>
            <a:pPr algn="l" eaLnBrk="0" hangingPunct="0"/>
            <a:r>
              <a:rPr lang="fr-BE" altLang="fr-FR" dirty="0" smtClean="0">
                <a:latin typeface="Comic Sans MS" pitchFamily="66" charset="0"/>
              </a:rPr>
              <a:t>16 </a:t>
            </a:r>
            <a:r>
              <a:rPr lang="fr-BE" altLang="fr-FR" dirty="0">
                <a:latin typeface="Comic Sans MS" pitchFamily="66" charset="0"/>
              </a:rPr>
              <a:t>paramètres communs :</a:t>
            </a:r>
          </a:p>
          <a:p>
            <a:pPr algn="l" eaLnBrk="0" hangingPunct="0"/>
            <a:endParaRPr lang="fr-BE" altLang="fr-FR" dirty="0">
              <a:latin typeface="Comic Sans MS" pitchFamily="66" charset="0"/>
            </a:endParaRPr>
          </a:p>
          <a:p>
            <a:pPr algn="l" eaLnBrk="0" hangingPunct="0">
              <a:buFontTx/>
              <a:buChar char="-"/>
            </a:pPr>
            <a:r>
              <a:rPr lang="fr-BE" altLang="fr-FR" dirty="0">
                <a:latin typeface="Comic Sans MS" pitchFamily="66" charset="0"/>
              </a:rPr>
              <a:t>physico-chimie : </a:t>
            </a:r>
          </a:p>
          <a:p>
            <a:pPr algn="l" eaLnBrk="0" hangingPunct="0"/>
            <a:r>
              <a:rPr lang="fr-BE" altLang="fr-FR" dirty="0">
                <a:latin typeface="Comic Sans MS" pitchFamily="66" charset="0"/>
              </a:rPr>
              <a:t>	T, S, O</a:t>
            </a:r>
            <a:r>
              <a:rPr lang="fr-BE" altLang="fr-FR" baseline="-25000" dirty="0">
                <a:latin typeface="Comic Sans MS" pitchFamily="66" charset="0"/>
              </a:rPr>
              <a:t>2</a:t>
            </a:r>
            <a:r>
              <a:rPr lang="fr-BE" altLang="fr-FR" dirty="0">
                <a:latin typeface="Comic Sans MS" pitchFamily="66" charset="0"/>
              </a:rPr>
              <a:t>, pH</a:t>
            </a:r>
          </a:p>
          <a:p>
            <a:pPr algn="l" eaLnBrk="0" hangingPunct="0"/>
            <a:r>
              <a:rPr lang="fr-BE" altLang="fr-FR" dirty="0">
                <a:latin typeface="Comic Sans MS" pitchFamily="66" charset="0"/>
              </a:rPr>
              <a:t>- nutriments : </a:t>
            </a:r>
          </a:p>
          <a:p>
            <a:pPr algn="l" eaLnBrk="0" hangingPunct="0"/>
            <a:r>
              <a:rPr lang="fr-BE" altLang="fr-FR" dirty="0">
                <a:latin typeface="Comic Sans MS" pitchFamily="66" charset="0"/>
              </a:rPr>
              <a:t>	NH</a:t>
            </a:r>
            <a:r>
              <a:rPr lang="fr-BE" altLang="fr-FR" baseline="-25000" dirty="0">
                <a:latin typeface="Comic Sans MS" pitchFamily="66" charset="0"/>
              </a:rPr>
              <a:t>4</a:t>
            </a:r>
            <a:r>
              <a:rPr lang="fr-BE" altLang="fr-FR" baseline="30000" dirty="0">
                <a:latin typeface="Comic Sans MS" pitchFamily="66" charset="0"/>
              </a:rPr>
              <a:t>+</a:t>
            </a:r>
            <a:r>
              <a:rPr lang="fr-BE" altLang="fr-FR" dirty="0">
                <a:latin typeface="Comic Sans MS" pitchFamily="66" charset="0"/>
              </a:rPr>
              <a:t>, NO</a:t>
            </a:r>
            <a:r>
              <a:rPr lang="fr-BE" altLang="fr-FR" baseline="-25000" dirty="0">
                <a:latin typeface="Comic Sans MS" pitchFamily="66" charset="0"/>
              </a:rPr>
              <a:t>2</a:t>
            </a:r>
            <a:r>
              <a:rPr lang="fr-BE" altLang="fr-FR" baseline="30000" dirty="0">
                <a:latin typeface="Comic Sans MS" pitchFamily="66" charset="0"/>
              </a:rPr>
              <a:t>-</a:t>
            </a:r>
            <a:r>
              <a:rPr lang="fr-BE" altLang="fr-FR" dirty="0">
                <a:latin typeface="Comic Sans MS" pitchFamily="66" charset="0"/>
              </a:rPr>
              <a:t>, NO</a:t>
            </a:r>
            <a:r>
              <a:rPr lang="fr-BE" altLang="fr-FR" baseline="-25000" dirty="0">
                <a:latin typeface="Comic Sans MS" pitchFamily="66" charset="0"/>
              </a:rPr>
              <a:t>3</a:t>
            </a:r>
            <a:r>
              <a:rPr lang="fr-BE" altLang="fr-FR" baseline="30000" dirty="0">
                <a:latin typeface="Comic Sans MS" pitchFamily="66" charset="0"/>
              </a:rPr>
              <a:t>-</a:t>
            </a:r>
            <a:r>
              <a:rPr lang="fr-BE" altLang="fr-FR" dirty="0">
                <a:latin typeface="Comic Sans MS" pitchFamily="66" charset="0"/>
              </a:rPr>
              <a:t>, PO</a:t>
            </a:r>
            <a:r>
              <a:rPr lang="fr-BE" altLang="fr-FR" baseline="-25000" dirty="0">
                <a:latin typeface="Comic Sans MS" pitchFamily="66" charset="0"/>
              </a:rPr>
              <a:t>4</a:t>
            </a:r>
            <a:r>
              <a:rPr lang="fr-BE" altLang="fr-FR" baseline="30000" dirty="0">
                <a:latin typeface="Comic Sans MS" pitchFamily="66" charset="0"/>
              </a:rPr>
              <a:t>3-</a:t>
            </a:r>
            <a:r>
              <a:rPr lang="fr-BE" altLang="fr-FR" dirty="0">
                <a:latin typeface="Comic Sans MS" pitchFamily="66" charset="0"/>
              </a:rPr>
              <a:t>, Si(OH)</a:t>
            </a:r>
            <a:r>
              <a:rPr lang="fr-BE" altLang="fr-FR" baseline="-25000" dirty="0">
                <a:latin typeface="Comic Sans MS" pitchFamily="66" charset="0"/>
              </a:rPr>
              <a:t>4</a:t>
            </a:r>
            <a:endParaRPr lang="fr-BE" altLang="fr-FR" dirty="0">
              <a:latin typeface="Comic Sans MS" pitchFamily="66" charset="0"/>
            </a:endParaRPr>
          </a:p>
          <a:p>
            <a:pPr algn="l" eaLnBrk="0" hangingPunct="0"/>
            <a:r>
              <a:rPr lang="fr-BE" altLang="fr-FR" dirty="0">
                <a:latin typeface="Comic Sans MS" pitchFamily="66" charset="0"/>
              </a:rPr>
              <a:t>- particules : </a:t>
            </a:r>
          </a:p>
          <a:p>
            <a:pPr algn="l" eaLnBrk="0" hangingPunct="0"/>
            <a:r>
              <a:rPr lang="fr-BE" altLang="fr-FR" dirty="0">
                <a:latin typeface="Comic Sans MS" pitchFamily="66" charset="0"/>
              </a:rPr>
              <a:t>	MES, COP, NOP, </a:t>
            </a:r>
            <a:r>
              <a:rPr lang="fr-BE" altLang="fr-FR" dirty="0" err="1">
                <a:latin typeface="Comic Sans MS" pitchFamily="66" charset="0"/>
              </a:rPr>
              <a:t>chl</a:t>
            </a:r>
            <a:r>
              <a:rPr lang="fr-BE" altLang="fr-FR" dirty="0">
                <a:latin typeface="Comic Sans MS" pitchFamily="66" charset="0"/>
              </a:rPr>
              <a:t> </a:t>
            </a:r>
            <a:r>
              <a:rPr lang="fr-BE" altLang="fr-FR" i="1" dirty="0">
                <a:latin typeface="Comic Sans MS" pitchFamily="66" charset="0"/>
              </a:rPr>
              <a:t>a</a:t>
            </a:r>
            <a:r>
              <a:rPr lang="fr-BE" altLang="fr-FR" dirty="0">
                <a:latin typeface="Comic Sans MS" pitchFamily="66" charset="0"/>
              </a:rPr>
              <a:t>, </a:t>
            </a:r>
            <a:r>
              <a:rPr lang="el-GR" altLang="fr-FR" dirty="0">
                <a:latin typeface="Comic Sans MS" pitchFamily="66" charset="0"/>
              </a:rPr>
              <a:t>δ</a:t>
            </a:r>
            <a:r>
              <a:rPr lang="fr-FR" altLang="fr-FR" baseline="30000" dirty="0">
                <a:latin typeface="Comic Sans MS" pitchFamily="66" charset="0"/>
              </a:rPr>
              <a:t>13</a:t>
            </a:r>
            <a:r>
              <a:rPr lang="fr-FR" altLang="fr-FR" dirty="0">
                <a:latin typeface="Comic Sans MS" pitchFamily="66" charset="0"/>
              </a:rPr>
              <a:t>C, </a:t>
            </a:r>
            <a:r>
              <a:rPr lang="el-GR" altLang="fr-FR" dirty="0">
                <a:latin typeface="Comic Sans MS" pitchFamily="66" charset="0"/>
              </a:rPr>
              <a:t>δ</a:t>
            </a:r>
            <a:r>
              <a:rPr lang="fr-FR" altLang="fr-FR" baseline="30000" dirty="0">
                <a:latin typeface="Comic Sans MS" pitchFamily="66" charset="0"/>
              </a:rPr>
              <a:t>15</a:t>
            </a:r>
            <a:r>
              <a:rPr lang="fr-FR" altLang="fr-FR" dirty="0">
                <a:latin typeface="Comic Sans MS" pitchFamily="66" charset="0"/>
              </a:rPr>
              <a:t>N</a:t>
            </a:r>
          </a:p>
          <a:p>
            <a:pPr algn="l" eaLnBrk="0" hangingPunct="0"/>
            <a:r>
              <a:rPr lang="fr-FR" altLang="fr-FR" dirty="0">
                <a:latin typeface="Comic Sans MS" pitchFamily="66" charset="0"/>
              </a:rPr>
              <a:t>- biologie :</a:t>
            </a:r>
          </a:p>
          <a:p>
            <a:pPr algn="l" eaLnBrk="0" hangingPunct="0"/>
            <a:r>
              <a:rPr lang="fr-FR" altLang="fr-FR" dirty="0">
                <a:latin typeface="Comic Sans MS" pitchFamily="66" charset="0"/>
              </a:rPr>
              <a:t>	pico-nanoplancton</a:t>
            </a:r>
            <a:endParaRPr lang="el-GR" altLang="fr-FR" dirty="0">
              <a:latin typeface="Comic Sans MS" pitchFamily="66" charset="0"/>
            </a:endParaRPr>
          </a:p>
        </p:txBody>
      </p:sp>
      <p:pic>
        <p:nvPicPr>
          <p:cNvPr id="12" name="Picture 33" descr="C:\Users\garcia.n\Documents\Documents de travail\01-Service d'Observation-SOMLIT\Site Web 2014_2015\carte 10 stations soml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250" y="908720"/>
            <a:ext cx="4176587" cy="39621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9"/>
          <p:cNvSpPr>
            <a:spLocks noChangeArrowheads="1"/>
          </p:cNvSpPr>
          <p:nvPr/>
        </p:nvSpPr>
        <p:spPr bwMode="auto">
          <a:xfrm>
            <a:off x="199978" y="5013176"/>
            <a:ext cx="48967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fr-BE" altLang="fr-FR" dirty="0">
                <a:latin typeface="Comic Sans MS" pitchFamily="66" charset="0"/>
              </a:rPr>
              <a:t>Protocoles d’échantillonnage </a:t>
            </a:r>
            <a:endParaRPr lang="fr-BE" altLang="fr-FR" dirty="0" smtClean="0">
              <a:latin typeface="Comic Sans MS" pitchFamily="66" charset="0"/>
            </a:endParaRPr>
          </a:p>
          <a:p>
            <a:pPr algn="ctr" eaLnBrk="0" hangingPunct="0"/>
            <a:r>
              <a:rPr lang="fr-BE" altLang="fr-FR" dirty="0" smtClean="0">
                <a:latin typeface="Comic Sans MS" pitchFamily="66" charset="0"/>
              </a:rPr>
              <a:t>et </a:t>
            </a:r>
            <a:r>
              <a:rPr lang="fr-BE" altLang="fr-FR" dirty="0">
                <a:latin typeface="Comic Sans MS" pitchFamily="66" charset="0"/>
              </a:rPr>
              <a:t>d’analyses communs</a:t>
            </a:r>
          </a:p>
        </p:txBody>
      </p:sp>
      <p:sp>
        <p:nvSpPr>
          <p:cNvPr id="14" name="Rectangle 23"/>
          <p:cNvSpPr>
            <a:spLocks noChangeArrowheads="1"/>
          </p:cNvSpPr>
          <p:nvPr/>
        </p:nvSpPr>
        <p:spPr bwMode="auto">
          <a:xfrm>
            <a:off x="4945709" y="5018157"/>
            <a:ext cx="37449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fr-BE" altLang="fr-FR" dirty="0">
                <a:latin typeface="Comic Sans MS" pitchFamily="66" charset="0"/>
              </a:rPr>
              <a:t>Stockage sur la base de données</a:t>
            </a:r>
          </a:p>
          <a:p>
            <a:pPr algn="ctr" eaLnBrk="0" hangingPunct="0"/>
            <a:r>
              <a:rPr lang="fr-BE" altLang="fr-FR" dirty="0">
                <a:latin typeface="Comic Sans MS" pitchFamily="66" charset="0"/>
              </a:rPr>
              <a:t>Mise à disposition des données</a:t>
            </a:r>
          </a:p>
        </p:txBody>
      </p:sp>
      <p:sp>
        <p:nvSpPr>
          <p:cNvPr id="15" name="AutoShape 22"/>
          <p:cNvSpPr>
            <a:spLocks noChangeArrowheads="1"/>
          </p:cNvSpPr>
          <p:nvPr/>
        </p:nvSpPr>
        <p:spPr bwMode="auto">
          <a:xfrm rot="16200000">
            <a:off x="4394813" y="5104675"/>
            <a:ext cx="360362" cy="468313"/>
          </a:xfrm>
          <a:prstGeom prst="downArrow">
            <a:avLst>
              <a:gd name="adj1" fmla="val 50000"/>
              <a:gd name="adj2" fmla="val 64978"/>
            </a:avLst>
          </a:prstGeom>
          <a:solidFill>
            <a:schemeClr val="tx1"/>
          </a:solidFill>
          <a:ln>
            <a:noFill/>
          </a:ln>
          <a:effectLst/>
        </p:spPr>
        <p:txBody>
          <a:bodyPr vert="eaVert" wrap="none" anchor="ctr"/>
          <a:lstStyle/>
          <a:p>
            <a:endParaRPr lang="fr-FR"/>
          </a:p>
        </p:txBody>
      </p:sp>
      <p:sp>
        <p:nvSpPr>
          <p:cNvPr id="16" name="Rectangle 24"/>
          <p:cNvSpPr>
            <a:spLocks noChangeArrowheads="1"/>
          </p:cNvSpPr>
          <p:nvPr/>
        </p:nvSpPr>
        <p:spPr bwMode="auto">
          <a:xfrm>
            <a:off x="1856823" y="6057362"/>
            <a:ext cx="59046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BE" altLang="fr-FR" sz="2000" b="1" i="1" dirty="0">
                <a:solidFill>
                  <a:srgbClr val="0000CC"/>
                </a:solidFill>
                <a:latin typeface="Comic Sans MS" panose="030F0702030302020204" pitchFamily="66" charset="0"/>
              </a:rPr>
              <a:t>http://somlit.epoc.u-bordeaux1.fr/fr/</a:t>
            </a:r>
          </a:p>
        </p:txBody>
      </p:sp>
    </p:spTree>
    <p:extLst>
      <p:ext uri="{BB962C8B-B14F-4D97-AF65-F5344CB8AC3E}">
        <p14:creationId xmlns:p14="http://schemas.microsoft.com/office/powerpoint/2010/main" val="2331865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97" name="Line 37"/>
          <p:cNvSpPr>
            <a:spLocks noChangeShapeType="1"/>
          </p:cNvSpPr>
          <p:nvPr/>
        </p:nvSpPr>
        <p:spPr bwMode="auto">
          <a:xfrm>
            <a:off x="-386" y="448656"/>
            <a:ext cx="914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 name="ZoneTexte 36"/>
          <p:cNvSpPr txBox="1"/>
          <p:nvPr/>
        </p:nvSpPr>
        <p:spPr>
          <a:xfrm>
            <a:off x="107504" y="50140"/>
            <a:ext cx="381642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pic>
        <p:nvPicPr>
          <p:cNvPr id="38" name="Picture 2" descr="C:\Users\garcia.n\Documents\Documents de travail\01-Service d'Observation-SOMLIT\Site Web 2014\Logo Somlit-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2"/>
          <p:cNvSpPr txBox="1">
            <a:spLocks noChangeArrowheads="1"/>
          </p:cNvSpPr>
          <p:nvPr/>
        </p:nvSpPr>
        <p:spPr bwMode="auto">
          <a:xfrm>
            <a:off x="2483768" y="51781"/>
            <a:ext cx="62646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r-FR" altLang="fr-FR" sz="1600" b="1" dirty="0">
                <a:solidFill>
                  <a:schemeClr val="bg1"/>
                </a:solidFill>
                <a:latin typeface="Comic Sans MS" pitchFamily="66" charset="0"/>
              </a:rPr>
              <a:t>Les objectifs d’un service d’observation</a:t>
            </a:r>
          </a:p>
        </p:txBody>
      </p:sp>
      <p:sp>
        <p:nvSpPr>
          <p:cNvPr id="45" name="Text Box 9"/>
          <p:cNvSpPr txBox="1">
            <a:spLocks noChangeArrowheads="1"/>
          </p:cNvSpPr>
          <p:nvPr/>
        </p:nvSpPr>
        <p:spPr bwMode="auto">
          <a:xfrm>
            <a:off x="899592" y="2865885"/>
            <a:ext cx="6840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Char char="•"/>
              <a:defRPr sz="3200">
                <a:solidFill>
                  <a:schemeClr val="tx1"/>
                </a:solidFill>
                <a:latin typeface="Arial" pitchFamily="34" charset="0"/>
              </a:defRPr>
            </a:lvl1pPr>
            <a:lvl2pPr marL="800100" indent="-342900" algn="l" eaLnBrk="0" hangingPunct="0">
              <a:spcBef>
                <a:spcPct val="20000"/>
              </a:spcBef>
              <a:buChar char="–"/>
              <a:defRPr sz="2800">
                <a:solidFill>
                  <a:schemeClr val="tx1"/>
                </a:solidFill>
                <a:latin typeface="Arial" pitchFamily="34" charset="0"/>
              </a:defRPr>
            </a:lvl2pPr>
            <a:lvl3pPr marL="1257300" indent="-342900" algn="l" eaLnBrk="0" hangingPunct="0">
              <a:spcBef>
                <a:spcPct val="20000"/>
              </a:spcBef>
              <a:buChar char="•"/>
              <a:defRPr sz="2400">
                <a:solidFill>
                  <a:schemeClr val="tx1"/>
                </a:solidFill>
                <a:latin typeface="Arial" pitchFamily="34" charset="0"/>
              </a:defRPr>
            </a:lvl3pPr>
            <a:lvl4pPr marL="1714500" indent="-342900" algn="l" eaLnBrk="0" hangingPunct="0">
              <a:spcBef>
                <a:spcPct val="20000"/>
              </a:spcBef>
              <a:buChar char="–"/>
              <a:defRPr sz="2000">
                <a:solidFill>
                  <a:schemeClr val="tx1"/>
                </a:solidFill>
                <a:latin typeface="Arial" pitchFamily="34" charset="0"/>
              </a:defRPr>
            </a:lvl4pPr>
            <a:lvl5pPr marL="2171700" indent="-342900" algn="l"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fr-FR" altLang="fr-FR" sz="1800" dirty="0">
                <a:solidFill>
                  <a:srgbClr val="0000CC"/>
                </a:solidFill>
                <a:latin typeface="Comic Sans MS" pitchFamily="66" charset="0"/>
              </a:rPr>
              <a:t>	</a:t>
            </a:r>
            <a:r>
              <a:rPr lang="fr-FR" altLang="fr-FR" sz="1800" dirty="0">
                <a:latin typeface="Comic Sans MS" pitchFamily="66" charset="0"/>
              </a:rPr>
              <a:t>Produire des données et les mettre à la disposition de la communauté locale, nationale et internationale</a:t>
            </a:r>
          </a:p>
        </p:txBody>
      </p:sp>
      <p:sp>
        <p:nvSpPr>
          <p:cNvPr id="2" name="ZoneTexte 1"/>
          <p:cNvSpPr txBox="1"/>
          <p:nvPr/>
        </p:nvSpPr>
        <p:spPr>
          <a:xfrm>
            <a:off x="1014269" y="1585266"/>
            <a:ext cx="6890076" cy="369332"/>
          </a:xfrm>
          <a:prstGeom prst="rect">
            <a:avLst/>
          </a:prstGeom>
          <a:noFill/>
        </p:spPr>
        <p:txBody>
          <a:bodyPr wrap="square" rtlCol="0">
            <a:spAutoFit/>
          </a:bodyPr>
          <a:lstStyle/>
          <a:p>
            <a:r>
              <a:rPr lang="fr-FR" altLang="fr-FR" dirty="0">
                <a:latin typeface="Comic Sans MS" pitchFamily="66" charset="0"/>
              </a:rPr>
              <a:t>Service d’observation : producteur et fournisseur de </a:t>
            </a:r>
            <a:r>
              <a:rPr lang="fr-FR" altLang="fr-FR" dirty="0" smtClean="0">
                <a:latin typeface="Comic Sans MS" pitchFamily="66" charset="0"/>
              </a:rPr>
              <a:t>données</a:t>
            </a:r>
            <a:endParaRPr lang="fr-FR" dirty="0"/>
          </a:p>
        </p:txBody>
      </p:sp>
      <p:sp>
        <p:nvSpPr>
          <p:cNvPr id="3" name="ZoneTexte 2"/>
          <p:cNvSpPr txBox="1"/>
          <p:nvPr/>
        </p:nvSpPr>
        <p:spPr>
          <a:xfrm>
            <a:off x="760663" y="5013176"/>
            <a:ext cx="7397287" cy="707886"/>
          </a:xfrm>
          <a:prstGeom prst="rect">
            <a:avLst/>
          </a:prstGeom>
          <a:noFill/>
        </p:spPr>
        <p:txBody>
          <a:bodyPr wrap="square" rtlCol="0">
            <a:spAutoFit/>
          </a:bodyPr>
          <a:lstStyle/>
          <a:p>
            <a:pPr algn="ctr"/>
            <a:r>
              <a:rPr lang="fr-FR" altLang="fr-FR" sz="2000" b="1" dirty="0" smtClean="0">
                <a:solidFill>
                  <a:schemeClr val="bg1"/>
                </a:solidFill>
                <a:latin typeface="Comic Sans MS" pitchFamily="66" charset="0"/>
              </a:rPr>
              <a:t>Quel niveau </a:t>
            </a:r>
            <a:r>
              <a:rPr lang="fr-FR" altLang="fr-FR" sz="2000" b="1" dirty="0">
                <a:solidFill>
                  <a:schemeClr val="bg1"/>
                </a:solidFill>
                <a:latin typeface="Comic Sans MS" pitchFamily="66" charset="0"/>
              </a:rPr>
              <a:t>de confiance un utilisateur peut-il placer dans les données ? Comment </a:t>
            </a:r>
            <a:r>
              <a:rPr lang="fr-FR" altLang="fr-FR" sz="2000" b="1" dirty="0" smtClean="0">
                <a:solidFill>
                  <a:schemeClr val="bg1"/>
                </a:solidFill>
                <a:latin typeface="Comic Sans MS" pitchFamily="66" charset="0"/>
              </a:rPr>
              <a:t>en assurer la qualité ?</a:t>
            </a:r>
            <a:endParaRPr lang="fr-FR" sz="2000" b="1" dirty="0">
              <a:solidFill>
                <a:schemeClr val="bg1"/>
              </a:solidFill>
            </a:endParaRPr>
          </a:p>
        </p:txBody>
      </p:sp>
    </p:spTree>
    <p:extLst>
      <p:ext uri="{BB962C8B-B14F-4D97-AF65-F5344CB8AC3E}">
        <p14:creationId xmlns:p14="http://schemas.microsoft.com/office/powerpoint/2010/main" val="3703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747026" y="56025"/>
            <a:ext cx="54383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r-FR" altLang="fr-FR" sz="1600" b="1" i="1" dirty="0">
                <a:solidFill>
                  <a:schemeClr val="bg1"/>
                </a:solidFill>
                <a:latin typeface="Comic Sans MS" pitchFamily="66" charset="0"/>
              </a:rPr>
              <a:t>Nécessité d’une démarche qualité</a:t>
            </a:r>
          </a:p>
        </p:txBody>
      </p:sp>
      <p:sp>
        <p:nvSpPr>
          <p:cNvPr id="6147" name="Line 3"/>
          <p:cNvSpPr>
            <a:spLocks noChangeShapeType="1"/>
          </p:cNvSpPr>
          <p:nvPr/>
        </p:nvSpPr>
        <p:spPr bwMode="auto">
          <a:xfrm>
            <a:off x="0" y="549275"/>
            <a:ext cx="914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8" name="Text Box 4"/>
          <p:cNvSpPr txBox="1">
            <a:spLocks noChangeArrowheads="1"/>
          </p:cNvSpPr>
          <p:nvPr/>
        </p:nvSpPr>
        <p:spPr bwMode="auto">
          <a:xfrm>
            <a:off x="468313" y="836613"/>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fr-FR" altLang="fr-FR" u="sng" dirty="0">
                <a:latin typeface="Comic Sans MS" pitchFamily="66" charset="0"/>
              </a:rPr>
              <a:t>Objectif scientifique</a:t>
            </a:r>
            <a:r>
              <a:rPr lang="fr-FR" altLang="fr-FR" dirty="0">
                <a:latin typeface="Comic Sans MS" pitchFamily="66" charset="0"/>
              </a:rPr>
              <a:t> </a:t>
            </a:r>
          </a:p>
        </p:txBody>
      </p:sp>
      <p:sp>
        <p:nvSpPr>
          <p:cNvPr id="6149" name="Text Box 5"/>
          <p:cNvSpPr txBox="1">
            <a:spLocks noChangeArrowheads="1"/>
          </p:cNvSpPr>
          <p:nvPr/>
        </p:nvSpPr>
        <p:spPr bwMode="auto">
          <a:xfrm>
            <a:off x="468313" y="1339850"/>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fr-FR" altLang="fr-FR" u="sng" dirty="0">
                <a:latin typeface="Comic Sans MS" pitchFamily="66" charset="0"/>
              </a:rPr>
              <a:t>Objectif de service</a:t>
            </a:r>
            <a:r>
              <a:rPr lang="fr-FR" altLang="fr-FR" dirty="0">
                <a:latin typeface="Comic Sans MS" pitchFamily="66" charset="0"/>
              </a:rPr>
              <a:t> </a:t>
            </a:r>
          </a:p>
        </p:txBody>
      </p:sp>
      <p:grpSp>
        <p:nvGrpSpPr>
          <p:cNvPr id="436230" name="Group 6"/>
          <p:cNvGrpSpPr>
            <a:grpSpLocks/>
          </p:cNvGrpSpPr>
          <p:nvPr/>
        </p:nvGrpSpPr>
        <p:grpSpPr bwMode="auto">
          <a:xfrm>
            <a:off x="2962275" y="836613"/>
            <a:ext cx="4419600" cy="366712"/>
            <a:chOff x="1866" y="709"/>
            <a:chExt cx="2784" cy="231"/>
          </a:xfrm>
        </p:grpSpPr>
        <p:sp>
          <p:nvSpPr>
            <p:cNvPr id="6254" name="Text Box 7"/>
            <p:cNvSpPr txBox="1">
              <a:spLocks noChangeArrowheads="1"/>
            </p:cNvSpPr>
            <p:nvPr/>
          </p:nvSpPr>
          <p:spPr bwMode="auto">
            <a:xfrm>
              <a:off x="2291" y="709"/>
              <a:ext cx="23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Char char="•"/>
                <a:defRPr sz="3200">
                  <a:solidFill>
                    <a:schemeClr val="tx1"/>
                  </a:solidFill>
                  <a:latin typeface="Arial" pitchFamily="34" charset="0"/>
                </a:defRPr>
              </a:lvl1pPr>
              <a:lvl2pPr marL="800100" indent="-342900" algn="l" eaLnBrk="0" hangingPunct="0">
                <a:spcBef>
                  <a:spcPct val="20000"/>
                </a:spcBef>
                <a:buChar char="–"/>
                <a:defRPr sz="2800">
                  <a:solidFill>
                    <a:schemeClr val="tx1"/>
                  </a:solidFill>
                  <a:latin typeface="Arial" pitchFamily="34" charset="0"/>
                </a:defRPr>
              </a:lvl2pPr>
              <a:lvl3pPr marL="1257300" indent="-342900" algn="l" eaLnBrk="0" hangingPunct="0">
                <a:spcBef>
                  <a:spcPct val="20000"/>
                </a:spcBef>
                <a:buChar char="•"/>
                <a:defRPr sz="2400">
                  <a:solidFill>
                    <a:schemeClr val="tx1"/>
                  </a:solidFill>
                  <a:latin typeface="Arial" pitchFamily="34" charset="0"/>
                </a:defRPr>
              </a:lvl3pPr>
              <a:lvl4pPr marL="1714500" indent="-342900" algn="l" eaLnBrk="0" hangingPunct="0">
                <a:spcBef>
                  <a:spcPct val="20000"/>
                </a:spcBef>
                <a:buChar char="–"/>
                <a:defRPr sz="2000">
                  <a:solidFill>
                    <a:schemeClr val="tx1"/>
                  </a:solidFill>
                  <a:latin typeface="Arial" pitchFamily="34" charset="0"/>
                </a:defRPr>
              </a:lvl4pPr>
              <a:lvl5pPr marL="2171700" indent="-342900" algn="l"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fr-FR" altLang="fr-FR" sz="1800" dirty="0">
                  <a:latin typeface="Comic Sans MS" pitchFamily="66" charset="0"/>
                </a:rPr>
                <a:t>Produire des données de qualité</a:t>
              </a:r>
            </a:p>
          </p:txBody>
        </p:sp>
        <p:sp>
          <p:nvSpPr>
            <p:cNvPr id="6255" name="Line 8"/>
            <p:cNvSpPr>
              <a:spLocks noChangeShapeType="1"/>
            </p:cNvSpPr>
            <p:nvPr/>
          </p:nvSpPr>
          <p:spPr bwMode="auto">
            <a:xfrm flipH="1">
              <a:off x="1866" y="845"/>
              <a:ext cx="409"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36233" name="Group 9"/>
          <p:cNvGrpSpPr>
            <a:grpSpLocks/>
          </p:cNvGrpSpPr>
          <p:nvPr/>
        </p:nvGrpSpPr>
        <p:grpSpPr bwMode="auto">
          <a:xfrm>
            <a:off x="2807493" y="1395854"/>
            <a:ext cx="5111750" cy="366713"/>
            <a:chOff x="1747" y="1026"/>
            <a:chExt cx="3220" cy="231"/>
          </a:xfrm>
        </p:grpSpPr>
        <p:sp>
          <p:nvSpPr>
            <p:cNvPr id="6252" name="Text Box 10"/>
            <p:cNvSpPr txBox="1">
              <a:spLocks noChangeArrowheads="1"/>
            </p:cNvSpPr>
            <p:nvPr/>
          </p:nvSpPr>
          <p:spPr bwMode="auto">
            <a:xfrm>
              <a:off x="2291" y="1026"/>
              <a:ext cx="26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ct val="20000"/>
                </a:spcBef>
                <a:buChar char="•"/>
                <a:defRPr sz="3200">
                  <a:solidFill>
                    <a:schemeClr val="tx1"/>
                  </a:solidFill>
                  <a:latin typeface="Arial" pitchFamily="34" charset="0"/>
                </a:defRPr>
              </a:lvl1pPr>
              <a:lvl2pPr marL="800100" indent="-342900" algn="l" eaLnBrk="0" hangingPunct="0">
                <a:spcBef>
                  <a:spcPct val="20000"/>
                </a:spcBef>
                <a:buChar char="–"/>
                <a:defRPr sz="2800">
                  <a:solidFill>
                    <a:schemeClr val="tx1"/>
                  </a:solidFill>
                  <a:latin typeface="Arial" pitchFamily="34" charset="0"/>
                </a:defRPr>
              </a:lvl2pPr>
              <a:lvl3pPr marL="1257300" indent="-342900" algn="l" eaLnBrk="0" hangingPunct="0">
                <a:spcBef>
                  <a:spcPct val="20000"/>
                </a:spcBef>
                <a:buChar char="•"/>
                <a:defRPr sz="2400">
                  <a:solidFill>
                    <a:schemeClr val="tx1"/>
                  </a:solidFill>
                  <a:latin typeface="Arial" pitchFamily="34" charset="0"/>
                </a:defRPr>
              </a:lvl3pPr>
              <a:lvl4pPr marL="1714500" indent="-342900" algn="l" eaLnBrk="0" hangingPunct="0">
                <a:spcBef>
                  <a:spcPct val="20000"/>
                </a:spcBef>
                <a:buChar char="–"/>
                <a:defRPr sz="2000">
                  <a:solidFill>
                    <a:schemeClr val="tx1"/>
                  </a:solidFill>
                  <a:latin typeface="Arial" pitchFamily="34" charset="0"/>
                </a:defRPr>
              </a:lvl4pPr>
              <a:lvl5pPr marL="2171700" indent="-342900" algn="l" eaLnBrk="0" hangingPunct="0">
                <a:spcBef>
                  <a:spcPct val="20000"/>
                </a:spcBef>
                <a:buChar char="»"/>
                <a:defRPr sz="2000">
                  <a:solidFill>
                    <a:schemeClr val="tx1"/>
                  </a:solidFill>
                  <a:latin typeface="Arial" pitchFamily="34" charset="0"/>
                </a:defRPr>
              </a:lvl5pPr>
              <a:lvl6pPr marL="2628900" indent="-342900" eaLnBrk="0" fontAlgn="base" hangingPunct="0">
                <a:spcBef>
                  <a:spcPct val="20000"/>
                </a:spcBef>
                <a:spcAft>
                  <a:spcPct val="0"/>
                </a:spcAft>
                <a:buChar char="»"/>
                <a:defRPr sz="2000">
                  <a:solidFill>
                    <a:schemeClr val="tx1"/>
                  </a:solidFill>
                  <a:latin typeface="Arial" pitchFamily="34" charset="0"/>
                </a:defRPr>
              </a:lvl6pPr>
              <a:lvl7pPr marL="3086100" indent="-342900" eaLnBrk="0" fontAlgn="base" hangingPunct="0">
                <a:spcBef>
                  <a:spcPct val="20000"/>
                </a:spcBef>
                <a:spcAft>
                  <a:spcPct val="0"/>
                </a:spcAft>
                <a:buChar char="»"/>
                <a:defRPr sz="2000">
                  <a:solidFill>
                    <a:schemeClr val="tx1"/>
                  </a:solidFill>
                  <a:latin typeface="Arial" pitchFamily="34" charset="0"/>
                </a:defRPr>
              </a:lvl7pPr>
              <a:lvl8pPr marL="3543300" indent="-342900" eaLnBrk="0" fontAlgn="base" hangingPunct="0">
                <a:spcBef>
                  <a:spcPct val="20000"/>
                </a:spcBef>
                <a:spcAft>
                  <a:spcPct val="0"/>
                </a:spcAft>
                <a:buChar char="»"/>
                <a:defRPr sz="2000">
                  <a:solidFill>
                    <a:schemeClr val="tx1"/>
                  </a:solidFill>
                  <a:latin typeface="Arial" pitchFamily="34" charset="0"/>
                </a:defRPr>
              </a:lvl8pPr>
              <a:lvl9pPr marL="4000500" indent="-3429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fr-FR" altLang="fr-FR" sz="1800">
                  <a:latin typeface="Comic Sans MS" pitchFamily="66" charset="0"/>
                </a:rPr>
                <a:t>Mettre en place un service de qualité</a:t>
              </a:r>
            </a:p>
          </p:txBody>
        </p:sp>
        <p:sp>
          <p:nvSpPr>
            <p:cNvPr id="6253" name="Line 11"/>
            <p:cNvSpPr>
              <a:spLocks noChangeShapeType="1"/>
            </p:cNvSpPr>
            <p:nvPr/>
          </p:nvSpPr>
          <p:spPr bwMode="auto">
            <a:xfrm flipH="1">
              <a:off x="1747" y="1146"/>
              <a:ext cx="529"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36236" name="Text Box 12"/>
          <p:cNvSpPr txBox="1">
            <a:spLocks noChangeArrowheads="1"/>
          </p:cNvSpPr>
          <p:nvPr/>
        </p:nvSpPr>
        <p:spPr bwMode="auto">
          <a:xfrm>
            <a:off x="179388" y="2995613"/>
            <a:ext cx="8785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fr-FR" altLang="fr-FR" b="1" dirty="0">
                <a:latin typeface="Comic Sans MS" pitchFamily="66" charset="0"/>
              </a:rPr>
              <a:t>Atteindre ces objectifs nécessite la mise en place d’une démarche qualité !</a:t>
            </a:r>
          </a:p>
        </p:txBody>
      </p:sp>
      <p:grpSp>
        <p:nvGrpSpPr>
          <p:cNvPr id="436237" name="Group 13"/>
          <p:cNvGrpSpPr>
            <a:grpSpLocks/>
          </p:cNvGrpSpPr>
          <p:nvPr/>
        </p:nvGrpSpPr>
        <p:grpSpPr bwMode="auto">
          <a:xfrm>
            <a:off x="6588125" y="979488"/>
            <a:ext cx="2376488" cy="1716087"/>
            <a:chOff x="4150" y="799"/>
            <a:chExt cx="1497" cy="1081"/>
          </a:xfrm>
        </p:grpSpPr>
        <p:sp>
          <p:nvSpPr>
            <p:cNvPr id="6248" name="Text Box 14"/>
            <p:cNvSpPr txBox="1">
              <a:spLocks noChangeArrowheads="1"/>
            </p:cNvSpPr>
            <p:nvPr/>
          </p:nvSpPr>
          <p:spPr bwMode="auto">
            <a:xfrm>
              <a:off x="4150" y="1389"/>
              <a:ext cx="1497"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r-FR" altLang="fr-FR">
                  <a:latin typeface="Comic Sans MS" pitchFamily="66" charset="0"/>
                </a:rPr>
                <a:t>Contrôler la qualité</a:t>
              </a:r>
            </a:p>
            <a:p>
              <a:pPr eaLnBrk="1" hangingPunct="1">
                <a:spcBef>
                  <a:spcPct val="50000"/>
                </a:spcBef>
              </a:pPr>
              <a:r>
                <a:rPr lang="fr-FR" altLang="fr-FR">
                  <a:latin typeface="Comic Sans MS" pitchFamily="66" charset="0"/>
                </a:rPr>
                <a:t>Assurer la qualité</a:t>
              </a:r>
            </a:p>
          </p:txBody>
        </p:sp>
        <p:grpSp>
          <p:nvGrpSpPr>
            <p:cNvPr id="6249" name="Group 15"/>
            <p:cNvGrpSpPr>
              <a:grpSpLocks/>
            </p:cNvGrpSpPr>
            <p:nvPr/>
          </p:nvGrpSpPr>
          <p:grpSpPr bwMode="auto">
            <a:xfrm>
              <a:off x="5012" y="799"/>
              <a:ext cx="363" cy="499"/>
              <a:chOff x="5012" y="799"/>
              <a:chExt cx="363" cy="499"/>
            </a:xfrm>
          </p:grpSpPr>
          <p:sp>
            <p:nvSpPr>
              <p:cNvPr id="6250" name="AutoShape 16"/>
              <p:cNvSpPr>
                <a:spLocks/>
              </p:cNvSpPr>
              <p:nvPr/>
            </p:nvSpPr>
            <p:spPr bwMode="auto">
              <a:xfrm>
                <a:off x="5012" y="799"/>
                <a:ext cx="136" cy="363"/>
              </a:xfrm>
              <a:prstGeom prst="rightBrace">
                <a:avLst>
                  <a:gd name="adj1" fmla="val 2224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6251" name="Freeform 17"/>
              <p:cNvSpPr>
                <a:spLocks/>
              </p:cNvSpPr>
              <p:nvPr/>
            </p:nvSpPr>
            <p:spPr bwMode="auto">
              <a:xfrm>
                <a:off x="5193" y="981"/>
                <a:ext cx="182" cy="317"/>
              </a:xfrm>
              <a:custGeom>
                <a:avLst/>
                <a:gdLst>
                  <a:gd name="T0" fmla="*/ 0 w 182"/>
                  <a:gd name="T1" fmla="*/ 0 h 317"/>
                  <a:gd name="T2" fmla="*/ 182 w 182"/>
                  <a:gd name="T3" fmla="*/ 0 h 317"/>
                  <a:gd name="T4" fmla="*/ 182 w 182"/>
                  <a:gd name="T5" fmla="*/ 317 h 317"/>
                  <a:gd name="T6" fmla="*/ 0 60000 65536"/>
                  <a:gd name="T7" fmla="*/ 0 60000 65536"/>
                  <a:gd name="T8" fmla="*/ 0 60000 65536"/>
                </a:gdLst>
                <a:ahLst/>
                <a:cxnLst>
                  <a:cxn ang="T6">
                    <a:pos x="T0" y="T1"/>
                  </a:cxn>
                  <a:cxn ang="T7">
                    <a:pos x="T2" y="T3"/>
                  </a:cxn>
                  <a:cxn ang="T8">
                    <a:pos x="T4" y="T5"/>
                  </a:cxn>
                </a:cxnLst>
                <a:rect l="0" t="0" r="r" b="b"/>
                <a:pathLst>
                  <a:path w="182" h="317">
                    <a:moveTo>
                      <a:pt x="0" y="0"/>
                    </a:moveTo>
                    <a:lnTo>
                      <a:pt x="182" y="0"/>
                    </a:lnTo>
                    <a:lnTo>
                      <a:pt x="182" y="317"/>
                    </a:lnTo>
                  </a:path>
                </a:pathLst>
              </a:custGeom>
              <a:noFill/>
              <a:ln w="19050">
                <a:solidFill>
                  <a:schemeClr val="tx1"/>
                </a:solidFill>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436242" name="Group 18"/>
          <p:cNvGrpSpPr>
            <a:grpSpLocks/>
          </p:cNvGrpSpPr>
          <p:nvPr/>
        </p:nvGrpSpPr>
        <p:grpSpPr bwMode="auto">
          <a:xfrm>
            <a:off x="395288" y="3565525"/>
            <a:ext cx="8424862" cy="439738"/>
            <a:chOff x="249" y="2250"/>
            <a:chExt cx="5307" cy="277"/>
          </a:xfrm>
        </p:grpSpPr>
        <p:sp>
          <p:nvSpPr>
            <p:cNvPr id="6246" name="Text Box 19"/>
            <p:cNvSpPr txBox="1">
              <a:spLocks noChangeArrowheads="1"/>
            </p:cNvSpPr>
            <p:nvPr/>
          </p:nvSpPr>
          <p:spPr bwMode="auto">
            <a:xfrm>
              <a:off x="612" y="2296"/>
              <a:ext cx="49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fr-FR" altLang="fr-FR" dirty="0">
                  <a:latin typeface="Comic Sans MS" pitchFamily="66" charset="0"/>
                </a:rPr>
                <a:t>Prise en compte de toutes les étapes</a:t>
              </a:r>
            </a:p>
          </p:txBody>
        </p:sp>
        <p:sp>
          <p:nvSpPr>
            <p:cNvPr id="6247" name="Freeform 20"/>
            <p:cNvSpPr>
              <a:spLocks/>
            </p:cNvSpPr>
            <p:nvPr/>
          </p:nvSpPr>
          <p:spPr bwMode="auto">
            <a:xfrm rot="16200000" flipH="1">
              <a:off x="317" y="2182"/>
              <a:ext cx="182" cy="317"/>
            </a:xfrm>
            <a:custGeom>
              <a:avLst/>
              <a:gdLst>
                <a:gd name="T0" fmla="*/ 0 w 182"/>
                <a:gd name="T1" fmla="*/ 0 h 317"/>
                <a:gd name="T2" fmla="*/ 182 w 182"/>
                <a:gd name="T3" fmla="*/ 0 h 317"/>
                <a:gd name="T4" fmla="*/ 182 w 182"/>
                <a:gd name="T5" fmla="*/ 317 h 317"/>
                <a:gd name="T6" fmla="*/ 0 60000 65536"/>
                <a:gd name="T7" fmla="*/ 0 60000 65536"/>
                <a:gd name="T8" fmla="*/ 0 60000 65536"/>
              </a:gdLst>
              <a:ahLst/>
              <a:cxnLst>
                <a:cxn ang="T6">
                  <a:pos x="T0" y="T1"/>
                </a:cxn>
                <a:cxn ang="T7">
                  <a:pos x="T2" y="T3"/>
                </a:cxn>
                <a:cxn ang="T8">
                  <a:pos x="T4" y="T5"/>
                </a:cxn>
              </a:cxnLst>
              <a:rect l="0" t="0" r="r" b="b"/>
              <a:pathLst>
                <a:path w="182" h="317">
                  <a:moveTo>
                    <a:pt x="0" y="0"/>
                  </a:moveTo>
                  <a:lnTo>
                    <a:pt x="182" y="0"/>
                  </a:lnTo>
                  <a:lnTo>
                    <a:pt x="182" y="317"/>
                  </a:lnTo>
                </a:path>
              </a:pathLst>
            </a:custGeom>
            <a:noFill/>
            <a:ln w="19050">
              <a:solidFill>
                <a:schemeClr val="tx1"/>
              </a:solidFill>
              <a:round/>
              <a:headEn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36472" name="Group 248"/>
          <p:cNvGrpSpPr>
            <a:grpSpLocks/>
          </p:cNvGrpSpPr>
          <p:nvPr/>
        </p:nvGrpSpPr>
        <p:grpSpPr bwMode="auto">
          <a:xfrm>
            <a:off x="31750" y="3789363"/>
            <a:ext cx="8866188" cy="3014662"/>
            <a:chOff x="20" y="2387"/>
            <a:chExt cx="5585" cy="1899"/>
          </a:xfrm>
        </p:grpSpPr>
        <p:pic>
          <p:nvPicPr>
            <p:cNvPr id="6156" name="Picture 33" descr="nisk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 y="3356"/>
              <a:ext cx="446"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34" descr="Cote de la Manc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 y="2633"/>
              <a:ext cx="1087"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Rectangle 35"/>
            <p:cNvSpPr>
              <a:spLocks noChangeAspect="1" noChangeArrowheads="1"/>
            </p:cNvSpPr>
            <p:nvPr/>
          </p:nvSpPr>
          <p:spPr bwMode="auto">
            <a:xfrm>
              <a:off x="68" y="4107"/>
              <a:ext cx="1032" cy="17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033" tIns="42017" rIns="84033" bIns="42017">
              <a:spAutoFit/>
            </a:bodyPr>
            <a:lstStyle>
              <a:lvl1pPr algn="l" defTabSz="839788" eaLnBrk="0" hangingPunct="0">
                <a:spcBef>
                  <a:spcPct val="20000"/>
                </a:spcBef>
                <a:buChar char="•"/>
                <a:defRPr sz="3200">
                  <a:solidFill>
                    <a:schemeClr val="tx1"/>
                  </a:solidFill>
                  <a:latin typeface="Arial" pitchFamily="34" charset="0"/>
                </a:defRPr>
              </a:lvl1pPr>
              <a:lvl2pPr marL="420688" indent="-285750" algn="l" defTabSz="839788" eaLnBrk="0" hangingPunct="0">
                <a:spcBef>
                  <a:spcPct val="20000"/>
                </a:spcBef>
                <a:buChar char="–"/>
                <a:defRPr sz="2800">
                  <a:solidFill>
                    <a:schemeClr val="tx1"/>
                  </a:solidFill>
                  <a:latin typeface="Arial" pitchFamily="34" charset="0"/>
                </a:defRPr>
              </a:lvl2pPr>
              <a:lvl3pPr marL="839788" indent="-228600" algn="l" defTabSz="839788" eaLnBrk="0" hangingPunct="0">
                <a:spcBef>
                  <a:spcPct val="20000"/>
                </a:spcBef>
                <a:buChar char="•"/>
                <a:defRPr sz="2400">
                  <a:solidFill>
                    <a:schemeClr val="tx1"/>
                  </a:solidFill>
                  <a:latin typeface="Arial" pitchFamily="34" charset="0"/>
                </a:defRPr>
              </a:lvl3pPr>
              <a:lvl4pPr marL="1260475" indent="-228600" algn="l" defTabSz="839788" eaLnBrk="0" hangingPunct="0">
                <a:spcBef>
                  <a:spcPct val="20000"/>
                </a:spcBef>
                <a:buChar char="–"/>
                <a:defRPr sz="2000">
                  <a:solidFill>
                    <a:schemeClr val="tx1"/>
                  </a:solidFill>
                  <a:latin typeface="Arial" pitchFamily="34" charset="0"/>
                </a:defRPr>
              </a:lvl4pPr>
              <a:lvl5pPr marL="1681163" indent="-228600" algn="l" defTabSz="839788" eaLnBrk="0" hangingPunct="0">
                <a:spcBef>
                  <a:spcPct val="20000"/>
                </a:spcBef>
                <a:buChar char="»"/>
                <a:defRPr sz="2000">
                  <a:solidFill>
                    <a:schemeClr val="tx1"/>
                  </a:solidFill>
                  <a:latin typeface="Arial" pitchFamily="34" charset="0"/>
                </a:defRPr>
              </a:lvl5pPr>
              <a:lvl6pPr marL="2138363" indent="-228600" defTabSz="839788" eaLnBrk="0" fontAlgn="base" hangingPunct="0">
                <a:spcBef>
                  <a:spcPct val="20000"/>
                </a:spcBef>
                <a:spcAft>
                  <a:spcPct val="0"/>
                </a:spcAft>
                <a:buChar char="»"/>
                <a:defRPr sz="2000">
                  <a:solidFill>
                    <a:schemeClr val="tx1"/>
                  </a:solidFill>
                  <a:latin typeface="Arial" pitchFamily="34" charset="0"/>
                </a:defRPr>
              </a:lvl6pPr>
              <a:lvl7pPr marL="2595563" indent="-228600" defTabSz="839788" eaLnBrk="0" fontAlgn="base" hangingPunct="0">
                <a:spcBef>
                  <a:spcPct val="20000"/>
                </a:spcBef>
                <a:spcAft>
                  <a:spcPct val="0"/>
                </a:spcAft>
                <a:buChar char="»"/>
                <a:defRPr sz="2000">
                  <a:solidFill>
                    <a:schemeClr val="tx1"/>
                  </a:solidFill>
                  <a:latin typeface="Arial" pitchFamily="34" charset="0"/>
                </a:defRPr>
              </a:lvl7pPr>
              <a:lvl8pPr marL="3052763" indent="-228600" defTabSz="839788" eaLnBrk="0" fontAlgn="base" hangingPunct="0">
                <a:spcBef>
                  <a:spcPct val="20000"/>
                </a:spcBef>
                <a:spcAft>
                  <a:spcPct val="0"/>
                </a:spcAft>
                <a:buChar char="»"/>
                <a:defRPr sz="2000">
                  <a:solidFill>
                    <a:schemeClr val="tx1"/>
                  </a:solidFill>
                  <a:latin typeface="Arial" pitchFamily="34" charset="0"/>
                </a:defRPr>
              </a:lvl8pPr>
              <a:lvl9pPr marL="3509963" indent="-228600" defTabSz="839788"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fr-FR" sz="1300" dirty="0" err="1">
                  <a:solidFill>
                    <a:schemeClr val="bg1"/>
                  </a:solidFill>
                  <a:latin typeface="Arial Black" pitchFamily="34" charset="0"/>
                </a:rPr>
                <a:t>Echantillonnage</a:t>
              </a:r>
              <a:endParaRPr lang="en-GB" altLang="fr-FR" sz="1300" dirty="0">
                <a:solidFill>
                  <a:schemeClr val="bg1"/>
                </a:solidFill>
                <a:latin typeface="Arial Black" pitchFamily="34" charset="0"/>
              </a:endParaRPr>
            </a:p>
          </p:txBody>
        </p:sp>
        <p:sp>
          <p:nvSpPr>
            <p:cNvPr id="6159" name="Rectangle 36"/>
            <p:cNvSpPr>
              <a:spLocks noChangeAspect="1" noChangeArrowheads="1"/>
            </p:cNvSpPr>
            <p:nvPr/>
          </p:nvSpPr>
          <p:spPr bwMode="auto">
            <a:xfrm>
              <a:off x="1426" y="3838"/>
              <a:ext cx="745" cy="30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033" tIns="42017" rIns="84033" bIns="42017">
              <a:spAutoFit/>
            </a:bodyPr>
            <a:lstStyle>
              <a:lvl1pPr algn="l" defTabSz="839788" eaLnBrk="0" hangingPunct="0">
                <a:spcBef>
                  <a:spcPct val="20000"/>
                </a:spcBef>
                <a:buChar char="•"/>
                <a:defRPr sz="3200">
                  <a:solidFill>
                    <a:schemeClr val="tx1"/>
                  </a:solidFill>
                  <a:latin typeface="Arial" pitchFamily="34" charset="0"/>
                </a:defRPr>
              </a:lvl1pPr>
              <a:lvl2pPr marL="420688" indent="-285750" algn="l" defTabSz="839788" eaLnBrk="0" hangingPunct="0">
                <a:spcBef>
                  <a:spcPct val="20000"/>
                </a:spcBef>
                <a:buChar char="–"/>
                <a:defRPr sz="2800">
                  <a:solidFill>
                    <a:schemeClr val="tx1"/>
                  </a:solidFill>
                  <a:latin typeface="Arial" pitchFamily="34" charset="0"/>
                </a:defRPr>
              </a:lvl2pPr>
              <a:lvl3pPr marL="839788" indent="-228600" algn="l" defTabSz="839788" eaLnBrk="0" hangingPunct="0">
                <a:spcBef>
                  <a:spcPct val="20000"/>
                </a:spcBef>
                <a:buChar char="•"/>
                <a:defRPr sz="2400">
                  <a:solidFill>
                    <a:schemeClr val="tx1"/>
                  </a:solidFill>
                  <a:latin typeface="Arial" pitchFamily="34" charset="0"/>
                </a:defRPr>
              </a:lvl3pPr>
              <a:lvl4pPr marL="1260475" indent="-228600" algn="l" defTabSz="839788" eaLnBrk="0" hangingPunct="0">
                <a:spcBef>
                  <a:spcPct val="20000"/>
                </a:spcBef>
                <a:buChar char="–"/>
                <a:defRPr sz="2000">
                  <a:solidFill>
                    <a:schemeClr val="tx1"/>
                  </a:solidFill>
                  <a:latin typeface="Arial" pitchFamily="34" charset="0"/>
                </a:defRPr>
              </a:lvl4pPr>
              <a:lvl5pPr marL="1681163" indent="-228600" algn="l" defTabSz="839788" eaLnBrk="0" hangingPunct="0">
                <a:spcBef>
                  <a:spcPct val="20000"/>
                </a:spcBef>
                <a:buChar char="»"/>
                <a:defRPr sz="2000">
                  <a:solidFill>
                    <a:schemeClr val="tx1"/>
                  </a:solidFill>
                  <a:latin typeface="Arial" pitchFamily="34" charset="0"/>
                </a:defRPr>
              </a:lvl5pPr>
              <a:lvl6pPr marL="2138363" indent="-228600" defTabSz="839788" eaLnBrk="0" fontAlgn="base" hangingPunct="0">
                <a:spcBef>
                  <a:spcPct val="20000"/>
                </a:spcBef>
                <a:spcAft>
                  <a:spcPct val="0"/>
                </a:spcAft>
                <a:buChar char="»"/>
                <a:defRPr sz="2000">
                  <a:solidFill>
                    <a:schemeClr val="tx1"/>
                  </a:solidFill>
                  <a:latin typeface="Arial" pitchFamily="34" charset="0"/>
                </a:defRPr>
              </a:lvl6pPr>
              <a:lvl7pPr marL="2595563" indent="-228600" defTabSz="839788" eaLnBrk="0" fontAlgn="base" hangingPunct="0">
                <a:spcBef>
                  <a:spcPct val="20000"/>
                </a:spcBef>
                <a:spcAft>
                  <a:spcPct val="0"/>
                </a:spcAft>
                <a:buChar char="»"/>
                <a:defRPr sz="2000">
                  <a:solidFill>
                    <a:schemeClr val="tx1"/>
                  </a:solidFill>
                  <a:latin typeface="Arial" pitchFamily="34" charset="0"/>
                </a:defRPr>
              </a:lvl7pPr>
              <a:lvl8pPr marL="3052763" indent="-228600" defTabSz="839788" eaLnBrk="0" fontAlgn="base" hangingPunct="0">
                <a:spcBef>
                  <a:spcPct val="20000"/>
                </a:spcBef>
                <a:spcAft>
                  <a:spcPct val="0"/>
                </a:spcAft>
                <a:buChar char="»"/>
                <a:defRPr sz="2000">
                  <a:solidFill>
                    <a:schemeClr val="tx1"/>
                  </a:solidFill>
                  <a:latin typeface="Arial" pitchFamily="34" charset="0"/>
                </a:defRPr>
              </a:lvl8pPr>
              <a:lvl9pPr marL="3509963" indent="-228600" defTabSz="8397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fr-FR" sz="1300" dirty="0" err="1">
                  <a:solidFill>
                    <a:schemeClr val="bg1"/>
                  </a:solidFill>
                  <a:latin typeface="Arial Black" pitchFamily="34" charset="0"/>
                </a:rPr>
                <a:t>Stockage</a:t>
              </a:r>
              <a:endParaRPr lang="en-GB" altLang="fr-FR" sz="1300" dirty="0">
                <a:solidFill>
                  <a:schemeClr val="bg1"/>
                </a:solidFill>
                <a:latin typeface="Arial Black" pitchFamily="34" charset="0"/>
              </a:endParaRPr>
            </a:p>
            <a:p>
              <a:pPr algn="ctr">
                <a:spcBef>
                  <a:spcPct val="0"/>
                </a:spcBef>
                <a:buFontTx/>
                <a:buNone/>
              </a:pPr>
              <a:r>
                <a:rPr lang="en-GB" altLang="fr-FR" sz="1300" dirty="0" err="1">
                  <a:solidFill>
                    <a:schemeClr val="bg1"/>
                  </a:solidFill>
                  <a:latin typeface="Arial Black" pitchFamily="34" charset="0"/>
                </a:rPr>
                <a:t>échantillon</a:t>
              </a:r>
              <a:endParaRPr lang="en-GB" altLang="fr-FR" sz="1300" dirty="0">
                <a:solidFill>
                  <a:schemeClr val="bg1"/>
                </a:solidFill>
                <a:latin typeface="Arial Black" pitchFamily="34" charset="0"/>
              </a:endParaRPr>
            </a:p>
          </p:txBody>
        </p:sp>
        <p:sp>
          <p:nvSpPr>
            <p:cNvPr id="6160" name="AutoShape 37"/>
            <p:cNvSpPr>
              <a:spLocks noChangeAspect="1" noChangeArrowheads="1"/>
            </p:cNvSpPr>
            <p:nvPr/>
          </p:nvSpPr>
          <p:spPr bwMode="auto">
            <a:xfrm rot="-1070413">
              <a:off x="1107" y="3588"/>
              <a:ext cx="311" cy="205"/>
            </a:xfrm>
            <a:custGeom>
              <a:avLst/>
              <a:gdLst>
                <a:gd name="T0" fmla="*/ 233 w 21600"/>
                <a:gd name="T1" fmla="*/ 0 h 21600"/>
                <a:gd name="T2" fmla="*/ 0 w 21600"/>
                <a:gd name="T3" fmla="*/ 103 h 21600"/>
                <a:gd name="T4" fmla="*/ 233 w 21600"/>
                <a:gd name="T5" fmla="*/ 205 h 21600"/>
                <a:gd name="T6" fmla="*/ 311 w 21600"/>
                <a:gd name="T7" fmla="*/ 103 h 21600"/>
                <a:gd name="T8" fmla="*/ 17694720 60000 65536"/>
                <a:gd name="T9" fmla="*/ 11796480 60000 65536"/>
                <a:gd name="T10" fmla="*/ 5898240 60000 65536"/>
                <a:gd name="T11" fmla="*/ 0 60000 65536"/>
                <a:gd name="T12" fmla="*/ 3403 w 21600"/>
                <a:gd name="T13" fmla="*/ 5374 h 21600"/>
                <a:gd name="T14" fmla="*/ 18891 w 21600"/>
                <a:gd name="T15" fmla="*/ 1622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61" name="Rectangle 161"/>
            <p:cNvSpPr>
              <a:spLocks noChangeAspect="1" noChangeArrowheads="1"/>
            </p:cNvSpPr>
            <p:nvPr/>
          </p:nvSpPr>
          <p:spPr bwMode="auto">
            <a:xfrm>
              <a:off x="2641" y="3612"/>
              <a:ext cx="564" cy="17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033" tIns="42017" rIns="84033" bIns="42017">
              <a:spAutoFit/>
            </a:bodyPr>
            <a:lstStyle>
              <a:lvl1pPr algn="l" defTabSz="839788" eaLnBrk="0" hangingPunct="0">
                <a:spcBef>
                  <a:spcPct val="20000"/>
                </a:spcBef>
                <a:buChar char="•"/>
                <a:defRPr sz="3200">
                  <a:solidFill>
                    <a:schemeClr val="tx1"/>
                  </a:solidFill>
                  <a:latin typeface="Arial" pitchFamily="34" charset="0"/>
                </a:defRPr>
              </a:lvl1pPr>
              <a:lvl2pPr marL="420688" indent="-285750" algn="l" defTabSz="839788" eaLnBrk="0" hangingPunct="0">
                <a:spcBef>
                  <a:spcPct val="20000"/>
                </a:spcBef>
                <a:buChar char="–"/>
                <a:defRPr sz="2800">
                  <a:solidFill>
                    <a:schemeClr val="tx1"/>
                  </a:solidFill>
                  <a:latin typeface="Arial" pitchFamily="34" charset="0"/>
                </a:defRPr>
              </a:lvl2pPr>
              <a:lvl3pPr marL="839788" indent="-228600" algn="l" defTabSz="839788" eaLnBrk="0" hangingPunct="0">
                <a:spcBef>
                  <a:spcPct val="20000"/>
                </a:spcBef>
                <a:buChar char="•"/>
                <a:defRPr sz="2400">
                  <a:solidFill>
                    <a:schemeClr val="tx1"/>
                  </a:solidFill>
                  <a:latin typeface="Arial" pitchFamily="34" charset="0"/>
                </a:defRPr>
              </a:lvl3pPr>
              <a:lvl4pPr marL="1260475" indent="-228600" algn="l" defTabSz="839788" eaLnBrk="0" hangingPunct="0">
                <a:spcBef>
                  <a:spcPct val="20000"/>
                </a:spcBef>
                <a:buChar char="–"/>
                <a:defRPr sz="2000">
                  <a:solidFill>
                    <a:schemeClr val="tx1"/>
                  </a:solidFill>
                  <a:latin typeface="Arial" pitchFamily="34" charset="0"/>
                </a:defRPr>
              </a:lvl4pPr>
              <a:lvl5pPr marL="1681163" indent="-228600" algn="l" defTabSz="839788" eaLnBrk="0" hangingPunct="0">
                <a:spcBef>
                  <a:spcPct val="20000"/>
                </a:spcBef>
                <a:buChar char="»"/>
                <a:defRPr sz="2000">
                  <a:solidFill>
                    <a:schemeClr val="tx1"/>
                  </a:solidFill>
                  <a:latin typeface="Arial" pitchFamily="34" charset="0"/>
                </a:defRPr>
              </a:lvl5pPr>
              <a:lvl6pPr marL="2138363" indent="-228600" defTabSz="839788" eaLnBrk="0" fontAlgn="base" hangingPunct="0">
                <a:spcBef>
                  <a:spcPct val="20000"/>
                </a:spcBef>
                <a:spcAft>
                  <a:spcPct val="0"/>
                </a:spcAft>
                <a:buChar char="»"/>
                <a:defRPr sz="2000">
                  <a:solidFill>
                    <a:schemeClr val="tx1"/>
                  </a:solidFill>
                  <a:latin typeface="Arial" pitchFamily="34" charset="0"/>
                </a:defRPr>
              </a:lvl6pPr>
              <a:lvl7pPr marL="2595563" indent="-228600" defTabSz="839788" eaLnBrk="0" fontAlgn="base" hangingPunct="0">
                <a:spcBef>
                  <a:spcPct val="20000"/>
                </a:spcBef>
                <a:spcAft>
                  <a:spcPct val="0"/>
                </a:spcAft>
                <a:buChar char="»"/>
                <a:defRPr sz="2000">
                  <a:solidFill>
                    <a:schemeClr val="tx1"/>
                  </a:solidFill>
                  <a:latin typeface="Arial" pitchFamily="34" charset="0"/>
                </a:defRPr>
              </a:lvl7pPr>
              <a:lvl8pPr marL="3052763" indent="-228600" defTabSz="839788" eaLnBrk="0" fontAlgn="base" hangingPunct="0">
                <a:spcBef>
                  <a:spcPct val="20000"/>
                </a:spcBef>
                <a:spcAft>
                  <a:spcPct val="0"/>
                </a:spcAft>
                <a:buChar char="»"/>
                <a:defRPr sz="2000">
                  <a:solidFill>
                    <a:schemeClr val="tx1"/>
                  </a:solidFill>
                  <a:latin typeface="Arial" pitchFamily="34" charset="0"/>
                </a:defRPr>
              </a:lvl8pPr>
              <a:lvl9pPr marL="3509963" indent="-228600" defTabSz="839788"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fr-FR" sz="1300" dirty="0">
                  <a:solidFill>
                    <a:schemeClr val="bg1"/>
                  </a:solidFill>
                  <a:latin typeface="Arial Black" pitchFamily="34" charset="0"/>
                </a:rPr>
                <a:t>Analyse</a:t>
              </a:r>
            </a:p>
          </p:txBody>
        </p:sp>
        <p:sp>
          <p:nvSpPr>
            <p:cNvPr id="6162" name="AutoShape 162"/>
            <p:cNvSpPr>
              <a:spLocks noChangeAspect="1" noChangeArrowheads="1"/>
            </p:cNvSpPr>
            <p:nvPr/>
          </p:nvSpPr>
          <p:spPr bwMode="auto">
            <a:xfrm rot="-1070413">
              <a:off x="2154" y="3317"/>
              <a:ext cx="310" cy="204"/>
            </a:xfrm>
            <a:custGeom>
              <a:avLst/>
              <a:gdLst>
                <a:gd name="T0" fmla="*/ 233 w 21600"/>
                <a:gd name="T1" fmla="*/ 0 h 21600"/>
                <a:gd name="T2" fmla="*/ 0 w 21600"/>
                <a:gd name="T3" fmla="*/ 102 h 21600"/>
                <a:gd name="T4" fmla="*/ 233 w 21600"/>
                <a:gd name="T5" fmla="*/ 204 h 21600"/>
                <a:gd name="T6" fmla="*/ 310 w 21600"/>
                <a:gd name="T7" fmla="*/ 102 h 21600"/>
                <a:gd name="T8" fmla="*/ 17694720 60000 65536"/>
                <a:gd name="T9" fmla="*/ 11796480 60000 65536"/>
                <a:gd name="T10" fmla="*/ 5898240 60000 65536"/>
                <a:gd name="T11" fmla="*/ 0 60000 65536"/>
                <a:gd name="T12" fmla="*/ 3345 w 21600"/>
                <a:gd name="T13" fmla="*/ 5400 h 21600"/>
                <a:gd name="T14" fmla="*/ 1888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163" name="Group 163"/>
            <p:cNvGrpSpPr>
              <a:grpSpLocks noChangeAspect="1"/>
            </p:cNvGrpSpPr>
            <p:nvPr/>
          </p:nvGrpSpPr>
          <p:grpSpPr bwMode="auto">
            <a:xfrm>
              <a:off x="5016" y="2387"/>
              <a:ext cx="440" cy="402"/>
              <a:chOff x="4931" y="2508"/>
              <a:chExt cx="515" cy="445"/>
            </a:xfrm>
          </p:grpSpPr>
          <p:sp>
            <p:nvSpPr>
              <p:cNvPr id="6182" name="Freeform 164"/>
              <p:cNvSpPr>
                <a:spLocks noChangeAspect="1"/>
              </p:cNvSpPr>
              <p:nvPr/>
            </p:nvSpPr>
            <p:spPr bwMode="auto">
              <a:xfrm>
                <a:off x="5010" y="2518"/>
                <a:ext cx="284" cy="236"/>
              </a:xfrm>
              <a:custGeom>
                <a:avLst/>
                <a:gdLst>
                  <a:gd name="T0" fmla="*/ 41 w 1216"/>
                  <a:gd name="T1" fmla="*/ 230 h 1203"/>
                  <a:gd name="T2" fmla="*/ 30 w 1216"/>
                  <a:gd name="T3" fmla="*/ 207 h 1203"/>
                  <a:gd name="T4" fmla="*/ 0 w 1216"/>
                  <a:gd name="T5" fmla="*/ 71 h 1203"/>
                  <a:gd name="T6" fmla="*/ 1 w 1216"/>
                  <a:gd name="T7" fmla="*/ 56 h 1203"/>
                  <a:gd name="T8" fmla="*/ 11 w 1216"/>
                  <a:gd name="T9" fmla="*/ 48 h 1203"/>
                  <a:gd name="T10" fmla="*/ 40 w 1216"/>
                  <a:gd name="T11" fmla="*/ 38 h 1203"/>
                  <a:gd name="T12" fmla="*/ 85 w 1216"/>
                  <a:gd name="T13" fmla="*/ 29 h 1203"/>
                  <a:gd name="T14" fmla="*/ 177 w 1216"/>
                  <a:gd name="T15" fmla="*/ 9 h 1203"/>
                  <a:gd name="T16" fmla="*/ 227 w 1216"/>
                  <a:gd name="T17" fmla="*/ 0 h 1203"/>
                  <a:gd name="T18" fmla="*/ 250 w 1216"/>
                  <a:gd name="T19" fmla="*/ 0 h 1203"/>
                  <a:gd name="T20" fmla="*/ 254 w 1216"/>
                  <a:gd name="T21" fmla="*/ 1 h 1203"/>
                  <a:gd name="T22" fmla="*/ 254 w 1216"/>
                  <a:gd name="T23" fmla="*/ 25 h 1203"/>
                  <a:gd name="T24" fmla="*/ 250 w 1216"/>
                  <a:gd name="T25" fmla="*/ 62 h 1203"/>
                  <a:gd name="T26" fmla="*/ 252 w 1216"/>
                  <a:gd name="T27" fmla="*/ 113 h 1203"/>
                  <a:gd name="T28" fmla="*/ 268 w 1216"/>
                  <a:gd name="T29" fmla="*/ 11 h 1203"/>
                  <a:gd name="T30" fmla="*/ 274 w 1216"/>
                  <a:gd name="T31" fmla="*/ 10 h 1203"/>
                  <a:gd name="T32" fmla="*/ 280 w 1216"/>
                  <a:gd name="T33" fmla="*/ 23 h 1203"/>
                  <a:gd name="T34" fmla="*/ 284 w 1216"/>
                  <a:gd name="T35" fmla="*/ 39 h 1203"/>
                  <a:gd name="T36" fmla="*/ 272 w 1216"/>
                  <a:gd name="T37" fmla="*/ 123 h 1203"/>
                  <a:gd name="T38" fmla="*/ 255 w 1216"/>
                  <a:gd name="T39" fmla="*/ 229 h 1203"/>
                  <a:gd name="T40" fmla="*/ 243 w 1216"/>
                  <a:gd name="T41" fmla="*/ 234 h 1203"/>
                  <a:gd name="T42" fmla="*/ 199 w 1216"/>
                  <a:gd name="T43" fmla="*/ 236 h 1203"/>
                  <a:gd name="T44" fmla="*/ 63 w 1216"/>
                  <a:gd name="T45" fmla="*/ 235 h 1203"/>
                  <a:gd name="T46" fmla="*/ 50 w 1216"/>
                  <a:gd name="T47" fmla="*/ 232 h 1203"/>
                  <a:gd name="T48" fmla="*/ 41 w 1216"/>
                  <a:gd name="T49" fmla="*/ 230 h 1203"/>
                  <a:gd name="T50" fmla="*/ 41 w 1216"/>
                  <a:gd name="T51" fmla="*/ 230 h 1203"/>
                  <a:gd name="T52" fmla="*/ 41 w 1216"/>
                  <a:gd name="T53" fmla="*/ 230 h 1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16" h="1203">
                    <a:moveTo>
                      <a:pt x="175" y="1174"/>
                    </a:moveTo>
                    <a:lnTo>
                      <a:pt x="127" y="1057"/>
                    </a:lnTo>
                    <a:lnTo>
                      <a:pt x="0" y="363"/>
                    </a:lnTo>
                    <a:lnTo>
                      <a:pt x="4" y="283"/>
                    </a:lnTo>
                    <a:lnTo>
                      <a:pt x="48" y="247"/>
                    </a:lnTo>
                    <a:lnTo>
                      <a:pt x="171" y="195"/>
                    </a:lnTo>
                    <a:lnTo>
                      <a:pt x="363" y="147"/>
                    </a:lnTo>
                    <a:lnTo>
                      <a:pt x="758" y="47"/>
                    </a:lnTo>
                    <a:lnTo>
                      <a:pt x="972" y="0"/>
                    </a:lnTo>
                    <a:lnTo>
                      <a:pt x="1069" y="0"/>
                    </a:lnTo>
                    <a:lnTo>
                      <a:pt x="1089" y="7"/>
                    </a:lnTo>
                    <a:lnTo>
                      <a:pt x="1089" y="127"/>
                    </a:lnTo>
                    <a:lnTo>
                      <a:pt x="1069" y="315"/>
                    </a:lnTo>
                    <a:lnTo>
                      <a:pt x="1077" y="578"/>
                    </a:lnTo>
                    <a:lnTo>
                      <a:pt x="1149" y="58"/>
                    </a:lnTo>
                    <a:lnTo>
                      <a:pt x="1172" y="51"/>
                    </a:lnTo>
                    <a:lnTo>
                      <a:pt x="1200" y="115"/>
                    </a:lnTo>
                    <a:lnTo>
                      <a:pt x="1216" y="199"/>
                    </a:lnTo>
                    <a:lnTo>
                      <a:pt x="1164" y="627"/>
                    </a:lnTo>
                    <a:lnTo>
                      <a:pt x="1093" y="1165"/>
                    </a:lnTo>
                    <a:lnTo>
                      <a:pt x="1041" y="1191"/>
                    </a:lnTo>
                    <a:lnTo>
                      <a:pt x="852" y="1203"/>
                    </a:lnTo>
                    <a:lnTo>
                      <a:pt x="271" y="1197"/>
                    </a:lnTo>
                    <a:lnTo>
                      <a:pt x="212" y="1184"/>
                    </a:lnTo>
                    <a:lnTo>
                      <a:pt x="175" y="1174"/>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3" name="Freeform 165"/>
              <p:cNvSpPr>
                <a:spLocks noChangeAspect="1"/>
              </p:cNvSpPr>
              <p:nvPr/>
            </p:nvSpPr>
            <p:spPr bwMode="auto">
              <a:xfrm>
                <a:off x="5044" y="2551"/>
                <a:ext cx="198" cy="166"/>
              </a:xfrm>
              <a:custGeom>
                <a:avLst/>
                <a:gdLst>
                  <a:gd name="T0" fmla="*/ 6 w 846"/>
                  <a:gd name="T1" fmla="*/ 96 h 849"/>
                  <a:gd name="T2" fmla="*/ 3 w 846"/>
                  <a:gd name="T3" fmla="*/ 77 h 849"/>
                  <a:gd name="T4" fmla="*/ 0 w 846"/>
                  <a:gd name="T5" fmla="*/ 60 h 849"/>
                  <a:gd name="T6" fmla="*/ 8 w 846"/>
                  <a:gd name="T7" fmla="*/ 30 h 849"/>
                  <a:gd name="T8" fmla="*/ 31 w 846"/>
                  <a:gd name="T9" fmla="*/ 23 h 849"/>
                  <a:gd name="T10" fmla="*/ 136 w 846"/>
                  <a:gd name="T11" fmla="*/ 0 h 849"/>
                  <a:gd name="T12" fmla="*/ 168 w 846"/>
                  <a:gd name="T13" fmla="*/ 1 h 849"/>
                  <a:gd name="T14" fmla="*/ 191 w 846"/>
                  <a:gd name="T15" fmla="*/ 14 h 849"/>
                  <a:gd name="T16" fmla="*/ 198 w 846"/>
                  <a:gd name="T17" fmla="*/ 42 h 849"/>
                  <a:gd name="T18" fmla="*/ 176 w 846"/>
                  <a:gd name="T19" fmla="*/ 151 h 849"/>
                  <a:gd name="T20" fmla="*/ 29 w 846"/>
                  <a:gd name="T21" fmla="*/ 166 h 849"/>
                  <a:gd name="T22" fmla="*/ 22 w 846"/>
                  <a:gd name="T23" fmla="*/ 156 h 849"/>
                  <a:gd name="T24" fmla="*/ 6 w 846"/>
                  <a:gd name="T25" fmla="*/ 96 h 849"/>
                  <a:gd name="T26" fmla="*/ 6 w 846"/>
                  <a:gd name="T27" fmla="*/ 96 h 849"/>
                  <a:gd name="T28" fmla="*/ 6 w 846"/>
                  <a:gd name="T29" fmla="*/ 96 h 8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6" h="849">
                    <a:moveTo>
                      <a:pt x="24" y="493"/>
                    </a:moveTo>
                    <a:lnTo>
                      <a:pt x="11" y="395"/>
                    </a:lnTo>
                    <a:lnTo>
                      <a:pt x="0" y="306"/>
                    </a:lnTo>
                    <a:lnTo>
                      <a:pt x="34" y="155"/>
                    </a:lnTo>
                    <a:lnTo>
                      <a:pt x="134" y="117"/>
                    </a:lnTo>
                    <a:lnTo>
                      <a:pt x="580" y="0"/>
                    </a:lnTo>
                    <a:lnTo>
                      <a:pt x="716" y="3"/>
                    </a:lnTo>
                    <a:lnTo>
                      <a:pt x="818" y="74"/>
                    </a:lnTo>
                    <a:lnTo>
                      <a:pt x="846" y="216"/>
                    </a:lnTo>
                    <a:lnTo>
                      <a:pt x="753" y="772"/>
                    </a:lnTo>
                    <a:lnTo>
                      <a:pt x="124" y="849"/>
                    </a:lnTo>
                    <a:lnTo>
                      <a:pt x="93" y="800"/>
                    </a:lnTo>
                    <a:lnTo>
                      <a:pt x="24" y="493"/>
                    </a:lnTo>
                    <a:close/>
                  </a:path>
                </a:pathLst>
              </a:custGeom>
              <a:solidFill>
                <a:srgbClr val="A5B8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4" name="Freeform 166"/>
              <p:cNvSpPr>
                <a:spLocks noChangeAspect="1"/>
              </p:cNvSpPr>
              <p:nvPr/>
            </p:nvSpPr>
            <p:spPr bwMode="auto">
              <a:xfrm>
                <a:off x="5073" y="2764"/>
                <a:ext cx="176" cy="28"/>
              </a:xfrm>
              <a:custGeom>
                <a:avLst/>
                <a:gdLst>
                  <a:gd name="T0" fmla="*/ 0 w 748"/>
                  <a:gd name="T1" fmla="*/ 24 h 140"/>
                  <a:gd name="T2" fmla="*/ 6 w 748"/>
                  <a:gd name="T3" fmla="*/ 18 h 140"/>
                  <a:gd name="T4" fmla="*/ 41 w 748"/>
                  <a:gd name="T5" fmla="*/ 11 h 140"/>
                  <a:gd name="T6" fmla="*/ 108 w 748"/>
                  <a:gd name="T7" fmla="*/ 1 h 140"/>
                  <a:gd name="T8" fmla="*/ 150 w 748"/>
                  <a:gd name="T9" fmla="*/ 3 h 140"/>
                  <a:gd name="T10" fmla="*/ 176 w 748"/>
                  <a:gd name="T11" fmla="*/ 0 h 140"/>
                  <a:gd name="T12" fmla="*/ 172 w 748"/>
                  <a:gd name="T13" fmla="*/ 17 h 140"/>
                  <a:gd name="T14" fmla="*/ 101 w 748"/>
                  <a:gd name="T15" fmla="*/ 18 h 140"/>
                  <a:gd name="T16" fmla="*/ 38 w 748"/>
                  <a:gd name="T17" fmla="*/ 22 h 140"/>
                  <a:gd name="T18" fmla="*/ 8 w 748"/>
                  <a:gd name="T19" fmla="*/ 28 h 140"/>
                  <a:gd name="T20" fmla="*/ 0 w 748"/>
                  <a:gd name="T21" fmla="*/ 24 h 140"/>
                  <a:gd name="T22" fmla="*/ 0 w 748"/>
                  <a:gd name="T23" fmla="*/ 24 h 140"/>
                  <a:gd name="T24" fmla="*/ 0 w 748"/>
                  <a:gd name="T25" fmla="*/ 24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8" h="140">
                    <a:moveTo>
                      <a:pt x="0" y="120"/>
                    </a:moveTo>
                    <a:lnTo>
                      <a:pt x="24" y="92"/>
                    </a:lnTo>
                    <a:lnTo>
                      <a:pt x="175" y="53"/>
                    </a:lnTo>
                    <a:lnTo>
                      <a:pt x="459" y="5"/>
                    </a:lnTo>
                    <a:lnTo>
                      <a:pt x="638" y="13"/>
                    </a:lnTo>
                    <a:lnTo>
                      <a:pt x="748" y="0"/>
                    </a:lnTo>
                    <a:lnTo>
                      <a:pt x="729" y="84"/>
                    </a:lnTo>
                    <a:lnTo>
                      <a:pt x="431" y="88"/>
                    </a:lnTo>
                    <a:lnTo>
                      <a:pt x="163" y="108"/>
                    </a:lnTo>
                    <a:lnTo>
                      <a:pt x="32" y="140"/>
                    </a:lnTo>
                    <a:lnTo>
                      <a:pt x="0" y="120"/>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5" name="Freeform 167"/>
              <p:cNvSpPr>
                <a:spLocks noChangeAspect="1"/>
              </p:cNvSpPr>
              <p:nvPr/>
            </p:nvSpPr>
            <p:spPr bwMode="auto">
              <a:xfrm>
                <a:off x="5059" y="2577"/>
                <a:ext cx="72" cy="53"/>
              </a:xfrm>
              <a:custGeom>
                <a:avLst/>
                <a:gdLst>
                  <a:gd name="T0" fmla="*/ 49 w 307"/>
                  <a:gd name="T1" fmla="*/ 2 h 269"/>
                  <a:gd name="T2" fmla="*/ 30 w 307"/>
                  <a:gd name="T3" fmla="*/ 6 h 269"/>
                  <a:gd name="T4" fmla="*/ 12 w 307"/>
                  <a:gd name="T5" fmla="*/ 13 h 269"/>
                  <a:gd name="T6" fmla="*/ 4 w 307"/>
                  <a:gd name="T7" fmla="*/ 23 h 269"/>
                  <a:gd name="T8" fmla="*/ 0 w 307"/>
                  <a:gd name="T9" fmla="*/ 33 h 269"/>
                  <a:gd name="T10" fmla="*/ 7 w 307"/>
                  <a:gd name="T11" fmla="*/ 53 h 269"/>
                  <a:gd name="T12" fmla="*/ 20 w 307"/>
                  <a:gd name="T13" fmla="*/ 32 h 269"/>
                  <a:gd name="T14" fmla="*/ 40 w 307"/>
                  <a:gd name="T15" fmla="*/ 13 h 269"/>
                  <a:gd name="T16" fmla="*/ 72 w 307"/>
                  <a:gd name="T17" fmla="*/ 0 h 269"/>
                  <a:gd name="T18" fmla="*/ 49 w 307"/>
                  <a:gd name="T19" fmla="*/ 2 h 269"/>
                  <a:gd name="T20" fmla="*/ 49 w 307"/>
                  <a:gd name="T21" fmla="*/ 2 h 269"/>
                  <a:gd name="T22" fmla="*/ 49 w 307"/>
                  <a:gd name="T23" fmla="*/ 2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7" h="269">
                    <a:moveTo>
                      <a:pt x="211" y="9"/>
                    </a:moveTo>
                    <a:lnTo>
                      <a:pt x="127" y="31"/>
                    </a:lnTo>
                    <a:lnTo>
                      <a:pt x="53" y="68"/>
                    </a:lnTo>
                    <a:lnTo>
                      <a:pt x="18" y="115"/>
                    </a:lnTo>
                    <a:lnTo>
                      <a:pt x="0" y="167"/>
                    </a:lnTo>
                    <a:lnTo>
                      <a:pt x="28" y="269"/>
                    </a:lnTo>
                    <a:lnTo>
                      <a:pt x="87" y="164"/>
                    </a:lnTo>
                    <a:lnTo>
                      <a:pt x="171" y="68"/>
                    </a:lnTo>
                    <a:lnTo>
                      <a:pt x="307" y="0"/>
                    </a:lnTo>
                    <a:lnTo>
                      <a:pt x="211" y="9"/>
                    </a:lnTo>
                    <a:close/>
                  </a:path>
                </a:pathLst>
              </a:custGeom>
              <a:solidFill>
                <a:srgbClr val="DBE5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6" name="Freeform 168"/>
              <p:cNvSpPr>
                <a:spLocks noChangeAspect="1"/>
              </p:cNvSpPr>
              <p:nvPr/>
            </p:nvSpPr>
            <p:spPr bwMode="auto">
              <a:xfrm>
                <a:off x="5170" y="2643"/>
                <a:ext cx="44" cy="50"/>
              </a:xfrm>
              <a:custGeom>
                <a:avLst/>
                <a:gdLst>
                  <a:gd name="T0" fmla="*/ 34 w 192"/>
                  <a:gd name="T1" fmla="*/ 7 h 254"/>
                  <a:gd name="T2" fmla="*/ 24 w 192"/>
                  <a:gd name="T3" fmla="*/ 26 h 254"/>
                  <a:gd name="T4" fmla="*/ 0 w 192"/>
                  <a:gd name="T5" fmla="*/ 47 h 254"/>
                  <a:gd name="T6" fmla="*/ 18 w 192"/>
                  <a:gd name="T7" fmla="*/ 50 h 254"/>
                  <a:gd name="T8" fmla="*/ 34 w 192"/>
                  <a:gd name="T9" fmla="*/ 43 h 254"/>
                  <a:gd name="T10" fmla="*/ 39 w 192"/>
                  <a:gd name="T11" fmla="*/ 27 h 254"/>
                  <a:gd name="T12" fmla="*/ 44 w 192"/>
                  <a:gd name="T13" fmla="*/ 0 h 254"/>
                  <a:gd name="T14" fmla="*/ 34 w 192"/>
                  <a:gd name="T15" fmla="*/ 7 h 254"/>
                  <a:gd name="T16" fmla="*/ 34 w 192"/>
                  <a:gd name="T17" fmla="*/ 7 h 254"/>
                  <a:gd name="T18" fmla="*/ 34 w 192"/>
                  <a:gd name="T19" fmla="*/ 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254">
                    <a:moveTo>
                      <a:pt x="148" y="34"/>
                    </a:moveTo>
                    <a:lnTo>
                      <a:pt x="105" y="131"/>
                    </a:lnTo>
                    <a:lnTo>
                      <a:pt x="0" y="239"/>
                    </a:lnTo>
                    <a:lnTo>
                      <a:pt x="80" y="254"/>
                    </a:lnTo>
                    <a:lnTo>
                      <a:pt x="148" y="220"/>
                    </a:lnTo>
                    <a:lnTo>
                      <a:pt x="170" y="137"/>
                    </a:lnTo>
                    <a:lnTo>
                      <a:pt x="192" y="0"/>
                    </a:lnTo>
                    <a:lnTo>
                      <a:pt x="148" y="34"/>
                    </a:lnTo>
                    <a:close/>
                  </a:path>
                </a:pathLst>
              </a:custGeom>
              <a:solidFill>
                <a:srgbClr val="6D7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7" name="Freeform 169"/>
              <p:cNvSpPr>
                <a:spLocks noChangeAspect="1"/>
              </p:cNvSpPr>
              <p:nvPr/>
            </p:nvSpPr>
            <p:spPr bwMode="auto">
              <a:xfrm>
                <a:off x="5335" y="2844"/>
                <a:ext cx="108" cy="64"/>
              </a:xfrm>
              <a:custGeom>
                <a:avLst/>
                <a:gdLst>
                  <a:gd name="T0" fmla="*/ 3 w 458"/>
                  <a:gd name="T1" fmla="*/ 21 h 324"/>
                  <a:gd name="T2" fmla="*/ 17 w 458"/>
                  <a:gd name="T3" fmla="*/ 8 h 324"/>
                  <a:gd name="T4" fmla="*/ 32 w 458"/>
                  <a:gd name="T5" fmla="*/ 2 h 324"/>
                  <a:gd name="T6" fmla="*/ 49 w 458"/>
                  <a:gd name="T7" fmla="*/ 0 h 324"/>
                  <a:gd name="T8" fmla="*/ 62 w 458"/>
                  <a:gd name="T9" fmla="*/ 4 h 324"/>
                  <a:gd name="T10" fmla="*/ 83 w 458"/>
                  <a:gd name="T11" fmla="*/ 12 h 324"/>
                  <a:gd name="T12" fmla="*/ 93 w 458"/>
                  <a:gd name="T13" fmla="*/ 18 h 324"/>
                  <a:gd name="T14" fmla="*/ 100 w 458"/>
                  <a:gd name="T15" fmla="*/ 27 h 324"/>
                  <a:gd name="T16" fmla="*/ 107 w 458"/>
                  <a:gd name="T17" fmla="*/ 37 h 324"/>
                  <a:gd name="T18" fmla="*/ 108 w 458"/>
                  <a:gd name="T19" fmla="*/ 46 h 324"/>
                  <a:gd name="T20" fmla="*/ 94 w 458"/>
                  <a:gd name="T21" fmla="*/ 61 h 324"/>
                  <a:gd name="T22" fmla="*/ 60 w 458"/>
                  <a:gd name="T23" fmla="*/ 64 h 324"/>
                  <a:gd name="T24" fmla="*/ 34 w 458"/>
                  <a:gd name="T25" fmla="*/ 49 h 324"/>
                  <a:gd name="T26" fmla="*/ 12 w 458"/>
                  <a:gd name="T27" fmla="*/ 49 h 324"/>
                  <a:gd name="T28" fmla="*/ 0 w 458"/>
                  <a:gd name="T29" fmla="*/ 35 h 324"/>
                  <a:gd name="T30" fmla="*/ 3 w 458"/>
                  <a:gd name="T31" fmla="*/ 21 h 324"/>
                  <a:gd name="T32" fmla="*/ 3 w 458"/>
                  <a:gd name="T33" fmla="*/ 21 h 324"/>
                  <a:gd name="T34" fmla="*/ 3 w 458"/>
                  <a:gd name="T35" fmla="*/ 21 h 3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8" h="324">
                    <a:moveTo>
                      <a:pt x="12" y="104"/>
                    </a:moveTo>
                    <a:lnTo>
                      <a:pt x="73" y="40"/>
                    </a:lnTo>
                    <a:lnTo>
                      <a:pt x="135" y="8"/>
                    </a:lnTo>
                    <a:lnTo>
                      <a:pt x="206" y="0"/>
                    </a:lnTo>
                    <a:lnTo>
                      <a:pt x="264" y="20"/>
                    </a:lnTo>
                    <a:lnTo>
                      <a:pt x="351" y="60"/>
                    </a:lnTo>
                    <a:lnTo>
                      <a:pt x="393" y="91"/>
                    </a:lnTo>
                    <a:lnTo>
                      <a:pt x="426" y="136"/>
                    </a:lnTo>
                    <a:lnTo>
                      <a:pt x="453" y="188"/>
                    </a:lnTo>
                    <a:lnTo>
                      <a:pt x="458" y="234"/>
                    </a:lnTo>
                    <a:lnTo>
                      <a:pt x="398" y="310"/>
                    </a:lnTo>
                    <a:lnTo>
                      <a:pt x="253" y="324"/>
                    </a:lnTo>
                    <a:lnTo>
                      <a:pt x="145" y="246"/>
                    </a:lnTo>
                    <a:lnTo>
                      <a:pt x="49" y="246"/>
                    </a:lnTo>
                    <a:lnTo>
                      <a:pt x="0" y="179"/>
                    </a:lnTo>
                    <a:lnTo>
                      <a:pt x="12"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8" name="Freeform 170"/>
              <p:cNvSpPr>
                <a:spLocks noChangeAspect="1"/>
              </p:cNvSpPr>
              <p:nvPr/>
            </p:nvSpPr>
            <p:spPr bwMode="auto">
              <a:xfrm>
                <a:off x="5335" y="2856"/>
                <a:ext cx="110" cy="55"/>
              </a:xfrm>
              <a:custGeom>
                <a:avLst/>
                <a:gdLst>
                  <a:gd name="T0" fmla="*/ 6 w 467"/>
                  <a:gd name="T1" fmla="*/ 6 h 282"/>
                  <a:gd name="T2" fmla="*/ 16 w 467"/>
                  <a:gd name="T3" fmla="*/ 0 h 282"/>
                  <a:gd name="T4" fmla="*/ 36 w 467"/>
                  <a:gd name="T5" fmla="*/ 0 h 282"/>
                  <a:gd name="T6" fmla="*/ 49 w 467"/>
                  <a:gd name="T7" fmla="*/ 3 h 282"/>
                  <a:gd name="T8" fmla="*/ 34 w 467"/>
                  <a:gd name="T9" fmla="*/ 18 h 282"/>
                  <a:gd name="T10" fmla="*/ 56 w 467"/>
                  <a:gd name="T11" fmla="*/ 9 h 282"/>
                  <a:gd name="T12" fmla="*/ 73 w 467"/>
                  <a:gd name="T13" fmla="*/ 4 h 282"/>
                  <a:gd name="T14" fmla="*/ 86 w 467"/>
                  <a:gd name="T15" fmla="*/ 8 h 282"/>
                  <a:gd name="T16" fmla="*/ 92 w 467"/>
                  <a:gd name="T17" fmla="*/ 14 h 282"/>
                  <a:gd name="T18" fmla="*/ 80 w 467"/>
                  <a:gd name="T19" fmla="*/ 17 h 282"/>
                  <a:gd name="T20" fmla="*/ 67 w 467"/>
                  <a:gd name="T21" fmla="*/ 24 h 282"/>
                  <a:gd name="T22" fmla="*/ 66 w 467"/>
                  <a:gd name="T23" fmla="*/ 36 h 282"/>
                  <a:gd name="T24" fmla="*/ 88 w 467"/>
                  <a:gd name="T25" fmla="*/ 20 h 282"/>
                  <a:gd name="T26" fmla="*/ 98 w 467"/>
                  <a:gd name="T27" fmla="*/ 19 h 282"/>
                  <a:gd name="T28" fmla="*/ 108 w 467"/>
                  <a:gd name="T29" fmla="*/ 25 h 282"/>
                  <a:gd name="T30" fmla="*/ 110 w 467"/>
                  <a:gd name="T31" fmla="*/ 34 h 282"/>
                  <a:gd name="T32" fmla="*/ 85 w 467"/>
                  <a:gd name="T33" fmla="*/ 52 h 282"/>
                  <a:gd name="T34" fmla="*/ 72 w 467"/>
                  <a:gd name="T35" fmla="*/ 55 h 282"/>
                  <a:gd name="T36" fmla="*/ 54 w 467"/>
                  <a:gd name="T37" fmla="*/ 53 h 282"/>
                  <a:gd name="T38" fmla="*/ 41 w 467"/>
                  <a:gd name="T39" fmla="*/ 41 h 282"/>
                  <a:gd name="T40" fmla="*/ 12 w 467"/>
                  <a:gd name="T41" fmla="*/ 41 h 282"/>
                  <a:gd name="T42" fmla="*/ 4 w 467"/>
                  <a:gd name="T43" fmla="*/ 33 h 282"/>
                  <a:gd name="T44" fmla="*/ 0 w 467"/>
                  <a:gd name="T45" fmla="*/ 14 h 282"/>
                  <a:gd name="T46" fmla="*/ 6 w 467"/>
                  <a:gd name="T47" fmla="*/ 6 h 282"/>
                  <a:gd name="T48" fmla="*/ 6 w 467"/>
                  <a:gd name="T49" fmla="*/ 6 h 282"/>
                  <a:gd name="T50" fmla="*/ 6 w 467"/>
                  <a:gd name="T51" fmla="*/ 6 h 2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7" h="282">
                    <a:moveTo>
                      <a:pt x="26" y="29"/>
                    </a:moveTo>
                    <a:lnTo>
                      <a:pt x="66" y="0"/>
                    </a:lnTo>
                    <a:lnTo>
                      <a:pt x="153" y="0"/>
                    </a:lnTo>
                    <a:lnTo>
                      <a:pt x="206" y="15"/>
                    </a:lnTo>
                    <a:lnTo>
                      <a:pt x="145" y="91"/>
                    </a:lnTo>
                    <a:lnTo>
                      <a:pt x="236" y="44"/>
                    </a:lnTo>
                    <a:lnTo>
                      <a:pt x="308" y="18"/>
                    </a:lnTo>
                    <a:lnTo>
                      <a:pt x="364" y="43"/>
                    </a:lnTo>
                    <a:lnTo>
                      <a:pt x="389" y="73"/>
                    </a:lnTo>
                    <a:lnTo>
                      <a:pt x="340" y="87"/>
                    </a:lnTo>
                    <a:lnTo>
                      <a:pt x="284" y="121"/>
                    </a:lnTo>
                    <a:lnTo>
                      <a:pt x="280" y="184"/>
                    </a:lnTo>
                    <a:lnTo>
                      <a:pt x="374" y="105"/>
                    </a:lnTo>
                    <a:lnTo>
                      <a:pt x="415" y="98"/>
                    </a:lnTo>
                    <a:lnTo>
                      <a:pt x="460" y="128"/>
                    </a:lnTo>
                    <a:lnTo>
                      <a:pt x="467" y="173"/>
                    </a:lnTo>
                    <a:lnTo>
                      <a:pt x="359" y="268"/>
                    </a:lnTo>
                    <a:lnTo>
                      <a:pt x="305" y="282"/>
                    </a:lnTo>
                    <a:lnTo>
                      <a:pt x="231" y="272"/>
                    </a:lnTo>
                    <a:lnTo>
                      <a:pt x="172" y="209"/>
                    </a:lnTo>
                    <a:lnTo>
                      <a:pt x="52" y="212"/>
                    </a:lnTo>
                    <a:lnTo>
                      <a:pt x="16" y="169"/>
                    </a:lnTo>
                    <a:lnTo>
                      <a:pt x="0" y="72"/>
                    </a:lnTo>
                    <a:lnTo>
                      <a:pt x="26" y="29"/>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89" name="Freeform 171"/>
              <p:cNvSpPr>
                <a:spLocks noChangeAspect="1"/>
              </p:cNvSpPr>
              <p:nvPr/>
            </p:nvSpPr>
            <p:spPr bwMode="auto">
              <a:xfrm>
                <a:off x="5337" y="2881"/>
                <a:ext cx="104" cy="30"/>
              </a:xfrm>
              <a:custGeom>
                <a:avLst/>
                <a:gdLst>
                  <a:gd name="T0" fmla="*/ 0 w 442"/>
                  <a:gd name="T1" fmla="*/ 3 h 153"/>
                  <a:gd name="T2" fmla="*/ 13 w 442"/>
                  <a:gd name="T3" fmla="*/ 7 h 153"/>
                  <a:gd name="T4" fmla="*/ 24 w 442"/>
                  <a:gd name="T5" fmla="*/ 5 h 153"/>
                  <a:gd name="T6" fmla="*/ 33 w 442"/>
                  <a:gd name="T7" fmla="*/ 2 h 153"/>
                  <a:gd name="T8" fmla="*/ 43 w 442"/>
                  <a:gd name="T9" fmla="*/ 4 h 153"/>
                  <a:gd name="T10" fmla="*/ 48 w 442"/>
                  <a:gd name="T11" fmla="*/ 8 h 153"/>
                  <a:gd name="T12" fmla="*/ 51 w 442"/>
                  <a:gd name="T13" fmla="*/ 13 h 153"/>
                  <a:gd name="T14" fmla="*/ 64 w 442"/>
                  <a:gd name="T15" fmla="*/ 18 h 153"/>
                  <a:gd name="T16" fmla="*/ 72 w 442"/>
                  <a:gd name="T17" fmla="*/ 9 h 153"/>
                  <a:gd name="T18" fmla="*/ 84 w 442"/>
                  <a:gd name="T19" fmla="*/ 3 h 153"/>
                  <a:gd name="T20" fmla="*/ 96 w 442"/>
                  <a:gd name="T21" fmla="*/ 0 h 153"/>
                  <a:gd name="T22" fmla="*/ 103 w 442"/>
                  <a:gd name="T23" fmla="*/ 5 h 153"/>
                  <a:gd name="T24" fmla="*/ 104 w 442"/>
                  <a:gd name="T25" fmla="*/ 10 h 153"/>
                  <a:gd name="T26" fmla="*/ 96 w 442"/>
                  <a:gd name="T27" fmla="*/ 19 h 153"/>
                  <a:gd name="T28" fmla="*/ 82 w 442"/>
                  <a:gd name="T29" fmla="*/ 27 h 153"/>
                  <a:gd name="T30" fmla="*/ 70 w 442"/>
                  <a:gd name="T31" fmla="*/ 30 h 153"/>
                  <a:gd name="T32" fmla="*/ 51 w 442"/>
                  <a:gd name="T33" fmla="*/ 28 h 153"/>
                  <a:gd name="T34" fmla="*/ 36 w 442"/>
                  <a:gd name="T35" fmla="*/ 17 h 153"/>
                  <a:gd name="T36" fmla="*/ 14 w 442"/>
                  <a:gd name="T37" fmla="*/ 16 h 153"/>
                  <a:gd name="T38" fmla="*/ 3 w 442"/>
                  <a:gd name="T39" fmla="*/ 11 h 153"/>
                  <a:gd name="T40" fmla="*/ 0 w 442"/>
                  <a:gd name="T41" fmla="*/ 3 h 153"/>
                  <a:gd name="T42" fmla="*/ 0 w 442"/>
                  <a:gd name="T43" fmla="*/ 3 h 153"/>
                  <a:gd name="T44" fmla="*/ 0 w 442"/>
                  <a:gd name="T45" fmla="*/ 3 h 1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2" h="153">
                    <a:moveTo>
                      <a:pt x="0" y="13"/>
                    </a:moveTo>
                    <a:lnTo>
                      <a:pt x="57" y="38"/>
                    </a:lnTo>
                    <a:lnTo>
                      <a:pt x="101" y="24"/>
                    </a:lnTo>
                    <a:lnTo>
                      <a:pt x="141" y="11"/>
                    </a:lnTo>
                    <a:lnTo>
                      <a:pt x="181" y="18"/>
                    </a:lnTo>
                    <a:lnTo>
                      <a:pt x="202" y="39"/>
                    </a:lnTo>
                    <a:lnTo>
                      <a:pt x="218" y="65"/>
                    </a:lnTo>
                    <a:lnTo>
                      <a:pt x="270" y="94"/>
                    </a:lnTo>
                    <a:lnTo>
                      <a:pt x="307" y="47"/>
                    </a:lnTo>
                    <a:lnTo>
                      <a:pt x="359" y="14"/>
                    </a:lnTo>
                    <a:lnTo>
                      <a:pt x="407" y="0"/>
                    </a:lnTo>
                    <a:lnTo>
                      <a:pt x="438" y="25"/>
                    </a:lnTo>
                    <a:lnTo>
                      <a:pt x="442" y="50"/>
                    </a:lnTo>
                    <a:lnTo>
                      <a:pt x="408" y="99"/>
                    </a:lnTo>
                    <a:lnTo>
                      <a:pt x="350" y="139"/>
                    </a:lnTo>
                    <a:lnTo>
                      <a:pt x="296" y="153"/>
                    </a:lnTo>
                    <a:lnTo>
                      <a:pt x="215" y="141"/>
                    </a:lnTo>
                    <a:lnTo>
                      <a:pt x="153" y="86"/>
                    </a:lnTo>
                    <a:lnTo>
                      <a:pt x="60" y="81"/>
                    </a:lnTo>
                    <a:lnTo>
                      <a:pt x="13" y="58"/>
                    </a:lnTo>
                    <a:lnTo>
                      <a:pt x="0" y="13"/>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0" name="Freeform 172"/>
              <p:cNvSpPr>
                <a:spLocks noChangeAspect="1"/>
              </p:cNvSpPr>
              <p:nvPr/>
            </p:nvSpPr>
            <p:spPr bwMode="auto">
              <a:xfrm>
                <a:off x="5339" y="2860"/>
                <a:ext cx="25" cy="13"/>
              </a:xfrm>
              <a:custGeom>
                <a:avLst/>
                <a:gdLst>
                  <a:gd name="T0" fmla="*/ 4 w 110"/>
                  <a:gd name="T1" fmla="*/ 0 h 66"/>
                  <a:gd name="T2" fmla="*/ 15 w 110"/>
                  <a:gd name="T3" fmla="*/ 4 h 66"/>
                  <a:gd name="T4" fmla="*/ 20 w 110"/>
                  <a:gd name="T5" fmla="*/ 7 h 66"/>
                  <a:gd name="T6" fmla="*/ 25 w 110"/>
                  <a:gd name="T7" fmla="*/ 11 h 66"/>
                  <a:gd name="T8" fmla="*/ 25 w 110"/>
                  <a:gd name="T9" fmla="*/ 13 h 66"/>
                  <a:gd name="T10" fmla="*/ 23 w 110"/>
                  <a:gd name="T11" fmla="*/ 13 h 66"/>
                  <a:gd name="T12" fmla="*/ 18 w 110"/>
                  <a:gd name="T13" fmla="*/ 10 h 66"/>
                  <a:gd name="T14" fmla="*/ 12 w 110"/>
                  <a:gd name="T15" fmla="*/ 8 h 66"/>
                  <a:gd name="T16" fmla="*/ 0 w 110"/>
                  <a:gd name="T17" fmla="*/ 6 h 66"/>
                  <a:gd name="T18" fmla="*/ 0 w 110"/>
                  <a:gd name="T19" fmla="*/ 3 h 66"/>
                  <a:gd name="T20" fmla="*/ 4 w 110"/>
                  <a:gd name="T21" fmla="*/ 0 h 66"/>
                  <a:gd name="T22" fmla="*/ 4 w 110"/>
                  <a:gd name="T23" fmla="*/ 0 h 66"/>
                  <a:gd name="T24" fmla="*/ 4 w 110"/>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66">
                    <a:moveTo>
                      <a:pt x="19" y="0"/>
                    </a:moveTo>
                    <a:lnTo>
                      <a:pt x="67" y="20"/>
                    </a:lnTo>
                    <a:lnTo>
                      <a:pt x="88" y="38"/>
                    </a:lnTo>
                    <a:lnTo>
                      <a:pt x="109" y="57"/>
                    </a:lnTo>
                    <a:lnTo>
                      <a:pt x="110" y="65"/>
                    </a:lnTo>
                    <a:lnTo>
                      <a:pt x="102" y="66"/>
                    </a:lnTo>
                    <a:lnTo>
                      <a:pt x="80" y="51"/>
                    </a:lnTo>
                    <a:lnTo>
                      <a:pt x="54" y="40"/>
                    </a:lnTo>
                    <a:lnTo>
                      <a:pt x="0" y="29"/>
                    </a:lnTo>
                    <a:lnTo>
                      <a:pt x="0" y="14"/>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1" name="Freeform 173"/>
              <p:cNvSpPr>
                <a:spLocks noChangeAspect="1"/>
              </p:cNvSpPr>
              <p:nvPr/>
            </p:nvSpPr>
            <p:spPr bwMode="auto">
              <a:xfrm>
                <a:off x="5417" y="2868"/>
                <a:ext cx="29" cy="41"/>
              </a:xfrm>
              <a:custGeom>
                <a:avLst/>
                <a:gdLst>
                  <a:gd name="T0" fmla="*/ 18 w 122"/>
                  <a:gd name="T1" fmla="*/ 0 h 210"/>
                  <a:gd name="T2" fmla="*/ 22 w 122"/>
                  <a:gd name="T3" fmla="*/ 5 h 210"/>
                  <a:gd name="T4" fmla="*/ 29 w 122"/>
                  <a:gd name="T5" fmla="*/ 12 h 210"/>
                  <a:gd name="T6" fmla="*/ 29 w 122"/>
                  <a:gd name="T7" fmla="*/ 22 h 210"/>
                  <a:gd name="T8" fmla="*/ 20 w 122"/>
                  <a:gd name="T9" fmla="*/ 33 h 210"/>
                  <a:gd name="T10" fmla="*/ 9 w 122"/>
                  <a:gd name="T11" fmla="*/ 37 h 210"/>
                  <a:gd name="T12" fmla="*/ 1 w 122"/>
                  <a:gd name="T13" fmla="*/ 41 h 210"/>
                  <a:gd name="T14" fmla="*/ 0 w 122"/>
                  <a:gd name="T15" fmla="*/ 39 h 210"/>
                  <a:gd name="T16" fmla="*/ 13 w 122"/>
                  <a:gd name="T17" fmla="*/ 31 h 210"/>
                  <a:gd name="T18" fmla="*/ 23 w 122"/>
                  <a:gd name="T19" fmla="*/ 20 h 210"/>
                  <a:gd name="T20" fmla="*/ 22 w 122"/>
                  <a:gd name="T21" fmla="*/ 10 h 210"/>
                  <a:gd name="T22" fmla="*/ 19 w 122"/>
                  <a:gd name="T23" fmla="*/ 6 h 210"/>
                  <a:gd name="T24" fmla="*/ 15 w 122"/>
                  <a:gd name="T25" fmla="*/ 2 h 210"/>
                  <a:gd name="T26" fmla="*/ 16 w 122"/>
                  <a:gd name="T27" fmla="*/ 0 h 210"/>
                  <a:gd name="T28" fmla="*/ 18 w 122"/>
                  <a:gd name="T29" fmla="*/ 0 h 210"/>
                  <a:gd name="T30" fmla="*/ 18 w 122"/>
                  <a:gd name="T31" fmla="*/ 0 h 210"/>
                  <a:gd name="T32" fmla="*/ 18 w 122"/>
                  <a:gd name="T33" fmla="*/ 0 h 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210">
                    <a:moveTo>
                      <a:pt x="74" y="1"/>
                    </a:moveTo>
                    <a:lnTo>
                      <a:pt x="94" y="27"/>
                    </a:lnTo>
                    <a:lnTo>
                      <a:pt x="122" y="63"/>
                    </a:lnTo>
                    <a:lnTo>
                      <a:pt x="122" y="115"/>
                    </a:lnTo>
                    <a:lnTo>
                      <a:pt x="85" y="169"/>
                    </a:lnTo>
                    <a:lnTo>
                      <a:pt x="38" y="192"/>
                    </a:lnTo>
                    <a:lnTo>
                      <a:pt x="6" y="210"/>
                    </a:lnTo>
                    <a:lnTo>
                      <a:pt x="0" y="200"/>
                    </a:lnTo>
                    <a:lnTo>
                      <a:pt x="53" y="157"/>
                    </a:lnTo>
                    <a:lnTo>
                      <a:pt x="96" y="104"/>
                    </a:lnTo>
                    <a:lnTo>
                      <a:pt x="91" y="53"/>
                    </a:lnTo>
                    <a:lnTo>
                      <a:pt x="80" y="30"/>
                    </a:lnTo>
                    <a:lnTo>
                      <a:pt x="65" y="8"/>
                    </a:lnTo>
                    <a:lnTo>
                      <a:pt x="66" y="0"/>
                    </a:lnTo>
                    <a:lnTo>
                      <a:pt x="7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2" name="Freeform 174"/>
              <p:cNvSpPr>
                <a:spLocks noChangeAspect="1"/>
              </p:cNvSpPr>
              <p:nvPr/>
            </p:nvSpPr>
            <p:spPr bwMode="auto">
              <a:xfrm>
                <a:off x="5332" y="2843"/>
                <a:ext cx="92" cy="68"/>
              </a:xfrm>
              <a:custGeom>
                <a:avLst/>
                <a:gdLst>
                  <a:gd name="T0" fmla="*/ 90 w 396"/>
                  <a:gd name="T1" fmla="*/ 17 h 342"/>
                  <a:gd name="T2" fmla="*/ 82 w 396"/>
                  <a:gd name="T3" fmla="*/ 13 h 342"/>
                  <a:gd name="T4" fmla="*/ 79 w 396"/>
                  <a:gd name="T5" fmla="*/ 10 h 342"/>
                  <a:gd name="T6" fmla="*/ 75 w 396"/>
                  <a:gd name="T7" fmla="*/ 8 h 342"/>
                  <a:gd name="T8" fmla="*/ 69 w 396"/>
                  <a:gd name="T9" fmla="*/ 6 h 342"/>
                  <a:gd name="T10" fmla="*/ 63 w 396"/>
                  <a:gd name="T11" fmla="*/ 5 h 342"/>
                  <a:gd name="T12" fmla="*/ 52 w 396"/>
                  <a:gd name="T13" fmla="*/ 4 h 342"/>
                  <a:gd name="T14" fmla="*/ 29 w 396"/>
                  <a:gd name="T15" fmla="*/ 8 h 342"/>
                  <a:gd name="T16" fmla="*/ 22 w 396"/>
                  <a:gd name="T17" fmla="*/ 10 h 342"/>
                  <a:gd name="T18" fmla="*/ 16 w 396"/>
                  <a:gd name="T19" fmla="*/ 15 h 342"/>
                  <a:gd name="T20" fmla="*/ 9 w 396"/>
                  <a:gd name="T21" fmla="*/ 21 h 342"/>
                  <a:gd name="T22" fmla="*/ 6 w 396"/>
                  <a:gd name="T23" fmla="*/ 30 h 342"/>
                  <a:gd name="T24" fmla="*/ 6 w 396"/>
                  <a:gd name="T25" fmla="*/ 37 h 342"/>
                  <a:gd name="T26" fmla="*/ 8 w 396"/>
                  <a:gd name="T27" fmla="*/ 43 h 342"/>
                  <a:gd name="T28" fmla="*/ 12 w 396"/>
                  <a:gd name="T29" fmla="*/ 48 h 342"/>
                  <a:gd name="T30" fmla="*/ 19 w 396"/>
                  <a:gd name="T31" fmla="*/ 50 h 342"/>
                  <a:gd name="T32" fmla="*/ 37 w 396"/>
                  <a:gd name="T33" fmla="*/ 50 h 342"/>
                  <a:gd name="T34" fmla="*/ 45 w 396"/>
                  <a:gd name="T35" fmla="*/ 52 h 342"/>
                  <a:gd name="T36" fmla="*/ 52 w 396"/>
                  <a:gd name="T37" fmla="*/ 57 h 342"/>
                  <a:gd name="T38" fmla="*/ 57 w 396"/>
                  <a:gd name="T39" fmla="*/ 61 h 342"/>
                  <a:gd name="T40" fmla="*/ 63 w 396"/>
                  <a:gd name="T41" fmla="*/ 64 h 342"/>
                  <a:gd name="T42" fmla="*/ 77 w 396"/>
                  <a:gd name="T43" fmla="*/ 66 h 342"/>
                  <a:gd name="T44" fmla="*/ 77 w 396"/>
                  <a:gd name="T45" fmla="*/ 68 h 342"/>
                  <a:gd name="T46" fmla="*/ 61 w 396"/>
                  <a:gd name="T47" fmla="*/ 67 h 342"/>
                  <a:gd name="T48" fmla="*/ 47 w 396"/>
                  <a:gd name="T49" fmla="*/ 61 h 342"/>
                  <a:gd name="T50" fmla="*/ 41 w 396"/>
                  <a:gd name="T51" fmla="*/ 57 h 342"/>
                  <a:gd name="T52" fmla="*/ 34 w 396"/>
                  <a:gd name="T53" fmla="*/ 55 h 342"/>
                  <a:gd name="T54" fmla="*/ 19 w 396"/>
                  <a:gd name="T55" fmla="*/ 55 h 342"/>
                  <a:gd name="T56" fmla="*/ 10 w 396"/>
                  <a:gd name="T57" fmla="*/ 53 h 342"/>
                  <a:gd name="T58" fmla="*/ 4 w 396"/>
                  <a:gd name="T59" fmla="*/ 47 h 342"/>
                  <a:gd name="T60" fmla="*/ 1 w 396"/>
                  <a:gd name="T61" fmla="*/ 38 h 342"/>
                  <a:gd name="T62" fmla="*/ 0 w 396"/>
                  <a:gd name="T63" fmla="*/ 29 h 342"/>
                  <a:gd name="T64" fmla="*/ 3 w 396"/>
                  <a:gd name="T65" fmla="*/ 19 h 342"/>
                  <a:gd name="T66" fmla="*/ 7 w 396"/>
                  <a:gd name="T67" fmla="*/ 15 h 342"/>
                  <a:gd name="T68" fmla="*/ 11 w 396"/>
                  <a:gd name="T69" fmla="*/ 11 h 342"/>
                  <a:gd name="T70" fmla="*/ 19 w 396"/>
                  <a:gd name="T71" fmla="*/ 6 h 342"/>
                  <a:gd name="T72" fmla="*/ 27 w 396"/>
                  <a:gd name="T73" fmla="*/ 3 h 342"/>
                  <a:gd name="T74" fmla="*/ 40 w 396"/>
                  <a:gd name="T75" fmla="*/ 0 h 342"/>
                  <a:gd name="T76" fmla="*/ 55 w 396"/>
                  <a:gd name="T77" fmla="*/ 0 h 342"/>
                  <a:gd name="T78" fmla="*/ 72 w 396"/>
                  <a:gd name="T79" fmla="*/ 4 h 342"/>
                  <a:gd name="T80" fmla="*/ 84 w 396"/>
                  <a:gd name="T81" fmla="*/ 10 h 342"/>
                  <a:gd name="T82" fmla="*/ 92 w 396"/>
                  <a:gd name="T83" fmla="*/ 16 h 342"/>
                  <a:gd name="T84" fmla="*/ 92 w 396"/>
                  <a:gd name="T85" fmla="*/ 17 h 342"/>
                  <a:gd name="T86" fmla="*/ 90 w 396"/>
                  <a:gd name="T87" fmla="*/ 17 h 342"/>
                  <a:gd name="T88" fmla="*/ 90 w 396"/>
                  <a:gd name="T89" fmla="*/ 17 h 342"/>
                  <a:gd name="T90" fmla="*/ 90 w 396"/>
                  <a:gd name="T91" fmla="*/ 17 h 3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6" h="342">
                    <a:moveTo>
                      <a:pt x="388" y="88"/>
                    </a:moveTo>
                    <a:lnTo>
                      <a:pt x="355" y="63"/>
                    </a:lnTo>
                    <a:lnTo>
                      <a:pt x="340" y="52"/>
                    </a:lnTo>
                    <a:lnTo>
                      <a:pt x="321" y="42"/>
                    </a:lnTo>
                    <a:lnTo>
                      <a:pt x="295" y="32"/>
                    </a:lnTo>
                    <a:lnTo>
                      <a:pt x="271" y="25"/>
                    </a:lnTo>
                    <a:lnTo>
                      <a:pt x="223" y="19"/>
                    </a:lnTo>
                    <a:lnTo>
                      <a:pt x="123" y="38"/>
                    </a:lnTo>
                    <a:lnTo>
                      <a:pt x="94" y="52"/>
                    </a:lnTo>
                    <a:lnTo>
                      <a:pt x="68" y="74"/>
                    </a:lnTo>
                    <a:lnTo>
                      <a:pt x="38" y="106"/>
                    </a:lnTo>
                    <a:lnTo>
                      <a:pt x="24" y="149"/>
                    </a:lnTo>
                    <a:lnTo>
                      <a:pt x="25" y="184"/>
                    </a:lnTo>
                    <a:lnTo>
                      <a:pt x="34" y="216"/>
                    </a:lnTo>
                    <a:lnTo>
                      <a:pt x="53" y="241"/>
                    </a:lnTo>
                    <a:lnTo>
                      <a:pt x="81" y="250"/>
                    </a:lnTo>
                    <a:lnTo>
                      <a:pt x="159" y="251"/>
                    </a:lnTo>
                    <a:lnTo>
                      <a:pt x="193" y="261"/>
                    </a:lnTo>
                    <a:lnTo>
                      <a:pt x="222" y="286"/>
                    </a:lnTo>
                    <a:lnTo>
                      <a:pt x="247" y="307"/>
                    </a:lnTo>
                    <a:lnTo>
                      <a:pt x="272" y="320"/>
                    </a:lnTo>
                    <a:lnTo>
                      <a:pt x="331" y="330"/>
                    </a:lnTo>
                    <a:lnTo>
                      <a:pt x="331" y="342"/>
                    </a:lnTo>
                    <a:lnTo>
                      <a:pt x="261" y="338"/>
                    </a:lnTo>
                    <a:lnTo>
                      <a:pt x="202" y="305"/>
                    </a:lnTo>
                    <a:lnTo>
                      <a:pt x="177" y="285"/>
                    </a:lnTo>
                    <a:lnTo>
                      <a:pt x="148" y="277"/>
                    </a:lnTo>
                    <a:lnTo>
                      <a:pt x="81" y="277"/>
                    </a:lnTo>
                    <a:lnTo>
                      <a:pt x="43" y="265"/>
                    </a:lnTo>
                    <a:lnTo>
                      <a:pt x="17" y="234"/>
                    </a:lnTo>
                    <a:lnTo>
                      <a:pt x="3" y="192"/>
                    </a:lnTo>
                    <a:lnTo>
                      <a:pt x="0" y="147"/>
                    </a:lnTo>
                    <a:lnTo>
                      <a:pt x="14" y="95"/>
                    </a:lnTo>
                    <a:lnTo>
                      <a:pt x="28" y="75"/>
                    </a:lnTo>
                    <a:lnTo>
                      <a:pt x="49" y="55"/>
                    </a:lnTo>
                    <a:lnTo>
                      <a:pt x="81" y="31"/>
                    </a:lnTo>
                    <a:lnTo>
                      <a:pt x="117" y="15"/>
                    </a:lnTo>
                    <a:lnTo>
                      <a:pt x="172" y="2"/>
                    </a:lnTo>
                    <a:lnTo>
                      <a:pt x="237" y="0"/>
                    </a:lnTo>
                    <a:lnTo>
                      <a:pt x="312" y="20"/>
                    </a:lnTo>
                    <a:lnTo>
                      <a:pt x="361" y="52"/>
                    </a:lnTo>
                    <a:lnTo>
                      <a:pt x="394" y="78"/>
                    </a:lnTo>
                    <a:lnTo>
                      <a:pt x="396" y="86"/>
                    </a:lnTo>
                    <a:lnTo>
                      <a:pt x="388"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3" name="Freeform 175"/>
              <p:cNvSpPr>
                <a:spLocks noChangeAspect="1"/>
              </p:cNvSpPr>
              <p:nvPr/>
            </p:nvSpPr>
            <p:spPr bwMode="auto">
              <a:xfrm>
                <a:off x="5396" y="2875"/>
                <a:ext cx="26" cy="29"/>
              </a:xfrm>
              <a:custGeom>
                <a:avLst/>
                <a:gdLst>
                  <a:gd name="T0" fmla="*/ 26 w 113"/>
                  <a:gd name="T1" fmla="*/ 2 h 148"/>
                  <a:gd name="T2" fmla="*/ 10 w 113"/>
                  <a:gd name="T3" fmla="*/ 15 h 148"/>
                  <a:gd name="T4" fmla="*/ 6 w 113"/>
                  <a:gd name="T5" fmla="*/ 24 h 148"/>
                  <a:gd name="T6" fmla="*/ 6 w 113"/>
                  <a:gd name="T7" fmla="*/ 28 h 148"/>
                  <a:gd name="T8" fmla="*/ 5 w 113"/>
                  <a:gd name="T9" fmla="*/ 29 h 148"/>
                  <a:gd name="T10" fmla="*/ 3 w 113"/>
                  <a:gd name="T11" fmla="*/ 28 h 148"/>
                  <a:gd name="T12" fmla="*/ 0 w 113"/>
                  <a:gd name="T13" fmla="*/ 24 h 148"/>
                  <a:gd name="T14" fmla="*/ 2 w 113"/>
                  <a:gd name="T15" fmla="*/ 18 h 148"/>
                  <a:gd name="T16" fmla="*/ 5 w 113"/>
                  <a:gd name="T17" fmla="*/ 12 h 148"/>
                  <a:gd name="T18" fmla="*/ 9 w 113"/>
                  <a:gd name="T19" fmla="*/ 8 h 148"/>
                  <a:gd name="T20" fmla="*/ 14 w 113"/>
                  <a:gd name="T21" fmla="*/ 5 h 148"/>
                  <a:gd name="T22" fmla="*/ 19 w 113"/>
                  <a:gd name="T23" fmla="*/ 3 h 148"/>
                  <a:gd name="T24" fmla="*/ 24 w 113"/>
                  <a:gd name="T25" fmla="*/ 0 h 148"/>
                  <a:gd name="T26" fmla="*/ 26 w 113"/>
                  <a:gd name="T27" fmla="*/ 0 h 148"/>
                  <a:gd name="T28" fmla="*/ 26 w 113"/>
                  <a:gd name="T29" fmla="*/ 2 h 148"/>
                  <a:gd name="T30" fmla="*/ 26 w 113"/>
                  <a:gd name="T31" fmla="*/ 2 h 148"/>
                  <a:gd name="T32" fmla="*/ 26 w 113"/>
                  <a:gd name="T33" fmla="*/ 2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48">
                    <a:moveTo>
                      <a:pt x="111" y="10"/>
                    </a:moveTo>
                    <a:lnTo>
                      <a:pt x="42" y="75"/>
                    </a:lnTo>
                    <a:lnTo>
                      <a:pt x="24" y="121"/>
                    </a:lnTo>
                    <a:lnTo>
                      <a:pt x="25" y="141"/>
                    </a:lnTo>
                    <a:lnTo>
                      <a:pt x="22" y="148"/>
                    </a:lnTo>
                    <a:lnTo>
                      <a:pt x="14" y="145"/>
                    </a:lnTo>
                    <a:lnTo>
                      <a:pt x="0" y="121"/>
                    </a:lnTo>
                    <a:lnTo>
                      <a:pt x="9" y="90"/>
                    </a:lnTo>
                    <a:lnTo>
                      <a:pt x="22" y="61"/>
                    </a:lnTo>
                    <a:lnTo>
                      <a:pt x="41" y="42"/>
                    </a:lnTo>
                    <a:lnTo>
                      <a:pt x="61" y="28"/>
                    </a:lnTo>
                    <a:lnTo>
                      <a:pt x="82" y="15"/>
                    </a:lnTo>
                    <a:lnTo>
                      <a:pt x="104" y="0"/>
                    </a:lnTo>
                    <a:lnTo>
                      <a:pt x="113" y="2"/>
                    </a:lnTo>
                    <a:lnTo>
                      <a:pt x="1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4" name="Freeform 176"/>
              <p:cNvSpPr>
                <a:spLocks noChangeAspect="1"/>
              </p:cNvSpPr>
              <p:nvPr/>
            </p:nvSpPr>
            <p:spPr bwMode="auto">
              <a:xfrm>
                <a:off x="5365" y="2853"/>
                <a:ext cx="42" cy="20"/>
              </a:xfrm>
              <a:custGeom>
                <a:avLst/>
                <a:gdLst>
                  <a:gd name="T0" fmla="*/ 41 w 175"/>
                  <a:gd name="T1" fmla="*/ 2 h 105"/>
                  <a:gd name="T2" fmla="*/ 18 w 175"/>
                  <a:gd name="T3" fmla="*/ 10 h 105"/>
                  <a:gd name="T4" fmla="*/ 8 w 175"/>
                  <a:gd name="T5" fmla="*/ 16 h 105"/>
                  <a:gd name="T6" fmla="*/ 4 w 175"/>
                  <a:gd name="T7" fmla="*/ 20 h 105"/>
                  <a:gd name="T8" fmla="*/ 0 w 175"/>
                  <a:gd name="T9" fmla="*/ 20 h 105"/>
                  <a:gd name="T10" fmla="*/ 0 w 175"/>
                  <a:gd name="T11" fmla="*/ 17 h 105"/>
                  <a:gd name="T12" fmla="*/ 4 w 175"/>
                  <a:gd name="T13" fmla="*/ 13 h 105"/>
                  <a:gd name="T14" fmla="*/ 15 w 175"/>
                  <a:gd name="T15" fmla="*/ 6 h 105"/>
                  <a:gd name="T16" fmla="*/ 21 w 175"/>
                  <a:gd name="T17" fmla="*/ 4 h 105"/>
                  <a:gd name="T18" fmla="*/ 27 w 175"/>
                  <a:gd name="T19" fmla="*/ 2 h 105"/>
                  <a:gd name="T20" fmla="*/ 40 w 175"/>
                  <a:gd name="T21" fmla="*/ 0 h 105"/>
                  <a:gd name="T22" fmla="*/ 42 w 175"/>
                  <a:gd name="T23" fmla="*/ 1 h 105"/>
                  <a:gd name="T24" fmla="*/ 41 w 175"/>
                  <a:gd name="T25" fmla="*/ 2 h 105"/>
                  <a:gd name="T26" fmla="*/ 41 w 175"/>
                  <a:gd name="T27" fmla="*/ 2 h 105"/>
                  <a:gd name="T28" fmla="*/ 41 w 175"/>
                  <a:gd name="T29" fmla="*/ 2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105">
                    <a:moveTo>
                      <a:pt x="171" y="11"/>
                    </a:moveTo>
                    <a:lnTo>
                      <a:pt x="74" y="54"/>
                    </a:lnTo>
                    <a:lnTo>
                      <a:pt x="34" y="85"/>
                    </a:lnTo>
                    <a:lnTo>
                      <a:pt x="15" y="104"/>
                    </a:lnTo>
                    <a:lnTo>
                      <a:pt x="1" y="105"/>
                    </a:lnTo>
                    <a:lnTo>
                      <a:pt x="0" y="90"/>
                    </a:lnTo>
                    <a:lnTo>
                      <a:pt x="17" y="67"/>
                    </a:lnTo>
                    <a:lnTo>
                      <a:pt x="61" y="33"/>
                    </a:lnTo>
                    <a:lnTo>
                      <a:pt x="87" y="20"/>
                    </a:lnTo>
                    <a:lnTo>
                      <a:pt x="113" y="13"/>
                    </a:lnTo>
                    <a:lnTo>
                      <a:pt x="168" y="0"/>
                    </a:lnTo>
                    <a:lnTo>
                      <a:pt x="175" y="4"/>
                    </a:lnTo>
                    <a:lnTo>
                      <a:pt x="17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5" name="Freeform 177"/>
              <p:cNvSpPr>
                <a:spLocks noChangeAspect="1"/>
              </p:cNvSpPr>
              <p:nvPr/>
            </p:nvSpPr>
            <p:spPr bwMode="auto">
              <a:xfrm>
                <a:off x="5353" y="2849"/>
                <a:ext cx="27" cy="5"/>
              </a:xfrm>
              <a:custGeom>
                <a:avLst/>
                <a:gdLst>
                  <a:gd name="T0" fmla="*/ 2 w 116"/>
                  <a:gd name="T1" fmla="*/ 0 h 28"/>
                  <a:gd name="T2" fmla="*/ 5 w 116"/>
                  <a:gd name="T3" fmla="*/ 0 h 28"/>
                  <a:gd name="T4" fmla="*/ 16 w 116"/>
                  <a:gd name="T5" fmla="*/ 0 h 28"/>
                  <a:gd name="T6" fmla="*/ 26 w 116"/>
                  <a:gd name="T7" fmla="*/ 3 h 28"/>
                  <a:gd name="T8" fmla="*/ 27 w 116"/>
                  <a:gd name="T9" fmla="*/ 4 h 28"/>
                  <a:gd name="T10" fmla="*/ 25 w 116"/>
                  <a:gd name="T11" fmla="*/ 5 h 28"/>
                  <a:gd name="T12" fmla="*/ 16 w 116"/>
                  <a:gd name="T13" fmla="*/ 3 h 28"/>
                  <a:gd name="T14" fmla="*/ 5 w 116"/>
                  <a:gd name="T15" fmla="*/ 3 h 28"/>
                  <a:gd name="T16" fmla="*/ 2 w 116"/>
                  <a:gd name="T17" fmla="*/ 3 h 28"/>
                  <a:gd name="T18" fmla="*/ 0 w 116"/>
                  <a:gd name="T19" fmla="*/ 2 h 28"/>
                  <a:gd name="T20" fmla="*/ 2 w 116"/>
                  <a:gd name="T21" fmla="*/ 0 h 28"/>
                  <a:gd name="T22" fmla="*/ 2 w 116"/>
                  <a:gd name="T23" fmla="*/ 0 h 28"/>
                  <a:gd name="T24" fmla="*/ 2 w 116"/>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6" h="28">
                    <a:moveTo>
                      <a:pt x="7" y="1"/>
                    </a:moveTo>
                    <a:lnTo>
                      <a:pt x="22" y="0"/>
                    </a:lnTo>
                    <a:lnTo>
                      <a:pt x="70" y="0"/>
                    </a:lnTo>
                    <a:lnTo>
                      <a:pt x="113" y="17"/>
                    </a:lnTo>
                    <a:lnTo>
                      <a:pt x="116" y="25"/>
                    </a:lnTo>
                    <a:lnTo>
                      <a:pt x="109" y="28"/>
                    </a:lnTo>
                    <a:lnTo>
                      <a:pt x="68" y="19"/>
                    </a:lnTo>
                    <a:lnTo>
                      <a:pt x="22" y="19"/>
                    </a:lnTo>
                    <a:lnTo>
                      <a:pt x="7" y="17"/>
                    </a:lnTo>
                    <a:lnTo>
                      <a:pt x="0" y="9"/>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6" name="Freeform 178"/>
              <p:cNvSpPr>
                <a:spLocks noChangeAspect="1"/>
              </p:cNvSpPr>
              <p:nvPr/>
            </p:nvSpPr>
            <p:spPr bwMode="auto">
              <a:xfrm>
                <a:off x="5311" y="2885"/>
                <a:ext cx="129" cy="50"/>
              </a:xfrm>
              <a:custGeom>
                <a:avLst/>
                <a:gdLst>
                  <a:gd name="T0" fmla="*/ 3 w 547"/>
                  <a:gd name="T1" fmla="*/ 0 h 253"/>
                  <a:gd name="T2" fmla="*/ 12 w 547"/>
                  <a:gd name="T3" fmla="*/ 4 h 253"/>
                  <a:gd name="T4" fmla="*/ 20 w 547"/>
                  <a:gd name="T5" fmla="*/ 9 h 253"/>
                  <a:gd name="T6" fmla="*/ 26 w 547"/>
                  <a:gd name="T7" fmla="*/ 17 h 253"/>
                  <a:gd name="T8" fmla="*/ 30 w 547"/>
                  <a:gd name="T9" fmla="*/ 28 h 253"/>
                  <a:gd name="T10" fmla="*/ 41 w 547"/>
                  <a:gd name="T11" fmla="*/ 36 h 253"/>
                  <a:gd name="T12" fmla="*/ 53 w 547"/>
                  <a:gd name="T13" fmla="*/ 40 h 253"/>
                  <a:gd name="T14" fmla="*/ 77 w 547"/>
                  <a:gd name="T15" fmla="*/ 44 h 253"/>
                  <a:gd name="T16" fmla="*/ 98 w 547"/>
                  <a:gd name="T17" fmla="*/ 41 h 253"/>
                  <a:gd name="T18" fmla="*/ 116 w 547"/>
                  <a:gd name="T19" fmla="*/ 34 h 253"/>
                  <a:gd name="T20" fmla="*/ 123 w 547"/>
                  <a:gd name="T21" fmla="*/ 26 h 253"/>
                  <a:gd name="T22" fmla="*/ 124 w 547"/>
                  <a:gd name="T23" fmla="*/ 19 h 253"/>
                  <a:gd name="T24" fmla="*/ 112 w 547"/>
                  <a:gd name="T25" fmla="*/ 10 h 253"/>
                  <a:gd name="T26" fmla="*/ 113 w 547"/>
                  <a:gd name="T27" fmla="*/ 7 h 253"/>
                  <a:gd name="T28" fmla="*/ 116 w 547"/>
                  <a:gd name="T29" fmla="*/ 6 h 253"/>
                  <a:gd name="T30" fmla="*/ 125 w 547"/>
                  <a:gd name="T31" fmla="*/ 10 h 253"/>
                  <a:gd name="T32" fmla="*/ 129 w 547"/>
                  <a:gd name="T33" fmla="*/ 17 h 253"/>
                  <a:gd name="T34" fmla="*/ 129 w 547"/>
                  <a:gd name="T35" fmla="*/ 26 h 253"/>
                  <a:gd name="T36" fmla="*/ 122 w 547"/>
                  <a:gd name="T37" fmla="*/ 37 h 253"/>
                  <a:gd name="T38" fmla="*/ 112 w 547"/>
                  <a:gd name="T39" fmla="*/ 44 h 253"/>
                  <a:gd name="T40" fmla="*/ 98 w 547"/>
                  <a:gd name="T41" fmla="*/ 48 h 253"/>
                  <a:gd name="T42" fmla="*/ 84 w 547"/>
                  <a:gd name="T43" fmla="*/ 49 h 253"/>
                  <a:gd name="T44" fmla="*/ 73 w 547"/>
                  <a:gd name="T45" fmla="*/ 50 h 253"/>
                  <a:gd name="T46" fmla="*/ 54 w 547"/>
                  <a:gd name="T47" fmla="*/ 47 h 253"/>
                  <a:gd name="T48" fmla="*/ 32 w 547"/>
                  <a:gd name="T49" fmla="*/ 39 h 253"/>
                  <a:gd name="T50" fmla="*/ 24 w 547"/>
                  <a:gd name="T51" fmla="*/ 29 h 253"/>
                  <a:gd name="T52" fmla="*/ 20 w 547"/>
                  <a:gd name="T53" fmla="*/ 22 h 253"/>
                  <a:gd name="T54" fmla="*/ 16 w 547"/>
                  <a:gd name="T55" fmla="*/ 14 h 253"/>
                  <a:gd name="T56" fmla="*/ 9 w 547"/>
                  <a:gd name="T57" fmla="*/ 8 h 253"/>
                  <a:gd name="T58" fmla="*/ 0 w 547"/>
                  <a:gd name="T59" fmla="*/ 2 h 253"/>
                  <a:gd name="T60" fmla="*/ 3 w 547"/>
                  <a:gd name="T61" fmla="*/ 0 h 253"/>
                  <a:gd name="T62" fmla="*/ 3 w 547"/>
                  <a:gd name="T63" fmla="*/ 0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7" h="253">
                    <a:moveTo>
                      <a:pt x="13" y="0"/>
                    </a:moveTo>
                    <a:lnTo>
                      <a:pt x="50" y="18"/>
                    </a:lnTo>
                    <a:lnTo>
                      <a:pt x="84" y="45"/>
                    </a:lnTo>
                    <a:lnTo>
                      <a:pt x="111" y="85"/>
                    </a:lnTo>
                    <a:lnTo>
                      <a:pt x="128" y="140"/>
                    </a:lnTo>
                    <a:lnTo>
                      <a:pt x="173" y="180"/>
                    </a:lnTo>
                    <a:lnTo>
                      <a:pt x="224" y="203"/>
                    </a:lnTo>
                    <a:lnTo>
                      <a:pt x="326" y="223"/>
                    </a:lnTo>
                    <a:lnTo>
                      <a:pt x="417" y="208"/>
                    </a:lnTo>
                    <a:lnTo>
                      <a:pt x="493" y="171"/>
                    </a:lnTo>
                    <a:lnTo>
                      <a:pt x="521" y="133"/>
                    </a:lnTo>
                    <a:lnTo>
                      <a:pt x="525" y="95"/>
                    </a:lnTo>
                    <a:lnTo>
                      <a:pt x="476" y="50"/>
                    </a:lnTo>
                    <a:lnTo>
                      <a:pt x="479" y="34"/>
                    </a:lnTo>
                    <a:lnTo>
                      <a:pt x="490" y="29"/>
                    </a:lnTo>
                    <a:lnTo>
                      <a:pt x="528" y="49"/>
                    </a:lnTo>
                    <a:lnTo>
                      <a:pt x="546" y="86"/>
                    </a:lnTo>
                    <a:lnTo>
                      <a:pt x="547" y="133"/>
                    </a:lnTo>
                    <a:lnTo>
                      <a:pt x="516" y="188"/>
                    </a:lnTo>
                    <a:lnTo>
                      <a:pt x="475" y="223"/>
                    </a:lnTo>
                    <a:lnTo>
                      <a:pt x="416" y="241"/>
                    </a:lnTo>
                    <a:lnTo>
                      <a:pt x="357" y="250"/>
                    </a:lnTo>
                    <a:lnTo>
                      <a:pt x="308" y="253"/>
                    </a:lnTo>
                    <a:lnTo>
                      <a:pt x="231" y="239"/>
                    </a:lnTo>
                    <a:lnTo>
                      <a:pt x="137" y="197"/>
                    </a:lnTo>
                    <a:lnTo>
                      <a:pt x="100" y="149"/>
                    </a:lnTo>
                    <a:lnTo>
                      <a:pt x="85" y="111"/>
                    </a:lnTo>
                    <a:lnTo>
                      <a:pt x="66" y="73"/>
                    </a:lnTo>
                    <a:lnTo>
                      <a:pt x="39" y="39"/>
                    </a:lnTo>
                    <a:lnTo>
                      <a:pt x="0" y="1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7" name="Freeform 179"/>
              <p:cNvSpPr>
                <a:spLocks noChangeAspect="1"/>
              </p:cNvSpPr>
              <p:nvPr/>
            </p:nvSpPr>
            <p:spPr bwMode="auto">
              <a:xfrm>
                <a:off x="4935" y="2826"/>
                <a:ext cx="383" cy="69"/>
              </a:xfrm>
              <a:custGeom>
                <a:avLst/>
                <a:gdLst>
                  <a:gd name="T0" fmla="*/ 60 w 1639"/>
                  <a:gd name="T1" fmla="*/ 0 h 352"/>
                  <a:gd name="T2" fmla="*/ 49 w 1639"/>
                  <a:gd name="T3" fmla="*/ 5 h 352"/>
                  <a:gd name="T4" fmla="*/ 13 w 1639"/>
                  <a:gd name="T5" fmla="*/ 44 h 352"/>
                  <a:gd name="T6" fmla="*/ 0 w 1639"/>
                  <a:gd name="T7" fmla="*/ 50 h 352"/>
                  <a:gd name="T8" fmla="*/ 11 w 1639"/>
                  <a:gd name="T9" fmla="*/ 64 h 352"/>
                  <a:gd name="T10" fmla="*/ 93 w 1639"/>
                  <a:gd name="T11" fmla="*/ 61 h 352"/>
                  <a:gd name="T12" fmla="*/ 357 w 1639"/>
                  <a:gd name="T13" fmla="*/ 69 h 352"/>
                  <a:gd name="T14" fmla="*/ 383 w 1639"/>
                  <a:gd name="T15" fmla="*/ 58 h 352"/>
                  <a:gd name="T16" fmla="*/ 324 w 1639"/>
                  <a:gd name="T17" fmla="*/ 52 h 352"/>
                  <a:gd name="T18" fmla="*/ 372 w 1639"/>
                  <a:gd name="T19" fmla="*/ 49 h 352"/>
                  <a:gd name="T20" fmla="*/ 361 w 1639"/>
                  <a:gd name="T21" fmla="*/ 37 h 352"/>
                  <a:gd name="T22" fmla="*/ 341 w 1639"/>
                  <a:gd name="T23" fmla="*/ 14 h 352"/>
                  <a:gd name="T24" fmla="*/ 197 w 1639"/>
                  <a:gd name="T25" fmla="*/ 8 h 352"/>
                  <a:gd name="T26" fmla="*/ 74 w 1639"/>
                  <a:gd name="T27" fmla="*/ 1 h 352"/>
                  <a:gd name="T28" fmla="*/ 60 w 1639"/>
                  <a:gd name="T29" fmla="*/ 0 h 352"/>
                  <a:gd name="T30" fmla="*/ 60 w 1639"/>
                  <a:gd name="T31" fmla="*/ 0 h 352"/>
                  <a:gd name="T32" fmla="*/ 60 w 1639"/>
                  <a:gd name="T33" fmla="*/ 0 h 3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9" h="352">
                    <a:moveTo>
                      <a:pt x="256" y="0"/>
                    </a:moveTo>
                    <a:lnTo>
                      <a:pt x="209" y="28"/>
                    </a:lnTo>
                    <a:lnTo>
                      <a:pt x="54" y="227"/>
                    </a:lnTo>
                    <a:lnTo>
                      <a:pt x="0" y="255"/>
                    </a:lnTo>
                    <a:lnTo>
                      <a:pt x="47" y="329"/>
                    </a:lnTo>
                    <a:lnTo>
                      <a:pt x="400" y="311"/>
                    </a:lnTo>
                    <a:lnTo>
                      <a:pt x="1528" y="352"/>
                    </a:lnTo>
                    <a:lnTo>
                      <a:pt x="1639" y="295"/>
                    </a:lnTo>
                    <a:lnTo>
                      <a:pt x="1385" y="267"/>
                    </a:lnTo>
                    <a:lnTo>
                      <a:pt x="1592" y="251"/>
                    </a:lnTo>
                    <a:lnTo>
                      <a:pt x="1544" y="188"/>
                    </a:lnTo>
                    <a:lnTo>
                      <a:pt x="1461" y="72"/>
                    </a:lnTo>
                    <a:lnTo>
                      <a:pt x="842" y="40"/>
                    </a:lnTo>
                    <a:lnTo>
                      <a:pt x="316" y="4"/>
                    </a:lnTo>
                    <a:lnTo>
                      <a:pt x="256" y="0"/>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8" name="Freeform 180"/>
              <p:cNvSpPr>
                <a:spLocks noChangeAspect="1"/>
              </p:cNvSpPr>
              <p:nvPr/>
            </p:nvSpPr>
            <p:spPr bwMode="auto">
              <a:xfrm>
                <a:off x="5010" y="2785"/>
                <a:ext cx="294" cy="68"/>
              </a:xfrm>
              <a:custGeom>
                <a:avLst/>
                <a:gdLst>
                  <a:gd name="T0" fmla="*/ 0 w 1256"/>
                  <a:gd name="T1" fmla="*/ 35 h 345"/>
                  <a:gd name="T2" fmla="*/ 2 w 1256"/>
                  <a:gd name="T3" fmla="*/ 16 h 345"/>
                  <a:gd name="T4" fmla="*/ 25 w 1256"/>
                  <a:gd name="T5" fmla="*/ 15 h 345"/>
                  <a:gd name="T6" fmla="*/ 127 w 1256"/>
                  <a:gd name="T7" fmla="*/ 8 h 345"/>
                  <a:gd name="T8" fmla="*/ 169 w 1256"/>
                  <a:gd name="T9" fmla="*/ 4 h 345"/>
                  <a:gd name="T10" fmla="*/ 255 w 1256"/>
                  <a:gd name="T11" fmla="*/ 3 h 345"/>
                  <a:gd name="T12" fmla="*/ 285 w 1256"/>
                  <a:gd name="T13" fmla="*/ 3 h 345"/>
                  <a:gd name="T14" fmla="*/ 294 w 1256"/>
                  <a:gd name="T15" fmla="*/ 0 h 345"/>
                  <a:gd name="T16" fmla="*/ 288 w 1256"/>
                  <a:gd name="T17" fmla="*/ 68 h 345"/>
                  <a:gd name="T18" fmla="*/ 274 w 1256"/>
                  <a:gd name="T19" fmla="*/ 47 h 345"/>
                  <a:gd name="T20" fmla="*/ 0 w 1256"/>
                  <a:gd name="T21" fmla="*/ 35 h 345"/>
                  <a:gd name="T22" fmla="*/ 0 w 1256"/>
                  <a:gd name="T23" fmla="*/ 35 h 345"/>
                  <a:gd name="T24" fmla="*/ 0 w 1256"/>
                  <a:gd name="T25" fmla="*/ 35 h 3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6" h="345">
                    <a:moveTo>
                      <a:pt x="0" y="176"/>
                    </a:moveTo>
                    <a:lnTo>
                      <a:pt x="8" y="81"/>
                    </a:lnTo>
                    <a:lnTo>
                      <a:pt x="107" y="77"/>
                    </a:lnTo>
                    <a:lnTo>
                      <a:pt x="542" y="41"/>
                    </a:lnTo>
                    <a:lnTo>
                      <a:pt x="722" y="21"/>
                    </a:lnTo>
                    <a:lnTo>
                      <a:pt x="1089" y="17"/>
                    </a:lnTo>
                    <a:lnTo>
                      <a:pt x="1216" y="13"/>
                    </a:lnTo>
                    <a:lnTo>
                      <a:pt x="1256" y="0"/>
                    </a:lnTo>
                    <a:lnTo>
                      <a:pt x="1232" y="345"/>
                    </a:lnTo>
                    <a:lnTo>
                      <a:pt x="1169" y="239"/>
                    </a:lnTo>
                    <a:lnTo>
                      <a:pt x="0" y="176"/>
                    </a:lnTo>
                    <a:close/>
                  </a:path>
                </a:pathLst>
              </a:custGeom>
              <a:solidFill>
                <a:srgbClr val="E8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99" name="Freeform 181"/>
              <p:cNvSpPr>
                <a:spLocks noChangeAspect="1"/>
              </p:cNvSpPr>
              <p:nvPr/>
            </p:nvSpPr>
            <p:spPr bwMode="auto">
              <a:xfrm>
                <a:off x="5087" y="2753"/>
                <a:ext cx="159" cy="30"/>
              </a:xfrm>
              <a:custGeom>
                <a:avLst/>
                <a:gdLst>
                  <a:gd name="T0" fmla="*/ 8 w 681"/>
                  <a:gd name="T1" fmla="*/ 0 h 151"/>
                  <a:gd name="T2" fmla="*/ 8 w 681"/>
                  <a:gd name="T3" fmla="*/ 10 h 151"/>
                  <a:gd name="T4" fmla="*/ 0 w 681"/>
                  <a:gd name="T5" fmla="*/ 24 h 151"/>
                  <a:gd name="T6" fmla="*/ 49 w 681"/>
                  <a:gd name="T7" fmla="*/ 14 h 151"/>
                  <a:gd name="T8" fmla="*/ 74 w 681"/>
                  <a:gd name="T9" fmla="*/ 18 h 151"/>
                  <a:gd name="T10" fmla="*/ 46 w 681"/>
                  <a:gd name="T11" fmla="*/ 30 h 151"/>
                  <a:gd name="T12" fmla="*/ 159 w 681"/>
                  <a:gd name="T13" fmla="*/ 24 h 151"/>
                  <a:gd name="T14" fmla="*/ 157 w 681"/>
                  <a:gd name="T15" fmla="*/ 11 h 151"/>
                  <a:gd name="T16" fmla="*/ 131 w 681"/>
                  <a:gd name="T17" fmla="*/ 14 h 151"/>
                  <a:gd name="T18" fmla="*/ 118 w 681"/>
                  <a:gd name="T19" fmla="*/ 2 h 151"/>
                  <a:gd name="T20" fmla="*/ 8 w 681"/>
                  <a:gd name="T21" fmla="*/ 0 h 151"/>
                  <a:gd name="T22" fmla="*/ 8 w 681"/>
                  <a:gd name="T23" fmla="*/ 0 h 151"/>
                  <a:gd name="T24" fmla="*/ 8 w 681"/>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1" h="151">
                    <a:moveTo>
                      <a:pt x="34" y="0"/>
                    </a:moveTo>
                    <a:lnTo>
                      <a:pt x="36" y="48"/>
                    </a:lnTo>
                    <a:lnTo>
                      <a:pt x="0" y="119"/>
                    </a:lnTo>
                    <a:lnTo>
                      <a:pt x="211" y="72"/>
                    </a:lnTo>
                    <a:lnTo>
                      <a:pt x="319" y="91"/>
                    </a:lnTo>
                    <a:lnTo>
                      <a:pt x="199" y="151"/>
                    </a:lnTo>
                    <a:lnTo>
                      <a:pt x="681" y="119"/>
                    </a:lnTo>
                    <a:lnTo>
                      <a:pt x="671" y="55"/>
                    </a:lnTo>
                    <a:lnTo>
                      <a:pt x="562" y="68"/>
                    </a:lnTo>
                    <a:lnTo>
                      <a:pt x="506" y="8"/>
                    </a:lnTo>
                    <a:lnTo>
                      <a:pt x="34" y="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0" name="Freeform 182"/>
              <p:cNvSpPr>
                <a:spLocks noChangeAspect="1"/>
              </p:cNvSpPr>
              <p:nvPr/>
            </p:nvSpPr>
            <p:spPr bwMode="auto">
              <a:xfrm>
                <a:off x="5212" y="2560"/>
                <a:ext cx="75" cy="199"/>
              </a:xfrm>
              <a:custGeom>
                <a:avLst/>
                <a:gdLst>
                  <a:gd name="T0" fmla="*/ 9 w 319"/>
                  <a:gd name="T1" fmla="*/ 190 h 1016"/>
                  <a:gd name="T2" fmla="*/ 30 w 319"/>
                  <a:gd name="T3" fmla="*/ 185 h 1016"/>
                  <a:gd name="T4" fmla="*/ 61 w 319"/>
                  <a:gd name="T5" fmla="*/ 36 h 1016"/>
                  <a:gd name="T6" fmla="*/ 71 w 319"/>
                  <a:gd name="T7" fmla="*/ 0 h 1016"/>
                  <a:gd name="T8" fmla="*/ 75 w 319"/>
                  <a:gd name="T9" fmla="*/ 11 h 1016"/>
                  <a:gd name="T10" fmla="*/ 67 w 319"/>
                  <a:gd name="T11" fmla="*/ 88 h 1016"/>
                  <a:gd name="T12" fmla="*/ 52 w 319"/>
                  <a:gd name="T13" fmla="*/ 183 h 1016"/>
                  <a:gd name="T14" fmla="*/ 48 w 319"/>
                  <a:gd name="T15" fmla="*/ 192 h 1016"/>
                  <a:gd name="T16" fmla="*/ 20 w 319"/>
                  <a:gd name="T17" fmla="*/ 199 h 1016"/>
                  <a:gd name="T18" fmla="*/ 0 w 319"/>
                  <a:gd name="T19" fmla="*/ 195 h 1016"/>
                  <a:gd name="T20" fmla="*/ 9 w 319"/>
                  <a:gd name="T21" fmla="*/ 190 h 1016"/>
                  <a:gd name="T22" fmla="*/ 9 w 319"/>
                  <a:gd name="T23" fmla="*/ 190 h 1016"/>
                  <a:gd name="T24" fmla="*/ 9 w 319"/>
                  <a:gd name="T25" fmla="*/ 190 h 10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9" h="1016">
                    <a:moveTo>
                      <a:pt x="38" y="970"/>
                    </a:moveTo>
                    <a:lnTo>
                      <a:pt x="127" y="942"/>
                    </a:lnTo>
                    <a:lnTo>
                      <a:pt x="260" y="183"/>
                    </a:lnTo>
                    <a:lnTo>
                      <a:pt x="303" y="0"/>
                    </a:lnTo>
                    <a:lnTo>
                      <a:pt x="319" y="56"/>
                    </a:lnTo>
                    <a:lnTo>
                      <a:pt x="283" y="448"/>
                    </a:lnTo>
                    <a:lnTo>
                      <a:pt x="220" y="934"/>
                    </a:lnTo>
                    <a:lnTo>
                      <a:pt x="206" y="980"/>
                    </a:lnTo>
                    <a:lnTo>
                      <a:pt x="87" y="1016"/>
                    </a:lnTo>
                    <a:lnTo>
                      <a:pt x="0" y="994"/>
                    </a:lnTo>
                    <a:lnTo>
                      <a:pt x="38" y="97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1" name="Freeform 183"/>
              <p:cNvSpPr>
                <a:spLocks noChangeAspect="1"/>
              </p:cNvSpPr>
              <p:nvPr/>
            </p:nvSpPr>
            <p:spPr bwMode="auto">
              <a:xfrm>
                <a:off x="5075" y="2722"/>
                <a:ext cx="142" cy="20"/>
              </a:xfrm>
              <a:custGeom>
                <a:avLst/>
                <a:gdLst>
                  <a:gd name="T0" fmla="*/ 0 w 607"/>
                  <a:gd name="T1" fmla="*/ 11 h 101"/>
                  <a:gd name="T2" fmla="*/ 4 w 607"/>
                  <a:gd name="T3" fmla="*/ 20 h 101"/>
                  <a:gd name="T4" fmla="*/ 14 w 607"/>
                  <a:gd name="T5" fmla="*/ 16 h 101"/>
                  <a:gd name="T6" fmla="*/ 142 w 607"/>
                  <a:gd name="T7" fmla="*/ 6 h 101"/>
                  <a:gd name="T8" fmla="*/ 142 w 607"/>
                  <a:gd name="T9" fmla="*/ 1 h 101"/>
                  <a:gd name="T10" fmla="*/ 86 w 607"/>
                  <a:gd name="T11" fmla="*/ 0 h 101"/>
                  <a:gd name="T12" fmla="*/ 0 w 607"/>
                  <a:gd name="T13" fmla="*/ 11 h 101"/>
                  <a:gd name="T14" fmla="*/ 0 w 607"/>
                  <a:gd name="T15" fmla="*/ 11 h 101"/>
                  <a:gd name="T16" fmla="*/ 0 w 607"/>
                  <a:gd name="T17" fmla="*/ 11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7" h="101">
                    <a:moveTo>
                      <a:pt x="0" y="55"/>
                    </a:moveTo>
                    <a:lnTo>
                      <a:pt x="18" y="101"/>
                    </a:lnTo>
                    <a:lnTo>
                      <a:pt x="60" y="80"/>
                    </a:lnTo>
                    <a:lnTo>
                      <a:pt x="607" y="31"/>
                    </a:lnTo>
                    <a:lnTo>
                      <a:pt x="607" y="6"/>
                    </a:lnTo>
                    <a:lnTo>
                      <a:pt x="367" y="0"/>
                    </a:lnTo>
                    <a:lnTo>
                      <a:pt x="0" y="55"/>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2" name="Freeform 184"/>
              <p:cNvSpPr>
                <a:spLocks noChangeAspect="1"/>
              </p:cNvSpPr>
              <p:nvPr/>
            </p:nvSpPr>
            <p:spPr bwMode="auto">
              <a:xfrm>
                <a:off x="5027" y="2538"/>
                <a:ext cx="220" cy="173"/>
              </a:xfrm>
              <a:custGeom>
                <a:avLst/>
                <a:gdLst>
                  <a:gd name="T0" fmla="*/ 37 w 940"/>
                  <a:gd name="T1" fmla="*/ 173 h 880"/>
                  <a:gd name="T2" fmla="*/ 3 w 940"/>
                  <a:gd name="T3" fmla="*/ 76 h 880"/>
                  <a:gd name="T4" fmla="*/ 0 w 940"/>
                  <a:gd name="T5" fmla="*/ 53 h 880"/>
                  <a:gd name="T6" fmla="*/ 5 w 940"/>
                  <a:gd name="T7" fmla="*/ 42 h 880"/>
                  <a:gd name="T8" fmla="*/ 24 w 940"/>
                  <a:gd name="T9" fmla="*/ 32 h 880"/>
                  <a:gd name="T10" fmla="*/ 106 w 940"/>
                  <a:gd name="T11" fmla="*/ 14 h 880"/>
                  <a:gd name="T12" fmla="*/ 197 w 940"/>
                  <a:gd name="T13" fmla="*/ 1 h 880"/>
                  <a:gd name="T14" fmla="*/ 216 w 940"/>
                  <a:gd name="T15" fmla="*/ 0 h 880"/>
                  <a:gd name="T16" fmla="*/ 220 w 940"/>
                  <a:gd name="T17" fmla="*/ 8 h 880"/>
                  <a:gd name="T18" fmla="*/ 213 w 940"/>
                  <a:gd name="T19" fmla="*/ 50 h 880"/>
                  <a:gd name="T20" fmla="*/ 200 w 940"/>
                  <a:gd name="T21" fmla="*/ 27 h 880"/>
                  <a:gd name="T22" fmla="*/ 169 w 940"/>
                  <a:gd name="T23" fmla="*/ 12 h 880"/>
                  <a:gd name="T24" fmla="*/ 122 w 940"/>
                  <a:gd name="T25" fmla="*/ 17 h 880"/>
                  <a:gd name="T26" fmla="*/ 38 w 940"/>
                  <a:gd name="T27" fmla="*/ 42 h 880"/>
                  <a:gd name="T28" fmla="*/ 20 w 940"/>
                  <a:gd name="T29" fmla="*/ 57 h 880"/>
                  <a:gd name="T30" fmla="*/ 21 w 940"/>
                  <a:gd name="T31" fmla="*/ 97 h 880"/>
                  <a:gd name="T32" fmla="*/ 39 w 940"/>
                  <a:gd name="T33" fmla="*/ 140 h 880"/>
                  <a:gd name="T34" fmla="*/ 43 w 940"/>
                  <a:gd name="T35" fmla="*/ 162 h 880"/>
                  <a:gd name="T36" fmla="*/ 37 w 940"/>
                  <a:gd name="T37" fmla="*/ 173 h 880"/>
                  <a:gd name="T38" fmla="*/ 37 w 940"/>
                  <a:gd name="T39" fmla="*/ 173 h 880"/>
                  <a:gd name="T40" fmla="*/ 37 w 940"/>
                  <a:gd name="T41" fmla="*/ 173 h 8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0" h="880">
                    <a:moveTo>
                      <a:pt x="156" y="880"/>
                    </a:moveTo>
                    <a:lnTo>
                      <a:pt x="12" y="387"/>
                    </a:lnTo>
                    <a:lnTo>
                      <a:pt x="0" y="268"/>
                    </a:lnTo>
                    <a:lnTo>
                      <a:pt x="20" y="216"/>
                    </a:lnTo>
                    <a:lnTo>
                      <a:pt x="103" y="164"/>
                    </a:lnTo>
                    <a:lnTo>
                      <a:pt x="454" y="69"/>
                    </a:lnTo>
                    <a:lnTo>
                      <a:pt x="841" y="4"/>
                    </a:lnTo>
                    <a:lnTo>
                      <a:pt x="924" y="0"/>
                    </a:lnTo>
                    <a:lnTo>
                      <a:pt x="940" y="40"/>
                    </a:lnTo>
                    <a:lnTo>
                      <a:pt x="912" y="256"/>
                    </a:lnTo>
                    <a:lnTo>
                      <a:pt x="853" y="136"/>
                    </a:lnTo>
                    <a:lnTo>
                      <a:pt x="721" y="60"/>
                    </a:lnTo>
                    <a:lnTo>
                      <a:pt x="522" y="85"/>
                    </a:lnTo>
                    <a:lnTo>
                      <a:pt x="163" y="216"/>
                    </a:lnTo>
                    <a:lnTo>
                      <a:pt x="87" y="292"/>
                    </a:lnTo>
                    <a:lnTo>
                      <a:pt x="91" y="491"/>
                    </a:lnTo>
                    <a:lnTo>
                      <a:pt x="168" y="711"/>
                    </a:lnTo>
                    <a:lnTo>
                      <a:pt x="184" y="822"/>
                    </a:lnTo>
                    <a:lnTo>
                      <a:pt x="156" y="880"/>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3" name="Freeform 185"/>
              <p:cNvSpPr>
                <a:spLocks noChangeAspect="1"/>
              </p:cNvSpPr>
              <p:nvPr/>
            </p:nvSpPr>
            <p:spPr bwMode="auto">
              <a:xfrm>
                <a:off x="5198" y="2796"/>
                <a:ext cx="94" cy="30"/>
              </a:xfrm>
              <a:custGeom>
                <a:avLst/>
                <a:gdLst>
                  <a:gd name="T0" fmla="*/ 0 w 404"/>
                  <a:gd name="T1" fmla="*/ 29 h 148"/>
                  <a:gd name="T2" fmla="*/ 7 w 404"/>
                  <a:gd name="T3" fmla="*/ 0 h 148"/>
                  <a:gd name="T4" fmla="*/ 94 w 404"/>
                  <a:gd name="T5" fmla="*/ 3 h 148"/>
                  <a:gd name="T6" fmla="*/ 91 w 404"/>
                  <a:gd name="T7" fmla="*/ 17 h 148"/>
                  <a:gd name="T8" fmla="*/ 86 w 404"/>
                  <a:gd name="T9" fmla="*/ 9 h 148"/>
                  <a:gd name="T10" fmla="*/ 21 w 404"/>
                  <a:gd name="T11" fmla="*/ 12 h 148"/>
                  <a:gd name="T12" fmla="*/ 9 w 404"/>
                  <a:gd name="T13" fmla="*/ 30 h 148"/>
                  <a:gd name="T14" fmla="*/ 0 w 404"/>
                  <a:gd name="T15" fmla="*/ 29 h 148"/>
                  <a:gd name="T16" fmla="*/ 0 w 404"/>
                  <a:gd name="T17" fmla="*/ 29 h 148"/>
                  <a:gd name="T18" fmla="*/ 0 w 404"/>
                  <a:gd name="T19" fmla="*/ 29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4" h="148">
                    <a:moveTo>
                      <a:pt x="0" y="142"/>
                    </a:moveTo>
                    <a:lnTo>
                      <a:pt x="32" y="0"/>
                    </a:lnTo>
                    <a:lnTo>
                      <a:pt x="404" y="15"/>
                    </a:lnTo>
                    <a:lnTo>
                      <a:pt x="391" y="84"/>
                    </a:lnTo>
                    <a:lnTo>
                      <a:pt x="371" y="44"/>
                    </a:lnTo>
                    <a:lnTo>
                      <a:pt x="92" y="60"/>
                    </a:lnTo>
                    <a:lnTo>
                      <a:pt x="40" y="148"/>
                    </a:lnTo>
                    <a:lnTo>
                      <a:pt x="0" y="142"/>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4" name="Freeform 186"/>
              <p:cNvSpPr>
                <a:spLocks noChangeAspect="1"/>
              </p:cNvSpPr>
              <p:nvPr/>
            </p:nvSpPr>
            <p:spPr bwMode="auto">
              <a:xfrm>
                <a:off x="5233" y="2810"/>
                <a:ext cx="47" cy="18"/>
              </a:xfrm>
              <a:custGeom>
                <a:avLst/>
                <a:gdLst>
                  <a:gd name="T0" fmla="*/ 0 w 198"/>
                  <a:gd name="T1" fmla="*/ 13 h 90"/>
                  <a:gd name="T2" fmla="*/ 8 w 198"/>
                  <a:gd name="T3" fmla="*/ 17 h 90"/>
                  <a:gd name="T4" fmla="*/ 26 w 198"/>
                  <a:gd name="T5" fmla="*/ 18 h 90"/>
                  <a:gd name="T6" fmla="*/ 26 w 198"/>
                  <a:gd name="T7" fmla="*/ 12 h 90"/>
                  <a:gd name="T8" fmla="*/ 47 w 198"/>
                  <a:gd name="T9" fmla="*/ 2 h 90"/>
                  <a:gd name="T10" fmla="*/ 14 w 198"/>
                  <a:gd name="T11" fmla="*/ 0 h 90"/>
                  <a:gd name="T12" fmla="*/ 6 w 198"/>
                  <a:gd name="T13" fmla="*/ 9 h 90"/>
                  <a:gd name="T14" fmla="*/ 0 w 198"/>
                  <a:gd name="T15" fmla="*/ 13 h 90"/>
                  <a:gd name="T16" fmla="*/ 0 w 198"/>
                  <a:gd name="T17" fmla="*/ 13 h 90"/>
                  <a:gd name="T18" fmla="*/ 0 w 198"/>
                  <a:gd name="T19" fmla="*/ 13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90">
                    <a:moveTo>
                      <a:pt x="0" y="66"/>
                    </a:moveTo>
                    <a:lnTo>
                      <a:pt x="33" y="87"/>
                    </a:lnTo>
                    <a:lnTo>
                      <a:pt x="108" y="90"/>
                    </a:lnTo>
                    <a:lnTo>
                      <a:pt x="110" y="60"/>
                    </a:lnTo>
                    <a:lnTo>
                      <a:pt x="198" y="8"/>
                    </a:lnTo>
                    <a:lnTo>
                      <a:pt x="57" y="0"/>
                    </a:lnTo>
                    <a:lnTo>
                      <a:pt x="25" y="44"/>
                    </a:lnTo>
                    <a:lnTo>
                      <a:pt x="0" y="66"/>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5" name="Freeform 187"/>
              <p:cNvSpPr>
                <a:spLocks noChangeAspect="1"/>
              </p:cNvSpPr>
              <p:nvPr/>
            </p:nvSpPr>
            <p:spPr bwMode="auto">
              <a:xfrm>
                <a:off x="4931" y="2875"/>
                <a:ext cx="382" cy="20"/>
              </a:xfrm>
              <a:custGeom>
                <a:avLst/>
                <a:gdLst>
                  <a:gd name="T0" fmla="*/ 9 w 1634"/>
                  <a:gd name="T1" fmla="*/ 13 h 105"/>
                  <a:gd name="T2" fmla="*/ 0 w 1634"/>
                  <a:gd name="T3" fmla="*/ 5 h 105"/>
                  <a:gd name="T4" fmla="*/ 28 w 1634"/>
                  <a:gd name="T5" fmla="*/ 0 h 105"/>
                  <a:gd name="T6" fmla="*/ 373 w 1634"/>
                  <a:gd name="T7" fmla="*/ 5 h 105"/>
                  <a:gd name="T8" fmla="*/ 382 w 1634"/>
                  <a:gd name="T9" fmla="*/ 11 h 105"/>
                  <a:gd name="T10" fmla="*/ 368 w 1634"/>
                  <a:gd name="T11" fmla="*/ 20 h 105"/>
                  <a:gd name="T12" fmla="*/ 183 w 1634"/>
                  <a:gd name="T13" fmla="*/ 15 h 105"/>
                  <a:gd name="T14" fmla="*/ 61 w 1634"/>
                  <a:gd name="T15" fmla="*/ 11 h 105"/>
                  <a:gd name="T16" fmla="*/ 22 w 1634"/>
                  <a:gd name="T17" fmla="*/ 17 h 105"/>
                  <a:gd name="T18" fmla="*/ 9 w 1634"/>
                  <a:gd name="T19" fmla="*/ 13 h 105"/>
                  <a:gd name="T20" fmla="*/ 9 w 1634"/>
                  <a:gd name="T21" fmla="*/ 13 h 105"/>
                  <a:gd name="T22" fmla="*/ 9 w 1634"/>
                  <a:gd name="T23" fmla="*/ 13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34" h="105">
                    <a:moveTo>
                      <a:pt x="40" y="69"/>
                    </a:moveTo>
                    <a:lnTo>
                      <a:pt x="0" y="24"/>
                    </a:lnTo>
                    <a:lnTo>
                      <a:pt x="119" y="0"/>
                    </a:lnTo>
                    <a:lnTo>
                      <a:pt x="1595" y="28"/>
                    </a:lnTo>
                    <a:lnTo>
                      <a:pt x="1634" y="59"/>
                    </a:lnTo>
                    <a:lnTo>
                      <a:pt x="1572" y="105"/>
                    </a:lnTo>
                    <a:lnTo>
                      <a:pt x="781" y="80"/>
                    </a:lnTo>
                    <a:lnTo>
                      <a:pt x="260" y="60"/>
                    </a:lnTo>
                    <a:lnTo>
                      <a:pt x="94" y="91"/>
                    </a:lnTo>
                    <a:lnTo>
                      <a:pt x="40" y="69"/>
                    </a:lnTo>
                    <a:close/>
                  </a:path>
                </a:pathLst>
              </a:custGeom>
              <a:solidFill>
                <a:srgbClr val="A3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6" name="Freeform 188"/>
              <p:cNvSpPr>
                <a:spLocks noChangeAspect="1"/>
              </p:cNvSpPr>
              <p:nvPr/>
            </p:nvSpPr>
            <p:spPr bwMode="auto">
              <a:xfrm>
                <a:off x="5006" y="2776"/>
                <a:ext cx="303" cy="20"/>
              </a:xfrm>
              <a:custGeom>
                <a:avLst/>
                <a:gdLst>
                  <a:gd name="T0" fmla="*/ 2 w 1295"/>
                  <a:gd name="T1" fmla="*/ 17 h 104"/>
                  <a:gd name="T2" fmla="*/ 28 w 1295"/>
                  <a:gd name="T3" fmla="*/ 15 h 104"/>
                  <a:gd name="T4" fmla="*/ 54 w 1295"/>
                  <a:gd name="T5" fmla="*/ 13 h 104"/>
                  <a:gd name="T6" fmla="*/ 88 w 1295"/>
                  <a:gd name="T7" fmla="*/ 9 h 104"/>
                  <a:gd name="T8" fmla="*/ 104 w 1295"/>
                  <a:gd name="T9" fmla="*/ 7 h 104"/>
                  <a:gd name="T10" fmla="*/ 122 w 1295"/>
                  <a:gd name="T11" fmla="*/ 4 h 104"/>
                  <a:gd name="T12" fmla="*/ 153 w 1295"/>
                  <a:gd name="T13" fmla="*/ 2 h 104"/>
                  <a:gd name="T14" fmla="*/ 209 w 1295"/>
                  <a:gd name="T15" fmla="*/ 0 h 104"/>
                  <a:gd name="T16" fmla="*/ 266 w 1295"/>
                  <a:gd name="T17" fmla="*/ 1 h 104"/>
                  <a:gd name="T18" fmla="*/ 278 w 1295"/>
                  <a:gd name="T19" fmla="*/ 1 h 104"/>
                  <a:gd name="T20" fmla="*/ 299 w 1295"/>
                  <a:gd name="T21" fmla="*/ 2 h 104"/>
                  <a:gd name="T22" fmla="*/ 302 w 1295"/>
                  <a:gd name="T23" fmla="*/ 3 h 104"/>
                  <a:gd name="T24" fmla="*/ 303 w 1295"/>
                  <a:gd name="T25" fmla="*/ 6 h 104"/>
                  <a:gd name="T26" fmla="*/ 302 w 1295"/>
                  <a:gd name="T27" fmla="*/ 8 h 104"/>
                  <a:gd name="T28" fmla="*/ 298 w 1295"/>
                  <a:gd name="T29" fmla="*/ 9 h 104"/>
                  <a:gd name="T30" fmla="*/ 278 w 1295"/>
                  <a:gd name="T31" fmla="*/ 8 h 104"/>
                  <a:gd name="T32" fmla="*/ 266 w 1295"/>
                  <a:gd name="T33" fmla="*/ 8 h 104"/>
                  <a:gd name="T34" fmla="*/ 210 w 1295"/>
                  <a:gd name="T35" fmla="*/ 7 h 104"/>
                  <a:gd name="T36" fmla="*/ 153 w 1295"/>
                  <a:gd name="T37" fmla="*/ 9 h 104"/>
                  <a:gd name="T38" fmla="*/ 124 w 1295"/>
                  <a:gd name="T39" fmla="*/ 11 h 104"/>
                  <a:gd name="T40" fmla="*/ 105 w 1295"/>
                  <a:gd name="T41" fmla="*/ 13 h 104"/>
                  <a:gd name="T42" fmla="*/ 89 w 1295"/>
                  <a:gd name="T43" fmla="*/ 15 h 104"/>
                  <a:gd name="T44" fmla="*/ 54 w 1295"/>
                  <a:gd name="T45" fmla="*/ 18 h 104"/>
                  <a:gd name="T46" fmla="*/ 2 w 1295"/>
                  <a:gd name="T47" fmla="*/ 20 h 104"/>
                  <a:gd name="T48" fmla="*/ 0 w 1295"/>
                  <a:gd name="T49" fmla="*/ 18 h 104"/>
                  <a:gd name="T50" fmla="*/ 2 w 1295"/>
                  <a:gd name="T51" fmla="*/ 17 h 104"/>
                  <a:gd name="T52" fmla="*/ 2 w 1295"/>
                  <a:gd name="T53" fmla="*/ 17 h 104"/>
                  <a:gd name="T54" fmla="*/ 2 w 1295"/>
                  <a:gd name="T55" fmla="*/ 1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95" h="104">
                    <a:moveTo>
                      <a:pt x="8" y="88"/>
                    </a:moveTo>
                    <a:lnTo>
                      <a:pt x="119" y="76"/>
                    </a:lnTo>
                    <a:lnTo>
                      <a:pt x="230" y="65"/>
                    </a:lnTo>
                    <a:lnTo>
                      <a:pt x="376" y="49"/>
                    </a:lnTo>
                    <a:lnTo>
                      <a:pt x="444" y="36"/>
                    </a:lnTo>
                    <a:lnTo>
                      <a:pt x="521" y="20"/>
                    </a:lnTo>
                    <a:lnTo>
                      <a:pt x="653" y="10"/>
                    </a:lnTo>
                    <a:lnTo>
                      <a:pt x="894" y="0"/>
                    </a:lnTo>
                    <a:lnTo>
                      <a:pt x="1137" y="3"/>
                    </a:lnTo>
                    <a:lnTo>
                      <a:pt x="1187" y="3"/>
                    </a:lnTo>
                    <a:lnTo>
                      <a:pt x="1278" y="9"/>
                    </a:lnTo>
                    <a:lnTo>
                      <a:pt x="1291" y="16"/>
                    </a:lnTo>
                    <a:lnTo>
                      <a:pt x="1295" y="30"/>
                    </a:lnTo>
                    <a:lnTo>
                      <a:pt x="1289" y="42"/>
                    </a:lnTo>
                    <a:lnTo>
                      <a:pt x="1274" y="46"/>
                    </a:lnTo>
                    <a:lnTo>
                      <a:pt x="1187" y="40"/>
                    </a:lnTo>
                    <a:lnTo>
                      <a:pt x="1137" y="40"/>
                    </a:lnTo>
                    <a:lnTo>
                      <a:pt x="896" y="36"/>
                    </a:lnTo>
                    <a:lnTo>
                      <a:pt x="655" y="46"/>
                    </a:lnTo>
                    <a:lnTo>
                      <a:pt x="528" y="55"/>
                    </a:lnTo>
                    <a:lnTo>
                      <a:pt x="450" y="70"/>
                    </a:lnTo>
                    <a:lnTo>
                      <a:pt x="380" y="80"/>
                    </a:lnTo>
                    <a:lnTo>
                      <a:pt x="232" y="92"/>
                    </a:lnTo>
                    <a:lnTo>
                      <a:pt x="9" y="104"/>
                    </a:lnTo>
                    <a:lnTo>
                      <a:pt x="0" y="96"/>
                    </a:lnTo>
                    <a:lnTo>
                      <a:pt x="8"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7" name="Freeform 189"/>
              <p:cNvSpPr>
                <a:spLocks noChangeAspect="1"/>
              </p:cNvSpPr>
              <p:nvPr/>
            </p:nvSpPr>
            <p:spPr bwMode="auto">
              <a:xfrm>
                <a:off x="5293" y="2777"/>
                <a:ext cx="19" cy="78"/>
              </a:xfrm>
              <a:custGeom>
                <a:avLst/>
                <a:gdLst>
                  <a:gd name="T0" fmla="*/ 19 w 82"/>
                  <a:gd name="T1" fmla="*/ 4 h 396"/>
                  <a:gd name="T2" fmla="*/ 17 w 82"/>
                  <a:gd name="T3" fmla="*/ 25 h 396"/>
                  <a:gd name="T4" fmla="*/ 13 w 82"/>
                  <a:gd name="T5" fmla="*/ 47 h 396"/>
                  <a:gd name="T6" fmla="*/ 10 w 82"/>
                  <a:gd name="T7" fmla="*/ 61 h 396"/>
                  <a:gd name="T8" fmla="*/ 7 w 82"/>
                  <a:gd name="T9" fmla="*/ 78 h 396"/>
                  <a:gd name="T10" fmla="*/ 0 w 82"/>
                  <a:gd name="T11" fmla="*/ 67 h 396"/>
                  <a:gd name="T12" fmla="*/ 2 w 82"/>
                  <a:gd name="T13" fmla="*/ 58 h 396"/>
                  <a:gd name="T14" fmla="*/ 6 w 82"/>
                  <a:gd name="T15" fmla="*/ 46 h 396"/>
                  <a:gd name="T16" fmla="*/ 10 w 82"/>
                  <a:gd name="T17" fmla="*/ 4 h 396"/>
                  <a:gd name="T18" fmla="*/ 12 w 82"/>
                  <a:gd name="T19" fmla="*/ 1 h 396"/>
                  <a:gd name="T20" fmla="*/ 15 w 82"/>
                  <a:gd name="T21" fmla="*/ 0 h 396"/>
                  <a:gd name="T22" fmla="*/ 19 w 82"/>
                  <a:gd name="T23" fmla="*/ 4 h 396"/>
                  <a:gd name="T24" fmla="*/ 19 w 82"/>
                  <a:gd name="T25" fmla="*/ 4 h 3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396">
                    <a:moveTo>
                      <a:pt x="82" y="18"/>
                    </a:moveTo>
                    <a:lnTo>
                      <a:pt x="73" y="128"/>
                    </a:lnTo>
                    <a:lnTo>
                      <a:pt x="56" y="239"/>
                    </a:lnTo>
                    <a:lnTo>
                      <a:pt x="45" y="309"/>
                    </a:lnTo>
                    <a:lnTo>
                      <a:pt x="32" y="396"/>
                    </a:lnTo>
                    <a:lnTo>
                      <a:pt x="0" y="340"/>
                    </a:lnTo>
                    <a:lnTo>
                      <a:pt x="9" y="293"/>
                    </a:lnTo>
                    <a:lnTo>
                      <a:pt x="26" y="234"/>
                    </a:lnTo>
                    <a:lnTo>
                      <a:pt x="44" y="18"/>
                    </a:lnTo>
                    <a:lnTo>
                      <a:pt x="50" y="4"/>
                    </a:lnTo>
                    <a:lnTo>
                      <a:pt x="63" y="0"/>
                    </a:lnTo>
                    <a:lnTo>
                      <a:pt x="8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8" name="Freeform 190"/>
              <p:cNvSpPr>
                <a:spLocks noChangeAspect="1"/>
              </p:cNvSpPr>
              <p:nvPr/>
            </p:nvSpPr>
            <p:spPr bwMode="auto">
              <a:xfrm>
                <a:off x="5196" y="2799"/>
                <a:ext cx="8" cy="26"/>
              </a:xfrm>
              <a:custGeom>
                <a:avLst/>
                <a:gdLst>
                  <a:gd name="T0" fmla="*/ 8 w 37"/>
                  <a:gd name="T1" fmla="*/ 3 h 134"/>
                  <a:gd name="T2" fmla="*/ 6 w 37"/>
                  <a:gd name="T3" fmla="*/ 10 h 134"/>
                  <a:gd name="T4" fmla="*/ 4 w 37"/>
                  <a:gd name="T5" fmla="*/ 25 h 134"/>
                  <a:gd name="T6" fmla="*/ 2 w 37"/>
                  <a:gd name="T7" fmla="*/ 26 h 134"/>
                  <a:gd name="T8" fmla="*/ 0 w 37"/>
                  <a:gd name="T9" fmla="*/ 24 h 134"/>
                  <a:gd name="T10" fmla="*/ 0 w 37"/>
                  <a:gd name="T11" fmla="*/ 10 h 134"/>
                  <a:gd name="T12" fmla="*/ 3 w 37"/>
                  <a:gd name="T13" fmla="*/ 1 h 134"/>
                  <a:gd name="T14" fmla="*/ 5 w 37"/>
                  <a:gd name="T15" fmla="*/ 0 h 134"/>
                  <a:gd name="T16" fmla="*/ 6 w 37"/>
                  <a:gd name="T17" fmla="*/ 0 h 134"/>
                  <a:gd name="T18" fmla="*/ 8 w 37"/>
                  <a:gd name="T19" fmla="*/ 3 h 134"/>
                  <a:gd name="T20" fmla="*/ 8 w 37"/>
                  <a:gd name="T21" fmla="*/ 3 h 134"/>
                  <a:gd name="T22" fmla="*/ 8 w 37"/>
                  <a:gd name="T23" fmla="*/ 3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134">
                    <a:moveTo>
                      <a:pt x="37" y="16"/>
                    </a:moveTo>
                    <a:lnTo>
                      <a:pt x="27" y="51"/>
                    </a:lnTo>
                    <a:lnTo>
                      <a:pt x="17" y="127"/>
                    </a:lnTo>
                    <a:lnTo>
                      <a:pt x="9" y="134"/>
                    </a:lnTo>
                    <a:lnTo>
                      <a:pt x="2" y="126"/>
                    </a:lnTo>
                    <a:lnTo>
                      <a:pt x="0" y="49"/>
                    </a:lnTo>
                    <a:lnTo>
                      <a:pt x="14" y="7"/>
                    </a:lnTo>
                    <a:lnTo>
                      <a:pt x="21" y="0"/>
                    </a:lnTo>
                    <a:lnTo>
                      <a:pt x="30" y="0"/>
                    </a:lnTo>
                    <a:lnTo>
                      <a:pt x="3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09" name="Freeform 191"/>
              <p:cNvSpPr>
                <a:spLocks noChangeAspect="1"/>
              </p:cNvSpPr>
              <p:nvPr/>
            </p:nvSpPr>
            <p:spPr bwMode="auto">
              <a:xfrm>
                <a:off x="5199" y="2795"/>
                <a:ext cx="95" cy="7"/>
              </a:xfrm>
              <a:custGeom>
                <a:avLst/>
                <a:gdLst>
                  <a:gd name="T0" fmla="*/ 3 w 405"/>
                  <a:gd name="T1" fmla="*/ 2 h 34"/>
                  <a:gd name="T2" fmla="*/ 34 w 405"/>
                  <a:gd name="T3" fmla="*/ 0 h 34"/>
                  <a:gd name="T4" fmla="*/ 65 w 405"/>
                  <a:gd name="T5" fmla="*/ 1 h 34"/>
                  <a:gd name="T6" fmla="*/ 93 w 405"/>
                  <a:gd name="T7" fmla="*/ 4 h 34"/>
                  <a:gd name="T8" fmla="*/ 95 w 405"/>
                  <a:gd name="T9" fmla="*/ 6 h 34"/>
                  <a:gd name="T10" fmla="*/ 93 w 405"/>
                  <a:gd name="T11" fmla="*/ 7 h 34"/>
                  <a:gd name="T12" fmla="*/ 65 w 405"/>
                  <a:gd name="T13" fmla="*/ 7 h 34"/>
                  <a:gd name="T14" fmla="*/ 34 w 405"/>
                  <a:gd name="T15" fmla="*/ 6 h 34"/>
                  <a:gd name="T16" fmla="*/ 4 w 405"/>
                  <a:gd name="T17" fmla="*/ 7 h 34"/>
                  <a:gd name="T18" fmla="*/ 0 w 405"/>
                  <a:gd name="T19" fmla="*/ 5 h 34"/>
                  <a:gd name="T20" fmla="*/ 0 w 405"/>
                  <a:gd name="T21" fmla="*/ 3 h 34"/>
                  <a:gd name="T22" fmla="*/ 3 w 405"/>
                  <a:gd name="T23" fmla="*/ 2 h 34"/>
                  <a:gd name="T24" fmla="*/ 3 w 405"/>
                  <a:gd name="T25" fmla="*/ 2 h 34"/>
                  <a:gd name="T26" fmla="*/ 3 w 405"/>
                  <a:gd name="T27" fmla="*/ 2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5" h="34">
                    <a:moveTo>
                      <a:pt x="11" y="10"/>
                    </a:moveTo>
                    <a:lnTo>
                      <a:pt x="144" y="0"/>
                    </a:lnTo>
                    <a:lnTo>
                      <a:pt x="278" y="4"/>
                    </a:lnTo>
                    <a:lnTo>
                      <a:pt x="398" y="19"/>
                    </a:lnTo>
                    <a:lnTo>
                      <a:pt x="405" y="27"/>
                    </a:lnTo>
                    <a:lnTo>
                      <a:pt x="397" y="34"/>
                    </a:lnTo>
                    <a:lnTo>
                      <a:pt x="277" y="34"/>
                    </a:lnTo>
                    <a:lnTo>
                      <a:pt x="145" y="27"/>
                    </a:lnTo>
                    <a:lnTo>
                      <a:pt x="15" y="34"/>
                    </a:lnTo>
                    <a:lnTo>
                      <a:pt x="0" y="24"/>
                    </a:lnTo>
                    <a:lnTo>
                      <a:pt x="2" y="15"/>
                    </a:lnTo>
                    <a:lnTo>
                      <a:pt x="1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10" name="Freeform 192"/>
              <p:cNvSpPr>
                <a:spLocks noChangeAspect="1"/>
              </p:cNvSpPr>
              <p:nvPr/>
            </p:nvSpPr>
            <p:spPr bwMode="auto">
              <a:xfrm>
                <a:off x="5231" y="2809"/>
                <a:ext cx="54" cy="13"/>
              </a:xfrm>
              <a:custGeom>
                <a:avLst/>
                <a:gdLst>
                  <a:gd name="T0" fmla="*/ 5 w 230"/>
                  <a:gd name="T1" fmla="*/ 3 h 67"/>
                  <a:gd name="T2" fmla="*/ 4 w 230"/>
                  <a:gd name="T3" fmla="*/ 9 h 67"/>
                  <a:gd name="T4" fmla="*/ 9 w 230"/>
                  <a:gd name="T5" fmla="*/ 7 h 67"/>
                  <a:gd name="T6" fmla="*/ 12 w 230"/>
                  <a:gd name="T7" fmla="*/ 3 h 67"/>
                  <a:gd name="T8" fmla="*/ 12 w 230"/>
                  <a:gd name="T9" fmla="*/ 1 h 67"/>
                  <a:gd name="T10" fmla="*/ 15 w 230"/>
                  <a:gd name="T11" fmla="*/ 0 h 67"/>
                  <a:gd name="T12" fmla="*/ 24 w 230"/>
                  <a:gd name="T13" fmla="*/ 0 h 67"/>
                  <a:gd name="T14" fmla="*/ 43 w 230"/>
                  <a:gd name="T15" fmla="*/ 0 h 67"/>
                  <a:gd name="T16" fmla="*/ 52 w 230"/>
                  <a:gd name="T17" fmla="*/ 2 h 67"/>
                  <a:gd name="T18" fmla="*/ 54 w 230"/>
                  <a:gd name="T19" fmla="*/ 3 h 67"/>
                  <a:gd name="T20" fmla="*/ 52 w 230"/>
                  <a:gd name="T21" fmla="*/ 4 h 67"/>
                  <a:gd name="T22" fmla="*/ 43 w 230"/>
                  <a:gd name="T23" fmla="*/ 7 h 67"/>
                  <a:gd name="T24" fmla="*/ 24 w 230"/>
                  <a:gd name="T25" fmla="*/ 7 h 67"/>
                  <a:gd name="T26" fmla="*/ 18 w 230"/>
                  <a:gd name="T27" fmla="*/ 7 h 67"/>
                  <a:gd name="T28" fmla="*/ 15 w 230"/>
                  <a:gd name="T29" fmla="*/ 9 h 67"/>
                  <a:gd name="T30" fmla="*/ 11 w 230"/>
                  <a:gd name="T31" fmla="*/ 11 h 67"/>
                  <a:gd name="T32" fmla="*/ 2 w 230"/>
                  <a:gd name="T33" fmla="*/ 13 h 67"/>
                  <a:gd name="T34" fmla="*/ 0 w 230"/>
                  <a:gd name="T35" fmla="*/ 11 h 67"/>
                  <a:gd name="T36" fmla="*/ 2 w 230"/>
                  <a:gd name="T37" fmla="*/ 2 h 67"/>
                  <a:gd name="T38" fmla="*/ 4 w 230"/>
                  <a:gd name="T39" fmla="*/ 1 h 67"/>
                  <a:gd name="T40" fmla="*/ 5 w 230"/>
                  <a:gd name="T41" fmla="*/ 3 h 67"/>
                  <a:gd name="T42" fmla="*/ 5 w 230"/>
                  <a:gd name="T43" fmla="*/ 3 h 67"/>
                  <a:gd name="T44" fmla="*/ 5 w 230"/>
                  <a:gd name="T45" fmla="*/ 3 h 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0" h="67">
                    <a:moveTo>
                      <a:pt x="21" y="16"/>
                    </a:moveTo>
                    <a:lnTo>
                      <a:pt x="16" y="48"/>
                    </a:lnTo>
                    <a:lnTo>
                      <a:pt x="38" y="37"/>
                    </a:lnTo>
                    <a:lnTo>
                      <a:pt x="49" y="16"/>
                    </a:lnTo>
                    <a:lnTo>
                      <a:pt x="53" y="5"/>
                    </a:lnTo>
                    <a:lnTo>
                      <a:pt x="64" y="1"/>
                    </a:lnTo>
                    <a:lnTo>
                      <a:pt x="104" y="0"/>
                    </a:lnTo>
                    <a:lnTo>
                      <a:pt x="182" y="0"/>
                    </a:lnTo>
                    <a:lnTo>
                      <a:pt x="222" y="9"/>
                    </a:lnTo>
                    <a:lnTo>
                      <a:pt x="230" y="16"/>
                    </a:lnTo>
                    <a:lnTo>
                      <a:pt x="222" y="23"/>
                    </a:lnTo>
                    <a:lnTo>
                      <a:pt x="182" y="35"/>
                    </a:lnTo>
                    <a:lnTo>
                      <a:pt x="104" y="35"/>
                    </a:lnTo>
                    <a:lnTo>
                      <a:pt x="77" y="34"/>
                    </a:lnTo>
                    <a:lnTo>
                      <a:pt x="65" y="48"/>
                    </a:lnTo>
                    <a:lnTo>
                      <a:pt x="48" y="58"/>
                    </a:lnTo>
                    <a:lnTo>
                      <a:pt x="8" y="67"/>
                    </a:lnTo>
                    <a:lnTo>
                      <a:pt x="0" y="59"/>
                    </a:lnTo>
                    <a:lnTo>
                      <a:pt x="7" y="10"/>
                    </a:lnTo>
                    <a:lnTo>
                      <a:pt x="17" y="6"/>
                    </a:lnTo>
                    <a:lnTo>
                      <a:pt x="2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11" name="Freeform 193"/>
              <p:cNvSpPr>
                <a:spLocks noChangeAspect="1"/>
              </p:cNvSpPr>
              <p:nvPr/>
            </p:nvSpPr>
            <p:spPr bwMode="auto">
              <a:xfrm>
                <a:off x="4987" y="2817"/>
                <a:ext cx="290" cy="17"/>
              </a:xfrm>
              <a:custGeom>
                <a:avLst/>
                <a:gdLst>
                  <a:gd name="T0" fmla="*/ 2 w 1237"/>
                  <a:gd name="T1" fmla="*/ 0 h 88"/>
                  <a:gd name="T2" fmla="*/ 73 w 1237"/>
                  <a:gd name="T3" fmla="*/ 2 h 88"/>
                  <a:gd name="T4" fmla="*/ 211 w 1237"/>
                  <a:gd name="T5" fmla="*/ 7 h 88"/>
                  <a:gd name="T6" fmla="*/ 250 w 1237"/>
                  <a:gd name="T7" fmla="*/ 8 h 88"/>
                  <a:gd name="T8" fmla="*/ 286 w 1237"/>
                  <a:gd name="T9" fmla="*/ 10 h 88"/>
                  <a:gd name="T10" fmla="*/ 289 w 1237"/>
                  <a:gd name="T11" fmla="*/ 11 h 88"/>
                  <a:gd name="T12" fmla="*/ 290 w 1237"/>
                  <a:gd name="T13" fmla="*/ 13 h 88"/>
                  <a:gd name="T14" fmla="*/ 289 w 1237"/>
                  <a:gd name="T15" fmla="*/ 16 h 88"/>
                  <a:gd name="T16" fmla="*/ 286 w 1237"/>
                  <a:gd name="T17" fmla="*/ 17 h 88"/>
                  <a:gd name="T18" fmla="*/ 249 w 1237"/>
                  <a:gd name="T19" fmla="*/ 15 h 88"/>
                  <a:gd name="T20" fmla="*/ 210 w 1237"/>
                  <a:gd name="T21" fmla="*/ 14 h 88"/>
                  <a:gd name="T22" fmla="*/ 73 w 1237"/>
                  <a:gd name="T23" fmla="*/ 7 h 88"/>
                  <a:gd name="T24" fmla="*/ 37 w 1237"/>
                  <a:gd name="T25" fmla="*/ 5 h 88"/>
                  <a:gd name="T26" fmla="*/ 2 w 1237"/>
                  <a:gd name="T27" fmla="*/ 3 h 88"/>
                  <a:gd name="T28" fmla="*/ 0 w 1237"/>
                  <a:gd name="T29" fmla="*/ 1 h 88"/>
                  <a:gd name="T30" fmla="*/ 2 w 1237"/>
                  <a:gd name="T31" fmla="*/ 0 h 88"/>
                  <a:gd name="T32" fmla="*/ 2 w 1237"/>
                  <a:gd name="T33" fmla="*/ 0 h 88"/>
                  <a:gd name="T34" fmla="*/ 2 w 1237"/>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7" h="88">
                    <a:moveTo>
                      <a:pt x="8" y="0"/>
                    </a:moveTo>
                    <a:lnTo>
                      <a:pt x="313" y="10"/>
                    </a:lnTo>
                    <a:lnTo>
                      <a:pt x="898" y="35"/>
                    </a:lnTo>
                    <a:lnTo>
                      <a:pt x="1067" y="41"/>
                    </a:lnTo>
                    <a:lnTo>
                      <a:pt x="1219" y="51"/>
                    </a:lnTo>
                    <a:lnTo>
                      <a:pt x="1233" y="56"/>
                    </a:lnTo>
                    <a:lnTo>
                      <a:pt x="1237" y="69"/>
                    </a:lnTo>
                    <a:lnTo>
                      <a:pt x="1233" y="82"/>
                    </a:lnTo>
                    <a:lnTo>
                      <a:pt x="1219" y="88"/>
                    </a:lnTo>
                    <a:lnTo>
                      <a:pt x="1064" y="78"/>
                    </a:lnTo>
                    <a:lnTo>
                      <a:pt x="895" y="72"/>
                    </a:lnTo>
                    <a:lnTo>
                      <a:pt x="311" y="38"/>
                    </a:lnTo>
                    <a:lnTo>
                      <a:pt x="159" y="24"/>
                    </a:lnTo>
                    <a:lnTo>
                      <a:pt x="8" y="15"/>
                    </a:lnTo>
                    <a:lnTo>
                      <a:pt x="0" y="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12" name="Freeform 194"/>
              <p:cNvSpPr>
                <a:spLocks noChangeAspect="1"/>
              </p:cNvSpPr>
              <p:nvPr/>
            </p:nvSpPr>
            <p:spPr bwMode="auto">
              <a:xfrm>
                <a:off x="4944" y="2869"/>
                <a:ext cx="263" cy="13"/>
              </a:xfrm>
              <a:custGeom>
                <a:avLst/>
                <a:gdLst>
                  <a:gd name="T0" fmla="*/ 3 w 1127"/>
                  <a:gd name="T1" fmla="*/ 1 h 67"/>
                  <a:gd name="T2" fmla="*/ 50 w 1127"/>
                  <a:gd name="T3" fmla="*/ 0 h 67"/>
                  <a:gd name="T4" fmla="*/ 129 w 1127"/>
                  <a:gd name="T5" fmla="*/ 2 h 67"/>
                  <a:gd name="T6" fmla="*/ 166 w 1127"/>
                  <a:gd name="T7" fmla="*/ 4 h 67"/>
                  <a:gd name="T8" fmla="*/ 207 w 1127"/>
                  <a:gd name="T9" fmla="*/ 6 h 67"/>
                  <a:gd name="T10" fmla="*/ 235 w 1127"/>
                  <a:gd name="T11" fmla="*/ 7 h 67"/>
                  <a:gd name="T12" fmla="*/ 261 w 1127"/>
                  <a:gd name="T13" fmla="*/ 8 h 67"/>
                  <a:gd name="T14" fmla="*/ 263 w 1127"/>
                  <a:gd name="T15" fmla="*/ 10 h 67"/>
                  <a:gd name="T16" fmla="*/ 261 w 1127"/>
                  <a:gd name="T17" fmla="*/ 11 h 67"/>
                  <a:gd name="T18" fmla="*/ 234 w 1127"/>
                  <a:gd name="T19" fmla="*/ 12 h 67"/>
                  <a:gd name="T20" fmla="*/ 207 w 1127"/>
                  <a:gd name="T21" fmla="*/ 13 h 67"/>
                  <a:gd name="T22" fmla="*/ 129 w 1127"/>
                  <a:gd name="T23" fmla="*/ 10 h 67"/>
                  <a:gd name="T24" fmla="*/ 92 w 1127"/>
                  <a:gd name="T25" fmla="*/ 8 h 67"/>
                  <a:gd name="T26" fmla="*/ 50 w 1127"/>
                  <a:gd name="T27" fmla="*/ 8 h 67"/>
                  <a:gd name="T28" fmla="*/ 3 w 1127"/>
                  <a:gd name="T29" fmla="*/ 6 h 67"/>
                  <a:gd name="T30" fmla="*/ 0 w 1127"/>
                  <a:gd name="T31" fmla="*/ 3 h 67"/>
                  <a:gd name="T32" fmla="*/ 1 w 1127"/>
                  <a:gd name="T33" fmla="*/ 1 h 67"/>
                  <a:gd name="T34" fmla="*/ 3 w 1127"/>
                  <a:gd name="T35" fmla="*/ 1 h 67"/>
                  <a:gd name="T36" fmla="*/ 3 w 1127"/>
                  <a:gd name="T37" fmla="*/ 1 h 67"/>
                  <a:gd name="T38" fmla="*/ 3 w 1127"/>
                  <a:gd name="T39" fmla="*/ 1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27" h="67">
                    <a:moveTo>
                      <a:pt x="12" y="3"/>
                    </a:moveTo>
                    <a:lnTo>
                      <a:pt x="216" y="0"/>
                    </a:lnTo>
                    <a:lnTo>
                      <a:pt x="553" y="12"/>
                    </a:lnTo>
                    <a:lnTo>
                      <a:pt x="710" y="21"/>
                    </a:lnTo>
                    <a:lnTo>
                      <a:pt x="888" y="29"/>
                    </a:lnTo>
                    <a:lnTo>
                      <a:pt x="1005" y="37"/>
                    </a:lnTo>
                    <a:lnTo>
                      <a:pt x="1120" y="43"/>
                    </a:lnTo>
                    <a:lnTo>
                      <a:pt x="1127" y="50"/>
                    </a:lnTo>
                    <a:lnTo>
                      <a:pt x="1120" y="58"/>
                    </a:lnTo>
                    <a:lnTo>
                      <a:pt x="1004" y="63"/>
                    </a:lnTo>
                    <a:lnTo>
                      <a:pt x="887" y="67"/>
                    </a:lnTo>
                    <a:lnTo>
                      <a:pt x="552" y="50"/>
                    </a:lnTo>
                    <a:lnTo>
                      <a:pt x="394" y="42"/>
                    </a:lnTo>
                    <a:lnTo>
                      <a:pt x="216" y="39"/>
                    </a:lnTo>
                    <a:lnTo>
                      <a:pt x="13" y="29"/>
                    </a:lnTo>
                    <a:lnTo>
                      <a:pt x="0" y="16"/>
                    </a:lnTo>
                    <a:lnTo>
                      <a:pt x="3" y="7"/>
                    </a:lnTo>
                    <a:lnTo>
                      <a:pt x="1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13" name="Freeform 195"/>
              <p:cNvSpPr>
                <a:spLocks noChangeAspect="1"/>
              </p:cNvSpPr>
              <p:nvPr/>
            </p:nvSpPr>
            <p:spPr bwMode="auto">
              <a:xfrm>
                <a:off x="5285" y="2832"/>
                <a:ext cx="35" cy="43"/>
              </a:xfrm>
              <a:custGeom>
                <a:avLst/>
                <a:gdLst>
                  <a:gd name="T0" fmla="*/ 3 w 150"/>
                  <a:gd name="T1" fmla="*/ 1 h 222"/>
                  <a:gd name="T2" fmla="*/ 7 w 150"/>
                  <a:gd name="T3" fmla="*/ 7 h 222"/>
                  <a:gd name="T4" fmla="*/ 10 w 150"/>
                  <a:gd name="T5" fmla="*/ 12 h 222"/>
                  <a:gd name="T6" fmla="*/ 14 w 150"/>
                  <a:gd name="T7" fmla="*/ 17 h 222"/>
                  <a:gd name="T8" fmla="*/ 20 w 150"/>
                  <a:gd name="T9" fmla="*/ 23 h 222"/>
                  <a:gd name="T10" fmla="*/ 35 w 150"/>
                  <a:gd name="T11" fmla="*/ 40 h 222"/>
                  <a:gd name="T12" fmla="*/ 34 w 150"/>
                  <a:gd name="T13" fmla="*/ 42 h 222"/>
                  <a:gd name="T14" fmla="*/ 32 w 150"/>
                  <a:gd name="T15" fmla="*/ 43 h 222"/>
                  <a:gd name="T16" fmla="*/ 28 w 150"/>
                  <a:gd name="T17" fmla="*/ 40 h 222"/>
                  <a:gd name="T18" fmla="*/ 26 w 150"/>
                  <a:gd name="T19" fmla="*/ 36 h 222"/>
                  <a:gd name="T20" fmla="*/ 23 w 150"/>
                  <a:gd name="T21" fmla="*/ 32 h 222"/>
                  <a:gd name="T22" fmla="*/ 15 w 150"/>
                  <a:gd name="T23" fmla="*/ 26 h 222"/>
                  <a:gd name="T24" fmla="*/ 6 w 150"/>
                  <a:gd name="T25" fmla="*/ 14 h 222"/>
                  <a:gd name="T26" fmla="*/ 0 w 150"/>
                  <a:gd name="T27" fmla="*/ 2 h 222"/>
                  <a:gd name="T28" fmla="*/ 1 w 150"/>
                  <a:gd name="T29" fmla="*/ 0 h 222"/>
                  <a:gd name="T30" fmla="*/ 3 w 150"/>
                  <a:gd name="T31" fmla="*/ 1 h 222"/>
                  <a:gd name="T32" fmla="*/ 3 w 150"/>
                  <a:gd name="T33" fmla="*/ 1 h 222"/>
                  <a:gd name="T34" fmla="*/ 3 w 150"/>
                  <a:gd name="T35" fmla="*/ 1 h 2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0" h="222">
                    <a:moveTo>
                      <a:pt x="13" y="4"/>
                    </a:moveTo>
                    <a:lnTo>
                      <a:pt x="28" y="36"/>
                    </a:lnTo>
                    <a:lnTo>
                      <a:pt x="43" y="63"/>
                    </a:lnTo>
                    <a:lnTo>
                      <a:pt x="61" y="89"/>
                    </a:lnTo>
                    <a:lnTo>
                      <a:pt x="84" y="117"/>
                    </a:lnTo>
                    <a:lnTo>
                      <a:pt x="150" y="205"/>
                    </a:lnTo>
                    <a:lnTo>
                      <a:pt x="146" y="218"/>
                    </a:lnTo>
                    <a:lnTo>
                      <a:pt x="135" y="222"/>
                    </a:lnTo>
                    <a:lnTo>
                      <a:pt x="118" y="207"/>
                    </a:lnTo>
                    <a:lnTo>
                      <a:pt x="112" y="184"/>
                    </a:lnTo>
                    <a:lnTo>
                      <a:pt x="99" y="166"/>
                    </a:lnTo>
                    <a:lnTo>
                      <a:pt x="65" y="132"/>
                    </a:lnTo>
                    <a:lnTo>
                      <a:pt x="27" y="74"/>
                    </a:lnTo>
                    <a:lnTo>
                      <a:pt x="0" y="10"/>
                    </a:lnTo>
                    <a:lnTo>
                      <a:pt x="4" y="0"/>
                    </a:lnTo>
                    <a:lnTo>
                      <a:pt x="1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14" name="Freeform 196"/>
              <p:cNvSpPr>
                <a:spLocks noChangeAspect="1"/>
              </p:cNvSpPr>
              <p:nvPr/>
            </p:nvSpPr>
            <p:spPr bwMode="auto">
              <a:xfrm>
                <a:off x="5301" y="2879"/>
                <a:ext cx="19" cy="17"/>
              </a:xfrm>
              <a:custGeom>
                <a:avLst/>
                <a:gdLst>
                  <a:gd name="T0" fmla="*/ 19 w 86"/>
                  <a:gd name="T1" fmla="*/ 2 h 85"/>
                  <a:gd name="T2" fmla="*/ 16 w 86"/>
                  <a:gd name="T3" fmla="*/ 6 h 85"/>
                  <a:gd name="T4" fmla="*/ 12 w 86"/>
                  <a:gd name="T5" fmla="*/ 10 h 85"/>
                  <a:gd name="T6" fmla="*/ 5 w 86"/>
                  <a:gd name="T7" fmla="*/ 17 h 85"/>
                  <a:gd name="T8" fmla="*/ 1 w 86"/>
                  <a:gd name="T9" fmla="*/ 17 h 85"/>
                  <a:gd name="T10" fmla="*/ 0 w 86"/>
                  <a:gd name="T11" fmla="*/ 15 h 85"/>
                  <a:gd name="T12" fmla="*/ 1 w 86"/>
                  <a:gd name="T13" fmla="*/ 13 h 85"/>
                  <a:gd name="T14" fmla="*/ 16 w 86"/>
                  <a:gd name="T15" fmla="*/ 0 h 85"/>
                  <a:gd name="T16" fmla="*/ 19 w 86"/>
                  <a:gd name="T17" fmla="*/ 0 h 85"/>
                  <a:gd name="T18" fmla="*/ 19 w 86"/>
                  <a:gd name="T19" fmla="*/ 2 h 85"/>
                  <a:gd name="T20" fmla="*/ 19 w 86"/>
                  <a:gd name="T21" fmla="*/ 2 h 85"/>
                  <a:gd name="T22" fmla="*/ 19 w 86"/>
                  <a:gd name="T23" fmla="*/ 2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 h="85">
                    <a:moveTo>
                      <a:pt x="86" y="11"/>
                    </a:moveTo>
                    <a:lnTo>
                      <a:pt x="71" y="32"/>
                    </a:lnTo>
                    <a:lnTo>
                      <a:pt x="56" y="50"/>
                    </a:lnTo>
                    <a:lnTo>
                      <a:pt x="22" y="85"/>
                    </a:lnTo>
                    <a:lnTo>
                      <a:pt x="3" y="85"/>
                    </a:lnTo>
                    <a:lnTo>
                      <a:pt x="0" y="77"/>
                    </a:lnTo>
                    <a:lnTo>
                      <a:pt x="3" y="67"/>
                    </a:lnTo>
                    <a:lnTo>
                      <a:pt x="73" y="2"/>
                    </a:lnTo>
                    <a:lnTo>
                      <a:pt x="84" y="0"/>
                    </a:lnTo>
                    <a:lnTo>
                      <a:pt x="8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15" name="Freeform 197"/>
              <p:cNvSpPr>
                <a:spLocks noChangeAspect="1"/>
              </p:cNvSpPr>
              <p:nvPr/>
            </p:nvSpPr>
            <p:spPr bwMode="auto">
              <a:xfrm>
                <a:off x="4937" y="2885"/>
                <a:ext cx="370" cy="13"/>
              </a:xfrm>
              <a:custGeom>
                <a:avLst/>
                <a:gdLst>
                  <a:gd name="T0" fmla="*/ 3 w 1582"/>
                  <a:gd name="T1" fmla="*/ 2 h 64"/>
                  <a:gd name="T2" fmla="*/ 23 w 1582"/>
                  <a:gd name="T3" fmla="*/ 4 h 64"/>
                  <a:gd name="T4" fmla="*/ 40 w 1582"/>
                  <a:gd name="T5" fmla="*/ 2 h 64"/>
                  <a:gd name="T6" fmla="*/ 54 w 1582"/>
                  <a:gd name="T7" fmla="*/ 0 h 64"/>
                  <a:gd name="T8" fmla="*/ 85 w 1582"/>
                  <a:gd name="T9" fmla="*/ 0 h 64"/>
                  <a:gd name="T10" fmla="*/ 98 w 1582"/>
                  <a:gd name="T11" fmla="*/ 0 h 64"/>
                  <a:gd name="T12" fmla="*/ 233 w 1582"/>
                  <a:gd name="T13" fmla="*/ 2 h 64"/>
                  <a:gd name="T14" fmla="*/ 245 w 1582"/>
                  <a:gd name="T15" fmla="*/ 2 h 64"/>
                  <a:gd name="T16" fmla="*/ 250 w 1582"/>
                  <a:gd name="T17" fmla="*/ 3 h 64"/>
                  <a:gd name="T18" fmla="*/ 284 w 1582"/>
                  <a:gd name="T19" fmla="*/ 3 h 64"/>
                  <a:gd name="T20" fmla="*/ 289 w 1582"/>
                  <a:gd name="T21" fmla="*/ 4 h 64"/>
                  <a:gd name="T22" fmla="*/ 361 w 1582"/>
                  <a:gd name="T23" fmla="*/ 7 h 64"/>
                  <a:gd name="T24" fmla="*/ 370 w 1582"/>
                  <a:gd name="T25" fmla="*/ 7 h 64"/>
                  <a:gd name="T26" fmla="*/ 367 w 1582"/>
                  <a:gd name="T27" fmla="*/ 12 h 64"/>
                  <a:gd name="T28" fmla="*/ 361 w 1582"/>
                  <a:gd name="T29" fmla="*/ 13 h 64"/>
                  <a:gd name="T30" fmla="*/ 325 w 1582"/>
                  <a:gd name="T31" fmla="*/ 11 h 64"/>
                  <a:gd name="T32" fmla="*/ 289 w 1582"/>
                  <a:gd name="T33" fmla="*/ 10 h 64"/>
                  <a:gd name="T34" fmla="*/ 283 w 1582"/>
                  <a:gd name="T35" fmla="*/ 10 h 64"/>
                  <a:gd name="T36" fmla="*/ 250 w 1582"/>
                  <a:gd name="T37" fmla="*/ 9 h 64"/>
                  <a:gd name="T38" fmla="*/ 244 w 1582"/>
                  <a:gd name="T39" fmla="*/ 8 h 64"/>
                  <a:gd name="T40" fmla="*/ 233 w 1582"/>
                  <a:gd name="T41" fmla="*/ 8 h 64"/>
                  <a:gd name="T42" fmla="*/ 98 w 1582"/>
                  <a:gd name="T43" fmla="*/ 6 h 64"/>
                  <a:gd name="T44" fmla="*/ 85 w 1582"/>
                  <a:gd name="T45" fmla="*/ 6 h 64"/>
                  <a:gd name="T46" fmla="*/ 54 w 1582"/>
                  <a:gd name="T47" fmla="*/ 5 h 64"/>
                  <a:gd name="T48" fmla="*/ 24 w 1582"/>
                  <a:gd name="T49" fmla="*/ 7 h 64"/>
                  <a:gd name="T50" fmla="*/ 2 w 1582"/>
                  <a:gd name="T51" fmla="*/ 7 h 64"/>
                  <a:gd name="T52" fmla="*/ 0 w 1582"/>
                  <a:gd name="T53" fmla="*/ 4 h 64"/>
                  <a:gd name="T54" fmla="*/ 1 w 1582"/>
                  <a:gd name="T55" fmla="*/ 3 h 64"/>
                  <a:gd name="T56" fmla="*/ 3 w 1582"/>
                  <a:gd name="T57" fmla="*/ 2 h 64"/>
                  <a:gd name="T58" fmla="*/ 3 w 1582"/>
                  <a:gd name="T59" fmla="*/ 2 h 64"/>
                  <a:gd name="T60" fmla="*/ 3 w 1582"/>
                  <a:gd name="T61" fmla="*/ 2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2" h="64">
                    <a:moveTo>
                      <a:pt x="13" y="11"/>
                    </a:moveTo>
                    <a:lnTo>
                      <a:pt x="100" y="18"/>
                    </a:lnTo>
                    <a:lnTo>
                      <a:pt x="171" y="8"/>
                    </a:lnTo>
                    <a:lnTo>
                      <a:pt x="232" y="2"/>
                    </a:lnTo>
                    <a:lnTo>
                      <a:pt x="363" y="0"/>
                    </a:lnTo>
                    <a:lnTo>
                      <a:pt x="418" y="0"/>
                    </a:lnTo>
                    <a:lnTo>
                      <a:pt x="998" y="11"/>
                    </a:lnTo>
                    <a:lnTo>
                      <a:pt x="1046" y="12"/>
                    </a:lnTo>
                    <a:lnTo>
                      <a:pt x="1071" y="13"/>
                    </a:lnTo>
                    <a:lnTo>
                      <a:pt x="1213" y="17"/>
                    </a:lnTo>
                    <a:lnTo>
                      <a:pt x="1237" y="21"/>
                    </a:lnTo>
                    <a:lnTo>
                      <a:pt x="1544" y="32"/>
                    </a:lnTo>
                    <a:lnTo>
                      <a:pt x="1582" y="32"/>
                    </a:lnTo>
                    <a:lnTo>
                      <a:pt x="1568" y="59"/>
                    </a:lnTo>
                    <a:lnTo>
                      <a:pt x="1544" y="64"/>
                    </a:lnTo>
                    <a:lnTo>
                      <a:pt x="1390" y="56"/>
                    </a:lnTo>
                    <a:lnTo>
                      <a:pt x="1236" y="48"/>
                    </a:lnTo>
                    <a:lnTo>
                      <a:pt x="1211" y="47"/>
                    </a:lnTo>
                    <a:lnTo>
                      <a:pt x="1069" y="43"/>
                    </a:lnTo>
                    <a:lnTo>
                      <a:pt x="1045" y="39"/>
                    </a:lnTo>
                    <a:lnTo>
                      <a:pt x="998" y="41"/>
                    </a:lnTo>
                    <a:lnTo>
                      <a:pt x="418" y="29"/>
                    </a:lnTo>
                    <a:lnTo>
                      <a:pt x="363" y="29"/>
                    </a:lnTo>
                    <a:lnTo>
                      <a:pt x="233" y="24"/>
                    </a:lnTo>
                    <a:lnTo>
                      <a:pt x="102" y="33"/>
                    </a:lnTo>
                    <a:lnTo>
                      <a:pt x="9" y="33"/>
                    </a:lnTo>
                    <a:lnTo>
                      <a:pt x="0" y="20"/>
                    </a:lnTo>
                    <a:lnTo>
                      <a:pt x="4" y="13"/>
                    </a:lnTo>
                    <a:lnTo>
                      <a:pt x="13"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16" name="Freeform 198"/>
              <p:cNvSpPr>
                <a:spLocks noChangeAspect="1"/>
              </p:cNvSpPr>
              <p:nvPr/>
            </p:nvSpPr>
            <p:spPr bwMode="auto">
              <a:xfrm>
                <a:off x="5007" y="2833"/>
                <a:ext cx="197" cy="18"/>
              </a:xfrm>
              <a:custGeom>
                <a:avLst/>
                <a:gdLst>
                  <a:gd name="T0" fmla="*/ 4 w 843"/>
                  <a:gd name="T1" fmla="*/ 0 h 88"/>
                  <a:gd name="T2" fmla="*/ 49 w 843"/>
                  <a:gd name="T3" fmla="*/ 2 h 88"/>
                  <a:gd name="T4" fmla="*/ 79 w 843"/>
                  <a:gd name="T5" fmla="*/ 4 h 88"/>
                  <a:gd name="T6" fmla="*/ 105 w 843"/>
                  <a:gd name="T7" fmla="*/ 6 h 88"/>
                  <a:gd name="T8" fmla="*/ 162 w 843"/>
                  <a:gd name="T9" fmla="*/ 11 h 88"/>
                  <a:gd name="T10" fmla="*/ 179 w 843"/>
                  <a:gd name="T11" fmla="*/ 13 h 88"/>
                  <a:gd name="T12" fmla="*/ 195 w 843"/>
                  <a:gd name="T13" fmla="*/ 15 h 88"/>
                  <a:gd name="T14" fmla="*/ 197 w 843"/>
                  <a:gd name="T15" fmla="*/ 16 h 88"/>
                  <a:gd name="T16" fmla="*/ 195 w 843"/>
                  <a:gd name="T17" fmla="*/ 18 h 88"/>
                  <a:gd name="T18" fmla="*/ 161 w 843"/>
                  <a:gd name="T19" fmla="*/ 18 h 88"/>
                  <a:gd name="T20" fmla="*/ 48 w 843"/>
                  <a:gd name="T21" fmla="*/ 9 h 88"/>
                  <a:gd name="T22" fmla="*/ 3 w 843"/>
                  <a:gd name="T23" fmla="*/ 6 h 88"/>
                  <a:gd name="T24" fmla="*/ 0 w 843"/>
                  <a:gd name="T25" fmla="*/ 2 h 88"/>
                  <a:gd name="T26" fmla="*/ 1 w 843"/>
                  <a:gd name="T27" fmla="*/ 0 h 88"/>
                  <a:gd name="T28" fmla="*/ 4 w 843"/>
                  <a:gd name="T29" fmla="*/ 0 h 88"/>
                  <a:gd name="T30" fmla="*/ 4 w 843"/>
                  <a:gd name="T31" fmla="*/ 0 h 88"/>
                  <a:gd name="T32" fmla="*/ 4 w 843"/>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3" h="88">
                    <a:moveTo>
                      <a:pt x="15" y="0"/>
                    </a:moveTo>
                    <a:lnTo>
                      <a:pt x="210" y="8"/>
                    </a:lnTo>
                    <a:lnTo>
                      <a:pt x="339" y="21"/>
                    </a:lnTo>
                    <a:lnTo>
                      <a:pt x="451" y="31"/>
                    </a:lnTo>
                    <a:lnTo>
                      <a:pt x="693" y="52"/>
                    </a:lnTo>
                    <a:lnTo>
                      <a:pt x="764" y="63"/>
                    </a:lnTo>
                    <a:lnTo>
                      <a:pt x="836" y="72"/>
                    </a:lnTo>
                    <a:lnTo>
                      <a:pt x="843" y="80"/>
                    </a:lnTo>
                    <a:lnTo>
                      <a:pt x="836" y="87"/>
                    </a:lnTo>
                    <a:lnTo>
                      <a:pt x="690" y="88"/>
                    </a:lnTo>
                    <a:lnTo>
                      <a:pt x="206" y="43"/>
                    </a:lnTo>
                    <a:lnTo>
                      <a:pt x="12" y="27"/>
                    </a:lnTo>
                    <a:lnTo>
                      <a:pt x="0" y="12"/>
                    </a:lnTo>
                    <a:lnTo>
                      <a:pt x="5" y="2"/>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17" name="Freeform 199"/>
              <p:cNvSpPr>
                <a:spLocks noChangeAspect="1"/>
              </p:cNvSpPr>
              <p:nvPr/>
            </p:nvSpPr>
            <p:spPr bwMode="auto">
              <a:xfrm>
                <a:off x="4997" y="2849"/>
                <a:ext cx="143" cy="13"/>
              </a:xfrm>
              <a:custGeom>
                <a:avLst/>
                <a:gdLst>
                  <a:gd name="T0" fmla="*/ 2 w 613"/>
                  <a:gd name="T1" fmla="*/ 0 h 65"/>
                  <a:gd name="T2" fmla="*/ 45 w 613"/>
                  <a:gd name="T3" fmla="*/ 2 h 65"/>
                  <a:gd name="T4" fmla="*/ 72 w 613"/>
                  <a:gd name="T5" fmla="*/ 3 h 65"/>
                  <a:gd name="T6" fmla="*/ 107 w 613"/>
                  <a:gd name="T7" fmla="*/ 6 h 65"/>
                  <a:gd name="T8" fmla="*/ 123 w 613"/>
                  <a:gd name="T9" fmla="*/ 8 h 65"/>
                  <a:gd name="T10" fmla="*/ 141 w 613"/>
                  <a:gd name="T11" fmla="*/ 10 h 65"/>
                  <a:gd name="T12" fmla="*/ 143 w 613"/>
                  <a:gd name="T13" fmla="*/ 12 h 65"/>
                  <a:gd name="T14" fmla="*/ 141 w 613"/>
                  <a:gd name="T15" fmla="*/ 13 h 65"/>
                  <a:gd name="T16" fmla="*/ 71 w 613"/>
                  <a:gd name="T17" fmla="*/ 10 h 65"/>
                  <a:gd name="T18" fmla="*/ 44 w 613"/>
                  <a:gd name="T19" fmla="*/ 8 h 65"/>
                  <a:gd name="T20" fmla="*/ 23 w 613"/>
                  <a:gd name="T21" fmla="*/ 5 h 65"/>
                  <a:gd name="T22" fmla="*/ 2 w 613"/>
                  <a:gd name="T23" fmla="*/ 3 h 65"/>
                  <a:gd name="T24" fmla="*/ 0 w 613"/>
                  <a:gd name="T25" fmla="*/ 1 h 65"/>
                  <a:gd name="T26" fmla="*/ 2 w 613"/>
                  <a:gd name="T27" fmla="*/ 0 h 65"/>
                  <a:gd name="T28" fmla="*/ 2 w 613"/>
                  <a:gd name="T29" fmla="*/ 0 h 65"/>
                  <a:gd name="T30" fmla="*/ 2 w 613"/>
                  <a:gd name="T31" fmla="*/ 0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13" h="65">
                    <a:moveTo>
                      <a:pt x="8" y="0"/>
                    </a:moveTo>
                    <a:lnTo>
                      <a:pt x="193" y="8"/>
                    </a:lnTo>
                    <a:lnTo>
                      <a:pt x="307" y="17"/>
                    </a:lnTo>
                    <a:lnTo>
                      <a:pt x="457" y="32"/>
                    </a:lnTo>
                    <a:lnTo>
                      <a:pt x="526" y="42"/>
                    </a:lnTo>
                    <a:lnTo>
                      <a:pt x="606" y="51"/>
                    </a:lnTo>
                    <a:lnTo>
                      <a:pt x="613" y="59"/>
                    </a:lnTo>
                    <a:lnTo>
                      <a:pt x="605" y="65"/>
                    </a:lnTo>
                    <a:lnTo>
                      <a:pt x="306" y="49"/>
                    </a:lnTo>
                    <a:lnTo>
                      <a:pt x="190" y="40"/>
                    </a:lnTo>
                    <a:lnTo>
                      <a:pt x="99" y="24"/>
                    </a:lnTo>
                    <a:lnTo>
                      <a:pt x="8" y="15"/>
                    </a:lnTo>
                    <a:lnTo>
                      <a:pt x="0" y="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18" name="Freeform 200"/>
              <p:cNvSpPr>
                <a:spLocks noChangeAspect="1"/>
              </p:cNvSpPr>
              <p:nvPr/>
            </p:nvSpPr>
            <p:spPr bwMode="auto">
              <a:xfrm>
                <a:off x="5232" y="2846"/>
                <a:ext cx="44" cy="7"/>
              </a:xfrm>
              <a:custGeom>
                <a:avLst/>
                <a:gdLst>
                  <a:gd name="T0" fmla="*/ 2 w 186"/>
                  <a:gd name="T1" fmla="*/ 0 h 36"/>
                  <a:gd name="T2" fmla="*/ 40 w 186"/>
                  <a:gd name="T3" fmla="*/ 1 h 36"/>
                  <a:gd name="T4" fmla="*/ 44 w 186"/>
                  <a:gd name="T5" fmla="*/ 4 h 36"/>
                  <a:gd name="T6" fmla="*/ 43 w 186"/>
                  <a:gd name="T7" fmla="*/ 6 h 36"/>
                  <a:gd name="T8" fmla="*/ 40 w 186"/>
                  <a:gd name="T9" fmla="*/ 7 h 36"/>
                  <a:gd name="T10" fmla="*/ 21 w 186"/>
                  <a:gd name="T11" fmla="*/ 5 h 36"/>
                  <a:gd name="T12" fmla="*/ 1 w 186"/>
                  <a:gd name="T13" fmla="*/ 3 h 36"/>
                  <a:gd name="T14" fmla="*/ 0 w 186"/>
                  <a:gd name="T15" fmla="*/ 1 h 36"/>
                  <a:gd name="T16" fmla="*/ 2 w 186"/>
                  <a:gd name="T17" fmla="*/ 0 h 36"/>
                  <a:gd name="T18" fmla="*/ 2 w 186"/>
                  <a:gd name="T19" fmla="*/ 0 h 36"/>
                  <a:gd name="T20" fmla="*/ 2 w 18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6" h="36">
                    <a:moveTo>
                      <a:pt x="8" y="0"/>
                    </a:moveTo>
                    <a:lnTo>
                      <a:pt x="170" y="4"/>
                    </a:lnTo>
                    <a:lnTo>
                      <a:pt x="186" y="20"/>
                    </a:lnTo>
                    <a:lnTo>
                      <a:pt x="182" y="31"/>
                    </a:lnTo>
                    <a:lnTo>
                      <a:pt x="170" y="36"/>
                    </a:lnTo>
                    <a:lnTo>
                      <a:pt x="88" y="28"/>
                    </a:lnTo>
                    <a:lnTo>
                      <a:pt x="6" y="15"/>
                    </a:lnTo>
                    <a:lnTo>
                      <a:pt x="0" y="7"/>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19" name="Freeform 201"/>
              <p:cNvSpPr>
                <a:spLocks noChangeAspect="1"/>
              </p:cNvSpPr>
              <p:nvPr/>
            </p:nvSpPr>
            <p:spPr bwMode="auto">
              <a:xfrm>
                <a:off x="5241" y="2855"/>
                <a:ext cx="44" cy="6"/>
              </a:xfrm>
              <a:custGeom>
                <a:avLst/>
                <a:gdLst>
                  <a:gd name="T0" fmla="*/ 2 w 189"/>
                  <a:gd name="T1" fmla="*/ 2 h 32"/>
                  <a:gd name="T2" fmla="*/ 21 w 189"/>
                  <a:gd name="T3" fmla="*/ 2 h 32"/>
                  <a:gd name="T4" fmla="*/ 40 w 189"/>
                  <a:gd name="T5" fmla="*/ 0 h 32"/>
                  <a:gd name="T6" fmla="*/ 44 w 189"/>
                  <a:gd name="T7" fmla="*/ 3 h 32"/>
                  <a:gd name="T8" fmla="*/ 43 w 189"/>
                  <a:gd name="T9" fmla="*/ 5 h 32"/>
                  <a:gd name="T10" fmla="*/ 41 w 189"/>
                  <a:gd name="T11" fmla="*/ 6 h 32"/>
                  <a:gd name="T12" fmla="*/ 21 w 189"/>
                  <a:gd name="T13" fmla="*/ 6 h 32"/>
                  <a:gd name="T14" fmla="*/ 1 w 189"/>
                  <a:gd name="T15" fmla="*/ 5 h 32"/>
                  <a:gd name="T16" fmla="*/ 0 w 189"/>
                  <a:gd name="T17" fmla="*/ 3 h 32"/>
                  <a:gd name="T18" fmla="*/ 2 w 189"/>
                  <a:gd name="T19" fmla="*/ 2 h 32"/>
                  <a:gd name="T20" fmla="*/ 2 w 189"/>
                  <a:gd name="T21" fmla="*/ 2 h 32"/>
                  <a:gd name="T22" fmla="*/ 2 w 189"/>
                  <a:gd name="T23" fmla="*/ 2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9" h="32">
                    <a:moveTo>
                      <a:pt x="8" y="10"/>
                    </a:moveTo>
                    <a:lnTo>
                      <a:pt x="90" y="9"/>
                    </a:lnTo>
                    <a:lnTo>
                      <a:pt x="172" y="0"/>
                    </a:lnTo>
                    <a:lnTo>
                      <a:pt x="189" y="15"/>
                    </a:lnTo>
                    <a:lnTo>
                      <a:pt x="186" y="26"/>
                    </a:lnTo>
                    <a:lnTo>
                      <a:pt x="175" y="32"/>
                    </a:lnTo>
                    <a:lnTo>
                      <a:pt x="91" y="32"/>
                    </a:lnTo>
                    <a:lnTo>
                      <a:pt x="6" y="25"/>
                    </a:lnTo>
                    <a:lnTo>
                      <a:pt x="0" y="17"/>
                    </a:lnTo>
                    <a:lnTo>
                      <a:pt x="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0" name="Freeform 202"/>
              <p:cNvSpPr>
                <a:spLocks noChangeAspect="1"/>
              </p:cNvSpPr>
              <p:nvPr/>
            </p:nvSpPr>
            <p:spPr bwMode="auto">
              <a:xfrm>
                <a:off x="5245" y="2866"/>
                <a:ext cx="51" cy="7"/>
              </a:xfrm>
              <a:custGeom>
                <a:avLst/>
                <a:gdLst>
                  <a:gd name="T0" fmla="*/ 3 w 217"/>
                  <a:gd name="T1" fmla="*/ 2 h 38"/>
                  <a:gd name="T2" fmla="*/ 41 w 217"/>
                  <a:gd name="T3" fmla="*/ 1 h 38"/>
                  <a:gd name="T4" fmla="*/ 49 w 217"/>
                  <a:gd name="T5" fmla="*/ 0 h 38"/>
                  <a:gd name="T6" fmla="*/ 51 w 217"/>
                  <a:gd name="T7" fmla="*/ 1 h 38"/>
                  <a:gd name="T8" fmla="*/ 50 w 217"/>
                  <a:gd name="T9" fmla="*/ 3 h 38"/>
                  <a:gd name="T10" fmla="*/ 46 w 217"/>
                  <a:gd name="T11" fmla="*/ 5 h 38"/>
                  <a:gd name="T12" fmla="*/ 42 w 217"/>
                  <a:gd name="T13" fmla="*/ 7 h 38"/>
                  <a:gd name="T14" fmla="*/ 23 w 217"/>
                  <a:gd name="T15" fmla="*/ 7 h 38"/>
                  <a:gd name="T16" fmla="*/ 3 w 217"/>
                  <a:gd name="T17" fmla="*/ 6 h 38"/>
                  <a:gd name="T18" fmla="*/ 0 w 217"/>
                  <a:gd name="T19" fmla="*/ 4 h 38"/>
                  <a:gd name="T20" fmla="*/ 1 w 217"/>
                  <a:gd name="T21" fmla="*/ 2 h 38"/>
                  <a:gd name="T22" fmla="*/ 3 w 217"/>
                  <a:gd name="T23" fmla="*/ 2 h 38"/>
                  <a:gd name="T24" fmla="*/ 3 w 217"/>
                  <a:gd name="T25" fmla="*/ 2 h 38"/>
                  <a:gd name="T26" fmla="*/ 3 w 217"/>
                  <a:gd name="T27" fmla="*/ 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 h="38">
                    <a:moveTo>
                      <a:pt x="13" y="9"/>
                    </a:moveTo>
                    <a:lnTo>
                      <a:pt x="173" y="7"/>
                    </a:lnTo>
                    <a:lnTo>
                      <a:pt x="208" y="0"/>
                    </a:lnTo>
                    <a:lnTo>
                      <a:pt x="217" y="5"/>
                    </a:lnTo>
                    <a:lnTo>
                      <a:pt x="213" y="14"/>
                    </a:lnTo>
                    <a:lnTo>
                      <a:pt x="196" y="25"/>
                    </a:lnTo>
                    <a:lnTo>
                      <a:pt x="178" y="36"/>
                    </a:lnTo>
                    <a:lnTo>
                      <a:pt x="96" y="38"/>
                    </a:lnTo>
                    <a:lnTo>
                      <a:pt x="13" y="35"/>
                    </a:lnTo>
                    <a:lnTo>
                      <a:pt x="0" y="22"/>
                    </a:lnTo>
                    <a:lnTo>
                      <a:pt x="3" y="13"/>
                    </a:lnTo>
                    <a:lnTo>
                      <a:pt x="1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1" name="Freeform 203"/>
              <p:cNvSpPr>
                <a:spLocks noChangeAspect="1"/>
              </p:cNvSpPr>
              <p:nvPr/>
            </p:nvSpPr>
            <p:spPr bwMode="auto">
              <a:xfrm>
                <a:off x="5000" y="2508"/>
                <a:ext cx="269" cy="61"/>
              </a:xfrm>
              <a:custGeom>
                <a:avLst/>
                <a:gdLst>
                  <a:gd name="T0" fmla="*/ 0 w 1152"/>
                  <a:gd name="T1" fmla="*/ 58 h 314"/>
                  <a:gd name="T2" fmla="*/ 10 w 1152"/>
                  <a:gd name="T3" fmla="*/ 53 h 314"/>
                  <a:gd name="T4" fmla="*/ 19 w 1152"/>
                  <a:gd name="T5" fmla="*/ 48 h 314"/>
                  <a:gd name="T6" fmla="*/ 37 w 1152"/>
                  <a:gd name="T7" fmla="*/ 40 h 314"/>
                  <a:gd name="T8" fmla="*/ 55 w 1152"/>
                  <a:gd name="T9" fmla="*/ 34 h 314"/>
                  <a:gd name="T10" fmla="*/ 77 w 1152"/>
                  <a:gd name="T11" fmla="*/ 29 h 314"/>
                  <a:gd name="T12" fmla="*/ 92 w 1152"/>
                  <a:gd name="T13" fmla="*/ 25 h 314"/>
                  <a:gd name="T14" fmla="*/ 105 w 1152"/>
                  <a:gd name="T15" fmla="*/ 22 h 314"/>
                  <a:gd name="T16" fmla="*/ 117 w 1152"/>
                  <a:gd name="T17" fmla="*/ 19 h 314"/>
                  <a:gd name="T18" fmla="*/ 132 w 1152"/>
                  <a:gd name="T19" fmla="*/ 16 h 314"/>
                  <a:gd name="T20" fmla="*/ 153 w 1152"/>
                  <a:gd name="T21" fmla="*/ 12 h 314"/>
                  <a:gd name="T22" fmla="*/ 175 w 1152"/>
                  <a:gd name="T23" fmla="*/ 7 h 314"/>
                  <a:gd name="T24" fmla="*/ 199 w 1152"/>
                  <a:gd name="T25" fmla="*/ 3 h 314"/>
                  <a:gd name="T26" fmla="*/ 220 w 1152"/>
                  <a:gd name="T27" fmla="*/ 1 h 314"/>
                  <a:gd name="T28" fmla="*/ 267 w 1152"/>
                  <a:gd name="T29" fmla="*/ 0 h 314"/>
                  <a:gd name="T30" fmla="*/ 269 w 1152"/>
                  <a:gd name="T31" fmla="*/ 2 h 314"/>
                  <a:gd name="T32" fmla="*/ 267 w 1152"/>
                  <a:gd name="T33" fmla="*/ 3 h 314"/>
                  <a:gd name="T34" fmla="*/ 222 w 1152"/>
                  <a:gd name="T35" fmla="*/ 6 h 314"/>
                  <a:gd name="T36" fmla="*/ 201 w 1152"/>
                  <a:gd name="T37" fmla="*/ 10 h 314"/>
                  <a:gd name="T38" fmla="*/ 177 w 1152"/>
                  <a:gd name="T39" fmla="*/ 14 h 314"/>
                  <a:gd name="T40" fmla="*/ 155 w 1152"/>
                  <a:gd name="T41" fmla="*/ 19 h 314"/>
                  <a:gd name="T42" fmla="*/ 134 w 1152"/>
                  <a:gd name="T43" fmla="*/ 23 h 314"/>
                  <a:gd name="T44" fmla="*/ 107 w 1152"/>
                  <a:gd name="T45" fmla="*/ 29 h 314"/>
                  <a:gd name="T46" fmla="*/ 94 w 1152"/>
                  <a:gd name="T47" fmla="*/ 33 h 314"/>
                  <a:gd name="T48" fmla="*/ 79 w 1152"/>
                  <a:gd name="T49" fmla="*/ 36 h 314"/>
                  <a:gd name="T50" fmla="*/ 58 w 1152"/>
                  <a:gd name="T51" fmla="*/ 41 h 314"/>
                  <a:gd name="T52" fmla="*/ 39 w 1152"/>
                  <a:gd name="T53" fmla="*/ 45 h 314"/>
                  <a:gd name="T54" fmla="*/ 21 w 1152"/>
                  <a:gd name="T55" fmla="*/ 51 h 314"/>
                  <a:gd name="T56" fmla="*/ 12 w 1152"/>
                  <a:gd name="T57" fmla="*/ 56 h 314"/>
                  <a:gd name="T58" fmla="*/ 3 w 1152"/>
                  <a:gd name="T59" fmla="*/ 61 h 314"/>
                  <a:gd name="T60" fmla="*/ 0 w 1152"/>
                  <a:gd name="T61" fmla="*/ 61 h 314"/>
                  <a:gd name="T62" fmla="*/ 0 w 1152"/>
                  <a:gd name="T63" fmla="*/ 58 h 314"/>
                  <a:gd name="T64" fmla="*/ 0 w 1152"/>
                  <a:gd name="T65" fmla="*/ 58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2" h="314">
                    <a:moveTo>
                      <a:pt x="2" y="301"/>
                    </a:moveTo>
                    <a:lnTo>
                      <a:pt x="43" y="272"/>
                    </a:lnTo>
                    <a:lnTo>
                      <a:pt x="82" y="247"/>
                    </a:lnTo>
                    <a:lnTo>
                      <a:pt x="157" y="207"/>
                    </a:lnTo>
                    <a:lnTo>
                      <a:pt x="237" y="176"/>
                    </a:lnTo>
                    <a:lnTo>
                      <a:pt x="331" y="149"/>
                    </a:lnTo>
                    <a:lnTo>
                      <a:pt x="394" y="131"/>
                    </a:lnTo>
                    <a:lnTo>
                      <a:pt x="448" y="113"/>
                    </a:lnTo>
                    <a:lnTo>
                      <a:pt x="503" y="96"/>
                    </a:lnTo>
                    <a:lnTo>
                      <a:pt x="566" y="82"/>
                    </a:lnTo>
                    <a:lnTo>
                      <a:pt x="656" y="60"/>
                    </a:lnTo>
                    <a:lnTo>
                      <a:pt x="749" y="34"/>
                    </a:lnTo>
                    <a:lnTo>
                      <a:pt x="852" y="14"/>
                    </a:lnTo>
                    <a:lnTo>
                      <a:pt x="944" y="4"/>
                    </a:lnTo>
                    <a:lnTo>
                      <a:pt x="1144" y="0"/>
                    </a:lnTo>
                    <a:lnTo>
                      <a:pt x="1152" y="8"/>
                    </a:lnTo>
                    <a:lnTo>
                      <a:pt x="1144" y="16"/>
                    </a:lnTo>
                    <a:lnTo>
                      <a:pt x="949" y="31"/>
                    </a:lnTo>
                    <a:lnTo>
                      <a:pt x="859" y="50"/>
                    </a:lnTo>
                    <a:lnTo>
                      <a:pt x="758" y="74"/>
                    </a:lnTo>
                    <a:lnTo>
                      <a:pt x="665" y="99"/>
                    </a:lnTo>
                    <a:lnTo>
                      <a:pt x="573" y="120"/>
                    </a:lnTo>
                    <a:lnTo>
                      <a:pt x="457" y="151"/>
                    </a:lnTo>
                    <a:lnTo>
                      <a:pt x="403" y="168"/>
                    </a:lnTo>
                    <a:lnTo>
                      <a:pt x="340" y="186"/>
                    </a:lnTo>
                    <a:lnTo>
                      <a:pt x="247" y="209"/>
                    </a:lnTo>
                    <a:lnTo>
                      <a:pt x="167" y="233"/>
                    </a:lnTo>
                    <a:lnTo>
                      <a:pt x="90" y="265"/>
                    </a:lnTo>
                    <a:lnTo>
                      <a:pt x="52" y="287"/>
                    </a:lnTo>
                    <a:lnTo>
                      <a:pt x="11" y="314"/>
                    </a:lnTo>
                    <a:lnTo>
                      <a:pt x="0" y="312"/>
                    </a:lnTo>
                    <a:lnTo>
                      <a:pt x="2"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2" name="Freeform 204"/>
              <p:cNvSpPr>
                <a:spLocks noChangeAspect="1"/>
              </p:cNvSpPr>
              <p:nvPr/>
            </p:nvSpPr>
            <p:spPr bwMode="auto">
              <a:xfrm>
                <a:off x="5278" y="2512"/>
                <a:ext cx="28" cy="35"/>
              </a:xfrm>
              <a:custGeom>
                <a:avLst/>
                <a:gdLst>
                  <a:gd name="T0" fmla="*/ 3 w 118"/>
                  <a:gd name="T1" fmla="*/ 0 h 178"/>
                  <a:gd name="T2" fmla="*/ 11 w 118"/>
                  <a:gd name="T3" fmla="*/ 7 h 178"/>
                  <a:gd name="T4" fmla="*/ 18 w 118"/>
                  <a:gd name="T5" fmla="*/ 14 h 178"/>
                  <a:gd name="T6" fmla="*/ 28 w 118"/>
                  <a:gd name="T7" fmla="*/ 30 h 178"/>
                  <a:gd name="T8" fmla="*/ 28 w 118"/>
                  <a:gd name="T9" fmla="*/ 33 h 178"/>
                  <a:gd name="T10" fmla="*/ 25 w 118"/>
                  <a:gd name="T11" fmla="*/ 35 h 178"/>
                  <a:gd name="T12" fmla="*/ 22 w 118"/>
                  <a:gd name="T13" fmla="*/ 35 h 178"/>
                  <a:gd name="T14" fmla="*/ 19 w 118"/>
                  <a:gd name="T15" fmla="*/ 33 h 178"/>
                  <a:gd name="T16" fmla="*/ 15 w 118"/>
                  <a:gd name="T17" fmla="*/ 24 h 178"/>
                  <a:gd name="T18" fmla="*/ 12 w 118"/>
                  <a:gd name="T19" fmla="*/ 16 h 178"/>
                  <a:gd name="T20" fmla="*/ 7 w 118"/>
                  <a:gd name="T21" fmla="*/ 9 h 178"/>
                  <a:gd name="T22" fmla="*/ 4 w 118"/>
                  <a:gd name="T23" fmla="*/ 6 h 178"/>
                  <a:gd name="T24" fmla="*/ 0 w 118"/>
                  <a:gd name="T25" fmla="*/ 2 h 178"/>
                  <a:gd name="T26" fmla="*/ 0 w 118"/>
                  <a:gd name="T27" fmla="*/ 1 h 178"/>
                  <a:gd name="T28" fmla="*/ 0 w 118"/>
                  <a:gd name="T29" fmla="*/ 0 h 178"/>
                  <a:gd name="T30" fmla="*/ 3 w 118"/>
                  <a:gd name="T31" fmla="*/ 0 h 178"/>
                  <a:gd name="T32" fmla="*/ 3 w 118"/>
                  <a:gd name="T33" fmla="*/ 0 h 178"/>
                  <a:gd name="T34" fmla="*/ 3 w 118"/>
                  <a:gd name="T35" fmla="*/ 0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8" h="178">
                    <a:moveTo>
                      <a:pt x="13" y="0"/>
                    </a:moveTo>
                    <a:lnTo>
                      <a:pt x="48" y="36"/>
                    </a:lnTo>
                    <a:lnTo>
                      <a:pt x="76" y="70"/>
                    </a:lnTo>
                    <a:lnTo>
                      <a:pt x="118" y="153"/>
                    </a:lnTo>
                    <a:lnTo>
                      <a:pt x="117" y="169"/>
                    </a:lnTo>
                    <a:lnTo>
                      <a:pt x="106" y="178"/>
                    </a:lnTo>
                    <a:lnTo>
                      <a:pt x="91" y="178"/>
                    </a:lnTo>
                    <a:lnTo>
                      <a:pt x="81" y="166"/>
                    </a:lnTo>
                    <a:lnTo>
                      <a:pt x="65" y="122"/>
                    </a:lnTo>
                    <a:lnTo>
                      <a:pt x="51" y="83"/>
                    </a:lnTo>
                    <a:lnTo>
                      <a:pt x="31" y="47"/>
                    </a:lnTo>
                    <a:lnTo>
                      <a:pt x="18" y="29"/>
                    </a:lnTo>
                    <a:lnTo>
                      <a:pt x="2" y="11"/>
                    </a:lnTo>
                    <a:lnTo>
                      <a:pt x="0" y="5"/>
                    </a:lnTo>
                    <a:lnTo>
                      <a:pt x="2"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3" name="Freeform 205"/>
              <p:cNvSpPr>
                <a:spLocks noChangeAspect="1"/>
              </p:cNvSpPr>
              <p:nvPr/>
            </p:nvSpPr>
            <p:spPr bwMode="auto">
              <a:xfrm>
                <a:off x="5260" y="2542"/>
                <a:ext cx="46" cy="205"/>
              </a:xfrm>
              <a:custGeom>
                <a:avLst/>
                <a:gdLst>
                  <a:gd name="T0" fmla="*/ 46 w 199"/>
                  <a:gd name="T1" fmla="*/ 4 h 1046"/>
                  <a:gd name="T2" fmla="*/ 39 w 199"/>
                  <a:gd name="T3" fmla="*/ 51 h 1046"/>
                  <a:gd name="T4" fmla="*/ 36 w 199"/>
                  <a:gd name="T5" fmla="*/ 66 h 1046"/>
                  <a:gd name="T6" fmla="*/ 32 w 199"/>
                  <a:gd name="T7" fmla="*/ 81 h 1046"/>
                  <a:gd name="T8" fmla="*/ 29 w 199"/>
                  <a:gd name="T9" fmla="*/ 93 h 1046"/>
                  <a:gd name="T10" fmla="*/ 27 w 199"/>
                  <a:gd name="T11" fmla="*/ 104 h 1046"/>
                  <a:gd name="T12" fmla="*/ 22 w 199"/>
                  <a:gd name="T13" fmla="*/ 124 h 1046"/>
                  <a:gd name="T14" fmla="*/ 14 w 199"/>
                  <a:gd name="T15" fmla="*/ 168 h 1046"/>
                  <a:gd name="T16" fmla="*/ 9 w 199"/>
                  <a:gd name="T17" fmla="*/ 201 h 1046"/>
                  <a:gd name="T18" fmla="*/ 7 w 199"/>
                  <a:gd name="T19" fmla="*/ 204 h 1046"/>
                  <a:gd name="T20" fmla="*/ 4 w 199"/>
                  <a:gd name="T21" fmla="*/ 205 h 1046"/>
                  <a:gd name="T22" fmla="*/ 0 w 199"/>
                  <a:gd name="T23" fmla="*/ 201 h 1046"/>
                  <a:gd name="T24" fmla="*/ 2 w 199"/>
                  <a:gd name="T25" fmla="*/ 184 h 1046"/>
                  <a:gd name="T26" fmla="*/ 6 w 199"/>
                  <a:gd name="T27" fmla="*/ 167 h 1046"/>
                  <a:gd name="T28" fmla="*/ 9 w 199"/>
                  <a:gd name="T29" fmla="*/ 144 h 1046"/>
                  <a:gd name="T30" fmla="*/ 13 w 199"/>
                  <a:gd name="T31" fmla="*/ 123 h 1046"/>
                  <a:gd name="T32" fmla="*/ 19 w 199"/>
                  <a:gd name="T33" fmla="*/ 103 h 1046"/>
                  <a:gd name="T34" fmla="*/ 21 w 199"/>
                  <a:gd name="T35" fmla="*/ 92 h 1046"/>
                  <a:gd name="T36" fmla="*/ 25 w 199"/>
                  <a:gd name="T37" fmla="*/ 79 h 1046"/>
                  <a:gd name="T38" fmla="*/ 32 w 199"/>
                  <a:gd name="T39" fmla="*/ 50 h 1046"/>
                  <a:gd name="T40" fmla="*/ 38 w 199"/>
                  <a:gd name="T41" fmla="*/ 3 h 1046"/>
                  <a:gd name="T42" fmla="*/ 40 w 199"/>
                  <a:gd name="T43" fmla="*/ 0 h 1046"/>
                  <a:gd name="T44" fmla="*/ 43 w 199"/>
                  <a:gd name="T45" fmla="*/ 0 h 1046"/>
                  <a:gd name="T46" fmla="*/ 46 w 199"/>
                  <a:gd name="T47" fmla="*/ 4 h 1046"/>
                  <a:gd name="T48" fmla="*/ 46 w 199"/>
                  <a:gd name="T49" fmla="*/ 4 h 1046"/>
                  <a:gd name="T50" fmla="*/ 46 w 199"/>
                  <a:gd name="T51" fmla="*/ 4 h 10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9" h="1046">
                    <a:moveTo>
                      <a:pt x="199" y="19"/>
                    </a:moveTo>
                    <a:lnTo>
                      <a:pt x="168" y="260"/>
                    </a:lnTo>
                    <a:lnTo>
                      <a:pt x="154" y="336"/>
                    </a:lnTo>
                    <a:lnTo>
                      <a:pt x="139" y="411"/>
                    </a:lnTo>
                    <a:lnTo>
                      <a:pt x="126" y="473"/>
                    </a:lnTo>
                    <a:lnTo>
                      <a:pt x="115" y="530"/>
                    </a:lnTo>
                    <a:lnTo>
                      <a:pt x="94" y="633"/>
                    </a:lnTo>
                    <a:lnTo>
                      <a:pt x="62" y="857"/>
                    </a:lnTo>
                    <a:lnTo>
                      <a:pt x="39" y="1027"/>
                    </a:lnTo>
                    <a:lnTo>
                      <a:pt x="32" y="1042"/>
                    </a:lnTo>
                    <a:lnTo>
                      <a:pt x="18" y="1046"/>
                    </a:lnTo>
                    <a:lnTo>
                      <a:pt x="0" y="1026"/>
                    </a:lnTo>
                    <a:lnTo>
                      <a:pt x="10" y="939"/>
                    </a:lnTo>
                    <a:lnTo>
                      <a:pt x="24" y="853"/>
                    </a:lnTo>
                    <a:lnTo>
                      <a:pt x="39" y="733"/>
                    </a:lnTo>
                    <a:lnTo>
                      <a:pt x="58" y="628"/>
                    </a:lnTo>
                    <a:lnTo>
                      <a:pt x="81" y="524"/>
                    </a:lnTo>
                    <a:lnTo>
                      <a:pt x="93" y="467"/>
                    </a:lnTo>
                    <a:lnTo>
                      <a:pt x="106" y="405"/>
                    </a:lnTo>
                    <a:lnTo>
                      <a:pt x="137" y="255"/>
                    </a:lnTo>
                    <a:lnTo>
                      <a:pt x="166" y="13"/>
                    </a:lnTo>
                    <a:lnTo>
                      <a:pt x="173" y="2"/>
                    </a:lnTo>
                    <a:lnTo>
                      <a:pt x="185" y="0"/>
                    </a:lnTo>
                    <a:lnTo>
                      <a:pt x="19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4" name="Freeform 206"/>
              <p:cNvSpPr>
                <a:spLocks noChangeAspect="1"/>
              </p:cNvSpPr>
              <p:nvPr/>
            </p:nvSpPr>
            <p:spPr bwMode="auto">
              <a:xfrm>
                <a:off x="5247" y="2526"/>
                <a:ext cx="31" cy="185"/>
              </a:xfrm>
              <a:custGeom>
                <a:avLst/>
                <a:gdLst>
                  <a:gd name="T0" fmla="*/ 31 w 129"/>
                  <a:gd name="T1" fmla="*/ 3 h 947"/>
                  <a:gd name="T2" fmla="*/ 31 w 129"/>
                  <a:gd name="T3" fmla="*/ 26 h 947"/>
                  <a:gd name="T4" fmla="*/ 30 w 129"/>
                  <a:gd name="T5" fmla="*/ 34 h 947"/>
                  <a:gd name="T6" fmla="*/ 28 w 129"/>
                  <a:gd name="T7" fmla="*/ 63 h 947"/>
                  <a:gd name="T8" fmla="*/ 26 w 129"/>
                  <a:gd name="T9" fmla="*/ 91 h 947"/>
                  <a:gd name="T10" fmla="*/ 22 w 129"/>
                  <a:gd name="T11" fmla="*/ 115 h 947"/>
                  <a:gd name="T12" fmla="*/ 17 w 129"/>
                  <a:gd name="T13" fmla="*/ 140 h 947"/>
                  <a:gd name="T14" fmla="*/ 13 w 129"/>
                  <a:gd name="T15" fmla="*/ 152 h 947"/>
                  <a:gd name="T16" fmla="*/ 10 w 129"/>
                  <a:gd name="T17" fmla="*/ 162 h 947"/>
                  <a:gd name="T18" fmla="*/ 4 w 129"/>
                  <a:gd name="T19" fmla="*/ 184 h 947"/>
                  <a:gd name="T20" fmla="*/ 2 w 129"/>
                  <a:gd name="T21" fmla="*/ 185 h 947"/>
                  <a:gd name="T22" fmla="*/ 0 w 129"/>
                  <a:gd name="T23" fmla="*/ 183 h 947"/>
                  <a:gd name="T24" fmla="*/ 7 w 129"/>
                  <a:gd name="T25" fmla="*/ 139 h 947"/>
                  <a:gd name="T26" fmla="*/ 16 w 129"/>
                  <a:gd name="T27" fmla="*/ 90 h 947"/>
                  <a:gd name="T28" fmla="*/ 19 w 129"/>
                  <a:gd name="T29" fmla="*/ 62 h 947"/>
                  <a:gd name="T30" fmla="*/ 21 w 129"/>
                  <a:gd name="T31" fmla="*/ 34 h 947"/>
                  <a:gd name="T32" fmla="*/ 22 w 129"/>
                  <a:gd name="T33" fmla="*/ 26 h 947"/>
                  <a:gd name="T34" fmla="*/ 25 w 129"/>
                  <a:gd name="T35" fmla="*/ 3 h 947"/>
                  <a:gd name="T36" fmla="*/ 25 w 129"/>
                  <a:gd name="T37" fmla="*/ 1 h 947"/>
                  <a:gd name="T38" fmla="*/ 28 w 129"/>
                  <a:gd name="T39" fmla="*/ 0 h 947"/>
                  <a:gd name="T40" fmla="*/ 31 w 129"/>
                  <a:gd name="T41" fmla="*/ 3 h 947"/>
                  <a:gd name="T42" fmla="*/ 31 w 129"/>
                  <a:gd name="T43" fmla="*/ 3 h 947"/>
                  <a:gd name="T44" fmla="*/ 31 w 129"/>
                  <a:gd name="T45" fmla="*/ 3 h 9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9" h="947">
                    <a:moveTo>
                      <a:pt x="129" y="13"/>
                    </a:moveTo>
                    <a:lnTo>
                      <a:pt x="128" y="131"/>
                    </a:lnTo>
                    <a:lnTo>
                      <a:pt x="123" y="176"/>
                    </a:lnTo>
                    <a:lnTo>
                      <a:pt x="115" y="321"/>
                    </a:lnTo>
                    <a:lnTo>
                      <a:pt x="108" y="466"/>
                    </a:lnTo>
                    <a:lnTo>
                      <a:pt x="90" y="591"/>
                    </a:lnTo>
                    <a:lnTo>
                      <a:pt x="69" y="716"/>
                    </a:lnTo>
                    <a:lnTo>
                      <a:pt x="56" y="776"/>
                    </a:lnTo>
                    <a:lnTo>
                      <a:pt x="42" y="828"/>
                    </a:lnTo>
                    <a:lnTo>
                      <a:pt x="16" y="940"/>
                    </a:lnTo>
                    <a:lnTo>
                      <a:pt x="7" y="947"/>
                    </a:lnTo>
                    <a:lnTo>
                      <a:pt x="0" y="937"/>
                    </a:lnTo>
                    <a:lnTo>
                      <a:pt x="29" y="709"/>
                    </a:lnTo>
                    <a:lnTo>
                      <a:pt x="68" y="463"/>
                    </a:lnTo>
                    <a:lnTo>
                      <a:pt x="78" y="319"/>
                    </a:lnTo>
                    <a:lnTo>
                      <a:pt x="87" y="174"/>
                    </a:lnTo>
                    <a:lnTo>
                      <a:pt x="90" y="131"/>
                    </a:lnTo>
                    <a:lnTo>
                      <a:pt x="103" y="14"/>
                    </a:lnTo>
                    <a:lnTo>
                      <a:pt x="106" y="4"/>
                    </a:lnTo>
                    <a:lnTo>
                      <a:pt x="115" y="0"/>
                    </a:lnTo>
                    <a:lnTo>
                      <a:pt x="12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5" name="Freeform 207"/>
              <p:cNvSpPr>
                <a:spLocks noChangeAspect="1"/>
              </p:cNvSpPr>
              <p:nvPr/>
            </p:nvSpPr>
            <p:spPr bwMode="auto">
              <a:xfrm>
                <a:off x="5000" y="2574"/>
                <a:ext cx="51" cy="173"/>
              </a:xfrm>
              <a:custGeom>
                <a:avLst/>
                <a:gdLst>
                  <a:gd name="T0" fmla="*/ 4 w 221"/>
                  <a:gd name="T1" fmla="*/ 1 h 882"/>
                  <a:gd name="T2" fmla="*/ 7 w 221"/>
                  <a:gd name="T3" fmla="*/ 24 h 882"/>
                  <a:gd name="T4" fmla="*/ 9 w 221"/>
                  <a:gd name="T5" fmla="*/ 34 h 882"/>
                  <a:gd name="T6" fmla="*/ 12 w 221"/>
                  <a:gd name="T7" fmla="*/ 44 h 882"/>
                  <a:gd name="T8" fmla="*/ 15 w 221"/>
                  <a:gd name="T9" fmla="*/ 53 h 882"/>
                  <a:gd name="T10" fmla="*/ 19 w 221"/>
                  <a:gd name="T11" fmla="*/ 63 h 882"/>
                  <a:gd name="T12" fmla="*/ 23 w 221"/>
                  <a:gd name="T13" fmla="*/ 74 h 882"/>
                  <a:gd name="T14" fmla="*/ 27 w 221"/>
                  <a:gd name="T15" fmla="*/ 85 h 882"/>
                  <a:gd name="T16" fmla="*/ 40 w 221"/>
                  <a:gd name="T17" fmla="*/ 132 h 882"/>
                  <a:gd name="T18" fmla="*/ 51 w 221"/>
                  <a:gd name="T19" fmla="*/ 167 h 882"/>
                  <a:gd name="T20" fmla="*/ 51 w 221"/>
                  <a:gd name="T21" fmla="*/ 169 h 882"/>
                  <a:gd name="T22" fmla="*/ 49 w 221"/>
                  <a:gd name="T23" fmla="*/ 173 h 882"/>
                  <a:gd name="T24" fmla="*/ 45 w 221"/>
                  <a:gd name="T25" fmla="*/ 172 h 882"/>
                  <a:gd name="T26" fmla="*/ 43 w 221"/>
                  <a:gd name="T27" fmla="*/ 169 h 882"/>
                  <a:gd name="T28" fmla="*/ 41 w 221"/>
                  <a:gd name="T29" fmla="*/ 160 h 882"/>
                  <a:gd name="T30" fmla="*/ 39 w 221"/>
                  <a:gd name="T31" fmla="*/ 151 h 882"/>
                  <a:gd name="T32" fmla="*/ 36 w 221"/>
                  <a:gd name="T33" fmla="*/ 143 h 882"/>
                  <a:gd name="T34" fmla="*/ 33 w 221"/>
                  <a:gd name="T35" fmla="*/ 134 h 882"/>
                  <a:gd name="T36" fmla="*/ 22 w 221"/>
                  <a:gd name="T37" fmla="*/ 87 h 882"/>
                  <a:gd name="T38" fmla="*/ 17 w 221"/>
                  <a:gd name="T39" fmla="*/ 75 h 882"/>
                  <a:gd name="T40" fmla="*/ 14 w 221"/>
                  <a:gd name="T41" fmla="*/ 64 h 882"/>
                  <a:gd name="T42" fmla="*/ 7 w 221"/>
                  <a:gd name="T43" fmla="*/ 45 h 882"/>
                  <a:gd name="T44" fmla="*/ 0 w 221"/>
                  <a:gd name="T45" fmla="*/ 2 h 882"/>
                  <a:gd name="T46" fmla="*/ 2 w 221"/>
                  <a:gd name="T47" fmla="*/ 0 h 882"/>
                  <a:gd name="T48" fmla="*/ 4 w 221"/>
                  <a:gd name="T49" fmla="*/ 1 h 882"/>
                  <a:gd name="T50" fmla="*/ 4 w 221"/>
                  <a:gd name="T51" fmla="*/ 1 h 882"/>
                  <a:gd name="T52" fmla="*/ 4 w 221"/>
                  <a:gd name="T53" fmla="*/ 1 h 8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1" h="882">
                    <a:moveTo>
                      <a:pt x="16" y="7"/>
                    </a:moveTo>
                    <a:lnTo>
                      <a:pt x="29" y="123"/>
                    </a:lnTo>
                    <a:lnTo>
                      <a:pt x="39" y="174"/>
                    </a:lnTo>
                    <a:lnTo>
                      <a:pt x="51" y="223"/>
                    </a:lnTo>
                    <a:lnTo>
                      <a:pt x="66" y="272"/>
                    </a:lnTo>
                    <a:lnTo>
                      <a:pt x="82" y="323"/>
                    </a:lnTo>
                    <a:lnTo>
                      <a:pt x="99" y="377"/>
                    </a:lnTo>
                    <a:lnTo>
                      <a:pt x="118" y="435"/>
                    </a:lnTo>
                    <a:lnTo>
                      <a:pt x="175" y="675"/>
                    </a:lnTo>
                    <a:lnTo>
                      <a:pt x="219" y="852"/>
                    </a:lnTo>
                    <a:lnTo>
                      <a:pt x="221" y="864"/>
                    </a:lnTo>
                    <a:lnTo>
                      <a:pt x="214" y="882"/>
                    </a:lnTo>
                    <a:lnTo>
                      <a:pt x="197" y="876"/>
                    </a:lnTo>
                    <a:lnTo>
                      <a:pt x="186" y="862"/>
                    </a:lnTo>
                    <a:lnTo>
                      <a:pt x="178" y="814"/>
                    </a:lnTo>
                    <a:lnTo>
                      <a:pt x="168" y="771"/>
                    </a:lnTo>
                    <a:lnTo>
                      <a:pt x="157" y="730"/>
                    </a:lnTo>
                    <a:lnTo>
                      <a:pt x="143" y="684"/>
                    </a:lnTo>
                    <a:lnTo>
                      <a:pt x="94" y="443"/>
                    </a:lnTo>
                    <a:lnTo>
                      <a:pt x="75" y="384"/>
                    </a:lnTo>
                    <a:lnTo>
                      <a:pt x="59" y="328"/>
                    </a:lnTo>
                    <a:lnTo>
                      <a:pt x="32" y="228"/>
                    </a:lnTo>
                    <a:lnTo>
                      <a:pt x="0" y="8"/>
                    </a:lnTo>
                    <a:lnTo>
                      <a:pt x="7" y="0"/>
                    </a:lnTo>
                    <a:lnTo>
                      <a:pt x="1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6" name="Freeform 208"/>
              <p:cNvSpPr>
                <a:spLocks noChangeAspect="1"/>
              </p:cNvSpPr>
              <p:nvPr/>
            </p:nvSpPr>
            <p:spPr bwMode="auto">
              <a:xfrm>
                <a:off x="5057" y="2749"/>
                <a:ext cx="169" cy="8"/>
              </a:xfrm>
              <a:custGeom>
                <a:avLst/>
                <a:gdLst>
                  <a:gd name="T0" fmla="*/ 2 w 725"/>
                  <a:gd name="T1" fmla="*/ 1 h 46"/>
                  <a:gd name="T2" fmla="*/ 24 w 725"/>
                  <a:gd name="T3" fmla="*/ 1 h 46"/>
                  <a:gd name="T4" fmla="*/ 47 w 725"/>
                  <a:gd name="T5" fmla="*/ 0 h 46"/>
                  <a:gd name="T6" fmla="*/ 164 w 725"/>
                  <a:gd name="T7" fmla="*/ 1 h 46"/>
                  <a:gd name="T8" fmla="*/ 168 w 725"/>
                  <a:gd name="T9" fmla="*/ 2 h 46"/>
                  <a:gd name="T10" fmla="*/ 169 w 725"/>
                  <a:gd name="T11" fmla="*/ 5 h 46"/>
                  <a:gd name="T12" fmla="*/ 168 w 725"/>
                  <a:gd name="T13" fmla="*/ 7 h 46"/>
                  <a:gd name="T14" fmla="*/ 164 w 725"/>
                  <a:gd name="T15" fmla="*/ 8 h 46"/>
                  <a:gd name="T16" fmla="*/ 106 w 725"/>
                  <a:gd name="T17" fmla="*/ 7 h 46"/>
                  <a:gd name="T18" fmla="*/ 47 w 725"/>
                  <a:gd name="T19" fmla="*/ 6 h 46"/>
                  <a:gd name="T20" fmla="*/ 24 w 725"/>
                  <a:gd name="T21" fmla="*/ 6 h 46"/>
                  <a:gd name="T22" fmla="*/ 1 w 725"/>
                  <a:gd name="T23" fmla="*/ 4 h 46"/>
                  <a:gd name="T24" fmla="*/ 0 w 725"/>
                  <a:gd name="T25" fmla="*/ 2 h 46"/>
                  <a:gd name="T26" fmla="*/ 2 w 725"/>
                  <a:gd name="T27" fmla="*/ 1 h 46"/>
                  <a:gd name="T28" fmla="*/ 2 w 725"/>
                  <a:gd name="T29" fmla="*/ 1 h 46"/>
                  <a:gd name="T30" fmla="*/ 2 w 725"/>
                  <a:gd name="T31" fmla="*/ 1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5" h="46">
                    <a:moveTo>
                      <a:pt x="9" y="5"/>
                    </a:moveTo>
                    <a:lnTo>
                      <a:pt x="105" y="8"/>
                    </a:lnTo>
                    <a:lnTo>
                      <a:pt x="201" y="0"/>
                    </a:lnTo>
                    <a:lnTo>
                      <a:pt x="705" y="6"/>
                    </a:lnTo>
                    <a:lnTo>
                      <a:pt x="720" y="12"/>
                    </a:lnTo>
                    <a:lnTo>
                      <a:pt x="725" y="26"/>
                    </a:lnTo>
                    <a:lnTo>
                      <a:pt x="720" y="40"/>
                    </a:lnTo>
                    <a:lnTo>
                      <a:pt x="705" y="46"/>
                    </a:lnTo>
                    <a:lnTo>
                      <a:pt x="454" y="40"/>
                    </a:lnTo>
                    <a:lnTo>
                      <a:pt x="201" y="34"/>
                    </a:lnTo>
                    <a:lnTo>
                      <a:pt x="103" y="33"/>
                    </a:lnTo>
                    <a:lnTo>
                      <a:pt x="6" y="21"/>
                    </a:lnTo>
                    <a:lnTo>
                      <a:pt x="0" y="11"/>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7" name="Freeform 209"/>
              <p:cNvSpPr>
                <a:spLocks noChangeAspect="1"/>
              </p:cNvSpPr>
              <p:nvPr/>
            </p:nvSpPr>
            <p:spPr bwMode="auto">
              <a:xfrm>
                <a:off x="5229" y="2749"/>
                <a:ext cx="33" cy="10"/>
              </a:xfrm>
              <a:custGeom>
                <a:avLst/>
                <a:gdLst>
                  <a:gd name="T0" fmla="*/ 3 w 138"/>
                  <a:gd name="T1" fmla="*/ 4 h 50"/>
                  <a:gd name="T2" fmla="*/ 13 w 138"/>
                  <a:gd name="T3" fmla="*/ 3 h 50"/>
                  <a:gd name="T4" fmla="*/ 31 w 138"/>
                  <a:gd name="T5" fmla="*/ 0 h 50"/>
                  <a:gd name="T6" fmla="*/ 33 w 138"/>
                  <a:gd name="T7" fmla="*/ 1 h 50"/>
                  <a:gd name="T8" fmla="*/ 32 w 138"/>
                  <a:gd name="T9" fmla="*/ 3 h 50"/>
                  <a:gd name="T10" fmla="*/ 23 w 138"/>
                  <a:gd name="T11" fmla="*/ 6 h 50"/>
                  <a:gd name="T12" fmla="*/ 15 w 138"/>
                  <a:gd name="T13" fmla="*/ 10 h 50"/>
                  <a:gd name="T14" fmla="*/ 3 w 138"/>
                  <a:gd name="T15" fmla="*/ 10 h 50"/>
                  <a:gd name="T16" fmla="*/ 0 w 138"/>
                  <a:gd name="T17" fmla="*/ 7 h 50"/>
                  <a:gd name="T18" fmla="*/ 1 w 138"/>
                  <a:gd name="T19" fmla="*/ 5 h 50"/>
                  <a:gd name="T20" fmla="*/ 3 w 138"/>
                  <a:gd name="T21" fmla="*/ 4 h 50"/>
                  <a:gd name="T22" fmla="*/ 3 w 138"/>
                  <a:gd name="T23" fmla="*/ 4 h 50"/>
                  <a:gd name="T24" fmla="*/ 3 w 138"/>
                  <a:gd name="T25" fmla="*/ 4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8" h="50">
                    <a:moveTo>
                      <a:pt x="14" y="21"/>
                    </a:moveTo>
                    <a:lnTo>
                      <a:pt x="54" y="13"/>
                    </a:lnTo>
                    <a:lnTo>
                      <a:pt x="128" y="0"/>
                    </a:lnTo>
                    <a:lnTo>
                      <a:pt x="138" y="4"/>
                    </a:lnTo>
                    <a:lnTo>
                      <a:pt x="133" y="15"/>
                    </a:lnTo>
                    <a:lnTo>
                      <a:pt x="98" y="31"/>
                    </a:lnTo>
                    <a:lnTo>
                      <a:pt x="63" y="48"/>
                    </a:lnTo>
                    <a:lnTo>
                      <a:pt x="14" y="50"/>
                    </a:lnTo>
                    <a:lnTo>
                      <a:pt x="0" y="36"/>
                    </a:lnTo>
                    <a:lnTo>
                      <a:pt x="3" y="26"/>
                    </a:lnTo>
                    <a:lnTo>
                      <a:pt x="1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8" name="Freeform 210"/>
              <p:cNvSpPr>
                <a:spLocks noChangeAspect="1"/>
              </p:cNvSpPr>
              <p:nvPr/>
            </p:nvSpPr>
            <p:spPr bwMode="auto">
              <a:xfrm>
                <a:off x="5073" y="2751"/>
                <a:ext cx="26" cy="29"/>
              </a:xfrm>
              <a:custGeom>
                <a:avLst/>
                <a:gdLst>
                  <a:gd name="T0" fmla="*/ 21 w 110"/>
                  <a:gd name="T1" fmla="*/ 2 h 149"/>
                  <a:gd name="T2" fmla="*/ 26 w 110"/>
                  <a:gd name="T3" fmla="*/ 10 h 149"/>
                  <a:gd name="T4" fmla="*/ 26 w 110"/>
                  <a:gd name="T5" fmla="*/ 13 h 149"/>
                  <a:gd name="T6" fmla="*/ 22 w 110"/>
                  <a:gd name="T7" fmla="*/ 19 h 149"/>
                  <a:gd name="T8" fmla="*/ 17 w 110"/>
                  <a:gd name="T9" fmla="*/ 23 h 149"/>
                  <a:gd name="T10" fmla="*/ 10 w 110"/>
                  <a:gd name="T11" fmla="*/ 26 h 149"/>
                  <a:gd name="T12" fmla="*/ 3 w 110"/>
                  <a:gd name="T13" fmla="*/ 29 h 149"/>
                  <a:gd name="T14" fmla="*/ 0 w 110"/>
                  <a:gd name="T15" fmla="*/ 28 h 149"/>
                  <a:gd name="T16" fmla="*/ 1 w 110"/>
                  <a:gd name="T17" fmla="*/ 26 h 149"/>
                  <a:gd name="T18" fmla="*/ 10 w 110"/>
                  <a:gd name="T19" fmla="*/ 20 h 149"/>
                  <a:gd name="T20" fmla="*/ 16 w 110"/>
                  <a:gd name="T21" fmla="*/ 11 h 149"/>
                  <a:gd name="T22" fmla="*/ 13 w 110"/>
                  <a:gd name="T23" fmla="*/ 5 h 149"/>
                  <a:gd name="T24" fmla="*/ 13 w 110"/>
                  <a:gd name="T25" fmla="*/ 2 h 149"/>
                  <a:gd name="T26" fmla="*/ 15 w 110"/>
                  <a:gd name="T27" fmla="*/ 0 h 149"/>
                  <a:gd name="T28" fmla="*/ 21 w 110"/>
                  <a:gd name="T29" fmla="*/ 2 h 149"/>
                  <a:gd name="T30" fmla="*/ 21 w 110"/>
                  <a:gd name="T31" fmla="*/ 2 h 149"/>
                  <a:gd name="T32" fmla="*/ 21 w 110"/>
                  <a:gd name="T33" fmla="*/ 2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0" h="149">
                    <a:moveTo>
                      <a:pt x="89" y="10"/>
                    </a:moveTo>
                    <a:lnTo>
                      <a:pt x="110" y="52"/>
                    </a:lnTo>
                    <a:lnTo>
                      <a:pt x="109" y="65"/>
                    </a:lnTo>
                    <a:lnTo>
                      <a:pt x="92" y="97"/>
                    </a:lnTo>
                    <a:lnTo>
                      <a:pt x="70" y="119"/>
                    </a:lnTo>
                    <a:lnTo>
                      <a:pt x="42" y="135"/>
                    </a:lnTo>
                    <a:lnTo>
                      <a:pt x="11" y="149"/>
                    </a:lnTo>
                    <a:lnTo>
                      <a:pt x="0" y="145"/>
                    </a:lnTo>
                    <a:lnTo>
                      <a:pt x="4" y="135"/>
                    </a:lnTo>
                    <a:lnTo>
                      <a:pt x="44" y="104"/>
                    </a:lnTo>
                    <a:lnTo>
                      <a:pt x="68" y="58"/>
                    </a:lnTo>
                    <a:lnTo>
                      <a:pt x="54" y="25"/>
                    </a:lnTo>
                    <a:lnTo>
                      <a:pt x="54" y="10"/>
                    </a:lnTo>
                    <a:lnTo>
                      <a:pt x="64" y="0"/>
                    </a:lnTo>
                    <a:lnTo>
                      <a:pt x="8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9" name="Freeform 211"/>
              <p:cNvSpPr>
                <a:spLocks noChangeAspect="1"/>
              </p:cNvSpPr>
              <p:nvPr/>
            </p:nvSpPr>
            <p:spPr bwMode="auto">
              <a:xfrm>
                <a:off x="5059" y="2777"/>
                <a:ext cx="12" cy="14"/>
              </a:xfrm>
              <a:custGeom>
                <a:avLst/>
                <a:gdLst>
                  <a:gd name="T0" fmla="*/ 3 w 54"/>
                  <a:gd name="T1" fmla="*/ 13 h 68"/>
                  <a:gd name="T2" fmla="*/ 0 w 54"/>
                  <a:gd name="T3" fmla="*/ 9 h 68"/>
                  <a:gd name="T4" fmla="*/ 0 w 54"/>
                  <a:gd name="T5" fmla="*/ 6 h 68"/>
                  <a:gd name="T6" fmla="*/ 4 w 54"/>
                  <a:gd name="T7" fmla="*/ 3 h 68"/>
                  <a:gd name="T8" fmla="*/ 9 w 54"/>
                  <a:gd name="T9" fmla="*/ 0 h 68"/>
                  <a:gd name="T10" fmla="*/ 12 w 54"/>
                  <a:gd name="T11" fmla="*/ 1 h 68"/>
                  <a:gd name="T12" fmla="*/ 11 w 54"/>
                  <a:gd name="T13" fmla="*/ 3 h 68"/>
                  <a:gd name="T14" fmla="*/ 6 w 54"/>
                  <a:gd name="T15" fmla="*/ 8 h 68"/>
                  <a:gd name="T16" fmla="*/ 7 w 54"/>
                  <a:gd name="T17" fmla="*/ 11 h 68"/>
                  <a:gd name="T18" fmla="*/ 6 w 54"/>
                  <a:gd name="T19" fmla="*/ 14 h 68"/>
                  <a:gd name="T20" fmla="*/ 3 w 54"/>
                  <a:gd name="T21" fmla="*/ 13 h 68"/>
                  <a:gd name="T22" fmla="*/ 3 w 54"/>
                  <a:gd name="T23" fmla="*/ 13 h 68"/>
                  <a:gd name="T24" fmla="*/ 3 w 54"/>
                  <a:gd name="T25" fmla="*/ 13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68">
                    <a:moveTo>
                      <a:pt x="15" y="64"/>
                    </a:moveTo>
                    <a:lnTo>
                      <a:pt x="0" y="42"/>
                    </a:lnTo>
                    <a:lnTo>
                      <a:pt x="2" y="30"/>
                    </a:lnTo>
                    <a:lnTo>
                      <a:pt x="20" y="13"/>
                    </a:lnTo>
                    <a:lnTo>
                      <a:pt x="42" y="0"/>
                    </a:lnTo>
                    <a:lnTo>
                      <a:pt x="54" y="3"/>
                    </a:lnTo>
                    <a:lnTo>
                      <a:pt x="51" y="15"/>
                    </a:lnTo>
                    <a:lnTo>
                      <a:pt x="28" y="40"/>
                    </a:lnTo>
                    <a:lnTo>
                      <a:pt x="33" y="55"/>
                    </a:lnTo>
                    <a:lnTo>
                      <a:pt x="28" y="68"/>
                    </a:lnTo>
                    <a:lnTo>
                      <a:pt x="15"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0" name="Freeform 212"/>
              <p:cNvSpPr>
                <a:spLocks noChangeAspect="1"/>
              </p:cNvSpPr>
              <p:nvPr/>
            </p:nvSpPr>
            <p:spPr bwMode="auto">
              <a:xfrm>
                <a:off x="5200" y="2750"/>
                <a:ext cx="38" cy="19"/>
              </a:xfrm>
              <a:custGeom>
                <a:avLst/>
                <a:gdLst>
                  <a:gd name="T0" fmla="*/ 8 w 160"/>
                  <a:gd name="T1" fmla="*/ 3 h 98"/>
                  <a:gd name="T2" fmla="*/ 10 w 160"/>
                  <a:gd name="T3" fmla="*/ 6 h 98"/>
                  <a:gd name="T4" fmla="*/ 12 w 160"/>
                  <a:gd name="T5" fmla="*/ 9 h 98"/>
                  <a:gd name="T6" fmla="*/ 15 w 160"/>
                  <a:gd name="T7" fmla="*/ 11 h 98"/>
                  <a:gd name="T8" fmla="*/ 19 w 160"/>
                  <a:gd name="T9" fmla="*/ 13 h 98"/>
                  <a:gd name="T10" fmla="*/ 36 w 160"/>
                  <a:gd name="T11" fmla="*/ 13 h 98"/>
                  <a:gd name="T12" fmla="*/ 38 w 160"/>
                  <a:gd name="T13" fmla="*/ 14 h 98"/>
                  <a:gd name="T14" fmla="*/ 37 w 160"/>
                  <a:gd name="T15" fmla="*/ 16 h 98"/>
                  <a:gd name="T16" fmla="*/ 27 w 160"/>
                  <a:gd name="T17" fmla="*/ 18 h 98"/>
                  <a:gd name="T18" fmla="*/ 17 w 160"/>
                  <a:gd name="T19" fmla="*/ 19 h 98"/>
                  <a:gd name="T20" fmla="*/ 6 w 160"/>
                  <a:gd name="T21" fmla="*/ 13 h 98"/>
                  <a:gd name="T22" fmla="*/ 0 w 160"/>
                  <a:gd name="T23" fmla="*/ 4 h 98"/>
                  <a:gd name="T24" fmla="*/ 1 w 160"/>
                  <a:gd name="T25" fmla="*/ 1 h 98"/>
                  <a:gd name="T26" fmla="*/ 4 w 160"/>
                  <a:gd name="T27" fmla="*/ 0 h 98"/>
                  <a:gd name="T28" fmla="*/ 8 w 160"/>
                  <a:gd name="T29" fmla="*/ 3 h 98"/>
                  <a:gd name="T30" fmla="*/ 8 w 160"/>
                  <a:gd name="T31" fmla="*/ 3 h 98"/>
                  <a:gd name="T32" fmla="*/ 8 w 160"/>
                  <a:gd name="T33" fmla="*/ 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0" h="98">
                    <a:moveTo>
                      <a:pt x="35" y="15"/>
                    </a:moveTo>
                    <a:lnTo>
                      <a:pt x="40" y="33"/>
                    </a:lnTo>
                    <a:lnTo>
                      <a:pt x="50" y="46"/>
                    </a:lnTo>
                    <a:lnTo>
                      <a:pt x="64" y="56"/>
                    </a:lnTo>
                    <a:lnTo>
                      <a:pt x="80" y="65"/>
                    </a:lnTo>
                    <a:lnTo>
                      <a:pt x="151" y="67"/>
                    </a:lnTo>
                    <a:lnTo>
                      <a:pt x="160" y="74"/>
                    </a:lnTo>
                    <a:lnTo>
                      <a:pt x="154" y="82"/>
                    </a:lnTo>
                    <a:lnTo>
                      <a:pt x="113" y="92"/>
                    </a:lnTo>
                    <a:lnTo>
                      <a:pt x="73" y="98"/>
                    </a:lnTo>
                    <a:lnTo>
                      <a:pt x="25" y="68"/>
                    </a:lnTo>
                    <a:lnTo>
                      <a:pt x="0" y="19"/>
                    </a:lnTo>
                    <a:lnTo>
                      <a:pt x="4" y="5"/>
                    </a:lnTo>
                    <a:lnTo>
                      <a:pt x="16" y="0"/>
                    </a:lnTo>
                    <a:lnTo>
                      <a:pt x="3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1" name="Freeform 213"/>
              <p:cNvSpPr>
                <a:spLocks noChangeAspect="1"/>
              </p:cNvSpPr>
              <p:nvPr/>
            </p:nvSpPr>
            <p:spPr bwMode="auto">
              <a:xfrm>
                <a:off x="5243" y="2764"/>
                <a:ext cx="6" cy="18"/>
              </a:xfrm>
              <a:custGeom>
                <a:avLst/>
                <a:gdLst>
                  <a:gd name="T0" fmla="*/ 5 w 27"/>
                  <a:gd name="T1" fmla="*/ 2 h 88"/>
                  <a:gd name="T2" fmla="*/ 6 w 27"/>
                  <a:gd name="T3" fmla="*/ 8 h 88"/>
                  <a:gd name="T4" fmla="*/ 5 w 27"/>
                  <a:gd name="T5" fmla="*/ 16 h 88"/>
                  <a:gd name="T6" fmla="*/ 3 w 27"/>
                  <a:gd name="T7" fmla="*/ 18 h 88"/>
                  <a:gd name="T8" fmla="*/ 1 w 27"/>
                  <a:gd name="T9" fmla="*/ 16 h 88"/>
                  <a:gd name="T10" fmla="*/ 0 w 27"/>
                  <a:gd name="T11" fmla="*/ 8 h 88"/>
                  <a:gd name="T12" fmla="*/ 1 w 27"/>
                  <a:gd name="T13" fmla="*/ 2 h 88"/>
                  <a:gd name="T14" fmla="*/ 3 w 27"/>
                  <a:gd name="T15" fmla="*/ 0 h 88"/>
                  <a:gd name="T16" fmla="*/ 5 w 27"/>
                  <a:gd name="T17" fmla="*/ 2 h 88"/>
                  <a:gd name="T18" fmla="*/ 5 w 27"/>
                  <a:gd name="T19" fmla="*/ 2 h 88"/>
                  <a:gd name="T20" fmla="*/ 5 w 27"/>
                  <a:gd name="T21" fmla="*/ 2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88">
                    <a:moveTo>
                      <a:pt x="23" y="9"/>
                    </a:moveTo>
                    <a:lnTo>
                      <a:pt x="27" y="37"/>
                    </a:lnTo>
                    <a:lnTo>
                      <a:pt x="21" y="80"/>
                    </a:lnTo>
                    <a:lnTo>
                      <a:pt x="13" y="88"/>
                    </a:lnTo>
                    <a:lnTo>
                      <a:pt x="5" y="80"/>
                    </a:lnTo>
                    <a:lnTo>
                      <a:pt x="0" y="37"/>
                    </a:lnTo>
                    <a:lnTo>
                      <a:pt x="3" y="9"/>
                    </a:lnTo>
                    <a:lnTo>
                      <a:pt x="13" y="0"/>
                    </a:lnTo>
                    <a:lnTo>
                      <a:pt x="2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2" name="Freeform 214"/>
              <p:cNvSpPr>
                <a:spLocks noChangeAspect="1"/>
              </p:cNvSpPr>
              <p:nvPr/>
            </p:nvSpPr>
            <p:spPr bwMode="auto">
              <a:xfrm>
                <a:off x="5071" y="2729"/>
                <a:ext cx="7" cy="14"/>
              </a:xfrm>
              <a:custGeom>
                <a:avLst/>
                <a:gdLst>
                  <a:gd name="T0" fmla="*/ 5 w 35"/>
                  <a:gd name="T1" fmla="*/ 3 h 75"/>
                  <a:gd name="T2" fmla="*/ 7 w 35"/>
                  <a:gd name="T3" fmla="*/ 12 h 75"/>
                  <a:gd name="T4" fmla="*/ 6 w 35"/>
                  <a:gd name="T5" fmla="*/ 14 h 75"/>
                  <a:gd name="T6" fmla="*/ 4 w 35"/>
                  <a:gd name="T7" fmla="*/ 13 h 75"/>
                  <a:gd name="T8" fmla="*/ 0 w 35"/>
                  <a:gd name="T9" fmla="*/ 3 h 75"/>
                  <a:gd name="T10" fmla="*/ 1 w 35"/>
                  <a:gd name="T11" fmla="*/ 1 h 75"/>
                  <a:gd name="T12" fmla="*/ 2 w 35"/>
                  <a:gd name="T13" fmla="*/ 0 h 75"/>
                  <a:gd name="T14" fmla="*/ 5 w 35"/>
                  <a:gd name="T15" fmla="*/ 3 h 75"/>
                  <a:gd name="T16" fmla="*/ 5 w 35"/>
                  <a:gd name="T17" fmla="*/ 3 h 75"/>
                  <a:gd name="T18" fmla="*/ 5 w 35"/>
                  <a:gd name="T19" fmla="*/ 3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 h="75">
                    <a:moveTo>
                      <a:pt x="27" y="15"/>
                    </a:moveTo>
                    <a:lnTo>
                      <a:pt x="35" y="65"/>
                    </a:lnTo>
                    <a:lnTo>
                      <a:pt x="30" y="75"/>
                    </a:lnTo>
                    <a:lnTo>
                      <a:pt x="20" y="71"/>
                    </a:lnTo>
                    <a:lnTo>
                      <a:pt x="0" y="17"/>
                    </a:lnTo>
                    <a:lnTo>
                      <a:pt x="3" y="4"/>
                    </a:lnTo>
                    <a:lnTo>
                      <a:pt x="11" y="0"/>
                    </a:lnTo>
                    <a:lnTo>
                      <a:pt x="2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3" name="Freeform 215"/>
              <p:cNvSpPr>
                <a:spLocks noChangeAspect="1"/>
              </p:cNvSpPr>
              <p:nvPr/>
            </p:nvSpPr>
            <p:spPr bwMode="auto">
              <a:xfrm>
                <a:off x="5071" y="2720"/>
                <a:ext cx="150" cy="12"/>
              </a:xfrm>
              <a:custGeom>
                <a:avLst/>
                <a:gdLst>
                  <a:gd name="T0" fmla="*/ 0 w 639"/>
                  <a:gd name="T1" fmla="*/ 9 h 64"/>
                  <a:gd name="T2" fmla="*/ 15 w 639"/>
                  <a:gd name="T3" fmla="*/ 7 h 64"/>
                  <a:gd name="T4" fmla="*/ 76 w 639"/>
                  <a:gd name="T5" fmla="*/ 2 h 64"/>
                  <a:gd name="T6" fmla="*/ 112 w 639"/>
                  <a:gd name="T7" fmla="*/ 0 h 64"/>
                  <a:gd name="T8" fmla="*/ 148 w 639"/>
                  <a:gd name="T9" fmla="*/ 1 h 64"/>
                  <a:gd name="T10" fmla="*/ 150 w 639"/>
                  <a:gd name="T11" fmla="*/ 2 h 64"/>
                  <a:gd name="T12" fmla="*/ 148 w 639"/>
                  <a:gd name="T13" fmla="*/ 4 h 64"/>
                  <a:gd name="T14" fmla="*/ 73 w 639"/>
                  <a:gd name="T15" fmla="*/ 7 h 64"/>
                  <a:gd name="T16" fmla="*/ 15 w 639"/>
                  <a:gd name="T17" fmla="*/ 11 h 64"/>
                  <a:gd name="T18" fmla="*/ 3 w 639"/>
                  <a:gd name="T19" fmla="*/ 12 h 64"/>
                  <a:gd name="T20" fmla="*/ 0 w 639"/>
                  <a:gd name="T21" fmla="*/ 11 h 64"/>
                  <a:gd name="T22" fmla="*/ 0 w 639"/>
                  <a:gd name="T23" fmla="*/ 9 h 64"/>
                  <a:gd name="T24" fmla="*/ 0 w 639"/>
                  <a:gd name="T25" fmla="*/ 9 h 64"/>
                  <a:gd name="T26" fmla="*/ 0 w 639"/>
                  <a:gd name="T27" fmla="*/ 9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9" h="64">
                    <a:moveTo>
                      <a:pt x="1" y="46"/>
                    </a:moveTo>
                    <a:lnTo>
                      <a:pt x="64" y="39"/>
                    </a:lnTo>
                    <a:lnTo>
                      <a:pt x="324" y="10"/>
                    </a:lnTo>
                    <a:lnTo>
                      <a:pt x="479" y="0"/>
                    </a:lnTo>
                    <a:lnTo>
                      <a:pt x="632" y="3"/>
                    </a:lnTo>
                    <a:lnTo>
                      <a:pt x="639" y="11"/>
                    </a:lnTo>
                    <a:lnTo>
                      <a:pt x="632" y="19"/>
                    </a:lnTo>
                    <a:lnTo>
                      <a:pt x="312" y="37"/>
                    </a:lnTo>
                    <a:lnTo>
                      <a:pt x="65" y="61"/>
                    </a:lnTo>
                    <a:lnTo>
                      <a:pt x="13" y="64"/>
                    </a:lnTo>
                    <a:lnTo>
                      <a:pt x="0" y="56"/>
                    </a:lnTo>
                    <a:lnTo>
                      <a:pt x="1"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4" name="Freeform 216"/>
              <p:cNvSpPr>
                <a:spLocks noChangeAspect="1"/>
              </p:cNvSpPr>
              <p:nvPr/>
            </p:nvSpPr>
            <p:spPr bwMode="auto">
              <a:xfrm>
                <a:off x="5217" y="2720"/>
                <a:ext cx="5" cy="17"/>
              </a:xfrm>
              <a:custGeom>
                <a:avLst/>
                <a:gdLst>
                  <a:gd name="T0" fmla="*/ 5 w 25"/>
                  <a:gd name="T1" fmla="*/ 3 h 85"/>
                  <a:gd name="T2" fmla="*/ 4 w 25"/>
                  <a:gd name="T3" fmla="*/ 16 h 85"/>
                  <a:gd name="T4" fmla="*/ 2 w 25"/>
                  <a:gd name="T5" fmla="*/ 17 h 85"/>
                  <a:gd name="T6" fmla="*/ 1 w 25"/>
                  <a:gd name="T7" fmla="*/ 16 h 85"/>
                  <a:gd name="T8" fmla="*/ 0 w 25"/>
                  <a:gd name="T9" fmla="*/ 3 h 85"/>
                  <a:gd name="T10" fmla="*/ 1 w 25"/>
                  <a:gd name="T11" fmla="*/ 1 h 85"/>
                  <a:gd name="T12" fmla="*/ 2 w 25"/>
                  <a:gd name="T13" fmla="*/ 0 h 85"/>
                  <a:gd name="T14" fmla="*/ 5 w 25"/>
                  <a:gd name="T15" fmla="*/ 3 h 85"/>
                  <a:gd name="T16" fmla="*/ 5 w 25"/>
                  <a:gd name="T17" fmla="*/ 3 h 85"/>
                  <a:gd name="T18" fmla="*/ 5 w 25"/>
                  <a:gd name="T19" fmla="*/ 3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85">
                    <a:moveTo>
                      <a:pt x="25" y="13"/>
                    </a:moveTo>
                    <a:lnTo>
                      <a:pt x="20" y="78"/>
                    </a:lnTo>
                    <a:lnTo>
                      <a:pt x="12" y="85"/>
                    </a:lnTo>
                    <a:lnTo>
                      <a:pt x="4" y="78"/>
                    </a:lnTo>
                    <a:lnTo>
                      <a:pt x="0" y="13"/>
                    </a:lnTo>
                    <a:lnTo>
                      <a:pt x="4" y="3"/>
                    </a:lnTo>
                    <a:lnTo>
                      <a:pt x="12" y="0"/>
                    </a:lnTo>
                    <a:lnTo>
                      <a:pt x="2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5" name="Freeform 217"/>
              <p:cNvSpPr>
                <a:spLocks noChangeAspect="1"/>
              </p:cNvSpPr>
              <p:nvPr/>
            </p:nvSpPr>
            <p:spPr bwMode="auto">
              <a:xfrm>
                <a:off x="5186" y="2727"/>
                <a:ext cx="5" cy="12"/>
              </a:xfrm>
              <a:custGeom>
                <a:avLst/>
                <a:gdLst>
                  <a:gd name="T0" fmla="*/ 5 w 24"/>
                  <a:gd name="T1" fmla="*/ 2 h 65"/>
                  <a:gd name="T2" fmla="*/ 4 w 24"/>
                  <a:gd name="T3" fmla="*/ 11 h 65"/>
                  <a:gd name="T4" fmla="*/ 3 w 24"/>
                  <a:gd name="T5" fmla="*/ 12 h 65"/>
                  <a:gd name="T6" fmla="*/ 1 w 24"/>
                  <a:gd name="T7" fmla="*/ 10 h 65"/>
                  <a:gd name="T8" fmla="*/ 0 w 24"/>
                  <a:gd name="T9" fmla="*/ 2 h 65"/>
                  <a:gd name="T10" fmla="*/ 1 w 24"/>
                  <a:gd name="T11" fmla="*/ 1 h 65"/>
                  <a:gd name="T12" fmla="*/ 3 w 24"/>
                  <a:gd name="T13" fmla="*/ 0 h 65"/>
                  <a:gd name="T14" fmla="*/ 5 w 24"/>
                  <a:gd name="T15" fmla="*/ 2 h 65"/>
                  <a:gd name="T16" fmla="*/ 5 w 24"/>
                  <a:gd name="T17" fmla="*/ 2 h 65"/>
                  <a:gd name="T18" fmla="*/ 5 w 24"/>
                  <a:gd name="T19" fmla="*/ 2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65">
                    <a:moveTo>
                      <a:pt x="24" y="12"/>
                    </a:moveTo>
                    <a:lnTo>
                      <a:pt x="20" y="58"/>
                    </a:lnTo>
                    <a:lnTo>
                      <a:pt x="12" y="65"/>
                    </a:lnTo>
                    <a:lnTo>
                      <a:pt x="5" y="56"/>
                    </a:lnTo>
                    <a:lnTo>
                      <a:pt x="0" y="12"/>
                    </a:lnTo>
                    <a:lnTo>
                      <a:pt x="4" y="3"/>
                    </a:lnTo>
                    <a:lnTo>
                      <a:pt x="12" y="0"/>
                    </a:lnTo>
                    <a:lnTo>
                      <a:pt x="2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6" name="Freeform 218"/>
              <p:cNvSpPr>
                <a:spLocks noChangeAspect="1"/>
              </p:cNvSpPr>
              <p:nvPr/>
            </p:nvSpPr>
            <p:spPr bwMode="auto">
              <a:xfrm>
                <a:off x="5158" y="2726"/>
                <a:ext cx="7" cy="13"/>
              </a:xfrm>
              <a:custGeom>
                <a:avLst/>
                <a:gdLst>
                  <a:gd name="T0" fmla="*/ 7 w 30"/>
                  <a:gd name="T1" fmla="*/ 2 h 65"/>
                  <a:gd name="T2" fmla="*/ 6 w 30"/>
                  <a:gd name="T3" fmla="*/ 10 h 65"/>
                  <a:gd name="T4" fmla="*/ 4 w 30"/>
                  <a:gd name="T5" fmla="*/ 13 h 65"/>
                  <a:gd name="T6" fmla="*/ 2 w 30"/>
                  <a:gd name="T7" fmla="*/ 11 h 65"/>
                  <a:gd name="T8" fmla="*/ 0 w 30"/>
                  <a:gd name="T9" fmla="*/ 2 h 65"/>
                  <a:gd name="T10" fmla="*/ 1 w 30"/>
                  <a:gd name="T11" fmla="*/ 0 h 65"/>
                  <a:gd name="T12" fmla="*/ 4 w 30"/>
                  <a:gd name="T13" fmla="*/ 0 h 65"/>
                  <a:gd name="T14" fmla="*/ 7 w 30"/>
                  <a:gd name="T15" fmla="*/ 2 h 65"/>
                  <a:gd name="T16" fmla="*/ 7 w 30"/>
                  <a:gd name="T17" fmla="*/ 2 h 65"/>
                  <a:gd name="T18" fmla="*/ 7 w 30"/>
                  <a:gd name="T19" fmla="*/ 2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65">
                    <a:moveTo>
                      <a:pt x="30" y="9"/>
                    </a:moveTo>
                    <a:lnTo>
                      <a:pt x="25" y="52"/>
                    </a:lnTo>
                    <a:lnTo>
                      <a:pt x="17" y="65"/>
                    </a:lnTo>
                    <a:lnTo>
                      <a:pt x="9" y="55"/>
                    </a:lnTo>
                    <a:lnTo>
                      <a:pt x="0" y="8"/>
                    </a:lnTo>
                    <a:lnTo>
                      <a:pt x="5" y="1"/>
                    </a:lnTo>
                    <a:lnTo>
                      <a:pt x="15" y="0"/>
                    </a:lnTo>
                    <a:lnTo>
                      <a:pt x="3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7" name="Freeform 219"/>
              <p:cNvSpPr>
                <a:spLocks noChangeAspect="1"/>
              </p:cNvSpPr>
              <p:nvPr/>
            </p:nvSpPr>
            <p:spPr bwMode="auto">
              <a:xfrm>
                <a:off x="5125" y="2726"/>
                <a:ext cx="7" cy="13"/>
              </a:xfrm>
              <a:custGeom>
                <a:avLst/>
                <a:gdLst>
                  <a:gd name="T0" fmla="*/ 7 w 28"/>
                  <a:gd name="T1" fmla="*/ 2 h 68"/>
                  <a:gd name="T2" fmla="*/ 6 w 28"/>
                  <a:gd name="T3" fmla="*/ 11 h 68"/>
                  <a:gd name="T4" fmla="*/ 4 w 28"/>
                  <a:gd name="T5" fmla="*/ 13 h 68"/>
                  <a:gd name="T6" fmla="*/ 2 w 28"/>
                  <a:gd name="T7" fmla="*/ 11 h 68"/>
                  <a:gd name="T8" fmla="*/ 0 w 28"/>
                  <a:gd name="T9" fmla="*/ 2 h 68"/>
                  <a:gd name="T10" fmla="*/ 1 w 28"/>
                  <a:gd name="T11" fmla="*/ 1 h 68"/>
                  <a:gd name="T12" fmla="*/ 4 w 28"/>
                  <a:gd name="T13" fmla="*/ 0 h 68"/>
                  <a:gd name="T14" fmla="*/ 7 w 28"/>
                  <a:gd name="T15" fmla="*/ 2 h 68"/>
                  <a:gd name="T16" fmla="*/ 7 w 28"/>
                  <a:gd name="T17" fmla="*/ 2 h 68"/>
                  <a:gd name="T18" fmla="*/ 7 w 28"/>
                  <a:gd name="T19" fmla="*/ 2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68">
                    <a:moveTo>
                      <a:pt x="28" y="13"/>
                    </a:moveTo>
                    <a:lnTo>
                      <a:pt x="25" y="56"/>
                    </a:lnTo>
                    <a:lnTo>
                      <a:pt x="16" y="68"/>
                    </a:lnTo>
                    <a:lnTo>
                      <a:pt x="6" y="58"/>
                    </a:lnTo>
                    <a:lnTo>
                      <a:pt x="0" y="13"/>
                    </a:lnTo>
                    <a:lnTo>
                      <a:pt x="4" y="4"/>
                    </a:lnTo>
                    <a:lnTo>
                      <a:pt x="14" y="0"/>
                    </a:lnTo>
                    <a:lnTo>
                      <a:pt x="2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8" name="Freeform 220"/>
              <p:cNvSpPr>
                <a:spLocks noChangeAspect="1"/>
              </p:cNvSpPr>
              <p:nvPr/>
            </p:nvSpPr>
            <p:spPr bwMode="auto">
              <a:xfrm>
                <a:off x="5097" y="2727"/>
                <a:ext cx="7" cy="14"/>
              </a:xfrm>
              <a:custGeom>
                <a:avLst/>
                <a:gdLst>
                  <a:gd name="T0" fmla="*/ 7 w 30"/>
                  <a:gd name="T1" fmla="*/ 2 h 73"/>
                  <a:gd name="T2" fmla="*/ 7 w 30"/>
                  <a:gd name="T3" fmla="*/ 6 h 73"/>
                  <a:gd name="T4" fmla="*/ 7 w 30"/>
                  <a:gd name="T5" fmla="*/ 12 h 73"/>
                  <a:gd name="T6" fmla="*/ 5 w 30"/>
                  <a:gd name="T7" fmla="*/ 14 h 73"/>
                  <a:gd name="T8" fmla="*/ 3 w 30"/>
                  <a:gd name="T9" fmla="*/ 12 h 73"/>
                  <a:gd name="T10" fmla="*/ 1 w 30"/>
                  <a:gd name="T11" fmla="*/ 7 h 73"/>
                  <a:gd name="T12" fmla="*/ 0 w 30"/>
                  <a:gd name="T13" fmla="*/ 2 h 73"/>
                  <a:gd name="T14" fmla="*/ 1 w 30"/>
                  <a:gd name="T15" fmla="*/ 0 h 73"/>
                  <a:gd name="T16" fmla="*/ 4 w 30"/>
                  <a:gd name="T17" fmla="*/ 0 h 73"/>
                  <a:gd name="T18" fmla="*/ 7 w 30"/>
                  <a:gd name="T19" fmla="*/ 2 h 73"/>
                  <a:gd name="T20" fmla="*/ 7 w 30"/>
                  <a:gd name="T21" fmla="*/ 2 h 73"/>
                  <a:gd name="T22" fmla="*/ 7 w 30"/>
                  <a:gd name="T23" fmla="*/ 2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73">
                    <a:moveTo>
                      <a:pt x="30" y="11"/>
                    </a:moveTo>
                    <a:lnTo>
                      <a:pt x="28" y="32"/>
                    </a:lnTo>
                    <a:lnTo>
                      <a:pt x="28" y="65"/>
                    </a:lnTo>
                    <a:lnTo>
                      <a:pt x="20" y="73"/>
                    </a:lnTo>
                    <a:lnTo>
                      <a:pt x="12" y="65"/>
                    </a:lnTo>
                    <a:lnTo>
                      <a:pt x="4" y="34"/>
                    </a:lnTo>
                    <a:lnTo>
                      <a:pt x="0" y="10"/>
                    </a:lnTo>
                    <a:lnTo>
                      <a:pt x="4" y="2"/>
                    </a:lnTo>
                    <a:lnTo>
                      <a:pt x="15" y="0"/>
                    </a:lnTo>
                    <a:lnTo>
                      <a:pt x="3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9" name="Freeform 221"/>
              <p:cNvSpPr>
                <a:spLocks noChangeAspect="1"/>
              </p:cNvSpPr>
              <p:nvPr/>
            </p:nvSpPr>
            <p:spPr bwMode="auto">
              <a:xfrm>
                <a:off x="5179" y="2551"/>
                <a:ext cx="54" cy="19"/>
              </a:xfrm>
              <a:custGeom>
                <a:avLst/>
                <a:gdLst>
                  <a:gd name="T0" fmla="*/ 2 w 230"/>
                  <a:gd name="T1" fmla="*/ 0 h 97"/>
                  <a:gd name="T2" fmla="*/ 30 w 230"/>
                  <a:gd name="T3" fmla="*/ 1 h 97"/>
                  <a:gd name="T4" fmla="*/ 42 w 230"/>
                  <a:gd name="T5" fmla="*/ 5 h 97"/>
                  <a:gd name="T6" fmla="*/ 52 w 230"/>
                  <a:gd name="T7" fmla="*/ 12 h 97"/>
                  <a:gd name="T8" fmla="*/ 53 w 230"/>
                  <a:gd name="T9" fmla="*/ 14 h 97"/>
                  <a:gd name="T10" fmla="*/ 54 w 230"/>
                  <a:gd name="T11" fmla="*/ 17 h 97"/>
                  <a:gd name="T12" fmla="*/ 52 w 230"/>
                  <a:gd name="T13" fmla="*/ 19 h 97"/>
                  <a:gd name="T14" fmla="*/ 46 w 230"/>
                  <a:gd name="T15" fmla="*/ 18 h 97"/>
                  <a:gd name="T16" fmla="*/ 45 w 230"/>
                  <a:gd name="T17" fmla="*/ 16 h 97"/>
                  <a:gd name="T18" fmla="*/ 41 w 230"/>
                  <a:gd name="T19" fmla="*/ 12 h 97"/>
                  <a:gd name="T20" fmla="*/ 36 w 230"/>
                  <a:gd name="T21" fmla="*/ 9 h 97"/>
                  <a:gd name="T22" fmla="*/ 31 w 230"/>
                  <a:gd name="T23" fmla="*/ 7 h 97"/>
                  <a:gd name="T24" fmla="*/ 26 w 230"/>
                  <a:gd name="T25" fmla="*/ 5 h 97"/>
                  <a:gd name="T26" fmla="*/ 2 w 230"/>
                  <a:gd name="T27" fmla="*/ 3 h 97"/>
                  <a:gd name="T28" fmla="*/ 0 w 230"/>
                  <a:gd name="T29" fmla="*/ 2 h 97"/>
                  <a:gd name="T30" fmla="*/ 2 w 230"/>
                  <a:gd name="T31" fmla="*/ 0 h 97"/>
                  <a:gd name="T32" fmla="*/ 2 w 230"/>
                  <a:gd name="T33" fmla="*/ 0 h 97"/>
                  <a:gd name="T34" fmla="*/ 2 w 230"/>
                  <a:gd name="T35" fmla="*/ 0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0" h="97">
                    <a:moveTo>
                      <a:pt x="9" y="0"/>
                    </a:moveTo>
                    <a:lnTo>
                      <a:pt x="129" y="5"/>
                    </a:lnTo>
                    <a:lnTo>
                      <a:pt x="180" y="23"/>
                    </a:lnTo>
                    <a:lnTo>
                      <a:pt x="221" y="61"/>
                    </a:lnTo>
                    <a:lnTo>
                      <a:pt x="227" y="73"/>
                    </a:lnTo>
                    <a:lnTo>
                      <a:pt x="230" y="87"/>
                    </a:lnTo>
                    <a:lnTo>
                      <a:pt x="222" y="97"/>
                    </a:lnTo>
                    <a:lnTo>
                      <a:pt x="198" y="91"/>
                    </a:lnTo>
                    <a:lnTo>
                      <a:pt x="190" y="81"/>
                    </a:lnTo>
                    <a:lnTo>
                      <a:pt x="174" y="61"/>
                    </a:lnTo>
                    <a:lnTo>
                      <a:pt x="155" y="45"/>
                    </a:lnTo>
                    <a:lnTo>
                      <a:pt x="134" y="34"/>
                    </a:lnTo>
                    <a:lnTo>
                      <a:pt x="112" y="26"/>
                    </a:lnTo>
                    <a:lnTo>
                      <a:pt x="9" y="16"/>
                    </a:lnTo>
                    <a:lnTo>
                      <a:pt x="0"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40" name="Freeform 222"/>
              <p:cNvSpPr>
                <a:spLocks noChangeAspect="1"/>
              </p:cNvSpPr>
              <p:nvPr/>
            </p:nvSpPr>
            <p:spPr bwMode="auto">
              <a:xfrm>
                <a:off x="5030" y="2610"/>
                <a:ext cx="43" cy="103"/>
              </a:xfrm>
              <a:custGeom>
                <a:avLst/>
                <a:gdLst>
                  <a:gd name="T0" fmla="*/ 8 w 185"/>
                  <a:gd name="T1" fmla="*/ 3 h 523"/>
                  <a:gd name="T2" fmla="*/ 10 w 185"/>
                  <a:gd name="T3" fmla="*/ 16 h 523"/>
                  <a:gd name="T4" fmla="*/ 12 w 185"/>
                  <a:gd name="T5" fmla="*/ 29 h 523"/>
                  <a:gd name="T6" fmla="*/ 17 w 185"/>
                  <a:gd name="T7" fmla="*/ 38 h 523"/>
                  <a:gd name="T8" fmla="*/ 29 w 185"/>
                  <a:gd name="T9" fmla="*/ 63 h 523"/>
                  <a:gd name="T10" fmla="*/ 35 w 185"/>
                  <a:gd name="T11" fmla="*/ 79 h 523"/>
                  <a:gd name="T12" fmla="*/ 43 w 185"/>
                  <a:gd name="T13" fmla="*/ 98 h 523"/>
                  <a:gd name="T14" fmla="*/ 43 w 185"/>
                  <a:gd name="T15" fmla="*/ 101 h 523"/>
                  <a:gd name="T16" fmla="*/ 40 w 185"/>
                  <a:gd name="T17" fmla="*/ 103 h 523"/>
                  <a:gd name="T18" fmla="*/ 36 w 185"/>
                  <a:gd name="T19" fmla="*/ 103 h 523"/>
                  <a:gd name="T20" fmla="*/ 33 w 185"/>
                  <a:gd name="T21" fmla="*/ 100 h 523"/>
                  <a:gd name="T22" fmla="*/ 27 w 185"/>
                  <a:gd name="T23" fmla="*/ 82 h 523"/>
                  <a:gd name="T24" fmla="*/ 22 w 185"/>
                  <a:gd name="T25" fmla="*/ 65 h 523"/>
                  <a:gd name="T26" fmla="*/ 9 w 185"/>
                  <a:gd name="T27" fmla="*/ 29 h 523"/>
                  <a:gd name="T28" fmla="*/ 4 w 185"/>
                  <a:gd name="T29" fmla="*/ 16 h 523"/>
                  <a:gd name="T30" fmla="*/ 0 w 185"/>
                  <a:gd name="T31" fmla="*/ 3 h 523"/>
                  <a:gd name="T32" fmla="*/ 1 w 185"/>
                  <a:gd name="T33" fmla="*/ 1 h 523"/>
                  <a:gd name="T34" fmla="*/ 4 w 185"/>
                  <a:gd name="T35" fmla="*/ 0 h 523"/>
                  <a:gd name="T36" fmla="*/ 8 w 185"/>
                  <a:gd name="T37" fmla="*/ 3 h 523"/>
                  <a:gd name="T38" fmla="*/ 8 w 185"/>
                  <a:gd name="T39" fmla="*/ 3 h 5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5" h="523">
                    <a:moveTo>
                      <a:pt x="35" y="16"/>
                    </a:moveTo>
                    <a:lnTo>
                      <a:pt x="42" y="80"/>
                    </a:lnTo>
                    <a:lnTo>
                      <a:pt x="53" y="145"/>
                    </a:lnTo>
                    <a:lnTo>
                      <a:pt x="74" y="194"/>
                    </a:lnTo>
                    <a:lnTo>
                      <a:pt x="124" y="319"/>
                    </a:lnTo>
                    <a:lnTo>
                      <a:pt x="152" y="402"/>
                    </a:lnTo>
                    <a:lnTo>
                      <a:pt x="185" y="497"/>
                    </a:lnTo>
                    <a:lnTo>
                      <a:pt x="184" y="514"/>
                    </a:lnTo>
                    <a:lnTo>
                      <a:pt x="171" y="523"/>
                    </a:lnTo>
                    <a:lnTo>
                      <a:pt x="156" y="523"/>
                    </a:lnTo>
                    <a:lnTo>
                      <a:pt x="144" y="510"/>
                    </a:lnTo>
                    <a:lnTo>
                      <a:pt x="115" y="414"/>
                    </a:lnTo>
                    <a:lnTo>
                      <a:pt x="95" y="328"/>
                    </a:lnTo>
                    <a:lnTo>
                      <a:pt x="37" y="149"/>
                    </a:lnTo>
                    <a:lnTo>
                      <a:pt x="16" y="83"/>
                    </a:lnTo>
                    <a:lnTo>
                      <a:pt x="0" y="17"/>
                    </a:lnTo>
                    <a:lnTo>
                      <a:pt x="5" y="4"/>
                    </a:lnTo>
                    <a:lnTo>
                      <a:pt x="17" y="0"/>
                    </a:lnTo>
                    <a:lnTo>
                      <a:pt x="3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41" name="Freeform 223"/>
              <p:cNvSpPr>
                <a:spLocks noChangeAspect="1"/>
              </p:cNvSpPr>
              <p:nvPr/>
            </p:nvSpPr>
            <p:spPr bwMode="auto">
              <a:xfrm>
                <a:off x="5073" y="2697"/>
                <a:ext cx="153" cy="19"/>
              </a:xfrm>
              <a:custGeom>
                <a:avLst/>
                <a:gdLst>
                  <a:gd name="T0" fmla="*/ 5 w 657"/>
                  <a:gd name="T1" fmla="*/ 14 h 96"/>
                  <a:gd name="T2" fmla="*/ 32 w 657"/>
                  <a:gd name="T3" fmla="*/ 11 h 96"/>
                  <a:gd name="T4" fmla="*/ 58 w 657"/>
                  <a:gd name="T5" fmla="*/ 9 h 96"/>
                  <a:gd name="T6" fmla="*/ 103 w 657"/>
                  <a:gd name="T7" fmla="*/ 4 h 96"/>
                  <a:gd name="T8" fmla="*/ 124 w 657"/>
                  <a:gd name="T9" fmla="*/ 1 h 96"/>
                  <a:gd name="T10" fmla="*/ 148 w 657"/>
                  <a:gd name="T11" fmla="*/ 0 h 96"/>
                  <a:gd name="T12" fmla="*/ 152 w 657"/>
                  <a:gd name="T13" fmla="*/ 1 h 96"/>
                  <a:gd name="T14" fmla="*/ 153 w 657"/>
                  <a:gd name="T15" fmla="*/ 4 h 96"/>
                  <a:gd name="T16" fmla="*/ 152 w 657"/>
                  <a:gd name="T17" fmla="*/ 7 h 96"/>
                  <a:gd name="T18" fmla="*/ 148 w 657"/>
                  <a:gd name="T19" fmla="*/ 8 h 96"/>
                  <a:gd name="T20" fmla="*/ 104 w 657"/>
                  <a:gd name="T21" fmla="*/ 11 h 96"/>
                  <a:gd name="T22" fmla="*/ 83 w 657"/>
                  <a:gd name="T23" fmla="*/ 13 h 96"/>
                  <a:gd name="T24" fmla="*/ 59 w 657"/>
                  <a:gd name="T25" fmla="*/ 15 h 96"/>
                  <a:gd name="T26" fmla="*/ 0 w 657"/>
                  <a:gd name="T27" fmla="*/ 19 h 96"/>
                  <a:gd name="T28" fmla="*/ 0 w 657"/>
                  <a:gd name="T29" fmla="*/ 17 h 96"/>
                  <a:gd name="T30" fmla="*/ 5 w 657"/>
                  <a:gd name="T31" fmla="*/ 14 h 96"/>
                  <a:gd name="T32" fmla="*/ 5 w 657"/>
                  <a:gd name="T33" fmla="*/ 14 h 96"/>
                  <a:gd name="T34" fmla="*/ 5 w 657"/>
                  <a:gd name="T35" fmla="*/ 14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7" h="96">
                    <a:moveTo>
                      <a:pt x="20" y="70"/>
                    </a:moveTo>
                    <a:lnTo>
                      <a:pt x="139" y="54"/>
                    </a:lnTo>
                    <a:lnTo>
                      <a:pt x="251" y="44"/>
                    </a:lnTo>
                    <a:lnTo>
                      <a:pt x="444" y="18"/>
                    </a:lnTo>
                    <a:lnTo>
                      <a:pt x="534" y="6"/>
                    </a:lnTo>
                    <a:lnTo>
                      <a:pt x="636" y="0"/>
                    </a:lnTo>
                    <a:lnTo>
                      <a:pt x="652" y="7"/>
                    </a:lnTo>
                    <a:lnTo>
                      <a:pt x="657" y="20"/>
                    </a:lnTo>
                    <a:lnTo>
                      <a:pt x="652" y="34"/>
                    </a:lnTo>
                    <a:lnTo>
                      <a:pt x="636" y="40"/>
                    </a:lnTo>
                    <a:lnTo>
                      <a:pt x="446" y="55"/>
                    </a:lnTo>
                    <a:lnTo>
                      <a:pt x="356" y="68"/>
                    </a:lnTo>
                    <a:lnTo>
                      <a:pt x="254" y="78"/>
                    </a:lnTo>
                    <a:lnTo>
                      <a:pt x="0" y="96"/>
                    </a:lnTo>
                    <a:lnTo>
                      <a:pt x="2" y="85"/>
                    </a:lnTo>
                    <a:lnTo>
                      <a:pt x="2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42" name="Freeform 224"/>
              <p:cNvSpPr>
                <a:spLocks noChangeAspect="1"/>
              </p:cNvSpPr>
              <p:nvPr/>
            </p:nvSpPr>
            <p:spPr bwMode="auto">
              <a:xfrm>
                <a:off x="5216" y="2545"/>
                <a:ext cx="32" cy="161"/>
              </a:xfrm>
              <a:custGeom>
                <a:avLst/>
                <a:gdLst>
                  <a:gd name="T0" fmla="*/ 30 w 136"/>
                  <a:gd name="T1" fmla="*/ 2 h 815"/>
                  <a:gd name="T2" fmla="*/ 32 w 136"/>
                  <a:gd name="T3" fmla="*/ 17 h 815"/>
                  <a:gd name="T4" fmla="*/ 31 w 136"/>
                  <a:gd name="T5" fmla="*/ 41 h 815"/>
                  <a:gd name="T6" fmla="*/ 27 w 136"/>
                  <a:gd name="T7" fmla="*/ 62 h 815"/>
                  <a:gd name="T8" fmla="*/ 22 w 136"/>
                  <a:gd name="T9" fmla="*/ 83 h 815"/>
                  <a:gd name="T10" fmla="*/ 17 w 136"/>
                  <a:gd name="T11" fmla="*/ 107 h 815"/>
                  <a:gd name="T12" fmla="*/ 13 w 136"/>
                  <a:gd name="T13" fmla="*/ 133 h 815"/>
                  <a:gd name="T14" fmla="*/ 12 w 136"/>
                  <a:gd name="T15" fmla="*/ 145 h 815"/>
                  <a:gd name="T16" fmla="*/ 9 w 136"/>
                  <a:gd name="T17" fmla="*/ 158 h 815"/>
                  <a:gd name="T18" fmla="*/ 8 w 136"/>
                  <a:gd name="T19" fmla="*/ 160 h 815"/>
                  <a:gd name="T20" fmla="*/ 4 w 136"/>
                  <a:gd name="T21" fmla="*/ 161 h 815"/>
                  <a:gd name="T22" fmla="*/ 0 w 136"/>
                  <a:gd name="T23" fmla="*/ 156 h 815"/>
                  <a:gd name="T24" fmla="*/ 3 w 136"/>
                  <a:gd name="T25" fmla="*/ 133 h 815"/>
                  <a:gd name="T26" fmla="*/ 8 w 136"/>
                  <a:gd name="T27" fmla="*/ 106 h 815"/>
                  <a:gd name="T28" fmla="*/ 10 w 136"/>
                  <a:gd name="T29" fmla="*/ 93 h 815"/>
                  <a:gd name="T30" fmla="*/ 13 w 136"/>
                  <a:gd name="T31" fmla="*/ 82 h 815"/>
                  <a:gd name="T32" fmla="*/ 19 w 136"/>
                  <a:gd name="T33" fmla="*/ 61 h 815"/>
                  <a:gd name="T34" fmla="*/ 25 w 136"/>
                  <a:gd name="T35" fmla="*/ 16 h 815"/>
                  <a:gd name="T36" fmla="*/ 23 w 136"/>
                  <a:gd name="T37" fmla="*/ 7 h 815"/>
                  <a:gd name="T38" fmla="*/ 24 w 136"/>
                  <a:gd name="T39" fmla="*/ 3 h 815"/>
                  <a:gd name="T40" fmla="*/ 27 w 136"/>
                  <a:gd name="T41" fmla="*/ 1 h 815"/>
                  <a:gd name="T42" fmla="*/ 29 w 136"/>
                  <a:gd name="T43" fmla="*/ 0 h 815"/>
                  <a:gd name="T44" fmla="*/ 30 w 136"/>
                  <a:gd name="T45" fmla="*/ 2 h 815"/>
                  <a:gd name="T46" fmla="*/ 30 w 136"/>
                  <a:gd name="T47" fmla="*/ 2 h 815"/>
                  <a:gd name="T48" fmla="*/ 30 w 136"/>
                  <a:gd name="T49" fmla="*/ 2 h 8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6" h="815">
                    <a:moveTo>
                      <a:pt x="128" y="11"/>
                    </a:moveTo>
                    <a:lnTo>
                      <a:pt x="136" y="88"/>
                    </a:lnTo>
                    <a:lnTo>
                      <a:pt x="130" y="210"/>
                    </a:lnTo>
                    <a:lnTo>
                      <a:pt x="115" y="315"/>
                    </a:lnTo>
                    <a:lnTo>
                      <a:pt x="95" y="420"/>
                    </a:lnTo>
                    <a:lnTo>
                      <a:pt x="73" y="544"/>
                    </a:lnTo>
                    <a:lnTo>
                      <a:pt x="57" y="674"/>
                    </a:lnTo>
                    <a:lnTo>
                      <a:pt x="51" y="736"/>
                    </a:lnTo>
                    <a:lnTo>
                      <a:pt x="40" y="798"/>
                    </a:lnTo>
                    <a:lnTo>
                      <a:pt x="32" y="812"/>
                    </a:lnTo>
                    <a:lnTo>
                      <a:pt x="17" y="815"/>
                    </a:lnTo>
                    <a:lnTo>
                      <a:pt x="0" y="792"/>
                    </a:lnTo>
                    <a:lnTo>
                      <a:pt x="14" y="672"/>
                    </a:lnTo>
                    <a:lnTo>
                      <a:pt x="32" y="537"/>
                    </a:lnTo>
                    <a:lnTo>
                      <a:pt x="44" y="472"/>
                    </a:lnTo>
                    <a:lnTo>
                      <a:pt x="56" y="414"/>
                    </a:lnTo>
                    <a:lnTo>
                      <a:pt x="80" y="308"/>
                    </a:lnTo>
                    <a:lnTo>
                      <a:pt x="106" y="80"/>
                    </a:lnTo>
                    <a:lnTo>
                      <a:pt x="97" y="35"/>
                    </a:lnTo>
                    <a:lnTo>
                      <a:pt x="102" y="16"/>
                    </a:lnTo>
                    <a:lnTo>
                      <a:pt x="113" y="3"/>
                    </a:lnTo>
                    <a:lnTo>
                      <a:pt x="123" y="0"/>
                    </a:lnTo>
                    <a:lnTo>
                      <a:pt x="12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43" name="Freeform 225"/>
              <p:cNvSpPr>
                <a:spLocks noChangeAspect="1"/>
              </p:cNvSpPr>
              <p:nvPr/>
            </p:nvSpPr>
            <p:spPr bwMode="auto">
              <a:xfrm>
                <a:off x="5023" y="2889"/>
                <a:ext cx="377" cy="64"/>
              </a:xfrm>
              <a:custGeom>
                <a:avLst/>
                <a:gdLst>
                  <a:gd name="T0" fmla="*/ 123 w 1615"/>
                  <a:gd name="T1" fmla="*/ 7 h 327"/>
                  <a:gd name="T2" fmla="*/ 142 w 1615"/>
                  <a:gd name="T3" fmla="*/ 13 h 327"/>
                  <a:gd name="T4" fmla="*/ 165 w 1615"/>
                  <a:gd name="T5" fmla="*/ 19 h 327"/>
                  <a:gd name="T6" fmla="*/ 185 w 1615"/>
                  <a:gd name="T7" fmla="*/ 28 h 327"/>
                  <a:gd name="T8" fmla="*/ 204 w 1615"/>
                  <a:gd name="T9" fmla="*/ 36 h 327"/>
                  <a:gd name="T10" fmla="*/ 222 w 1615"/>
                  <a:gd name="T11" fmla="*/ 43 h 327"/>
                  <a:gd name="T12" fmla="*/ 237 w 1615"/>
                  <a:gd name="T13" fmla="*/ 48 h 327"/>
                  <a:gd name="T14" fmla="*/ 262 w 1615"/>
                  <a:gd name="T15" fmla="*/ 51 h 327"/>
                  <a:gd name="T16" fmla="*/ 280 w 1615"/>
                  <a:gd name="T17" fmla="*/ 53 h 327"/>
                  <a:gd name="T18" fmla="*/ 300 w 1615"/>
                  <a:gd name="T19" fmla="*/ 52 h 327"/>
                  <a:gd name="T20" fmla="*/ 312 w 1615"/>
                  <a:gd name="T21" fmla="*/ 49 h 327"/>
                  <a:gd name="T22" fmla="*/ 323 w 1615"/>
                  <a:gd name="T23" fmla="*/ 43 h 327"/>
                  <a:gd name="T24" fmla="*/ 336 w 1615"/>
                  <a:gd name="T25" fmla="*/ 36 h 327"/>
                  <a:gd name="T26" fmla="*/ 342 w 1615"/>
                  <a:gd name="T27" fmla="*/ 29 h 327"/>
                  <a:gd name="T28" fmla="*/ 350 w 1615"/>
                  <a:gd name="T29" fmla="*/ 23 h 327"/>
                  <a:gd name="T30" fmla="*/ 358 w 1615"/>
                  <a:gd name="T31" fmla="*/ 14 h 327"/>
                  <a:gd name="T32" fmla="*/ 377 w 1615"/>
                  <a:gd name="T33" fmla="*/ 19 h 327"/>
                  <a:gd name="T34" fmla="*/ 370 w 1615"/>
                  <a:gd name="T35" fmla="*/ 28 h 327"/>
                  <a:gd name="T36" fmla="*/ 363 w 1615"/>
                  <a:gd name="T37" fmla="*/ 35 h 327"/>
                  <a:gd name="T38" fmla="*/ 355 w 1615"/>
                  <a:gd name="T39" fmla="*/ 41 h 327"/>
                  <a:gd name="T40" fmla="*/ 346 w 1615"/>
                  <a:gd name="T41" fmla="*/ 48 h 327"/>
                  <a:gd name="T42" fmla="*/ 335 w 1615"/>
                  <a:gd name="T43" fmla="*/ 53 h 327"/>
                  <a:gd name="T44" fmla="*/ 324 w 1615"/>
                  <a:gd name="T45" fmla="*/ 57 h 327"/>
                  <a:gd name="T46" fmla="*/ 312 w 1615"/>
                  <a:gd name="T47" fmla="*/ 60 h 327"/>
                  <a:gd name="T48" fmla="*/ 299 w 1615"/>
                  <a:gd name="T49" fmla="*/ 62 h 327"/>
                  <a:gd name="T50" fmla="*/ 284 w 1615"/>
                  <a:gd name="T51" fmla="*/ 63 h 327"/>
                  <a:gd name="T52" fmla="*/ 265 w 1615"/>
                  <a:gd name="T53" fmla="*/ 64 h 327"/>
                  <a:gd name="T54" fmla="*/ 233 w 1615"/>
                  <a:gd name="T55" fmla="*/ 61 h 327"/>
                  <a:gd name="T56" fmla="*/ 206 w 1615"/>
                  <a:gd name="T57" fmla="*/ 55 h 327"/>
                  <a:gd name="T58" fmla="*/ 182 w 1615"/>
                  <a:gd name="T59" fmla="*/ 47 h 327"/>
                  <a:gd name="T60" fmla="*/ 163 w 1615"/>
                  <a:gd name="T61" fmla="*/ 40 h 327"/>
                  <a:gd name="T62" fmla="*/ 145 w 1615"/>
                  <a:gd name="T63" fmla="*/ 33 h 327"/>
                  <a:gd name="T64" fmla="*/ 127 w 1615"/>
                  <a:gd name="T65" fmla="*/ 26 h 327"/>
                  <a:gd name="T66" fmla="*/ 106 w 1615"/>
                  <a:gd name="T67" fmla="*/ 19 h 327"/>
                  <a:gd name="T68" fmla="*/ 86 w 1615"/>
                  <a:gd name="T69" fmla="*/ 13 h 327"/>
                  <a:gd name="T70" fmla="*/ 69 w 1615"/>
                  <a:gd name="T71" fmla="*/ 7 h 327"/>
                  <a:gd name="T72" fmla="*/ 48 w 1615"/>
                  <a:gd name="T73" fmla="*/ 5 h 327"/>
                  <a:gd name="T74" fmla="*/ 23 w 1615"/>
                  <a:gd name="T75" fmla="*/ 2 h 327"/>
                  <a:gd name="T76" fmla="*/ 0 w 1615"/>
                  <a:gd name="T77" fmla="*/ 0 h 327"/>
                  <a:gd name="T78" fmla="*/ 56 w 1615"/>
                  <a:gd name="T79" fmla="*/ 1 h 327"/>
                  <a:gd name="T80" fmla="*/ 105 w 1615"/>
                  <a:gd name="T81" fmla="*/ 3 h 327"/>
                  <a:gd name="T82" fmla="*/ 123 w 1615"/>
                  <a:gd name="T83" fmla="*/ 7 h 327"/>
                  <a:gd name="T84" fmla="*/ 123 w 1615"/>
                  <a:gd name="T85" fmla="*/ 7 h 3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15" h="327">
                    <a:moveTo>
                      <a:pt x="526" y="38"/>
                    </a:moveTo>
                    <a:lnTo>
                      <a:pt x="609" y="65"/>
                    </a:lnTo>
                    <a:lnTo>
                      <a:pt x="708" y="99"/>
                    </a:lnTo>
                    <a:lnTo>
                      <a:pt x="792" y="142"/>
                    </a:lnTo>
                    <a:lnTo>
                      <a:pt x="876" y="185"/>
                    </a:lnTo>
                    <a:lnTo>
                      <a:pt x="952" y="218"/>
                    </a:lnTo>
                    <a:lnTo>
                      <a:pt x="1016" y="243"/>
                    </a:lnTo>
                    <a:lnTo>
                      <a:pt x="1122" y="262"/>
                    </a:lnTo>
                    <a:lnTo>
                      <a:pt x="1200" y="272"/>
                    </a:lnTo>
                    <a:lnTo>
                      <a:pt x="1287" y="264"/>
                    </a:lnTo>
                    <a:lnTo>
                      <a:pt x="1338" y="248"/>
                    </a:lnTo>
                    <a:lnTo>
                      <a:pt x="1385" y="220"/>
                    </a:lnTo>
                    <a:lnTo>
                      <a:pt x="1438" y="182"/>
                    </a:lnTo>
                    <a:lnTo>
                      <a:pt x="1467" y="147"/>
                    </a:lnTo>
                    <a:lnTo>
                      <a:pt x="1499" y="116"/>
                    </a:lnTo>
                    <a:lnTo>
                      <a:pt x="1532" y="74"/>
                    </a:lnTo>
                    <a:lnTo>
                      <a:pt x="1615" y="98"/>
                    </a:lnTo>
                    <a:lnTo>
                      <a:pt x="1585" y="145"/>
                    </a:lnTo>
                    <a:lnTo>
                      <a:pt x="1557" y="178"/>
                    </a:lnTo>
                    <a:lnTo>
                      <a:pt x="1522" y="212"/>
                    </a:lnTo>
                    <a:lnTo>
                      <a:pt x="1481" y="244"/>
                    </a:lnTo>
                    <a:lnTo>
                      <a:pt x="1437" y="270"/>
                    </a:lnTo>
                    <a:lnTo>
                      <a:pt x="1390" y="291"/>
                    </a:lnTo>
                    <a:lnTo>
                      <a:pt x="1337" y="307"/>
                    </a:lnTo>
                    <a:lnTo>
                      <a:pt x="1283" y="317"/>
                    </a:lnTo>
                    <a:lnTo>
                      <a:pt x="1217" y="324"/>
                    </a:lnTo>
                    <a:lnTo>
                      <a:pt x="1137" y="327"/>
                    </a:lnTo>
                    <a:lnTo>
                      <a:pt x="996" y="314"/>
                    </a:lnTo>
                    <a:lnTo>
                      <a:pt x="881" y="281"/>
                    </a:lnTo>
                    <a:lnTo>
                      <a:pt x="781" y="241"/>
                    </a:lnTo>
                    <a:lnTo>
                      <a:pt x="700" y="205"/>
                    </a:lnTo>
                    <a:lnTo>
                      <a:pt x="623" y="170"/>
                    </a:lnTo>
                    <a:lnTo>
                      <a:pt x="542" y="135"/>
                    </a:lnTo>
                    <a:lnTo>
                      <a:pt x="454" y="97"/>
                    </a:lnTo>
                    <a:lnTo>
                      <a:pt x="369" y="64"/>
                    </a:lnTo>
                    <a:lnTo>
                      <a:pt x="294" y="38"/>
                    </a:lnTo>
                    <a:lnTo>
                      <a:pt x="205" y="23"/>
                    </a:lnTo>
                    <a:lnTo>
                      <a:pt x="98" y="12"/>
                    </a:lnTo>
                    <a:lnTo>
                      <a:pt x="0" y="0"/>
                    </a:lnTo>
                    <a:lnTo>
                      <a:pt x="241" y="5"/>
                    </a:lnTo>
                    <a:lnTo>
                      <a:pt x="449" y="14"/>
                    </a:lnTo>
                    <a:lnTo>
                      <a:pt x="526"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44" name="Freeform 226"/>
              <p:cNvSpPr>
                <a:spLocks noChangeAspect="1"/>
              </p:cNvSpPr>
              <p:nvPr/>
            </p:nvSpPr>
            <p:spPr bwMode="auto">
              <a:xfrm>
                <a:off x="5029" y="2544"/>
                <a:ext cx="211" cy="48"/>
              </a:xfrm>
              <a:custGeom>
                <a:avLst/>
                <a:gdLst>
                  <a:gd name="T0" fmla="*/ 209 w 899"/>
                  <a:gd name="T1" fmla="*/ 3 h 247"/>
                  <a:gd name="T2" fmla="*/ 184 w 899"/>
                  <a:gd name="T3" fmla="*/ 6 h 247"/>
                  <a:gd name="T4" fmla="*/ 161 w 899"/>
                  <a:gd name="T5" fmla="*/ 9 h 247"/>
                  <a:gd name="T6" fmla="*/ 113 w 899"/>
                  <a:gd name="T7" fmla="*/ 15 h 247"/>
                  <a:gd name="T8" fmla="*/ 87 w 899"/>
                  <a:gd name="T9" fmla="*/ 20 h 247"/>
                  <a:gd name="T10" fmla="*/ 62 w 899"/>
                  <a:gd name="T11" fmla="*/ 27 h 247"/>
                  <a:gd name="T12" fmla="*/ 46 w 899"/>
                  <a:gd name="T13" fmla="*/ 30 h 247"/>
                  <a:gd name="T14" fmla="*/ 32 w 899"/>
                  <a:gd name="T15" fmla="*/ 34 h 247"/>
                  <a:gd name="T16" fmla="*/ 20 w 899"/>
                  <a:gd name="T17" fmla="*/ 39 h 247"/>
                  <a:gd name="T18" fmla="*/ 7 w 899"/>
                  <a:gd name="T19" fmla="*/ 47 h 247"/>
                  <a:gd name="T20" fmla="*/ 4 w 899"/>
                  <a:gd name="T21" fmla="*/ 48 h 247"/>
                  <a:gd name="T22" fmla="*/ 1 w 899"/>
                  <a:gd name="T23" fmla="*/ 47 h 247"/>
                  <a:gd name="T24" fmla="*/ 0 w 899"/>
                  <a:gd name="T25" fmla="*/ 45 h 247"/>
                  <a:gd name="T26" fmla="*/ 1 w 899"/>
                  <a:gd name="T27" fmla="*/ 42 h 247"/>
                  <a:gd name="T28" fmla="*/ 8 w 899"/>
                  <a:gd name="T29" fmla="*/ 37 h 247"/>
                  <a:gd name="T30" fmla="*/ 15 w 899"/>
                  <a:gd name="T31" fmla="*/ 33 h 247"/>
                  <a:gd name="T32" fmla="*/ 28 w 899"/>
                  <a:gd name="T33" fmla="*/ 28 h 247"/>
                  <a:gd name="T34" fmla="*/ 43 w 899"/>
                  <a:gd name="T35" fmla="*/ 24 h 247"/>
                  <a:gd name="T36" fmla="*/ 60 w 899"/>
                  <a:gd name="T37" fmla="*/ 20 h 247"/>
                  <a:gd name="T38" fmla="*/ 85 w 899"/>
                  <a:gd name="T39" fmla="*/ 14 h 247"/>
                  <a:gd name="T40" fmla="*/ 111 w 899"/>
                  <a:gd name="T41" fmla="*/ 9 h 247"/>
                  <a:gd name="T42" fmla="*/ 159 w 899"/>
                  <a:gd name="T43" fmla="*/ 2 h 247"/>
                  <a:gd name="T44" fmla="*/ 182 w 899"/>
                  <a:gd name="T45" fmla="*/ 1 h 247"/>
                  <a:gd name="T46" fmla="*/ 209 w 899"/>
                  <a:gd name="T47" fmla="*/ 0 h 247"/>
                  <a:gd name="T48" fmla="*/ 211 w 899"/>
                  <a:gd name="T49" fmla="*/ 1 h 247"/>
                  <a:gd name="T50" fmla="*/ 209 w 899"/>
                  <a:gd name="T51" fmla="*/ 3 h 247"/>
                  <a:gd name="T52" fmla="*/ 209 w 899"/>
                  <a:gd name="T53" fmla="*/ 3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99" h="247">
                    <a:moveTo>
                      <a:pt x="892" y="16"/>
                    </a:moveTo>
                    <a:lnTo>
                      <a:pt x="782" y="33"/>
                    </a:lnTo>
                    <a:lnTo>
                      <a:pt x="686" y="46"/>
                    </a:lnTo>
                    <a:lnTo>
                      <a:pt x="481" y="77"/>
                    </a:lnTo>
                    <a:lnTo>
                      <a:pt x="372" y="105"/>
                    </a:lnTo>
                    <a:lnTo>
                      <a:pt x="266" y="138"/>
                    </a:lnTo>
                    <a:lnTo>
                      <a:pt x="198" y="156"/>
                    </a:lnTo>
                    <a:lnTo>
                      <a:pt x="138" y="174"/>
                    </a:lnTo>
                    <a:lnTo>
                      <a:pt x="84" y="200"/>
                    </a:lnTo>
                    <a:lnTo>
                      <a:pt x="30" y="241"/>
                    </a:lnTo>
                    <a:lnTo>
                      <a:pt x="17" y="247"/>
                    </a:lnTo>
                    <a:lnTo>
                      <a:pt x="5" y="241"/>
                    </a:lnTo>
                    <a:lnTo>
                      <a:pt x="0" y="230"/>
                    </a:lnTo>
                    <a:lnTo>
                      <a:pt x="5" y="217"/>
                    </a:lnTo>
                    <a:lnTo>
                      <a:pt x="34" y="192"/>
                    </a:lnTo>
                    <a:lnTo>
                      <a:pt x="62" y="172"/>
                    </a:lnTo>
                    <a:lnTo>
                      <a:pt x="120" y="144"/>
                    </a:lnTo>
                    <a:lnTo>
                      <a:pt x="184" y="124"/>
                    </a:lnTo>
                    <a:lnTo>
                      <a:pt x="256" y="105"/>
                    </a:lnTo>
                    <a:lnTo>
                      <a:pt x="364" y="72"/>
                    </a:lnTo>
                    <a:lnTo>
                      <a:pt x="474" y="45"/>
                    </a:lnTo>
                    <a:lnTo>
                      <a:pt x="677" y="11"/>
                    </a:lnTo>
                    <a:lnTo>
                      <a:pt x="774" y="3"/>
                    </a:lnTo>
                    <a:lnTo>
                      <a:pt x="889" y="0"/>
                    </a:lnTo>
                    <a:lnTo>
                      <a:pt x="899" y="7"/>
                    </a:lnTo>
                    <a:lnTo>
                      <a:pt x="89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45" name="Freeform 227"/>
              <p:cNvSpPr>
                <a:spLocks noChangeAspect="1"/>
              </p:cNvSpPr>
              <p:nvPr/>
            </p:nvSpPr>
            <p:spPr bwMode="auto">
              <a:xfrm>
                <a:off x="5043" y="2558"/>
                <a:ext cx="86" cy="81"/>
              </a:xfrm>
              <a:custGeom>
                <a:avLst/>
                <a:gdLst>
                  <a:gd name="T0" fmla="*/ 6 w 368"/>
                  <a:gd name="T1" fmla="*/ 80 h 411"/>
                  <a:gd name="T2" fmla="*/ 0 w 368"/>
                  <a:gd name="T3" fmla="*/ 48 h 411"/>
                  <a:gd name="T4" fmla="*/ 1 w 368"/>
                  <a:gd name="T5" fmla="*/ 41 h 411"/>
                  <a:gd name="T6" fmla="*/ 4 w 368"/>
                  <a:gd name="T7" fmla="*/ 34 h 411"/>
                  <a:gd name="T8" fmla="*/ 8 w 368"/>
                  <a:gd name="T9" fmla="*/ 27 h 411"/>
                  <a:gd name="T10" fmla="*/ 14 w 368"/>
                  <a:gd name="T11" fmla="*/ 20 h 411"/>
                  <a:gd name="T12" fmla="*/ 26 w 368"/>
                  <a:gd name="T13" fmla="*/ 14 h 411"/>
                  <a:gd name="T14" fmla="*/ 41 w 368"/>
                  <a:gd name="T15" fmla="*/ 10 h 411"/>
                  <a:gd name="T16" fmla="*/ 54 w 368"/>
                  <a:gd name="T17" fmla="*/ 6 h 411"/>
                  <a:gd name="T18" fmla="*/ 68 w 368"/>
                  <a:gd name="T19" fmla="*/ 3 h 411"/>
                  <a:gd name="T20" fmla="*/ 84 w 368"/>
                  <a:gd name="T21" fmla="*/ 0 h 411"/>
                  <a:gd name="T22" fmla="*/ 86 w 368"/>
                  <a:gd name="T23" fmla="*/ 1 h 411"/>
                  <a:gd name="T24" fmla="*/ 85 w 368"/>
                  <a:gd name="T25" fmla="*/ 3 h 411"/>
                  <a:gd name="T26" fmla="*/ 70 w 368"/>
                  <a:gd name="T27" fmla="*/ 7 h 411"/>
                  <a:gd name="T28" fmla="*/ 57 w 368"/>
                  <a:gd name="T29" fmla="*/ 11 h 411"/>
                  <a:gd name="T30" fmla="*/ 44 w 368"/>
                  <a:gd name="T31" fmla="*/ 16 h 411"/>
                  <a:gd name="T32" fmla="*/ 30 w 368"/>
                  <a:gd name="T33" fmla="*/ 21 h 411"/>
                  <a:gd name="T34" fmla="*/ 20 w 368"/>
                  <a:gd name="T35" fmla="*/ 26 h 411"/>
                  <a:gd name="T36" fmla="*/ 14 w 368"/>
                  <a:gd name="T37" fmla="*/ 32 h 411"/>
                  <a:gd name="T38" fmla="*/ 10 w 368"/>
                  <a:gd name="T39" fmla="*/ 38 h 411"/>
                  <a:gd name="T40" fmla="*/ 6 w 368"/>
                  <a:gd name="T41" fmla="*/ 51 h 411"/>
                  <a:gd name="T42" fmla="*/ 6 w 368"/>
                  <a:gd name="T43" fmla="*/ 64 h 411"/>
                  <a:gd name="T44" fmla="*/ 9 w 368"/>
                  <a:gd name="T45" fmla="*/ 79 h 411"/>
                  <a:gd name="T46" fmla="*/ 8 w 368"/>
                  <a:gd name="T47" fmla="*/ 81 h 411"/>
                  <a:gd name="T48" fmla="*/ 6 w 368"/>
                  <a:gd name="T49" fmla="*/ 80 h 411"/>
                  <a:gd name="T50" fmla="*/ 6 w 368"/>
                  <a:gd name="T51" fmla="*/ 80 h 4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8" h="411">
                    <a:moveTo>
                      <a:pt x="24" y="405"/>
                    </a:moveTo>
                    <a:lnTo>
                      <a:pt x="0" y="242"/>
                    </a:lnTo>
                    <a:lnTo>
                      <a:pt x="4" y="206"/>
                    </a:lnTo>
                    <a:lnTo>
                      <a:pt x="15" y="170"/>
                    </a:lnTo>
                    <a:lnTo>
                      <a:pt x="33" y="137"/>
                    </a:lnTo>
                    <a:lnTo>
                      <a:pt x="59" y="104"/>
                    </a:lnTo>
                    <a:lnTo>
                      <a:pt x="113" y="73"/>
                    </a:lnTo>
                    <a:lnTo>
                      <a:pt x="176" y="49"/>
                    </a:lnTo>
                    <a:lnTo>
                      <a:pt x="233" y="32"/>
                    </a:lnTo>
                    <a:lnTo>
                      <a:pt x="291" y="17"/>
                    </a:lnTo>
                    <a:lnTo>
                      <a:pt x="358" y="0"/>
                    </a:lnTo>
                    <a:lnTo>
                      <a:pt x="368" y="5"/>
                    </a:lnTo>
                    <a:lnTo>
                      <a:pt x="363" y="15"/>
                    </a:lnTo>
                    <a:lnTo>
                      <a:pt x="298" y="36"/>
                    </a:lnTo>
                    <a:lnTo>
                      <a:pt x="244" y="58"/>
                    </a:lnTo>
                    <a:lnTo>
                      <a:pt x="190" y="82"/>
                    </a:lnTo>
                    <a:lnTo>
                      <a:pt x="129" y="109"/>
                    </a:lnTo>
                    <a:lnTo>
                      <a:pt x="87" y="133"/>
                    </a:lnTo>
                    <a:lnTo>
                      <a:pt x="62" y="163"/>
                    </a:lnTo>
                    <a:lnTo>
                      <a:pt x="44" y="193"/>
                    </a:lnTo>
                    <a:lnTo>
                      <a:pt x="26" y="257"/>
                    </a:lnTo>
                    <a:lnTo>
                      <a:pt x="27" y="325"/>
                    </a:lnTo>
                    <a:lnTo>
                      <a:pt x="40" y="401"/>
                    </a:lnTo>
                    <a:lnTo>
                      <a:pt x="34" y="411"/>
                    </a:lnTo>
                    <a:lnTo>
                      <a:pt x="24" y="4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6164" name="AutoShape 229"/>
            <p:cNvSpPr>
              <a:spLocks noChangeAspect="1" noChangeArrowheads="1"/>
            </p:cNvSpPr>
            <p:nvPr/>
          </p:nvSpPr>
          <p:spPr bwMode="auto">
            <a:xfrm rot="-1070413">
              <a:off x="4610" y="2659"/>
              <a:ext cx="311" cy="205"/>
            </a:xfrm>
            <a:custGeom>
              <a:avLst/>
              <a:gdLst>
                <a:gd name="T0" fmla="*/ 233 w 21600"/>
                <a:gd name="T1" fmla="*/ 0 h 21600"/>
                <a:gd name="T2" fmla="*/ 0 w 21600"/>
                <a:gd name="T3" fmla="*/ 103 h 21600"/>
                <a:gd name="T4" fmla="*/ 233 w 21600"/>
                <a:gd name="T5" fmla="*/ 205 h 21600"/>
                <a:gd name="T6" fmla="*/ 311 w 21600"/>
                <a:gd name="T7" fmla="*/ 103 h 21600"/>
                <a:gd name="T8" fmla="*/ 17694720 60000 65536"/>
                <a:gd name="T9" fmla="*/ 11796480 60000 65536"/>
                <a:gd name="T10" fmla="*/ 5898240 60000 65536"/>
                <a:gd name="T11" fmla="*/ 0 60000 65536"/>
                <a:gd name="T12" fmla="*/ 3403 w 21600"/>
                <a:gd name="T13" fmla="*/ 5374 h 21600"/>
                <a:gd name="T14" fmla="*/ 18891 w 21600"/>
                <a:gd name="T15" fmla="*/ 1622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65" name="AutoShape 230"/>
            <p:cNvSpPr>
              <a:spLocks noChangeAspect="1" noChangeArrowheads="1"/>
            </p:cNvSpPr>
            <p:nvPr/>
          </p:nvSpPr>
          <p:spPr bwMode="auto">
            <a:xfrm rot="-1070413">
              <a:off x="3385" y="2976"/>
              <a:ext cx="311" cy="205"/>
            </a:xfrm>
            <a:custGeom>
              <a:avLst/>
              <a:gdLst>
                <a:gd name="T0" fmla="*/ 233 w 21600"/>
                <a:gd name="T1" fmla="*/ 0 h 21600"/>
                <a:gd name="T2" fmla="*/ 0 w 21600"/>
                <a:gd name="T3" fmla="*/ 103 h 21600"/>
                <a:gd name="T4" fmla="*/ 233 w 21600"/>
                <a:gd name="T5" fmla="*/ 205 h 21600"/>
                <a:gd name="T6" fmla="*/ 311 w 21600"/>
                <a:gd name="T7" fmla="*/ 103 h 21600"/>
                <a:gd name="T8" fmla="*/ 17694720 60000 65536"/>
                <a:gd name="T9" fmla="*/ 11796480 60000 65536"/>
                <a:gd name="T10" fmla="*/ 5898240 60000 65536"/>
                <a:gd name="T11" fmla="*/ 0 60000 65536"/>
                <a:gd name="T12" fmla="*/ 3403 w 21600"/>
                <a:gd name="T13" fmla="*/ 5374 h 21600"/>
                <a:gd name="T14" fmla="*/ 18891 w 21600"/>
                <a:gd name="T15" fmla="*/ 16226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166" name="Group 231"/>
            <p:cNvGrpSpPr>
              <a:grpSpLocks noChangeAspect="1"/>
            </p:cNvGrpSpPr>
            <p:nvPr/>
          </p:nvGrpSpPr>
          <p:grpSpPr bwMode="auto">
            <a:xfrm>
              <a:off x="3776" y="2704"/>
              <a:ext cx="737" cy="451"/>
              <a:chOff x="4519" y="2325"/>
              <a:chExt cx="1044" cy="635"/>
            </a:xfrm>
          </p:grpSpPr>
          <p:sp>
            <p:nvSpPr>
              <p:cNvPr id="6172" name="Rectangle 232"/>
              <p:cNvSpPr>
                <a:spLocks noChangeAspect="1" noChangeArrowheads="1"/>
              </p:cNvSpPr>
              <p:nvPr/>
            </p:nvSpPr>
            <p:spPr bwMode="auto">
              <a:xfrm>
                <a:off x="4519" y="2325"/>
                <a:ext cx="1044" cy="63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6173" name="Line 233"/>
              <p:cNvSpPr>
                <a:spLocks noChangeAspect="1" noChangeShapeType="1"/>
              </p:cNvSpPr>
              <p:nvPr/>
            </p:nvSpPr>
            <p:spPr bwMode="auto">
              <a:xfrm>
                <a:off x="4656" y="2416"/>
                <a:ext cx="0" cy="408"/>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74" name="Line 234"/>
              <p:cNvSpPr>
                <a:spLocks noChangeAspect="1" noChangeShapeType="1"/>
              </p:cNvSpPr>
              <p:nvPr/>
            </p:nvSpPr>
            <p:spPr bwMode="auto">
              <a:xfrm flipH="1">
                <a:off x="4656" y="2824"/>
                <a:ext cx="680"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75" name="Line 235"/>
              <p:cNvSpPr>
                <a:spLocks noChangeAspect="1" noChangeShapeType="1"/>
              </p:cNvSpPr>
              <p:nvPr/>
            </p:nvSpPr>
            <p:spPr bwMode="auto">
              <a:xfrm flipV="1">
                <a:off x="4701" y="2507"/>
                <a:ext cx="363" cy="22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76" name="Oval 236"/>
              <p:cNvSpPr>
                <a:spLocks noChangeAspect="1" noChangeArrowheads="1"/>
              </p:cNvSpPr>
              <p:nvPr/>
            </p:nvSpPr>
            <p:spPr bwMode="auto">
              <a:xfrm>
                <a:off x="4746" y="2643"/>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6177" name="Oval 237"/>
              <p:cNvSpPr>
                <a:spLocks noChangeAspect="1" noChangeArrowheads="1"/>
              </p:cNvSpPr>
              <p:nvPr/>
            </p:nvSpPr>
            <p:spPr bwMode="auto">
              <a:xfrm>
                <a:off x="5064" y="2552"/>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6178" name="Oval 238"/>
              <p:cNvSpPr>
                <a:spLocks noChangeAspect="1" noChangeArrowheads="1"/>
              </p:cNvSpPr>
              <p:nvPr/>
            </p:nvSpPr>
            <p:spPr bwMode="auto">
              <a:xfrm>
                <a:off x="4928" y="2552"/>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6179" name="Oval 239"/>
              <p:cNvSpPr>
                <a:spLocks noChangeAspect="1" noChangeArrowheads="1"/>
              </p:cNvSpPr>
              <p:nvPr/>
            </p:nvSpPr>
            <p:spPr bwMode="auto">
              <a:xfrm>
                <a:off x="5064" y="2416"/>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6180" name="Oval 240"/>
              <p:cNvSpPr>
                <a:spLocks noChangeAspect="1" noChangeArrowheads="1"/>
              </p:cNvSpPr>
              <p:nvPr/>
            </p:nvSpPr>
            <p:spPr bwMode="auto">
              <a:xfrm>
                <a:off x="4882" y="2643"/>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6181" name="Oval 241"/>
              <p:cNvSpPr>
                <a:spLocks noChangeAspect="1" noChangeArrowheads="1"/>
              </p:cNvSpPr>
              <p:nvPr/>
            </p:nvSpPr>
            <p:spPr bwMode="auto">
              <a:xfrm>
                <a:off x="4837" y="2552"/>
                <a:ext cx="45" cy="4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grpSp>
        <p:sp>
          <p:nvSpPr>
            <p:cNvPr id="6167" name="Rectangle 242"/>
            <p:cNvSpPr>
              <a:spLocks noChangeAspect="1" noChangeArrowheads="1"/>
            </p:cNvSpPr>
            <p:nvPr/>
          </p:nvSpPr>
          <p:spPr bwMode="auto">
            <a:xfrm>
              <a:off x="3913" y="3203"/>
              <a:ext cx="468" cy="17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033" tIns="42017" rIns="84033" bIns="42017">
              <a:spAutoFit/>
            </a:bodyPr>
            <a:lstStyle>
              <a:lvl1pPr algn="l" defTabSz="839788" eaLnBrk="0" hangingPunct="0">
                <a:spcBef>
                  <a:spcPct val="20000"/>
                </a:spcBef>
                <a:buChar char="•"/>
                <a:defRPr sz="3200">
                  <a:solidFill>
                    <a:schemeClr val="tx1"/>
                  </a:solidFill>
                  <a:latin typeface="Arial" pitchFamily="34" charset="0"/>
                </a:defRPr>
              </a:lvl1pPr>
              <a:lvl2pPr marL="420688" indent="-285750" algn="l" defTabSz="839788" eaLnBrk="0" hangingPunct="0">
                <a:spcBef>
                  <a:spcPct val="20000"/>
                </a:spcBef>
                <a:buChar char="–"/>
                <a:defRPr sz="2800">
                  <a:solidFill>
                    <a:schemeClr val="tx1"/>
                  </a:solidFill>
                  <a:latin typeface="Arial" pitchFamily="34" charset="0"/>
                </a:defRPr>
              </a:lvl2pPr>
              <a:lvl3pPr marL="839788" indent="-228600" algn="l" defTabSz="839788" eaLnBrk="0" hangingPunct="0">
                <a:spcBef>
                  <a:spcPct val="20000"/>
                </a:spcBef>
                <a:buChar char="•"/>
                <a:defRPr sz="2400">
                  <a:solidFill>
                    <a:schemeClr val="tx1"/>
                  </a:solidFill>
                  <a:latin typeface="Arial" pitchFamily="34" charset="0"/>
                </a:defRPr>
              </a:lvl3pPr>
              <a:lvl4pPr marL="1260475" indent="-228600" algn="l" defTabSz="839788" eaLnBrk="0" hangingPunct="0">
                <a:spcBef>
                  <a:spcPct val="20000"/>
                </a:spcBef>
                <a:buChar char="–"/>
                <a:defRPr sz="2000">
                  <a:solidFill>
                    <a:schemeClr val="tx1"/>
                  </a:solidFill>
                  <a:latin typeface="Arial" pitchFamily="34" charset="0"/>
                </a:defRPr>
              </a:lvl4pPr>
              <a:lvl5pPr marL="1681163" indent="-228600" algn="l" defTabSz="839788" eaLnBrk="0" hangingPunct="0">
                <a:spcBef>
                  <a:spcPct val="20000"/>
                </a:spcBef>
                <a:buChar char="»"/>
                <a:defRPr sz="2000">
                  <a:solidFill>
                    <a:schemeClr val="tx1"/>
                  </a:solidFill>
                  <a:latin typeface="Arial" pitchFamily="34" charset="0"/>
                </a:defRPr>
              </a:lvl5pPr>
              <a:lvl6pPr marL="2138363" indent="-228600" defTabSz="839788" eaLnBrk="0" fontAlgn="base" hangingPunct="0">
                <a:spcBef>
                  <a:spcPct val="20000"/>
                </a:spcBef>
                <a:spcAft>
                  <a:spcPct val="0"/>
                </a:spcAft>
                <a:buChar char="»"/>
                <a:defRPr sz="2000">
                  <a:solidFill>
                    <a:schemeClr val="tx1"/>
                  </a:solidFill>
                  <a:latin typeface="Arial" pitchFamily="34" charset="0"/>
                </a:defRPr>
              </a:lvl6pPr>
              <a:lvl7pPr marL="2595563" indent="-228600" defTabSz="839788" eaLnBrk="0" fontAlgn="base" hangingPunct="0">
                <a:spcBef>
                  <a:spcPct val="20000"/>
                </a:spcBef>
                <a:spcAft>
                  <a:spcPct val="0"/>
                </a:spcAft>
                <a:buChar char="»"/>
                <a:defRPr sz="2000">
                  <a:solidFill>
                    <a:schemeClr val="tx1"/>
                  </a:solidFill>
                  <a:latin typeface="Arial" pitchFamily="34" charset="0"/>
                </a:defRPr>
              </a:lvl7pPr>
              <a:lvl8pPr marL="3052763" indent="-228600" defTabSz="839788" eaLnBrk="0" fontAlgn="base" hangingPunct="0">
                <a:spcBef>
                  <a:spcPct val="20000"/>
                </a:spcBef>
                <a:spcAft>
                  <a:spcPct val="0"/>
                </a:spcAft>
                <a:buChar char="»"/>
                <a:defRPr sz="2000">
                  <a:solidFill>
                    <a:schemeClr val="tx1"/>
                  </a:solidFill>
                  <a:latin typeface="Arial" pitchFamily="34" charset="0"/>
                </a:defRPr>
              </a:lvl8pPr>
              <a:lvl9pPr marL="3509963" indent="-228600" defTabSz="839788"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fr-FR" sz="1300">
                  <a:solidFill>
                    <a:schemeClr val="bg1"/>
                  </a:solidFill>
                  <a:latin typeface="Arial Black" pitchFamily="34" charset="0"/>
                </a:rPr>
                <a:t>Calcul</a:t>
              </a:r>
            </a:p>
          </p:txBody>
        </p:sp>
        <p:pic>
          <p:nvPicPr>
            <p:cNvPr id="6168" name="Picture 243" descr="sbe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 y="3356"/>
              <a:ext cx="322"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244" descr="isopr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 y="2976"/>
              <a:ext cx="784"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245" descr="L10308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76" y="3106"/>
              <a:ext cx="785" cy="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Rectangle 247"/>
            <p:cNvSpPr>
              <a:spLocks noChangeAspect="1" noChangeArrowheads="1"/>
            </p:cNvSpPr>
            <p:nvPr/>
          </p:nvSpPr>
          <p:spPr bwMode="auto">
            <a:xfrm>
              <a:off x="4958" y="2886"/>
              <a:ext cx="647" cy="30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033" tIns="42017" rIns="84033" bIns="42017">
              <a:spAutoFit/>
            </a:bodyPr>
            <a:lstStyle>
              <a:lvl1pPr algn="l" defTabSz="839788" eaLnBrk="0" hangingPunct="0">
                <a:spcBef>
                  <a:spcPct val="20000"/>
                </a:spcBef>
                <a:buChar char="•"/>
                <a:defRPr sz="3200">
                  <a:solidFill>
                    <a:schemeClr val="tx1"/>
                  </a:solidFill>
                  <a:latin typeface="Arial" pitchFamily="34" charset="0"/>
                </a:defRPr>
              </a:lvl1pPr>
              <a:lvl2pPr marL="420688" indent="-285750" algn="l" defTabSz="839788" eaLnBrk="0" hangingPunct="0">
                <a:spcBef>
                  <a:spcPct val="20000"/>
                </a:spcBef>
                <a:buChar char="–"/>
                <a:defRPr sz="2800">
                  <a:solidFill>
                    <a:schemeClr val="tx1"/>
                  </a:solidFill>
                  <a:latin typeface="Arial" pitchFamily="34" charset="0"/>
                </a:defRPr>
              </a:lvl2pPr>
              <a:lvl3pPr marL="839788" indent="-228600" algn="l" defTabSz="839788" eaLnBrk="0" hangingPunct="0">
                <a:spcBef>
                  <a:spcPct val="20000"/>
                </a:spcBef>
                <a:buChar char="•"/>
                <a:defRPr sz="2400">
                  <a:solidFill>
                    <a:schemeClr val="tx1"/>
                  </a:solidFill>
                  <a:latin typeface="Arial" pitchFamily="34" charset="0"/>
                </a:defRPr>
              </a:lvl3pPr>
              <a:lvl4pPr marL="1260475" indent="-228600" algn="l" defTabSz="839788" eaLnBrk="0" hangingPunct="0">
                <a:spcBef>
                  <a:spcPct val="20000"/>
                </a:spcBef>
                <a:buChar char="–"/>
                <a:defRPr sz="2000">
                  <a:solidFill>
                    <a:schemeClr val="tx1"/>
                  </a:solidFill>
                  <a:latin typeface="Arial" pitchFamily="34" charset="0"/>
                </a:defRPr>
              </a:lvl4pPr>
              <a:lvl5pPr marL="1681163" indent="-228600" algn="l" defTabSz="839788" eaLnBrk="0" hangingPunct="0">
                <a:spcBef>
                  <a:spcPct val="20000"/>
                </a:spcBef>
                <a:buChar char="»"/>
                <a:defRPr sz="2000">
                  <a:solidFill>
                    <a:schemeClr val="tx1"/>
                  </a:solidFill>
                  <a:latin typeface="Arial" pitchFamily="34" charset="0"/>
                </a:defRPr>
              </a:lvl5pPr>
              <a:lvl6pPr marL="2138363" indent="-228600" defTabSz="839788" eaLnBrk="0" fontAlgn="base" hangingPunct="0">
                <a:spcBef>
                  <a:spcPct val="20000"/>
                </a:spcBef>
                <a:spcAft>
                  <a:spcPct val="0"/>
                </a:spcAft>
                <a:buChar char="»"/>
                <a:defRPr sz="2000">
                  <a:solidFill>
                    <a:schemeClr val="tx1"/>
                  </a:solidFill>
                  <a:latin typeface="Arial" pitchFamily="34" charset="0"/>
                </a:defRPr>
              </a:lvl6pPr>
              <a:lvl7pPr marL="2595563" indent="-228600" defTabSz="839788" eaLnBrk="0" fontAlgn="base" hangingPunct="0">
                <a:spcBef>
                  <a:spcPct val="20000"/>
                </a:spcBef>
                <a:spcAft>
                  <a:spcPct val="0"/>
                </a:spcAft>
                <a:buChar char="»"/>
                <a:defRPr sz="2000">
                  <a:solidFill>
                    <a:schemeClr val="tx1"/>
                  </a:solidFill>
                  <a:latin typeface="Arial" pitchFamily="34" charset="0"/>
                </a:defRPr>
              </a:lvl7pPr>
              <a:lvl8pPr marL="3052763" indent="-228600" defTabSz="839788" eaLnBrk="0" fontAlgn="base" hangingPunct="0">
                <a:spcBef>
                  <a:spcPct val="20000"/>
                </a:spcBef>
                <a:spcAft>
                  <a:spcPct val="0"/>
                </a:spcAft>
                <a:buChar char="»"/>
                <a:defRPr sz="2000">
                  <a:solidFill>
                    <a:schemeClr val="tx1"/>
                  </a:solidFill>
                  <a:latin typeface="Arial" pitchFamily="34" charset="0"/>
                </a:defRPr>
              </a:lvl8pPr>
              <a:lvl9pPr marL="3509963" indent="-228600" defTabSz="839788"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GB" altLang="fr-FR" sz="1300" dirty="0" err="1">
                  <a:solidFill>
                    <a:schemeClr val="bg1"/>
                  </a:solidFill>
                  <a:latin typeface="Arial Black" pitchFamily="34" charset="0"/>
                </a:rPr>
                <a:t>Stockage</a:t>
              </a:r>
              <a:endParaRPr lang="en-GB" altLang="fr-FR" sz="1300" dirty="0">
                <a:solidFill>
                  <a:schemeClr val="bg1"/>
                </a:solidFill>
                <a:latin typeface="Arial Black" pitchFamily="34" charset="0"/>
              </a:endParaRPr>
            </a:p>
            <a:p>
              <a:pPr algn="ctr">
                <a:spcBef>
                  <a:spcPct val="0"/>
                </a:spcBef>
                <a:buFontTx/>
                <a:buNone/>
              </a:pPr>
              <a:r>
                <a:rPr lang="en-GB" altLang="fr-FR" sz="1300" dirty="0" err="1" smtClean="0">
                  <a:solidFill>
                    <a:schemeClr val="bg1"/>
                  </a:solidFill>
                  <a:latin typeface="Arial Black" pitchFamily="34" charset="0"/>
                </a:rPr>
                <a:t>données</a:t>
              </a:r>
              <a:endParaRPr lang="en-GB" altLang="fr-FR" sz="1300" dirty="0">
                <a:solidFill>
                  <a:schemeClr val="bg1"/>
                </a:solidFill>
                <a:latin typeface="Arial Black" pitchFamily="34" charset="0"/>
              </a:endParaRPr>
            </a:p>
          </p:txBody>
        </p:sp>
      </p:grpSp>
      <p:pic>
        <p:nvPicPr>
          <p:cNvPr id="112" name="Picture 2" descr="C:\Users\garcia.n\Documents\Documents de travail\01-Service d'Observation-SOMLIT\Site Web 2014\Logo Somlit-smal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9828" y="50140"/>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113" name="ZoneTexte 112"/>
          <p:cNvSpPr txBox="1"/>
          <p:nvPr/>
        </p:nvSpPr>
        <p:spPr>
          <a:xfrm>
            <a:off x="132952" y="143263"/>
            <a:ext cx="381642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sp>
        <p:nvSpPr>
          <p:cNvPr id="114" name="ZoneTexte 113"/>
          <p:cNvSpPr txBox="1"/>
          <p:nvPr/>
        </p:nvSpPr>
        <p:spPr>
          <a:xfrm>
            <a:off x="7327503" y="6438009"/>
            <a:ext cx="1689894" cy="369332"/>
          </a:xfrm>
          <a:prstGeom prst="rect">
            <a:avLst/>
          </a:prstGeom>
          <a:noFill/>
        </p:spPr>
        <p:txBody>
          <a:bodyPr wrap="square" rtlCol="0">
            <a:spAutoFit/>
          </a:bodyPr>
          <a:lstStyle/>
          <a:p>
            <a:r>
              <a:rPr lang="fr-FR" i="1" dirty="0" err="1" smtClean="0">
                <a:latin typeface="Comic Sans MS" panose="030F0702030302020204" pitchFamily="66" charset="0"/>
              </a:rPr>
              <a:t>N.Savoye</a:t>
            </a:r>
            <a:endParaRPr lang="fr-FR" i="1" dirty="0">
              <a:latin typeface="Comic Sans MS" panose="030F0702030302020204" pitchFamily="66" charset="0"/>
            </a:endParaRPr>
          </a:p>
        </p:txBody>
      </p:sp>
    </p:spTree>
    <p:extLst>
      <p:ext uri="{BB962C8B-B14F-4D97-AF65-F5344CB8AC3E}">
        <p14:creationId xmlns:p14="http://schemas.microsoft.com/office/powerpoint/2010/main" val="2079440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436230"/>
                                        </p:tgtEl>
                                        <p:attrNameLst>
                                          <p:attrName>style.visibility</p:attrName>
                                        </p:attrNameLst>
                                      </p:cBhvr>
                                      <p:to>
                                        <p:strVal val="visible"/>
                                      </p:to>
                                    </p:set>
                                    <p:animEffect transition="in" filter="wipe(right)">
                                      <p:cBhvr>
                                        <p:cTn id="7" dur="500"/>
                                        <p:tgtEl>
                                          <p:spTgt spid="436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36233"/>
                                        </p:tgtEl>
                                        <p:attrNameLst>
                                          <p:attrName>style.visibility</p:attrName>
                                        </p:attrNameLst>
                                      </p:cBhvr>
                                      <p:to>
                                        <p:strVal val="visible"/>
                                      </p:to>
                                    </p:set>
                                    <p:animEffect transition="in" filter="wipe(right)">
                                      <p:cBhvr>
                                        <p:cTn id="12" dur="500"/>
                                        <p:tgtEl>
                                          <p:spTgt spid="4362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3623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623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36242"/>
                                        </p:tgtEl>
                                        <p:attrNameLst>
                                          <p:attrName>style.visibility</p:attrName>
                                        </p:attrNameLst>
                                      </p:cBhvr>
                                      <p:to>
                                        <p:strVal val="visible"/>
                                      </p:to>
                                    </p:set>
                                    <p:animEffect transition="in" filter="wipe(left)">
                                      <p:cBhvr>
                                        <p:cTn id="25" dur="500"/>
                                        <p:tgtEl>
                                          <p:spTgt spid="43624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436472"/>
                                        </p:tgtEl>
                                        <p:attrNameLst>
                                          <p:attrName>style.visibility</p:attrName>
                                        </p:attrNameLst>
                                      </p:cBhvr>
                                      <p:to>
                                        <p:strVal val="visible"/>
                                      </p:to>
                                    </p:set>
                                    <p:animEffect transition="in" filter="wipe(left)">
                                      <p:cBhvr>
                                        <p:cTn id="30" dur="1000"/>
                                        <p:tgtEl>
                                          <p:spTgt spid="436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70858"/>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340" y="57791"/>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13192" y="6473823"/>
            <a:ext cx="608287" cy="365125"/>
          </a:xfrm>
        </p:spPr>
        <p:txBody>
          <a:bodyPr/>
          <a:lstStyle/>
          <a:p>
            <a:fld id="{4E09516A-216F-4A50-97ED-4E252B5CAB19}" type="slidenum">
              <a:rPr lang="fr-FR" smtClean="0"/>
              <a:t>6</a:t>
            </a:fld>
            <a:endParaRPr lang="fr-FR" dirty="0"/>
          </a:p>
        </p:txBody>
      </p:sp>
      <p:sp>
        <p:nvSpPr>
          <p:cNvPr id="9" name="Text Box 2"/>
          <p:cNvSpPr txBox="1">
            <a:spLocks noChangeArrowheads="1"/>
          </p:cNvSpPr>
          <p:nvPr/>
        </p:nvSpPr>
        <p:spPr bwMode="auto">
          <a:xfrm>
            <a:off x="1890458" y="178580"/>
            <a:ext cx="73448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r-FR" altLang="fr-FR" sz="1600" b="1" i="1" dirty="0">
                <a:solidFill>
                  <a:schemeClr val="bg1"/>
                </a:solidFill>
                <a:latin typeface="Comic Sans MS" pitchFamily="66" charset="0"/>
              </a:rPr>
              <a:t>Mise en place de la démarche qualité dans le SOMLIT</a:t>
            </a:r>
          </a:p>
        </p:txBody>
      </p:sp>
      <p:sp>
        <p:nvSpPr>
          <p:cNvPr id="10" name="Rectangle 9"/>
          <p:cNvSpPr/>
          <p:nvPr/>
        </p:nvSpPr>
        <p:spPr>
          <a:xfrm>
            <a:off x="396875" y="847725"/>
            <a:ext cx="8405813" cy="1061829"/>
          </a:xfrm>
          <a:prstGeom prst="rect">
            <a:avLst/>
          </a:prstGeom>
        </p:spPr>
        <p:txBody>
          <a:bodyPr>
            <a:spAutoFit/>
          </a:bodyPr>
          <a:lstStyle/>
          <a:p>
            <a:pPr marL="342900" indent="-342900" algn="l">
              <a:spcBef>
                <a:spcPct val="50000"/>
              </a:spcBef>
              <a:buFontTx/>
              <a:buAutoNum type="arabicPeriod"/>
              <a:defRPr/>
            </a:pPr>
            <a:r>
              <a:rPr lang="fr-FR" altLang="en-US" u="sng" dirty="0">
                <a:latin typeface="Comic Sans MS" pitchFamily="66" charset="0"/>
                <a:cs typeface="Times New Roman" pitchFamily="18" charset="0"/>
              </a:rPr>
              <a:t>Formation des personnels à la démarche qualité</a:t>
            </a:r>
          </a:p>
          <a:p>
            <a:pPr algn="l">
              <a:spcBef>
                <a:spcPct val="50000"/>
              </a:spcBef>
              <a:defRPr/>
            </a:pPr>
            <a:r>
              <a:rPr lang="fr-FR" altLang="en-US" dirty="0">
                <a:latin typeface="Comic Sans MS" pitchFamily="66" charset="0"/>
                <a:cs typeface="Times New Roman" pitchFamily="18" charset="0"/>
              </a:rPr>
              <a:t>Mise au même niveau de connaissance en assurance qualité l’ensemble des 11 stations SOMLIT</a:t>
            </a:r>
            <a:r>
              <a:rPr lang="fr-FR" altLang="en-US" dirty="0" smtClean="0">
                <a:latin typeface="Comic Sans MS" pitchFamily="66" charset="0"/>
                <a:cs typeface="Times New Roman" pitchFamily="18" charset="0"/>
              </a:rPr>
              <a:t>.</a:t>
            </a:r>
            <a:endParaRPr lang="fr-FR" altLang="en-US" u="sng" dirty="0">
              <a:solidFill>
                <a:srgbClr val="0000CC"/>
              </a:solidFill>
              <a:latin typeface="Comic Sans MS" pitchFamily="66" charset="0"/>
              <a:cs typeface="Times New Roman" pitchFamily="18" charset="0"/>
            </a:endParaRPr>
          </a:p>
        </p:txBody>
      </p:sp>
      <p:sp>
        <p:nvSpPr>
          <p:cNvPr id="12" name="Text Box 114"/>
          <p:cNvSpPr txBox="1">
            <a:spLocks noChangeAspect="1" noChangeArrowheads="1"/>
          </p:cNvSpPr>
          <p:nvPr/>
        </p:nvSpPr>
        <p:spPr bwMode="auto">
          <a:xfrm>
            <a:off x="827204" y="5085184"/>
            <a:ext cx="7200479" cy="104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fr-FR" altLang="en-US" sz="1800" dirty="0" smtClean="0">
                <a:latin typeface="Comic Sans MS" pitchFamily="66" charset="0"/>
                <a:cs typeface="Times New Roman" pitchFamily="18" charset="0"/>
              </a:rPr>
              <a:t>Rôle  d’animation et de discussion concernant la démarche qualité.</a:t>
            </a:r>
          </a:p>
          <a:p>
            <a:pPr algn="ctr">
              <a:spcBef>
                <a:spcPct val="50000"/>
              </a:spcBef>
              <a:buFontTx/>
              <a:buNone/>
            </a:pPr>
            <a:r>
              <a:rPr lang="fr-FR" altLang="en-US" sz="1800" dirty="0" smtClean="0">
                <a:latin typeface="Comic Sans MS" pitchFamily="66" charset="0"/>
                <a:cs typeface="Times New Roman" pitchFamily="18" charset="0"/>
              </a:rPr>
              <a:t>Elle propose des solutions permettant l’amélioration continue du système qualité. </a:t>
            </a:r>
            <a:endParaRPr lang="fr-FR" altLang="en-US" sz="1800" dirty="0">
              <a:latin typeface="Comic Sans MS" pitchFamily="66" charset="0"/>
              <a:cs typeface="Times New Roman" pitchFamily="18" charset="0"/>
            </a:endParaRPr>
          </a:p>
        </p:txBody>
      </p:sp>
      <p:sp>
        <p:nvSpPr>
          <p:cNvPr id="13" name="Text Box 232"/>
          <p:cNvSpPr txBox="1">
            <a:spLocks noChangeAspect="1" noChangeArrowheads="1"/>
          </p:cNvSpPr>
          <p:nvPr/>
        </p:nvSpPr>
        <p:spPr bwMode="auto">
          <a:xfrm>
            <a:off x="406221" y="2080825"/>
            <a:ext cx="5760383" cy="3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defTabSz="4443413" eaLnBrk="0" hangingPunct="0">
              <a:spcBef>
                <a:spcPct val="20000"/>
              </a:spcBef>
              <a:buChar char="•"/>
              <a:defRPr sz="3200">
                <a:solidFill>
                  <a:schemeClr val="tx1"/>
                </a:solidFill>
                <a:latin typeface="Arial" pitchFamily="34" charset="0"/>
              </a:defRPr>
            </a:lvl1pPr>
            <a:lvl2pPr marL="800100" indent="-342900" algn="l" defTabSz="4443413" eaLnBrk="0" hangingPunct="0">
              <a:spcBef>
                <a:spcPct val="20000"/>
              </a:spcBef>
              <a:buChar char="–"/>
              <a:defRPr sz="2800">
                <a:solidFill>
                  <a:schemeClr val="tx1"/>
                </a:solidFill>
                <a:latin typeface="Arial" pitchFamily="34" charset="0"/>
              </a:defRPr>
            </a:lvl2pPr>
            <a:lvl3pPr marL="1257300" indent="-342900" algn="l" defTabSz="4443413" eaLnBrk="0" hangingPunct="0">
              <a:spcBef>
                <a:spcPct val="20000"/>
              </a:spcBef>
              <a:buChar char="•"/>
              <a:defRPr sz="2400">
                <a:solidFill>
                  <a:schemeClr val="tx1"/>
                </a:solidFill>
                <a:latin typeface="Arial" pitchFamily="34" charset="0"/>
              </a:defRPr>
            </a:lvl3pPr>
            <a:lvl4pPr marL="1714500" indent="-342900" algn="l" defTabSz="4443413" eaLnBrk="0" hangingPunct="0">
              <a:spcBef>
                <a:spcPct val="20000"/>
              </a:spcBef>
              <a:buChar char="–"/>
              <a:defRPr sz="2000">
                <a:solidFill>
                  <a:schemeClr val="tx1"/>
                </a:solidFill>
                <a:latin typeface="Arial" pitchFamily="34" charset="0"/>
              </a:defRPr>
            </a:lvl4pPr>
            <a:lvl5pPr marL="2171700" indent="-342900" algn="l" defTabSz="4443413" eaLnBrk="0" hangingPunct="0">
              <a:spcBef>
                <a:spcPct val="20000"/>
              </a:spcBef>
              <a:buChar char="»"/>
              <a:defRPr sz="2000">
                <a:solidFill>
                  <a:schemeClr val="tx1"/>
                </a:solidFill>
                <a:latin typeface="Arial" pitchFamily="34" charset="0"/>
              </a:defRPr>
            </a:lvl5pPr>
            <a:lvl6pPr marL="2628900" indent="-342900" defTabSz="4443413" eaLnBrk="0" fontAlgn="base" hangingPunct="0">
              <a:spcBef>
                <a:spcPct val="20000"/>
              </a:spcBef>
              <a:spcAft>
                <a:spcPct val="0"/>
              </a:spcAft>
              <a:buChar char="»"/>
              <a:defRPr sz="2000">
                <a:solidFill>
                  <a:schemeClr val="tx1"/>
                </a:solidFill>
                <a:latin typeface="Arial" pitchFamily="34" charset="0"/>
              </a:defRPr>
            </a:lvl6pPr>
            <a:lvl7pPr marL="3086100" indent="-342900" defTabSz="4443413" eaLnBrk="0" fontAlgn="base" hangingPunct="0">
              <a:spcBef>
                <a:spcPct val="20000"/>
              </a:spcBef>
              <a:spcAft>
                <a:spcPct val="0"/>
              </a:spcAft>
              <a:buChar char="»"/>
              <a:defRPr sz="2000">
                <a:solidFill>
                  <a:schemeClr val="tx1"/>
                </a:solidFill>
                <a:latin typeface="Arial" pitchFamily="34" charset="0"/>
              </a:defRPr>
            </a:lvl7pPr>
            <a:lvl8pPr marL="3543300" indent="-342900" defTabSz="4443413" eaLnBrk="0" fontAlgn="base" hangingPunct="0">
              <a:spcBef>
                <a:spcPct val="20000"/>
              </a:spcBef>
              <a:spcAft>
                <a:spcPct val="0"/>
              </a:spcAft>
              <a:buChar char="»"/>
              <a:defRPr sz="2000">
                <a:solidFill>
                  <a:schemeClr val="tx1"/>
                </a:solidFill>
                <a:latin typeface="Arial" pitchFamily="34" charset="0"/>
              </a:defRPr>
            </a:lvl8pPr>
            <a:lvl9pPr marL="4000500" indent="-342900" defTabSz="4443413"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fr-FR" altLang="en-US" sz="1800" dirty="0">
                <a:latin typeface="Comic Sans MS" pitchFamily="66" charset="0"/>
                <a:cs typeface="Times New Roman" pitchFamily="18" charset="0"/>
              </a:rPr>
              <a:t>2. </a:t>
            </a:r>
            <a:r>
              <a:rPr lang="fr-FR" altLang="en-US" sz="1800" u="sng" dirty="0">
                <a:latin typeface="Comic Sans MS" pitchFamily="66" charset="0"/>
                <a:cs typeface="Times New Roman" pitchFamily="18" charset="0"/>
              </a:rPr>
              <a:t>Constitution de la cellule qualité</a:t>
            </a:r>
          </a:p>
        </p:txBody>
      </p:sp>
      <p:sp>
        <p:nvSpPr>
          <p:cNvPr id="14" name="Text Box 254"/>
          <p:cNvSpPr txBox="1">
            <a:spLocks noChangeAspect="1" noChangeArrowheads="1"/>
          </p:cNvSpPr>
          <p:nvPr/>
        </p:nvSpPr>
        <p:spPr bwMode="auto">
          <a:xfrm>
            <a:off x="1226811" y="2711668"/>
            <a:ext cx="65049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None/>
            </a:pPr>
            <a:r>
              <a:rPr lang="fr-FR" altLang="en-US" sz="1800" dirty="0">
                <a:latin typeface="Comic Sans MS" pitchFamily="66" charset="0"/>
                <a:cs typeface="Times New Roman" pitchFamily="18" charset="0"/>
              </a:rPr>
              <a:t>Responsables qualité des </a:t>
            </a:r>
            <a:r>
              <a:rPr lang="fr-FR" altLang="en-US" sz="1800" dirty="0" smtClean="0">
                <a:latin typeface="Comic Sans MS" pitchFamily="66" charset="0"/>
                <a:cs typeface="Times New Roman" pitchFamily="18" charset="0"/>
              </a:rPr>
              <a:t>stations qui pilotent </a:t>
            </a:r>
            <a:r>
              <a:rPr lang="fr-FR" altLang="en-US" sz="1800" dirty="0">
                <a:latin typeface="Comic Sans MS" pitchFamily="66" charset="0"/>
                <a:cs typeface="Times New Roman" pitchFamily="18" charset="0"/>
              </a:rPr>
              <a:t>la mise en place et le suivi de la démarche qualité en </a:t>
            </a:r>
            <a:r>
              <a:rPr lang="fr-FR" altLang="en-US" sz="1800" dirty="0" smtClean="0">
                <a:latin typeface="Comic Sans MS" pitchFamily="66" charset="0"/>
                <a:cs typeface="Times New Roman" pitchFamily="18" charset="0"/>
              </a:rPr>
              <a:t>local</a:t>
            </a:r>
            <a:endParaRPr lang="fr-FR" altLang="en-US" sz="1800" dirty="0">
              <a:latin typeface="Comic Sans MS" pitchFamily="66" charset="0"/>
              <a:cs typeface="Times New Roman" pitchFamily="18" charset="0"/>
            </a:endParaRPr>
          </a:p>
        </p:txBody>
      </p:sp>
      <p:sp>
        <p:nvSpPr>
          <p:cNvPr id="39" name="Line 243"/>
          <p:cNvSpPr>
            <a:spLocks noChangeAspect="1" noChangeShapeType="1"/>
          </p:cNvSpPr>
          <p:nvPr/>
        </p:nvSpPr>
        <p:spPr bwMode="auto">
          <a:xfrm>
            <a:off x="882708" y="33365322"/>
            <a:ext cx="1572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6" name="Line 253"/>
          <p:cNvSpPr>
            <a:spLocks noChangeAspect="1" noChangeShapeType="1"/>
          </p:cNvSpPr>
          <p:nvPr/>
        </p:nvSpPr>
        <p:spPr bwMode="auto">
          <a:xfrm>
            <a:off x="1159760" y="25945012"/>
            <a:ext cx="15728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9" name="Text Box 265"/>
          <p:cNvSpPr txBox="1">
            <a:spLocks noChangeAspect="1" noChangeArrowheads="1"/>
          </p:cNvSpPr>
          <p:nvPr/>
        </p:nvSpPr>
        <p:spPr bwMode="auto">
          <a:xfrm>
            <a:off x="2627784" y="3478979"/>
            <a:ext cx="3337617" cy="3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FontTx/>
              <a:buNone/>
            </a:pPr>
            <a:r>
              <a:rPr lang="fr-FR" altLang="en-US" sz="1800" dirty="0">
                <a:latin typeface="Comic Sans MS" pitchFamily="66" charset="0"/>
                <a:cs typeface="Times New Roman" pitchFamily="18" charset="0"/>
              </a:rPr>
              <a:t>Responsable qualité national</a:t>
            </a:r>
          </a:p>
        </p:txBody>
      </p:sp>
      <p:sp>
        <p:nvSpPr>
          <p:cNvPr id="20" name="Text Box 266"/>
          <p:cNvSpPr txBox="1">
            <a:spLocks noChangeAspect="1" noChangeArrowheads="1"/>
          </p:cNvSpPr>
          <p:nvPr/>
        </p:nvSpPr>
        <p:spPr bwMode="auto">
          <a:xfrm>
            <a:off x="1482413" y="4123154"/>
            <a:ext cx="3761853" cy="36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FontTx/>
              <a:buNone/>
            </a:pPr>
            <a:r>
              <a:rPr lang="fr-FR" altLang="en-US" sz="1800" dirty="0">
                <a:latin typeface="Comic Sans MS" pitchFamily="66" charset="0"/>
                <a:cs typeface="Times New Roman" pitchFamily="18" charset="0"/>
              </a:rPr>
              <a:t>Responsable national du </a:t>
            </a:r>
            <a:r>
              <a:rPr lang="fr-FR" altLang="en-US" sz="1800" dirty="0" err="1">
                <a:latin typeface="Comic Sans MS" pitchFamily="66" charset="0"/>
                <a:cs typeface="Times New Roman" pitchFamily="18" charset="0"/>
              </a:rPr>
              <a:t>Somlit</a:t>
            </a:r>
            <a:endParaRPr lang="fr-FR" altLang="en-US" sz="1800" dirty="0">
              <a:latin typeface="Comic Sans MS" pitchFamily="66" charset="0"/>
              <a:cs typeface="Times New Roman" pitchFamily="18" charset="0"/>
            </a:endParaRPr>
          </a:p>
        </p:txBody>
      </p:sp>
      <p:pic>
        <p:nvPicPr>
          <p:cNvPr id="7" name="Picture 3" descr="C:\Users\garcia.n\AppData\Local\Microsoft\Windows\Temporary Internet Files\Content.IE5\EFHNXDJF\Stick-figure-male-2-11608-large[1].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810510" y="2780928"/>
            <a:ext cx="180000" cy="3585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garcia.n\AppData\Local\Microsoft\Windows\Temporary Internet Files\Content.IE5\EFHNXDJF\Stick-figure-male-2-11608-large[1].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6956" y="4130117"/>
            <a:ext cx="180000" cy="3585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garcia.n\AppData\Local\Microsoft\Windows\Temporary Internet Files\Content.IE5\EFHNXDJF\Stick-figure-male-2-11608-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992" y="2739565"/>
            <a:ext cx="180000" cy="358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garcia.n\AppData\Local\Microsoft\Windows\Temporary Internet Files\Content.IE5\EFHNXDJF\Stick-figure-male-2-11608-large[1].png"/>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1349" y="2960178"/>
            <a:ext cx="180000" cy="3585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garcia.n\AppData\Local\Microsoft\Windows\Temporary Internet Files\Content.IE5\EFHNXDJF\Stick-figure-male-2-11608-large[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9752" y="3478979"/>
            <a:ext cx="180000" cy="35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618599" y="210721"/>
            <a:ext cx="75614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r-FR" altLang="fr-FR" sz="1600" b="1" i="1" dirty="0">
                <a:solidFill>
                  <a:schemeClr val="bg1"/>
                </a:solidFill>
                <a:latin typeface="Comic Sans MS" pitchFamily="66" charset="0"/>
              </a:rPr>
              <a:t>Mise en place de la démarche qualité dans le SOMLIT</a:t>
            </a:r>
          </a:p>
        </p:txBody>
      </p:sp>
      <p:sp>
        <p:nvSpPr>
          <p:cNvPr id="8195" name="Line 3"/>
          <p:cNvSpPr>
            <a:spLocks noChangeShapeType="1"/>
          </p:cNvSpPr>
          <p:nvPr/>
        </p:nvSpPr>
        <p:spPr bwMode="auto">
          <a:xfrm>
            <a:off x="0" y="549275"/>
            <a:ext cx="914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46654" name="Group 190"/>
          <p:cNvGrpSpPr>
            <a:grpSpLocks/>
          </p:cNvGrpSpPr>
          <p:nvPr/>
        </p:nvGrpSpPr>
        <p:grpSpPr bwMode="auto">
          <a:xfrm>
            <a:off x="107950" y="901700"/>
            <a:ext cx="8856663" cy="1355725"/>
            <a:chOff x="68" y="568"/>
            <a:chExt cx="5579" cy="854"/>
          </a:xfrm>
        </p:grpSpPr>
        <p:sp>
          <p:nvSpPr>
            <p:cNvPr id="8216" name="Text Box 158"/>
            <p:cNvSpPr txBox="1">
              <a:spLocks noChangeAspect="1" noChangeArrowheads="1"/>
            </p:cNvSpPr>
            <p:nvPr/>
          </p:nvSpPr>
          <p:spPr bwMode="auto">
            <a:xfrm>
              <a:off x="68" y="568"/>
              <a:ext cx="31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defTabSz="4443413" eaLnBrk="0" hangingPunct="0">
                <a:spcBef>
                  <a:spcPct val="20000"/>
                </a:spcBef>
                <a:buChar char="•"/>
                <a:defRPr sz="3200">
                  <a:solidFill>
                    <a:schemeClr val="tx1"/>
                  </a:solidFill>
                  <a:latin typeface="Arial" pitchFamily="34" charset="0"/>
                </a:defRPr>
              </a:lvl1pPr>
              <a:lvl2pPr marL="800100" indent="-342900" algn="l" defTabSz="4443413" eaLnBrk="0" hangingPunct="0">
                <a:spcBef>
                  <a:spcPct val="20000"/>
                </a:spcBef>
                <a:buChar char="–"/>
                <a:defRPr sz="2800">
                  <a:solidFill>
                    <a:schemeClr val="tx1"/>
                  </a:solidFill>
                  <a:latin typeface="Arial" pitchFamily="34" charset="0"/>
                </a:defRPr>
              </a:lvl2pPr>
              <a:lvl3pPr marL="1257300" indent="-342900" algn="l" defTabSz="4443413" eaLnBrk="0" hangingPunct="0">
                <a:spcBef>
                  <a:spcPct val="20000"/>
                </a:spcBef>
                <a:buChar char="•"/>
                <a:defRPr sz="2400">
                  <a:solidFill>
                    <a:schemeClr val="tx1"/>
                  </a:solidFill>
                  <a:latin typeface="Arial" pitchFamily="34" charset="0"/>
                </a:defRPr>
              </a:lvl3pPr>
              <a:lvl4pPr marL="1714500" indent="-342900" algn="l" defTabSz="4443413" eaLnBrk="0" hangingPunct="0">
                <a:spcBef>
                  <a:spcPct val="20000"/>
                </a:spcBef>
                <a:buChar char="–"/>
                <a:defRPr sz="2000">
                  <a:solidFill>
                    <a:schemeClr val="tx1"/>
                  </a:solidFill>
                  <a:latin typeface="Arial" pitchFamily="34" charset="0"/>
                </a:defRPr>
              </a:lvl4pPr>
              <a:lvl5pPr marL="2171700" indent="-342900" algn="l" defTabSz="4443413" eaLnBrk="0" hangingPunct="0">
                <a:spcBef>
                  <a:spcPct val="20000"/>
                </a:spcBef>
                <a:buChar char="»"/>
                <a:defRPr sz="2000">
                  <a:solidFill>
                    <a:schemeClr val="tx1"/>
                  </a:solidFill>
                  <a:latin typeface="Arial" pitchFamily="34" charset="0"/>
                </a:defRPr>
              </a:lvl5pPr>
              <a:lvl6pPr marL="2628900" indent="-342900" defTabSz="4443413" eaLnBrk="0" fontAlgn="base" hangingPunct="0">
                <a:spcBef>
                  <a:spcPct val="20000"/>
                </a:spcBef>
                <a:spcAft>
                  <a:spcPct val="0"/>
                </a:spcAft>
                <a:buChar char="»"/>
                <a:defRPr sz="2000">
                  <a:solidFill>
                    <a:schemeClr val="tx1"/>
                  </a:solidFill>
                  <a:latin typeface="Arial" pitchFamily="34" charset="0"/>
                </a:defRPr>
              </a:lvl6pPr>
              <a:lvl7pPr marL="3086100" indent="-342900" defTabSz="4443413" eaLnBrk="0" fontAlgn="base" hangingPunct="0">
                <a:spcBef>
                  <a:spcPct val="20000"/>
                </a:spcBef>
                <a:spcAft>
                  <a:spcPct val="0"/>
                </a:spcAft>
                <a:buChar char="»"/>
                <a:defRPr sz="2000">
                  <a:solidFill>
                    <a:schemeClr val="tx1"/>
                  </a:solidFill>
                  <a:latin typeface="Arial" pitchFamily="34" charset="0"/>
                </a:defRPr>
              </a:lvl7pPr>
              <a:lvl8pPr marL="3543300" indent="-342900" defTabSz="4443413" eaLnBrk="0" fontAlgn="base" hangingPunct="0">
                <a:spcBef>
                  <a:spcPct val="20000"/>
                </a:spcBef>
                <a:spcAft>
                  <a:spcPct val="0"/>
                </a:spcAft>
                <a:buChar char="»"/>
                <a:defRPr sz="2000">
                  <a:solidFill>
                    <a:schemeClr val="tx1"/>
                  </a:solidFill>
                  <a:latin typeface="Arial" pitchFamily="34" charset="0"/>
                </a:defRPr>
              </a:lvl8pPr>
              <a:lvl9pPr marL="4000500" indent="-342900" defTabSz="4443413"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fr-FR" altLang="en-US" sz="1800" dirty="0">
                  <a:latin typeface="Comic Sans MS" pitchFamily="66" charset="0"/>
                  <a:cs typeface="Times New Roman" pitchFamily="18" charset="0"/>
                </a:rPr>
                <a:t>3. </a:t>
              </a:r>
              <a:r>
                <a:rPr lang="fr-FR" altLang="en-US" sz="1800" u="sng" dirty="0">
                  <a:latin typeface="Comic Sans MS" pitchFamily="66" charset="0"/>
                  <a:cs typeface="Times New Roman" pitchFamily="18" charset="0"/>
                </a:rPr>
                <a:t>Définition de l’objectif qualité</a:t>
              </a:r>
            </a:p>
          </p:txBody>
        </p:sp>
        <p:grpSp>
          <p:nvGrpSpPr>
            <p:cNvPr id="8217" name="Group 159"/>
            <p:cNvGrpSpPr>
              <a:grpSpLocks noChangeAspect="1"/>
            </p:cNvGrpSpPr>
            <p:nvPr/>
          </p:nvGrpSpPr>
          <p:grpSpPr bwMode="auto">
            <a:xfrm>
              <a:off x="249" y="893"/>
              <a:ext cx="249" cy="256"/>
              <a:chOff x="9367" y="21983"/>
              <a:chExt cx="499" cy="513"/>
            </a:xfrm>
          </p:grpSpPr>
          <p:grpSp>
            <p:nvGrpSpPr>
              <p:cNvPr id="8219" name="Group 160"/>
              <p:cNvGrpSpPr>
                <a:grpSpLocks noChangeAspect="1"/>
              </p:cNvGrpSpPr>
              <p:nvPr/>
            </p:nvGrpSpPr>
            <p:grpSpPr bwMode="auto">
              <a:xfrm>
                <a:off x="9503" y="22158"/>
                <a:ext cx="227" cy="338"/>
                <a:chOff x="13015" y="18884"/>
                <a:chExt cx="706" cy="1052"/>
              </a:xfrm>
            </p:grpSpPr>
            <p:sp>
              <p:nvSpPr>
                <p:cNvPr id="8225" name="Oval 161"/>
                <p:cNvSpPr>
                  <a:spLocks noChangeAspect="1" noChangeArrowheads="1"/>
                </p:cNvSpPr>
                <p:nvPr/>
              </p:nvSpPr>
              <p:spPr bwMode="auto">
                <a:xfrm>
                  <a:off x="13187" y="18884"/>
                  <a:ext cx="326" cy="32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226" name="Arc 162"/>
                <p:cNvSpPr>
                  <a:spLocks noChangeAspect="1"/>
                </p:cNvSpPr>
                <p:nvPr/>
              </p:nvSpPr>
              <p:spPr bwMode="auto">
                <a:xfrm flipH="1">
                  <a:off x="13015" y="19210"/>
                  <a:ext cx="362" cy="726"/>
                </a:xfrm>
                <a:custGeom>
                  <a:avLst/>
                  <a:gdLst>
                    <a:gd name="T0" fmla="*/ 0 w 21600"/>
                    <a:gd name="T1" fmla="*/ 0 h 21600"/>
                    <a:gd name="T2" fmla="*/ 362 w 21600"/>
                    <a:gd name="T3" fmla="*/ 726 h 21600"/>
                    <a:gd name="T4" fmla="*/ 0 w 21600"/>
                    <a:gd name="T5" fmla="*/ 72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27" name="Arc 163"/>
                <p:cNvSpPr>
                  <a:spLocks noChangeAspect="1"/>
                </p:cNvSpPr>
                <p:nvPr/>
              </p:nvSpPr>
              <p:spPr bwMode="auto">
                <a:xfrm>
                  <a:off x="13359" y="19210"/>
                  <a:ext cx="362" cy="726"/>
                </a:xfrm>
                <a:custGeom>
                  <a:avLst/>
                  <a:gdLst>
                    <a:gd name="T0" fmla="*/ 0 w 21600"/>
                    <a:gd name="T1" fmla="*/ 0 h 21600"/>
                    <a:gd name="T2" fmla="*/ 362 w 21600"/>
                    <a:gd name="T3" fmla="*/ 726 h 21600"/>
                    <a:gd name="T4" fmla="*/ 0 w 21600"/>
                    <a:gd name="T5" fmla="*/ 72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28" name="Line 164"/>
                <p:cNvSpPr>
                  <a:spLocks noChangeAspect="1" noChangeShapeType="1"/>
                </p:cNvSpPr>
                <p:nvPr/>
              </p:nvSpPr>
              <p:spPr bwMode="auto">
                <a:xfrm>
                  <a:off x="13023" y="19936"/>
                  <a:ext cx="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220" name="AutoShape 165"/>
              <p:cNvSpPr>
                <a:spLocks noChangeAspect="1" noChangeArrowheads="1"/>
              </p:cNvSpPr>
              <p:nvPr/>
            </p:nvSpPr>
            <p:spPr bwMode="auto">
              <a:xfrm rot="5400000">
                <a:off x="9463" y="22113"/>
                <a:ext cx="363" cy="182"/>
              </a:xfrm>
              <a:custGeom>
                <a:avLst/>
                <a:gdLst>
                  <a:gd name="T0" fmla="*/ 182 w 21600"/>
                  <a:gd name="T1" fmla="*/ 0 h 21600"/>
                  <a:gd name="T2" fmla="*/ 64 w 21600"/>
                  <a:gd name="T3" fmla="*/ 47 h 21600"/>
                  <a:gd name="T4" fmla="*/ 182 w 21600"/>
                  <a:gd name="T5" fmla="*/ 35 h 21600"/>
                  <a:gd name="T6" fmla="*/ 299 w 21600"/>
                  <a:gd name="T7" fmla="*/ 47 h 21600"/>
                  <a:gd name="T8" fmla="*/ 0 60000 65536"/>
                  <a:gd name="T9" fmla="*/ 0 60000 65536"/>
                  <a:gd name="T10" fmla="*/ 0 60000 65536"/>
                  <a:gd name="T11" fmla="*/ 0 60000 65536"/>
                  <a:gd name="T12" fmla="*/ 893 w 21600"/>
                  <a:gd name="T13" fmla="*/ 0 h 21600"/>
                  <a:gd name="T14" fmla="*/ 20707 w 21600"/>
                  <a:gd name="T15" fmla="*/ 8189 h 21600"/>
                </a:gdLst>
                <a:ahLst/>
                <a:cxnLst>
                  <a:cxn ang="T8">
                    <a:pos x="T0" y="T1"/>
                  </a:cxn>
                  <a:cxn ang="T9">
                    <a:pos x="T2" y="T3"/>
                  </a:cxn>
                  <a:cxn ang="T10">
                    <a:pos x="T4" y="T5"/>
                  </a:cxn>
                  <a:cxn ang="T11">
                    <a:pos x="T6" y="T7"/>
                  </a:cxn>
                </a:cxnLst>
                <a:rect l="T12" t="T13" r="T14" b="T15"/>
                <a:pathLst>
                  <a:path w="21600" h="21600">
                    <a:moveTo>
                      <a:pt x="5446" y="6811"/>
                    </a:moveTo>
                    <a:cubicBezTo>
                      <a:pt x="6706" y="5120"/>
                      <a:pt x="8691" y="4123"/>
                      <a:pt x="10800" y="4124"/>
                    </a:cubicBezTo>
                    <a:cubicBezTo>
                      <a:pt x="12908" y="4124"/>
                      <a:pt x="14893" y="5120"/>
                      <a:pt x="16153" y="6811"/>
                    </a:cubicBezTo>
                    <a:lnTo>
                      <a:pt x="19460" y="4347"/>
                    </a:lnTo>
                    <a:cubicBezTo>
                      <a:pt x="17422" y="1611"/>
                      <a:pt x="14211" y="-1"/>
                      <a:pt x="10799" y="0"/>
                    </a:cubicBezTo>
                    <a:cubicBezTo>
                      <a:pt x="7388" y="0"/>
                      <a:pt x="4177" y="1611"/>
                      <a:pt x="2139" y="4347"/>
                    </a:cubicBezTo>
                    <a:lnTo>
                      <a:pt x="5446" y="6811"/>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21" name="AutoShape 166"/>
              <p:cNvSpPr>
                <a:spLocks noChangeAspect="1" noChangeArrowheads="1"/>
              </p:cNvSpPr>
              <p:nvPr/>
            </p:nvSpPr>
            <p:spPr bwMode="auto">
              <a:xfrm rot="16200000" flipH="1">
                <a:off x="9405" y="22113"/>
                <a:ext cx="363" cy="182"/>
              </a:xfrm>
              <a:custGeom>
                <a:avLst/>
                <a:gdLst>
                  <a:gd name="T0" fmla="*/ 182 w 21600"/>
                  <a:gd name="T1" fmla="*/ 0 h 21600"/>
                  <a:gd name="T2" fmla="*/ 64 w 21600"/>
                  <a:gd name="T3" fmla="*/ 47 h 21600"/>
                  <a:gd name="T4" fmla="*/ 182 w 21600"/>
                  <a:gd name="T5" fmla="*/ 35 h 21600"/>
                  <a:gd name="T6" fmla="*/ 299 w 21600"/>
                  <a:gd name="T7" fmla="*/ 47 h 21600"/>
                  <a:gd name="T8" fmla="*/ 0 60000 65536"/>
                  <a:gd name="T9" fmla="*/ 0 60000 65536"/>
                  <a:gd name="T10" fmla="*/ 0 60000 65536"/>
                  <a:gd name="T11" fmla="*/ 0 60000 65536"/>
                  <a:gd name="T12" fmla="*/ 893 w 21600"/>
                  <a:gd name="T13" fmla="*/ 0 h 21600"/>
                  <a:gd name="T14" fmla="*/ 20707 w 21600"/>
                  <a:gd name="T15" fmla="*/ 8189 h 21600"/>
                </a:gdLst>
                <a:ahLst/>
                <a:cxnLst>
                  <a:cxn ang="T8">
                    <a:pos x="T0" y="T1"/>
                  </a:cxn>
                  <a:cxn ang="T9">
                    <a:pos x="T2" y="T3"/>
                  </a:cxn>
                  <a:cxn ang="T10">
                    <a:pos x="T4" y="T5"/>
                  </a:cxn>
                  <a:cxn ang="T11">
                    <a:pos x="T6" y="T7"/>
                  </a:cxn>
                </a:cxnLst>
                <a:rect l="T12" t="T13" r="T14" b="T15"/>
                <a:pathLst>
                  <a:path w="21600" h="21600">
                    <a:moveTo>
                      <a:pt x="5446" y="6811"/>
                    </a:moveTo>
                    <a:cubicBezTo>
                      <a:pt x="6706" y="5120"/>
                      <a:pt x="8691" y="4123"/>
                      <a:pt x="10800" y="4124"/>
                    </a:cubicBezTo>
                    <a:cubicBezTo>
                      <a:pt x="12908" y="4124"/>
                      <a:pt x="14893" y="5120"/>
                      <a:pt x="16153" y="6811"/>
                    </a:cubicBezTo>
                    <a:lnTo>
                      <a:pt x="19460" y="4347"/>
                    </a:lnTo>
                    <a:cubicBezTo>
                      <a:pt x="17422" y="1611"/>
                      <a:pt x="14211" y="-1"/>
                      <a:pt x="10799" y="0"/>
                    </a:cubicBezTo>
                    <a:cubicBezTo>
                      <a:pt x="7388" y="0"/>
                      <a:pt x="4177" y="1611"/>
                      <a:pt x="2139" y="4347"/>
                    </a:cubicBezTo>
                    <a:lnTo>
                      <a:pt x="5446" y="6811"/>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8222" name="Rectangle 167"/>
              <p:cNvSpPr>
                <a:spLocks noChangeAspect="1" noChangeArrowheads="1"/>
              </p:cNvSpPr>
              <p:nvPr/>
            </p:nvSpPr>
            <p:spPr bwMode="auto">
              <a:xfrm>
                <a:off x="9367" y="22058"/>
                <a:ext cx="499" cy="34"/>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223" name="Rectangle 168"/>
              <p:cNvSpPr>
                <a:spLocks noChangeAspect="1" noChangeArrowheads="1"/>
              </p:cNvSpPr>
              <p:nvPr/>
            </p:nvSpPr>
            <p:spPr bwMode="auto">
              <a:xfrm>
                <a:off x="9397" y="21983"/>
                <a:ext cx="45" cy="18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224" name="Rectangle 169"/>
              <p:cNvSpPr>
                <a:spLocks noChangeAspect="1" noChangeArrowheads="1"/>
              </p:cNvSpPr>
              <p:nvPr/>
            </p:nvSpPr>
            <p:spPr bwMode="auto">
              <a:xfrm>
                <a:off x="9793" y="21983"/>
                <a:ext cx="45" cy="18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grpSp>
        <p:sp>
          <p:nvSpPr>
            <p:cNvPr id="8218" name="Text Box 172"/>
            <p:cNvSpPr txBox="1">
              <a:spLocks noChangeAspect="1" noChangeArrowheads="1"/>
            </p:cNvSpPr>
            <p:nvPr/>
          </p:nvSpPr>
          <p:spPr bwMode="auto">
            <a:xfrm>
              <a:off x="657" y="845"/>
              <a:ext cx="499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FontTx/>
                <a:buNone/>
              </a:pPr>
              <a:r>
                <a:rPr lang="fr-FR" altLang="en-US" sz="1800" dirty="0">
                  <a:latin typeface="Comic Sans MS" pitchFamily="66" charset="0"/>
                  <a:cs typeface="Times New Roman" pitchFamily="18" charset="0"/>
                </a:rPr>
                <a:t>Hisser le système qualité au niveau de la norme NF/EN ISO/CEI 17025 «prescriptions générales concernant la compétence des laboratoires d’étalonnages et d’essais». </a:t>
              </a:r>
            </a:p>
          </p:txBody>
        </p:sp>
      </p:grpSp>
      <p:grpSp>
        <p:nvGrpSpPr>
          <p:cNvPr id="446655" name="Group 191"/>
          <p:cNvGrpSpPr>
            <a:grpSpLocks/>
          </p:cNvGrpSpPr>
          <p:nvPr/>
        </p:nvGrpSpPr>
        <p:grpSpPr bwMode="auto">
          <a:xfrm>
            <a:off x="120650" y="2708275"/>
            <a:ext cx="8843963" cy="1235075"/>
            <a:chOff x="76" y="1706"/>
            <a:chExt cx="5571" cy="778"/>
          </a:xfrm>
        </p:grpSpPr>
        <p:sp>
          <p:nvSpPr>
            <p:cNvPr id="8213" name="Text Box 173"/>
            <p:cNvSpPr txBox="1">
              <a:spLocks noChangeAspect="1" noChangeArrowheads="1"/>
            </p:cNvSpPr>
            <p:nvPr/>
          </p:nvSpPr>
          <p:spPr bwMode="auto">
            <a:xfrm>
              <a:off x="76" y="1706"/>
              <a:ext cx="31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defTabSz="4443413" eaLnBrk="0" hangingPunct="0">
                <a:spcBef>
                  <a:spcPct val="20000"/>
                </a:spcBef>
                <a:buChar char="•"/>
                <a:defRPr sz="3200">
                  <a:solidFill>
                    <a:schemeClr val="tx1"/>
                  </a:solidFill>
                  <a:latin typeface="Arial" pitchFamily="34" charset="0"/>
                </a:defRPr>
              </a:lvl1pPr>
              <a:lvl2pPr marL="800100" indent="-342900" algn="l" defTabSz="4443413" eaLnBrk="0" hangingPunct="0">
                <a:spcBef>
                  <a:spcPct val="20000"/>
                </a:spcBef>
                <a:buChar char="–"/>
                <a:defRPr sz="2800">
                  <a:solidFill>
                    <a:schemeClr val="tx1"/>
                  </a:solidFill>
                  <a:latin typeface="Arial" pitchFamily="34" charset="0"/>
                </a:defRPr>
              </a:lvl2pPr>
              <a:lvl3pPr marL="1257300" indent="-342900" algn="l" defTabSz="4443413" eaLnBrk="0" hangingPunct="0">
                <a:spcBef>
                  <a:spcPct val="20000"/>
                </a:spcBef>
                <a:buChar char="•"/>
                <a:defRPr sz="2400">
                  <a:solidFill>
                    <a:schemeClr val="tx1"/>
                  </a:solidFill>
                  <a:latin typeface="Arial" pitchFamily="34" charset="0"/>
                </a:defRPr>
              </a:lvl3pPr>
              <a:lvl4pPr marL="1714500" indent="-342900" algn="l" defTabSz="4443413" eaLnBrk="0" hangingPunct="0">
                <a:spcBef>
                  <a:spcPct val="20000"/>
                </a:spcBef>
                <a:buChar char="–"/>
                <a:defRPr sz="2000">
                  <a:solidFill>
                    <a:schemeClr val="tx1"/>
                  </a:solidFill>
                  <a:latin typeface="Arial" pitchFamily="34" charset="0"/>
                </a:defRPr>
              </a:lvl4pPr>
              <a:lvl5pPr marL="2171700" indent="-342900" algn="l" defTabSz="4443413" eaLnBrk="0" hangingPunct="0">
                <a:spcBef>
                  <a:spcPct val="20000"/>
                </a:spcBef>
                <a:buChar char="»"/>
                <a:defRPr sz="2000">
                  <a:solidFill>
                    <a:schemeClr val="tx1"/>
                  </a:solidFill>
                  <a:latin typeface="Arial" pitchFamily="34" charset="0"/>
                </a:defRPr>
              </a:lvl5pPr>
              <a:lvl6pPr marL="2628900" indent="-342900" defTabSz="4443413" eaLnBrk="0" fontAlgn="base" hangingPunct="0">
                <a:spcBef>
                  <a:spcPct val="20000"/>
                </a:spcBef>
                <a:spcAft>
                  <a:spcPct val="0"/>
                </a:spcAft>
                <a:buChar char="»"/>
                <a:defRPr sz="2000">
                  <a:solidFill>
                    <a:schemeClr val="tx1"/>
                  </a:solidFill>
                  <a:latin typeface="Arial" pitchFamily="34" charset="0"/>
                </a:defRPr>
              </a:lvl6pPr>
              <a:lvl7pPr marL="3086100" indent="-342900" defTabSz="4443413" eaLnBrk="0" fontAlgn="base" hangingPunct="0">
                <a:spcBef>
                  <a:spcPct val="20000"/>
                </a:spcBef>
                <a:spcAft>
                  <a:spcPct val="0"/>
                </a:spcAft>
                <a:buChar char="»"/>
                <a:defRPr sz="2000">
                  <a:solidFill>
                    <a:schemeClr val="tx1"/>
                  </a:solidFill>
                  <a:latin typeface="Arial" pitchFamily="34" charset="0"/>
                </a:defRPr>
              </a:lvl7pPr>
              <a:lvl8pPr marL="3543300" indent="-342900" defTabSz="4443413" eaLnBrk="0" fontAlgn="base" hangingPunct="0">
                <a:spcBef>
                  <a:spcPct val="20000"/>
                </a:spcBef>
                <a:spcAft>
                  <a:spcPct val="0"/>
                </a:spcAft>
                <a:buChar char="»"/>
                <a:defRPr sz="2000">
                  <a:solidFill>
                    <a:schemeClr val="tx1"/>
                  </a:solidFill>
                  <a:latin typeface="Arial" pitchFamily="34" charset="0"/>
                </a:defRPr>
              </a:lvl8pPr>
              <a:lvl9pPr marL="4000500" indent="-342900" defTabSz="4443413"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fr-FR" altLang="en-US" sz="1800" dirty="0">
                  <a:latin typeface="Comic Sans MS" pitchFamily="66" charset="0"/>
                  <a:cs typeface="Times New Roman" pitchFamily="18" charset="0"/>
                </a:rPr>
                <a:t>4. </a:t>
              </a:r>
              <a:r>
                <a:rPr lang="fr-FR" altLang="en-US" sz="1800" u="sng" dirty="0">
                  <a:latin typeface="Comic Sans MS" pitchFamily="66" charset="0"/>
                  <a:cs typeface="Times New Roman" pitchFamily="18" charset="0"/>
                </a:rPr>
                <a:t>Diagnostic du système qualité</a:t>
              </a:r>
            </a:p>
          </p:txBody>
        </p:sp>
        <p:pic>
          <p:nvPicPr>
            <p:cNvPr id="8214" name="Picture 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 y="2069"/>
              <a:ext cx="639"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15" name="Text Box 175"/>
            <p:cNvSpPr txBox="1">
              <a:spLocks noChangeAspect="1" noChangeArrowheads="1"/>
            </p:cNvSpPr>
            <p:nvPr/>
          </p:nvSpPr>
          <p:spPr bwMode="auto">
            <a:xfrm>
              <a:off x="1020" y="2024"/>
              <a:ext cx="4627"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FontTx/>
                <a:buNone/>
              </a:pPr>
              <a:r>
                <a:rPr lang="fr-FR" altLang="en-US" sz="1800" dirty="0">
                  <a:latin typeface="Comic Sans MS" pitchFamily="66" charset="0"/>
                  <a:cs typeface="Times New Roman" pitchFamily="18" charset="0"/>
                </a:rPr>
                <a:t>Mesure de l’écart entre le système qualité et les prescriptions du référentiel choisi</a:t>
              </a:r>
            </a:p>
          </p:txBody>
        </p:sp>
      </p:grpSp>
      <p:grpSp>
        <p:nvGrpSpPr>
          <p:cNvPr id="446656" name="Group 192"/>
          <p:cNvGrpSpPr>
            <a:grpSpLocks/>
          </p:cNvGrpSpPr>
          <p:nvPr/>
        </p:nvGrpSpPr>
        <p:grpSpPr bwMode="auto">
          <a:xfrm>
            <a:off x="107950" y="4365625"/>
            <a:ext cx="4679950" cy="1295400"/>
            <a:chOff x="68" y="2750"/>
            <a:chExt cx="2948" cy="816"/>
          </a:xfrm>
        </p:grpSpPr>
        <p:grpSp>
          <p:nvGrpSpPr>
            <p:cNvPr id="8200" name="Group 176"/>
            <p:cNvGrpSpPr>
              <a:grpSpLocks noChangeAspect="1"/>
            </p:cNvGrpSpPr>
            <p:nvPr/>
          </p:nvGrpSpPr>
          <p:grpSpPr bwMode="auto">
            <a:xfrm>
              <a:off x="249" y="3090"/>
              <a:ext cx="635" cy="476"/>
              <a:chOff x="1656" y="16760"/>
              <a:chExt cx="1270" cy="953"/>
            </a:xfrm>
          </p:grpSpPr>
          <p:sp>
            <p:nvSpPr>
              <p:cNvPr id="8202" name="Rectangle 177"/>
              <p:cNvSpPr>
                <a:spLocks noChangeAspect="1" noChangeArrowheads="1"/>
              </p:cNvSpPr>
              <p:nvPr/>
            </p:nvSpPr>
            <p:spPr bwMode="auto">
              <a:xfrm>
                <a:off x="1656" y="16760"/>
                <a:ext cx="1270" cy="953"/>
              </a:xfrm>
              <a:prstGeom prst="rect">
                <a:avLst/>
              </a:prstGeom>
              <a:solidFill>
                <a:srgbClr val="993366">
                  <a:alpha val="2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endParaRPr lang="fr-FR" altLang="fr-FR" b="1">
                  <a:solidFill>
                    <a:srgbClr val="0000CC"/>
                  </a:solidFill>
                  <a:latin typeface="Comic Sans MS" pitchFamily="66" charset="0"/>
                </a:endParaRPr>
              </a:p>
            </p:txBody>
          </p:sp>
          <p:sp>
            <p:nvSpPr>
              <p:cNvPr id="8203" name="AutoShape 178">
                <a:hlinkClick r:id="" action="ppaction://noaction" highlightClick="1"/>
              </p:cNvPr>
              <p:cNvSpPr>
                <a:spLocks noChangeAspect="1" noChangeArrowheads="1"/>
              </p:cNvSpPr>
              <p:nvPr/>
            </p:nvSpPr>
            <p:spPr bwMode="auto">
              <a:xfrm>
                <a:off x="1747" y="16806"/>
                <a:ext cx="136" cy="136"/>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204" name="AutoShape 179">
                <a:hlinkClick r:id="" action="ppaction://noaction" highlightClick="1"/>
              </p:cNvPr>
              <p:cNvSpPr>
                <a:spLocks noChangeAspect="1" noChangeArrowheads="1"/>
              </p:cNvSpPr>
              <p:nvPr/>
            </p:nvSpPr>
            <p:spPr bwMode="auto">
              <a:xfrm>
                <a:off x="1747" y="16987"/>
                <a:ext cx="136" cy="136"/>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205" name="AutoShape 180">
                <a:hlinkClick r:id="" action="ppaction://noaction" highlightClick="1"/>
              </p:cNvPr>
              <p:cNvSpPr>
                <a:spLocks noChangeAspect="1" noChangeArrowheads="1"/>
              </p:cNvSpPr>
              <p:nvPr/>
            </p:nvSpPr>
            <p:spPr bwMode="auto">
              <a:xfrm>
                <a:off x="1747" y="17169"/>
                <a:ext cx="136" cy="136"/>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206" name="AutoShape 181">
                <a:hlinkClick r:id="" action="ppaction://noaction" highlightClick="1"/>
              </p:cNvPr>
              <p:cNvSpPr>
                <a:spLocks noChangeAspect="1" noChangeArrowheads="1"/>
              </p:cNvSpPr>
              <p:nvPr/>
            </p:nvSpPr>
            <p:spPr bwMode="auto">
              <a:xfrm>
                <a:off x="1747" y="17350"/>
                <a:ext cx="136" cy="136"/>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207" name="AutoShape 182">
                <a:hlinkClick r:id="" action="ppaction://noaction" highlightClick="1"/>
              </p:cNvPr>
              <p:cNvSpPr>
                <a:spLocks noChangeAspect="1" noChangeArrowheads="1"/>
              </p:cNvSpPr>
              <p:nvPr/>
            </p:nvSpPr>
            <p:spPr bwMode="auto">
              <a:xfrm>
                <a:off x="1747" y="17532"/>
                <a:ext cx="136" cy="136"/>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8208" name="Line 183"/>
              <p:cNvSpPr>
                <a:spLocks noChangeAspect="1" noChangeShapeType="1"/>
              </p:cNvSpPr>
              <p:nvPr/>
            </p:nvSpPr>
            <p:spPr bwMode="auto">
              <a:xfrm>
                <a:off x="1929" y="16881"/>
                <a:ext cx="81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09" name="Line 184"/>
              <p:cNvSpPr>
                <a:spLocks noChangeAspect="1" noChangeShapeType="1"/>
              </p:cNvSpPr>
              <p:nvPr/>
            </p:nvSpPr>
            <p:spPr bwMode="auto">
              <a:xfrm>
                <a:off x="1929" y="17062"/>
                <a:ext cx="81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10" name="Line 185"/>
              <p:cNvSpPr>
                <a:spLocks noChangeAspect="1" noChangeShapeType="1"/>
              </p:cNvSpPr>
              <p:nvPr/>
            </p:nvSpPr>
            <p:spPr bwMode="auto">
              <a:xfrm>
                <a:off x="1929" y="17243"/>
                <a:ext cx="81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11" name="Line 186"/>
              <p:cNvSpPr>
                <a:spLocks noChangeAspect="1" noChangeShapeType="1"/>
              </p:cNvSpPr>
              <p:nvPr/>
            </p:nvSpPr>
            <p:spPr bwMode="auto">
              <a:xfrm>
                <a:off x="1929" y="17425"/>
                <a:ext cx="81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12" name="Line 187"/>
              <p:cNvSpPr>
                <a:spLocks noChangeAspect="1" noChangeShapeType="1"/>
              </p:cNvSpPr>
              <p:nvPr/>
            </p:nvSpPr>
            <p:spPr bwMode="auto">
              <a:xfrm>
                <a:off x="1929" y="17606"/>
                <a:ext cx="817"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8201" name="Text Box 188"/>
            <p:cNvSpPr txBox="1">
              <a:spLocks noChangeAspect="1" noChangeArrowheads="1"/>
            </p:cNvSpPr>
            <p:nvPr/>
          </p:nvSpPr>
          <p:spPr bwMode="auto">
            <a:xfrm>
              <a:off x="68" y="2750"/>
              <a:ext cx="29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defTabSz="4443413" eaLnBrk="0" hangingPunct="0">
                <a:spcBef>
                  <a:spcPct val="20000"/>
                </a:spcBef>
                <a:buChar char="•"/>
                <a:defRPr sz="3200">
                  <a:solidFill>
                    <a:schemeClr val="tx1"/>
                  </a:solidFill>
                  <a:latin typeface="Arial" pitchFamily="34" charset="0"/>
                </a:defRPr>
              </a:lvl1pPr>
              <a:lvl2pPr marL="800100" indent="-342900" algn="l" defTabSz="4443413" eaLnBrk="0" hangingPunct="0">
                <a:spcBef>
                  <a:spcPct val="20000"/>
                </a:spcBef>
                <a:buChar char="–"/>
                <a:defRPr sz="2800">
                  <a:solidFill>
                    <a:schemeClr val="tx1"/>
                  </a:solidFill>
                  <a:latin typeface="Arial" pitchFamily="34" charset="0"/>
                </a:defRPr>
              </a:lvl2pPr>
              <a:lvl3pPr marL="1257300" indent="-342900" algn="l" defTabSz="4443413" eaLnBrk="0" hangingPunct="0">
                <a:spcBef>
                  <a:spcPct val="20000"/>
                </a:spcBef>
                <a:buChar char="•"/>
                <a:defRPr sz="2400">
                  <a:solidFill>
                    <a:schemeClr val="tx1"/>
                  </a:solidFill>
                  <a:latin typeface="Arial" pitchFamily="34" charset="0"/>
                </a:defRPr>
              </a:lvl3pPr>
              <a:lvl4pPr marL="1714500" indent="-342900" algn="l" defTabSz="4443413" eaLnBrk="0" hangingPunct="0">
                <a:spcBef>
                  <a:spcPct val="20000"/>
                </a:spcBef>
                <a:buChar char="–"/>
                <a:defRPr sz="2000">
                  <a:solidFill>
                    <a:schemeClr val="tx1"/>
                  </a:solidFill>
                  <a:latin typeface="Arial" pitchFamily="34" charset="0"/>
                </a:defRPr>
              </a:lvl4pPr>
              <a:lvl5pPr marL="2171700" indent="-342900" algn="l" defTabSz="4443413" eaLnBrk="0" hangingPunct="0">
                <a:spcBef>
                  <a:spcPct val="20000"/>
                </a:spcBef>
                <a:buChar char="»"/>
                <a:defRPr sz="2000">
                  <a:solidFill>
                    <a:schemeClr val="tx1"/>
                  </a:solidFill>
                  <a:latin typeface="Arial" pitchFamily="34" charset="0"/>
                </a:defRPr>
              </a:lvl5pPr>
              <a:lvl6pPr marL="2628900" indent="-342900" defTabSz="4443413" eaLnBrk="0" fontAlgn="base" hangingPunct="0">
                <a:spcBef>
                  <a:spcPct val="20000"/>
                </a:spcBef>
                <a:spcAft>
                  <a:spcPct val="0"/>
                </a:spcAft>
                <a:buChar char="»"/>
                <a:defRPr sz="2000">
                  <a:solidFill>
                    <a:schemeClr val="tx1"/>
                  </a:solidFill>
                  <a:latin typeface="Arial" pitchFamily="34" charset="0"/>
                </a:defRPr>
              </a:lvl6pPr>
              <a:lvl7pPr marL="3086100" indent="-342900" defTabSz="4443413" eaLnBrk="0" fontAlgn="base" hangingPunct="0">
                <a:spcBef>
                  <a:spcPct val="20000"/>
                </a:spcBef>
                <a:spcAft>
                  <a:spcPct val="0"/>
                </a:spcAft>
                <a:buChar char="»"/>
                <a:defRPr sz="2000">
                  <a:solidFill>
                    <a:schemeClr val="tx1"/>
                  </a:solidFill>
                  <a:latin typeface="Arial" pitchFamily="34" charset="0"/>
                </a:defRPr>
              </a:lvl7pPr>
              <a:lvl8pPr marL="3543300" indent="-342900" defTabSz="4443413" eaLnBrk="0" fontAlgn="base" hangingPunct="0">
                <a:spcBef>
                  <a:spcPct val="20000"/>
                </a:spcBef>
                <a:spcAft>
                  <a:spcPct val="0"/>
                </a:spcAft>
                <a:buChar char="»"/>
                <a:defRPr sz="2000">
                  <a:solidFill>
                    <a:schemeClr val="tx1"/>
                  </a:solidFill>
                  <a:latin typeface="Arial" pitchFamily="34" charset="0"/>
                </a:defRPr>
              </a:lvl8pPr>
              <a:lvl9pPr marL="4000500" indent="-342900" defTabSz="4443413"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fr-FR" altLang="en-US" sz="1800" dirty="0">
                  <a:latin typeface="Comic Sans MS" pitchFamily="66" charset="0"/>
                  <a:cs typeface="Times New Roman" pitchFamily="18" charset="0"/>
                </a:rPr>
                <a:t>5. </a:t>
              </a:r>
              <a:r>
                <a:rPr lang="fr-FR" altLang="en-US" sz="1800" u="sng" dirty="0">
                  <a:latin typeface="Comic Sans MS" pitchFamily="66" charset="0"/>
                  <a:cs typeface="Times New Roman" pitchFamily="18" charset="0"/>
                </a:rPr>
                <a:t>Priorisation des actions qualité</a:t>
              </a:r>
            </a:p>
          </p:txBody>
        </p:sp>
      </p:grpSp>
      <p:sp>
        <p:nvSpPr>
          <p:cNvPr id="446653" name="Text Box 189"/>
          <p:cNvSpPr txBox="1">
            <a:spLocks noChangeAspect="1" noChangeArrowheads="1"/>
          </p:cNvSpPr>
          <p:nvPr/>
        </p:nvSpPr>
        <p:spPr bwMode="auto">
          <a:xfrm>
            <a:off x="19365" y="592663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fr-FR" altLang="en-US" sz="2800" b="1" dirty="0">
                <a:solidFill>
                  <a:schemeClr val="bg1"/>
                </a:solidFill>
                <a:latin typeface="Comic Sans MS" pitchFamily="66" charset="0"/>
                <a:cs typeface="Times New Roman" pitchFamily="18" charset="0"/>
              </a:rPr>
              <a:t>Un souci constant : harmoniser les pratiques à l’échelle du réseau</a:t>
            </a:r>
          </a:p>
        </p:txBody>
      </p:sp>
      <p:sp>
        <p:nvSpPr>
          <p:cNvPr id="37" name="ZoneTexte 36"/>
          <p:cNvSpPr txBox="1"/>
          <p:nvPr/>
        </p:nvSpPr>
        <p:spPr>
          <a:xfrm>
            <a:off x="-30388" y="70857"/>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pic>
        <p:nvPicPr>
          <p:cNvPr id="38" name="Picture 2" descr="C:\Users\garcia.n\Documents\Documents de travail\01-Service d'Observation-SOMLIT\Site Web 2014\Logo Somlit-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9340" y="70775"/>
            <a:ext cx="684660" cy="39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05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46654"/>
                                        </p:tgtEl>
                                        <p:attrNameLst>
                                          <p:attrName>style.visibility</p:attrName>
                                        </p:attrNameLst>
                                      </p:cBhvr>
                                      <p:to>
                                        <p:strVal val="visible"/>
                                      </p:to>
                                    </p:set>
                                    <p:animEffect transition="in" filter="wipe(up)">
                                      <p:cBhvr>
                                        <p:cTn id="7" dur="1000"/>
                                        <p:tgtEl>
                                          <p:spTgt spid="446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46655"/>
                                        </p:tgtEl>
                                        <p:attrNameLst>
                                          <p:attrName>style.visibility</p:attrName>
                                        </p:attrNameLst>
                                      </p:cBhvr>
                                      <p:to>
                                        <p:strVal val="visible"/>
                                      </p:to>
                                    </p:set>
                                    <p:animEffect transition="in" filter="wipe(up)">
                                      <p:cBhvr>
                                        <p:cTn id="12" dur="1000"/>
                                        <p:tgtEl>
                                          <p:spTgt spid="4466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46656"/>
                                        </p:tgtEl>
                                        <p:attrNameLst>
                                          <p:attrName>style.visibility</p:attrName>
                                        </p:attrNameLst>
                                      </p:cBhvr>
                                      <p:to>
                                        <p:strVal val="visible"/>
                                      </p:to>
                                    </p:set>
                                    <p:animEffect transition="in" filter="wipe(up)">
                                      <p:cBhvr>
                                        <p:cTn id="17" dur="1000"/>
                                        <p:tgtEl>
                                          <p:spTgt spid="44665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46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6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70858"/>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340" y="57791"/>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13192" y="6473823"/>
            <a:ext cx="608287" cy="365125"/>
          </a:xfrm>
        </p:spPr>
        <p:txBody>
          <a:bodyPr/>
          <a:lstStyle/>
          <a:p>
            <a:fld id="{4E09516A-216F-4A50-97ED-4E252B5CAB19}" type="slidenum">
              <a:rPr lang="fr-FR" smtClean="0"/>
              <a:t>8</a:t>
            </a:fld>
            <a:endParaRPr lang="fr-FR" dirty="0"/>
          </a:p>
        </p:txBody>
      </p:sp>
      <p:sp>
        <p:nvSpPr>
          <p:cNvPr id="21" name="Text Box 2"/>
          <p:cNvSpPr txBox="1">
            <a:spLocks noChangeArrowheads="1"/>
          </p:cNvSpPr>
          <p:nvPr/>
        </p:nvSpPr>
        <p:spPr bwMode="auto">
          <a:xfrm>
            <a:off x="1083072" y="57791"/>
            <a:ext cx="8964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r-FR" altLang="fr-FR" sz="2000" b="1" i="1" dirty="0">
                <a:solidFill>
                  <a:schemeClr val="bg1"/>
                </a:solidFill>
                <a:latin typeface="Comic Sans MS" pitchFamily="66" charset="0"/>
              </a:rPr>
              <a:t>La norme NF/EN ISO/CEI 17025  </a:t>
            </a:r>
          </a:p>
        </p:txBody>
      </p:sp>
      <p:sp>
        <p:nvSpPr>
          <p:cNvPr id="22" name="Text Box 26"/>
          <p:cNvSpPr txBox="1">
            <a:spLocks noChangeAspect="1" noChangeArrowheads="1"/>
          </p:cNvSpPr>
          <p:nvPr/>
        </p:nvSpPr>
        <p:spPr bwMode="auto">
          <a:xfrm>
            <a:off x="503676" y="680776"/>
            <a:ext cx="8424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fr-FR" altLang="en-US" sz="1800" dirty="0">
                <a:latin typeface="Comic Sans MS" pitchFamily="66" charset="0"/>
                <a:cs typeface="Times New Roman" pitchFamily="18" charset="0"/>
              </a:rPr>
              <a:t>« </a:t>
            </a:r>
            <a:r>
              <a:rPr lang="fr-FR" altLang="en-US" sz="1800" dirty="0" smtClean="0">
                <a:latin typeface="Comic Sans MS" pitchFamily="66" charset="0"/>
                <a:cs typeface="Times New Roman" pitchFamily="18" charset="0"/>
              </a:rPr>
              <a:t>Prescriptions </a:t>
            </a:r>
            <a:r>
              <a:rPr lang="fr-FR" altLang="en-US" sz="1800" dirty="0">
                <a:latin typeface="Comic Sans MS" pitchFamily="66" charset="0"/>
                <a:cs typeface="Times New Roman" pitchFamily="18" charset="0"/>
              </a:rPr>
              <a:t>générales concernant la compétence des laboratoires d’étalonnages et d’essais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10" y="1340710"/>
            <a:ext cx="3577863" cy="507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 Box 39"/>
          <p:cNvSpPr txBox="1">
            <a:spLocks noChangeAspect="1" noChangeArrowheads="1"/>
          </p:cNvSpPr>
          <p:nvPr/>
        </p:nvSpPr>
        <p:spPr bwMode="auto">
          <a:xfrm>
            <a:off x="4395276" y="1628800"/>
            <a:ext cx="421708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fr-FR" altLang="en-US" sz="1800" dirty="0">
                <a:latin typeface="Comic Sans MS" pitchFamily="66" charset="0"/>
                <a:cs typeface="Times New Roman" pitchFamily="18" charset="0"/>
              </a:rPr>
              <a:t>Cette norme « établit les exigences générales de compétence pour effectuer des essais et/ou étalonnages, y compris l’échantillonnage. Elle couvre les essais et les étalonnages effectués au moyen de méthodes normalisées, de </a:t>
            </a:r>
            <a:r>
              <a:rPr lang="fr-FR" altLang="en-US" sz="1800" dirty="0" smtClean="0">
                <a:latin typeface="Comic Sans MS" pitchFamily="66" charset="0"/>
                <a:cs typeface="Times New Roman" pitchFamily="18" charset="0"/>
              </a:rPr>
              <a:t>méthodes </a:t>
            </a:r>
            <a:r>
              <a:rPr lang="fr-FR" altLang="en-US" sz="1800" dirty="0">
                <a:latin typeface="Comic Sans MS" pitchFamily="66" charset="0"/>
                <a:cs typeface="Times New Roman" pitchFamily="18" charset="0"/>
              </a:rPr>
              <a:t>non </a:t>
            </a:r>
            <a:r>
              <a:rPr lang="fr-FR" altLang="en-US" sz="1800" dirty="0" smtClean="0">
                <a:latin typeface="Comic Sans MS" pitchFamily="66" charset="0"/>
                <a:cs typeface="Times New Roman" pitchFamily="18" charset="0"/>
              </a:rPr>
              <a:t>normalisées </a:t>
            </a:r>
            <a:r>
              <a:rPr lang="fr-FR" altLang="en-US" sz="1800" dirty="0">
                <a:latin typeface="Comic Sans MS" pitchFamily="66" charset="0"/>
                <a:cs typeface="Times New Roman" pitchFamily="18" charset="0"/>
              </a:rPr>
              <a:t>et de méthodes élaborées par les laboratoires »</a:t>
            </a:r>
          </a:p>
        </p:txBody>
      </p:sp>
      <p:sp>
        <p:nvSpPr>
          <p:cNvPr id="26" name="Text Box 40"/>
          <p:cNvSpPr txBox="1">
            <a:spLocks noChangeAspect="1" noChangeArrowheads="1"/>
          </p:cNvSpPr>
          <p:nvPr/>
        </p:nvSpPr>
        <p:spPr bwMode="auto">
          <a:xfrm>
            <a:off x="4355976" y="5450311"/>
            <a:ext cx="165586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fr-FR" altLang="en-US" sz="1800" b="1" dirty="0">
                <a:latin typeface="Comic Sans MS" pitchFamily="66" charset="0"/>
                <a:cs typeface="Times New Roman" pitchFamily="18" charset="0"/>
              </a:rPr>
              <a:t>Prescriptions relatives au management</a:t>
            </a:r>
          </a:p>
        </p:txBody>
      </p:sp>
      <p:sp>
        <p:nvSpPr>
          <p:cNvPr id="27" name="Text Box 41"/>
          <p:cNvSpPr txBox="1">
            <a:spLocks noChangeAspect="1" noChangeArrowheads="1"/>
          </p:cNvSpPr>
          <p:nvPr/>
        </p:nvSpPr>
        <p:spPr bwMode="auto">
          <a:xfrm>
            <a:off x="6930106" y="5588810"/>
            <a:ext cx="18715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fr-FR" altLang="en-US" sz="1800" b="1" dirty="0">
                <a:latin typeface="Comic Sans MS" pitchFamily="66" charset="0"/>
                <a:cs typeface="Times New Roman" pitchFamily="18" charset="0"/>
              </a:rPr>
              <a:t>Prescriptions techniques</a:t>
            </a:r>
          </a:p>
        </p:txBody>
      </p:sp>
      <p:sp>
        <p:nvSpPr>
          <p:cNvPr id="28" name="AutoShape 42"/>
          <p:cNvSpPr>
            <a:spLocks noChangeArrowheads="1"/>
          </p:cNvSpPr>
          <p:nvPr/>
        </p:nvSpPr>
        <p:spPr bwMode="auto">
          <a:xfrm rot="2108262">
            <a:off x="5383186" y="4431736"/>
            <a:ext cx="287338" cy="1182091"/>
          </a:xfrm>
          <a:prstGeom prst="downArrow">
            <a:avLst>
              <a:gd name="adj1" fmla="val 50000"/>
              <a:gd name="adj2" fmla="val 144061"/>
            </a:avLst>
          </a:prstGeom>
          <a:solidFill>
            <a:schemeClr val="tx1"/>
          </a:solidFill>
          <a:ln w="9525">
            <a:solidFill>
              <a:schemeClr val="tx1"/>
            </a:solidFill>
            <a:miter lim="800000"/>
            <a:headEnd/>
            <a:tailEnd/>
          </a:ln>
          <a:effec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
        <p:nvSpPr>
          <p:cNvPr id="29" name="AutoShape 42"/>
          <p:cNvSpPr>
            <a:spLocks noChangeArrowheads="1"/>
          </p:cNvSpPr>
          <p:nvPr/>
        </p:nvSpPr>
        <p:spPr bwMode="auto">
          <a:xfrm rot="19978494">
            <a:off x="7325678" y="4503163"/>
            <a:ext cx="287338" cy="1182091"/>
          </a:xfrm>
          <a:prstGeom prst="downArrow">
            <a:avLst>
              <a:gd name="adj1" fmla="val 50000"/>
              <a:gd name="adj2" fmla="val 144061"/>
            </a:avLst>
          </a:prstGeom>
          <a:solidFill>
            <a:schemeClr val="tx1"/>
          </a:solidFill>
          <a:ln w="9525">
            <a:solidFill>
              <a:schemeClr val="tx1"/>
            </a:solidFill>
            <a:miter lim="800000"/>
            <a:headEnd/>
            <a:tailEnd/>
          </a:ln>
          <a:effectLst/>
        </p:spPr>
        <p:txBody>
          <a:bodyPr vert="eaVert"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endParaRPr lang="fr-FR" altLang="fr-FR"/>
          </a:p>
        </p:txBody>
      </p:sp>
    </p:spTree>
    <p:extLst>
      <p:ext uri="{BB962C8B-B14F-4D97-AF65-F5344CB8AC3E}">
        <p14:creationId xmlns:p14="http://schemas.microsoft.com/office/powerpoint/2010/main" val="295782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70858"/>
            <a:ext cx="3096344" cy="276999"/>
          </a:xfrm>
          <a:prstGeom prst="rect">
            <a:avLst/>
          </a:prstGeom>
          <a:noFill/>
        </p:spPr>
        <p:txBody>
          <a:bodyPr wrap="square" rtlCol="0">
            <a:spAutoFit/>
          </a:bodyPr>
          <a:lstStyle/>
          <a:p>
            <a:r>
              <a:rPr lang="fr-FR" sz="1200" i="1" dirty="0">
                <a:solidFill>
                  <a:schemeClr val="bg1"/>
                </a:solidFill>
                <a:latin typeface="Comic Sans MS" panose="030F0702030302020204" pitchFamily="66" charset="0"/>
              </a:rPr>
              <a:t>Atelier HF RESOMAR – Octobre 2015</a:t>
            </a:r>
          </a:p>
        </p:txBody>
      </p:sp>
      <p:cxnSp>
        <p:nvCxnSpPr>
          <p:cNvPr id="6" name="Connecteur droit 5"/>
          <p:cNvCxnSpPr/>
          <p:nvPr/>
        </p:nvCxnSpPr>
        <p:spPr>
          <a:xfrm>
            <a:off x="107504" y="476672"/>
            <a:ext cx="88569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C:\Users\garcia.n\Documents\Documents de travail\01-Service d'Observation-SOMLIT\Site Web 2014\Logo Somlit-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9340" y="57791"/>
            <a:ext cx="684660" cy="398516"/>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numéro de diapositive 4"/>
          <p:cNvSpPr>
            <a:spLocks noGrp="1"/>
          </p:cNvSpPr>
          <p:nvPr>
            <p:ph type="sldNum" sz="quarter" idx="12"/>
          </p:nvPr>
        </p:nvSpPr>
        <p:spPr>
          <a:xfrm>
            <a:off x="13192" y="6473823"/>
            <a:ext cx="608287" cy="365125"/>
          </a:xfrm>
        </p:spPr>
        <p:txBody>
          <a:bodyPr/>
          <a:lstStyle/>
          <a:p>
            <a:fld id="{4E09516A-216F-4A50-97ED-4E252B5CAB19}" type="slidenum">
              <a:rPr lang="fr-FR" smtClean="0"/>
              <a:t>9</a:t>
            </a:fld>
            <a:endParaRPr lang="fr-FR" dirty="0"/>
          </a:p>
        </p:txBody>
      </p:sp>
      <p:sp>
        <p:nvSpPr>
          <p:cNvPr id="21" name="Text Box 2"/>
          <p:cNvSpPr txBox="1">
            <a:spLocks noChangeArrowheads="1"/>
          </p:cNvSpPr>
          <p:nvPr/>
        </p:nvSpPr>
        <p:spPr bwMode="auto">
          <a:xfrm>
            <a:off x="1083072" y="57791"/>
            <a:ext cx="8964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r-FR" altLang="fr-FR" sz="2000" b="1" i="1" dirty="0">
                <a:solidFill>
                  <a:schemeClr val="bg1"/>
                </a:solidFill>
                <a:latin typeface="Comic Sans MS" pitchFamily="66" charset="0"/>
              </a:rPr>
              <a:t>La norme NF/EN ISO/CEI 17025  </a:t>
            </a:r>
          </a:p>
        </p:txBody>
      </p:sp>
      <p:sp>
        <p:nvSpPr>
          <p:cNvPr id="26" name="Text Box 40"/>
          <p:cNvSpPr txBox="1">
            <a:spLocks noChangeAspect="1" noChangeArrowheads="1"/>
          </p:cNvSpPr>
          <p:nvPr/>
        </p:nvSpPr>
        <p:spPr bwMode="auto">
          <a:xfrm>
            <a:off x="136931" y="548680"/>
            <a:ext cx="4644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fr-FR" altLang="en-US" sz="1800" b="1" dirty="0">
                <a:latin typeface="Comic Sans MS" pitchFamily="66" charset="0"/>
                <a:cs typeface="Times New Roman" pitchFamily="18" charset="0"/>
              </a:rPr>
              <a:t>Prescriptions relatives au management</a:t>
            </a:r>
          </a:p>
        </p:txBody>
      </p:sp>
      <p:sp>
        <p:nvSpPr>
          <p:cNvPr id="27" name="Text Box 41"/>
          <p:cNvSpPr txBox="1">
            <a:spLocks noChangeAspect="1" noChangeArrowheads="1"/>
          </p:cNvSpPr>
          <p:nvPr/>
        </p:nvSpPr>
        <p:spPr bwMode="auto">
          <a:xfrm>
            <a:off x="5707776" y="1556792"/>
            <a:ext cx="23762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fr-FR" altLang="en-US" sz="1800" b="1" dirty="0">
                <a:latin typeface="Comic Sans MS" pitchFamily="66" charset="0"/>
                <a:cs typeface="Times New Roman" pitchFamily="18" charset="0"/>
              </a:rPr>
              <a:t>Prescriptions techniques</a:t>
            </a:r>
          </a:p>
        </p:txBody>
      </p:sp>
      <p:sp>
        <p:nvSpPr>
          <p:cNvPr id="14" name="Text Box 5"/>
          <p:cNvSpPr txBox="1">
            <a:spLocks noChangeAspect="1" noChangeArrowheads="1"/>
          </p:cNvSpPr>
          <p:nvPr/>
        </p:nvSpPr>
        <p:spPr bwMode="auto">
          <a:xfrm>
            <a:off x="247234" y="958102"/>
            <a:ext cx="4751388"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Char char="-"/>
            </a:pPr>
            <a:r>
              <a:rPr lang="fr-FR" altLang="en-US" sz="1800" dirty="0" smtClean="0">
                <a:latin typeface="Comic Sans MS" pitchFamily="66" charset="0"/>
                <a:cs typeface="Times New Roman" pitchFamily="18" charset="0"/>
              </a:rPr>
              <a:t> Organisation</a:t>
            </a:r>
            <a:endParaRPr lang="fr-FR" altLang="en-US" sz="1800" dirty="0">
              <a:latin typeface="Comic Sans MS" pitchFamily="66" charset="0"/>
              <a:cs typeface="Times New Roman" pitchFamily="18" charset="0"/>
            </a:endParaRPr>
          </a:p>
          <a:p>
            <a:pPr>
              <a:spcBef>
                <a:spcPct val="50000"/>
              </a:spcBef>
              <a:buFontTx/>
              <a:buChar char="-"/>
            </a:pPr>
            <a:r>
              <a:rPr lang="fr-FR" altLang="en-US" sz="1800" dirty="0" smtClean="0">
                <a:latin typeface="Comic Sans MS" pitchFamily="66" charset="0"/>
                <a:cs typeface="Times New Roman" pitchFamily="18" charset="0"/>
              </a:rPr>
              <a:t> Système </a:t>
            </a:r>
            <a:r>
              <a:rPr lang="fr-FR" altLang="en-US" sz="1800" dirty="0">
                <a:latin typeface="Comic Sans MS" pitchFamily="66" charset="0"/>
                <a:cs typeface="Times New Roman" pitchFamily="18" charset="0"/>
              </a:rPr>
              <a:t>qualité</a:t>
            </a:r>
          </a:p>
          <a:p>
            <a:pPr>
              <a:spcBef>
                <a:spcPct val="50000"/>
              </a:spcBef>
              <a:buFontTx/>
              <a:buChar char="-"/>
            </a:pPr>
            <a:r>
              <a:rPr lang="fr-FR" altLang="en-US" sz="1800" dirty="0" smtClean="0">
                <a:latin typeface="Comic Sans MS" pitchFamily="66" charset="0"/>
                <a:cs typeface="Times New Roman" pitchFamily="18" charset="0"/>
              </a:rPr>
              <a:t> Maîtrise </a:t>
            </a:r>
            <a:r>
              <a:rPr lang="fr-FR" altLang="en-US" sz="1800" dirty="0">
                <a:latin typeface="Comic Sans MS" pitchFamily="66" charset="0"/>
                <a:cs typeface="Times New Roman" pitchFamily="18" charset="0"/>
              </a:rPr>
              <a:t>de la documentation</a:t>
            </a:r>
          </a:p>
          <a:p>
            <a:pPr>
              <a:spcBef>
                <a:spcPct val="50000"/>
              </a:spcBef>
              <a:buFontTx/>
              <a:buChar char="-"/>
            </a:pPr>
            <a:r>
              <a:rPr lang="fr-FR" altLang="en-US" sz="1800" dirty="0" smtClean="0">
                <a:latin typeface="Comic Sans MS" pitchFamily="66" charset="0"/>
                <a:cs typeface="Times New Roman" pitchFamily="18" charset="0"/>
              </a:rPr>
              <a:t> Sous-traitance des essais</a:t>
            </a:r>
          </a:p>
          <a:p>
            <a:pPr>
              <a:spcBef>
                <a:spcPct val="50000"/>
              </a:spcBef>
              <a:buFontTx/>
              <a:buChar char="-"/>
            </a:pPr>
            <a:r>
              <a:rPr lang="fr-FR" altLang="en-US" sz="1800" dirty="0">
                <a:latin typeface="Comic Sans MS" pitchFamily="66" charset="0"/>
                <a:cs typeface="Times New Roman" pitchFamily="18" charset="0"/>
              </a:rPr>
              <a:t> </a:t>
            </a:r>
            <a:r>
              <a:rPr lang="fr-FR" altLang="en-US" sz="1800" dirty="0" smtClean="0">
                <a:latin typeface="Comic Sans MS" pitchFamily="66" charset="0"/>
                <a:cs typeface="Times New Roman" pitchFamily="18" charset="0"/>
              </a:rPr>
              <a:t>Achat de services et de fournitures</a:t>
            </a:r>
          </a:p>
          <a:p>
            <a:pPr>
              <a:spcBef>
                <a:spcPct val="50000"/>
              </a:spcBef>
              <a:buFontTx/>
              <a:buChar char="-"/>
            </a:pPr>
            <a:r>
              <a:rPr lang="fr-FR" altLang="en-US" sz="1800" dirty="0">
                <a:latin typeface="Comic Sans MS" pitchFamily="66" charset="0"/>
                <a:cs typeface="Times New Roman" pitchFamily="18" charset="0"/>
              </a:rPr>
              <a:t> </a:t>
            </a:r>
            <a:r>
              <a:rPr lang="fr-FR" altLang="en-US" sz="1800" dirty="0" smtClean="0">
                <a:latin typeface="Comic Sans MS" pitchFamily="66" charset="0"/>
                <a:cs typeface="Times New Roman" pitchFamily="18" charset="0"/>
              </a:rPr>
              <a:t>Service au client</a:t>
            </a:r>
          </a:p>
          <a:p>
            <a:pPr>
              <a:spcBef>
                <a:spcPct val="50000"/>
              </a:spcBef>
              <a:buFontTx/>
              <a:buChar char="-"/>
            </a:pPr>
            <a:r>
              <a:rPr lang="fr-FR" altLang="en-US" sz="1800" dirty="0" smtClean="0">
                <a:latin typeface="Comic Sans MS" pitchFamily="66" charset="0"/>
                <a:cs typeface="Times New Roman" pitchFamily="18" charset="0"/>
              </a:rPr>
              <a:t> Réclamations</a:t>
            </a:r>
            <a:endParaRPr lang="fr-FR" altLang="en-US" sz="1800" dirty="0">
              <a:latin typeface="Comic Sans MS" pitchFamily="66" charset="0"/>
              <a:cs typeface="Times New Roman" pitchFamily="18" charset="0"/>
            </a:endParaRPr>
          </a:p>
          <a:p>
            <a:pPr>
              <a:spcBef>
                <a:spcPct val="50000"/>
              </a:spcBef>
              <a:buFontTx/>
              <a:buChar char="-"/>
            </a:pPr>
            <a:r>
              <a:rPr lang="fr-FR" altLang="en-US" sz="1800" dirty="0" smtClean="0">
                <a:latin typeface="Comic Sans MS" pitchFamily="66" charset="0"/>
                <a:cs typeface="Times New Roman" pitchFamily="18" charset="0"/>
              </a:rPr>
              <a:t> Maîtrise </a:t>
            </a:r>
            <a:r>
              <a:rPr lang="fr-FR" altLang="en-US" sz="1800" dirty="0">
                <a:latin typeface="Comic Sans MS" pitchFamily="66" charset="0"/>
                <a:cs typeface="Times New Roman" pitchFamily="18" charset="0"/>
              </a:rPr>
              <a:t>des travaux non </a:t>
            </a:r>
            <a:r>
              <a:rPr lang="fr-FR" altLang="en-US" sz="1800" dirty="0" smtClean="0">
                <a:latin typeface="Comic Sans MS" pitchFamily="66" charset="0"/>
                <a:cs typeface="Times New Roman" pitchFamily="18" charset="0"/>
              </a:rPr>
              <a:t>conformes</a:t>
            </a:r>
          </a:p>
          <a:p>
            <a:pPr>
              <a:spcBef>
                <a:spcPct val="50000"/>
              </a:spcBef>
              <a:buFontTx/>
              <a:buChar char="-"/>
            </a:pPr>
            <a:r>
              <a:rPr lang="fr-FR" altLang="en-US" sz="1800" dirty="0">
                <a:latin typeface="Comic Sans MS" pitchFamily="66" charset="0"/>
                <a:cs typeface="Times New Roman" pitchFamily="18" charset="0"/>
              </a:rPr>
              <a:t> </a:t>
            </a:r>
            <a:r>
              <a:rPr lang="fr-FR" altLang="en-US" sz="1800" dirty="0" smtClean="0">
                <a:latin typeface="Comic Sans MS" pitchFamily="66" charset="0"/>
                <a:cs typeface="Times New Roman" pitchFamily="18" charset="0"/>
              </a:rPr>
              <a:t>Amélioration</a:t>
            </a:r>
            <a:endParaRPr lang="fr-FR" altLang="en-US" sz="1800" dirty="0">
              <a:latin typeface="Comic Sans MS" pitchFamily="66" charset="0"/>
              <a:cs typeface="Times New Roman" pitchFamily="18" charset="0"/>
            </a:endParaRPr>
          </a:p>
          <a:p>
            <a:pPr>
              <a:spcBef>
                <a:spcPct val="50000"/>
              </a:spcBef>
              <a:buFontTx/>
              <a:buChar char="-"/>
            </a:pPr>
            <a:r>
              <a:rPr lang="fr-FR" altLang="en-US" sz="1800" dirty="0" smtClean="0">
                <a:latin typeface="Comic Sans MS" pitchFamily="66" charset="0"/>
                <a:cs typeface="Times New Roman" pitchFamily="18" charset="0"/>
              </a:rPr>
              <a:t> Actions correctives</a:t>
            </a:r>
          </a:p>
          <a:p>
            <a:pPr>
              <a:spcBef>
                <a:spcPct val="50000"/>
              </a:spcBef>
              <a:buFontTx/>
              <a:buChar char="-"/>
            </a:pPr>
            <a:r>
              <a:rPr lang="fr-FR" altLang="en-US" sz="1800" dirty="0" smtClean="0">
                <a:latin typeface="Comic Sans MS" pitchFamily="66" charset="0"/>
                <a:cs typeface="Times New Roman" pitchFamily="18" charset="0"/>
              </a:rPr>
              <a:t> Actions </a:t>
            </a:r>
            <a:r>
              <a:rPr lang="fr-FR" altLang="en-US" sz="1800" dirty="0">
                <a:latin typeface="Comic Sans MS" pitchFamily="66" charset="0"/>
                <a:cs typeface="Times New Roman" pitchFamily="18" charset="0"/>
              </a:rPr>
              <a:t>préventives</a:t>
            </a:r>
          </a:p>
          <a:p>
            <a:pPr>
              <a:spcBef>
                <a:spcPct val="50000"/>
              </a:spcBef>
              <a:buFontTx/>
              <a:buChar char="-"/>
            </a:pPr>
            <a:r>
              <a:rPr lang="fr-FR" altLang="en-US" sz="1800" dirty="0" smtClean="0">
                <a:latin typeface="Comic Sans MS" pitchFamily="66" charset="0"/>
                <a:cs typeface="Times New Roman" pitchFamily="18" charset="0"/>
              </a:rPr>
              <a:t> Maîtrise </a:t>
            </a:r>
            <a:r>
              <a:rPr lang="fr-FR" altLang="en-US" sz="1800" dirty="0">
                <a:latin typeface="Comic Sans MS" pitchFamily="66" charset="0"/>
                <a:cs typeface="Times New Roman" pitchFamily="18" charset="0"/>
              </a:rPr>
              <a:t>des enregistrements</a:t>
            </a:r>
          </a:p>
          <a:p>
            <a:pPr>
              <a:spcBef>
                <a:spcPct val="50000"/>
              </a:spcBef>
              <a:buFontTx/>
              <a:buChar char="-"/>
            </a:pPr>
            <a:r>
              <a:rPr lang="fr-FR" altLang="en-US" sz="1800" dirty="0" smtClean="0">
                <a:latin typeface="Comic Sans MS" pitchFamily="66" charset="0"/>
                <a:cs typeface="Times New Roman" pitchFamily="18" charset="0"/>
              </a:rPr>
              <a:t> Audits </a:t>
            </a:r>
            <a:r>
              <a:rPr lang="fr-FR" altLang="en-US" sz="1800" dirty="0">
                <a:latin typeface="Comic Sans MS" pitchFamily="66" charset="0"/>
                <a:cs typeface="Times New Roman" pitchFamily="18" charset="0"/>
              </a:rPr>
              <a:t>internes</a:t>
            </a:r>
          </a:p>
          <a:p>
            <a:pPr>
              <a:spcBef>
                <a:spcPct val="50000"/>
              </a:spcBef>
              <a:buFontTx/>
              <a:buChar char="-"/>
            </a:pPr>
            <a:r>
              <a:rPr lang="fr-FR" altLang="en-US" sz="1800" dirty="0" smtClean="0">
                <a:latin typeface="Comic Sans MS" pitchFamily="66" charset="0"/>
                <a:cs typeface="Times New Roman" pitchFamily="18" charset="0"/>
              </a:rPr>
              <a:t> Revue </a:t>
            </a:r>
            <a:r>
              <a:rPr lang="fr-FR" altLang="en-US" sz="1800" dirty="0">
                <a:latin typeface="Comic Sans MS" pitchFamily="66" charset="0"/>
                <a:cs typeface="Times New Roman" pitchFamily="18" charset="0"/>
              </a:rPr>
              <a:t>de direction</a:t>
            </a:r>
          </a:p>
        </p:txBody>
      </p:sp>
      <p:sp>
        <p:nvSpPr>
          <p:cNvPr id="2" name="Rectangle 1"/>
          <p:cNvSpPr/>
          <p:nvPr/>
        </p:nvSpPr>
        <p:spPr>
          <a:xfrm>
            <a:off x="224544" y="918012"/>
            <a:ext cx="4468782" cy="5805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 Box 10"/>
          <p:cNvSpPr txBox="1">
            <a:spLocks noChangeAspect="1" noChangeArrowheads="1"/>
          </p:cNvSpPr>
          <p:nvPr/>
        </p:nvSpPr>
        <p:spPr bwMode="auto">
          <a:xfrm>
            <a:off x="4904184" y="2276872"/>
            <a:ext cx="398344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Char char="-"/>
            </a:pPr>
            <a:r>
              <a:rPr lang="fr-FR" altLang="en-US" sz="1800" dirty="0" smtClean="0">
                <a:latin typeface="Comic Sans MS" pitchFamily="66" charset="0"/>
                <a:cs typeface="Times New Roman" pitchFamily="18" charset="0"/>
              </a:rPr>
              <a:t> Personnel</a:t>
            </a:r>
            <a:endParaRPr lang="fr-FR" altLang="en-US" sz="1800" dirty="0">
              <a:latin typeface="Comic Sans MS" pitchFamily="66" charset="0"/>
              <a:cs typeface="Times New Roman" pitchFamily="18" charset="0"/>
            </a:endParaRPr>
          </a:p>
          <a:p>
            <a:pPr>
              <a:spcBef>
                <a:spcPct val="50000"/>
              </a:spcBef>
              <a:buFontTx/>
              <a:buChar char="-"/>
            </a:pPr>
            <a:r>
              <a:rPr lang="fr-FR" altLang="en-US" sz="1800" dirty="0" smtClean="0">
                <a:latin typeface="Comic Sans MS" pitchFamily="66" charset="0"/>
                <a:cs typeface="Times New Roman" pitchFamily="18" charset="0"/>
              </a:rPr>
              <a:t> Installations </a:t>
            </a:r>
            <a:r>
              <a:rPr lang="fr-FR" altLang="en-US" sz="1800" dirty="0">
                <a:latin typeface="Comic Sans MS" pitchFamily="66" charset="0"/>
                <a:cs typeface="Times New Roman" pitchFamily="18" charset="0"/>
              </a:rPr>
              <a:t>et conditions </a:t>
            </a:r>
            <a:r>
              <a:rPr lang="fr-FR" altLang="en-US" sz="1800" dirty="0" smtClean="0">
                <a:latin typeface="Comic Sans MS" pitchFamily="66" charset="0"/>
                <a:cs typeface="Times New Roman" pitchFamily="18" charset="0"/>
              </a:rPr>
              <a:t>ambiantes</a:t>
            </a:r>
            <a:endParaRPr lang="fr-FR" altLang="en-US" sz="1800" dirty="0">
              <a:latin typeface="Comic Sans MS" pitchFamily="66" charset="0"/>
              <a:cs typeface="Times New Roman" pitchFamily="18" charset="0"/>
            </a:endParaRPr>
          </a:p>
          <a:p>
            <a:pPr>
              <a:spcBef>
                <a:spcPct val="50000"/>
              </a:spcBef>
              <a:buFontTx/>
              <a:buChar char="-"/>
            </a:pPr>
            <a:r>
              <a:rPr lang="fr-FR" altLang="en-US" sz="1800" dirty="0" smtClean="0">
                <a:latin typeface="Comic Sans MS" pitchFamily="66" charset="0"/>
                <a:cs typeface="Times New Roman" pitchFamily="18" charset="0"/>
              </a:rPr>
              <a:t> Méthodes d’essais</a:t>
            </a:r>
            <a:endParaRPr lang="fr-FR" altLang="en-US" sz="1800" dirty="0">
              <a:latin typeface="Comic Sans MS" pitchFamily="66" charset="0"/>
              <a:cs typeface="Times New Roman" pitchFamily="18" charset="0"/>
            </a:endParaRPr>
          </a:p>
          <a:p>
            <a:pPr>
              <a:spcBef>
                <a:spcPct val="50000"/>
              </a:spcBef>
              <a:buFontTx/>
              <a:buChar char="-"/>
            </a:pPr>
            <a:r>
              <a:rPr lang="fr-FR" altLang="en-US" sz="1800" dirty="0" smtClean="0">
                <a:latin typeface="Comic Sans MS" pitchFamily="66" charset="0"/>
                <a:cs typeface="Times New Roman" pitchFamily="18" charset="0"/>
              </a:rPr>
              <a:t> Equipement</a:t>
            </a:r>
            <a:endParaRPr lang="fr-FR" altLang="en-US" sz="1800" dirty="0">
              <a:latin typeface="Comic Sans MS" pitchFamily="66" charset="0"/>
              <a:cs typeface="Times New Roman" pitchFamily="18" charset="0"/>
            </a:endParaRPr>
          </a:p>
          <a:p>
            <a:pPr>
              <a:spcBef>
                <a:spcPct val="50000"/>
              </a:spcBef>
              <a:buFontTx/>
              <a:buChar char="-"/>
            </a:pPr>
            <a:r>
              <a:rPr lang="fr-FR" altLang="en-US" sz="1800" dirty="0" smtClean="0">
                <a:latin typeface="Comic Sans MS" pitchFamily="66" charset="0"/>
                <a:cs typeface="Times New Roman" pitchFamily="18" charset="0"/>
              </a:rPr>
              <a:t> Traçabilité </a:t>
            </a:r>
            <a:r>
              <a:rPr lang="fr-FR" altLang="en-US" sz="1800" dirty="0">
                <a:latin typeface="Comic Sans MS" pitchFamily="66" charset="0"/>
                <a:cs typeface="Times New Roman" pitchFamily="18" charset="0"/>
              </a:rPr>
              <a:t>du mesurage</a:t>
            </a:r>
          </a:p>
          <a:p>
            <a:pPr>
              <a:spcBef>
                <a:spcPct val="50000"/>
              </a:spcBef>
              <a:buFontTx/>
              <a:buChar char="-"/>
            </a:pPr>
            <a:r>
              <a:rPr lang="fr-FR" altLang="en-US" sz="1800" dirty="0" smtClean="0">
                <a:latin typeface="Comic Sans MS" pitchFamily="66" charset="0"/>
                <a:cs typeface="Times New Roman" pitchFamily="18" charset="0"/>
              </a:rPr>
              <a:t> Echantillonnage</a:t>
            </a:r>
            <a:endParaRPr lang="fr-FR" altLang="en-US" sz="1800" dirty="0">
              <a:latin typeface="Comic Sans MS" pitchFamily="66" charset="0"/>
              <a:cs typeface="Times New Roman" pitchFamily="18" charset="0"/>
            </a:endParaRPr>
          </a:p>
          <a:p>
            <a:pPr>
              <a:spcBef>
                <a:spcPct val="50000"/>
              </a:spcBef>
              <a:buFontTx/>
              <a:buChar char="-"/>
            </a:pPr>
            <a:r>
              <a:rPr lang="fr-FR" altLang="en-US" sz="1800" dirty="0" smtClean="0">
                <a:latin typeface="Comic Sans MS" pitchFamily="66" charset="0"/>
                <a:cs typeface="Times New Roman" pitchFamily="18" charset="0"/>
              </a:rPr>
              <a:t> Manutention </a:t>
            </a:r>
            <a:r>
              <a:rPr lang="fr-FR" altLang="en-US" sz="1800" dirty="0">
                <a:latin typeface="Comic Sans MS" pitchFamily="66" charset="0"/>
                <a:cs typeface="Times New Roman" pitchFamily="18" charset="0"/>
              </a:rPr>
              <a:t>des </a:t>
            </a:r>
            <a:r>
              <a:rPr lang="fr-FR" altLang="en-US" sz="1800" dirty="0" smtClean="0">
                <a:latin typeface="Comic Sans MS" pitchFamily="66" charset="0"/>
                <a:cs typeface="Times New Roman" pitchFamily="18" charset="0"/>
              </a:rPr>
              <a:t>échantillons</a:t>
            </a:r>
          </a:p>
          <a:p>
            <a:pPr>
              <a:spcBef>
                <a:spcPct val="50000"/>
              </a:spcBef>
              <a:buFontTx/>
              <a:buChar char="-"/>
            </a:pPr>
            <a:r>
              <a:rPr lang="fr-FR" altLang="en-US" sz="1800" dirty="0">
                <a:latin typeface="Comic Sans MS" pitchFamily="66" charset="0"/>
                <a:cs typeface="Times New Roman" pitchFamily="18" charset="0"/>
              </a:rPr>
              <a:t> </a:t>
            </a:r>
            <a:r>
              <a:rPr lang="fr-FR" altLang="en-US" sz="1800" dirty="0" smtClean="0">
                <a:latin typeface="Comic Sans MS" pitchFamily="66" charset="0"/>
                <a:cs typeface="Times New Roman" pitchFamily="18" charset="0"/>
              </a:rPr>
              <a:t>Assurer la qualité des résultats</a:t>
            </a:r>
            <a:endParaRPr lang="fr-FR" altLang="en-US" sz="1800" dirty="0">
              <a:latin typeface="Comic Sans MS" pitchFamily="66" charset="0"/>
              <a:cs typeface="Times New Roman" pitchFamily="18" charset="0"/>
            </a:endParaRPr>
          </a:p>
          <a:p>
            <a:pPr>
              <a:spcBef>
                <a:spcPct val="50000"/>
              </a:spcBef>
              <a:buFontTx/>
              <a:buChar char="-"/>
            </a:pPr>
            <a:r>
              <a:rPr lang="fr-FR" altLang="en-US" sz="1800" dirty="0" smtClean="0">
                <a:latin typeface="Comic Sans MS" pitchFamily="66" charset="0"/>
                <a:cs typeface="Times New Roman" pitchFamily="18" charset="0"/>
              </a:rPr>
              <a:t> Rapport </a:t>
            </a:r>
            <a:r>
              <a:rPr lang="en-US" altLang="en-US" sz="1800" dirty="0">
                <a:latin typeface="Comic Sans MS" pitchFamily="66" charset="0"/>
                <a:cs typeface="Times New Roman" pitchFamily="18" charset="0"/>
              </a:rPr>
              <a:t>sur les résultats</a:t>
            </a:r>
            <a:endParaRPr lang="fr-FR" altLang="en-US" sz="1800" dirty="0">
              <a:latin typeface="Comic Sans MS" pitchFamily="66" charset="0"/>
              <a:cs typeface="Times New Roman" pitchFamily="18" charset="0"/>
            </a:endParaRPr>
          </a:p>
        </p:txBody>
      </p:sp>
      <p:sp>
        <p:nvSpPr>
          <p:cNvPr id="17" name="Rectangle 16"/>
          <p:cNvSpPr/>
          <p:nvPr/>
        </p:nvSpPr>
        <p:spPr>
          <a:xfrm>
            <a:off x="4897067" y="2301545"/>
            <a:ext cx="3913850" cy="4394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Box 41"/>
          <p:cNvSpPr txBox="1">
            <a:spLocks noChangeAspect="1" noChangeArrowheads="1"/>
          </p:cNvSpPr>
          <p:nvPr/>
        </p:nvSpPr>
        <p:spPr bwMode="auto">
          <a:xfrm>
            <a:off x="4998622" y="564396"/>
            <a:ext cx="38890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4443413" eaLnBrk="0" hangingPunct="0">
              <a:spcBef>
                <a:spcPct val="20000"/>
              </a:spcBef>
              <a:buChar char="•"/>
              <a:defRPr sz="3200">
                <a:solidFill>
                  <a:schemeClr val="tx1"/>
                </a:solidFill>
                <a:latin typeface="Arial" pitchFamily="34" charset="0"/>
              </a:defRPr>
            </a:lvl1pPr>
            <a:lvl2pPr marL="742950" indent="-285750" algn="l" defTabSz="4443413" eaLnBrk="0" hangingPunct="0">
              <a:spcBef>
                <a:spcPct val="20000"/>
              </a:spcBef>
              <a:buChar char="–"/>
              <a:defRPr sz="2800">
                <a:solidFill>
                  <a:schemeClr val="tx1"/>
                </a:solidFill>
                <a:latin typeface="Arial" pitchFamily="34" charset="0"/>
              </a:defRPr>
            </a:lvl2pPr>
            <a:lvl3pPr marL="1143000" indent="-228600" algn="l" defTabSz="4443413" eaLnBrk="0" hangingPunct="0">
              <a:spcBef>
                <a:spcPct val="20000"/>
              </a:spcBef>
              <a:buChar char="•"/>
              <a:defRPr sz="2400">
                <a:solidFill>
                  <a:schemeClr val="tx1"/>
                </a:solidFill>
                <a:latin typeface="Arial" pitchFamily="34" charset="0"/>
              </a:defRPr>
            </a:lvl3pPr>
            <a:lvl4pPr marL="1600200" indent="-228600" algn="l" defTabSz="4443413" eaLnBrk="0" hangingPunct="0">
              <a:spcBef>
                <a:spcPct val="20000"/>
              </a:spcBef>
              <a:buChar char="–"/>
              <a:defRPr sz="2000">
                <a:solidFill>
                  <a:schemeClr val="tx1"/>
                </a:solidFill>
                <a:latin typeface="Arial" pitchFamily="34" charset="0"/>
              </a:defRPr>
            </a:lvl4pPr>
            <a:lvl5pPr marL="2057400" indent="-228600" algn="l" defTabSz="4443413" eaLnBrk="0" hangingPunct="0">
              <a:spcBef>
                <a:spcPct val="20000"/>
              </a:spcBef>
              <a:buChar char="»"/>
              <a:defRPr sz="2000">
                <a:solidFill>
                  <a:schemeClr val="tx1"/>
                </a:solidFill>
                <a:latin typeface="Arial" pitchFamily="34" charset="0"/>
              </a:defRPr>
            </a:lvl5pPr>
            <a:lvl6pPr marL="2514600" indent="-228600" defTabSz="4443413" eaLnBrk="0" fontAlgn="base" hangingPunct="0">
              <a:spcBef>
                <a:spcPct val="20000"/>
              </a:spcBef>
              <a:spcAft>
                <a:spcPct val="0"/>
              </a:spcAft>
              <a:buChar char="»"/>
              <a:defRPr sz="2000">
                <a:solidFill>
                  <a:schemeClr val="tx1"/>
                </a:solidFill>
                <a:latin typeface="Arial" pitchFamily="34" charset="0"/>
              </a:defRPr>
            </a:lvl6pPr>
            <a:lvl7pPr marL="2971800" indent="-228600" defTabSz="4443413" eaLnBrk="0" fontAlgn="base" hangingPunct="0">
              <a:spcBef>
                <a:spcPct val="20000"/>
              </a:spcBef>
              <a:spcAft>
                <a:spcPct val="0"/>
              </a:spcAft>
              <a:buChar char="»"/>
              <a:defRPr sz="2000">
                <a:solidFill>
                  <a:schemeClr val="tx1"/>
                </a:solidFill>
                <a:latin typeface="Arial" pitchFamily="34" charset="0"/>
              </a:defRPr>
            </a:lvl7pPr>
            <a:lvl8pPr marL="3429000" indent="-228600" defTabSz="4443413" eaLnBrk="0" fontAlgn="base" hangingPunct="0">
              <a:spcBef>
                <a:spcPct val="20000"/>
              </a:spcBef>
              <a:spcAft>
                <a:spcPct val="0"/>
              </a:spcAft>
              <a:buChar char="»"/>
              <a:defRPr sz="2000">
                <a:solidFill>
                  <a:schemeClr val="tx1"/>
                </a:solidFill>
                <a:latin typeface="Arial" pitchFamily="34" charset="0"/>
              </a:defRPr>
            </a:lvl8pPr>
            <a:lvl9pPr marL="3886200" indent="-228600" defTabSz="4443413" eaLnBrk="0" fontAlgn="base" hangingPunct="0">
              <a:spcBef>
                <a:spcPct val="20000"/>
              </a:spcBef>
              <a:spcAft>
                <a:spcPct val="0"/>
              </a:spcAft>
              <a:buChar char="»"/>
              <a:defRPr sz="2000">
                <a:solidFill>
                  <a:schemeClr val="tx1"/>
                </a:solidFill>
                <a:latin typeface="Arial" pitchFamily="34" charset="0"/>
              </a:defRPr>
            </a:lvl9pPr>
          </a:lstStyle>
          <a:p>
            <a:pPr algn="just">
              <a:spcBef>
                <a:spcPct val="50000"/>
              </a:spcBef>
              <a:buFontTx/>
              <a:buNone/>
            </a:pPr>
            <a:r>
              <a:rPr lang="fr-FR" altLang="en-US" sz="1800" b="1" dirty="0" smtClean="0">
                <a:solidFill>
                  <a:schemeClr val="bg1"/>
                </a:solidFill>
                <a:latin typeface="Comic Sans MS" pitchFamily="66" charset="0"/>
                <a:cs typeface="Times New Roman" pitchFamily="18" charset="0"/>
              </a:rPr>
              <a:t>La cellule Qualité a sélectionné les exigences adaptées à SOMLIT.</a:t>
            </a:r>
            <a:endParaRPr lang="fr-FR" altLang="en-US" sz="1800" b="1" dirty="0">
              <a:solidFill>
                <a:schemeClr val="bg1"/>
              </a:solidFill>
              <a:latin typeface="Comic Sans MS" pitchFamily="66" charset="0"/>
              <a:cs typeface="Times New Roman" pitchFamily="18" charset="0"/>
            </a:endParaRPr>
          </a:p>
        </p:txBody>
      </p:sp>
    </p:spTree>
    <p:extLst>
      <p:ext uri="{BB962C8B-B14F-4D97-AF65-F5344CB8AC3E}">
        <p14:creationId xmlns:p14="http://schemas.microsoft.com/office/powerpoint/2010/main" val="125638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4" grpId="0"/>
      <p:bldP spid="2" grpId="0" animBg="1"/>
      <p:bldP spid="16" grpId="0"/>
      <p:bldP spid="17" grpId="0" animBg="1"/>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2408</TotalTime>
  <Words>1937</Words>
  <Application>Microsoft Office PowerPoint</Application>
  <PresentationFormat>Affichage à l'écran (4:3)</PresentationFormat>
  <Paragraphs>381</Paragraphs>
  <Slides>29</Slides>
  <Notes>4</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41" baseType="lpstr">
      <vt:lpstr>Arial</vt:lpstr>
      <vt:lpstr>Arial Black</vt:lpstr>
      <vt:lpstr>Book Antiqua</vt:lpstr>
      <vt:lpstr>Calibri</vt:lpstr>
      <vt:lpstr>Comic Sans MS</vt:lpstr>
      <vt:lpstr>Lucida Sans</vt:lpstr>
      <vt:lpstr>Times New Roman</vt:lpstr>
      <vt:lpstr>Wingdings</vt:lpstr>
      <vt:lpstr>Wingdings 2</vt:lpstr>
      <vt:lpstr>Wingdings 3</vt:lpstr>
      <vt:lpstr>Apex</vt:lpstr>
      <vt:lpstr>Acrobat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Nicole GARCIA</dc:creator>
  <cp:lastModifiedBy>garcia</cp:lastModifiedBy>
  <cp:revision>207</cp:revision>
  <dcterms:created xsi:type="dcterms:W3CDTF">2014-04-01T13:14:57Z</dcterms:created>
  <dcterms:modified xsi:type="dcterms:W3CDTF">2015-10-15T17:38:40Z</dcterms:modified>
</cp:coreProperties>
</file>