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4" r:id="rId2"/>
    <p:sldId id="256" r:id="rId3"/>
    <p:sldId id="261" r:id="rId4"/>
    <p:sldId id="257" r:id="rId5"/>
    <p:sldId id="259" r:id="rId6"/>
    <p:sldId id="260" r:id="rId7"/>
    <p:sldId id="265" r:id="rId8"/>
    <p:sldId id="266" r:id="rId9"/>
    <p:sldId id="267" r:id="rId10"/>
    <p:sldId id="268" r:id="rId11"/>
    <p:sldId id="263" r:id="rId12"/>
    <p:sldId id="262" r:id="rId13"/>
    <p:sldId id="269" r:id="rId14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4660"/>
  </p:normalViewPr>
  <p:slideViewPr>
    <p:cSldViewPr>
      <p:cViewPr varScale="1">
        <p:scale>
          <a:sx n="88" d="100"/>
          <a:sy n="88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A05D64A-0179-4BEF-B417-88FDE2DFE03F}" type="datetimeFigureOut">
              <a:rPr lang="fr-FR" smtClean="0"/>
              <a:pPr/>
              <a:t>14/10/2015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0860E157-3A8B-4E40-B8A2-6386BE32C9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E157-3A8B-4E40-B8A2-6386BE32C91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E157-3A8B-4E40-B8A2-6386BE32C91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7CA7E-E5A3-4BED-882E-B3890DA13B27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7B50E-78CB-4BE8-8B27-EF11BA8BF6AC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A1BF8-4ED1-4B8B-9125-9E560F30B947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DD7F0-4695-483A-846C-849999CF50B7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5B94-AB96-405E-A6EA-49EF3FD64A9D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B1003-615A-4FBD-A667-DCFAF71E5495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D621D-B711-41EA-B8D4-097C8C44572A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74ED4-60EF-44C4-9D03-2934E1612274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9B9E96-788E-4B8B-A70C-9CA8BE470237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F1DA6-B9F6-471D-B4C9-E424B0575976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D325B-51E2-471B-9314-DA3DE40087B6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D05153-ACCD-4505-BBDB-9E45F1E18B2D}" type="datetime1">
              <a:rPr lang="fr-FR" smtClean="0"/>
              <a:pPr/>
              <a:t>14/10/2015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FR" smtClean="0"/>
              <a:t>T. Cariou. Atelier RESOMAR. Brest 15 et 16 octobre 2015</a:t>
            </a: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5947FA-03DF-4D68-9F18-40B856E759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76" y="785794"/>
            <a:ext cx="7843838" cy="142876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100" dirty="0" smtClean="0"/>
              <a:t>Atelier technique RESOMAR.</a:t>
            </a:r>
            <a:br>
              <a:rPr lang="fr-FR" sz="3100" dirty="0" smtClean="0"/>
            </a:br>
            <a:r>
              <a:rPr lang="fr-FR" sz="3100" dirty="0" smtClean="0"/>
              <a:t>Essais </a:t>
            </a:r>
            <a:r>
              <a:rPr lang="fr-FR" sz="3100" dirty="0" err="1" smtClean="0"/>
              <a:t>intercomparatifs</a:t>
            </a:r>
            <a:r>
              <a:rPr lang="fr-FR" sz="3100" dirty="0" smtClean="0"/>
              <a:t> d’instruments de mesures HF dans le cadre des réseaux SOMLIT et HOSEA</a:t>
            </a:r>
            <a:endParaRPr lang="fr-FR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2571744"/>
            <a:ext cx="8858280" cy="3643338"/>
          </a:xfrm>
          <a:ln>
            <a:noFill/>
          </a:ln>
        </p:spPr>
        <p:txBody>
          <a:bodyPr>
            <a:normAutofit/>
          </a:bodyPr>
          <a:lstStyle/>
          <a:p>
            <a:endParaRPr lang="fr-FR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3600" b="1" u="sng" dirty="0" smtClean="0">
                <a:solidFill>
                  <a:schemeClr val="tx1"/>
                </a:solidFill>
              </a:rPr>
              <a:t>Evaluation des performances </a:t>
            </a:r>
          </a:p>
          <a:p>
            <a:pPr algn="ctr"/>
            <a:r>
              <a:rPr lang="fr-FR" sz="3600" b="1" u="sng" dirty="0" smtClean="0">
                <a:solidFill>
                  <a:schemeClr val="tx1"/>
                </a:solidFill>
              </a:rPr>
              <a:t>lors d’essais </a:t>
            </a:r>
            <a:r>
              <a:rPr lang="fr-FR" sz="3600" b="1" u="sng" dirty="0" err="1" smtClean="0">
                <a:solidFill>
                  <a:schemeClr val="tx1"/>
                </a:solidFill>
              </a:rPr>
              <a:t>intercomparatifs</a:t>
            </a:r>
            <a:r>
              <a:rPr lang="fr-FR" sz="3600" b="1" u="sng" dirty="0" smtClean="0">
                <a:solidFill>
                  <a:schemeClr val="tx1"/>
                </a:solidFill>
              </a:rPr>
              <a:t> in-situ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14612" y="6492875"/>
            <a:ext cx="3805254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00100" y="1571612"/>
            <a:ext cx="764386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des tests d’évaluation du réseau ACT </a:t>
            </a:r>
            <a:r>
              <a:rPr lang="fr-FR" dirty="0" smtClean="0"/>
              <a:t>: </a:t>
            </a:r>
            <a:r>
              <a:rPr lang="fr-FR" b="1" u="sng" dirty="0" smtClean="0"/>
              <a:t>tests en labo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lvl="1">
              <a:buFont typeface="Wingdings" pitchFamily="2" charset="2"/>
              <a:buChar char="q"/>
            </a:pPr>
            <a:r>
              <a:rPr lang="fr-FR" dirty="0" smtClean="0"/>
              <a:t> Evaluation de la précision relative de l’instrument:</a:t>
            </a:r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 Combinaison des 5 salinités vs 3 températures</a:t>
            </a:r>
          </a:p>
          <a:p>
            <a:pPr lvl="2"/>
            <a:endParaRPr lang="fr-FR" dirty="0" smtClean="0"/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 Mesures des différences de offset entre les valeurs moyennes de  l’instrument vs valeurs moyennes de la référence.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72428" cy="12858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819392" y="6541412"/>
            <a:ext cx="3590940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8754" y="2550329"/>
            <a:ext cx="6507956" cy="230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2906480" y="6486982"/>
            <a:ext cx="3376626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14" y="2205050"/>
            <a:ext cx="18811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3" y="2205050"/>
            <a:ext cx="19669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357290" y="16309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des tests d’évaluation du réseau ACT </a:t>
            </a:r>
            <a:r>
              <a:rPr lang="fr-FR" dirty="0" smtClean="0"/>
              <a:t>:</a:t>
            </a:r>
            <a:r>
              <a:rPr lang="fr-FR" u="sng" dirty="0" smtClean="0"/>
              <a:t> </a:t>
            </a:r>
            <a:r>
              <a:rPr lang="fr-FR" b="1" u="sng" dirty="0" smtClean="0"/>
              <a:t>tests in situ</a:t>
            </a:r>
            <a:r>
              <a:rPr lang="fr-FR" u="sng" dirty="0" smtClean="0"/>
              <a:t>.</a:t>
            </a:r>
            <a:endParaRPr lang="fr-FR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1538" y="5692991"/>
            <a:ext cx="9001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Séries temporelles des mesures de 2 instruments et échantillons références correspondants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1538" y="6121619"/>
            <a:ext cx="842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Détermination de la précision relative des capteurs durant la série temporelle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857356" y="52863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Capteur 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215074" y="52863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Capteur 2</a:t>
            </a:r>
            <a:endParaRPr lang="fr-F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4480" y="2205050"/>
            <a:ext cx="19192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4225" y="2205050"/>
            <a:ext cx="20097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572428" cy="12858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</a:t>
            </a:r>
            <a:br>
              <a:rPr lang="fr-FR" sz="2800" dirty="0" smtClean="0"/>
            </a:br>
            <a:r>
              <a:rPr lang="fr-FR" sz="2800" dirty="0" smtClean="0"/>
              <a:t> HF dans le cadre des réseaux SOMLIT et HOSEA</a:t>
            </a:r>
            <a:endParaRPr lang="fr-FR" sz="2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75832" y="6541412"/>
            <a:ext cx="3376626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28728" y="2071678"/>
            <a:ext cx="7358114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Perspectives : 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Mise en place d’une communauté HF structurée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Ateliers réguliers sur les autres capteurs : O</a:t>
            </a:r>
            <a:r>
              <a:rPr lang="fr-FR" baseline="-25000" dirty="0" smtClean="0"/>
              <a:t>2</a:t>
            </a:r>
            <a:r>
              <a:rPr lang="fr-FR" dirty="0" smtClean="0"/>
              <a:t>- fluo-turbidimètres…</a:t>
            </a:r>
          </a:p>
          <a:p>
            <a:endParaRPr lang="fr-FR" dirty="0" smtClean="0"/>
          </a:p>
          <a:p>
            <a:pPr lvl="1">
              <a:buFont typeface="Wingdings" pitchFamily="2" charset="2"/>
              <a:buChar char="ü"/>
            </a:pPr>
            <a:r>
              <a:rPr lang="fr-FR" dirty="0" smtClean="0"/>
              <a:t> Améliorer nos tests en procédant à des essais en labo plus complets</a:t>
            </a:r>
          </a:p>
          <a:p>
            <a:pPr lvl="1"/>
            <a:endParaRPr lang="fr-FR" dirty="0" smtClean="0"/>
          </a:p>
          <a:p>
            <a:pPr lvl="2">
              <a:buFont typeface="Wingdings" pitchFamily="2" charset="2"/>
              <a:buChar char="§"/>
            </a:pPr>
            <a:r>
              <a:rPr lang="fr-FR" dirty="0" smtClean="0"/>
              <a:t> Développer les collaborations avec labos de métrologie</a:t>
            </a:r>
          </a:p>
          <a:p>
            <a:pPr lvl="1"/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Répondre aux exigences de la labellisation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ouee.jpg"/>
          <p:cNvPicPr>
            <a:picLocks noChangeAspect="1"/>
          </p:cNvPicPr>
          <p:nvPr/>
        </p:nvPicPr>
        <p:blipFill>
          <a:blip r:embed="rId2" cstate="print"/>
          <a:srcRect b="18765"/>
          <a:stretch>
            <a:fillRect/>
          </a:stretch>
        </p:blipFill>
        <p:spPr>
          <a:xfrm>
            <a:off x="2000232" y="1714488"/>
            <a:ext cx="5742017" cy="27146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28" y="1500174"/>
            <a:ext cx="7498080" cy="480060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</a:t>
            </a:r>
          </a:p>
          <a:p>
            <a:pPr>
              <a:buNone/>
            </a:pPr>
            <a:r>
              <a:rPr lang="fr-FR" dirty="0" smtClean="0"/>
              <a:t>		 	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smtClean="0"/>
              <a:t>	</a:t>
            </a:r>
            <a:r>
              <a:rPr lang="fr-FR" sz="2200" b="1" dirty="0" smtClean="0">
                <a:solidFill>
                  <a:schemeClr val="bg1"/>
                </a:solidFill>
                <a:latin typeface="Castellar" pitchFamily="18" charset="0"/>
              </a:rPr>
              <a:t>Merci </a:t>
            </a:r>
            <a:r>
              <a:rPr lang="fr-FR" sz="2200" b="1" dirty="0" smtClean="0">
                <a:solidFill>
                  <a:schemeClr val="bg1"/>
                </a:solidFill>
                <a:latin typeface="Castellar" pitchFamily="18" charset="0"/>
              </a:rPr>
              <a:t>pour votre attention</a:t>
            </a:r>
            <a:endParaRPr lang="fr-FR" sz="2200" b="1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09886" y="6564337"/>
            <a:ext cx="3662378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Image 6" descr="astan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4714884"/>
            <a:ext cx="6662738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5880" y="500042"/>
            <a:ext cx="7843838" cy="142876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100" dirty="0" smtClean="0"/>
              <a:t>Atelier technique RESOMAR.</a:t>
            </a:r>
            <a:br>
              <a:rPr lang="fr-FR" sz="3100" dirty="0" smtClean="0"/>
            </a:br>
            <a:r>
              <a:rPr lang="fr-FR" sz="3100" dirty="0" smtClean="0"/>
              <a:t>Essais </a:t>
            </a:r>
            <a:r>
              <a:rPr lang="fr-FR" sz="3100" dirty="0" err="1" smtClean="0"/>
              <a:t>intercomparatifs</a:t>
            </a:r>
            <a:r>
              <a:rPr lang="fr-FR" sz="3100" dirty="0" smtClean="0"/>
              <a:t> d’instruments de mesures HF dans le cadre des réseaux SOMLIT et HOSEA</a:t>
            </a:r>
            <a:endParaRPr lang="fr-FR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7429552" cy="364333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endParaRPr lang="fr-FR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2100" u="sng" dirty="0" smtClean="0">
                <a:solidFill>
                  <a:schemeClr val="tx1"/>
                </a:solidFill>
              </a:rPr>
              <a:t>Premiers et </a:t>
            </a:r>
            <a:r>
              <a:rPr lang="fr-FR" sz="2100" i="1" u="sng" dirty="0" smtClean="0">
                <a:solidFill>
                  <a:schemeClr val="tx1"/>
                </a:solidFill>
              </a:rPr>
              <a:t>modestes </a:t>
            </a:r>
            <a:r>
              <a:rPr lang="fr-FR" sz="2100" u="sng" dirty="0" smtClean="0">
                <a:solidFill>
                  <a:schemeClr val="tx1"/>
                </a:solidFill>
              </a:rPr>
              <a:t>objectifs : </a:t>
            </a:r>
          </a:p>
          <a:p>
            <a:endParaRPr lang="fr-FR" sz="21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fr-FR" sz="2100" dirty="0" smtClean="0">
                <a:solidFill>
                  <a:schemeClr val="tx1"/>
                </a:solidFill>
              </a:rPr>
              <a:t> Rassembler une communauté d’utilisateurs d’instruments</a:t>
            </a:r>
            <a:endParaRPr lang="fr-FR" sz="21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endParaRPr lang="fr-FR" sz="21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fr-FR" sz="2100" dirty="0">
                <a:solidFill>
                  <a:schemeClr val="tx1"/>
                </a:solidFill>
              </a:rPr>
              <a:t> C</a:t>
            </a:r>
            <a:r>
              <a:rPr lang="fr-FR" sz="2100" dirty="0" smtClean="0">
                <a:solidFill>
                  <a:schemeClr val="tx1"/>
                </a:solidFill>
              </a:rPr>
              <a:t>onfronter des pratiques différentes</a:t>
            </a:r>
          </a:p>
          <a:p>
            <a:pPr algn="l">
              <a:buFont typeface="Wingdings" pitchFamily="2" charset="2"/>
              <a:buChar char="q"/>
            </a:pPr>
            <a:endParaRPr lang="fr-FR" sz="21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fr-FR" sz="2100" dirty="0">
                <a:solidFill>
                  <a:schemeClr val="tx1"/>
                </a:solidFill>
              </a:rPr>
              <a:t> T</a:t>
            </a:r>
            <a:r>
              <a:rPr lang="fr-FR" sz="2100" dirty="0" smtClean="0">
                <a:solidFill>
                  <a:schemeClr val="tx1"/>
                </a:solidFill>
              </a:rPr>
              <a:t>irer le meilleur des pratiques  de chacun</a:t>
            </a:r>
          </a:p>
          <a:p>
            <a:pPr algn="l">
              <a:buFont typeface="Wingdings" pitchFamily="2" charset="2"/>
              <a:buChar char="q"/>
            </a:pPr>
            <a:endParaRPr lang="fr-FR" sz="21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fr-FR" sz="2100" dirty="0" smtClean="0">
                <a:solidFill>
                  <a:schemeClr val="tx1"/>
                </a:solidFill>
              </a:rPr>
              <a:t> Homogénéiser les protocoles malgré les différences entre instruments</a:t>
            </a:r>
            <a:endParaRPr lang="fr-FR" sz="2100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43240" y="6521248"/>
            <a:ext cx="3786214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7643866" cy="14287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0166" y="2786058"/>
            <a:ext cx="7215238" cy="335758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1800" u="sng" dirty="0" smtClean="0">
                <a:solidFill>
                  <a:schemeClr val="tx1"/>
                </a:solidFill>
              </a:rPr>
              <a:t>Exemples : 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fr-FR" sz="1800" dirty="0" smtClean="0">
                <a:solidFill>
                  <a:schemeClr val="tx1"/>
                </a:solidFill>
              </a:rPr>
              <a:t> Alliance for </a:t>
            </a:r>
            <a:r>
              <a:rPr lang="fr-FR" sz="1800" dirty="0" err="1" smtClean="0">
                <a:solidFill>
                  <a:schemeClr val="tx1"/>
                </a:solidFill>
              </a:rPr>
              <a:t>Coastal</a:t>
            </a:r>
            <a:r>
              <a:rPr lang="fr-FR" sz="1800" dirty="0" smtClean="0">
                <a:solidFill>
                  <a:schemeClr val="tx1"/>
                </a:solidFill>
              </a:rPr>
              <a:t> Technologies : Evaluation of </a:t>
            </a:r>
            <a:r>
              <a:rPr lang="fr-FR" sz="1800" dirty="0" err="1" smtClean="0">
                <a:solidFill>
                  <a:schemeClr val="tx1"/>
                </a:solidFill>
              </a:rPr>
              <a:t>technology</a:t>
            </a:r>
            <a:r>
              <a:rPr lang="fr-FR" sz="1800" dirty="0" smtClean="0">
                <a:solidFill>
                  <a:schemeClr val="tx1"/>
                </a:solidFill>
              </a:rPr>
              <a:t> performance  (http://www.act-us.info/index.php)</a:t>
            </a:r>
            <a:endParaRPr lang="fr-FR" sz="1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Projet européen </a:t>
            </a:r>
            <a:r>
              <a:rPr lang="fr-FR" sz="1800" dirty="0" err="1" smtClean="0">
                <a:solidFill>
                  <a:schemeClr val="tx1"/>
                </a:solidFill>
              </a:rPr>
              <a:t>Jerico</a:t>
            </a:r>
            <a:r>
              <a:rPr lang="fr-FR" sz="1800" dirty="0" smtClean="0">
                <a:solidFill>
                  <a:schemeClr val="tx1"/>
                </a:solidFill>
              </a:rPr>
              <a:t> : Forum for </a:t>
            </a:r>
            <a:r>
              <a:rPr lang="fr-FR" sz="1800" dirty="0" err="1" smtClean="0">
                <a:solidFill>
                  <a:schemeClr val="tx1"/>
                </a:solidFill>
              </a:rPr>
              <a:t>coastal</a:t>
            </a:r>
            <a:r>
              <a:rPr lang="fr-FR" sz="1800" dirty="0" smtClean="0">
                <a:solidFill>
                  <a:schemeClr val="tx1"/>
                </a:solidFill>
              </a:rPr>
              <a:t> technologies</a:t>
            </a:r>
          </a:p>
          <a:p>
            <a:pPr algn="l"/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Intercomparaison</a:t>
            </a:r>
            <a:r>
              <a:rPr lang="fr-FR" sz="1800" dirty="0" smtClean="0">
                <a:solidFill>
                  <a:schemeClr val="tx1"/>
                </a:solidFill>
              </a:rPr>
              <a:t> basse fréquence : SOMLIT - 16 ans d’expérience</a:t>
            </a:r>
          </a:p>
          <a:p>
            <a:pPr algn="l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54076" y="6508754"/>
            <a:ext cx="3733816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09832" y="1857364"/>
            <a:ext cx="5991192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smtClean="0"/>
              <a:t>Différences entre participants :</a:t>
            </a:r>
          </a:p>
          <a:p>
            <a:pPr algn="ctr"/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Variabilité des matériels : SEABIRD, NKE, AANDERAA …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Variabilité des milieux étudiés 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Variabilité des procédures de </a:t>
            </a:r>
            <a:r>
              <a:rPr lang="fr-FR" dirty="0" err="1" smtClean="0"/>
              <a:t>dataprocessing</a:t>
            </a:r>
            <a:r>
              <a:rPr lang="fr-FR" dirty="0" smtClean="0"/>
              <a:t>, d’entretien …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643866" cy="129697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28926" y="6519640"/>
            <a:ext cx="3571900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49" y="4000504"/>
            <a:ext cx="1781172" cy="23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1789" y="4286256"/>
            <a:ext cx="3429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0879" y="4000504"/>
            <a:ext cx="1843087" cy="26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643866" cy="129697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5" name="Espace réservé du contenu 5"/>
          <p:cNvSpPr>
            <a:spLocks noGrp="1"/>
          </p:cNvSpPr>
          <p:nvPr>
            <p:ph idx="1"/>
          </p:nvPr>
        </p:nvSpPr>
        <p:spPr>
          <a:xfrm>
            <a:off x="1643042" y="2571744"/>
            <a:ext cx="6858048" cy="26432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800" b="1" u="sng" dirty="0" smtClean="0"/>
              <a:t>Contraintes et limites de l’exercice:</a:t>
            </a:r>
          </a:p>
          <a:p>
            <a:pPr algn="ctr">
              <a:buNone/>
            </a:pPr>
            <a:endParaRPr lang="fr-FR" sz="1800" b="1" u="sng" dirty="0" smtClean="0"/>
          </a:p>
          <a:p>
            <a:pPr>
              <a:buFont typeface="Wingdings" pitchFamily="2" charset="2"/>
              <a:buChar char="q"/>
            </a:pPr>
            <a:r>
              <a:rPr lang="fr-FR" sz="1800" dirty="0" smtClean="0"/>
              <a:t>Durée du test limitée : ne permettra pas de mettre en évidence les dérives des capteurs</a:t>
            </a:r>
          </a:p>
          <a:p>
            <a:pPr>
              <a:buNone/>
            </a:pPr>
            <a:endParaRPr lang="fr-FR" sz="1800" dirty="0" smtClean="0"/>
          </a:p>
          <a:p>
            <a:pPr>
              <a:buFont typeface="Wingdings" pitchFamily="2" charset="2"/>
              <a:buChar char="q"/>
            </a:pPr>
            <a:r>
              <a:rPr lang="fr-FR" sz="1800" dirty="0" smtClean="0"/>
              <a:t>Milieu avec peu de variations malgré des gradients attendus du fait de la marée : utile pour l’étude des temps de réponse et la précision sur l’ensemble de la gamme</a:t>
            </a:r>
            <a:endParaRPr lang="fr-FR" sz="1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357554" y="6497868"/>
            <a:ext cx="3429024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214414" y="2571744"/>
            <a:ext cx="7500990" cy="3643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u="sng" dirty="0"/>
              <a:t>M</a:t>
            </a:r>
            <a:r>
              <a:rPr lang="fr-FR" b="1" u="sng" dirty="0" smtClean="0"/>
              <a:t>éthode</a:t>
            </a: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 atelier d’essai in-situ (T-S)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r-FR" dirty="0" smtClean="0"/>
              <a:t> Immersion de tous les instruments de manière simultanée dans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un bassin alimenté en permanence par de l’eau de mer : </a:t>
            </a:r>
            <a:r>
              <a:rPr lang="fr-FR" dirty="0" err="1" smtClean="0"/>
              <a:t>cf</a:t>
            </a:r>
            <a:r>
              <a:rPr lang="fr-FR" dirty="0" smtClean="0"/>
              <a:t> protocole fourni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Prises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d’ échantillons d’eau de mer afin d’avoir une référence « laboratoire 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» pour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 mesure de la salinité + </a:t>
            </a:r>
            <a:r>
              <a:rPr kumimoji="0" lang="fr-FR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sond</a:t>
            </a:r>
            <a:r>
              <a:rPr lang="fr-FR" dirty="0" smtClean="0"/>
              <a:t>e de température référence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r-FR" dirty="0"/>
              <a:t> </a:t>
            </a:r>
            <a:r>
              <a:rPr lang="fr-FR" dirty="0" smtClean="0"/>
              <a:t>Rédaction d’un compte-rendu présentant les variations, écarts de justesse, d’exactitude, dérive </a:t>
            </a:r>
            <a:r>
              <a:rPr lang="fr-FR" dirty="0" err="1" smtClean="0"/>
              <a:t>etc</a:t>
            </a:r>
            <a:r>
              <a:rPr lang="fr-FR" dirty="0" smtClean="0"/>
              <a:t> …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500990" cy="13684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43174" y="6508754"/>
            <a:ext cx="3571900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2976" y="1714488"/>
            <a:ext cx="76438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Exemple des tests d’évaluation du réseau ACT </a:t>
            </a:r>
            <a:r>
              <a:rPr lang="fr-FR" u="sng" dirty="0" smtClean="0"/>
              <a:t>: </a:t>
            </a:r>
          </a:p>
          <a:p>
            <a:pPr algn="ctr"/>
            <a:r>
              <a:rPr lang="fr-FR" b="1" u="sng" dirty="0" smtClean="0"/>
              <a:t>tests en labo et terrain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lvl="1">
              <a:buFont typeface="Wingdings" pitchFamily="2" charset="2"/>
              <a:buChar char="q"/>
            </a:pPr>
            <a:r>
              <a:rPr lang="fr-FR" dirty="0" smtClean="0"/>
              <a:t> Tests labo : examen de la linéarité de la réponse des capteurs, de la précision et de la justesse opérationnelles.</a:t>
            </a:r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ü"/>
            </a:pPr>
            <a:r>
              <a:rPr lang="fr-FR" dirty="0" smtClean="0"/>
              <a:t>  3 niveaux de température et 5  niveaux de salinité dans des bains eau de mer (labo).</a:t>
            </a:r>
          </a:p>
          <a:p>
            <a:pPr lvl="1"/>
            <a:endParaRPr lang="fr-FR" dirty="0" smtClean="0"/>
          </a:p>
          <a:p>
            <a:pPr lvl="1">
              <a:buFont typeface="Wingdings" pitchFamily="2" charset="2"/>
              <a:buChar char="q"/>
            </a:pPr>
            <a:r>
              <a:rPr lang="fr-FR" dirty="0" smtClean="0"/>
              <a:t> Tests sur zones-ateliers</a:t>
            </a:r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Tests en labo   			       Tests in-situ</a:t>
            </a:r>
          </a:p>
          <a:p>
            <a:pPr lvl="1"/>
            <a:r>
              <a:rPr lang="fr-FR" dirty="0" smtClean="0"/>
              <a:t>				</a:t>
            </a:r>
          </a:p>
          <a:p>
            <a:pPr lvl="1"/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572008"/>
            <a:ext cx="2071702" cy="15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047998" y="6519640"/>
            <a:ext cx="3233750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3447501" cy="15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736"/>
            <a:ext cx="764386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des tests d’évaluation du réseau ACT </a:t>
            </a:r>
            <a:r>
              <a:rPr lang="fr-FR" dirty="0" smtClean="0"/>
              <a:t>: </a:t>
            </a:r>
            <a:r>
              <a:rPr lang="fr-FR" b="1" u="sng" dirty="0" smtClean="0"/>
              <a:t>tests en labo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lvl="1">
              <a:buFont typeface="Wingdings" pitchFamily="2" charset="2"/>
              <a:buChar char="q"/>
            </a:pPr>
            <a:r>
              <a:rPr lang="fr-FR" dirty="0" smtClean="0"/>
              <a:t> Evaluation de la linéarité des mesures :</a:t>
            </a:r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 mesures de salinité sur salinomètre </a:t>
            </a:r>
            <a:r>
              <a:rPr lang="fr-FR" dirty="0" err="1" smtClean="0"/>
              <a:t>portasal</a:t>
            </a:r>
            <a:endParaRPr lang="fr-FR" dirty="0" smtClean="0"/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 conductivités réf. déduites des valeurs de salinité échantillons</a:t>
            </a:r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 température réf. : sonde calibrée RBR TR1060</a:t>
            </a:r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00184" y="142852"/>
            <a:ext cx="7800972" cy="12144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819392" y="6530526"/>
            <a:ext cx="3519502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479381" cy="23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736"/>
            <a:ext cx="764386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des tests d’évaluation du réseau ACT </a:t>
            </a:r>
            <a:r>
              <a:rPr lang="fr-FR" dirty="0" smtClean="0"/>
              <a:t>: </a:t>
            </a:r>
            <a:r>
              <a:rPr lang="fr-FR" b="1" u="sng" dirty="0" smtClean="0"/>
              <a:t>tests en labo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lvl="1">
              <a:buFont typeface="Wingdings" pitchFamily="2" charset="2"/>
              <a:buChar char="q"/>
            </a:pPr>
            <a:r>
              <a:rPr lang="fr-FR" dirty="0" smtClean="0"/>
              <a:t> Evaluation de la variabilité des mesures :</a:t>
            </a:r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/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 Combinaison des 5 salinités vs 3 températures</a:t>
            </a:r>
          </a:p>
          <a:p>
            <a:pPr lvl="2"/>
            <a:endParaRPr lang="fr-FR" dirty="0" smtClean="0"/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smtClean="0"/>
              <a:t>Variabilité mesurée </a:t>
            </a:r>
            <a:r>
              <a:rPr lang="fr-FR" dirty="0" smtClean="0"/>
              <a:t>sur 30 mesures dans chaque cas</a:t>
            </a:r>
          </a:p>
          <a:p>
            <a:pPr lvl="2"/>
            <a:endParaRPr lang="fr-FR" dirty="0" smtClean="0"/>
          </a:p>
          <a:p>
            <a:pPr lvl="2">
              <a:buFont typeface="Wingdings" pitchFamily="2" charset="2"/>
              <a:buChar char="ü"/>
            </a:pPr>
            <a:r>
              <a:rPr lang="fr-FR" dirty="0" smtClean="0"/>
              <a:t> Comparaison de la variabilité des mesures des instruments vs l’écart type moyen réalisé sur les références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643866" cy="12144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Atelier technique RESOMAR.</a:t>
            </a:r>
            <a:br>
              <a:rPr lang="fr-FR" sz="2800" dirty="0" smtClean="0"/>
            </a:br>
            <a:r>
              <a:rPr lang="fr-FR" sz="2800" dirty="0" smtClean="0"/>
              <a:t>Essais </a:t>
            </a:r>
            <a:r>
              <a:rPr lang="fr-FR" sz="2800" dirty="0" err="1" smtClean="0"/>
              <a:t>intercomparatifs</a:t>
            </a:r>
            <a:r>
              <a:rPr lang="fr-FR" sz="2800" dirty="0" smtClean="0"/>
              <a:t> d’instruments de mesures HF dans le cadre des réseaux SOMLIT et HOSEA</a:t>
            </a:r>
            <a:endParaRPr lang="fr-FR" sz="28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7998" y="6519640"/>
            <a:ext cx="3233750" cy="365125"/>
          </a:xfrm>
        </p:spPr>
        <p:txBody>
          <a:bodyPr/>
          <a:lstStyle/>
          <a:p>
            <a:r>
              <a:rPr lang="fr-FR" sz="1000" dirty="0" smtClean="0"/>
              <a:t>T. </a:t>
            </a:r>
            <a:r>
              <a:rPr lang="fr-FR" sz="1000" dirty="0" err="1" smtClean="0"/>
              <a:t>Cariou</a:t>
            </a:r>
            <a:r>
              <a:rPr lang="fr-FR" sz="1000" dirty="0" smtClean="0"/>
              <a:t>. Atelier RESOMAR. Brest 15 et 16 octobre 2015</a:t>
            </a:r>
            <a:endParaRPr lang="fr-FR" sz="1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47FA-03DF-4D68-9F18-40B856E75977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5793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728</Words>
  <Application>Microsoft Office PowerPoint</Application>
  <PresentationFormat>Affichage à l'écran (4:3)</PresentationFormat>
  <Paragraphs>194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Solstice</vt:lpstr>
      <vt:lpstr> Atelier technique RESOMAR. Essais intercomparatifs d’instruments de mesures HF dans le cadre des réseaux SOMLIT et HOSEA</vt:lpstr>
      <vt:lpstr> Atelier technique RESOMAR. Essais intercomparatifs d’instruments de mesures HF dans le cadre des réseaux SOMLIT et HOSEA</vt:lpstr>
      <vt:lpstr>Atelier technique RESOMAR. Essais intercomparatifs d’instruments de mesures HF dans le cadre des réseaux SOMLIT et HOSEA</vt:lpstr>
      <vt:lpstr>Atelier technique RESOMAR. Essais intercomparatifs d’instruments de mesures HF dans le cadre des réseaux SOMLIT et HOSEA</vt:lpstr>
      <vt:lpstr>Atelier technique RESOMAR. Essais intercomparatifs d’instruments de mesures HF dans le cadre des réseaux SOMLIT et HOSEA</vt:lpstr>
      <vt:lpstr>Atelier technique RESOMAR. Essais intercomparatifs d’instruments de mesures HF dans le cadre des réseaux SOMLIT et HOSEA</vt:lpstr>
      <vt:lpstr>Atelier technique RESOMAR. Essais intercomparatifs d’instruments de mesures HF dans le cadre des réseaux SOMLIT et HOSEA</vt:lpstr>
      <vt:lpstr>Atelier technique RESOMAR. Essais intercomparatifs d’instruments de mesures HF dans le cadre des réseaux SOMLIT et HOSEA</vt:lpstr>
      <vt:lpstr>Atelier technique RESOMAR. Essais intercomparatifs d’instruments de mesures HF dans le cadre des réseaux SOMLIT et HOSEA</vt:lpstr>
      <vt:lpstr>Atelier technique RESOMAR. Essais intercomparatifs d’instruments de mesures HF dans le cadre des réseaux SOMLIT et HOSEA</vt:lpstr>
      <vt:lpstr>Atelier technique RESOMAR. Essais intercomparatifs d’instruments de mesures HF dans le cadre des réseaux SOMLIT et HOSEA</vt:lpstr>
      <vt:lpstr>Atelier technique RESOMAR. Essais intercomparatifs d’instruments de mesures  HF dans le cadre des réseaux SOMLIT et HOSEA</vt:lpstr>
      <vt:lpstr>Atelier technique RESOMAR. Essais intercomparatifs d’instruments de mesures HF dans le cadre des réseaux SOMLIT et HOSEA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Essai intercomparatif, in situ, d’instruments et de méthodes opérationnelles de mesures océanographiques.</dc:title>
  <dc:creator>CARIOU</dc:creator>
  <cp:lastModifiedBy>CARIOU</cp:lastModifiedBy>
  <cp:revision>88</cp:revision>
  <dcterms:created xsi:type="dcterms:W3CDTF">2015-10-05T09:32:29Z</dcterms:created>
  <dcterms:modified xsi:type="dcterms:W3CDTF">2015-10-14T12:57:41Z</dcterms:modified>
</cp:coreProperties>
</file>