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81" r:id="rId2"/>
    <p:sldId id="273" r:id="rId3"/>
    <p:sldId id="260" r:id="rId4"/>
    <p:sldId id="274" r:id="rId5"/>
    <p:sldId id="275" r:id="rId6"/>
    <p:sldId id="279" r:id="rId7"/>
    <p:sldId id="282" r:id="rId8"/>
    <p:sldId id="280" r:id="rId9"/>
    <p:sldId id="276" r:id="rId10"/>
    <p:sldId id="265" r:id="rId11"/>
    <p:sldId id="262" r:id="rId12"/>
    <p:sldId id="266" r:id="rId13"/>
    <p:sldId id="263" r:id="rId14"/>
    <p:sldId id="264" r:id="rId15"/>
    <p:sldId id="278" r:id="rId16"/>
    <p:sldId id="283" r:id="rId1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56" autoAdjust="0"/>
    <p:restoredTop sz="94624" autoAdjust="0"/>
  </p:normalViewPr>
  <p:slideViewPr>
    <p:cSldViewPr snapToObjects="1">
      <p:cViewPr>
        <p:scale>
          <a:sx n="70" d="100"/>
          <a:sy n="70" d="100"/>
        </p:scale>
        <p:origin x="-1284" y="6"/>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972DDF-0D7A-5348-AB53-FEBF7A46CAE4}" type="datetimeFigureOut">
              <a:rPr lang="fr-FR" smtClean="0"/>
              <a:pPr/>
              <a:t>02/12/2014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2250C5-8F87-6A44-BD8A-7B6E306B4A9A}"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83127D7-4D0E-4040-9868-F9CD533144DB}" type="datetimeFigureOut">
              <a:rPr lang="fr-FR" smtClean="0"/>
              <a:pPr/>
              <a:t>02/12/2014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DA3136-7797-CC4C-A71D-57C5B587EE92}"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3127D7-4D0E-4040-9868-F9CD533144DB}" type="datetimeFigureOut">
              <a:rPr lang="fr-FR" smtClean="0"/>
              <a:pPr/>
              <a:t>02/12/2014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DA3136-7797-CC4C-A71D-57C5B587EE92}"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3127D7-4D0E-4040-9868-F9CD533144DB}" type="datetimeFigureOut">
              <a:rPr lang="fr-FR" smtClean="0"/>
              <a:pPr/>
              <a:t>02/12/2014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DA3136-7797-CC4C-A71D-57C5B587EE92}"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3127D7-4D0E-4040-9868-F9CD533144DB}" type="datetimeFigureOut">
              <a:rPr lang="fr-FR" smtClean="0"/>
              <a:pPr/>
              <a:t>02/12/2014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DA3136-7797-CC4C-A71D-57C5B587EE92}"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83127D7-4D0E-4040-9868-F9CD533144DB}" type="datetimeFigureOut">
              <a:rPr lang="fr-FR" smtClean="0"/>
              <a:pPr/>
              <a:t>02/12/2014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DA3136-7797-CC4C-A71D-57C5B587EE92}"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83127D7-4D0E-4040-9868-F9CD533144DB}" type="datetimeFigureOut">
              <a:rPr lang="fr-FR" smtClean="0"/>
              <a:pPr/>
              <a:t>02/12/2014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0DA3136-7797-CC4C-A71D-57C5B587EE92}"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83127D7-4D0E-4040-9868-F9CD533144DB}" type="datetimeFigureOut">
              <a:rPr lang="fr-FR" smtClean="0"/>
              <a:pPr/>
              <a:t>02/12/2014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0DA3136-7797-CC4C-A71D-57C5B587EE92}"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983127D7-4D0E-4040-9868-F9CD533144DB}" type="datetimeFigureOut">
              <a:rPr lang="fr-FR" smtClean="0"/>
              <a:pPr/>
              <a:t>02/12/2014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0DA3136-7797-CC4C-A71D-57C5B587EE92}"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83127D7-4D0E-4040-9868-F9CD533144DB}" type="datetimeFigureOut">
              <a:rPr lang="fr-FR" smtClean="0"/>
              <a:pPr/>
              <a:t>02/12/2014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0DA3136-7797-CC4C-A71D-57C5B587EE92}"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83127D7-4D0E-4040-9868-F9CD533144DB}" type="datetimeFigureOut">
              <a:rPr lang="fr-FR" smtClean="0"/>
              <a:pPr/>
              <a:t>02/12/2014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0DA3136-7797-CC4C-A71D-57C5B587EE92}"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83127D7-4D0E-4040-9868-F9CD533144DB}" type="datetimeFigureOut">
              <a:rPr lang="fr-FR" smtClean="0"/>
              <a:pPr/>
              <a:t>02/12/2014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0DA3136-7797-CC4C-A71D-57C5B587EE92}"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127D7-4D0E-4040-9868-F9CD533144DB}" type="datetimeFigureOut">
              <a:rPr lang="fr-FR" smtClean="0"/>
              <a:pPr/>
              <a:t>02/12/2014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A3136-7797-CC4C-A71D-57C5B587EE9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
        <p:nvSpPr>
          <p:cNvPr id="16" name="ZoneTexte 15"/>
          <p:cNvSpPr txBox="1"/>
          <p:nvPr/>
        </p:nvSpPr>
        <p:spPr>
          <a:xfrm>
            <a:off x="285720" y="1533839"/>
            <a:ext cx="8858280" cy="923330"/>
          </a:xfrm>
          <a:prstGeom prst="rect">
            <a:avLst/>
          </a:prstGeom>
          <a:noFill/>
        </p:spPr>
        <p:txBody>
          <a:bodyPr wrap="square" rtlCol="0">
            <a:spAutoFit/>
          </a:bodyPr>
          <a:lstStyle/>
          <a:p>
            <a:r>
              <a:rPr lang="fr-FR" b="1" dirty="0" smtClean="0"/>
              <a:t>Falaises = </a:t>
            </a:r>
            <a:r>
              <a:rPr lang="fr-FR" dirty="0" smtClean="0"/>
              <a:t>système comprenant versant et plateforme (cordon sédimentaire, …) </a:t>
            </a:r>
          </a:p>
          <a:p>
            <a:r>
              <a:rPr lang="fr-FR" dirty="0" smtClean="0">
                <a:sym typeface="Wingdings" pitchFamily="2" charset="2"/>
              </a:rPr>
              <a:t> À recul ‘rapide’</a:t>
            </a:r>
            <a:endParaRPr lang="fr-FR" dirty="0" smtClean="0"/>
          </a:p>
          <a:p>
            <a:r>
              <a:rPr lang="fr-FR" dirty="0" smtClean="0">
                <a:sym typeface="Wingdings" pitchFamily="2" charset="2"/>
              </a:rPr>
              <a:t> </a:t>
            </a:r>
            <a:r>
              <a:rPr lang="fr-FR" dirty="0" smtClean="0"/>
              <a:t>Différent des côtes rocheuses </a:t>
            </a:r>
            <a:r>
              <a:rPr lang="fr-FR" i="1" dirty="0" err="1" smtClean="0"/>
              <a:t>ss</a:t>
            </a:r>
            <a:endParaRPr lang="fr-FR" i="1" dirty="0"/>
          </a:p>
        </p:txBody>
      </p:sp>
      <p:pic>
        <p:nvPicPr>
          <p:cNvPr id="17" name="Picture 10" descr="type de falaises"/>
          <p:cNvPicPr>
            <a:picLocks noChangeAspect="1" noChangeArrowheads="1"/>
          </p:cNvPicPr>
          <p:nvPr/>
        </p:nvPicPr>
        <p:blipFill>
          <a:blip r:embed="rId2"/>
          <a:srcRect b="3464"/>
          <a:stretch>
            <a:fillRect/>
          </a:stretch>
        </p:blipFill>
        <p:spPr bwMode="auto">
          <a:xfrm>
            <a:off x="4214810" y="2143116"/>
            <a:ext cx="4758698" cy="4026509"/>
          </a:xfrm>
          <a:prstGeom prst="rect">
            <a:avLst/>
          </a:prstGeom>
          <a:noFill/>
          <a:ln w="9525">
            <a:noFill/>
            <a:miter lim="800000"/>
            <a:headEnd/>
            <a:tailEnd/>
          </a:ln>
        </p:spPr>
      </p:pic>
      <p:pic>
        <p:nvPicPr>
          <p:cNvPr id="18" name="Picture 1" descr="C:\Users\costa\Desktop\cours dinard 2014\667793.jpg"/>
          <p:cNvPicPr>
            <a:picLocks noChangeAspect="1" noChangeArrowheads="1"/>
          </p:cNvPicPr>
          <p:nvPr/>
        </p:nvPicPr>
        <p:blipFill>
          <a:blip r:embed="rId3"/>
          <a:srcRect/>
          <a:stretch>
            <a:fillRect/>
          </a:stretch>
        </p:blipFill>
        <p:spPr bwMode="auto">
          <a:xfrm>
            <a:off x="285720" y="3155963"/>
            <a:ext cx="3883225" cy="2630491"/>
          </a:xfrm>
          <a:prstGeom prst="rect">
            <a:avLst/>
          </a:prstGeom>
          <a:noFill/>
          <a:ln w="9525">
            <a:noFill/>
            <a:miter lim="800000"/>
            <a:headEnd/>
            <a:tailEnd/>
          </a:ln>
        </p:spPr>
      </p:pic>
      <p:sp>
        <p:nvSpPr>
          <p:cNvPr id="19" name="ZoneTexte 18"/>
          <p:cNvSpPr txBox="1"/>
          <p:nvPr/>
        </p:nvSpPr>
        <p:spPr>
          <a:xfrm>
            <a:off x="458234" y="6320212"/>
            <a:ext cx="7643866" cy="369332"/>
          </a:xfrm>
          <a:prstGeom prst="rect">
            <a:avLst/>
          </a:prstGeom>
          <a:noFill/>
        </p:spPr>
        <p:txBody>
          <a:bodyPr wrap="square" rtlCol="0">
            <a:spAutoFit/>
          </a:bodyPr>
          <a:lstStyle/>
          <a:p>
            <a:r>
              <a:rPr lang="fr-FR" dirty="0" smtClean="0">
                <a:sym typeface="Wingdings" pitchFamily="2" charset="2"/>
              </a:rPr>
              <a:t> </a:t>
            </a:r>
            <a:r>
              <a:rPr lang="fr-FR" dirty="0" smtClean="0"/>
              <a:t>Typologie en fonction des conditions morpho-structurales</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800600"/>
          </a:xfrm>
        </p:spPr>
        <p:txBody>
          <a:bodyPr>
            <a:normAutofit fontScale="92500" lnSpcReduction="20000"/>
          </a:bodyPr>
          <a:lstStyle/>
          <a:p>
            <a:pPr>
              <a:buNone/>
            </a:pPr>
            <a:r>
              <a:rPr lang="fr-FR" u="sng" dirty="0" smtClean="0"/>
              <a:t>Paramètres mesurés </a:t>
            </a:r>
            <a:r>
              <a:rPr lang="fr-FR" dirty="0" smtClean="0"/>
              <a:t>: </a:t>
            </a:r>
          </a:p>
          <a:p>
            <a:pPr>
              <a:buNone/>
            </a:pPr>
            <a:r>
              <a:rPr lang="fr-FR" dirty="0" smtClean="0">
                <a:solidFill>
                  <a:srgbClr val="FF0000"/>
                </a:solidFill>
              </a:rPr>
              <a:t>Interne/prédisposition :</a:t>
            </a:r>
          </a:p>
          <a:p>
            <a:r>
              <a:rPr lang="fr-FR" sz="3000" dirty="0" smtClean="0">
                <a:solidFill>
                  <a:srgbClr val="0000FF"/>
                </a:solidFill>
              </a:rPr>
              <a:t>Topographie / morphologie </a:t>
            </a:r>
            <a:r>
              <a:rPr lang="fr-FR" sz="2800" dirty="0" smtClean="0">
                <a:solidFill>
                  <a:srgbClr val="0000FF"/>
                </a:solidFill>
              </a:rPr>
              <a:t>fine du système falaises (versant et plateforme)</a:t>
            </a:r>
          </a:p>
          <a:p>
            <a:r>
              <a:rPr lang="fr-FR" sz="2800" dirty="0" smtClean="0">
                <a:solidFill>
                  <a:srgbClr val="0000FF"/>
                </a:solidFill>
              </a:rPr>
              <a:t>Caractéristiques physiques (rhéologie des matériaux)</a:t>
            </a:r>
          </a:p>
          <a:p>
            <a:r>
              <a:rPr lang="fr-FR" sz="2800" dirty="0" smtClean="0">
                <a:solidFill>
                  <a:srgbClr val="0000FF"/>
                </a:solidFill>
              </a:rPr>
              <a:t>Hydrologie (souterraine et surface)</a:t>
            </a:r>
          </a:p>
          <a:p>
            <a:r>
              <a:rPr lang="fr-FR" sz="2800" dirty="0" smtClean="0">
                <a:solidFill>
                  <a:srgbClr val="0000FF"/>
                </a:solidFill>
              </a:rPr>
              <a:t>Occupation du sol </a:t>
            </a:r>
            <a:endParaRPr lang="fr-FR" sz="3000" dirty="0" smtClean="0">
              <a:solidFill>
                <a:srgbClr val="0000FF"/>
              </a:solidFill>
            </a:endParaRPr>
          </a:p>
          <a:p>
            <a:pPr>
              <a:buNone/>
            </a:pPr>
            <a:r>
              <a:rPr lang="fr-FR" sz="2800" dirty="0" smtClean="0">
                <a:solidFill>
                  <a:srgbClr val="FF0000"/>
                </a:solidFill>
              </a:rPr>
              <a:t>Forçages externes:</a:t>
            </a:r>
          </a:p>
          <a:p>
            <a:r>
              <a:rPr lang="fr-FR" sz="2800" dirty="0" smtClean="0">
                <a:solidFill>
                  <a:srgbClr val="0000FF"/>
                </a:solidFill>
              </a:rPr>
              <a:t>Conditions météo-marines (précipitations, températures, nappes, niveaux d’eau, état de mer)</a:t>
            </a:r>
          </a:p>
          <a:p>
            <a:r>
              <a:rPr lang="fr-FR" sz="2800" dirty="0" smtClean="0">
                <a:solidFill>
                  <a:srgbClr val="0000FF"/>
                </a:solidFill>
              </a:rPr>
              <a:t>Anthropique (</a:t>
            </a:r>
            <a:r>
              <a:rPr lang="fr-FR" sz="2800" i="1" dirty="0" smtClean="0">
                <a:solidFill>
                  <a:srgbClr val="0000FF"/>
                </a:solidFill>
              </a:rPr>
              <a:t>i.e. </a:t>
            </a:r>
            <a:r>
              <a:rPr lang="fr-FR" sz="2800" dirty="0" smtClean="0">
                <a:solidFill>
                  <a:srgbClr val="0000FF"/>
                </a:solidFill>
              </a:rPr>
              <a:t>épis, …)</a:t>
            </a:r>
          </a:p>
          <a:p>
            <a:r>
              <a:rPr lang="fr-FR" sz="2800" dirty="0" smtClean="0">
                <a:solidFill>
                  <a:srgbClr val="0000FF"/>
                </a:solidFill>
              </a:rPr>
              <a:t>Sismicité</a:t>
            </a:r>
          </a:p>
        </p:txBody>
      </p:sp>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800600"/>
          </a:xfrm>
        </p:spPr>
        <p:txBody>
          <a:bodyPr>
            <a:normAutofit/>
          </a:bodyPr>
          <a:lstStyle/>
          <a:p>
            <a:pPr>
              <a:buNone/>
            </a:pPr>
            <a:r>
              <a:rPr lang="fr-FR" u="sng" dirty="0" smtClean="0"/>
              <a:t>Méthodologies de suivi</a:t>
            </a:r>
            <a:r>
              <a:rPr lang="fr-FR" dirty="0" smtClean="0"/>
              <a:t> : </a:t>
            </a:r>
            <a:endParaRPr lang="fr-FR" dirty="0" smtClean="0">
              <a:solidFill>
                <a:srgbClr val="0000FF"/>
              </a:solidFill>
            </a:endParaRPr>
          </a:p>
          <a:p>
            <a:r>
              <a:rPr lang="fr-FR" sz="2400" dirty="0" smtClean="0">
                <a:solidFill>
                  <a:srgbClr val="0000FF"/>
                </a:solidFill>
              </a:rPr>
              <a:t>Approche diachronique de l’évolution des formes (versant, plateforme et trait de côte) à </a:t>
            </a:r>
            <a:r>
              <a:rPr lang="fr-FR" sz="2400" dirty="0" smtClean="0">
                <a:solidFill>
                  <a:srgbClr val="C00000"/>
                </a:solidFill>
              </a:rPr>
              <a:t>différents pas de temps </a:t>
            </a:r>
            <a:r>
              <a:rPr lang="fr-FR" sz="2400" dirty="0" smtClean="0">
                <a:solidFill>
                  <a:srgbClr val="0000FF"/>
                </a:solidFill>
              </a:rPr>
              <a:t>: de l’événementiel au </a:t>
            </a:r>
            <a:r>
              <a:rPr lang="fr-FR" sz="2400" dirty="0" err="1" smtClean="0">
                <a:solidFill>
                  <a:srgbClr val="0000FF"/>
                </a:solidFill>
              </a:rPr>
              <a:t>pluri-séculaires</a:t>
            </a:r>
            <a:endParaRPr lang="fr-FR" sz="2400" dirty="0" smtClean="0">
              <a:solidFill>
                <a:srgbClr val="0000FF"/>
              </a:solidFill>
            </a:endParaRPr>
          </a:p>
          <a:p>
            <a:r>
              <a:rPr lang="fr-FR" sz="2400" dirty="0" smtClean="0">
                <a:solidFill>
                  <a:srgbClr val="0000FF"/>
                </a:solidFill>
              </a:rPr>
              <a:t>Approche géomorphologique, structurale et rhéologique (</a:t>
            </a:r>
            <a:r>
              <a:rPr lang="fr-FR" sz="2400" i="1" dirty="0" smtClean="0">
                <a:solidFill>
                  <a:srgbClr val="0000FF"/>
                </a:solidFill>
              </a:rPr>
              <a:t>in </a:t>
            </a:r>
            <a:r>
              <a:rPr lang="fr-FR" sz="2400" dirty="0" smtClean="0">
                <a:solidFill>
                  <a:srgbClr val="0000FF"/>
                </a:solidFill>
              </a:rPr>
              <a:t>situ &amp; labo)</a:t>
            </a:r>
          </a:p>
          <a:p>
            <a:pPr>
              <a:buNone/>
            </a:pPr>
            <a:endParaRPr lang="fr-FR" sz="2400" dirty="0" smtClean="0">
              <a:solidFill>
                <a:srgbClr val="0000FF"/>
              </a:solidFill>
            </a:endParaRPr>
          </a:p>
        </p:txBody>
      </p:sp>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361336" y="6417254"/>
            <a:ext cx="8496944" cy="369332"/>
          </a:xfrm>
          <a:prstGeom prst="rect">
            <a:avLst/>
          </a:prstGeom>
        </p:spPr>
        <p:txBody>
          <a:bodyPr wrap="square">
            <a:spAutoFit/>
          </a:bodyPr>
          <a:lstStyle/>
          <a:p>
            <a:r>
              <a:rPr lang="en-GB" i="1" dirty="0" smtClean="0"/>
              <a:t>Evolution of coastline between 1902 and 2008 at Ault (from Costa).</a:t>
            </a:r>
            <a:endParaRPr lang="fr-FR" dirty="0"/>
          </a:p>
        </p:txBody>
      </p:sp>
      <p:pic>
        <p:nvPicPr>
          <p:cNvPr id="7" name="Image 6" descr="Ault2.JPG"/>
          <p:cNvPicPr>
            <a:picLocks noChangeAspect="1"/>
          </p:cNvPicPr>
          <p:nvPr/>
        </p:nvPicPr>
        <p:blipFill>
          <a:blip r:embed="rId2"/>
          <a:stretch>
            <a:fillRect/>
          </a:stretch>
        </p:blipFill>
        <p:spPr>
          <a:xfrm>
            <a:off x="1071538" y="4071600"/>
            <a:ext cx="7615262" cy="228635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800600"/>
          </a:xfrm>
        </p:spPr>
        <p:txBody>
          <a:bodyPr>
            <a:normAutofit fontScale="85000" lnSpcReduction="20000"/>
          </a:bodyPr>
          <a:lstStyle/>
          <a:p>
            <a:pPr>
              <a:buNone/>
            </a:pPr>
            <a:r>
              <a:rPr lang="fr-FR" u="sng" dirty="0" smtClean="0"/>
              <a:t>Instrumentation</a:t>
            </a:r>
            <a:r>
              <a:rPr lang="fr-FR" dirty="0" smtClean="0"/>
              <a:t> (recensement) : </a:t>
            </a:r>
          </a:p>
          <a:p>
            <a:pPr>
              <a:buNone/>
            </a:pPr>
            <a:r>
              <a:rPr lang="fr-FR" sz="3000" dirty="0" smtClean="0">
                <a:solidFill>
                  <a:srgbClr val="C00000"/>
                </a:solidFill>
              </a:rPr>
              <a:t>Mesures topographiques fines</a:t>
            </a:r>
          </a:p>
          <a:p>
            <a:r>
              <a:rPr lang="fr-FR" sz="2800" dirty="0" smtClean="0">
                <a:solidFill>
                  <a:srgbClr val="0000FF"/>
                </a:solidFill>
              </a:rPr>
              <a:t>Imagerie aérienne &amp; spatiale, photogrammétrie, …</a:t>
            </a:r>
          </a:p>
          <a:p>
            <a:r>
              <a:rPr lang="fr-FR" sz="2800" dirty="0" smtClean="0">
                <a:solidFill>
                  <a:srgbClr val="0000FF"/>
                </a:solidFill>
              </a:rPr>
              <a:t>Complémentarité scanner : ALS, MLS, TLS</a:t>
            </a:r>
          </a:p>
          <a:p>
            <a:r>
              <a:rPr lang="fr-FR" sz="2800" dirty="0" smtClean="0">
                <a:solidFill>
                  <a:srgbClr val="0000FF"/>
                </a:solidFill>
              </a:rPr>
              <a:t>DGPS, </a:t>
            </a:r>
            <a:r>
              <a:rPr lang="fr-FR" sz="2800" dirty="0" err="1" smtClean="0">
                <a:solidFill>
                  <a:srgbClr val="0000FF"/>
                </a:solidFill>
              </a:rPr>
              <a:t>Tachéo</a:t>
            </a:r>
            <a:r>
              <a:rPr lang="fr-FR" sz="2800" dirty="0" smtClean="0">
                <a:solidFill>
                  <a:srgbClr val="0000FF"/>
                </a:solidFill>
              </a:rPr>
              <a:t>, niveau topo, …</a:t>
            </a:r>
          </a:p>
          <a:p>
            <a:r>
              <a:rPr lang="fr-FR" sz="2800" dirty="0" smtClean="0">
                <a:solidFill>
                  <a:srgbClr val="0000FF"/>
                </a:solidFill>
              </a:rPr>
              <a:t>Caméra en haut de falaise</a:t>
            </a:r>
          </a:p>
          <a:p>
            <a:pPr>
              <a:buNone/>
            </a:pPr>
            <a:r>
              <a:rPr lang="fr-FR" sz="2800" dirty="0" smtClean="0">
                <a:solidFill>
                  <a:srgbClr val="C00000"/>
                </a:solidFill>
              </a:rPr>
              <a:t>Mesures des facteurs de prédisposition et de forçage</a:t>
            </a:r>
          </a:p>
          <a:p>
            <a:r>
              <a:rPr lang="fr-FR" sz="2800" dirty="0" smtClean="0">
                <a:solidFill>
                  <a:srgbClr val="0000FF"/>
                </a:solidFill>
              </a:rPr>
              <a:t>Capteurs de pression (niveaux marins, états de mer, ondes de chocs, nappes </a:t>
            </a:r>
            <a:r>
              <a:rPr lang="fr-FR" sz="2800" dirty="0" err="1" smtClean="0">
                <a:solidFill>
                  <a:srgbClr val="0000FF"/>
                </a:solidFill>
              </a:rPr>
              <a:t>phrétiques</a:t>
            </a:r>
            <a:r>
              <a:rPr lang="fr-FR" sz="2800" dirty="0" smtClean="0">
                <a:solidFill>
                  <a:srgbClr val="0000FF"/>
                </a:solidFill>
              </a:rPr>
              <a:t>, …)</a:t>
            </a:r>
          </a:p>
          <a:p>
            <a:r>
              <a:rPr lang="fr-FR" sz="2800" dirty="0" smtClean="0">
                <a:solidFill>
                  <a:srgbClr val="0000FF"/>
                </a:solidFill>
              </a:rPr>
              <a:t>Caméra en haut de falaise</a:t>
            </a:r>
          </a:p>
          <a:p>
            <a:r>
              <a:rPr lang="fr-FR" sz="2800" dirty="0" smtClean="0">
                <a:solidFill>
                  <a:srgbClr val="0000FF"/>
                </a:solidFill>
              </a:rPr>
              <a:t>Labo </a:t>
            </a:r>
            <a:r>
              <a:rPr lang="fr-FR" sz="2800" dirty="0" err="1" smtClean="0">
                <a:solidFill>
                  <a:srgbClr val="0000FF"/>
                </a:solidFill>
              </a:rPr>
              <a:t>sédimento</a:t>
            </a:r>
            <a:r>
              <a:rPr lang="fr-FR" sz="2800" dirty="0" smtClean="0">
                <a:solidFill>
                  <a:srgbClr val="0000FF"/>
                </a:solidFill>
              </a:rPr>
              <a:t>, mécanique des sols,</a:t>
            </a:r>
          </a:p>
          <a:p>
            <a:r>
              <a:rPr lang="fr-FR" sz="2800" dirty="0" smtClean="0">
                <a:solidFill>
                  <a:srgbClr val="0000FF"/>
                </a:solidFill>
              </a:rPr>
              <a:t>Utilisation des chroniques Météo-France, </a:t>
            </a:r>
            <a:r>
              <a:rPr lang="fr-FR" sz="2800" dirty="0" err="1" smtClean="0">
                <a:solidFill>
                  <a:srgbClr val="0000FF"/>
                </a:solidFill>
              </a:rPr>
              <a:t>Shom</a:t>
            </a:r>
            <a:r>
              <a:rPr lang="fr-FR" sz="2800" dirty="0" smtClean="0">
                <a:solidFill>
                  <a:srgbClr val="0000FF"/>
                </a:solidFill>
              </a:rPr>
              <a:t>, </a:t>
            </a:r>
            <a:r>
              <a:rPr lang="fr-FR" sz="2800" dirty="0" err="1" smtClean="0">
                <a:solidFill>
                  <a:srgbClr val="0000FF"/>
                </a:solidFill>
              </a:rPr>
              <a:t>BDhydro</a:t>
            </a:r>
            <a:r>
              <a:rPr lang="fr-FR" sz="2800" dirty="0" smtClean="0">
                <a:solidFill>
                  <a:srgbClr val="0000FF"/>
                </a:solidFill>
              </a:rPr>
              <a:t>…</a:t>
            </a:r>
          </a:p>
          <a:p>
            <a:endParaRPr lang="fr-FR" sz="2800" dirty="0" smtClean="0"/>
          </a:p>
        </p:txBody>
      </p:sp>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472518" cy="4800600"/>
          </a:xfrm>
        </p:spPr>
        <p:txBody>
          <a:bodyPr>
            <a:normAutofit fontScale="92500" lnSpcReduction="10000"/>
          </a:bodyPr>
          <a:lstStyle/>
          <a:p>
            <a:pPr>
              <a:buNone/>
            </a:pPr>
            <a:r>
              <a:rPr lang="fr-FR" u="sng" dirty="0" smtClean="0"/>
              <a:t>Compétences disponibles</a:t>
            </a:r>
            <a:r>
              <a:rPr lang="fr-FR" dirty="0" smtClean="0"/>
              <a:t> : </a:t>
            </a:r>
            <a:endParaRPr lang="fr-FR" dirty="0" smtClean="0">
              <a:solidFill>
                <a:srgbClr val="0000FF"/>
              </a:solidFill>
            </a:endParaRPr>
          </a:p>
          <a:p>
            <a:r>
              <a:rPr lang="fr-FR" sz="2800" dirty="0" smtClean="0">
                <a:solidFill>
                  <a:srgbClr val="0000FF"/>
                </a:solidFill>
              </a:rPr>
              <a:t>Géomorphologie, géologie structurale</a:t>
            </a:r>
          </a:p>
          <a:p>
            <a:r>
              <a:rPr lang="fr-FR" sz="2800" dirty="0" smtClean="0">
                <a:solidFill>
                  <a:srgbClr val="0000FF"/>
                </a:solidFill>
              </a:rPr>
              <a:t>Climatologie</a:t>
            </a:r>
          </a:p>
          <a:p>
            <a:r>
              <a:rPr lang="fr-FR" sz="2800" dirty="0" err="1" smtClean="0">
                <a:solidFill>
                  <a:srgbClr val="0000FF"/>
                </a:solidFill>
              </a:rPr>
              <a:t>Géomatique</a:t>
            </a:r>
            <a:r>
              <a:rPr lang="fr-FR" sz="2800" dirty="0" smtClean="0">
                <a:solidFill>
                  <a:srgbClr val="0000FF"/>
                </a:solidFill>
              </a:rPr>
              <a:t>, traitement de signaux 3D (Laser, …)</a:t>
            </a:r>
          </a:p>
          <a:p>
            <a:r>
              <a:rPr lang="fr-FR" sz="2800" dirty="0" smtClean="0">
                <a:solidFill>
                  <a:srgbClr val="0000FF"/>
                </a:solidFill>
              </a:rPr>
              <a:t>Géotechnique (</a:t>
            </a:r>
            <a:r>
              <a:rPr lang="fr-FR" sz="2800" dirty="0" err="1" smtClean="0">
                <a:solidFill>
                  <a:srgbClr val="0000FF"/>
                </a:solidFill>
              </a:rPr>
              <a:t>méca</a:t>
            </a:r>
            <a:r>
              <a:rPr lang="fr-FR" sz="2800" dirty="0" smtClean="0">
                <a:solidFill>
                  <a:srgbClr val="0000FF"/>
                </a:solidFill>
              </a:rPr>
              <a:t>, </a:t>
            </a:r>
            <a:r>
              <a:rPr lang="fr-FR" sz="2800" dirty="0" err="1" smtClean="0">
                <a:solidFill>
                  <a:srgbClr val="0000FF"/>
                </a:solidFill>
              </a:rPr>
              <a:t>rhéo</a:t>
            </a:r>
            <a:r>
              <a:rPr lang="fr-FR" sz="2800" dirty="0" smtClean="0">
                <a:solidFill>
                  <a:srgbClr val="0000FF"/>
                </a:solidFill>
              </a:rPr>
              <a:t>, …)</a:t>
            </a:r>
          </a:p>
          <a:p>
            <a:pPr>
              <a:buNone/>
            </a:pPr>
            <a:r>
              <a:rPr lang="fr-FR" u="sng" dirty="0" smtClean="0"/>
              <a:t>Compétences nécessaires</a:t>
            </a:r>
            <a:r>
              <a:rPr lang="fr-FR" dirty="0" smtClean="0"/>
              <a:t> : </a:t>
            </a:r>
            <a:endParaRPr lang="fr-FR" dirty="0" smtClean="0">
              <a:solidFill>
                <a:srgbClr val="0000FF"/>
              </a:solidFill>
            </a:endParaRPr>
          </a:p>
          <a:p>
            <a:r>
              <a:rPr lang="fr-FR" sz="2800" dirty="0" smtClean="0">
                <a:solidFill>
                  <a:srgbClr val="0000FF"/>
                </a:solidFill>
              </a:rPr>
              <a:t>Traitement photogrammétrie (</a:t>
            </a:r>
            <a:r>
              <a:rPr lang="fr-FR" sz="2800" dirty="0" err="1" smtClean="0">
                <a:solidFill>
                  <a:srgbClr val="0000FF"/>
                </a:solidFill>
              </a:rPr>
              <a:t>Mic</a:t>
            </a:r>
            <a:r>
              <a:rPr lang="fr-FR" sz="2800" dirty="0" smtClean="0">
                <a:solidFill>
                  <a:srgbClr val="0000FF"/>
                </a:solidFill>
              </a:rPr>
              <a:t> Mac, Photo scan, …)</a:t>
            </a:r>
          </a:p>
          <a:p>
            <a:r>
              <a:rPr lang="fr-FR" sz="2800" dirty="0" smtClean="0">
                <a:solidFill>
                  <a:srgbClr val="0000FF"/>
                </a:solidFill>
              </a:rPr>
              <a:t>Hydrogéologue</a:t>
            </a:r>
          </a:p>
          <a:p>
            <a:r>
              <a:rPr lang="fr-FR" sz="2800" dirty="0" smtClean="0">
                <a:solidFill>
                  <a:srgbClr val="0000FF"/>
                </a:solidFill>
              </a:rPr>
              <a:t>Ecologue</a:t>
            </a:r>
          </a:p>
          <a:p>
            <a:r>
              <a:rPr lang="fr-FR" sz="2800" dirty="0" smtClean="0">
                <a:solidFill>
                  <a:srgbClr val="0000FF"/>
                </a:solidFill>
              </a:rPr>
              <a:t>Modélisateur (houles sur plateforme et pied de falaises, …)</a:t>
            </a:r>
            <a:endParaRPr lang="fr-FR" sz="3000" dirty="0" smtClean="0"/>
          </a:p>
        </p:txBody>
      </p:sp>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800600"/>
          </a:xfrm>
        </p:spPr>
        <p:txBody>
          <a:bodyPr>
            <a:normAutofit/>
          </a:bodyPr>
          <a:lstStyle/>
          <a:p>
            <a:pPr>
              <a:buNone/>
            </a:pPr>
            <a:r>
              <a:rPr lang="fr-FR" u="sng" dirty="0" smtClean="0"/>
              <a:t>Besoins futur</a:t>
            </a:r>
            <a:r>
              <a:rPr lang="fr-FR" dirty="0" smtClean="0"/>
              <a:t> (à hiérarchiser) : </a:t>
            </a:r>
            <a:endParaRPr lang="fr-FR" dirty="0" smtClean="0">
              <a:solidFill>
                <a:srgbClr val="0000FF"/>
              </a:solidFill>
            </a:endParaRPr>
          </a:p>
          <a:p>
            <a:r>
              <a:rPr lang="fr-FR" sz="2800" dirty="0" smtClean="0">
                <a:solidFill>
                  <a:srgbClr val="0000FF"/>
                </a:solidFill>
              </a:rPr>
              <a:t>Un site supplémentaire : Cap d’Agde (</a:t>
            </a:r>
            <a:r>
              <a:rPr lang="fr-FR" sz="2800" dirty="0" err="1" smtClean="0">
                <a:solidFill>
                  <a:srgbClr val="0000FF"/>
                </a:solidFill>
              </a:rPr>
              <a:t>Médi</a:t>
            </a:r>
            <a:r>
              <a:rPr lang="fr-FR" sz="2800" dirty="0" smtClean="0">
                <a:solidFill>
                  <a:srgbClr val="0000FF"/>
                </a:solidFill>
              </a:rPr>
              <a:t>…) ?</a:t>
            </a:r>
          </a:p>
          <a:p>
            <a:r>
              <a:rPr lang="fr-FR" sz="2800" dirty="0" smtClean="0">
                <a:solidFill>
                  <a:srgbClr val="0000FF"/>
                </a:solidFill>
              </a:rPr>
              <a:t>Bathymétrie multifaisceaux : Cap d’Ailly et VN </a:t>
            </a:r>
            <a:r>
              <a:rPr lang="fr-FR" sz="2000" dirty="0" smtClean="0">
                <a:solidFill>
                  <a:srgbClr val="0000FF"/>
                </a:solidFill>
              </a:rPr>
              <a:t>(cf. Haliotis G. Maillet)</a:t>
            </a:r>
            <a:endParaRPr lang="fr-FR" sz="3000" dirty="0" smtClean="0">
              <a:solidFill>
                <a:srgbClr val="0000FF"/>
              </a:solidFill>
            </a:endParaRPr>
          </a:p>
          <a:p>
            <a:r>
              <a:rPr lang="fr-FR" sz="2800" dirty="0" smtClean="0">
                <a:solidFill>
                  <a:srgbClr val="0000FF"/>
                </a:solidFill>
              </a:rPr>
              <a:t>Plateforme (</a:t>
            </a:r>
            <a:r>
              <a:rPr lang="fr-FR" sz="2800" dirty="0" err="1" smtClean="0">
                <a:solidFill>
                  <a:srgbClr val="0000FF"/>
                </a:solidFill>
              </a:rPr>
              <a:t>paléoforme</a:t>
            </a:r>
            <a:r>
              <a:rPr lang="fr-FR" sz="2800" dirty="0" smtClean="0">
                <a:solidFill>
                  <a:srgbClr val="0000FF"/>
                </a:solidFill>
              </a:rPr>
              <a:t>) : mesures Be 10</a:t>
            </a:r>
          </a:p>
          <a:p>
            <a:r>
              <a:rPr lang="fr-FR" sz="2800" dirty="0" smtClean="0">
                <a:solidFill>
                  <a:srgbClr val="0000FF"/>
                </a:solidFill>
              </a:rPr>
              <a:t>Mesures de houle </a:t>
            </a:r>
            <a:r>
              <a:rPr lang="fr-FR" sz="2800" i="1" dirty="0" smtClean="0">
                <a:solidFill>
                  <a:srgbClr val="0000FF"/>
                </a:solidFill>
              </a:rPr>
              <a:t>in situ</a:t>
            </a:r>
          </a:p>
          <a:p>
            <a:r>
              <a:rPr lang="fr-FR" sz="2800" dirty="0" smtClean="0">
                <a:solidFill>
                  <a:srgbClr val="0000FF"/>
                </a:solidFill>
              </a:rPr>
              <a:t>Couplage et continuité données petits fonds &amp; terrestre</a:t>
            </a:r>
          </a:p>
          <a:p>
            <a:r>
              <a:rPr lang="fr-FR" sz="2800" dirty="0" smtClean="0">
                <a:solidFill>
                  <a:srgbClr val="0000FF"/>
                </a:solidFill>
              </a:rPr>
              <a:t>Approche statistique et modélisatrice</a:t>
            </a:r>
          </a:p>
          <a:p>
            <a:endParaRPr lang="fr-FR" sz="2800" dirty="0" smtClean="0">
              <a:solidFill>
                <a:srgbClr val="0000FF"/>
              </a:solidFill>
            </a:endParaRPr>
          </a:p>
          <a:p>
            <a:endParaRPr lang="fr-FR" sz="2800" dirty="0" smtClean="0"/>
          </a:p>
        </p:txBody>
      </p:sp>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pic>
        <p:nvPicPr>
          <p:cNvPr id="8" name="Picture 20" descr="combi_TLS_MLS_ALS_ecrit.png"/>
          <p:cNvPicPr/>
          <p:nvPr/>
        </p:nvPicPr>
        <p:blipFill>
          <a:blip r:embed="rId2" cstate="print"/>
          <a:srcRect b="15511"/>
          <a:stretch>
            <a:fillRect/>
          </a:stretch>
        </p:blipFill>
        <p:spPr>
          <a:xfrm>
            <a:off x="642910" y="3551979"/>
            <a:ext cx="7572428" cy="2817726"/>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costa\Pictures\falaise photos\cap ailly 01 07 2008 charlélie coutinho 2.jpg"/>
          <p:cNvPicPr>
            <a:picLocks noChangeAspect="1" noChangeArrowheads="1"/>
          </p:cNvPicPr>
          <p:nvPr/>
        </p:nvPicPr>
        <p:blipFill>
          <a:blip r:embed="rId3" cstate="print"/>
          <a:srcRect t="25472"/>
          <a:stretch>
            <a:fillRect/>
          </a:stretch>
        </p:blipFill>
        <p:spPr bwMode="auto">
          <a:xfrm>
            <a:off x="5691872" y="3327722"/>
            <a:ext cx="3380722" cy="1685454"/>
          </a:xfrm>
          <a:prstGeom prst="rect">
            <a:avLst/>
          </a:prstGeom>
          <a:noFill/>
        </p:spPr>
      </p:pic>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
        <p:nvSpPr>
          <p:cNvPr id="8" name="Rectangle 8"/>
          <p:cNvSpPr>
            <a:spLocks noChangeArrowheads="1"/>
          </p:cNvSpPr>
          <p:nvPr/>
        </p:nvSpPr>
        <p:spPr bwMode="auto">
          <a:xfrm>
            <a:off x="494386" y="2261708"/>
            <a:ext cx="3148920" cy="738664"/>
          </a:xfrm>
          <a:prstGeom prst="rect">
            <a:avLst/>
          </a:prstGeom>
          <a:noFill/>
          <a:ln w="9525">
            <a:noFill/>
            <a:miter lim="800000"/>
            <a:headEnd/>
            <a:tailEnd/>
          </a:ln>
        </p:spPr>
        <p:txBody>
          <a:bodyPr wrap="square">
            <a:spAutoFit/>
          </a:bodyPr>
          <a:lstStyle/>
          <a:p>
            <a:pPr>
              <a:buSzPct val="110000"/>
              <a:buFont typeface="Arial" pitchFamily="34" charset="0"/>
              <a:buChar char="•"/>
            </a:pPr>
            <a:r>
              <a:rPr lang="fr-FR" sz="1400" dirty="0" smtClean="0">
                <a:cs typeface="Times New Roman" pitchFamily="18" charset="0"/>
              </a:rPr>
              <a:t> </a:t>
            </a:r>
            <a:r>
              <a:rPr lang="fr-FR" sz="1400" dirty="0" err="1" smtClean="0">
                <a:cs typeface="Times New Roman" pitchFamily="18" charset="0"/>
              </a:rPr>
              <a:t>Flyschs</a:t>
            </a:r>
            <a:r>
              <a:rPr lang="fr-FR" sz="1400" dirty="0" smtClean="0">
                <a:cs typeface="Times New Roman" pitchFamily="18" charset="0"/>
              </a:rPr>
              <a:t>  (Socoa)</a:t>
            </a:r>
          </a:p>
          <a:p>
            <a:pPr>
              <a:buSzPct val="110000"/>
              <a:buFont typeface="Arial" pitchFamily="34" charset="0"/>
              <a:buChar char="•"/>
            </a:pPr>
            <a:r>
              <a:rPr lang="fr-FR" sz="1400" dirty="0" smtClean="0">
                <a:cs typeface="Times New Roman" pitchFamily="18" charset="0"/>
              </a:rPr>
              <a:t> Craies (Ailly-Dieppe-Puys &amp; Mesnil Val</a:t>
            </a:r>
          </a:p>
          <a:p>
            <a:pPr>
              <a:buSzPct val="110000"/>
              <a:buFontTx/>
              <a:buChar char="•"/>
            </a:pPr>
            <a:r>
              <a:rPr lang="fr-FR" sz="1400" dirty="0" smtClean="0">
                <a:cs typeface="Times New Roman" pitchFamily="18" charset="0"/>
              </a:rPr>
              <a:t> Argile et marnes (Vaches noires)</a:t>
            </a:r>
          </a:p>
        </p:txBody>
      </p:sp>
      <p:pic>
        <p:nvPicPr>
          <p:cNvPr id="10" name="Picture 15" descr="02 04 2006"/>
          <p:cNvPicPr>
            <a:picLocks noChangeAspect="1" noChangeArrowheads="1"/>
          </p:cNvPicPr>
          <p:nvPr/>
        </p:nvPicPr>
        <p:blipFill>
          <a:blip r:embed="rId4"/>
          <a:srcRect/>
          <a:stretch>
            <a:fillRect/>
          </a:stretch>
        </p:blipFill>
        <p:spPr bwMode="auto">
          <a:xfrm>
            <a:off x="285720" y="4772035"/>
            <a:ext cx="2915735" cy="1943113"/>
          </a:xfrm>
          <a:prstGeom prst="rect">
            <a:avLst/>
          </a:prstGeom>
          <a:noFill/>
          <a:ln w="9525">
            <a:solidFill>
              <a:schemeClr val="tx1"/>
            </a:solidFill>
            <a:miter lim="800000"/>
            <a:headEnd/>
            <a:tailEnd/>
          </a:ln>
        </p:spPr>
      </p:pic>
      <p:pic>
        <p:nvPicPr>
          <p:cNvPr id="12"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851920" y="1992607"/>
            <a:ext cx="2735673" cy="2051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8" descr="C:\Users\costa\Desktop\photos falaise pour pauline\dieppe sémaphore 1 06 2009.jpg"/>
          <p:cNvPicPr>
            <a:picLocks noChangeAspect="1" noChangeArrowheads="1"/>
          </p:cNvPicPr>
          <p:nvPr/>
        </p:nvPicPr>
        <p:blipFill>
          <a:blip r:embed="rId6" cstate="print"/>
          <a:srcRect l="9026" b="30805"/>
          <a:stretch>
            <a:fillRect/>
          </a:stretch>
        </p:blipFill>
        <p:spPr bwMode="auto">
          <a:xfrm>
            <a:off x="3851920" y="5013176"/>
            <a:ext cx="3155747" cy="1800200"/>
          </a:xfrm>
          <a:prstGeom prst="rect">
            <a:avLst/>
          </a:prstGeom>
          <a:noFill/>
        </p:spPr>
      </p:pic>
      <p:pic>
        <p:nvPicPr>
          <p:cNvPr id="15" name="Picture 10" descr="C:\COSTA total juillet 2014\sauvegarde sept 2010 vers juillet 2014\RECHERCHE\PROGRAMMES de recherche\progr en cours\suivi TLS MLS sept 2013\photos TLS  et MLS Ailly puys sémaphore\7ième levé scanner 18 09 2012 ailly, sémaphore puys\DSCN2475.JPG"/>
          <p:cNvPicPr>
            <a:picLocks noChangeAspect="1" noChangeArrowheads="1"/>
          </p:cNvPicPr>
          <p:nvPr/>
        </p:nvPicPr>
        <p:blipFill>
          <a:blip r:embed="rId7" cstate="print"/>
          <a:srcRect/>
          <a:stretch>
            <a:fillRect/>
          </a:stretch>
        </p:blipFill>
        <p:spPr bwMode="auto">
          <a:xfrm>
            <a:off x="6804269" y="5013176"/>
            <a:ext cx="2339731" cy="1800200"/>
          </a:xfrm>
          <a:prstGeom prst="rect">
            <a:avLst/>
          </a:prstGeom>
          <a:noFill/>
        </p:spPr>
      </p:pic>
      <p:sp>
        <p:nvSpPr>
          <p:cNvPr id="16" name="ZoneTexte 15"/>
          <p:cNvSpPr txBox="1"/>
          <p:nvPr/>
        </p:nvSpPr>
        <p:spPr>
          <a:xfrm>
            <a:off x="285720" y="1533839"/>
            <a:ext cx="8858280" cy="646331"/>
          </a:xfrm>
          <a:prstGeom prst="rect">
            <a:avLst/>
          </a:prstGeom>
          <a:noFill/>
        </p:spPr>
        <p:txBody>
          <a:bodyPr wrap="square" rtlCol="0">
            <a:spAutoFit/>
          </a:bodyPr>
          <a:lstStyle/>
          <a:p>
            <a:r>
              <a:rPr lang="fr-FR" b="1" dirty="0" smtClean="0"/>
              <a:t>3 types de falaises  SNO : </a:t>
            </a:r>
            <a:r>
              <a:rPr lang="fr-FR" dirty="0" smtClean="0"/>
              <a:t>conditions morpho structurales influençant la vitesse et les modalités d’évolution    </a:t>
            </a:r>
            <a:endParaRPr lang="fr-FR" dirty="0"/>
          </a:p>
        </p:txBody>
      </p:sp>
      <p:graphicFrame>
        <p:nvGraphicFramePr>
          <p:cNvPr id="1026" name="Object 2"/>
          <p:cNvGraphicFramePr>
            <a:graphicFrameLocks noChangeAspect="1"/>
          </p:cNvGraphicFramePr>
          <p:nvPr/>
        </p:nvGraphicFramePr>
        <p:xfrm>
          <a:off x="128977" y="3018485"/>
          <a:ext cx="3300015" cy="1696399"/>
        </p:xfrm>
        <a:graphic>
          <a:graphicData uri="http://schemas.openxmlformats.org/presentationml/2006/ole">
            <p:oleObj spid="_x0000_s2050" name="Acrobat Document" r:id="rId8" imgW="20849963" imgH="8696180" progId="AcroExch.Document.7">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800600"/>
          </a:xfrm>
        </p:spPr>
        <p:txBody>
          <a:bodyPr>
            <a:normAutofit/>
          </a:bodyPr>
          <a:lstStyle/>
          <a:p>
            <a:pPr>
              <a:buNone/>
            </a:pPr>
            <a:r>
              <a:rPr lang="fr-FR" u="sng" dirty="0" smtClean="0"/>
              <a:t>Questions scientifiques</a:t>
            </a:r>
            <a:r>
              <a:rPr lang="fr-FR" dirty="0" smtClean="0"/>
              <a:t> : </a:t>
            </a:r>
            <a:endParaRPr lang="fr-FR" dirty="0" smtClean="0">
              <a:solidFill>
                <a:srgbClr val="0000FF"/>
              </a:solidFill>
            </a:endParaRPr>
          </a:p>
          <a:p>
            <a:r>
              <a:rPr lang="fr-FR" sz="2800" dirty="0" smtClean="0">
                <a:solidFill>
                  <a:srgbClr val="0000FF"/>
                </a:solidFill>
              </a:rPr>
              <a:t>Vitesses et rythmes de retrait / taux d’ablation</a:t>
            </a:r>
          </a:p>
          <a:p>
            <a:r>
              <a:rPr lang="fr-FR" sz="2800" dirty="0" smtClean="0">
                <a:solidFill>
                  <a:srgbClr val="0000FF"/>
                </a:solidFill>
              </a:rPr>
              <a:t>Agents/processus (de prédisposition et externes –forçages-) responsables :</a:t>
            </a:r>
          </a:p>
        </p:txBody>
      </p:sp>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10" descr="fal-erosion"/>
          <p:cNvPicPr>
            <a:picLocks noChangeAspect="1" noChangeArrowheads="1"/>
          </p:cNvPicPr>
          <p:nvPr/>
        </p:nvPicPr>
        <p:blipFill>
          <a:blip r:embed="rId2"/>
          <a:srcRect/>
          <a:stretch>
            <a:fillRect/>
          </a:stretch>
        </p:blipFill>
        <p:spPr bwMode="auto">
          <a:xfrm>
            <a:off x="457200" y="2633669"/>
            <a:ext cx="4095750" cy="1724025"/>
          </a:xfrm>
          <a:prstGeom prst="rect">
            <a:avLst/>
          </a:prstGeom>
          <a:noFill/>
          <a:ln w="9525">
            <a:solidFill>
              <a:schemeClr val="tx1"/>
            </a:solidFill>
            <a:miter lim="800000"/>
            <a:headEnd/>
            <a:tailEnd/>
          </a:ln>
        </p:spPr>
      </p:pic>
      <p:sp>
        <p:nvSpPr>
          <p:cNvPr id="11" name="Text Box 11"/>
          <p:cNvSpPr txBox="1">
            <a:spLocks noChangeArrowheads="1"/>
          </p:cNvSpPr>
          <p:nvPr/>
        </p:nvSpPr>
        <p:spPr bwMode="auto">
          <a:xfrm>
            <a:off x="457200" y="1416843"/>
            <a:ext cx="7596188" cy="366713"/>
          </a:xfrm>
          <a:prstGeom prst="rect">
            <a:avLst/>
          </a:prstGeom>
          <a:noFill/>
          <a:ln w="9525">
            <a:noFill/>
            <a:miter lim="800000"/>
            <a:headEnd/>
            <a:tailEnd/>
          </a:ln>
          <a:effectLst/>
        </p:spPr>
        <p:txBody>
          <a:bodyPr>
            <a:spAutoFit/>
          </a:bodyPr>
          <a:lstStyle/>
          <a:p>
            <a:pPr>
              <a:buClr>
                <a:srgbClr val="0000FF"/>
              </a:buClr>
              <a:buFont typeface="Wingdings" pitchFamily="2" charset="2"/>
              <a:buChar char="§"/>
            </a:pPr>
            <a:r>
              <a:rPr lang="fr-FR" b="1" dirty="0">
                <a:effectLst>
                  <a:outerShdw blurRad="38100" dist="38100" dir="2700000" algn="tl">
                    <a:srgbClr val="C0C0C0"/>
                  </a:outerShdw>
                </a:effectLst>
              </a:rPr>
              <a:t> Combinaison de facteurs marins et subaériens (ou continentaux)</a:t>
            </a:r>
          </a:p>
        </p:txBody>
      </p:sp>
      <p:sp>
        <p:nvSpPr>
          <p:cNvPr id="12" name="ZoneTexte 11"/>
          <p:cNvSpPr txBox="1"/>
          <p:nvPr/>
        </p:nvSpPr>
        <p:spPr>
          <a:xfrm>
            <a:off x="457200" y="1999270"/>
            <a:ext cx="3838602" cy="369332"/>
          </a:xfrm>
          <a:prstGeom prst="rect">
            <a:avLst/>
          </a:prstGeom>
          <a:noFill/>
        </p:spPr>
        <p:txBody>
          <a:bodyPr wrap="square" rtlCol="0">
            <a:spAutoFit/>
          </a:bodyPr>
          <a:lstStyle/>
          <a:p>
            <a:r>
              <a:rPr lang="fr-FR" dirty="0" smtClean="0">
                <a:sym typeface="Wingdings" pitchFamily="2" charset="2"/>
              </a:rPr>
              <a:t> La part respective de chaque agent </a:t>
            </a:r>
            <a:endParaRPr lang="fr-FR" dirty="0"/>
          </a:p>
        </p:txBody>
      </p:sp>
      <p:grpSp>
        <p:nvGrpSpPr>
          <p:cNvPr id="19" name="Groupe 18"/>
          <p:cNvGrpSpPr/>
          <p:nvPr/>
        </p:nvGrpSpPr>
        <p:grpSpPr>
          <a:xfrm>
            <a:off x="5867400" y="2505082"/>
            <a:ext cx="3016250" cy="3195817"/>
            <a:chOff x="5867400" y="2505082"/>
            <a:chExt cx="3016250" cy="3195817"/>
          </a:xfrm>
        </p:grpSpPr>
        <p:pic>
          <p:nvPicPr>
            <p:cNvPr id="7" name="Picture 11" descr="fal-erosion2"/>
            <p:cNvPicPr>
              <a:picLocks noChangeAspect="1" noChangeArrowheads="1"/>
            </p:cNvPicPr>
            <p:nvPr/>
          </p:nvPicPr>
          <p:blipFill>
            <a:blip r:embed="rId3"/>
            <a:srcRect/>
            <a:stretch>
              <a:fillRect/>
            </a:stretch>
          </p:blipFill>
          <p:spPr bwMode="auto">
            <a:xfrm>
              <a:off x="5867400" y="2505082"/>
              <a:ext cx="3016250" cy="1852612"/>
            </a:xfrm>
            <a:prstGeom prst="rect">
              <a:avLst/>
            </a:prstGeom>
            <a:noFill/>
            <a:ln w="9525">
              <a:solidFill>
                <a:schemeClr val="tx1"/>
              </a:solidFill>
              <a:miter lim="800000"/>
              <a:headEnd/>
              <a:tailEnd/>
            </a:ln>
          </p:spPr>
        </p:pic>
        <p:sp>
          <p:nvSpPr>
            <p:cNvPr id="14" name="ZoneTexte 13"/>
            <p:cNvSpPr txBox="1"/>
            <p:nvPr/>
          </p:nvSpPr>
          <p:spPr>
            <a:xfrm>
              <a:off x="5919792" y="4500570"/>
              <a:ext cx="2767008" cy="1200329"/>
            </a:xfrm>
            <a:prstGeom prst="rect">
              <a:avLst/>
            </a:prstGeom>
            <a:noFill/>
          </p:spPr>
          <p:txBody>
            <a:bodyPr wrap="square" rtlCol="0">
              <a:spAutoFit/>
            </a:bodyPr>
            <a:lstStyle/>
            <a:p>
              <a:r>
                <a:rPr lang="fr-FR" b="1" dirty="0" smtClean="0"/>
                <a:t>Actions marines :</a:t>
              </a:r>
            </a:p>
            <a:p>
              <a:r>
                <a:rPr lang="fr-FR" dirty="0" smtClean="0"/>
                <a:t>Actions mécaniques , physico-chimiques et biologiques</a:t>
              </a:r>
              <a:endParaRPr lang="fr-FR" dirty="0"/>
            </a:p>
          </p:txBody>
        </p:sp>
      </p:grpSp>
      <p:sp>
        <p:nvSpPr>
          <p:cNvPr id="15" name="ZoneTexte 14"/>
          <p:cNvSpPr txBox="1"/>
          <p:nvPr/>
        </p:nvSpPr>
        <p:spPr>
          <a:xfrm>
            <a:off x="642910" y="4500570"/>
            <a:ext cx="3286148" cy="1200329"/>
          </a:xfrm>
          <a:prstGeom prst="rect">
            <a:avLst/>
          </a:prstGeom>
          <a:noFill/>
        </p:spPr>
        <p:txBody>
          <a:bodyPr wrap="square" rtlCol="0">
            <a:spAutoFit/>
          </a:bodyPr>
          <a:lstStyle/>
          <a:p>
            <a:r>
              <a:rPr lang="fr-FR" b="1" dirty="0" smtClean="0"/>
              <a:t>Actions continentales (subaériennes) :</a:t>
            </a:r>
          </a:p>
          <a:p>
            <a:r>
              <a:rPr lang="fr-FR" dirty="0" smtClean="0"/>
              <a:t>Actions mécaniques , physico-chimiques et biologiques</a:t>
            </a:r>
            <a:endParaRPr lang="fr-FR" dirty="0"/>
          </a:p>
        </p:txBody>
      </p:sp>
      <p:grpSp>
        <p:nvGrpSpPr>
          <p:cNvPr id="18" name="Groupe 17"/>
          <p:cNvGrpSpPr/>
          <p:nvPr/>
        </p:nvGrpSpPr>
        <p:grpSpPr>
          <a:xfrm>
            <a:off x="2733662" y="5857701"/>
            <a:ext cx="3838602" cy="714571"/>
            <a:chOff x="2733662" y="5857701"/>
            <a:chExt cx="3838602" cy="714571"/>
          </a:xfrm>
        </p:grpSpPr>
        <p:sp>
          <p:nvSpPr>
            <p:cNvPr id="16" name="ZoneTexte 15"/>
            <p:cNvSpPr txBox="1"/>
            <p:nvPr/>
          </p:nvSpPr>
          <p:spPr>
            <a:xfrm>
              <a:off x="2733662" y="5925941"/>
              <a:ext cx="3838602" cy="646331"/>
            </a:xfrm>
            <a:prstGeom prst="rect">
              <a:avLst/>
            </a:prstGeom>
            <a:noFill/>
          </p:spPr>
          <p:txBody>
            <a:bodyPr wrap="square" rtlCol="0">
              <a:spAutoFit/>
            </a:bodyPr>
            <a:lstStyle/>
            <a:p>
              <a:r>
                <a:rPr lang="fr-FR" b="1" dirty="0" smtClean="0"/>
                <a:t>Actions anthropiques :</a:t>
              </a:r>
            </a:p>
            <a:p>
              <a:r>
                <a:rPr lang="fr-FR" dirty="0" smtClean="0"/>
                <a:t>Exacerbation  ou atténuation</a:t>
              </a:r>
              <a:endParaRPr lang="fr-FR" dirty="0"/>
            </a:p>
          </p:txBody>
        </p:sp>
        <p:pic>
          <p:nvPicPr>
            <p:cNvPr id="17" name="Picture 10" descr="travaux"/>
            <p:cNvPicPr>
              <a:picLocks noChangeAspect="1" noChangeArrowheads="1" noCrop="1"/>
            </p:cNvPicPr>
            <p:nvPr/>
          </p:nvPicPr>
          <p:blipFill>
            <a:blip r:embed="rId4" cstate="print"/>
            <a:srcRect/>
            <a:stretch>
              <a:fillRect/>
            </a:stretch>
          </p:blipFill>
          <p:spPr bwMode="auto">
            <a:xfrm>
              <a:off x="5632662" y="5857701"/>
              <a:ext cx="681165" cy="62865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800600"/>
          </a:xfrm>
        </p:spPr>
        <p:txBody>
          <a:bodyPr>
            <a:normAutofit/>
          </a:bodyPr>
          <a:lstStyle/>
          <a:p>
            <a:pPr>
              <a:buNone/>
            </a:pPr>
            <a:r>
              <a:rPr lang="fr-FR" u="sng" dirty="0" smtClean="0"/>
              <a:t>Questions scientifiques</a:t>
            </a:r>
            <a:r>
              <a:rPr lang="fr-FR" dirty="0" smtClean="0"/>
              <a:t> : </a:t>
            </a:r>
            <a:endParaRPr lang="fr-FR" dirty="0" smtClean="0">
              <a:solidFill>
                <a:srgbClr val="0000FF"/>
              </a:solidFill>
            </a:endParaRPr>
          </a:p>
          <a:p>
            <a:r>
              <a:rPr lang="fr-FR" sz="2800" dirty="0" smtClean="0">
                <a:solidFill>
                  <a:srgbClr val="0000FF"/>
                </a:solidFill>
              </a:rPr>
              <a:t>Vitesses et rythmes de retrait / taux d’ablation</a:t>
            </a:r>
          </a:p>
          <a:p>
            <a:r>
              <a:rPr lang="fr-FR" sz="2800" dirty="0" smtClean="0">
                <a:solidFill>
                  <a:srgbClr val="0000FF"/>
                </a:solidFill>
              </a:rPr>
              <a:t>Agents/processus (de prédisposition et externes –forçages-) responsables :      </a:t>
            </a:r>
          </a:p>
          <a:p>
            <a:pPr lvl="1"/>
            <a:r>
              <a:rPr lang="fr-FR" sz="2400" dirty="0" smtClean="0">
                <a:solidFill>
                  <a:srgbClr val="0000FF"/>
                </a:solidFill>
              </a:rPr>
              <a:t>déclenchement événements brutaux particulaires et de masse (écroulements, éboulements, glissements, …) </a:t>
            </a:r>
          </a:p>
          <a:p>
            <a:pPr lvl="1"/>
            <a:r>
              <a:rPr lang="fr-FR" sz="2400" dirty="0" smtClean="0">
                <a:solidFill>
                  <a:srgbClr val="0000FF"/>
                </a:solidFill>
              </a:rPr>
              <a:t>évolution des coulées boueuses et du trait de côte</a:t>
            </a:r>
          </a:p>
        </p:txBody>
      </p:sp>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noChangeArrowheads="1"/>
          </p:cNvPicPr>
          <p:nvPr/>
        </p:nvPicPr>
        <p:blipFill>
          <a:blip r:embed="rId2"/>
          <a:srcRect l="3947" t="4854"/>
          <a:stretch>
            <a:fillRect/>
          </a:stretch>
        </p:blipFill>
        <p:spPr bwMode="auto">
          <a:xfrm>
            <a:off x="969351" y="4000504"/>
            <a:ext cx="4036648" cy="2857496"/>
          </a:xfrm>
          <a:prstGeom prst="rect">
            <a:avLst/>
          </a:prstGeom>
          <a:noFill/>
          <a:ln w="9525">
            <a:noFill/>
            <a:miter lim="800000"/>
            <a:headEnd/>
            <a:tailEnd/>
          </a:ln>
        </p:spPr>
      </p:pic>
      <p:pic>
        <p:nvPicPr>
          <p:cNvPr id="4" name="Picture 11"/>
          <p:cNvPicPr>
            <a:picLocks noChangeAspect="1" noChangeArrowheads="1"/>
          </p:cNvPicPr>
          <p:nvPr/>
        </p:nvPicPr>
        <p:blipFill>
          <a:blip r:embed="rId3"/>
          <a:srcRect/>
          <a:stretch>
            <a:fillRect/>
          </a:stretch>
        </p:blipFill>
        <p:spPr bwMode="auto">
          <a:xfrm>
            <a:off x="25400" y="1658941"/>
            <a:ext cx="2962275" cy="2270125"/>
          </a:xfrm>
          <a:prstGeom prst="rect">
            <a:avLst/>
          </a:prstGeom>
          <a:noFill/>
          <a:ln w="9525">
            <a:noFill/>
            <a:miter lim="800000"/>
            <a:headEnd/>
            <a:tailEnd/>
          </a:ln>
        </p:spPr>
      </p:pic>
      <p:pic>
        <p:nvPicPr>
          <p:cNvPr id="5" name="Picture 2" descr="http://www.lesinformationsdieppoises.fr/files/2013/12/Image-66.jpg"/>
          <p:cNvPicPr>
            <a:picLocks noChangeAspect="1" noChangeArrowheads="1"/>
          </p:cNvPicPr>
          <p:nvPr/>
        </p:nvPicPr>
        <p:blipFill>
          <a:blip r:embed="rId4"/>
          <a:srcRect/>
          <a:stretch>
            <a:fillRect/>
          </a:stretch>
        </p:blipFill>
        <p:spPr bwMode="auto">
          <a:xfrm>
            <a:off x="6134100" y="1801816"/>
            <a:ext cx="3009900" cy="2127250"/>
          </a:xfrm>
          <a:prstGeom prst="rect">
            <a:avLst/>
          </a:prstGeom>
          <a:noFill/>
          <a:ln w="9525">
            <a:noFill/>
            <a:miter lim="800000"/>
            <a:headEnd/>
            <a:tailEnd/>
          </a:ln>
        </p:spPr>
      </p:pic>
      <p:pic>
        <p:nvPicPr>
          <p:cNvPr id="6" name="Picture 3" descr="C:\Users\costa\Pictures\falaise photos\eboulement-falaise-seine-maritime-effrondrement.jpg"/>
          <p:cNvPicPr>
            <a:picLocks noChangeAspect="1" noChangeArrowheads="1"/>
          </p:cNvPicPr>
          <p:nvPr/>
        </p:nvPicPr>
        <p:blipFill>
          <a:blip r:embed="rId5"/>
          <a:srcRect/>
          <a:stretch>
            <a:fillRect/>
          </a:stretch>
        </p:blipFill>
        <p:spPr bwMode="auto">
          <a:xfrm>
            <a:off x="2987675" y="1839916"/>
            <a:ext cx="3302000" cy="2089150"/>
          </a:xfrm>
          <a:prstGeom prst="rect">
            <a:avLst/>
          </a:prstGeom>
          <a:noFill/>
          <a:ln w="9525">
            <a:noFill/>
            <a:miter lim="800000"/>
            <a:headEnd/>
            <a:tailEnd/>
          </a:ln>
        </p:spPr>
      </p:pic>
      <p:sp>
        <p:nvSpPr>
          <p:cNvPr id="7" name="Rectangle 6"/>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descr="E:\Vincent\Officiel\Appels offre\2012\INSU\Glissement.jpg"/>
          <p:cNvPicPr>
            <a:picLocks noChangeAspect="1" noChangeArrowheads="1"/>
          </p:cNvPicPr>
          <p:nvPr/>
        </p:nvPicPr>
        <p:blipFill>
          <a:blip r:embed="rId2"/>
          <a:srcRect/>
          <a:stretch>
            <a:fillRect/>
          </a:stretch>
        </p:blipFill>
        <p:spPr bwMode="auto">
          <a:xfrm>
            <a:off x="206819" y="2475935"/>
            <a:ext cx="8580023" cy="276338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800600"/>
          </a:xfrm>
        </p:spPr>
        <p:txBody>
          <a:bodyPr>
            <a:normAutofit/>
          </a:bodyPr>
          <a:lstStyle/>
          <a:p>
            <a:pPr>
              <a:buNone/>
            </a:pPr>
            <a:r>
              <a:rPr lang="fr-FR" u="sng" dirty="0" smtClean="0"/>
              <a:t>Questions scientifiques</a:t>
            </a:r>
            <a:r>
              <a:rPr lang="fr-FR" dirty="0" smtClean="0"/>
              <a:t> : </a:t>
            </a:r>
            <a:endParaRPr lang="fr-FR" dirty="0" smtClean="0">
              <a:solidFill>
                <a:srgbClr val="0000FF"/>
              </a:solidFill>
            </a:endParaRPr>
          </a:p>
          <a:p>
            <a:r>
              <a:rPr lang="fr-FR" sz="2800" dirty="0" smtClean="0">
                <a:solidFill>
                  <a:srgbClr val="0000FF"/>
                </a:solidFill>
              </a:rPr>
              <a:t>Vitesses et rythmes de retrait / taux d’ablation</a:t>
            </a:r>
          </a:p>
          <a:p>
            <a:r>
              <a:rPr lang="fr-FR" sz="2800" dirty="0" smtClean="0">
                <a:solidFill>
                  <a:srgbClr val="0000FF"/>
                </a:solidFill>
              </a:rPr>
              <a:t>Agents/processus (de prédisposition et externes –forçages-) responsables :      </a:t>
            </a:r>
          </a:p>
          <a:p>
            <a:pPr lvl="1"/>
            <a:r>
              <a:rPr lang="fr-FR" sz="2400" dirty="0" smtClean="0">
                <a:solidFill>
                  <a:srgbClr val="0000FF"/>
                </a:solidFill>
              </a:rPr>
              <a:t>déclenchement événements brutaux particulaires et de masse (écroulements, éboulements, glissements, </a:t>
            </a:r>
          </a:p>
          <a:p>
            <a:pPr lvl="1"/>
            <a:r>
              <a:rPr lang="fr-FR" sz="2400" dirty="0" smtClean="0">
                <a:solidFill>
                  <a:srgbClr val="0000FF"/>
                </a:solidFill>
              </a:rPr>
              <a:t>évolution des coulées boueuses et du trait de côte</a:t>
            </a:r>
          </a:p>
          <a:p>
            <a:r>
              <a:rPr lang="fr-FR" sz="2800" dirty="0" smtClean="0">
                <a:solidFill>
                  <a:srgbClr val="0000FF"/>
                </a:solidFill>
              </a:rPr>
              <a:t>Replacer les vitesses actuelles dans un contexte historique</a:t>
            </a:r>
          </a:p>
        </p:txBody>
      </p:sp>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41763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txBox="1">
            <a:spLocks/>
          </p:cNvSpPr>
          <p:nvPr/>
        </p:nvSpPr>
        <p:spPr>
          <a:xfrm>
            <a:off x="457200" y="274638"/>
            <a:ext cx="8229600" cy="1143000"/>
          </a:xfrm>
          <a:prstGeom prst="rect">
            <a:avLst/>
          </a:prstGeom>
        </p:spPr>
        <p:txBody>
          <a:bodyPr vert="horz" lIns="91440" tIns="45720" rIns="91440" bIns="45720" rtlCol="0" anchor="ctr">
            <a:normAutofit fontScale="52500" lnSpcReduction="20000"/>
          </a:bodyPr>
          <a:lstStyle/>
          <a:p>
            <a:pPr lvl="0" algn="ctr">
              <a:spcBef>
                <a:spcPct val="0"/>
              </a:spcBef>
              <a:defRPr/>
            </a:pPr>
            <a:r>
              <a:rPr lang="fr-FR" sz="7600" dirty="0" smtClean="0"/>
              <a:t>Atelier Falaises</a:t>
            </a:r>
            <a:r>
              <a:rPr lang="fr-FR" sz="4800" dirty="0" smtClean="0"/>
              <a:t/>
            </a:r>
            <a:br>
              <a:rPr lang="fr-FR" sz="4800" dirty="0" smtClean="0"/>
            </a:br>
            <a:r>
              <a:rPr lang="fr-FR" sz="4800" dirty="0" smtClean="0"/>
              <a:t>(4 sites)</a:t>
            </a:r>
            <a:r>
              <a:rPr kumimoji="0" lang="fr-FR" sz="2667" b="0" i="0" u="none" strike="noStrike" kern="1200" cap="none" spc="0" normalizeH="0" baseline="0" noProof="0" dirty="0" smtClean="0">
                <a:ln>
                  <a:noFill/>
                </a:ln>
                <a:solidFill>
                  <a:schemeClr val="tx1"/>
                </a:solidFill>
                <a:effectLst/>
                <a:uLnTx/>
                <a:uFillTx/>
                <a:latin typeface="+mj-lt"/>
                <a:ea typeface="+mj-ea"/>
                <a:cs typeface="+mj-cs"/>
              </a:rPr>
              <a:t/>
            </a:r>
            <a:br>
              <a:rPr kumimoji="0" lang="fr-FR" sz="2667" b="0" i="0" u="none" strike="noStrike" kern="1200" cap="none" spc="0" normalizeH="0" baseline="0" noProof="0" dirty="0" smtClean="0">
                <a:ln>
                  <a:noFill/>
                </a:ln>
                <a:solidFill>
                  <a:schemeClr val="tx1"/>
                </a:solidFill>
                <a:effectLst/>
                <a:uLnTx/>
                <a:uFillTx/>
                <a:latin typeface="+mj-lt"/>
                <a:ea typeface="+mj-ea"/>
                <a:cs typeface="+mj-cs"/>
              </a:rPr>
            </a:br>
            <a:endParaRPr kumimoji="0" lang="fr-FR" sz="2667" b="0" i="0" u="none" strike="noStrike" kern="1200" cap="none" spc="0" normalizeH="0" baseline="0" noProof="0" dirty="0">
              <a:ln>
                <a:noFill/>
              </a:ln>
              <a:solidFill>
                <a:schemeClr val="tx1"/>
              </a:solidFill>
              <a:effectLst/>
              <a:uLnTx/>
              <a:uFillTx/>
              <a:latin typeface="+mj-lt"/>
              <a:ea typeface="+mj-ea"/>
              <a:cs typeface="+mj-cs"/>
            </a:endParaRPr>
          </a:p>
        </p:txBody>
      </p:sp>
      <p:pic>
        <p:nvPicPr>
          <p:cNvPr id="8" name="Picture 12" descr="Sans titre-1"/>
          <p:cNvPicPr>
            <a:picLocks noChangeAspect="1" noChangeArrowheads="1"/>
          </p:cNvPicPr>
          <p:nvPr/>
        </p:nvPicPr>
        <p:blipFill>
          <a:blip r:embed="rId2"/>
          <a:srcRect/>
          <a:stretch>
            <a:fillRect/>
          </a:stretch>
        </p:blipFill>
        <p:spPr bwMode="auto">
          <a:xfrm>
            <a:off x="907719" y="2143116"/>
            <a:ext cx="7145669" cy="3860806"/>
          </a:xfrm>
          <a:prstGeom prst="rect">
            <a:avLst/>
          </a:prstGeom>
          <a:noFill/>
          <a:ln w="9525">
            <a:solidFill>
              <a:schemeClr val="tx1"/>
            </a:solidFill>
            <a:miter lim="800000"/>
            <a:headEnd/>
            <a:tailEnd/>
          </a:ln>
        </p:spPr>
      </p:pic>
      <p:sp>
        <p:nvSpPr>
          <p:cNvPr id="11" name="Text Box 11"/>
          <p:cNvSpPr txBox="1">
            <a:spLocks noChangeArrowheads="1"/>
          </p:cNvSpPr>
          <p:nvPr/>
        </p:nvSpPr>
        <p:spPr bwMode="auto">
          <a:xfrm>
            <a:off x="457200" y="1416843"/>
            <a:ext cx="7596188" cy="366713"/>
          </a:xfrm>
          <a:prstGeom prst="rect">
            <a:avLst/>
          </a:prstGeom>
          <a:noFill/>
          <a:ln w="9525">
            <a:noFill/>
            <a:miter lim="800000"/>
            <a:headEnd/>
            <a:tailEnd/>
          </a:ln>
          <a:effectLst/>
        </p:spPr>
        <p:txBody>
          <a:bodyPr>
            <a:spAutoFit/>
          </a:bodyPr>
          <a:lstStyle/>
          <a:p>
            <a:pPr>
              <a:buClr>
                <a:srgbClr val="0000FF"/>
              </a:buClr>
              <a:buFont typeface="Wingdings" pitchFamily="2" charset="2"/>
              <a:buChar char="§"/>
            </a:pPr>
            <a:r>
              <a:rPr lang="fr-FR" b="1" dirty="0">
                <a:effectLst>
                  <a:outerShdw blurRad="38100" dist="38100" dir="2700000" algn="tl">
                    <a:srgbClr val="C0C0C0"/>
                  </a:outerShdw>
                </a:effectLst>
              </a:rPr>
              <a:t> </a:t>
            </a:r>
            <a:r>
              <a:rPr lang="fr-FR" b="1" dirty="0" smtClean="0">
                <a:effectLst>
                  <a:outerShdw blurRad="38100" dist="38100" dir="2700000" algn="tl">
                    <a:srgbClr val="C0C0C0"/>
                  </a:outerShdw>
                </a:effectLst>
              </a:rPr>
              <a:t> ‘Cycle’ d’évolution : définition des temporalités</a:t>
            </a:r>
            <a:endParaRPr lang="fr-FR" b="1" dirty="0">
              <a:effectLst>
                <a:outerShdw blurRad="38100" dist="38100" dir="2700000" algn="tl">
                  <a:srgbClr val="C0C0C0"/>
                </a:outerShdw>
              </a:effectLst>
            </a:endParaRPr>
          </a:p>
        </p:txBody>
      </p:sp>
      <p:sp>
        <p:nvSpPr>
          <p:cNvPr id="7" name="Rectangle 6"/>
          <p:cNvSpPr/>
          <p:nvPr/>
        </p:nvSpPr>
        <p:spPr>
          <a:xfrm>
            <a:off x="907718" y="6131502"/>
            <a:ext cx="6950429" cy="369332"/>
          </a:xfrm>
          <a:prstGeom prst="rect">
            <a:avLst/>
          </a:prstGeom>
        </p:spPr>
        <p:txBody>
          <a:bodyPr wrap="square">
            <a:spAutoFit/>
          </a:bodyPr>
          <a:lstStyle/>
          <a:p>
            <a:r>
              <a:rPr lang="fr-FR" dirty="0" smtClean="0">
                <a:solidFill>
                  <a:srgbClr val="0000FF"/>
                </a:solidFill>
                <a:sym typeface="Wingdings" pitchFamily="2" charset="2"/>
              </a:rPr>
              <a:t> </a:t>
            </a:r>
            <a:r>
              <a:rPr lang="fr-FR" dirty="0" smtClean="0">
                <a:solidFill>
                  <a:srgbClr val="0000FF"/>
                </a:solidFill>
              </a:rPr>
              <a:t>Replacer </a:t>
            </a:r>
            <a:r>
              <a:rPr lang="fr-FR" dirty="0" smtClean="0">
                <a:solidFill>
                  <a:srgbClr val="0000FF"/>
                </a:solidFill>
              </a:rPr>
              <a:t>les vitesses actuelles dans un contexte historique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582</TotalTime>
  <Words>590</Words>
  <Application>Microsoft Office PowerPoint</Application>
  <PresentationFormat>Affichage à l'écran (4:3)</PresentationFormat>
  <Paragraphs>90</Paragraphs>
  <Slides>16</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16</vt:i4>
      </vt:variant>
    </vt:vector>
  </HeadingPairs>
  <TitlesOfParts>
    <vt:vector size="18" baseType="lpstr">
      <vt:lpstr>Thème Office</vt:lpstr>
      <vt:lpstr>Acrobat Document</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Projets de recherche Projet principal</dc:title>
  <dc:creator>france floch</dc:creator>
  <cp:lastModifiedBy>olivier</cp:lastModifiedBy>
  <cp:revision>74</cp:revision>
  <dcterms:created xsi:type="dcterms:W3CDTF">2014-11-18T09:30:23Z</dcterms:created>
  <dcterms:modified xsi:type="dcterms:W3CDTF">2014-12-02T10:06:06Z</dcterms:modified>
</cp:coreProperties>
</file>