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56" r:id="rId3"/>
    <p:sldId id="260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7C647-A92C-4D4C-8F88-E87139B1B860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3BDF-BCD6-A140-ABDE-FDE23AF62F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75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3BDF-BCD6-A140-ABDE-FDE23AF62F7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508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Boak</a:t>
            </a:r>
            <a:r>
              <a:rPr lang="fr-FR" dirty="0" smtClean="0"/>
              <a:t> and Turner, 2005? JCR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C3BDF-BCD6-A140-ABDE-FDE23AF62F7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08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FD9B-673E-CB46-92CF-188A4A2D6842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E2A2-D5C4-294A-8260-65ACAD3409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44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FD9B-673E-CB46-92CF-188A4A2D6842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E2A2-D5C4-294A-8260-65ACAD3409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19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FD9B-673E-CB46-92CF-188A4A2D6842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E2A2-D5C4-294A-8260-65ACAD3409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81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FD9B-673E-CB46-92CF-188A4A2D6842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E2A2-D5C4-294A-8260-65ACAD3409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03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FD9B-673E-CB46-92CF-188A4A2D6842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E2A2-D5C4-294A-8260-65ACAD3409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34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FD9B-673E-CB46-92CF-188A4A2D6842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E2A2-D5C4-294A-8260-65ACAD3409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38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FD9B-673E-CB46-92CF-188A4A2D6842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E2A2-D5C4-294A-8260-65ACAD3409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10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FD9B-673E-CB46-92CF-188A4A2D6842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E2A2-D5C4-294A-8260-65ACAD3409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54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FD9B-673E-CB46-92CF-188A4A2D6842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E2A2-D5C4-294A-8260-65ACAD3409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92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FD9B-673E-CB46-92CF-188A4A2D6842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E2A2-D5C4-294A-8260-65ACAD3409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8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FD9B-673E-CB46-92CF-188A4A2D6842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E2A2-D5C4-294A-8260-65ACAD3409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42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9FD9B-673E-CB46-92CF-188A4A2D6842}" type="datetimeFigureOut">
              <a:rPr lang="fr-FR" smtClean="0"/>
              <a:t>02/12/2014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4E2A2-D5C4-294A-8260-65ACAD3409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98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irage 4"/>
          <p:cNvSpPr/>
          <p:nvPr/>
        </p:nvSpPr>
        <p:spPr>
          <a:xfrm>
            <a:off x="3009462" y="2533530"/>
            <a:ext cx="1369533" cy="114242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Virage 5"/>
          <p:cNvSpPr/>
          <p:nvPr/>
        </p:nvSpPr>
        <p:spPr>
          <a:xfrm rot="5400000">
            <a:off x="5459173" y="2455986"/>
            <a:ext cx="1122940" cy="1278028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Virage 6"/>
          <p:cNvSpPr/>
          <p:nvPr/>
        </p:nvSpPr>
        <p:spPr>
          <a:xfrm rot="10800000">
            <a:off x="4707460" y="4089013"/>
            <a:ext cx="1798453" cy="816028"/>
          </a:xfrm>
          <a:prstGeom prst="bentArrow">
            <a:avLst>
              <a:gd name="adj1" fmla="val 25000"/>
              <a:gd name="adj2" fmla="val 26036"/>
              <a:gd name="adj3" fmla="val 2500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1633130" y="1608639"/>
            <a:ext cx="5828632" cy="3912519"/>
          </a:xfrm>
          <a:prstGeom prst="rect">
            <a:avLst/>
          </a:prstGeom>
          <a:noFill/>
          <a:ln w="666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44513" y="331203"/>
            <a:ext cx="2952750" cy="1008063"/>
          </a:xfrm>
          <a:prstGeom prst="rect">
            <a:avLst/>
          </a:prstGeom>
          <a:solidFill>
            <a:srgbClr val="3366FF"/>
          </a:solidFill>
          <a:ln w="41910">
            <a:solidFill>
              <a:schemeClr val="tx1"/>
            </a:solidFill>
            <a:miter lim="800000"/>
            <a:headEnd/>
            <a:tailEnd/>
          </a:ln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 smtClean="0"/>
              <a:t>Forçages externes</a:t>
            </a:r>
          </a:p>
          <a:p>
            <a:pPr algn="ctr"/>
            <a:r>
              <a:rPr lang="fr-FR" sz="1800" b="1" dirty="0" smtClean="0"/>
              <a:t>Océan – Atmosphère</a:t>
            </a:r>
          </a:p>
          <a:p>
            <a:pPr algn="ctr"/>
            <a:r>
              <a:rPr lang="fr-FR" sz="1800" b="1" dirty="0" smtClean="0"/>
              <a:t>eau continentale</a:t>
            </a:r>
            <a:endParaRPr lang="fr-FR" sz="1800" dirty="0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4846979" y="1339266"/>
            <a:ext cx="0" cy="660469"/>
          </a:xfrm>
          <a:prstGeom prst="line">
            <a:avLst/>
          </a:prstGeom>
          <a:noFill/>
          <a:ln w="762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92469" y="1854077"/>
            <a:ext cx="1243263" cy="679451"/>
          </a:xfrm>
          <a:prstGeom prst="rect">
            <a:avLst/>
          </a:prstGeom>
          <a:noFill/>
          <a:ln w="41910">
            <a:solidFill>
              <a:schemeClr val="accent6">
                <a:lumMod val="50000"/>
              </a:schemeClr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fr-FR" sz="1800" b="1" dirty="0" smtClean="0">
                <a:solidFill>
                  <a:schemeClr val="accent6">
                    <a:lumMod val="50000"/>
                  </a:schemeClr>
                </a:solidFill>
              </a:rPr>
              <a:t>Contrôle structural</a:t>
            </a:r>
            <a:endParaRPr lang="fr-FR" sz="1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626276" y="4964868"/>
            <a:ext cx="1611894" cy="435974"/>
          </a:xfrm>
          <a:prstGeom prst="rect">
            <a:avLst/>
          </a:prstGeom>
          <a:noFill/>
          <a:ln w="41910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 algn="ctr"/>
            <a:r>
              <a:rPr lang="fr-FR" sz="1800" b="1" dirty="0" smtClean="0">
                <a:solidFill>
                  <a:srgbClr val="FF6600"/>
                </a:solidFill>
              </a:rPr>
              <a:t>Embouchure</a:t>
            </a:r>
            <a:endParaRPr lang="fr-FR" sz="1800" dirty="0" smtClean="0">
              <a:solidFill>
                <a:srgbClr val="FF66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66785" y="3675950"/>
            <a:ext cx="17378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Evolution des fonds et du TC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4111636" y="1999735"/>
            <a:ext cx="15854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Fluides côtiers / Vagues-courants marées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97130" y="3656469"/>
            <a:ext cx="1443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transport</a:t>
            </a:r>
            <a:endParaRPr lang="fr-FR" dirty="0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55892" y="3124953"/>
            <a:ext cx="987929" cy="478923"/>
          </a:xfrm>
          <a:prstGeom prst="rect">
            <a:avLst/>
          </a:prstGeom>
          <a:solidFill>
            <a:schemeClr val="bg1">
              <a:lumMod val="65000"/>
            </a:schemeClr>
          </a:solidFill>
          <a:ln w="41910">
            <a:solidFill>
              <a:schemeClr val="tx1"/>
            </a:solidFill>
            <a:miter lim="800000"/>
            <a:headEnd/>
            <a:tailEnd/>
          </a:ln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 smtClean="0"/>
              <a:t>Homme</a:t>
            </a:r>
            <a:endParaRPr lang="fr-FR" sz="1800" dirty="0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H="1">
            <a:off x="7238170" y="3355475"/>
            <a:ext cx="559137" cy="0"/>
          </a:xfrm>
          <a:prstGeom prst="line">
            <a:avLst/>
          </a:prstGeom>
          <a:noFill/>
          <a:ln w="762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852402" y="6070434"/>
            <a:ext cx="2080133" cy="478923"/>
          </a:xfrm>
          <a:prstGeom prst="rect">
            <a:avLst/>
          </a:prstGeom>
          <a:solidFill>
            <a:srgbClr val="FFFF00"/>
          </a:solidFill>
          <a:ln w="41910">
            <a:solidFill>
              <a:schemeClr val="tx1"/>
            </a:solidFill>
            <a:miter lim="800000"/>
            <a:headEnd/>
            <a:tailEnd/>
          </a:ln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 smtClean="0"/>
              <a:t>Stock sédimentaire</a:t>
            </a:r>
            <a:endParaRPr lang="fr-FR" sz="1800" dirty="0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H="1">
            <a:off x="1892469" y="4964868"/>
            <a:ext cx="1352044" cy="110556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flipV="1">
            <a:off x="2266785" y="4964868"/>
            <a:ext cx="1386611" cy="110556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937837" y="3589633"/>
            <a:ext cx="1844842" cy="564757"/>
          </a:xfrm>
          <a:prstGeom prst="rect">
            <a:avLst/>
          </a:prstGeom>
          <a:solidFill>
            <a:srgbClr val="008000"/>
          </a:solidFill>
          <a:ln w="41910">
            <a:noFill/>
            <a:miter lim="800000"/>
            <a:headEnd/>
            <a:tailEnd/>
          </a:ln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FR" b="1" dirty="0" smtClean="0">
                <a:solidFill>
                  <a:schemeClr val="bg1"/>
                </a:solidFill>
              </a:rPr>
              <a:t>Résilience?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5381629" y="1614615"/>
            <a:ext cx="2080133" cy="478923"/>
          </a:xfrm>
          <a:prstGeom prst="rect">
            <a:avLst/>
          </a:prstGeom>
          <a:noFill/>
          <a:ln w="4191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 smtClean="0"/>
              <a:t>Système côtier</a:t>
            </a:r>
            <a:endParaRPr lang="fr-FR" sz="1800" dirty="0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452617" y="4426118"/>
            <a:ext cx="2080133" cy="478923"/>
          </a:xfrm>
          <a:prstGeom prst="rect">
            <a:avLst/>
          </a:prstGeom>
          <a:noFill/>
          <a:ln w="4191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 smtClean="0"/>
              <a:t>Stock sédimentaire</a:t>
            </a:r>
            <a:endParaRPr lang="fr-FR" sz="1800" dirty="0"/>
          </a:p>
        </p:txBody>
      </p:sp>
      <p:sp>
        <p:nvSpPr>
          <p:cNvPr id="27" name="Rectangle 26"/>
          <p:cNvSpPr/>
          <p:nvPr/>
        </p:nvSpPr>
        <p:spPr>
          <a:xfrm>
            <a:off x="163263" y="5197992"/>
            <a:ext cx="15290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/>
              <a:t>Echanges </a:t>
            </a:r>
          </a:p>
          <a:p>
            <a:r>
              <a:rPr lang="fr-FR" sz="2000" b="1" dirty="0" smtClean="0"/>
              <a:t>Cross shore?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53725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940267" y="1630696"/>
            <a:ext cx="5478008" cy="923329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077369" y="2928912"/>
            <a:ext cx="2286682" cy="59431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819952" y="3682696"/>
            <a:ext cx="5598324" cy="119319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949158" y="2264568"/>
            <a:ext cx="1751263" cy="193899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Evolution du TC</a:t>
            </a:r>
          </a:p>
          <a:p>
            <a:r>
              <a:rPr lang="fr-FR" sz="2400" b="1" dirty="0" smtClean="0"/>
              <a:t>Erosion / Accrétion</a:t>
            </a:r>
          </a:p>
          <a:p>
            <a:r>
              <a:rPr lang="fr-FR" sz="2400" b="1" u="sng" dirty="0" smtClean="0"/>
              <a:t>Résilience</a:t>
            </a:r>
            <a:r>
              <a:rPr lang="fr-FR" sz="2400" b="1" dirty="0" smtClean="0"/>
              <a:t> </a:t>
            </a:r>
            <a:endParaRPr lang="fr-FR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819952" y="3687175"/>
            <a:ext cx="33554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 err="1" smtClean="0"/>
              <a:t>Longshore</a:t>
            </a:r>
            <a:r>
              <a:rPr lang="fr-FR" dirty="0" smtClean="0"/>
              <a:t> </a:t>
            </a:r>
            <a:r>
              <a:rPr lang="fr-FR" dirty="0"/>
              <a:t>/ Cross shore / profondeur de fermeture </a:t>
            </a:r>
            <a:r>
              <a:rPr lang="fr-FR" dirty="0" smtClean="0"/>
              <a:t>Disponible </a:t>
            </a:r>
            <a:r>
              <a:rPr lang="fr-FR" dirty="0"/>
              <a:t>sédimentaire offshore </a:t>
            </a:r>
            <a:r>
              <a:rPr lang="fr-FR" dirty="0" err="1" smtClean="0"/>
              <a:t>updrift</a:t>
            </a:r>
            <a:r>
              <a:rPr lang="fr-FR" dirty="0"/>
              <a:t> </a:t>
            </a:r>
          </a:p>
          <a:p>
            <a:r>
              <a:rPr lang="fr-FR" dirty="0"/>
              <a:t> 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926672" y="736569"/>
            <a:ext cx="114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rgbClr val="984807"/>
                </a:solidFill>
              </a:rPr>
              <a:t>Contrôle structural</a:t>
            </a:r>
            <a:endParaRPr lang="fr-FR" dirty="0">
              <a:solidFill>
                <a:srgbClr val="98480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0421" y="732891"/>
            <a:ext cx="1859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smtClean="0"/>
              <a:t>Plages sableuses</a:t>
            </a:r>
          </a:p>
          <a:p>
            <a:pPr lvl="0"/>
            <a:r>
              <a:rPr lang="fr-FR" b="1" dirty="0" smtClean="0"/>
              <a:t>Ouvertes</a:t>
            </a:r>
            <a:endParaRPr lang="fr-FR" dirty="0" smtClean="0"/>
          </a:p>
        </p:txBody>
      </p:sp>
      <p:sp>
        <p:nvSpPr>
          <p:cNvPr id="8" name="Rectangle 7"/>
          <p:cNvSpPr/>
          <p:nvPr/>
        </p:nvSpPr>
        <p:spPr>
          <a:xfrm>
            <a:off x="6723531" y="736569"/>
            <a:ext cx="1699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smtClean="0">
                <a:solidFill>
                  <a:srgbClr val="FF0000"/>
                </a:solidFill>
              </a:rPr>
              <a:t>Plages d’embouchure 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64050" y="5188533"/>
            <a:ext cx="25393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600" dirty="0" smtClean="0">
                <a:solidFill>
                  <a:srgbClr val="FF0000"/>
                </a:solidFill>
              </a:rPr>
              <a:t>Mobilité des chenaux et deltas – </a:t>
            </a:r>
            <a:r>
              <a:rPr lang="fr-FR" sz="1600" dirty="0" err="1" smtClean="0">
                <a:solidFill>
                  <a:srgbClr val="FF0000"/>
                </a:solidFill>
              </a:rPr>
              <a:t>Bypass</a:t>
            </a:r>
            <a:r>
              <a:rPr lang="fr-FR" sz="1600" dirty="0" smtClean="0">
                <a:solidFill>
                  <a:srgbClr val="FF0000"/>
                </a:solidFill>
              </a:rPr>
              <a:t> (propres aux embouchures) </a:t>
            </a:r>
          </a:p>
          <a:p>
            <a:pPr lvl="0"/>
            <a:r>
              <a:rPr lang="fr-FR" sz="1600" dirty="0" smtClean="0">
                <a:solidFill>
                  <a:srgbClr val="FF0000"/>
                </a:solidFill>
              </a:rPr>
              <a:t>Comblement long terme de la baie 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40267" y="1630695"/>
            <a:ext cx="3783264" cy="92333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FR" u="sng" dirty="0" smtClean="0"/>
              <a:t>Evènements extrêmes</a:t>
            </a:r>
            <a:r>
              <a:rPr lang="fr-FR" dirty="0" smtClean="0"/>
              <a:t> / Ruptures de barrières / </a:t>
            </a:r>
            <a:endParaRPr lang="fr-FR" u="sng" dirty="0" smtClean="0"/>
          </a:p>
          <a:p>
            <a:pPr lvl="0"/>
            <a:r>
              <a:rPr lang="fr-FR" dirty="0" err="1" smtClean="0"/>
              <a:t>Morphodynamique</a:t>
            </a:r>
            <a:r>
              <a:rPr lang="fr-FR" dirty="0" smtClean="0"/>
              <a:t> / climatique /  ? </a:t>
            </a:r>
            <a:endParaRPr lang="fr-FR" dirty="0"/>
          </a:p>
        </p:txBody>
      </p:sp>
      <p:cxnSp>
        <p:nvCxnSpPr>
          <p:cNvPr id="12" name="Connecteur droit avec flèche 11"/>
          <p:cNvCxnSpPr>
            <a:stCxn id="10" idx="1"/>
            <a:endCxn id="4" idx="0"/>
          </p:cNvCxnSpPr>
          <p:nvPr/>
        </p:nvCxnSpPr>
        <p:spPr>
          <a:xfrm flipH="1">
            <a:off x="1824790" y="2092360"/>
            <a:ext cx="1115477" cy="1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5" idx="1"/>
            <a:endCxn id="4" idx="2"/>
          </p:cNvCxnSpPr>
          <p:nvPr/>
        </p:nvCxnSpPr>
        <p:spPr>
          <a:xfrm flipH="1" flipV="1">
            <a:off x="1824790" y="4203560"/>
            <a:ext cx="995162" cy="222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888028" y="1630695"/>
            <a:ext cx="1530247" cy="92333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FR" dirty="0" smtClean="0"/>
              <a:t>(Variabilité climatique et anomalies)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70893" y="3852242"/>
            <a:ext cx="2114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 smtClean="0"/>
              <a:t>(Fonctionnement sédimentaire)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734478" y="1475233"/>
            <a:ext cx="7863304" cy="3534339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4077369" y="3049398"/>
            <a:ext cx="2236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 smtClean="0"/>
              <a:t>Impacts anthropiques 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4244502" y="5188533"/>
            <a:ext cx="1824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b="1" dirty="0" smtClean="0">
                <a:solidFill>
                  <a:srgbClr val="984807"/>
                </a:solidFill>
              </a:rPr>
              <a:t>Impact du Contrôle structural sur l’hydrodynamique </a:t>
            </a:r>
            <a:endParaRPr lang="fr-FR" sz="1600" dirty="0">
              <a:solidFill>
                <a:srgbClr val="984807"/>
              </a:solidFill>
            </a:endParaRPr>
          </a:p>
        </p:txBody>
      </p:sp>
      <p:cxnSp>
        <p:nvCxnSpPr>
          <p:cNvPr id="39" name="Connecteur droit avec flèche 38"/>
          <p:cNvCxnSpPr>
            <a:stCxn id="28" idx="1"/>
            <a:endCxn id="4" idx="3"/>
          </p:cNvCxnSpPr>
          <p:nvPr/>
        </p:nvCxnSpPr>
        <p:spPr>
          <a:xfrm flipH="1">
            <a:off x="2700421" y="3234064"/>
            <a:ext cx="13769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5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0514" y="2638762"/>
            <a:ext cx="1611894" cy="1015663"/>
          </a:xfrm>
          <a:prstGeom prst="rect">
            <a:avLst/>
          </a:prstGeom>
          <a:solidFill>
            <a:srgbClr val="FFFF00"/>
          </a:solidFill>
          <a:ln w="28575" cmpd="sng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 algn="ctr"/>
            <a:r>
              <a:rPr lang="fr-FR" sz="1800" b="1" dirty="0" smtClean="0">
                <a:solidFill>
                  <a:srgbClr val="FF6600"/>
                </a:solidFill>
              </a:rPr>
              <a:t>Plages sableuses ouvertes </a:t>
            </a:r>
            <a:endParaRPr lang="fr-FR" sz="1800" dirty="0" smtClean="0">
              <a:solidFill>
                <a:srgbClr val="FF66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07368" y="718887"/>
            <a:ext cx="1548732" cy="1032376"/>
          </a:xfrm>
          <a:prstGeom prst="rect">
            <a:avLst/>
          </a:prstGeom>
          <a:noFill/>
          <a:ln w="4191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 smtClean="0"/>
              <a:t>Régime tidal</a:t>
            </a:r>
          </a:p>
          <a:p>
            <a:pPr algn="ctr"/>
            <a:r>
              <a:rPr lang="fr-FR" sz="1800" b="1" dirty="0" smtClean="0"/>
              <a:t>/ climat de vague</a:t>
            </a:r>
            <a:endParaRPr lang="fr-FR" sz="1800" dirty="0"/>
          </a:p>
        </p:txBody>
      </p:sp>
      <p:sp>
        <p:nvSpPr>
          <p:cNvPr id="6" name="Rectangle 5"/>
          <p:cNvSpPr/>
          <p:nvPr/>
        </p:nvSpPr>
        <p:spPr>
          <a:xfrm>
            <a:off x="2606842" y="2348788"/>
            <a:ext cx="21924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(22) Dunkerque</a:t>
            </a:r>
          </a:p>
          <a:p>
            <a:r>
              <a:rPr lang="fr-FR" dirty="0" smtClean="0"/>
              <a:t>(25) Truc Vert</a:t>
            </a: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(23) </a:t>
            </a:r>
            <a:r>
              <a:rPr lang="fr-FR" u="sng" dirty="0" smtClean="0">
                <a:solidFill>
                  <a:schemeClr val="bg1">
                    <a:lumMod val="75000"/>
                  </a:schemeClr>
                </a:solidFill>
              </a:rPr>
              <a:t>Biscarosse </a:t>
            </a:r>
          </a:p>
          <a:p>
            <a:r>
              <a:rPr lang="fr-FR" dirty="0" smtClean="0"/>
              <a:t>(13) Maguelone (€)</a:t>
            </a:r>
          </a:p>
          <a:p>
            <a:r>
              <a:rPr lang="fr-FR" dirty="0" smtClean="0"/>
              <a:t>(12) </a:t>
            </a:r>
            <a:r>
              <a:rPr lang="fr-FR" dirty="0" err="1" smtClean="0">
                <a:solidFill>
                  <a:srgbClr val="3366FF"/>
                </a:solidFill>
              </a:rPr>
              <a:t>Espiguette</a:t>
            </a:r>
            <a:r>
              <a:rPr lang="fr-FR" dirty="0" smtClean="0">
                <a:solidFill>
                  <a:srgbClr val="3366FF"/>
                </a:solidFill>
              </a:rPr>
              <a:t> </a:t>
            </a:r>
            <a:r>
              <a:rPr lang="fr-FR" dirty="0" smtClean="0"/>
              <a:t>(€)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07263" y="2336466"/>
            <a:ext cx="1548732" cy="1032376"/>
          </a:xfrm>
          <a:prstGeom prst="rect">
            <a:avLst/>
          </a:prstGeom>
          <a:noFill/>
          <a:ln w="4191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 smtClean="0"/>
              <a:t>Régime tidal</a:t>
            </a:r>
          </a:p>
          <a:p>
            <a:pPr algn="ctr"/>
            <a:r>
              <a:rPr lang="fr-FR" sz="1800" b="1" dirty="0" smtClean="0"/>
              <a:t>/ climat de vague</a:t>
            </a:r>
            <a:endParaRPr lang="fr-FR" sz="1800" dirty="0"/>
          </a:p>
        </p:txBody>
      </p:sp>
      <p:sp>
        <p:nvSpPr>
          <p:cNvPr id="8" name="Flèche vers la droite 7"/>
          <p:cNvSpPr/>
          <p:nvPr/>
        </p:nvSpPr>
        <p:spPr>
          <a:xfrm rot="5400000">
            <a:off x="3181683" y="2753897"/>
            <a:ext cx="3502527" cy="2673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07368" y="5282700"/>
            <a:ext cx="1548732" cy="1032376"/>
          </a:xfrm>
          <a:prstGeom prst="rect">
            <a:avLst/>
          </a:prstGeom>
          <a:noFill/>
          <a:ln w="4191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 smtClean="0">
                <a:solidFill>
                  <a:srgbClr val="3366FF"/>
                </a:solidFill>
              </a:rPr>
              <a:t>Apports externes au système</a:t>
            </a:r>
            <a:endParaRPr lang="fr-FR" sz="18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6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0632" y="2627986"/>
            <a:ext cx="1821776" cy="743448"/>
          </a:xfrm>
          <a:prstGeom prst="rect">
            <a:avLst/>
          </a:prstGeom>
          <a:noFill/>
          <a:ln w="41910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 algn="ctr"/>
            <a:r>
              <a:rPr lang="fr-FR" sz="1800" b="1" dirty="0" smtClean="0">
                <a:solidFill>
                  <a:srgbClr val="FF6600"/>
                </a:solidFill>
              </a:rPr>
              <a:t>Plages d’embouchure</a:t>
            </a:r>
            <a:endParaRPr lang="fr-FR" sz="1800" dirty="0" smtClean="0">
              <a:solidFill>
                <a:srgbClr val="FF66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842000" y="2470150"/>
            <a:ext cx="1548732" cy="1032376"/>
          </a:xfrm>
          <a:prstGeom prst="rect">
            <a:avLst/>
          </a:prstGeom>
          <a:noFill/>
          <a:ln w="4191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 smtClean="0"/>
              <a:t>Régime tidal</a:t>
            </a:r>
          </a:p>
          <a:p>
            <a:pPr algn="ctr"/>
            <a:r>
              <a:rPr lang="fr-FR" sz="1800" b="1" dirty="0" smtClean="0"/>
              <a:t>/ climat de vague</a:t>
            </a:r>
            <a:endParaRPr lang="fr-FR" sz="1800" dirty="0"/>
          </a:p>
        </p:txBody>
      </p:sp>
      <p:sp>
        <p:nvSpPr>
          <p:cNvPr id="6" name="Rectangle 5"/>
          <p:cNvSpPr/>
          <p:nvPr/>
        </p:nvSpPr>
        <p:spPr>
          <a:xfrm>
            <a:off x="2606842" y="1984047"/>
            <a:ext cx="23662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(15) Flèche </a:t>
            </a:r>
            <a:r>
              <a:rPr lang="fr-FR" dirty="0" smtClean="0"/>
              <a:t>d’</a:t>
            </a:r>
            <a:r>
              <a:rPr lang="fr-FR" dirty="0" err="1" smtClean="0"/>
              <a:t>Agon</a:t>
            </a:r>
            <a:r>
              <a:rPr lang="fr-FR" dirty="0" smtClean="0"/>
              <a:t>  </a:t>
            </a:r>
            <a:endParaRPr lang="fr-FR" dirty="0"/>
          </a:p>
          <a:p>
            <a:r>
              <a:rPr lang="fr-FR" dirty="0" smtClean="0"/>
              <a:t>(</a:t>
            </a:r>
            <a:r>
              <a:rPr lang="fr-FR" dirty="0"/>
              <a:t>18) Baie de Somme </a:t>
            </a:r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/>
              <a:t>14) Merville </a:t>
            </a:r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/>
              <a:t>9) Flèches de </a:t>
            </a:r>
            <a:r>
              <a:rPr lang="fr-FR" dirty="0" err="1" smtClean="0"/>
              <a:t>Gatseau</a:t>
            </a:r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/>
              <a:t>11) </a:t>
            </a:r>
            <a:r>
              <a:rPr lang="fr-FR" dirty="0" err="1"/>
              <a:t>Arçay</a:t>
            </a:r>
            <a:r>
              <a:rPr lang="fr-FR" dirty="0"/>
              <a:t> </a:t>
            </a:r>
            <a:r>
              <a:rPr lang="fr-FR" dirty="0" smtClean="0"/>
              <a:t>(€)</a:t>
            </a:r>
          </a:p>
          <a:p>
            <a:r>
              <a:rPr lang="fr-FR" dirty="0" smtClean="0"/>
              <a:t>(</a:t>
            </a:r>
            <a:r>
              <a:rPr lang="fr-FR" dirty="0"/>
              <a:t>10) La Coubre </a:t>
            </a:r>
            <a:r>
              <a:rPr lang="fr-FR" dirty="0" smtClean="0"/>
              <a:t>(€)</a:t>
            </a:r>
          </a:p>
          <a:p>
            <a:r>
              <a:rPr lang="fr-FR" dirty="0" smtClean="0"/>
              <a:t>(</a:t>
            </a:r>
            <a:r>
              <a:rPr lang="fr-FR" dirty="0"/>
              <a:t>23) </a:t>
            </a:r>
            <a:r>
              <a:rPr lang="fr-FR" u="sng" dirty="0"/>
              <a:t>Biscarosse </a:t>
            </a:r>
            <a:r>
              <a:rPr lang="fr-FR" dirty="0" smtClean="0"/>
              <a:t>(€)</a:t>
            </a:r>
          </a:p>
        </p:txBody>
      </p:sp>
      <p:sp>
        <p:nvSpPr>
          <p:cNvPr id="7" name="Flèche vers la droite 6"/>
          <p:cNvSpPr/>
          <p:nvPr/>
        </p:nvSpPr>
        <p:spPr>
          <a:xfrm rot="5400000">
            <a:off x="3676315" y="2753896"/>
            <a:ext cx="3502527" cy="2673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495097" y="5757597"/>
            <a:ext cx="2370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 smtClean="0"/>
              <a:t>*: Forçage anthropique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57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60210" y="3178677"/>
            <a:ext cx="1548732" cy="1032376"/>
          </a:xfrm>
          <a:prstGeom prst="rect">
            <a:avLst/>
          </a:prstGeom>
          <a:noFill/>
          <a:ln w="4191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 smtClean="0"/>
              <a:t>Régime tidal</a:t>
            </a:r>
          </a:p>
          <a:p>
            <a:pPr algn="ctr"/>
            <a:r>
              <a:rPr lang="fr-FR" sz="1800" b="1" dirty="0" smtClean="0"/>
              <a:t>/ climat de vague</a:t>
            </a:r>
            <a:endParaRPr lang="fr-FR" sz="1800" dirty="0"/>
          </a:p>
        </p:txBody>
      </p:sp>
      <p:sp>
        <p:nvSpPr>
          <p:cNvPr id="6" name="Flèche vers la droite 5"/>
          <p:cNvSpPr/>
          <p:nvPr/>
        </p:nvSpPr>
        <p:spPr>
          <a:xfrm rot="5400000">
            <a:off x="2994525" y="3462423"/>
            <a:ext cx="3502527" cy="2673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245894" y="2781172"/>
            <a:ext cx="23662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(20) </a:t>
            </a:r>
            <a:r>
              <a:rPr lang="fr-FR" u="sng" dirty="0" err="1" smtClean="0"/>
              <a:t>Guisseny</a:t>
            </a:r>
            <a:r>
              <a:rPr lang="fr-FR" u="sng" dirty="0" smtClean="0"/>
              <a:t> </a:t>
            </a:r>
            <a:r>
              <a:rPr lang="fr-FR" dirty="0" smtClean="0"/>
              <a:t>(€)</a:t>
            </a:r>
            <a:endParaRPr lang="fr-FR" u="sng" dirty="0" smtClean="0"/>
          </a:p>
          <a:p>
            <a:r>
              <a:rPr lang="fr-FR" dirty="0" smtClean="0"/>
              <a:t>(16) </a:t>
            </a:r>
            <a:r>
              <a:rPr lang="fr-FR" dirty="0" err="1" smtClean="0"/>
              <a:t>Porsmilin</a:t>
            </a:r>
            <a:endParaRPr lang="fr-FR" dirty="0" smtClean="0"/>
          </a:p>
          <a:p>
            <a:r>
              <a:rPr lang="fr-FR" dirty="0" smtClean="0"/>
              <a:t>(21) </a:t>
            </a:r>
            <a:r>
              <a:rPr lang="fr-FR" dirty="0" err="1" smtClean="0"/>
              <a:t>Suscinio</a:t>
            </a:r>
            <a:endParaRPr lang="fr-FR" dirty="0" smtClean="0"/>
          </a:p>
          <a:p>
            <a:r>
              <a:rPr lang="fr-FR" dirty="0" smtClean="0"/>
              <a:t>(17) </a:t>
            </a:r>
            <a:r>
              <a:rPr lang="fr-FR" u="sng" dirty="0" smtClean="0"/>
              <a:t>Pays de Monts </a:t>
            </a:r>
            <a:r>
              <a:rPr lang="fr-FR" dirty="0" smtClean="0"/>
              <a:t>(€)</a:t>
            </a:r>
            <a:endParaRPr lang="fr-FR" u="sng" dirty="0" smtClean="0"/>
          </a:p>
          <a:p>
            <a:r>
              <a:rPr lang="fr-FR" dirty="0" smtClean="0"/>
              <a:t>(25) </a:t>
            </a:r>
            <a:r>
              <a:rPr lang="fr-FR" u="sng" dirty="0" smtClean="0"/>
              <a:t>Anglet </a:t>
            </a:r>
            <a:r>
              <a:rPr lang="fr-FR" dirty="0" smtClean="0"/>
              <a:t>(€)</a:t>
            </a:r>
            <a:endParaRPr lang="fr-FR" u="sng" dirty="0" smtClean="0"/>
          </a:p>
          <a:p>
            <a:r>
              <a:rPr lang="fr-FR" dirty="0" smtClean="0"/>
              <a:t>(19) </a:t>
            </a:r>
            <a:r>
              <a:rPr lang="fr-FR" u="sng" dirty="0" smtClean="0"/>
              <a:t>Hyères </a:t>
            </a:r>
            <a:r>
              <a:rPr lang="fr-FR" dirty="0" smtClean="0"/>
              <a:t>(€)</a:t>
            </a:r>
            <a:endParaRPr lang="fr-FR" u="sng" dirty="0" smtClean="0"/>
          </a:p>
          <a:p>
            <a:r>
              <a:rPr lang="fr-FR" b="1" dirty="0" smtClean="0">
                <a:solidFill>
                  <a:srgbClr val="000090"/>
                </a:solidFill>
                <a:latin typeface="Times New Roman" charset="0"/>
                <a:ea typeface="ＭＳ Ｐゴシック" charset="0"/>
              </a:rPr>
              <a:t>(</a:t>
            </a:r>
            <a:r>
              <a:rPr lang="fr-FR" b="1" dirty="0">
                <a:solidFill>
                  <a:srgbClr val="000090"/>
                </a:solidFill>
                <a:latin typeface="Times New Roman" charset="0"/>
                <a:ea typeface="ＭＳ Ｐゴシック" charset="0"/>
              </a:rPr>
              <a:t>26) </a:t>
            </a:r>
            <a:r>
              <a:rPr lang="fr-FR" b="1" u="sng" dirty="0" smtClean="0">
                <a:solidFill>
                  <a:srgbClr val="000090"/>
                </a:solidFill>
                <a:latin typeface="Times New Roman" charset="0"/>
                <a:ea typeface="ＭＳ Ｐゴシック" charset="0"/>
              </a:rPr>
              <a:t>L’Ermitage </a:t>
            </a:r>
            <a:r>
              <a:rPr lang="fr-FR" dirty="0" smtClean="0"/>
              <a:t>(€)</a:t>
            </a:r>
            <a:endParaRPr lang="fr-FR" b="1" u="sng" dirty="0">
              <a:solidFill>
                <a:srgbClr val="000090"/>
              </a:solidFill>
              <a:latin typeface="Times New Roman" charset="0"/>
              <a:ea typeface="ＭＳ Ｐゴシック" charset="0"/>
            </a:endParaRPr>
          </a:p>
          <a:p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90862" y="5556616"/>
            <a:ext cx="15272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/>
              <a:t>*: Forçage anthropique </a:t>
            </a:r>
            <a:endParaRPr lang="fr-FR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419683" y="5521160"/>
            <a:ext cx="1548732" cy="681787"/>
          </a:xfrm>
          <a:prstGeom prst="rect">
            <a:avLst/>
          </a:prstGeom>
          <a:solidFill>
            <a:srgbClr val="000090"/>
          </a:solidFill>
          <a:ln w="41910">
            <a:solidFill>
              <a:schemeClr val="tx1"/>
            </a:solidFill>
            <a:miter lim="800000"/>
            <a:headEnd/>
            <a:tailEnd/>
          </a:ln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FR" sz="1800" b="1" dirty="0" smtClean="0">
                <a:solidFill>
                  <a:schemeClr val="bg1"/>
                </a:solidFill>
              </a:rPr>
              <a:t>Apports biogéniques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6762" y="3289873"/>
            <a:ext cx="1243263" cy="679451"/>
          </a:xfrm>
          <a:prstGeom prst="rect">
            <a:avLst/>
          </a:prstGeom>
          <a:noFill/>
          <a:ln w="41910">
            <a:solidFill>
              <a:schemeClr val="accent6">
                <a:lumMod val="50000"/>
              </a:schemeClr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330" tIns="54610" rIns="100330" bIns="54610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fr-FR" sz="1800" b="1" dirty="0" smtClean="0">
                <a:solidFill>
                  <a:schemeClr val="accent6">
                    <a:lumMod val="50000"/>
                  </a:schemeClr>
                </a:solidFill>
              </a:rPr>
              <a:t>Contrôle structural</a:t>
            </a:r>
            <a:endParaRPr lang="fr-FR" sz="1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04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>
            <a:off x="2058737" y="1136316"/>
            <a:ext cx="4785895" cy="419768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73243" y="5309755"/>
            <a:ext cx="1585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Houle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820696" y="641503"/>
            <a:ext cx="1585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Marée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844632" y="5149334"/>
            <a:ext cx="1585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err="1" smtClean="0"/>
              <a:t>Controle</a:t>
            </a:r>
            <a:r>
              <a:rPr lang="fr-FR" dirty="0" smtClean="0"/>
              <a:t> structural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 rot="1753934">
            <a:off x="1816151" y="806078"/>
            <a:ext cx="20592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(15) Flèche d’</a:t>
            </a:r>
            <a:r>
              <a:rPr lang="fr-FR" dirty="0" err="1"/>
              <a:t>Agon</a:t>
            </a:r>
            <a:r>
              <a:rPr lang="fr-FR" dirty="0"/>
              <a:t> </a:t>
            </a:r>
          </a:p>
          <a:p>
            <a:r>
              <a:rPr lang="fr-FR" dirty="0" smtClean="0"/>
              <a:t>(</a:t>
            </a:r>
            <a:r>
              <a:rPr lang="fr-FR" dirty="0"/>
              <a:t>18) Baie de Somme </a:t>
            </a:r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/>
              <a:t>14) Merville </a:t>
            </a:r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/>
              <a:t>9) </a:t>
            </a:r>
            <a:r>
              <a:rPr lang="fr-FR" dirty="0" err="1" smtClean="0"/>
              <a:t>Gatseau</a:t>
            </a:r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/>
              <a:t>11) </a:t>
            </a:r>
            <a:r>
              <a:rPr lang="fr-FR" dirty="0" err="1"/>
              <a:t>Arçay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/>
              <a:t>10) La Coubre </a:t>
            </a:r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/>
              <a:t>23) </a:t>
            </a:r>
            <a:r>
              <a:rPr lang="fr-FR" u="sng" dirty="0"/>
              <a:t>Biscarosse </a:t>
            </a:r>
          </a:p>
        </p:txBody>
      </p:sp>
      <p:sp>
        <p:nvSpPr>
          <p:cNvPr id="9" name="Rectangle 8"/>
          <p:cNvSpPr/>
          <p:nvPr/>
        </p:nvSpPr>
        <p:spPr>
          <a:xfrm rot="1774329">
            <a:off x="988870" y="3252705"/>
            <a:ext cx="17074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(22) Dunkerque</a:t>
            </a:r>
          </a:p>
          <a:p>
            <a:r>
              <a:rPr lang="fr-FR" dirty="0" smtClean="0"/>
              <a:t>(25) Truc Vert</a:t>
            </a: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(23) </a:t>
            </a:r>
            <a:r>
              <a:rPr lang="fr-FR" u="sng" dirty="0" smtClean="0">
                <a:solidFill>
                  <a:schemeClr val="bg1">
                    <a:lumMod val="75000"/>
                  </a:schemeClr>
                </a:solidFill>
              </a:rPr>
              <a:t>Biscarosse </a:t>
            </a:r>
          </a:p>
          <a:p>
            <a:r>
              <a:rPr lang="fr-FR" dirty="0" smtClean="0"/>
              <a:t>(13) Maguelone</a:t>
            </a:r>
          </a:p>
          <a:p>
            <a:r>
              <a:rPr lang="fr-FR" dirty="0" smtClean="0"/>
              <a:t>(12) </a:t>
            </a:r>
            <a:r>
              <a:rPr lang="fr-FR" dirty="0" err="1" smtClean="0">
                <a:solidFill>
                  <a:srgbClr val="3366FF"/>
                </a:solidFill>
              </a:rPr>
              <a:t>Espiguette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9811864">
            <a:off x="5493626" y="1545136"/>
            <a:ext cx="21913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(20) </a:t>
            </a:r>
            <a:r>
              <a:rPr lang="fr-FR" u="sng" dirty="0" err="1" smtClean="0"/>
              <a:t>Guisseny</a:t>
            </a:r>
            <a:r>
              <a:rPr lang="fr-FR" u="sng" dirty="0" smtClean="0"/>
              <a:t> </a:t>
            </a:r>
          </a:p>
          <a:p>
            <a:r>
              <a:rPr lang="fr-FR" dirty="0" smtClean="0"/>
              <a:t>(16) </a:t>
            </a:r>
            <a:r>
              <a:rPr lang="fr-FR" dirty="0" err="1" smtClean="0"/>
              <a:t>Porsmilin</a:t>
            </a:r>
            <a:endParaRPr lang="fr-FR" dirty="0" smtClean="0"/>
          </a:p>
          <a:p>
            <a:r>
              <a:rPr lang="fr-FR" dirty="0"/>
              <a:t>(21) </a:t>
            </a:r>
            <a:r>
              <a:rPr lang="fr-FR" dirty="0" err="1" smtClean="0"/>
              <a:t>Suscinio</a:t>
            </a:r>
            <a:endParaRPr lang="fr-FR" dirty="0" smtClean="0"/>
          </a:p>
          <a:p>
            <a:r>
              <a:rPr lang="fr-FR" dirty="0" smtClean="0"/>
              <a:t>(17) </a:t>
            </a:r>
            <a:r>
              <a:rPr lang="fr-FR" u="sng" dirty="0" smtClean="0"/>
              <a:t>Pays de Monts</a:t>
            </a:r>
          </a:p>
          <a:p>
            <a:r>
              <a:rPr lang="fr-FR" dirty="0" smtClean="0"/>
              <a:t>(25) </a:t>
            </a:r>
            <a:r>
              <a:rPr lang="fr-FR" u="sng" dirty="0" smtClean="0"/>
              <a:t>Anglet </a:t>
            </a:r>
          </a:p>
          <a:p>
            <a:r>
              <a:rPr lang="fr-FR" dirty="0" smtClean="0"/>
              <a:t>(19) </a:t>
            </a:r>
            <a:r>
              <a:rPr lang="fr-FR" u="sng" dirty="0" smtClean="0"/>
              <a:t>Hyères</a:t>
            </a:r>
          </a:p>
          <a:p>
            <a:r>
              <a:rPr lang="fr-FR" b="1" dirty="0" smtClean="0">
                <a:solidFill>
                  <a:srgbClr val="000090"/>
                </a:solidFill>
                <a:latin typeface="Times New Roman" charset="0"/>
                <a:ea typeface="ＭＳ Ｐゴシック" charset="0"/>
              </a:rPr>
              <a:t>(</a:t>
            </a:r>
            <a:r>
              <a:rPr lang="fr-FR" b="1" dirty="0">
                <a:solidFill>
                  <a:srgbClr val="000090"/>
                </a:solidFill>
                <a:latin typeface="Times New Roman" charset="0"/>
                <a:ea typeface="ＭＳ Ｐゴシック" charset="0"/>
              </a:rPr>
              <a:t>26) </a:t>
            </a:r>
            <a:r>
              <a:rPr lang="fr-FR" b="1" u="sng" dirty="0">
                <a:solidFill>
                  <a:srgbClr val="000090"/>
                </a:solidFill>
                <a:latin typeface="Times New Roman" charset="0"/>
                <a:ea typeface="ＭＳ Ｐゴシック" charset="0"/>
              </a:rPr>
              <a:t>L’Ermitage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6434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65311" y="237133"/>
            <a:ext cx="4328344" cy="3693319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Climat de vagues au large </a:t>
            </a:r>
          </a:p>
          <a:p>
            <a:endParaRPr lang="fr-FR" dirty="0"/>
          </a:p>
          <a:p>
            <a:r>
              <a:rPr lang="fr-FR" dirty="0" smtClean="0"/>
              <a:t>Climat de vagues sur 100 ans rapidement disponible sur NE Atlantique </a:t>
            </a:r>
          </a:p>
          <a:p>
            <a:endParaRPr lang="fr-FR" dirty="0" smtClean="0"/>
          </a:p>
          <a:p>
            <a:r>
              <a:rPr lang="fr-FR" dirty="0" err="1" smtClean="0"/>
              <a:t>Hs</a:t>
            </a:r>
            <a:r>
              <a:rPr lang="fr-FR" dirty="0" smtClean="0"/>
              <a:t> </a:t>
            </a:r>
            <a:r>
              <a:rPr lang="fr-FR" dirty="0" err="1" smtClean="0"/>
              <a:t>Tp</a:t>
            </a:r>
            <a:r>
              <a:rPr lang="fr-FR" dirty="0" smtClean="0"/>
              <a:t> </a:t>
            </a:r>
            <a:r>
              <a:rPr lang="fr-FR" dirty="0" err="1" smtClean="0"/>
              <a:t>Dir</a:t>
            </a:r>
            <a:r>
              <a:rPr lang="fr-FR" dirty="0" smtClean="0"/>
              <a:t> au déferlement (semi-empirique vs modèle numérique </a:t>
            </a:r>
            <a:r>
              <a:rPr lang="fr-FR" dirty="0" err="1" smtClean="0"/>
              <a:t>e.g</a:t>
            </a:r>
            <a:r>
              <a:rPr lang="fr-FR" dirty="0" smtClean="0"/>
              <a:t>. SWAN?)</a:t>
            </a:r>
          </a:p>
          <a:p>
            <a:endParaRPr lang="fr-FR" dirty="0" smtClean="0"/>
          </a:p>
          <a:p>
            <a:r>
              <a:rPr lang="fr-FR" dirty="0" smtClean="0"/>
              <a:t>Marnage (distance au site)</a:t>
            </a:r>
          </a:p>
          <a:p>
            <a:r>
              <a:rPr lang="fr-FR" dirty="0" smtClean="0"/>
              <a:t>Marnage in situ</a:t>
            </a:r>
          </a:p>
          <a:p>
            <a:endParaRPr lang="fr-FR" dirty="0" smtClean="0"/>
          </a:p>
          <a:p>
            <a:r>
              <a:rPr lang="fr-FR" dirty="0" smtClean="0"/>
              <a:t>Mesures de transport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900727" y="237133"/>
            <a:ext cx="3823949" cy="369331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Définition du Trait de côte? </a:t>
            </a:r>
          </a:p>
          <a:p>
            <a:endParaRPr lang="fr-FR" dirty="0" smtClean="0"/>
          </a:p>
          <a:p>
            <a:r>
              <a:rPr lang="fr-FR" dirty="0" smtClean="0"/>
              <a:t>Comparaison des évolutions?</a:t>
            </a:r>
          </a:p>
          <a:p>
            <a:endParaRPr lang="fr-FR" dirty="0"/>
          </a:p>
          <a:p>
            <a:r>
              <a:rPr lang="fr-FR" dirty="0" smtClean="0"/>
              <a:t>… durée nécessaire des données et fréquence d’acquisition minimale? </a:t>
            </a:r>
          </a:p>
          <a:p>
            <a:endParaRPr lang="fr-FR" dirty="0" smtClean="0"/>
          </a:p>
          <a:p>
            <a:r>
              <a:rPr lang="fr-FR" dirty="0" smtClean="0"/>
              <a:t>… intervalles réguliers ou acquisition adaptative ?</a:t>
            </a:r>
          </a:p>
          <a:p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5310" y="4059530"/>
            <a:ext cx="8359365" cy="2585323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Moyens : évaluation à faire…</a:t>
            </a:r>
          </a:p>
          <a:p>
            <a:endParaRPr lang="fr-FR" dirty="0"/>
          </a:p>
          <a:p>
            <a:r>
              <a:rPr lang="fr-FR" dirty="0" smtClean="0"/>
              <a:t>Hétérogène sur les moyens et compétences sur les forçages météo-marins</a:t>
            </a:r>
          </a:p>
          <a:p>
            <a:endParaRPr lang="fr-FR" dirty="0"/>
          </a:p>
          <a:p>
            <a:r>
              <a:rPr lang="fr-FR" dirty="0" smtClean="0"/>
              <a:t>Transport éolien</a:t>
            </a:r>
          </a:p>
          <a:p>
            <a:endParaRPr lang="fr-FR" dirty="0" smtClean="0"/>
          </a:p>
          <a:p>
            <a:r>
              <a:rPr lang="fr-FR" dirty="0" smtClean="0"/>
              <a:t>Bonne compétences morpho </a:t>
            </a:r>
          </a:p>
          <a:p>
            <a:endParaRPr lang="fr-FR" dirty="0"/>
          </a:p>
          <a:p>
            <a:r>
              <a:rPr lang="fr-FR" dirty="0" smtClean="0"/>
              <a:t>Gradient de compétences Morpho &gt; Hydro &gt; Transport </a:t>
            </a:r>
          </a:p>
        </p:txBody>
      </p:sp>
    </p:spTree>
    <p:extLst>
      <p:ext uri="{BB962C8B-B14F-4D97-AF65-F5344CB8AC3E}">
        <p14:creationId xmlns:p14="http://schemas.microsoft.com/office/powerpoint/2010/main" val="119578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462</Words>
  <Application>Microsoft Macintosh PowerPoint</Application>
  <PresentationFormat>Présentation à l'écran (4:3)</PresentationFormat>
  <Paragraphs>120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echaumil</dc:creator>
  <cp:lastModifiedBy>echaumil</cp:lastModifiedBy>
  <cp:revision>35</cp:revision>
  <dcterms:created xsi:type="dcterms:W3CDTF">2014-12-02T08:48:23Z</dcterms:created>
  <dcterms:modified xsi:type="dcterms:W3CDTF">2014-12-02T12:36:53Z</dcterms:modified>
</cp:coreProperties>
</file>