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SNO\Classeu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SNO\Classeu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Existence de métadonnées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Feuil2!$A$24</c:f>
              <c:strCache>
                <c:ptCount val="1"/>
                <c:pt idx="0">
                  <c:v>Pas de métadonnées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Feuil2!$C$24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Feuil2!$A$25</c:f>
              <c:strCache>
                <c:ptCount val="1"/>
                <c:pt idx="0">
                  <c:v>moins de 50% des séries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Feuil2!$C$25</c:f>
              <c:numCache>
                <c:formatCode>0%</c:formatCode>
                <c:ptCount val="1"/>
                <c:pt idx="0">
                  <c:v>0.33333333333333331</c:v>
                </c:pt>
              </c:numCache>
            </c:numRef>
          </c:val>
        </c:ser>
        <c:ser>
          <c:idx val="2"/>
          <c:order val="2"/>
          <c:tx>
            <c:strRef>
              <c:f>Feuil2!$A$26</c:f>
              <c:strCache>
                <c:ptCount val="1"/>
                <c:pt idx="0">
                  <c:v>50% et plus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Feuil2!$C$26</c:f>
              <c:numCache>
                <c:formatCode>0%</c:formatCode>
                <c:ptCount val="1"/>
                <c:pt idx="0">
                  <c:v>0.26666666666666666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224960"/>
        <c:axId val="255225520"/>
      </c:barChart>
      <c:catAx>
        <c:axId val="2552249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5225520"/>
        <c:crosses val="autoZero"/>
        <c:auto val="1"/>
        <c:lblAlgn val="ctr"/>
        <c:lblOffset val="100"/>
        <c:noMultiLvlLbl val="0"/>
      </c:catAx>
      <c:valAx>
        <c:axId val="25522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522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0"/>
              <a:t>Diffusion des métadonnées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Feuil2!$I$24:$I$26</c:f>
              <c:strCache>
                <c:ptCount val="3"/>
                <c:pt idx="0">
                  <c:v>interne</c:v>
                </c:pt>
                <c:pt idx="1">
                  <c:v>partenaires</c:v>
                </c:pt>
                <c:pt idx="2">
                  <c:v>public</c:v>
                </c:pt>
              </c:strCache>
            </c:strRef>
          </c:cat>
          <c:val>
            <c:numRef>
              <c:f>Feuil2!$K$24:$K$26</c:f>
              <c:numCache>
                <c:formatCode>0%</c:formatCode>
                <c:ptCount val="3"/>
                <c:pt idx="0">
                  <c:v>0.66666666666666663</c:v>
                </c:pt>
                <c:pt idx="1">
                  <c:v>0.22222222222222221</c:v>
                </c:pt>
                <c:pt idx="2">
                  <c:v>0.1111111111111111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20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7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6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39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70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1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9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638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97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72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81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3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1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4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8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4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5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0D51C1-47B3-4FC3-B637-2C17FB5537A9}" type="datetimeFigureOut">
              <a:rPr lang="fr-FR" smtClean="0"/>
              <a:t>27/11/2014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BB75-2F92-45BF-8DFA-E1B6F447B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79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SNO </a:t>
            </a:r>
            <a:r>
              <a:rPr lang="fr-FR" dirty="0" smtClean="0"/>
              <a:t>DYNALIT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Mise à disposition des métadonnées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142" y="3480000"/>
            <a:ext cx="2984127" cy="1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contexte de la Directive INSPIRE (2007)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9414753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Obligation de mettre à disposition les </a:t>
            </a:r>
            <a:r>
              <a:rPr lang="fr-FR" b="1" dirty="0" smtClean="0"/>
              <a:t>métadonnées</a:t>
            </a:r>
            <a:r>
              <a:rPr lang="fr-FR" dirty="0" smtClean="0"/>
              <a:t> décrivant les données environnementales acquises dans le cadre de missions de service public depuis le </a:t>
            </a:r>
            <a:r>
              <a:rPr lang="fr-FR" dirty="0"/>
              <a:t>3 décembre </a:t>
            </a:r>
            <a:r>
              <a:rPr lang="fr-FR" dirty="0" smtClean="0"/>
              <a:t>2013</a:t>
            </a:r>
          </a:p>
          <a:p>
            <a:endParaRPr lang="fr-FR" dirty="0" smtClean="0"/>
          </a:p>
          <a:p>
            <a:r>
              <a:rPr lang="fr-FR" dirty="0" smtClean="0"/>
              <a:t>Normes à respecter (ISO19xxx) visant à l’interopérabilité et la mise à disposition via des </a:t>
            </a:r>
            <a:r>
              <a:rPr lang="fr-FR" dirty="0" smtClean="0"/>
              <a:t>web services </a:t>
            </a:r>
            <a:r>
              <a:rPr lang="fr-FR" dirty="0" smtClean="0"/>
              <a:t>(CSW)</a:t>
            </a:r>
          </a:p>
          <a:p>
            <a:endParaRPr lang="fr-FR" dirty="0" smtClean="0"/>
          </a:p>
          <a:p>
            <a:r>
              <a:rPr lang="fr-FR" dirty="0" smtClean="0"/>
              <a:t>Cela ne </a:t>
            </a:r>
            <a:r>
              <a:rPr lang="fr-FR" dirty="0" smtClean="0"/>
              <a:t>concerne pas encore </a:t>
            </a:r>
            <a:r>
              <a:rPr lang="fr-FR" dirty="0" smtClean="0"/>
              <a:t>les données</a:t>
            </a:r>
            <a:r>
              <a:rPr lang="fr-FR" dirty="0" smtClean="0"/>
              <a:t>...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4143375"/>
            <a:ext cx="2667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métadonnées dans DYNALIT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561197"/>
              </p:ext>
            </p:extLst>
          </p:nvPr>
        </p:nvGraphicFramePr>
        <p:xfrm>
          <a:off x="486383" y="1760707"/>
          <a:ext cx="5661498" cy="420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970301"/>
              </p:ext>
            </p:extLst>
          </p:nvPr>
        </p:nvGraphicFramePr>
        <p:xfrm>
          <a:off x="5933872" y="1745507"/>
          <a:ext cx="5697167" cy="427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500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métadonnées </a:t>
            </a:r>
            <a:r>
              <a:rPr lang="fr-FR" dirty="0" smtClean="0"/>
              <a:t>dans </a:t>
            </a:r>
            <a:r>
              <a:rPr lang="fr-FR" dirty="0" smtClean="0"/>
              <a:t>DYNALIT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fr-FR" dirty="0" smtClean="0"/>
              <a:t>Résultats pour 15 sites sur 26</a:t>
            </a:r>
          </a:p>
          <a:p>
            <a:endParaRPr lang="fr-FR" dirty="0" smtClean="0"/>
          </a:p>
          <a:p>
            <a:r>
              <a:rPr lang="fr-FR" dirty="0" smtClean="0"/>
              <a:t>3 situations principalement rencontrées sur les différents sites ateliers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Aucune fiche de métadonnée n’est associée à une série de données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Une fiche de métadonnée est associée à une série de données, mais n’est pas </a:t>
            </a:r>
            <a:r>
              <a:rPr lang="fr-FR" dirty="0" err="1" smtClean="0"/>
              <a:t>inspiro</a:t>
            </a:r>
            <a:r>
              <a:rPr lang="fr-FR" dirty="0" smtClean="0"/>
              <a:t>-compatible (exemple : fichier </a:t>
            </a:r>
            <a:r>
              <a:rPr lang="fr-FR" dirty="0" err="1" smtClean="0"/>
              <a:t>excel</a:t>
            </a:r>
            <a:r>
              <a:rPr lang="fr-FR" dirty="0" smtClean="0"/>
              <a:t>)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Une fiche de métadonnées respectant la norme Inspire est associée à une série de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2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commune pour </a:t>
            </a:r>
            <a:r>
              <a:rPr lang="fr-FR" dirty="0" smtClean="0"/>
              <a:t>les métadonnées dans DYNALIT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Fiches de métadonnées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Données brutes :</a:t>
            </a:r>
          </a:p>
          <a:p>
            <a:pPr lvl="2"/>
            <a:r>
              <a:rPr lang="fr-FR" dirty="0"/>
              <a:t>série récurrente : une fiche de métadonnées par qui ne nécessite pas de mise à jour tant qu’il n’y a pas de modification de la méthode </a:t>
            </a:r>
            <a:r>
              <a:rPr lang="fr-FR" dirty="0" smtClean="0"/>
              <a:t>d’acquisition</a:t>
            </a:r>
            <a:endParaRPr lang="fr-FR" dirty="0"/>
          </a:p>
          <a:p>
            <a:pPr lvl="2"/>
            <a:r>
              <a:rPr lang="fr-FR" dirty="0"/>
              <a:t>série ponctuelle : une </a:t>
            </a:r>
            <a:r>
              <a:rPr lang="fr-FR" dirty="0" smtClean="0"/>
              <a:t>fiche </a:t>
            </a:r>
            <a:r>
              <a:rPr lang="fr-FR" dirty="0"/>
              <a:t>mise à jour lors de l’acquisition de nouvelles données ponctuelles</a:t>
            </a:r>
            <a:r>
              <a:rPr lang="fr-FR" dirty="0" smtClean="0"/>
              <a:t>.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Données </a:t>
            </a:r>
            <a:r>
              <a:rPr lang="fr-FR" dirty="0" smtClean="0"/>
              <a:t>traitées :</a:t>
            </a:r>
          </a:p>
          <a:p>
            <a:pPr lvl="2"/>
            <a:r>
              <a:rPr lang="fr-FR" dirty="0" smtClean="0"/>
              <a:t>une </a:t>
            </a:r>
            <a:r>
              <a:rPr lang="fr-FR" dirty="0"/>
              <a:t>fiche de métadonnées par produit dérivé (MNT</a:t>
            </a:r>
            <a:r>
              <a:rPr lang="fr-FR" dirty="0" smtClean="0"/>
              <a:t>…)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143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commune pour </a:t>
            </a:r>
            <a:r>
              <a:rPr lang="fr-FR" dirty="0" smtClean="0"/>
              <a:t>les métadonnées dans DYNALIT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Outils d’aide à la saisie des métadonnées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Modèle </a:t>
            </a:r>
            <a:r>
              <a:rPr lang="fr-FR" dirty="0"/>
              <a:t>de métadonnées par site (avec champs </a:t>
            </a:r>
            <a:r>
              <a:rPr lang="fr-FR" dirty="0" err="1"/>
              <a:t>préremplis</a:t>
            </a:r>
            <a:r>
              <a:rPr lang="fr-FR" dirty="0"/>
              <a:t> : adresse, conditions de mise à disposition…)</a:t>
            </a:r>
          </a:p>
          <a:p>
            <a:pPr lvl="1"/>
            <a:r>
              <a:rPr lang="fr-FR" dirty="0"/>
              <a:t>Modèle de métadonnées par type de données (avec champs </a:t>
            </a:r>
            <a:r>
              <a:rPr lang="fr-FR" dirty="0" err="1"/>
              <a:t>préremplis</a:t>
            </a:r>
            <a:r>
              <a:rPr lang="fr-FR" dirty="0"/>
              <a:t> : format, mots clefs….)</a:t>
            </a:r>
          </a:p>
          <a:p>
            <a:pPr lvl="1"/>
            <a:r>
              <a:rPr lang="fr-FR" dirty="0"/>
              <a:t>Proposition de mots clefs communs (type de données, environnement, SNO </a:t>
            </a:r>
            <a:r>
              <a:rPr lang="fr-FR" dirty="0" err="1"/>
              <a:t>dynalit</a:t>
            </a:r>
            <a:r>
              <a:rPr lang="fr-FR" dirty="0"/>
              <a:t>...)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491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Métadonnées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Soit </a:t>
            </a:r>
            <a:r>
              <a:rPr lang="fr-FR" dirty="0" smtClean="0"/>
              <a:t>outil existant avec </a:t>
            </a:r>
            <a:r>
              <a:rPr lang="fr-FR" dirty="0" err="1" smtClean="0"/>
              <a:t>webservices</a:t>
            </a:r>
            <a:r>
              <a:rPr lang="fr-FR" dirty="0" smtClean="0"/>
              <a:t> -&gt; moissonnage </a:t>
            </a:r>
            <a:r>
              <a:rPr lang="fr-FR" dirty="0" smtClean="0"/>
              <a:t>CSW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Soit volonté de mettre en œuvre une infrastructure -&gt; </a:t>
            </a:r>
            <a:r>
              <a:rPr lang="fr-FR" dirty="0" smtClean="0"/>
              <a:t>conseil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Soit mise à disposition </a:t>
            </a:r>
            <a:r>
              <a:rPr lang="fr-FR" dirty="0" smtClean="0"/>
              <a:t>d’outils et de services </a:t>
            </a:r>
            <a:r>
              <a:rPr lang="fr-FR" dirty="0" smtClean="0"/>
              <a:t>(métadonnées / données)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72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 prototype IDS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À </a:t>
            </a:r>
            <a:r>
              <a:rPr lang="fr-FR" dirty="0"/>
              <a:t>B</a:t>
            </a:r>
            <a:r>
              <a:rPr lang="fr-FR" dirty="0" smtClean="0"/>
              <a:t>rest </a:t>
            </a:r>
            <a:r>
              <a:rPr lang="fr-FR" dirty="0" smtClean="0"/>
              <a:t>les données des séries </a:t>
            </a:r>
            <a:r>
              <a:rPr lang="fr-FR" dirty="0" err="1" smtClean="0"/>
              <a:t>géomorpho</a:t>
            </a:r>
            <a:r>
              <a:rPr lang="fr-FR" dirty="0" smtClean="0"/>
              <a:t> </a:t>
            </a:r>
            <a:r>
              <a:rPr lang="fr-FR" dirty="0" err="1"/>
              <a:t>S</a:t>
            </a:r>
            <a:r>
              <a:rPr lang="fr-FR" dirty="0" err="1" smtClean="0"/>
              <a:t>uscinio</a:t>
            </a:r>
            <a:r>
              <a:rPr lang="fr-FR" dirty="0" smtClean="0"/>
              <a:t>, </a:t>
            </a:r>
            <a:r>
              <a:rPr lang="fr-FR" dirty="0" err="1" smtClean="0"/>
              <a:t>G</a:t>
            </a:r>
            <a:r>
              <a:rPr lang="fr-FR" dirty="0" err="1" smtClean="0"/>
              <a:t>uissény</a:t>
            </a:r>
            <a:r>
              <a:rPr lang="fr-FR" dirty="0" smtClean="0"/>
              <a:t>, </a:t>
            </a:r>
            <a:r>
              <a:rPr lang="fr-FR" dirty="0" err="1"/>
              <a:t>P</a:t>
            </a:r>
            <a:r>
              <a:rPr lang="fr-FR" dirty="0" err="1" smtClean="0"/>
              <a:t>orsmillin</a:t>
            </a:r>
            <a:r>
              <a:rPr lang="fr-FR" dirty="0" smtClean="0"/>
              <a:t>, </a:t>
            </a:r>
            <a:r>
              <a:rPr lang="fr-FR" dirty="0"/>
              <a:t>E</a:t>
            </a:r>
            <a:r>
              <a:rPr lang="fr-FR" dirty="0" smtClean="0"/>
              <a:t>rmitage</a:t>
            </a:r>
            <a:r>
              <a:rPr lang="fr-FR" dirty="0" smtClean="0"/>
              <a:t>…. sont hébergées sur une </a:t>
            </a:r>
            <a:r>
              <a:rPr lang="fr-FR" dirty="0" smtClean="0"/>
              <a:t>Infrastructure de Données Spatiales </a:t>
            </a:r>
            <a:r>
              <a:rPr lang="fr-FR" dirty="0" smtClean="0"/>
              <a:t>scientifique pilotée par l’UMR LETG et l’IUEM</a:t>
            </a:r>
          </a:p>
          <a:p>
            <a:r>
              <a:rPr lang="fr-FR" dirty="0" smtClean="0"/>
              <a:t>Basée sur des outils libres (</a:t>
            </a:r>
            <a:r>
              <a:rPr lang="fr-FR" dirty="0" err="1" smtClean="0"/>
              <a:t>georchestra</a:t>
            </a:r>
            <a:r>
              <a:rPr lang="fr-FR" dirty="0" smtClean="0"/>
              <a:t> + </a:t>
            </a:r>
            <a:r>
              <a:rPr lang="fr-FR" dirty="0" err="1" smtClean="0"/>
              <a:t>geocms</a:t>
            </a:r>
            <a:r>
              <a:rPr lang="fr-FR" dirty="0" smtClean="0"/>
              <a:t>) utilisée également par des IDS régionales (</a:t>
            </a:r>
            <a:r>
              <a:rPr lang="fr-FR" dirty="0" err="1" smtClean="0"/>
              <a:t>Geobretagne</a:t>
            </a:r>
            <a:r>
              <a:rPr lang="fr-FR" dirty="0" smtClean="0"/>
              <a:t>, PIGMA, </a:t>
            </a:r>
            <a:r>
              <a:rPr lang="fr-FR" dirty="0" err="1" smtClean="0"/>
              <a:t>cigalsace</a:t>
            </a:r>
            <a:r>
              <a:rPr lang="fr-FR" dirty="0" smtClean="0"/>
              <a:t>…) </a:t>
            </a:r>
          </a:p>
          <a:p>
            <a:endParaRPr lang="fr-FR" dirty="0" smtClean="0"/>
          </a:p>
          <a:p>
            <a:r>
              <a:rPr lang="fr-FR" dirty="0" smtClean="0"/>
              <a:t>Démonstration des fonctionnalités (info-bulle, profil </a:t>
            </a:r>
            <a:r>
              <a:rPr lang="fr-FR" dirty="0" err="1" smtClean="0"/>
              <a:t>maddog</a:t>
            </a:r>
            <a:r>
              <a:rPr lang="fr-FR" dirty="0" smtClean="0"/>
              <a:t>, graph </a:t>
            </a:r>
            <a:r>
              <a:rPr lang="fr-FR" dirty="0" err="1" smtClean="0"/>
              <a:t>managechart</a:t>
            </a:r>
            <a:r>
              <a:rPr lang="fr-FR" dirty="0" smtClean="0"/>
              <a:t>, série temporelles, interopérabilité entre infrastructures via </a:t>
            </a:r>
            <a:r>
              <a:rPr lang="fr-FR" dirty="0" err="1" smtClean="0"/>
              <a:t>webservices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Le SNO </a:t>
            </a:r>
            <a:r>
              <a:rPr lang="fr-FR" dirty="0" err="1" smtClean="0"/>
              <a:t>Dynalit</a:t>
            </a:r>
            <a:r>
              <a:rPr lang="fr-FR" dirty="0" smtClean="0"/>
              <a:t> pourrait s’équiper d’une IDS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2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587</TotalTime>
  <Words>352</Words>
  <Application>Microsoft Office PowerPoint</Application>
  <PresentationFormat>Grand écran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SNO DYNALIT</vt:lpstr>
      <vt:lpstr>Le contexte de la Directive INSPIRE (2007)</vt:lpstr>
      <vt:lpstr>Les métadonnées dans DYNALIT</vt:lpstr>
      <vt:lpstr>Les métadonnées dans DYNALIT</vt:lpstr>
      <vt:lpstr>Stratégie commune pour les métadonnées dans DYNALIT</vt:lpstr>
      <vt:lpstr>Stratégie commune pour les métadonnées dans DYNALIT</vt:lpstr>
      <vt:lpstr>Propositions</vt:lpstr>
      <vt:lpstr>Démo prototype IDS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 Dynalit</dc:title>
  <dc:creator>Mathias Rouan</dc:creator>
  <cp:lastModifiedBy>Yuji Kato</cp:lastModifiedBy>
  <cp:revision>25</cp:revision>
  <dcterms:created xsi:type="dcterms:W3CDTF">2014-11-25T08:43:25Z</dcterms:created>
  <dcterms:modified xsi:type="dcterms:W3CDTF">2014-11-27T17:21:18Z</dcterms:modified>
</cp:coreProperties>
</file>