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00" r:id="rId2"/>
  </p:sldMasterIdLst>
  <p:notesMasterIdLst>
    <p:notesMasterId r:id="rId28"/>
  </p:notesMasterIdLst>
  <p:sldIdLst>
    <p:sldId id="306" r:id="rId3"/>
    <p:sldId id="307" r:id="rId4"/>
    <p:sldId id="308" r:id="rId5"/>
    <p:sldId id="309" r:id="rId6"/>
    <p:sldId id="310" r:id="rId7"/>
    <p:sldId id="311" r:id="rId8"/>
    <p:sldId id="330" r:id="rId9"/>
    <p:sldId id="331" r:id="rId10"/>
    <p:sldId id="332" r:id="rId11"/>
    <p:sldId id="333" r:id="rId12"/>
    <p:sldId id="334" r:id="rId13"/>
    <p:sldId id="317" r:id="rId14"/>
    <p:sldId id="336" r:id="rId15"/>
    <p:sldId id="320" r:id="rId16"/>
    <p:sldId id="337" r:id="rId17"/>
    <p:sldId id="321" r:id="rId18"/>
    <p:sldId id="370" r:id="rId19"/>
    <p:sldId id="371" r:id="rId20"/>
    <p:sldId id="372" r:id="rId21"/>
    <p:sldId id="374" r:id="rId22"/>
    <p:sldId id="373" r:id="rId23"/>
    <p:sldId id="327" r:id="rId24"/>
    <p:sldId id="325" r:id="rId25"/>
    <p:sldId id="326" r:id="rId26"/>
    <p:sldId id="329" r:id="rId27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4" userDrawn="1">
          <p15:clr>
            <a:srgbClr val="A4A3A4"/>
          </p15:clr>
        </p15:guide>
        <p15:guide id="2" pos="4294" userDrawn="1">
          <p15:clr>
            <a:srgbClr val="A4A3A4"/>
          </p15:clr>
        </p15:guide>
        <p15:guide id="3" pos="1209" userDrawn="1">
          <p15:clr>
            <a:srgbClr val="A4A3A4"/>
          </p15:clr>
        </p15:guide>
        <p15:guide id="4" pos="7378" userDrawn="1">
          <p15:clr>
            <a:srgbClr val="A4A3A4"/>
          </p15:clr>
        </p15:guide>
        <p15:guide id="5" orient="horz" pos="1117" userDrawn="1">
          <p15:clr>
            <a:srgbClr val="A4A3A4"/>
          </p15:clr>
        </p15:guide>
        <p15:guide id="6" orient="horz" pos="1434" userDrawn="1">
          <p15:clr>
            <a:srgbClr val="A4A3A4"/>
          </p15:clr>
        </p15:guide>
        <p15:guide id="7" pos="1595" userDrawn="1">
          <p15:clr>
            <a:srgbClr val="A4A3A4"/>
          </p15:clr>
        </p15:guide>
        <p15:guide id="8" pos="6312" userDrawn="1">
          <p15:clr>
            <a:srgbClr val="A4A3A4"/>
          </p15:clr>
        </p15:guide>
        <p15:guide id="9" orient="horz" pos="4156" userDrawn="1">
          <p15:clr>
            <a:srgbClr val="A4A3A4"/>
          </p15:clr>
        </p15:guide>
        <p15:guide id="10" pos="3001" userDrawn="1">
          <p15:clr>
            <a:srgbClr val="A4A3A4"/>
          </p15:clr>
        </p15:guide>
        <p15:guide id="11" orient="horz" pos="2840" userDrawn="1">
          <p15:clr>
            <a:srgbClr val="A4A3A4"/>
          </p15:clr>
        </p15:guide>
        <p15:guide id="12" orient="horz" pos="845" userDrawn="1">
          <p15:clr>
            <a:srgbClr val="A4A3A4"/>
          </p15:clr>
        </p15:guide>
        <p15:guide id="13" orient="horz" pos="3339" userDrawn="1">
          <p15:clr>
            <a:srgbClr val="A4A3A4"/>
          </p15:clr>
        </p15:guide>
        <p15:guide id="14" pos="3250" userDrawn="1">
          <p15:clr>
            <a:srgbClr val="A4A3A4"/>
          </p15:clr>
        </p15:guide>
        <p15:guide id="15" pos="2797" userDrawn="1">
          <p15:clr>
            <a:srgbClr val="A4A3A4"/>
          </p15:clr>
        </p15:guide>
        <p15:guide id="16" pos="3568" userDrawn="1">
          <p15:clr>
            <a:srgbClr val="A4A3A4"/>
          </p15:clr>
        </p15:guide>
        <p15:guide id="17" orient="horz" pos="2160" userDrawn="1">
          <p15:clr>
            <a:srgbClr val="A4A3A4"/>
          </p15:clr>
        </p15:guide>
        <p15:guide id="18" orient="horz" pos="731" userDrawn="1">
          <p15:clr>
            <a:srgbClr val="A4A3A4"/>
          </p15:clr>
        </p15:guide>
        <p15:guide id="19" pos="3840" userDrawn="1">
          <p15:clr>
            <a:srgbClr val="A4A3A4"/>
          </p15:clr>
        </p15:guide>
        <p15:guide id="20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498029"/>
    <a:srgbClr val="7AB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95" autoAdjust="0"/>
    <p:restoredTop sz="96301"/>
  </p:normalViewPr>
  <p:slideViewPr>
    <p:cSldViewPr snapToGrid="0" showGuides="1">
      <p:cViewPr varScale="1">
        <p:scale>
          <a:sx n="102" d="100"/>
          <a:sy n="102" d="100"/>
        </p:scale>
        <p:origin x="192" y="616"/>
      </p:cViewPr>
      <p:guideLst>
        <p:guide orient="horz" pos="1684"/>
        <p:guide pos="4294"/>
        <p:guide pos="1209"/>
        <p:guide pos="7378"/>
        <p:guide orient="horz" pos="1117"/>
        <p:guide orient="horz" pos="1434"/>
        <p:guide pos="1595"/>
        <p:guide pos="6312"/>
        <p:guide orient="horz" pos="4156"/>
        <p:guide pos="3001"/>
        <p:guide orient="horz" pos="2840"/>
        <p:guide orient="horz" pos="845"/>
        <p:guide orient="horz" pos="3339"/>
        <p:guide pos="3250"/>
        <p:guide pos="2797"/>
        <p:guide pos="3568"/>
        <p:guide orient="horz" pos="2160"/>
        <p:guide orient="horz" pos="731"/>
        <p:guide pos="3840"/>
        <p:guide orient="horz" pos="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37948-E193-4887-B750-17F166974883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F9CED-1BD8-4A2D-94AA-498864BD9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828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33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Exemple d’article publié, calibrés de manière classique :</a:t>
            </a:r>
          </a:p>
          <a:p>
            <a:r>
              <a:rPr lang="fr-FR" dirty="0"/>
              <a:t>Thématique maritime et littorale</a:t>
            </a:r>
          </a:p>
          <a:p>
            <a:r>
              <a:rPr lang="fr-FR" dirty="0"/>
              <a:t>- Titre</a:t>
            </a:r>
          </a:p>
          <a:p>
            <a:r>
              <a:rPr lang="fr-FR" dirty="0"/>
              <a:t>- Auteur</a:t>
            </a:r>
          </a:p>
          <a:p>
            <a:r>
              <a:rPr lang="fr-FR" dirty="0"/>
              <a:t>-Mots-clés, Résumé et si besoin petite carte de localisation</a:t>
            </a:r>
          </a:p>
          <a:p>
            <a:pPr marL="171450" indent="-171450">
              <a:buFont typeface="Wingdings" pitchFamily="2" charset="2"/>
              <a:buChar char="è"/>
            </a:pPr>
            <a:endParaRPr lang="fr-FR" dirty="0"/>
          </a:p>
          <a:p>
            <a:pPr marL="171450" indent="-171450">
              <a:buFont typeface="Wingdings" pitchFamily="2" charset="2"/>
              <a:buChar char="è"/>
            </a:pPr>
            <a:r>
              <a:rPr lang="fr-FR" dirty="0"/>
              <a:t>Priorité aux représentations graphiques et textes en accompagnement, il s’agit d’une revue cartographique</a:t>
            </a:r>
          </a:p>
          <a:p>
            <a:pPr marL="171450" indent="-171450">
              <a:buFont typeface="Wingdings" pitchFamily="2" charset="2"/>
              <a:buChar char="è"/>
            </a:pPr>
            <a:r>
              <a:rPr lang="fr-FR" dirty="0"/>
              <a:t> plus d’infos sur la ligne éditoriale depuis la page d’accueil du site de la revue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35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L’originalité de la revue est d’intégrer de la cartographie comportant des modalités d’interactivité à l’intérieur des cartes éditées comme ici dans le dernier article publiée sur la pêche au carrelet dans le monde et sur le littoral atlantique français (rubrique « protéger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04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Site dédié en construction qui renvoi pour le moment sur les pages déjà en ligne : </a:t>
            </a:r>
          </a:p>
          <a:p>
            <a:r>
              <a:rPr lang="fr-FR" dirty="0"/>
              <a:t>- d’informations générales</a:t>
            </a:r>
          </a:p>
          <a:p>
            <a:r>
              <a:rPr lang="fr-FR" dirty="0"/>
              <a:t>- d’exemples de production</a:t>
            </a:r>
          </a:p>
          <a:p>
            <a:r>
              <a:rPr lang="fr-FR" dirty="0"/>
              <a:t>- de la documentation d’utilisation</a:t>
            </a:r>
          </a:p>
          <a:p>
            <a:r>
              <a:rPr lang="fr-FR" dirty="0"/>
              <a:t>- et surtout vers le logiciel en ligne en accès libre et gratuit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325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 manière générale le principe de fonctionnement peut être résumé en 3 étapes :</a:t>
            </a:r>
          </a:p>
          <a:p>
            <a:r>
              <a:rPr lang="fr-FR" dirty="0"/>
              <a:t>1 - Ouverture en ligne du fichier graphique de l’utilisateur (SVG organisé en calques en imaginant un scénario d’interactivité)</a:t>
            </a:r>
          </a:p>
          <a:p>
            <a:r>
              <a:rPr lang="fr-FR" dirty="0"/>
              <a:t>2 - Ajout d’interactivité sans coder à partir d’un catalogue de règles prédéfinies de type action/événements</a:t>
            </a:r>
          </a:p>
          <a:p>
            <a:r>
              <a:rPr lang="fr-FR" dirty="0"/>
              <a:t>3 – Prévisualisation du résultat en ligne et  téléchargement d’un fichier </a:t>
            </a:r>
            <a:r>
              <a:rPr lang="fr-FR" dirty="0" err="1"/>
              <a:t>svg</a:t>
            </a:r>
            <a:r>
              <a:rPr lang="fr-FR" dirty="0"/>
              <a:t> unique embarquant l’interactivité</a:t>
            </a:r>
          </a:p>
          <a:p>
            <a:endParaRPr lang="fr-FR" dirty="0"/>
          </a:p>
          <a:p>
            <a:r>
              <a:rPr lang="fr-FR" dirty="0"/>
              <a:t>Et deux liens indiqués dans la diapo vers 2 publications (C&amp;G et CN) pour en savoir plus…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Accès au logiciel, version stable et en </a:t>
            </a:r>
            <a:r>
              <a:rPr lang="fr-FR" dirty="0" err="1"/>
              <a:t>dévpt</a:t>
            </a:r>
            <a:r>
              <a:rPr lang="fr-FR" dirty="0"/>
              <a:t>, et au code source</a:t>
            </a:r>
          </a:p>
          <a:p>
            <a:endParaRPr lang="fr-FR" dirty="0"/>
          </a:p>
          <a:p>
            <a:r>
              <a:rPr lang="fr-FR" dirty="0"/>
              <a:t>A venir en 2025-2026 des webinaires de porté à connaissance (GDR </a:t>
            </a:r>
            <a:r>
              <a:rPr lang="fr-FR" dirty="0" err="1"/>
              <a:t>Magis</a:t>
            </a:r>
            <a:r>
              <a:rPr lang="fr-FR" dirty="0"/>
              <a:t> AR9 et Réseau Maté), et </a:t>
            </a:r>
            <a:r>
              <a:rPr lang="fr-FR"/>
              <a:t>projet de séminaire </a:t>
            </a:r>
            <a:r>
              <a:rPr lang="fr-FR" dirty="0"/>
              <a:t>LETG de « démarche design » auxquels assister/participer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F9CED-1BD8-4A2D-94AA-498864BD9C3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051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088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+ Sous-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33565" y="1544393"/>
            <a:ext cx="10080000" cy="18000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69565" y="3551796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3679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693336"/>
            <a:ext cx="9738356" cy="108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36914" y="2227559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685800" indent="-22860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2pPr>
            <a:lvl3pPr marL="1143000" indent="-22860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3pPr>
            <a:lvl4pPr marL="1600200" indent="-22860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4pPr>
            <a:lvl5pPr marL="2057400" indent="-228600">
              <a:buFontTx/>
              <a:buBlip>
                <a:blip r:embed="rId2"/>
              </a:buBlip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79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1536" y="708670"/>
            <a:ext cx="10080000" cy="108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31536" y="237013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65536" y="237013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3475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1053" y="716817"/>
            <a:ext cx="10080000" cy="1080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023808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3655" y="728506"/>
            <a:ext cx="3932237" cy="147600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796137" y="874208"/>
            <a:ext cx="6172200" cy="56773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3656" y="2318657"/>
            <a:ext cx="3932237" cy="42328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28965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16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20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646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1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330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638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338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030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284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505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4048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43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440000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51000">
                <a:schemeClr val="accent5">
                  <a:lumMod val="89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titre 17"/>
          <p:cNvSpPr>
            <a:spLocks noGrp="1"/>
          </p:cNvSpPr>
          <p:nvPr>
            <p:ph type="title"/>
          </p:nvPr>
        </p:nvSpPr>
        <p:spPr>
          <a:xfrm>
            <a:off x="2461783" y="2463436"/>
            <a:ext cx="87413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93249" y="2140069"/>
            <a:ext cx="1008000" cy="5040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73248" y="4607515"/>
            <a:ext cx="648000" cy="66505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49" y="195078"/>
            <a:ext cx="900000" cy="9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16AB75-F529-412E-8154-5729CF863EA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90" y="3025523"/>
            <a:ext cx="1698077" cy="1200538"/>
          </a:xfrm>
          <a:prstGeom prst="rect">
            <a:avLst/>
          </a:prstGeom>
        </p:spPr>
      </p:pic>
      <p:pic>
        <p:nvPicPr>
          <p:cNvPr id="3" name="Image 2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B3678534-44F6-8BF9-2367-8C620B1A5AC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200" y="71225"/>
            <a:ext cx="1440000" cy="102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8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4" r:id="rId2"/>
    <p:sldLayoutId id="2147483665" r:id="rId3"/>
    <p:sldLayoutId id="2147483667" r:id="rId4"/>
    <p:sldLayoutId id="2147483669" r:id="rId5"/>
    <p:sldLayoutId id="2147483672" r:id="rId6"/>
    <p:sldLayoutId id="2147483660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B08CF-F819-499C-98D5-DB423DA0DE2F}" type="datetimeFigureOut">
              <a:rPr lang="fr-FR" smtClean="0"/>
              <a:t>13/10/2025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D467C-9161-47D9-B802-27472EF77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038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-iuem.univ-brest.fr/pops/projects/raster-2022-2027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geo.f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portail.indigeo.fr/geonetwork/srv/fre/catalog.search#/home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portail.indigeo.fr/geocms/maps/portail-cmwoceaa#project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indigeo.fr/?page_id=325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indigeo.fr/?page_id=49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indigeo.fr/#science-ouverte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nagechart.univ-brest.f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796848"/>
            <a:ext cx="9738356" cy="1080000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chemeClr val="accent1">
                    <a:lumMod val="75000"/>
                  </a:schemeClr>
                </a:solidFill>
              </a:rPr>
              <a:t>RASTeR</a:t>
            </a:r>
            <a:br>
              <a:rPr lang="fr-FR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éseau d’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ccompagnement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cientifique et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Te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chnique de la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echerche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03500" y="2708275"/>
            <a:ext cx="8461375" cy="3740331"/>
          </a:xfrm>
        </p:spPr>
        <p:txBody>
          <a:bodyPr/>
          <a:lstStyle/>
          <a:p>
            <a:pPr marL="358775" indent="-358775">
              <a:spcBef>
                <a:spcPts val="120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Rassemble les ingénieurs des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3 sites de l’UMR </a:t>
            </a:r>
            <a:r>
              <a:rPr lang="fr-FR" sz="2400" dirty="0">
                <a:solidFill>
                  <a:schemeClr val="accent1"/>
                </a:solidFill>
              </a:rPr>
              <a:t>et est animé par les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ingénieurs titulaires</a:t>
            </a:r>
            <a:r>
              <a:rPr lang="fr-FR" sz="2400" dirty="0">
                <a:solidFill>
                  <a:schemeClr val="accent1"/>
                </a:solidFill>
              </a:rPr>
              <a:t>. Les ingénieurs contractuels qui le souhaitent en font partie.</a:t>
            </a:r>
          </a:p>
          <a:p>
            <a:pPr marL="358775" indent="-358775">
              <a:spcBef>
                <a:spcPts val="120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Ce collectif vient en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appui</a:t>
            </a:r>
            <a:r>
              <a:rPr lang="fr-FR" sz="2400" dirty="0">
                <a:solidFill>
                  <a:schemeClr val="accent1"/>
                </a:solidFill>
              </a:rPr>
              <a:t> des chercheurs, enseignants-chercheurs, doctorants sur les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aspects méthodologiques et techniques de la recherche</a:t>
            </a:r>
            <a:r>
              <a:rPr lang="fr-FR" sz="2400" dirty="0">
                <a:solidFill>
                  <a:schemeClr val="accent1"/>
                </a:solidFill>
              </a:rPr>
              <a:t>.</a:t>
            </a:r>
          </a:p>
          <a:p>
            <a:pPr marL="358775" indent="-358775">
              <a:spcBef>
                <a:spcPts val="120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Développement d’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outils spécifiques</a:t>
            </a:r>
            <a:r>
              <a:rPr lang="fr-FR" sz="2400" dirty="0">
                <a:solidFill>
                  <a:schemeClr val="accent1"/>
                </a:solidFill>
              </a:rPr>
              <a:t>, mise en place de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formations</a:t>
            </a:r>
            <a:r>
              <a:rPr lang="fr-FR" sz="2400" dirty="0">
                <a:solidFill>
                  <a:schemeClr val="accent1"/>
                </a:solidFill>
              </a:rPr>
              <a:t>, accompagnement technique au sein d’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ateliers</a:t>
            </a:r>
            <a:r>
              <a:rPr lang="fr-FR" sz="2400" dirty="0">
                <a:solidFill>
                  <a:schemeClr val="accent1"/>
                </a:solidFill>
              </a:rPr>
              <a:t>.</a:t>
            </a:r>
          </a:p>
          <a:p>
            <a:pPr marL="361950" indent="-361950">
              <a:spcBef>
                <a:spcPts val="120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120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08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796848"/>
            <a:ext cx="9738356" cy="1080000"/>
          </a:xfrm>
        </p:spPr>
        <p:txBody>
          <a:bodyPr>
            <a:normAutofit fontScale="90000"/>
          </a:bodyPr>
          <a:lstStyle/>
          <a:p>
            <a:r>
              <a:rPr lang="fr-FR" dirty="0" err="1">
                <a:solidFill>
                  <a:schemeClr val="accent1">
                    <a:lumMod val="75000"/>
                  </a:schemeClr>
                </a:solidFill>
              </a:rPr>
              <a:t>RASTeR</a:t>
            </a:r>
            <a:br>
              <a:rPr lang="fr-FR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éseau d’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ccompagnement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cientifique et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Te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chnique de la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R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echerche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03500" y="2107197"/>
            <a:ext cx="8461375" cy="4172131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None/>
            </a:pPr>
            <a:r>
              <a:rPr lang="fr-FR" sz="2400" dirty="0">
                <a:solidFill>
                  <a:schemeClr val="accent1"/>
                </a:solidFill>
              </a:rPr>
              <a:t>BREST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Laurence DAVID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Cartographie • SIG • CSSI adjointe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 err="1">
                <a:solidFill>
                  <a:schemeClr val="accent1"/>
                </a:solidFill>
              </a:rPr>
              <a:t>Yuji</a:t>
            </a:r>
            <a:r>
              <a:rPr lang="fr-FR" sz="2000" dirty="0">
                <a:solidFill>
                  <a:schemeClr val="accent1"/>
                </a:solidFill>
              </a:rPr>
              <a:t> KATO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Géomatique • BDD • Télépilote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None/>
            </a:pPr>
            <a:r>
              <a:rPr lang="fr-FR" sz="2400" dirty="0">
                <a:solidFill>
                  <a:schemeClr val="accent1"/>
                </a:solidFill>
              </a:rPr>
              <a:t>NANTES</a:t>
            </a:r>
          </a:p>
          <a:p>
            <a:pPr marL="696913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Laurent POURINET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Cartographie • Édition</a:t>
            </a:r>
          </a:p>
          <a:p>
            <a:pPr marL="696913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Julie PIERSON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Géomatique</a:t>
            </a:r>
          </a:p>
          <a:p>
            <a:pPr marL="696913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 err="1">
                <a:solidFill>
                  <a:schemeClr val="accent1"/>
                </a:solidFill>
              </a:rPr>
              <a:t>Davien</a:t>
            </a:r>
            <a:r>
              <a:rPr lang="fr-FR" sz="2000" dirty="0">
                <a:solidFill>
                  <a:schemeClr val="accent1"/>
                </a:solidFill>
              </a:rPr>
              <a:t> BLANC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Informatique • BDD • CSSI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None/>
            </a:pPr>
            <a:r>
              <a:rPr lang="fr-FR" sz="2400" dirty="0">
                <a:solidFill>
                  <a:schemeClr val="accent1"/>
                </a:solidFill>
              </a:rPr>
              <a:t>RENNES</a:t>
            </a:r>
          </a:p>
          <a:p>
            <a:pPr marL="696913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Jean NABUCET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[IR]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Télédétection • Capteurs</a:t>
            </a:r>
          </a:p>
          <a:p>
            <a:pPr marL="696913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Thibaut PERES </a:t>
            </a:r>
            <a:r>
              <a:rPr lang="fr-FR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[IE]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Télépilote • Photogrammétrie • CSSI adjoint</a:t>
            </a: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0266218" y="3993208"/>
            <a:ext cx="12146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Titulaires</a:t>
            </a:r>
          </a:p>
        </p:txBody>
      </p:sp>
    </p:spTree>
    <p:extLst>
      <p:ext uri="{BB962C8B-B14F-4D97-AF65-F5344CB8AC3E}">
        <p14:creationId xmlns:p14="http://schemas.microsoft.com/office/powerpoint/2010/main" val="1785826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94924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3600" dirty="0">
                <a:solidFill>
                  <a:schemeClr val="accent1">
                    <a:lumMod val="75000"/>
                  </a:schemeClr>
                </a:solidFill>
              </a:rPr>
              <a:t>Site web de l’UMR</a:t>
            </a:r>
            <a:endParaRPr lang="fr-F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241553" y="773314"/>
            <a:ext cx="36076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https://letg.cnrs.fr/</a:t>
            </a:r>
            <a:endParaRPr 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9B007F-6CF5-E921-9F87-478EA56F3C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4"/>
          <a:stretch>
            <a:fillRect/>
          </a:stretch>
        </p:blipFill>
        <p:spPr>
          <a:xfrm>
            <a:off x="1874687" y="1574924"/>
            <a:ext cx="7765813" cy="502802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167AD1F-CCE9-F4B1-576A-576D57435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4483" y="4407436"/>
            <a:ext cx="1661580" cy="21955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EA32C15-E23E-B87E-3FD4-3F0BA75E3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4483" y="1379773"/>
            <a:ext cx="1661580" cy="284318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412A1B-274B-0AB4-8DD3-1BAC1041FABE}"/>
              </a:ext>
            </a:extLst>
          </p:cNvPr>
          <p:cNvSpPr/>
          <p:nvPr/>
        </p:nvSpPr>
        <p:spPr>
          <a:xfrm>
            <a:off x="11181685" y="1379447"/>
            <a:ext cx="584200" cy="278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9CEFDC-63BC-9408-CE78-CF1F90177B7D}"/>
              </a:ext>
            </a:extLst>
          </p:cNvPr>
          <p:cNvSpPr/>
          <p:nvPr/>
        </p:nvSpPr>
        <p:spPr>
          <a:xfrm>
            <a:off x="11511884" y="4407436"/>
            <a:ext cx="584200" cy="278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en angle 32">
            <a:extLst>
              <a:ext uri="{FF2B5EF4-FFF2-40B4-BE49-F238E27FC236}">
                <a16:creationId xmlns:a16="http://schemas.microsoft.com/office/drawing/2014/main" id="{A77305D4-5F50-E6B1-F873-8999859E0807}"/>
              </a:ext>
            </a:extLst>
          </p:cNvPr>
          <p:cNvCxnSpPr>
            <a:cxnSpLocks/>
          </p:cNvCxnSpPr>
          <p:nvPr/>
        </p:nvCxnSpPr>
        <p:spPr>
          <a:xfrm>
            <a:off x="6591300" y="1917492"/>
            <a:ext cx="3423183" cy="2591008"/>
          </a:xfrm>
          <a:prstGeom prst="bentConnector3">
            <a:avLst>
              <a:gd name="adj1" fmla="val 20691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en angle 39">
            <a:extLst>
              <a:ext uri="{FF2B5EF4-FFF2-40B4-BE49-F238E27FC236}">
                <a16:creationId xmlns:a16="http://schemas.microsoft.com/office/drawing/2014/main" id="{F1DB6DB5-0F4B-D8B6-2ED2-65C1FFE78DA1}"/>
              </a:ext>
            </a:extLst>
          </p:cNvPr>
          <p:cNvCxnSpPr>
            <a:cxnSpLocks/>
          </p:cNvCxnSpPr>
          <p:nvPr/>
        </p:nvCxnSpPr>
        <p:spPr>
          <a:xfrm flipV="1">
            <a:off x="5143500" y="1490544"/>
            <a:ext cx="4870983" cy="167619"/>
          </a:xfrm>
          <a:prstGeom prst="bentConnector3">
            <a:avLst>
              <a:gd name="adj1" fmla="val 10109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503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658832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POPS</a:t>
            </a:r>
            <a:br>
              <a:rPr lang="fr-FR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lateforme </a:t>
            </a:r>
            <a:r>
              <a:rPr lang="fr-FR" sz="27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c</a:t>
            </a:r>
            <a:r>
              <a:rPr lang="fr-FR" sz="2700" dirty="0" err="1">
                <a:solidFill>
                  <a:schemeClr val="accent1">
                    <a:lumMod val="75000"/>
                  </a:schemeClr>
                </a:solidFill>
              </a:rPr>
              <a:t>O</a:t>
            </a:r>
            <a:r>
              <a:rPr lang="fr-FR" sz="27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llaborative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de gestion de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rojets </a:t>
            </a:r>
            <a:r>
              <a:rPr lang="fr-FR" sz="2700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fr-FR" sz="27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cientifiques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801796" y="766987"/>
            <a:ext cx="6605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https://www-iuem.univ-brest.fr/pops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4B8A58-DF98-993A-17C9-D838B3E1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988" y="1796186"/>
            <a:ext cx="9887670" cy="469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58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479" y="342784"/>
            <a:ext cx="10440062" cy="6110404"/>
          </a:xfrm>
          <a:prstGeom prst="rect">
            <a:avLst/>
          </a:prstGeom>
        </p:spPr>
      </p:pic>
      <p:sp>
        <p:nvSpPr>
          <p:cNvPr id="5" name="Chevron 4"/>
          <p:cNvSpPr/>
          <p:nvPr/>
        </p:nvSpPr>
        <p:spPr>
          <a:xfrm>
            <a:off x="6816725" y="5802085"/>
            <a:ext cx="609600" cy="72934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17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620463"/>
            <a:ext cx="9738356" cy="1080000"/>
          </a:xfrm>
        </p:spPr>
        <p:txBody>
          <a:bodyPr>
            <a:normAutofit fontScale="9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400" i="1" dirty="0" err="1">
                <a:solidFill>
                  <a:schemeClr val="accent1">
                    <a:lumMod val="75000"/>
                  </a:schemeClr>
                </a:solidFill>
              </a:rPr>
              <a:t>indigeo</a:t>
            </a:r>
            <a:br>
              <a:rPr lang="fr-FR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FR" sz="2300" dirty="0">
                <a:solidFill>
                  <a:schemeClr val="accent1">
                    <a:lumMod val="75000"/>
                  </a:schemeClr>
                </a:solidFill>
              </a:rPr>
              <a:t>in</a:t>
            </a:r>
            <a:r>
              <a:rPr lang="fr-FR" sz="23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frastructure de </a:t>
            </a:r>
            <a:r>
              <a:rPr lang="fr-FR" sz="2300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fr-FR" sz="23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onnées et d'</a:t>
            </a:r>
            <a:r>
              <a:rPr lang="fr-FR" sz="23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fr-FR" sz="23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nformations </a:t>
            </a:r>
            <a:r>
              <a:rPr lang="fr-FR" sz="2300" dirty="0" err="1">
                <a:solidFill>
                  <a:schemeClr val="accent1">
                    <a:lumMod val="75000"/>
                  </a:schemeClr>
                </a:solidFill>
              </a:rPr>
              <a:t>géo</a:t>
            </a:r>
            <a:r>
              <a:rPr lang="fr-FR" sz="23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spatialisées</a:t>
            </a:r>
            <a:r>
              <a:rPr lang="fr-FR" sz="23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sur l'environnement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774006" y="767073"/>
            <a:ext cx="3443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https://indigeo.fr/</a:t>
            </a:r>
            <a:endParaRPr lang="fr-FR" sz="2800" dirty="0"/>
          </a:p>
        </p:txBody>
      </p:sp>
      <p:pic>
        <p:nvPicPr>
          <p:cNvPr id="4" name="Image 3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b="2277"/>
          <a:stretch/>
        </p:blipFill>
        <p:spPr>
          <a:xfrm>
            <a:off x="2532063" y="1700463"/>
            <a:ext cx="9144000" cy="502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66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647E145B-AF51-CF36-2C5E-1CED8E4DC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640" y="1057156"/>
            <a:ext cx="10322169" cy="5800844"/>
          </a:xfrm>
          <a:prstGeom prst="rect">
            <a:avLst/>
          </a:prstGeom>
        </p:spPr>
      </p:pic>
      <p:sp>
        <p:nvSpPr>
          <p:cNvPr id="4" name="Rectangle à coins arrondis 2">
            <a:extLst>
              <a:ext uri="{FF2B5EF4-FFF2-40B4-BE49-F238E27FC236}">
                <a16:creationId xmlns:a16="http://schemas.microsoft.com/office/drawing/2014/main" id="{15F3FC28-7BF3-223F-BCAB-D6F1C7E8A6AE}"/>
              </a:ext>
            </a:extLst>
          </p:cNvPr>
          <p:cNvSpPr/>
          <p:nvPr/>
        </p:nvSpPr>
        <p:spPr>
          <a:xfrm>
            <a:off x="5588000" y="329128"/>
            <a:ext cx="2475782" cy="54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CATALOGUE</a:t>
            </a:r>
          </a:p>
        </p:txBody>
      </p:sp>
    </p:spTree>
    <p:extLst>
      <p:ext uri="{BB962C8B-B14F-4D97-AF65-F5344CB8AC3E}">
        <p14:creationId xmlns:p14="http://schemas.microsoft.com/office/powerpoint/2010/main" val="1075484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AA1A1E50-3DF6-0501-F65C-61CCD6ADB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006" y="1067767"/>
            <a:ext cx="10207437" cy="5736367"/>
          </a:xfrm>
          <a:prstGeom prst="rect">
            <a:avLst/>
          </a:prstGeom>
        </p:spPr>
      </p:pic>
      <p:sp>
        <p:nvSpPr>
          <p:cNvPr id="4" name="Rectangle à coins arrondis 3">
            <a:extLst>
              <a:ext uri="{FF2B5EF4-FFF2-40B4-BE49-F238E27FC236}">
                <a16:creationId xmlns:a16="http://schemas.microsoft.com/office/drawing/2014/main" id="{06921B47-D098-3123-973D-D1D2230EA1B4}"/>
              </a:ext>
            </a:extLst>
          </p:cNvPr>
          <p:cNvSpPr/>
          <p:nvPr/>
        </p:nvSpPr>
        <p:spPr>
          <a:xfrm>
            <a:off x="5585846" y="307866"/>
            <a:ext cx="2475782" cy="54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VISUALISEUR</a:t>
            </a:r>
          </a:p>
        </p:txBody>
      </p:sp>
    </p:spTree>
    <p:extLst>
      <p:ext uri="{BB962C8B-B14F-4D97-AF65-F5344CB8AC3E}">
        <p14:creationId xmlns:p14="http://schemas.microsoft.com/office/powerpoint/2010/main" val="134194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F90CC1CC-0F69-B363-6D35-394114E90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62" y="1027958"/>
            <a:ext cx="10374125" cy="5830042"/>
          </a:xfrm>
          <a:prstGeom prst="rect">
            <a:avLst/>
          </a:prstGeom>
        </p:spPr>
      </p:pic>
      <p:sp>
        <p:nvSpPr>
          <p:cNvPr id="4" name="Rectangle à coins arrondis 2">
            <a:extLst>
              <a:ext uri="{FF2B5EF4-FFF2-40B4-BE49-F238E27FC236}">
                <a16:creationId xmlns:a16="http://schemas.microsoft.com/office/drawing/2014/main" id="{DBE5884E-500B-FFD8-F226-94C06C69F8B4}"/>
              </a:ext>
            </a:extLst>
          </p:cNvPr>
          <p:cNvSpPr/>
          <p:nvPr/>
        </p:nvSpPr>
        <p:spPr>
          <a:xfrm>
            <a:off x="5087938" y="307725"/>
            <a:ext cx="3472430" cy="54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OUTILS &amp; SERVICES</a:t>
            </a:r>
          </a:p>
        </p:txBody>
      </p:sp>
    </p:spTree>
    <p:extLst>
      <p:ext uri="{BB962C8B-B14F-4D97-AF65-F5344CB8AC3E}">
        <p14:creationId xmlns:p14="http://schemas.microsoft.com/office/powerpoint/2010/main" val="48909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9F15F0E1-CB38-A5A2-3C24-77F77E852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087" y="995841"/>
            <a:ext cx="10431275" cy="5862159"/>
          </a:xfrm>
          <a:prstGeom prst="rect">
            <a:avLst/>
          </a:prstGeom>
        </p:spPr>
      </p:pic>
      <p:sp>
        <p:nvSpPr>
          <p:cNvPr id="4" name="Rectangle à coins arrondis 2">
            <a:extLst>
              <a:ext uri="{FF2B5EF4-FFF2-40B4-BE49-F238E27FC236}">
                <a16:creationId xmlns:a16="http://schemas.microsoft.com/office/drawing/2014/main" id="{35BBB5FE-AC87-A10A-C419-FDCCBC1DB6EA}"/>
              </a:ext>
            </a:extLst>
          </p:cNvPr>
          <p:cNvSpPr/>
          <p:nvPr/>
        </p:nvSpPr>
        <p:spPr>
          <a:xfrm>
            <a:off x="5740400" y="268843"/>
            <a:ext cx="2172268" cy="57888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TUTORIELS</a:t>
            </a:r>
          </a:p>
        </p:txBody>
      </p:sp>
    </p:spTree>
    <p:extLst>
      <p:ext uri="{BB962C8B-B14F-4D97-AF65-F5344CB8AC3E}">
        <p14:creationId xmlns:p14="http://schemas.microsoft.com/office/powerpoint/2010/main" val="232696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/>
            <a:extLst>
              <a:ext uri="{FF2B5EF4-FFF2-40B4-BE49-F238E27FC236}">
                <a16:creationId xmlns:a16="http://schemas.microsoft.com/office/drawing/2014/main" id="{3E4AE551-D56A-73C5-055F-325D0B92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087" y="995841"/>
            <a:ext cx="10431275" cy="5862159"/>
          </a:xfrm>
          <a:prstGeom prst="rect">
            <a:avLst/>
          </a:prstGeom>
        </p:spPr>
      </p:pic>
      <p:sp>
        <p:nvSpPr>
          <p:cNvPr id="4" name="Rectangle à coins arrondis 2">
            <a:extLst>
              <a:ext uri="{FF2B5EF4-FFF2-40B4-BE49-F238E27FC236}">
                <a16:creationId xmlns:a16="http://schemas.microsoft.com/office/drawing/2014/main" id="{416256B9-D7EF-ABCA-4761-C0C25C2491E5}"/>
              </a:ext>
            </a:extLst>
          </p:cNvPr>
          <p:cNvSpPr/>
          <p:nvPr/>
        </p:nvSpPr>
        <p:spPr>
          <a:xfrm>
            <a:off x="5093210" y="307725"/>
            <a:ext cx="3472430" cy="5400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SCIENCE OUVERTE</a:t>
            </a:r>
          </a:p>
        </p:txBody>
      </p:sp>
    </p:spTree>
    <p:extLst>
      <p:ext uri="{BB962C8B-B14F-4D97-AF65-F5344CB8AC3E}">
        <p14:creationId xmlns:p14="http://schemas.microsoft.com/office/powerpoint/2010/main" val="3727320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77588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 err="1">
                <a:solidFill>
                  <a:schemeClr val="accent1">
                    <a:lumMod val="75000"/>
                  </a:schemeClr>
                </a:solidFill>
              </a:rPr>
              <a:t>ManageChart</a:t>
            </a:r>
            <a:endParaRPr lang="fr-FR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095875" y="773098"/>
            <a:ext cx="6147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https://managechart.univ-brest.fr/</a:t>
            </a:r>
            <a:endParaRPr lang="fr-FR" sz="2800" dirty="0"/>
          </a:p>
        </p:txBody>
      </p:sp>
      <p:pic>
        <p:nvPicPr>
          <p:cNvPr id="3" name="Image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15610" r="16920" b="28249"/>
          <a:stretch/>
        </p:blipFill>
        <p:spPr>
          <a:xfrm>
            <a:off x="2532063" y="1474351"/>
            <a:ext cx="9144000" cy="538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10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71B4F0-4D9F-CD58-6B94-4E7823A5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36520A-09E5-13A9-4DE9-0CB1A31F1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C764CA-C8BD-1F95-29F9-E22D541868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42" r="26614" b="29610"/>
          <a:stretch/>
        </p:blipFill>
        <p:spPr>
          <a:xfrm>
            <a:off x="1689100" y="89633"/>
            <a:ext cx="9065986" cy="65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8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77588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 err="1">
                <a:solidFill>
                  <a:schemeClr val="accent1">
                    <a:lumMod val="75000"/>
                  </a:schemeClr>
                </a:solidFill>
              </a:rPr>
              <a:t>GitLab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 LETG</a:t>
            </a:r>
            <a:endParaRPr lang="fr-FR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204145" y="765405"/>
            <a:ext cx="4886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https://gitlab.in2p3.fr/letg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86C9A7-2933-159E-E8ED-20C71070E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88" y="1341438"/>
            <a:ext cx="8977312" cy="552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71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3DF0478-FA75-BAB8-61B3-8005410BF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8" y="1133475"/>
            <a:ext cx="9304045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0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12A63F-C942-E276-9DE5-5F4C3B2E3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156" y="1158595"/>
            <a:ext cx="4923566" cy="3643332"/>
          </a:xfrm>
          <a:prstGeom prst="rect">
            <a:avLst/>
          </a:prstGeom>
        </p:spPr>
      </p:pic>
      <p:sp>
        <p:nvSpPr>
          <p:cNvPr id="10" name="Virage 9"/>
          <p:cNvSpPr/>
          <p:nvPr/>
        </p:nvSpPr>
        <p:spPr>
          <a:xfrm rot="10800000">
            <a:off x="6816722" y="1254530"/>
            <a:ext cx="3622677" cy="656421"/>
          </a:xfrm>
          <a:prstGeom prst="bentArrow">
            <a:avLst>
              <a:gd name="adj1" fmla="val 20852"/>
              <a:gd name="adj2" fmla="val 27803"/>
              <a:gd name="adj3" fmla="val 25000"/>
              <a:gd name="adj4" fmla="val 4375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Virage 11"/>
          <p:cNvSpPr/>
          <p:nvPr/>
        </p:nvSpPr>
        <p:spPr>
          <a:xfrm rot="10800000" flipH="1">
            <a:off x="5575299" y="4597399"/>
            <a:ext cx="1924241" cy="1102003"/>
          </a:xfrm>
          <a:prstGeom prst="bentArrow">
            <a:avLst>
              <a:gd name="adj1" fmla="val 12504"/>
              <a:gd name="adj2" fmla="val 15389"/>
              <a:gd name="adj3" fmla="val 25000"/>
              <a:gd name="adj4" fmla="val 4876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A44D13-C689-04F8-BD14-E2A56C967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288" y="889136"/>
            <a:ext cx="8819264" cy="307872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9914380" y="831613"/>
            <a:ext cx="904973" cy="394960"/>
          </a:xfrm>
          <a:prstGeom prst="roundRect">
            <a:avLst/>
          </a:prstGeom>
          <a:solidFill>
            <a:schemeClr val="accent6">
              <a:alpha val="2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43D0B44-0E8B-1304-4182-9A80A014B4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6"/>
          <a:stretch>
            <a:fillRect/>
          </a:stretch>
        </p:blipFill>
        <p:spPr>
          <a:xfrm>
            <a:off x="7524144" y="2016125"/>
            <a:ext cx="2842722" cy="4581525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7524144" y="5134427"/>
            <a:ext cx="2699355" cy="834437"/>
          </a:xfrm>
          <a:prstGeom prst="roundRect">
            <a:avLst/>
          </a:prstGeom>
          <a:solidFill>
            <a:schemeClr val="accent6">
              <a:lumMod val="75000"/>
              <a:alpha val="2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à coins arrondis 4"/>
          <p:cNvSpPr/>
          <p:nvPr/>
        </p:nvSpPr>
        <p:spPr>
          <a:xfrm>
            <a:off x="4536281" y="4141269"/>
            <a:ext cx="2255838" cy="456131"/>
          </a:xfrm>
          <a:prstGeom prst="roundRect">
            <a:avLst/>
          </a:prstGeom>
          <a:solidFill>
            <a:schemeClr val="accent6">
              <a:lumMod val="75000"/>
              <a:alpha val="2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275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1985E84-1714-8090-017B-A585345CBF0A}"/>
              </a:ext>
            </a:extLst>
          </p:cNvPr>
          <p:cNvSpPr txBox="1"/>
          <p:nvPr/>
        </p:nvSpPr>
        <p:spPr>
          <a:xfrm>
            <a:off x="7689107" y="545744"/>
            <a:ext cx="3374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https://atlas-</a:t>
            </a:r>
            <a:r>
              <a:rPr lang="fr-FR" sz="24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bleu.cnrs.fr</a:t>
            </a:r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A320BD-686C-CB94-97C1-DE8105CD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213" y="658224"/>
            <a:ext cx="295423" cy="313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A8D8A8-AA48-6992-9756-BBEEB15EC9E5}"/>
              </a:ext>
            </a:extLst>
          </p:cNvPr>
          <p:cNvSpPr txBox="1"/>
          <p:nvPr/>
        </p:nvSpPr>
        <p:spPr>
          <a:xfrm>
            <a:off x="1772756" y="276559"/>
            <a:ext cx="39809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rgbClr val="256474"/>
                </a:solidFill>
                <a:effectLst/>
                <a:latin typeface="Times New Roman" panose="02020603050405020304" pitchFamily="18" charset="0"/>
              </a:rPr>
              <a:t>L’ Atlas Bleu</a:t>
            </a:r>
          </a:p>
          <a:p>
            <a:r>
              <a:rPr lang="fr-FR" sz="2800" dirty="0">
                <a:solidFill>
                  <a:srgbClr val="256474"/>
                </a:solidFill>
                <a:latin typeface="Times New Roman" panose="02020603050405020304" pitchFamily="18" charset="0"/>
              </a:rPr>
              <a:t>Exemple d’article</a:t>
            </a:r>
            <a:endParaRPr lang="fr-FR" sz="28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B934815-6844-F5E6-E456-D9B11886AB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0" y="1952841"/>
            <a:ext cx="8618976" cy="510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82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1985E84-1714-8090-017B-A585345CBF0A}"/>
              </a:ext>
            </a:extLst>
          </p:cNvPr>
          <p:cNvSpPr txBox="1"/>
          <p:nvPr/>
        </p:nvSpPr>
        <p:spPr>
          <a:xfrm>
            <a:off x="8316124" y="601275"/>
            <a:ext cx="3374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https://atlas-</a:t>
            </a:r>
            <a:r>
              <a:rPr lang="fr-FR" sz="24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bleu.cnrs.fr</a:t>
            </a:r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A320BD-686C-CB94-97C1-DE8105CD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230" y="713755"/>
            <a:ext cx="295423" cy="313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A8D8A8-AA48-6992-9756-BBEEB15EC9E5}"/>
              </a:ext>
            </a:extLst>
          </p:cNvPr>
          <p:cNvSpPr txBox="1"/>
          <p:nvPr/>
        </p:nvSpPr>
        <p:spPr>
          <a:xfrm>
            <a:off x="1772756" y="276559"/>
            <a:ext cx="59644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rgbClr val="256474"/>
                </a:solidFill>
                <a:effectLst/>
                <a:latin typeface="Times New Roman" panose="02020603050405020304" pitchFamily="18" charset="0"/>
              </a:rPr>
              <a:t>L’ Atlas Bleu</a:t>
            </a:r>
          </a:p>
          <a:p>
            <a:r>
              <a:rPr lang="fr-FR" sz="2800" dirty="0">
                <a:solidFill>
                  <a:srgbClr val="256474"/>
                </a:solidFill>
                <a:latin typeface="Times New Roman" panose="02020603050405020304" pitchFamily="18" charset="0"/>
              </a:rPr>
              <a:t>Intégration de cartographie interactive</a:t>
            </a:r>
            <a:endParaRPr lang="fr-FR" sz="28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3090CF-F2C5-BB1C-3288-4B4F6FF92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562" y="1878064"/>
            <a:ext cx="8768552" cy="583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33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1985E84-1714-8090-017B-A585345CBF0A}"/>
              </a:ext>
            </a:extLst>
          </p:cNvPr>
          <p:cNvSpPr txBox="1"/>
          <p:nvPr/>
        </p:nvSpPr>
        <p:spPr>
          <a:xfrm>
            <a:off x="7663986" y="255289"/>
            <a:ext cx="3374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</a:t>
            </a:r>
            <a:r>
              <a:rPr lang="fr-FR" sz="24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cartabl.cnrs.fr</a:t>
            </a:r>
            <a:r>
              <a:rPr lang="fr-FR" sz="24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A320BD-686C-CB94-97C1-DE8105CD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115" y="343245"/>
            <a:ext cx="295423" cy="313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A8D8A8-AA48-6992-9756-BBEEB15EC9E5}"/>
              </a:ext>
            </a:extLst>
          </p:cNvPr>
          <p:cNvSpPr txBox="1"/>
          <p:nvPr/>
        </p:nvSpPr>
        <p:spPr>
          <a:xfrm>
            <a:off x="1702418" y="220288"/>
            <a:ext cx="4065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 err="1">
                <a:solidFill>
                  <a:srgbClr val="256474"/>
                </a:solidFill>
                <a:effectLst/>
                <a:latin typeface="Times New Roman" panose="02020603050405020304" pitchFamily="18" charset="0"/>
              </a:rPr>
              <a:t>CartABl</a:t>
            </a:r>
            <a:endParaRPr lang="fr-FR" sz="36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5D7B8A-7FBB-9E78-4BF6-D52D9429C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484" y="1981985"/>
            <a:ext cx="7371568" cy="46207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9A41248-1E55-0890-0388-D3CFE40A54D5}"/>
              </a:ext>
            </a:extLst>
          </p:cNvPr>
          <p:cNvSpPr txBox="1"/>
          <p:nvPr/>
        </p:nvSpPr>
        <p:spPr>
          <a:xfrm>
            <a:off x="1806921" y="1005825"/>
            <a:ext cx="9335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256474"/>
                </a:solidFill>
                <a:latin typeface="Times New Roman" panose="02020603050405020304" pitchFamily="18" charset="0"/>
              </a:rPr>
              <a:t>Logiciel de création d’interactivité graphique sans coder</a:t>
            </a:r>
            <a:endParaRPr lang="fr-FR" sz="28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530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1985E84-1714-8090-017B-A585345CBF0A}"/>
              </a:ext>
            </a:extLst>
          </p:cNvPr>
          <p:cNvSpPr txBox="1"/>
          <p:nvPr/>
        </p:nvSpPr>
        <p:spPr>
          <a:xfrm>
            <a:off x="5649920" y="240241"/>
            <a:ext cx="51282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</a:t>
            </a:r>
            <a:r>
              <a:rPr lang="fr-FR" sz="20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hal.science</a:t>
            </a:r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/hal-05056514v1/document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BA320BD-686C-CB94-97C1-DE8105CD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017" y="315083"/>
            <a:ext cx="295423" cy="3138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6A8D8A8-AA48-6992-9756-BBEEB15EC9E5}"/>
              </a:ext>
            </a:extLst>
          </p:cNvPr>
          <p:cNvSpPr txBox="1"/>
          <p:nvPr/>
        </p:nvSpPr>
        <p:spPr>
          <a:xfrm>
            <a:off x="1702418" y="220288"/>
            <a:ext cx="23209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 err="1">
                <a:solidFill>
                  <a:srgbClr val="256474"/>
                </a:solidFill>
                <a:effectLst/>
                <a:latin typeface="Times New Roman" panose="02020603050405020304" pitchFamily="18" charset="0"/>
              </a:rPr>
              <a:t>CartABl</a:t>
            </a:r>
            <a:endParaRPr lang="fr-FR" sz="36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A41248-1E55-0890-0388-D3CFE40A54D5}"/>
              </a:ext>
            </a:extLst>
          </p:cNvPr>
          <p:cNvSpPr txBox="1"/>
          <p:nvPr/>
        </p:nvSpPr>
        <p:spPr>
          <a:xfrm>
            <a:off x="1702418" y="882493"/>
            <a:ext cx="3496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256474"/>
                </a:solidFill>
                <a:latin typeface="Times New Roman" panose="02020603050405020304" pitchFamily="18" charset="0"/>
              </a:rPr>
              <a:t>Principe du logiciel</a:t>
            </a:r>
            <a:endParaRPr lang="fr-FR" sz="28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637CCC-8D22-064F-1C49-A9E3CD729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889" y="1936504"/>
            <a:ext cx="7722365" cy="470120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20A7816-D984-6AC9-1DAD-4F75B8A1125B}"/>
              </a:ext>
            </a:extLst>
          </p:cNvPr>
          <p:cNvSpPr txBox="1"/>
          <p:nvPr/>
        </p:nvSpPr>
        <p:spPr>
          <a:xfrm>
            <a:off x="5649920" y="697441"/>
            <a:ext cx="6295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https://cahiers-</a:t>
            </a:r>
            <a:r>
              <a:rPr lang="fr-FR" sz="20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nantais.fr</a:t>
            </a:r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  <a:r>
              <a:rPr lang="fr-FR" sz="20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index.php?id</a:t>
            </a:r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=1891#tocto1n3</a:t>
            </a:r>
          </a:p>
        </p:txBody>
      </p:sp>
    </p:spTree>
    <p:extLst>
      <p:ext uri="{BB962C8B-B14F-4D97-AF65-F5344CB8AC3E}">
        <p14:creationId xmlns:p14="http://schemas.microsoft.com/office/powerpoint/2010/main" val="1048576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4A2128-CDA2-561D-AD6B-CA138C15AE40}"/>
              </a:ext>
            </a:extLst>
          </p:cNvPr>
          <p:cNvSpPr txBox="1"/>
          <p:nvPr/>
        </p:nvSpPr>
        <p:spPr>
          <a:xfrm>
            <a:off x="6311514" y="635786"/>
            <a:ext cx="49292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https://</a:t>
            </a:r>
            <a:r>
              <a:rPr lang="fr-FR" sz="20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igarun.univ-nantes.io</a:t>
            </a:r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  <a:r>
              <a:rPr lang="fr-FR" sz="2000" dirty="0" err="1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CartABl</a:t>
            </a:r>
            <a:r>
              <a:rPr lang="fr-FR" sz="2000" dirty="0">
                <a:solidFill>
                  <a:srgbClr val="E46C0A"/>
                </a:solidFill>
                <a:effectLst/>
                <a:latin typeface="Times New Roman" panose="02020603050405020304" pitchFamily="18" charset="0"/>
              </a:rPr>
              <a:t>/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3B019C-3FA0-77E0-C641-0A624F2D7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266" y="711305"/>
            <a:ext cx="295423" cy="3138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8FB6933-9402-85C0-1BEA-96DCE897991A}"/>
              </a:ext>
            </a:extLst>
          </p:cNvPr>
          <p:cNvSpPr txBox="1"/>
          <p:nvPr/>
        </p:nvSpPr>
        <p:spPr>
          <a:xfrm>
            <a:off x="1702418" y="220288"/>
            <a:ext cx="4065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 err="1">
                <a:solidFill>
                  <a:srgbClr val="256474"/>
                </a:solidFill>
                <a:effectLst/>
                <a:latin typeface="Times New Roman" panose="02020603050405020304" pitchFamily="18" charset="0"/>
              </a:rPr>
              <a:t>CartABl</a:t>
            </a:r>
            <a:endParaRPr lang="fr-FR" sz="36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E2A5C5B-AED5-0DC9-3FA3-1BDD6C4F28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83" y="2335104"/>
            <a:ext cx="8868257" cy="32312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1D1FBD1-C086-DE38-4BE3-902B2FBE8B1A}"/>
              </a:ext>
            </a:extLst>
          </p:cNvPr>
          <p:cNvSpPr txBox="1"/>
          <p:nvPr/>
        </p:nvSpPr>
        <p:spPr>
          <a:xfrm>
            <a:off x="1702418" y="909312"/>
            <a:ext cx="3496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256474"/>
                </a:solidFill>
                <a:latin typeface="Times New Roman" panose="02020603050405020304" pitchFamily="18" charset="0"/>
              </a:rPr>
              <a:t>Accès au logiciel</a:t>
            </a:r>
            <a:endParaRPr lang="fr-FR" sz="2800" dirty="0">
              <a:solidFill>
                <a:srgbClr val="256474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57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77588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Partage des savoirs faire</a:t>
            </a:r>
            <a:endParaRPr lang="fr-FR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2532063" y="1773238"/>
            <a:ext cx="8461375" cy="4301023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None/>
            </a:pPr>
            <a:r>
              <a:rPr lang="fr-FR" sz="2400" dirty="0">
                <a:solidFill>
                  <a:schemeClr val="accent1"/>
                </a:solidFill>
              </a:rPr>
              <a:t>Plusieurs ateliers ont été organisés par le </a:t>
            </a:r>
            <a:r>
              <a:rPr lang="fr-FR" sz="2400" dirty="0" err="1">
                <a:solidFill>
                  <a:schemeClr val="accent1"/>
                </a:solidFill>
              </a:rPr>
              <a:t>RASTeR</a:t>
            </a:r>
            <a:r>
              <a:rPr lang="fr-FR" sz="2400" dirty="0">
                <a:solidFill>
                  <a:schemeClr val="accent1"/>
                </a:solidFill>
              </a:rPr>
              <a:t> ou les axes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None/>
            </a:pPr>
            <a:r>
              <a:rPr lang="fr-FR" sz="2400" dirty="0">
                <a:solidFill>
                  <a:schemeClr val="accent1"/>
                </a:solidFill>
              </a:rPr>
              <a:t>	(nouvelles sessions possibles selon les demandes)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Atelier </a:t>
            </a:r>
            <a:r>
              <a:rPr lang="fr-FR" sz="2400" dirty="0" err="1">
                <a:solidFill>
                  <a:schemeClr val="accent1"/>
                </a:solidFill>
              </a:rPr>
              <a:t>Qgis</a:t>
            </a:r>
            <a:r>
              <a:rPr lang="fr-FR" sz="2400" dirty="0">
                <a:solidFill>
                  <a:schemeClr val="accent1"/>
                </a:solidFill>
              </a:rPr>
              <a:t>, Python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Statistiques pour les </a:t>
            </a:r>
            <a:r>
              <a:rPr lang="fr-FR" sz="2400" dirty="0" err="1">
                <a:solidFill>
                  <a:schemeClr val="accent1"/>
                </a:solidFill>
              </a:rPr>
              <a:t>noobs</a:t>
            </a:r>
            <a:endParaRPr lang="fr-FR" sz="2400" dirty="0">
              <a:solidFill>
                <a:schemeClr val="accent1"/>
              </a:solidFill>
            </a:endParaRP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Topographie pour les </a:t>
            </a:r>
            <a:r>
              <a:rPr lang="fr-FR" sz="2400" dirty="0" err="1">
                <a:solidFill>
                  <a:schemeClr val="accent1"/>
                </a:solidFill>
              </a:rPr>
              <a:t>noobs</a:t>
            </a:r>
            <a:endParaRPr lang="fr-FR" sz="2400" dirty="0">
              <a:solidFill>
                <a:schemeClr val="accent1"/>
              </a:solidFill>
            </a:endParaRP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Photogrammétrie pour les </a:t>
            </a:r>
            <a:r>
              <a:rPr lang="fr-FR" sz="2400" dirty="0" err="1">
                <a:solidFill>
                  <a:schemeClr val="accent1"/>
                </a:solidFill>
              </a:rPr>
              <a:t>noobs</a:t>
            </a:r>
            <a:r>
              <a:rPr lang="fr-FR" sz="2400" dirty="0">
                <a:solidFill>
                  <a:schemeClr val="accent1"/>
                </a:solidFill>
              </a:rPr>
              <a:t> 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Dataviz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Deep Learning</a:t>
            </a:r>
          </a:p>
          <a:p>
            <a:pPr marL="361950" indent="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None/>
            </a:pPr>
            <a:endParaRPr lang="fr-FR" sz="2400" dirty="0">
              <a:solidFill>
                <a:schemeClr val="accent1"/>
              </a:solidFill>
            </a:endParaRP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400" dirty="0">
                <a:solidFill>
                  <a:schemeClr val="accent1"/>
                </a:solidFill>
              </a:rPr>
              <a:t>Des </a:t>
            </a: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besoins ?</a:t>
            </a: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353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77588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Services RENATER</a:t>
            </a:r>
            <a:endParaRPr lang="fr-FR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78558" y="1898289"/>
            <a:ext cx="4897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https://services.renater.fr/</a:t>
            </a:r>
            <a:endParaRPr lang="fr-FR" sz="2800" dirty="0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2603500" y="2673350"/>
            <a:ext cx="8461375" cy="3775256"/>
          </a:xfrm>
        </p:spPr>
        <p:txBody>
          <a:bodyPr/>
          <a:lstStyle/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Fédération d’identité • Permet un accès aux plateformes institutionnelles via un identifiant unique fourni par l’organisme de tutelle (CNRS, UBO, UN, UR2)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FILESENDER • Partage de fichiers volumineux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https://filesender.renater.fr/</a:t>
            </a:r>
          </a:p>
          <a:p>
            <a:pPr marL="704850" lvl="1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EVENTO • Planification d’événements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https://evento.renater.fr/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RENDEZ-VOUS • Réunions en </a:t>
            </a:r>
            <a:r>
              <a:rPr lang="fr-FR" sz="2000" dirty="0" err="1">
                <a:solidFill>
                  <a:schemeClr val="accent1"/>
                </a:solidFill>
              </a:rPr>
              <a:t>webconférences</a:t>
            </a:r>
            <a:endParaRPr lang="fr-FR" sz="2000" dirty="0">
              <a:solidFill>
                <a:schemeClr val="accent1"/>
              </a:solidFill>
            </a:endParaRP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https://rendez-vous.renater.fr/home/</a:t>
            </a:r>
          </a:p>
          <a:p>
            <a:pPr marL="11731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7159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000" dirty="0">
              <a:solidFill>
                <a:schemeClr val="accent1"/>
              </a:solidFill>
            </a:endParaRPr>
          </a:p>
          <a:p>
            <a:pPr marL="715963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11731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11731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715963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351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558" y="477588"/>
            <a:ext cx="9738356" cy="1080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</a:pPr>
            <a:r>
              <a:rPr lang="fr-FR" sz="4000" dirty="0">
                <a:solidFill>
                  <a:schemeClr val="accent1">
                    <a:lumMod val="75000"/>
                  </a:schemeClr>
                </a:solidFill>
              </a:rPr>
              <a:t>Outils CNRS</a:t>
            </a:r>
            <a:endParaRPr lang="fr-FR" sz="23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78558" y="1898289"/>
            <a:ext cx="63860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https://www.cnrs.fr/fr/page-daccueil</a:t>
            </a:r>
          </a:p>
          <a:p>
            <a:pPr marL="361950" indent="-361950"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https://magelan.cnrs.fr/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2603500" y="3429000"/>
            <a:ext cx="8461375" cy="3019606"/>
          </a:xfrm>
        </p:spPr>
        <p:txBody>
          <a:bodyPr/>
          <a:lstStyle/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Intranet du CNRS • Plateforme de ressources accessible via les identifiants Janus, création de compte ici :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https://sesame.cnrs.fr/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chemeClr val="accent1"/>
                </a:solidFill>
              </a:rPr>
              <a:t>ZOOM ou BBB • Réunions en </a:t>
            </a:r>
            <a:r>
              <a:rPr lang="fr-FR" sz="2000" dirty="0" err="1">
                <a:solidFill>
                  <a:schemeClr val="accent1"/>
                </a:solidFill>
              </a:rPr>
              <a:t>webconférences</a:t>
            </a:r>
            <a:r>
              <a:rPr lang="fr-FR" sz="2000" dirty="0">
                <a:solidFill>
                  <a:schemeClr val="accent1"/>
                </a:solidFill>
              </a:rPr>
              <a:t> 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https://cnrs.zoom.us/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https://orsay.bbb.cnrs.fr/b/</a:t>
            </a:r>
          </a:p>
          <a:p>
            <a:pPr marL="704850" indent="-34290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3"/>
              </a:buBlip>
            </a:pPr>
            <a:r>
              <a:rPr lang="fr-FR" sz="2000" dirty="0" err="1">
                <a:solidFill>
                  <a:schemeClr val="accent1"/>
                </a:solidFill>
              </a:rPr>
              <a:t>SDrive</a:t>
            </a:r>
            <a:r>
              <a:rPr lang="fr-FR" sz="2000" dirty="0">
                <a:solidFill>
                  <a:schemeClr val="accent1"/>
                </a:solidFill>
              </a:rPr>
              <a:t> • Espace cloud de 100 go</a:t>
            </a:r>
          </a:p>
          <a:p>
            <a:pPr marL="1165225" lvl="1" indent="-346075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100000"/>
              <a:buBlip>
                <a:blip r:embed="rId2"/>
              </a:buBlip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https://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</a:rPr>
              <a:t>sdrive.cnrs.fr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</a:rPr>
              <a:t>/</a:t>
            </a:r>
          </a:p>
          <a:p>
            <a:pPr marL="7159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000" dirty="0">
              <a:solidFill>
                <a:schemeClr val="accent1"/>
              </a:solidFill>
            </a:endParaRPr>
          </a:p>
          <a:p>
            <a:pPr marL="715963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11731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1173163" lvl="1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"/>
            </a:pPr>
            <a:endParaRPr lang="fr-FR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715963" indent="-354013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1"/>
              </a:solidFill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SzPct val="80000"/>
              <a:buFont typeface="FontAwesome" pitchFamily="50" charset="0"/>
              <a:buChar char=""/>
            </a:pP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31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6565E58-45B9-1546-5BB3-B512CC207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361" y="1587500"/>
            <a:ext cx="10032728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26599"/>
      </p:ext>
    </p:extLst>
  </p:cSld>
  <p:clrMapOvr>
    <a:masterClrMapping/>
  </p:clrMapOvr>
</p:sld>
</file>

<file path=ppt/theme/theme1.xml><?xml version="1.0" encoding="utf-8"?>
<a:theme xmlns:a="http://schemas.openxmlformats.org/drawingml/2006/main" name="Bandeau + Logos">
  <a:themeElements>
    <a:clrScheme name="Personnalisé 1">
      <a:dk1>
        <a:sysClr val="windowText" lastClr="000000"/>
      </a:dk1>
      <a:lt1>
        <a:sysClr val="window" lastClr="FFFFFF"/>
      </a:lt1>
      <a:dk2>
        <a:srgbClr val="95B3D7"/>
      </a:dk2>
      <a:lt2>
        <a:srgbClr val="EEECE1"/>
      </a:lt2>
      <a:accent1>
        <a:srgbClr val="31859B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5F497A"/>
      </a:folHlink>
    </a:clrScheme>
    <a:fontScheme name="LET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PT_LETG_v1" id="{F20242AD-FAAE-42DA-B6B6-FDDFEAD44461}" vid="{4E2C2B91-100D-47A6-A120-2928972D1A6E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PT_LETG_v1" id="{F20242AD-FAAE-42DA-B6B6-FDDFEAD44461}" vid="{A4DC48E7-7457-4E26-A2BD-D66662EDF8E7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modele_PPT_LETG_v1</Template>
  <TotalTime>564</TotalTime>
  <Words>811</Words>
  <Application>Microsoft Macintosh PowerPoint</Application>
  <PresentationFormat>Grand écran</PresentationFormat>
  <Paragraphs>117</Paragraphs>
  <Slides>25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Cambria</vt:lpstr>
      <vt:lpstr>FontAwesome</vt:lpstr>
      <vt:lpstr>Times New Roman</vt:lpstr>
      <vt:lpstr>Wingdings</vt:lpstr>
      <vt:lpstr>Bandeau + Logos</vt:lpstr>
      <vt:lpstr>Conception personnalisée</vt:lpstr>
      <vt:lpstr>RASTeR Réseau d’Accompagnement Scientifique et Technique de la Recherche</vt:lpstr>
      <vt:lpstr>RASTeR Réseau d’Accompagnement Scientifique et Technique de la Recherche</vt:lpstr>
      <vt:lpstr>Site web de l’UMR</vt:lpstr>
      <vt:lpstr>POPS Plateforme cOllaborative de gestion de Projets Scientifiques</vt:lpstr>
      <vt:lpstr>Présentation PowerPoint</vt:lpstr>
      <vt:lpstr>indigeo infrastructure de données et d'informations géospatialisées sur l'environnement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ManageChart</vt:lpstr>
      <vt:lpstr>Présentation PowerPoint</vt:lpstr>
      <vt:lpstr>GitLab LETG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Partage des savoirs faire</vt:lpstr>
      <vt:lpstr>Services RENATER</vt:lpstr>
      <vt:lpstr>Outils CNRS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maulpoix</dc:creator>
  <cp:lastModifiedBy>ldavid</cp:lastModifiedBy>
  <cp:revision>49</cp:revision>
  <cp:lastPrinted>2025-10-08T10:09:58Z</cp:lastPrinted>
  <dcterms:created xsi:type="dcterms:W3CDTF">2022-01-14T13:28:04Z</dcterms:created>
  <dcterms:modified xsi:type="dcterms:W3CDTF">2025-10-13T21:04:03Z</dcterms:modified>
</cp:coreProperties>
</file>