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9" r:id="rId5"/>
    <p:sldId id="263" r:id="rId6"/>
    <p:sldId id="261" r:id="rId7"/>
    <p:sldId id="268" r:id="rId8"/>
    <p:sldId id="264" r:id="rId9"/>
    <p:sldId id="258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30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C2DE4-2375-4144-A716-7819A7E7426E}" type="datetimeFigureOut">
              <a:rPr lang="fr-FR" smtClean="0"/>
              <a:t>19/05/2026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3153-A2BC-43A7-98D0-63F1CDB4D8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9999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C2DE4-2375-4144-A716-7819A7E7426E}" type="datetimeFigureOut">
              <a:rPr lang="fr-FR" smtClean="0"/>
              <a:t>19/05/2026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3153-A2BC-43A7-98D0-63F1CDB4D8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10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C2DE4-2375-4144-A716-7819A7E7426E}" type="datetimeFigureOut">
              <a:rPr lang="fr-FR" smtClean="0"/>
              <a:t>19/05/2026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3153-A2BC-43A7-98D0-63F1CDB4D8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22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C2DE4-2375-4144-A716-7819A7E7426E}" type="datetimeFigureOut">
              <a:rPr lang="fr-FR" smtClean="0"/>
              <a:t>19/05/2026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3153-A2BC-43A7-98D0-63F1CDB4D8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675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C2DE4-2375-4144-A716-7819A7E7426E}" type="datetimeFigureOut">
              <a:rPr lang="fr-FR" smtClean="0"/>
              <a:t>19/05/2026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3153-A2BC-43A7-98D0-63F1CDB4D8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63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C2DE4-2375-4144-A716-7819A7E7426E}" type="datetimeFigureOut">
              <a:rPr lang="fr-FR" smtClean="0"/>
              <a:t>19/05/2026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3153-A2BC-43A7-98D0-63F1CDB4D8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1528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C2DE4-2375-4144-A716-7819A7E7426E}" type="datetimeFigureOut">
              <a:rPr lang="fr-FR" smtClean="0"/>
              <a:t>19/05/2026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3153-A2BC-43A7-98D0-63F1CDB4D8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0935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C2DE4-2375-4144-A716-7819A7E7426E}" type="datetimeFigureOut">
              <a:rPr lang="fr-FR" smtClean="0"/>
              <a:t>19/05/2026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3153-A2BC-43A7-98D0-63F1CDB4D8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4632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C2DE4-2375-4144-A716-7819A7E7426E}" type="datetimeFigureOut">
              <a:rPr lang="fr-FR" smtClean="0"/>
              <a:t>19/05/2026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3153-A2BC-43A7-98D0-63F1CDB4D8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5851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C2DE4-2375-4144-A716-7819A7E7426E}" type="datetimeFigureOut">
              <a:rPr lang="fr-FR" smtClean="0"/>
              <a:t>19/05/2026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3153-A2BC-43A7-98D0-63F1CDB4D8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2174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C2DE4-2375-4144-A716-7819A7E7426E}" type="datetimeFigureOut">
              <a:rPr lang="fr-FR" smtClean="0"/>
              <a:t>19/05/2026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83153-A2BC-43A7-98D0-63F1CDB4D8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224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C2DE4-2375-4144-A716-7819A7E7426E}" type="datetimeFigureOut">
              <a:rPr lang="fr-FR" smtClean="0"/>
              <a:t>19/05/2026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83153-A2BC-43A7-98D0-63F1CDB4D8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9929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framindmap.org/c/maps/1577490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E3BA63-E1E2-CC81-5185-2404EF66E7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Comité de pilotage </a:t>
            </a:r>
            <a:r>
              <a:rPr lang="fr-FR" dirty="0" err="1"/>
              <a:t>indigeo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2FEEB4-01ED-1671-57F6-01BE1B7354A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20/05/2026</a:t>
            </a:r>
          </a:p>
        </p:txBody>
      </p:sp>
      <p:pic>
        <p:nvPicPr>
          <p:cNvPr id="1026" name="Picture 2" descr="Logo indigeo">
            <a:extLst>
              <a:ext uri="{FF2B5EF4-FFF2-40B4-BE49-F238E27FC236}">
                <a16:creationId xmlns:a16="http://schemas.microsoft.com/office/drawing/2014/main" id="{CC37CF20-8F29-BBEA-F3C0-74BE2CA77E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1329" y="225570"/>
            <a:ext cx="2289341" cy="2154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9390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EF9754-83B8-22F4-6753-0B9674F12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Migration d’</a:t>
            </a:r>
            <a:r>
              <a:rPr lang="fr-FR" dirty="0" err="1"/>
              <a:t>indigeo</a:t>
            </a:r>
            <a:r>
              <a:rPr lang="fr-FR" dirty="0"/>
              <a:t> - avancement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7C697FC-ECF6-C6CA-F16F-C4C3B891D5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Mai 2025 : </a:t>
            </a:r>
            <a:r>
              <a:rPr lang="fr-FR" dirty="0" err="1"/>
              <a:t>codecamp</a:t>
            </a:r>
            <a:endParaRPr lang="fr-FR" dirty="0"/>
          </a:p>
          <a:p>
            <a:r>
              <a:rPr lang="fr-FR" dirty="0"/>
              <a:t>Depuis décembre 2025 : 1 séance de travail hebdomadaire</a:t>
            </a:r>
          </a:p>
          <a:p>
            <a:endParaRPr lang="fr-FR" dirty="0"/>
          </a:p>
          <a:p>
            <a:r>
              <a:rPr lang="fr-FR" dirty="0"/>
              <a:t>Stabilisation d’une procédure de migration (en cours) :</a:t>
            </a:r>
          </a:p>
          <a:p>
            <a:pPr lvl="1"/>
            <a:r>
              <a:rPr lang="fr-FR" dirty="0"/>
              <a:t>Composition docker contenant l’ensemble des conteneurs déployés</a:t>
            </a:r>
          </a:p>
          <a:p>
            <a:pPr lvl="1"/>
            <a:r>
              <a:rPr lang="fr-FR" dirty="0"/>
              <a:t>Script de transfert des données vers la nouvelle machine</a:t>
            </a:r>
          </a:p>
          <a:p>
            <a:pPr lvl="1"/>
            <a:r>
              <a:rPr lang="fr-FR" dirty="0"/>
              <a:t>Export de la base de données de </a:t>
            </a:r>
            <a:r>
              <a:rPr lang="fr-FR" dirty="0" err="1"/>
              <a:t>geonetwork</a:t>
            </a:r>
            <a:endParaRPr lang="fr-FR" dirty="0"/>
          </a:p>
          <a:p>
            <a:pPr lvl="1"/>
            <a:r>
              <a:rPr lang="fr-FR" dirty="0"/>
              <a:t>Interfaçage de </a:t>
            </a:r>
            <a:r>
              <a:rPr lang="fr-FR" dirty="0" err="1"/>
              <a:t>Geonetwork</a:t>
            </a:r>
            <a:r>
              <a:rPr lang="fr-FR" dirty="0"/>
              <a:t> et </a:t>
            </a:r>
            <a:r>
              <a:rPr lang="fr-FR" dirty="0" err="1"/>
              <a:t>Geoserver</a:t>
            </a:r>
            <a:r>
              <a:rPr lang="fr-FR" dirty="0"/>
              <a:t> avec </a:t>
            </a:r>
            <a:r>
              <a:rPr lang="fr-FR" dirty="0" err="1"/>
              <a:t>Keycloak</a:t>
            </a:r>
            <a:r>
              <a:rPr lang="fr-FR" dirty="0"/>
              <a:t> (protocole </a:t>
            </a:r>
            <a:r>
              <a:rPr lang="fr-FR" dirty="0" err="1"/>
              <a:t>OpenID</a:t>
            </a:r>
            <a:r>
              <a:rPr lang="fr-FR" dirty="0"/>
              <a:t> </a:t>
            </a:r>
            <a:r>
              <a:rPr lang="fr-FR" dirty="0" err="1"/>
              <a:t>Connect</a:t>
            </a:r>
            <a:r>
              <a:rPr lang="fr-FR" dirty="0"/>
              <a:t>)</a:t>
            </a:r>
          </a:p>
          <a:p>
            <a:pPr lvl="1"/>
            <a:r>
              <a:rPr lang="fr-FR" dirty="0"/>
              <a:t>Configuration manuelle de chaque outil</a:t>
            </a:r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84324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C47209-B5BF-E21B-80BD-B6A7D2BCE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Migration d’</a:t>
            </a:r>
            <a:r>
              <a:rPr lang="fr-FR" dirty="0" err="1"/>
              <a:t>indigeo</a:t>
            </a:r>
            <a:r>
              <a:rPr lang="fr-FR" dirty="0"/>
              <a:t> – Prochaines étapes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E84426-44CD-A6B0-85E5-FD2B139D4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Import de la base d’utilisateurs et reconstitution des droits d’accès</a:t>
            </a:r>
          </a:p>
          <a:p>
            <a:endParaRPr lang="fr-FR" dirty="0"/>
          </a:p>
          <a:p>
            <a:r>
              <a:rPr lang="fr-FR" dirty="0"/>
              <a:t>Phase de test des nouvelles versions</a:t>
            </a:r>
          </a:p>
          <a:p>
            <a:endParaRPr lang="fr-FR" dirty="0"/>
          </a:p>
          <a:p>
            <a:r>
              <a:rPr lang="fr-FR" dirty="0"/>
              <a:t>Réalisation de la migration effective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66577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190BE0-7AB4-7ECB-6364-570F767D4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Stockage des données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711A425C-9555-4C10-8605-719196DB19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8544" y="1377616"/>
            <a:ext cx="8288988" cy="4669423"/>
          </a:xfr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FDE2C06A-5C65-438E-E37B-70F1C97B4686}"/>
              </a:ext>
            </a:extLst>
          </p:cNvPr>
          <p:cNvSpPr txBox="1"/>
          <p:nvPr/>
        </p:nvSpPr>
        <p:spPr>
          <a:xfrm>
            <a:off x="3747837" y="6166184"/>
            <a:ext cx="2474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i="1" dirty="0"/>
              <a:t>En cours de construction</a:t>
            </a:r>
          </a:p>
        </p:txBody>
      </p:sp>
    </p:spTree>
    <p:extLst>
      <p:ext uri="{BB962C8B-B14F-4D97-AF65-F5344CB8AC3E}">
        <p14:creationId xmlns:p14="http://schemas.microsoft.com/office/powerpoint/2010/main" val="2844105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1565BF-2DC5-884E-AF4C-F98E1CF72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Ordre du jour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F4894D0-DFCD-B57B-8579-409C4158A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Évolution de </a:t>
            </a:r>
            <a:r>
              <a:rPr lang="fr-FR" dirty="0" err="1"/>
              <a:t>GeoCMS</a:t>
            </a:r>
            <a:endParaRPr lang="fr-FR" dirty="0"/>
          </a:p>
          <a:p>
            <a:r>
              <a:rPr lang="fr-FR" dirty="0"/>
              <a:t>Organisation du comité de pilotage</a:t>
            </a:r>
          </a:p>
          <a:p>
            <a:r>
              <a:rPr lang="fr-FR" dirty="0" err="1"/>
              <a:t>Indigeo</a:t>
            </a:r>
            <a:r>
              <a:rPr lang="fr-FR" dirty="0"/>
              <a:t> : vers le montage d’une plateforme ?</a:t>
            </a:r>
          </a:p>
          <a:p>
            <a:r>
              <a:rPr lang="fr-FR" dirty="0"/>
              <a:t>Point d’étape migration d’</a:t>
            </a:r>
            <a:r>
              <a:rPr lang="fr-FR" dirty="0" err="1"/>
              <a:t>indigeo</a:t>
            </a:r>
            <a:endParaRPr lang="fr-FR" dirty="0"/>
          </a:p>
          <a:p>
            <a:r>
              <a:rPr lang="fr-FR" dirty="0"/>
              <a:t>Problématique du stockage des données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3533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BB9E4E1-DAAD-DFB8-9941-C1312E7A3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Évolution de </a:t>
            </a:r>
            <a:r>
              <a:rPr lang="fr-FR" dirty="0" err="1"/>
              <a:t>GeoCMS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E012C8-DED1-87E9-6D7F-795B370033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Contexte</a:t>
            </a:r>
          </a:p>
          <a:p>
            <a:pPr lvl="1"/>
            <a:r>
              <a:rPr lang="fr-FR" dirty="0"/>
              <a:t>Pas de mise à jour de l’application depuis 2022</a:t>
            </a:r>
          </a:p>
          <a:p>
            <a:pPr lvl="1"/>
            <a:r>
              <a:rPr lang="fr-FR" dirty="0"/>
              <a:t>S’appuie sur des versions logicielles obsolètes (Ruby, Ruby on Rails) et des extensions abandonnées</a:t>
            </a:r>
          </a:p>
          <a:p>
            <a:pPr lvl="1"/>
            <a:endParaRPr lang="fr-FR" dirty="0"/>
          </a:p>
          <a:p>
            <a:r>
              <a:rPr lang="fr-FR" dirty="0"/>
              <a:t>Un premier contact a été pris avec la société </a:t>
            </a:r>
            <a:r>
              <a:rPr lang="fr-FR" dirty="0" err="1"/>
              <a:t>Imagile</a:t>
            </a:r>
            <a:r>
              <a:rPr lang="fr-FR" dirty="0"/>
              <a:t>, qui a réalisé les derniers développements sur </a:t>
            </a:r>
            <a:r>
              <a:rPr lang="fr-FR" dirty="0" err="1"/>
              <a:t>GeoCMS</a:t>
            </a:r>
            <a:r>
              <a:rPr lang="fr-FR" dirty="0"/>
              <a:t>, pour obtenir une première évaluation financière de la montée de version</a:t>
            </a:r>
          </a:p>
        </p:txBody>
      </p:sp>
    </p:spTree>
    <p:extLst>
      <p:ext uri="{BB962C8B-B14F-4D97-AF65-F5344CB8AC3E}">
        <p14:creationId xmlns:p14="http://schemas.microsoft.com/office/powerpoint/2010/main" val="28930917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CB1E62-9384-B2EA-62E4-ADFCC1113C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Évolution de </a:t>
            </a:r>
            <a:r>
              <a:rPr lang="fr-FR" dirty="0" err="1"/>
              <a:t>GeoCMS</a:t>
            </a:r>
            <a:r>
              <a:rPr lang="fr-FR" dirty="0"/>
              <a:t> – première estimation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893D05-1FFC-EEC7-8620-33AE7E0AE4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F82317B-0131-D675-7D6D-F53146E000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460613"/>
            <a:ext cx="10515601" cy="4812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378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DD0939-5BE9-B30A-27DC-66C16868F5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Évolution de </a:t>
            </a:r>
            <a:r>
              <a:rPr lang="fr-FR" dirty="0" err="1"/>
              <a:t>GeoCMS</a:t>
            </a:r>
            <a:r>
              <a:rPr lang="fr-FR" dirty="0"/>
              <a:t> - Financement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1CB34D-ACD1-61E2-DBFE-2249E03824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Pistes :</a:t>
            </a:r>
          </a:p>
          <a:p>
            <a:pPr lvl="1"/>
            <a:r>
              <a:rPr lang="fr-FR" dirty="0"/>
              <a:t>Projet NEO (J. </a:t>
            </a:r>
            <a:r>
              <a:rPr lang="fr-FR" dirty="0" err="1"/>
              <a:t>Nabucet</a:t>
            </a:r>
            <a:r>
              <a:rPr lang="fr-FR" dirty="0"/>
              <a:t>)</a:t>
            </a:r>
          </a:p>
          <a:p>
            <a:pPr lvl="1"/>
            <a:r>
              <a:rPr lang="fr-FR" dirty="0"/>
              <a:t>IR Data- Terra ?</a:t>
            </a:r>
          </a:p>
          <a:p>
            <a:pPr lvl="1"/>
            <a:r>
              <a:rPr lang="fr-FR" dirty="0"/>
              <a:t>OSU-IUEM, OSUNA, OSEREN ?</a:t>
            </a:r>
          </a:p>
          <a:p>
            <a:pPr lvl="1"/>
            <a:r>
              <a:rPr lang="fr-FR" dirty="0"/>
              <a:t>AAP spécifiques ? </a:t>
            </a:r>
          </a:p>
          <a:p>
            <a:pPr lvl="1"/>
            <a:r>
              <a:rPr lang="fr-FR" dirty="0"/>
              <a:t>Contribution des unités ?</a:t>
            </a:r>
          </a:p>
          <a:p>
            <a:pPr lvl="1"/>
            <a:r>
              <a:rPr lang="fr-FR" dirty="0"/>
              <a:t>Autres labos utilisateurs de </a:t>
            </a:r>
            <a:r>
              <a:rPr lang="fr-FR" dirty="0" err="1"/>
              <a:t>GeoCMS</a:t>
            </a:r>
            <a:r>
              <a:rPr lang="fr-FR" dirty="0"/>
              <a:t> ?</a:t>
            </a:r>
          </a:p>
        </p:txBody>
      </p:sp>
    </p:spTree>
    <p:extLst>
      <p:ext uri="{BB962C8B-B14F-4D97-AF65-F5344CB8AC3E}">
        <p14:creationId xmlns:p14="http://schemas.microsoft.com/office/powerpoint/2010/main" val="2521919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CC245410-9F9E-9D11-AD8B-3D5D21A960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1956" y="1106905"/>
            <a:ext cx="6120044" cy="6858000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38DF126C-86FA-DD01-6669-59DEFF9E8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Organisation du comité de pilotage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575425D-1380-67F8-8FE7-40636F7BD2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525126" cy="4351338"/>
          </a:xfrm>
        </p:spPr>
        <p:txBody>
          <a:bodyPr/>
          <a:lstStyle/>
          <a:p>
            <a:r>
              <a:rPr lang="fr-FR" dirty="0"/>
              <a:t>Missions</a:t>
            </a:r>
          </a:p>
          <a:p>
            <a:pPr lvl="1"/>
            <a:r>
              <a:rPr lang="fr-FR" dirty="0">
                <a:hlinkClick r:id="rId3"/>
              </a:rPr>
              <a:t>https://framindmap.org/c/maps/1577490</a:t>
            </a:r>
            <a:endParaRPr lang="fr-FR" dirty="0"/>
          </a:p>
          <a:p>
            <a:pPr lvl="1"/>
            <a:endParaRPr lang="fr-FR" dirty="0"/>
          </a:p>
          <a:p>
            <a:r>
              <a:rPr lang="fr-FR" dirty="0"/>
              <a:t>Fréquence des réunions</a:t>
            </a:r>
          </a:p>
          <a:p>
            <a:endParaRPr lang="fr-FR" dirty="0"/>
          </a:p>
          <a:p>
            <a:r>
              <a:rPr lang="fr-FR" dirty="0"/>
              <a:t>Groupes de travail</a:t>
            </a:r>
          </a:p>
          <a:p>
            <a:pPr lvl="1"/>
            <a:r>
              <a:rPr lang="fr-FR" dirty="0"/>
              <a:t>Migration</a:t>
            </a:r>
          </a:p>
          <a:p>
            <a:pPr lvl="1"/>
            <a:r>
              <a:rPr lang="fr-FR" dirty="0"/>
              <a:t>Curation</a:t>
            </a:r>
          </a:p>
          <a:p>
            <a:pPr lvl="1"/>
            <a:r>
              <a:rPr lang="fr-FR" dirty="0"/>
              <a:t>Financement 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48857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C3C599-157C-EC15-2B0E-5EA81B1D0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Indigeo</a:t>
            </a:r>
            <a:r>
              <a:rPr lang="fr-FR" dirty="0"/>
              <a:t> : vers le montage d’une plateforme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A17BBA6-BF89-66C9-EB7A-3C39A4ED6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Université de Bordeaux : Une plateforme de recherche est le regroupement d’équipements scientifiques et/ou d’expertise destinés à offrir à une large communauté d’utilisateurs des prestations de recherche de haut niveau.</a:t>
            </a:r>
          </a:p>
          <a:p>
            <a:endParaRPr lang="fr-FR" dirty="0"/>
          </a:p>
          <a:p>
            <a:r>
              <a:rPr lang="fr-FR" dirty="0" err="1"/>
              <a:t>RnMSH</a:t>
            </a:r>
            <a:r>
              <a:rPr lang="fr-FR" dirty="0"/>
              <a:t> : Une plateforme technologique est un ensemble de moyens techniques organisés de façon systématique qui, allié à des compétences d’ingénierie de haut niveau, constitue une instrumentation spécifique et mutualisée au service de la recherche en SHS. </a:t>
            </a:r>
          </a:p>
        </p:txBody>
      </p:sp>
    </p:spTree>
    <p:extLst>
      <p:ext uri="{BB962C8B-B14F-4D97-AF65-F5344CB8AC3E}">
        <p14:creationId xmlns:p14="http://schemas.microsoft.com/office/powerpoint/2010/main" val="27171185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0E2DB0E-85FA-2D0B-8814-EB50899817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Indigeo</a:t>
            </a:r>
            <a:r>
              <a:rPr lang="fr-FR" dirty="0"/>
              <a:t> : vers la constitution en plateforme 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CF1242-693D-096B-9223-793628C0E9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/>
              <a:t>Constat : besoin de sécuriser une ligne budgétaire pérenne (assurer des crédits reportables d’année en année)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Statut de plateforme :</a:t>
            </a:r>
          </a:p>
          <a:p>
            <a:r>
              <a:rPr lang="fr-FR" dirty="0"/>
              <a:t>Ligne budgétaire dédiée ?</a:t>
            </a:r>
          </a:p>
          <a:p>
            <a:r>
              <a:rPr lang="fr-FR" dirty="0"/>
              <a:t>possibilité de réaliser des prestations</a:t>
            </a:r>
          </a:p>
          <a:p>
            <a:r>
              <a:rPr lang="fr-FR" dirty="0"/>
              <a:t>Certains appels à projets dédiés aux plateformes (ex : région BFC)</a:t>
            </a:r>
          </a:p>
          <a:p>
            <a:endParaRPr lang="fr-FR" dirty="0"/>
          </a:p>
          <a:p>
            <a:r>
              <a:rPr lang="fr-FR" dirty="0"/>
              <a:t>Montage d’une plateforme : quelle complexité administrative ?</a:t>
            </a:r>
          </a:p>
          <a:p>
            <a:endParaRPr lang="fr-FR" dirty="0"/>
          </a:p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163401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AE538E-C40A-991E-B348-A997664AD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Migration d’</a:t>
            </a:r>
            <a:r>
              <a:rPr lang="fr-FR" dirty="0" err="1"/>
              <a:t>indigeo</a:t>
            </a:r>
            <a:r>
              <a:rPr lang="fr-FR" dirty="0"/>
              <a:t> - objectifs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01259E-2128-1BCC-C01F-A3D6F5196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Mise à jour des composants essentiels d’</a:t>
            </a:r>
            <a:r>
              <a:rPr lang="fr-FR" dirty="0" err="1"/>
              <a:t>indigeo</a:t>
            </a:r>
            <a:endParaRPr lang="fr-FR" dirty="0"/>
          </a:p>
          <a:p>
            <a:pPr lvl="1"/>
            <a:r>
              <a:rPr lang="fr-FR" dirty="0" err="1"/>
              <a:t>Geonetwork</a:t>
            </a:r>
            <a:r>
              <a:rPr lang="fr-FR" dirty="0"/>
              <a:t> : 3.12 </a:t>
            </a:r>
            <a:r>
              <a:rPr lang="fr-FR" dirty="0">
                <a:sym typeface="Wingdings" panose="05000000000000000000" pitchFamily="2" charset="2"/>
              </a:rPr>
              <a:t> 4.x</a:t>
            </a:r>
          </a:p>
          <a:p>
            <a:pPr lvl="1"/>
            <a:r>
              <a:rPr lang="fr-FR" dirty="0" err="1">
                <a:sym typeface="Wingdings" panose="05000000000000000000" pitchFamily="2" charset="2"/>
              </a:rPr>
              <a:t>Geoserver</a:t>
            </a:r>
            <a:r>
              <a:rPr lang="fr-FR" dirty="0">
                <a:sym typeface="Wingdings" panose="05000000000000000000" pitchFamily="2" charset="2"/>
              </a:rPr>
              <a:t> : 2.21  2.28</a:t>
            </a:r>
          </a:p>
          <a:p>
            <a:r>
              <a:rPr lang="fr-FR" dirty="0">
                <a:sym typeface="Wingdings" panose="05000000000000000000" pitchFamily="2" charset="2"/>
              </a:rPr>
              <a:t>Authentification : Suppression du composant </a:t>
            </a:r>
            <a:r>
              <a:rPr lang="fr-FR" dirty="0" err="1">
                <a:sym typeface="Wingdings" panose="05000000000000000000" pitchFamily="2" charset="2"/>
              </a:rPr>
              <a:t>GeoAuth</a:t>
            </a:r>
            <a:r>
              <a:rPr lang="fr-FR" dirty="0">
                <a:sym typeface="Wingdings" panose="05000000000000000000" pitchFamily="2" charset="2"/>
              </a:rPr>
              <a:t>  utilisation de </a:t>
            </a:r>
            <a:r>
              <a:rPr lang="fr-FR" dirty="0" err="1">
                <a:sym typeface="Wingdings" panose="05000000000000000000" pitchFamily="2" charset="2"/>
              </a:rPr>
              <a:t>Keycloak</a:t>
            </a:r>
            <a:endParaRPr lang="fr-FR" dirty="0">
              <a:sym typeface="Wingdings" panose="05000000000000000000" pitchFamily="2" charset="2"/>
            </a:endParaRPr>
          </a:p>
          <a:p>
            <a:r>
              <a:rPr lang="fr-FR" dirty="0">
                <a:sym typeface="Wingdings" panose="05000000000000000000" pitchFamily="2" charset="2"/>
              </a:rPr>
              <a:t>Mise en place d’une infrastructure basée sur Docker (système de conteneurs)</a:t>
            </a:r>
          </a:p>
          <a:p>
            <a:r>
              <a:rPr lang="fr-FR" dirty="0">
                <a:sym typeface="Wingdings" panose="05000000000000000000" pitchFamily="2" charset="2"/>
              </a:rPr>
              <a:t>Constitution d’une procédure reproductible et documentée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361805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 2013 – 2022">
  <a:themeElements>
    <a:clrScheme name="Thème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877</TotalTime>
  <Words>458</Words>
  <Application>Microsoft Office PowerPoint</Application>
  <PresentationFormat>Grand écran</PresentationFormat>
  <Paragraphs>73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Thème Office 2013 – 2022</vt:lpstr>
      <vt:lpstr>Comité de pilotage indigeo</vt:lpstr>
      <vt:lpstr>Ordre du jour</vt:lpstr>
      <vt:lpstr>Évolution de GeoCMS</vt:lpstr>
      <vt:lpstr>Évolution de GeoCMS – première estimation</vt:lpstr>
      <vt:lpstr>Évolution de GeoCMS - Financement</vt:lpstr>
      <vt:lpstr>Organisation du comité de pilotage</vt:lpstr>
      <vt:lpstr>Indigeo : vers le montage d’une plateforme ?</vt:lpstr>
      <vt:lpstr>Indigeo : vers la constitution en plateforme ?</vt:lpstr>
      <vt:lpstr>Migration d’indigeo - objectifs</vt:lpstr>
      <vt:lpstr>Migration d’indigeo - avancement</vt:lpstr>
      <vt:lpstr>Migration d’indigeo – Prochaines étapes</vt:lpstr>
      <vt:lpstr>Stockage des données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ykato</dc:creator>
  <cp:lastModifiedBy>ykato</cp:lastModifiedBy>
  <cp:revision>10</cp:revision>
  <dcterms:created xsi:type="dcterms:W3CDTF">2026-05-13T14:58:17Z</dcterms:created>
  <dcterms:modified xsi:type="dcterms:W3CDTF">2026-05-19T15:54:18Z</dcterms:modified>
</cp:coreProperties>
</file>