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75" r:id="rId6"/>
    <p:sldId id="259" r:id="rId7"/>
    <p:sldId id="276" r:id="rId8"/>
    <p:sldId id="277" r:id="rId9"/>
    <p:sldId id="278" r:id="rId10"/>
    <p:sldId id="271" r:id="rId11"/>
    <p:sldId id="279" r:id="rId12"/>
    <p:sldId id="272" r:id="rId13"/>
    <p:sldId id="280" r:id="rId14"/>
    <p:sldId id="281" r:id="rId15"/>
    <p:sldId id="273" r:id="rId16"/>
    <p:sldId id="282" r:id="rId17"/>
    <p:sldId id="284" r:id="rId18"/>
    <p:sldId id="283" r:id="rId19"/>
    <p:sldId id="285" r:id="rId20"/>
    <p:sldId id="274" r:id="rId21"/>
    <p:sldId id="286" r:id="rId22"/>
    <p:sldId id="287" r:id="rId23"/>
    <p:sldId id="288" r:id="rId24"/>
    <p:sldId id="270" r:id="rId25"/>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snapToObjects="1">
      <p:cViewPr varScale="1">
        <p:scale>
          <a:sx n="105" d="100"/>
          <a:sy n="105" d="100"/>
        </p:scale>
        <p:origin x="1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85800" y="2130480"/>
            <a:ext cx="7771680" cy="68115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130480"/>
            <a:ext cx="7771680" cy="68115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1680" cy="146916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680" cy="1469160"/>
          </a:xfrm>
          <a:prstGeom prst="rect">
            <a:avLst/>
          </a:prstGeom>
        </p:spPr>
        <p:txBody>
          <a:bodyPr lIns="0" tIns="0" rIns="0" bIns="0" anchor="ctr">
            <a:noAutofit/>
          </a:bodyPr>
          <a:lstStyle/>
          <a:p>
            <a:r>
              <a:rPr lang="fr-FR" sz="4400" b="0" strike="noStrike" spc="-1">
                <a:solidFill>
                  <a:srgbClr val="000000"/>
                </a:solidFill>
                <a:latin typeface="Arial"/>
              </a:rPr>
              <a:t>Cliquez pour éditer le format du texte-titre</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10" descr="O:\Présentations_PPT\pack-images\phoque.jpg"/>
          <p:cNvPicPr/>
          <p:nvPr/>
        </p:nvPicPr>
        <p:blipFill>
          <a:blip r:embed="rId2"/>
          <a:srcRect l="10208" t="2990"/>
          <a:stretch/>
        </p:blipFill>
        <p:spPr>
          <a:xfrm>
            <a:off x="0" y="-243360"/>
            <a:ext cx="9143280" cy="5556240"/>
          </a:xfrm>
          <a:prstGeom prst="rect">
            <a:avLst/>
          </a:prstGeom>
          <a:ln>
            <a:noFill/>
          </a:ln>
        </p:spPr>
      </p:pic>
      <p:pic>
        <p:nvPicPr>
          <p:cNvPr id="77" name="Picture 4" descr="O:\Présentations_PPT\pack-images\logos\LOGO_CNRS_2019_RVB.png"/>
          <p:cNvPicPr/>
          <p:nvPr/>
        </p:nvPicPr>
        <p:blipFill>
          <a:blip r:embed="rId3"/>
          <a:stretch/>
        </p:blipFill>
        <p:spPr>
          <a:xfrm>
            <a:off x="4140000" y="5934600"/>
            <a:ext cx="575280" cy="575280"/>
          </a:xfrm>
          <a:prstGeom prst="rect">
            <a:avLst/>
          </a:prstGeom>
          <a:ln>
            <a:noFill/>
          </a:ln>
        </p:spPr>
      </p:pic>
      <p:pic>
        <p:nvPicPr>
          <p:cNvPr id="78" name="Picture 5" descr="O:\Présentations_PPT\pack-images\logos\logo_IRD_2016_BLOC_FR_COUL.png"/>
          <p:cNvPicPr/>
          <p:nvPr/>
        </p:nvPicPr>
        <p:blipFill>
          <a:blip r:embed="rId4"/>
          <a:stretch/>
        </p:blipFill>
        <p:spPr>
          <a:xfrm>
            <a:off x="5533200" y="5958360"/>
            <a:ext cx="719280" cy="591840"/>
          </a:xfrm>
          <a:prstGeom prst="rect">
            <a:avLst/>
          </a:prstGeom>
          <a:ln>
            <a:noFill/>
          </a:ln>
        </p:spPr>
      </p:pic>
      <p:pic>
        <p:nvPicPr>
          <p:cNvPr id="79" name="Picture 6" descr="O:\Présentations_PPT\pack-images\logos\UBO-Hor-Noir.png"/>
          <p:cNvPicPr/>
          <p:nvPr/>
        </p:nvPicPr>
        <p:blipFill>
          <a:blip r:embed="rId5"/>
          <a:stretch/>
        </p:blipFill>
        <p:spPr>
          <a:xfrm>
            <a:off x="2220840" y="6034320"/>
            <a:ext cx="1101240" cy="453600"/>
          </a:xfrm>
          <a:prstGeom prst="rect">
            <a:avLst/>
          </a:prstGeom>
          <a:ln>
            <a:noFill/>
          </a:ln>
        </p:spPr>
      </p:pic>
      <p:sp>
        <p:nvSpPr>
          <p:cNvPr id="80" name="CustomShape 1"/>
          <p:cNvSpPr/>
          <p:nvPr/>
        </p:nvSpPr>
        <p:spPr>
          <a:xfrm>
            <a:off x="0" y="3092760"/>
            <a:ext cx="9143280" cy="11988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strike="noStrike" spc="-1" dirty="0">
                <a:solidFill>
                  <a:srgbClr val="FFFFFF"/>
                </a:solidFill>
                <a:latin typeface="Neo Sans Std"/>
                <a:ea typeface="DejaVu Sans"/>
              </a:rPr>
              <a:t>Recherches polaires</a:t>
            </a:r>
          </a:p>
          <a:p>
            <a:pPr algn="ctr">
              <a:lnSpc>
                <a:spcPct val="100000"/>
              </a:lnSpc>
            </a:pPr>
            <a:r>
              <a:rPr lang="fr-FR" sz="3600" b="1" strike="noStrike" spc="-1" dirty="0">
                <a:solidFill>
                  <a:srgbClr val="FFFFFF"/>
                </a:solidFill>
                <a:latin typeface="Neo Sans Std"/>
                <a:ea typeface="DejaVu Sans"/>
              </a:rPr>
              <a:t>axe scientifiqu</a:t>
            </a:r>
            <a:r>
              <a:rPr lang="fr-FR" sz="3600" b="1" spc="-1" dirty="0">
                <a:solidFill>
                  <a:srgbClr val="FFFFFF"/>
                </a:solidFill>
                <a:latin typeface="Neo Sans Std"/>
                <a:ea typeface="DejaVu Sans"/>
              </a:rPr>
              <a:t>e </a:t>
            </a:r>
            <a:r>
              <a:rPr lang="fr-FR" sz="3600" b="1" strike="noStrike" spc="-1" dirty="0">
                <a:solidFill>
                  <a:srgbClr val="FFFFFF"/>
                </a:solidFill>
                <a:latin typeface="Neo Sans Std"/>
                <a:ea typeface="DejaVu Sans"/>
              </a:rPr>
              <a:t>transverse</a:t>
            </a:r>
            <a:endParaRPr lang="fr-FR" sz="3600" b="0" strike="noStrike" spc="-1" dirty="0">
              <a:latin typeface="Arial"/>
            </a:endParaRPr>
          </a:p>
        </p:txBody>
      </p:sp>
      <p:pic>
        <p:nvPicPr>
          <p:cNvPr id="81" name="Picture 7" descr="O:\Présentations_PPT\pack-images\logos\iuem_logo-Blanc.png"/>
          <p:cNvPicPr/>
          <p:nvPr/>
        </p:nvPicPr>
        <p:blipFill>
          <a:blip r:embed="rId6"/>
          <a:stretch/>
        </p:blipFill>
        <p:spPr>
          <a:xfrm>
            <a:off x="5770440" y="-99360"/>
            <a:ext cx="3193560" cy="2259000"/>
          </a:xfrm>
          <a:prstGeom prst="rect">
            <a:avLst/>
          </a:prstGeom>
          <a:ln>
            <a:noFill/>
          </a:ln>
        </p:spPr>
      </p:pic>
      <p:sp>
        <p:nvSpPr>
          <p:cNvPr id="82" name="Line 2"/>
          <p:cNvSpPr/>
          <p:nvPr/>
        </p:nvSpPr>
        <p:spPr>
          <a:xfrm>
            <a:off x="2555640" y="4365000"/>
            <a:ext cx="403236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pic>
        <p:nvPicPr>
          <p:cNvPr id="3" name="Image 2">
            <a:extLst>
              <a:ext uri="{FF2B5EF4-FFF2-40B4-BE49-F238E27FC236}">
                <a16:creationId xmlns:a16="http://schemas.microsoft.com/office/drawing/2014/main" id="{D2C86720-1D3C-5152-924D-81551310A5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2384" y="5350256"/>
            <a:ext cx="2261616" cy="15077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C35A-529D-C3C6-33FA-620DD52B335F}"/>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8AD44712-528E-7C47-1410-5EC228FF6A66}"/>
              </a:ext>
            </a:extLst>
          </p:cNvPr>
          <p:cNvSpPr/>
          <p:nvPr/>
        </p:nvSpPr>
        <p:spPr>
          <a:xfrm>
            <a:off x="323640" y="548640"/>
            <a:ext cx="6336000" cy="10142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a:solidFill>
                  <a:srgbClr val="1D569A"/>
                </a:solidFill>
                <a:latin typeface="Neo Sans Std"/>
              </a:rPr>
              <a:t>PRINCIPALES REVUES</a:t>
            </a:r>
            <a:endParaRPr lang="fr-FR" sz="1600" b="1" cap="all" spc="-1" dirty="0">
              <a:solidFill>
                <a:srgbClr val="1D569A"/>
              </a:solidFill>
              <a:latin typeface="Neo Sans Std"/>
            </a:endParaRPr>
          </a:p>
          <a:p>
            <a:pPr>
              <a:lnSpc>
                <a:spcPct val="100000"/>
              </a:lnSpc>
            </a:pPr>
            <a:r>
              <a:rPr lang="fr-FR" sz="1600" b="0" strike="noStrike" spc="-1" dirty="0">
                <a:latin typeface="Arial"/>
              </a:rPr>
              <a:t>Principales revues dans lesquelles les auteurs de l'IUEM publient sur la thématique polaire (Nombre total de revues = 111)</a:t>
            </a:r>
          </a:p>
        </p:txBody>
      </p:sp>
      <p:pic>
        <p:nvPicPr>
          <p:cNvPr id="96" name="Picture 7" descr="O:\Présentations_PPT\pack-images\logos\iuem-logo-def.png">
            <a:extLst>
              <a:ext uri="{FF2B5EF4-FFF2-40B4-BE49-F238E27FC236}">
                <a16:creationId xmlns:a16="http://schemas.microsoft.com/office/drawing/2014/main" id="{AF770753-AEB6-7CC1-0C12-EBEC60D5BEBA}"/>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939EEF6C-B92B-3B9F-D69F-17C205CC7695}"/>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graphicFrame>
        <p:nvGraphicFramePr>
          <p:cNvPr id="3" name="Tableau 2">
            <a:extLst>
              <a:ext uri="{FF2B5EF4-FFF2-40B4-BE49-F238E27FC236}">
                <a16:creationId xmlns:a16="http://schemas.microsoft.com/office/drawing/2014/main" id="{7577F774-FD48-AF03-FEE6-E078C72CAA34}"/>
              </a:ext>
            </a:extLst>
          </p:cNvPr>
          <p:cNvGraphicFramePr>
            <a:graphicFrameLocks noGrp="1"/>
          </p:cNvGraphicFramePr>
          <p:nvPr>
            <p:extLst>
              <p:ext uri="{D42A27DB-BD31-4B8C-83A1-F6EECF244321}">
                <p14:modId xmlns:p14="http://schemas.microsoft.com/office/powerpoint/2010/main" val="793332961"/>
              </p:ext>
            </p:extLst>
          </p:nvPr>
        </p:nvGraphicFramePr>
        <p:xfrm>
          <a:off x="482136" y="2081403"/>
          <a:ext cx="3542594" cy="3184597"/>
        </p:xfrm>
        <a:graphic>
          <a:graphicData uri="http://schemas.openxmlformats.org/drawingml/2006/table">
            <a:tbl>
              <a:tblPr>
                <a:tableStyleId>{5C22544A-7EE6-4342-B048-85BDC9FD1C3A}</a:tableStyleId>
              </a:tblPr>
              <a:tblGrid>
                <a:gridCol w="2580500">
                  <a:extLst>
                    <a:ext uri="{9D8B030D-6E8A-4147-A177-3AD203B41FA5}">
                      <a16:colId xmlns:a16="http://schemas.microsoft.com/office/drawing/2014/main" val="1816521243"/>
                    </a:ext>
                  </a:extLst>
                </a:gridCol>
                <a:gridCol w="962094">
                  <a:extLst>
                    <a:ext uri="{9D8B030D-6E8A-4147-A177-3AD203B41FA5}">
                      <a16:colId xmlns:a16="http://schemas.microsoft.com/office/drawing/2014/main" val="3652363639"/>
                    </a:ext>
                  </a:extLst>
                </a:gridCol>
              </a:tblGrid>
              <a:tr h="357988">
                <a:tc>
                  <a:txBody>
                    <a:bodyPr/>
                    <a:lstStyle/>
                    <a:p>
                      <a:pPr algn="l" fontAlgn="b"/>
                      <a:endParaRPr lang="fr-FR" sz="600" b="1" i="0" u="none" strike="noStrike" dirty="0">
                        <a:solidFill>
                          <a:srgbClr val="FFFFFF"/>
                        </a:solidFill>
                        <a:effectLst/>
                        <a:latin typeface="Calibri" panose="020F0502020204030204" pitchFamily="34" charset="0"/>
                      </a:endParaRPr>
                    </a:p>
                  </a:txBody>
                  <a:tcPr marL="5594" marR="5594" marT="5594" marB="0" anchor="b"/>
                </a:tc>
                <a:tc>
                  <a:txBody>
                    <a:bodyPr/>
                    <a:lstStyle/>
                    <a:p>
                      <a:pPr algn="l" fontAlgn="b"/>
                      <a:endParaRPr lang="fr-FR" sz="600" b="1" i="0" u="none" strike="noStrike" dirty="0">
                        <a:effectLst/>
                        <a:latin typeface="Calibri" panose="020F0502020204030204" pitchFamily="34" charset="0"/>
                      </a:endParaRPr>
                    </a:p>
                  </a:txBody>
                  <a:tcPr marL="5594" marR="5594" marT="5594" marB="0" anchor="b"/>
                </a:tc>
                <a:extLst>
                  <a:ext uri="{0D108BD9-81ED-4DB2-BD59-A6C34878D82A}">
                    <a16:rowId xmlns:a16="http://schemas.microsoft.com/office/drawing/2014/main" val="2332738299"/>
                  </a:ext>
                </a:extLst>
              </a:tr>
              <a:tr h="111871">
                <a:tc>
                  <a:txBody>
                    <a:bodyPr/>
                    <a:lstStyle/>
                    <a:p>
                      <a:pPr algn="l" fontAlgn="b"/>
                      <a:r>
                        <a:rPr lang="fr-FR" sz="600" u="none" strike="noStrike">
                          <a:effectLst/>
                        </a:rPr>
                        <a:t>JOURNAL OF GEOPHYSICAL RESEARCH-OCEANS</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dirty="0">
                          <a:effectLst/>
                        </a:rPr>
                        <a:t>36</a:t>
                      </a:r>
                      <a:endParaRPr lang="fr-FR" sz="600" b="0" i="0" u="none" strike="noStrike" dirty="0">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3074691125"/>
                  </a:ext>
                </a:extLst>
              </a:tr>
              <a:tr h="111871">
                <a:tc>
                  <a:txBody>
                    <a:bodyPr/>
                    <a:lstStyle/>
                    <a:p>
                      <a:pPr algn="l" fontAlgn="b"/>
                      <a:r>
                        <a:rPr lang="fr-FR" sz="600" u="none" strike="noStrike">
                          <a:effectLst/>
                        </a:rPr>
                        <a:t>FRONTIERS IN MARINE SCIENCE</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14</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413941781"/>
                  </a:ext>
                </a:extLst>
              </a:tr>
              <a:tr h="111871">
                <a:tc>
                  <a:txBody>
                    <a:bodyPr/>
                    <a:lstStyle/>
                    <a:p>
                      <a:pPr algn="l" fontAlgn="b"/>
                      <a:r>
                        <a:rPr lang="fr-FR" sz="600" u="none" strike="noStrike">
                          <a:effectLst/>
                        </a:rPr>
                        <a:t>GEOPHYSICAL RESEARCH LETTERS</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12</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1826436360"/>
                  </a:ext>
                </a:extLst>
              </a:tr>
              <a:tr h="111871">
                <a:tc>
                  <a:txBody>
                    <a:bodyPr/>
                    <a:lstStyle/>
                    <a:p>
                      <a:pPr algn="l" fontAlgn="b"/>
                      <a:r>
                        <a:rPr lang="fr-FR" sz="600" u="none" strike="noStrike">
                          <a:effectLst/>
                        </a:rPr>
                        <a:t>JOURNAL OF PHYSICAL OCEANOGRAPHY</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10</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2837928266"/>
                  </a:ext>
                </a:extLst>
              </a:tr>
              <a:tr h="111871">
                <a:tc>
                  <a:txBody>
                    <a:bodyPr/>
                    <a:lstStyle/>
                    <a:p>
                      <a:pPr algn="l" fontAlgn="b"/>
                      <a:r>
                        <a:rPr lang="fr-FR" sz="600" u="none" strike="noStrike">
                          <a:effectLst/>
                        </a:rPr>
                        <a:t>JOURNAL OF CLIMATE</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9</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1150338755"/>
                  </a:ext>
                </a:extLst>
              </a:tr>
              <a:tr h="111871">
                <a:tc>
                  <a:txBody>
                    <a:bodyPr/>
                    <a:lstStyle/>
                    <a:p>
                      <a:pPr algn="l" fontAlgn="b"/>
                      <a:r>
                        <a:rPr lang="fr-FR" sz="600" u="none" strike="noStrike">
                          <a:effectLst/>
                        </a:rPr>
                        <a:t>OCEAN SCIENCE</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7</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145890816"/>
                  </a:ext>
                </a:extLst>
              </a:tr>
              <a:tr h="111871">
                <a:tc>
                  <a:txBody>
                    <a:bodyPr/>
                    <a:lstStyle/>
                    <a:p>
                      <a:pPr algn="l" fontAlgn="b"/>
                      <a:r>
                        <a:rPr lang="fr-FR" sz="600" u="none" strike="noStrike">
                          <a:effectLst/>
                        </a:rPr>
                        <a:t>SCIENCE OF THE TOTAL ENVIRONMENT</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6</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3490664299"/>
                  </a:ext>
                </a:extLst>
              </a:tr>
              <a:tr h="111871">
                <a:tc>
                  <a:txBody>
                    <a:bodyPr/>
                    <a:lstStyle/>
                    <a:p>
                      <a:pPr algn="l" fontAlgn="b"/>
                      <a:r>
                        <a:rPr lang="fr-FR" sz="600" u="none" strike="noStrike">
                          <a:effectLst/>
                        </a:rPr>
                        <a:t>ELEMENTA-SCIENCE OF THE ANTHROPOCENE</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6</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372407700"/>
                  </a:ext>
                </a:extLst>
              </a:tr>
              <a:tr h="111871">
                <a:tc>
                  <a:txBody>
                    <a:bodyPr/>
                    <a:lstStyle/>
                    <a:p>
                      <a:pPr algn="l" fontAlgn="b"/>
                      <a:r>
                        <a:rPr lang="fr-FR" sz="600" u="none" strike="noStrike">
                          <a:effectLst/>
                        </a:rPr>
                        <a:t>EARTH SYSTEM SCIENCE DATA</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6</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3090717723"/>
                  </a:ext>
                </a:extLst>
              </a:tr>
              <a:tr h="238659">
                <a:tc>
                  <a:txBody>
                    <a:bodyPr/>
                    <a:lstStyle/>
                    <a:p>
                      <a:pPr algn="l" fontAlgn="ctr"/>
                      <a:r>
                        <a:rPr lang="fr-FR" sz="600" u="none" strike="noStrike">
                          <a:effectLst/>
                        </a:rPr>
                        <a:t>BIOGEOSCIENCES</a:t>
                      </a:r>
                      <a:endParaRPr lang="fr-FR" sz="600" b="0" i="0" u="none" strike="noStrike">
                        <a:solidFill>
                          <a:srgbClr val="000000"/>
                        </a:solidFill>
                        <a:effectLst/>
                        <a:latin typeface="Calibri" panose="020F0502020204030204" pitchFamily="34" charset="0"/>
                      </a:endParaRPr>
                    </a:p>
                  </a:txBody>
                  <a:tcPr marL="5594" marR="5594" marT="5594" marB="0" anchor="ctr"/>
                </a:tc>
                <a:tc>
                  <a:txBody>
                    <a:bodyPr/>
                    <a:lstStyle/>
                    <a:p>
                      <a:pPr algn="r" fontAlgn="ctr"/>
                      <a:r>
                        <a:rPr lang="fr-FR" sz="600" u="none" strike="noStrike">
                          <a:effectLst/>
                        </a:rPr>
                        <a:t>5</a:t>
                      </a:r>
                      <a:endParaRPr lang="fr-FR" sz="600" b="0" i="0" u="none" strike="noStrike">
                        <a:solidFill>
                          <a:srgbClr val="000000"/>
                        </a:solidFill>
                        <a:effectLst/>
                        <a:latin typeface="Calibri" panose="020F0502020204030204" pitchFamily="34" charset="0"/>
                      </a:endParaRPr>
                    </a:p>
                  </a:txBody>
                  <a:tcPr marL="5594" marR="5594" marT="5594" marB="0" anchor="ctr"/>
                </a:tc>
                <a:extLst>
                  <a:ext uri="{0D108BD9-81ED-4DB2-BD59-A6C34878D82A}">
                    <a16:rowId xmlns:a16="http://schemas.microsoft.com/office/drawing/2014/main" val="3497574328"/>
                  </a:ext>
                </a:extLst>
              </a:tr>
              <a:tr h="111871">
                <a:tc>
                  <a:txBody>
                    <a:bodyPr/>
                    <a:lstStyle/>
                    <a:p>
                      <a:pPr algn="l" fontAlgn="b"/>
                      <a:r>
                        <a:rPr lang="fr-FR" sz="600" u="none" strike="noStrike" dirty="0">
                          <a:effectLst/>
                        </a:rPr>
                        <a:t>QUATERNARY SCIENCE REVIEWS</a:t>
                      </a:r>
                      <a:endParaRPr lang="fr-FR" sz="600" b="0" i="0" u="none" strike="noStrike" dirty="0">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5</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3417723815"/>
                  </a:ext>
                </a:extLst>
              </a:tr>
              <a:tr h="111871">
                <a:tc>
                  <a:txBody>
                    <a:bodyPr/>
                    <a:lstStyle/>
                    <a:p>
                      <a:pPr algn="l" fontAlgn="b"/>
                      <a:r>
                        <a:rPr lang="fr-FR" sz="600" u="none" strike="noStrike">
                          <a:effectLst/>
                        </a:rPr>
                        <a:t>CRYOSPHERE</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5</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2845216660"/>
                  </a:ext>
                </a:extLst>
              </a:tr>
              <a:tr h="111871">
                <a:tc>
                  <a:txBody>
                    <a:bodyPr/>
                    <a:lstStyle/>
                    <a:p>
                      <a:pPr algn="l" fontAlgn="b"/>
                      <a:r>
                        <a:rPr lang="fr-FR" sz="600" u="none" strike="noStrike">
                          <a:effectLst/>
                        </a:rPr>
                        <a:t>COMMUNICATIONS EARTH &amp; ENVIRONMENT</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5</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3736833068"/>
                  </a:ext>
                </a:extLst>
              </a:tr>
              <a:tr h="111871">
                <a:tc>
                  <a:txBody>
                    <a:bodyPr/>
                    <a:lstStyle/>
                    <a:p>
                      <a:pPr algn="l" fontAlgn="b"/>
                      <a:r>
                        <a:rPr lang="fr-FR" sz="600" u="none" strike="noStrike">
                          <a:effectLst/>
                        </a:rPr>
                        <a:t>MARINE CHEMISTRY</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4</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4201825071"/>
                  </a:ext>
                </a:extLst>
              </a:tr>
              <a:tr h="111871">
                <a:tc>
                  <a:txBody>
                    <a:bodyPr/>
                    <a:lstStyle/>
                    <a:p>
                      <a:pPr algn="l" fontAlgn="b"/>
                      <a:r>
                        <a:rPr lang="fr-FR" sz="600" u="none" strike="noStrike">
                          <a:effectLst/>
                        </a:rPr>
                        <a:t>SCIENTIFIC REPORTS</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4</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3340667720"/>
                  </a:ext>
                </a:extLst>
              </a:tr>
              <a:tr h="111871">
                <a:tc>
                  <a:txBody>
                    <a:bodyPr/>
                    <a:lstStyle/>
                    <a:p>
                      <a:pPr algn="l" fontAlgn="b"/>
                      <a:r>
                        <a:rPr lang="fr-FR" sz="600" u="none" strike="noStrike">
                          <a:effectLst/>
                        </a:rPr>
                        <a:t>LIMNOLOGY AND OCEANOGRAPHY</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4</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1688607303"/>
                  </a:ext>
                </a:extLst>
              </a:tr>
              <a:tr h="111871">
                <a:tc>
                  <a:txBody>
                    <a:bodyPr/>
                    <a:lstStyle/>
                    <a:p>
                      <a:pPr algn="l" fontAlgn="b"/>
                      <a:r>
                        <a:rPr lang="fr-FR" sz="600" u="none" strike="noStrike">
                          <a:effectLst/>
                        </a:rPr>
                        <a:t>NATURE COMMUNICATIONS</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4</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1346214323"/>
                  </a:ext>
                </a:extLst>
              </a:tr>
              <a:tr h="111871">
                <a:tc>
                  <a:txBody>
                    <a:bodyPr/>
                    <a:lstStyle/>
                    <a:p>
                      <a:pPr algn="l" fontAlgn="b"/>
                      <a:r>
                        <a:rPr lang="fr-FR" sz="600" u="none" strike="noStrike">
                          <a:effectLst/>
                        </a:rPr>
                        <a:t>MARINE ENVIRONMENTAL RESEARCH</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4</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4173562541"/>
                  </a:ext>
                </a:extLst>
              </a:tr>
              <a:tr h="238659">
                <a:tc>
                  <a:txBody>
                    <a:bodyPr/>
                    <a:lstStyle/>
                    <a:p>
                      <a:pPr algn="l" fontAlgn="ctr"/>
                      <a:r>
                        <a:rPr lang="fr-FR" sz="600" u="none" strike="noStrike">
                          <a:effectLst/>
                        </a:rPr>
                        <a:t>PHILOSOPHICAL TRANSACTIONS OF THE ROYAL SOCIETY </a:t>
                      </a:r>
                      <a:br>
                        <a:rPr lang="fr-FR" sz="600" u="none" strike="noStrike">
                          <a:effectLst/>
                        </a:rPr>
                      </a:br>
                      <a:r>
                        <a:rPr lang="fr-FR" sz="600" u="none" strike="noStrike">
                          <a:effectLst/>
                        </a:rPr>
                        <a:t>A-MATHEMATICAL PHYSICAL AND ENGINEERING SCIENCES</a:t>
                      </a:r>
                      <a:endParaRPr lang="fr-FR" sz="600" b="0" i="0" u="none" strike="noStrike">
                        <a:solidFill>
                          <a:srgbClr val="000000"/>
                        </a:solidFill>
                        <a:effectLst/>
                        <a:latin typeface="Calibri" panose="020F0502020204030204" pitchFamily="34" charset="0"/>
                      </a:endParaRPr>
                    </a:p>
                  </a:txBody>
                  <a:tcPr marL="5594" marR="5594" marT="5594" marB="0" anchor="ctr"/>
                </a:tc>
                <a:tc>
                  <a:txBody>
                    <a:bodyPr/>
                    <a:lstStyle/>
                    <a:p>
                      <a:pPr algn="r" fontAlgn="ctr"/>
                      <a:r>
                        <a:rPr lang="fr-FR" sz="600" u="none" strike="noStrike">
                          <a:effectLst/>
                        </a:rPr>
                        <a:t>4</a:t>
                      </a:r>
                      <a:endParaRPr lang="fr-FR" sz="600" b="0" i="0" u="none" strike="noStrike">
                        <a:solidFill>
                          <a:srgbClr val="000000"/>
                        </a:solidFill>
                        <a:effectLst/>
                        <a:latin typeface="Calibri" panose="020F0502020204030204" pitchFamily="34" charset="0"/>
                      </a:endParaRPr>
                    </a:p>
                  </a:txBody>
                  <a:tcPr marL="5594" marR="5594" marT="5594" marB="0" anchor="ctr"/>
                </a:tc>
                <a:extLst>
                  <a:ext uri="{0D108BD9-81ED-4DB2-BD59-A6C34878D82A}">
                    <a16:rowId xmlns:a16="http://schemas.microsoft.com/office/drawing/2014/main" val="1332348400"/>
                  </a:ext>
                </a:extLst>
              </a:tr>
              <a:tr h="111871">
                <a:tc>
                  <a:txBody>
                    <a:bodyPr/>
                    <a:lstStyle/>
                    <a:p>
                      <a:pPr algn="l" fontAlgn="b"/>
                      <a:r>
                        <a:rPr lang="fr-FR" sz="600" u="none" strike="noStrike">
                          <a:effectLst/>
                        </a:rPr>
                        <a:t>GEOSCIENTIFIC MODEL DEVELOPMENT</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3</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3393823543"/>
                  </a:ext>
                </a:extLst>
              </a:tr>
              <a:tr h="111871">
                <a:tc>
                  <a:txBody>
                    <a:bodyPr/>
                    <a:lstStyle/>
                    <a:p>
                      <a:pPr algn="l" fontAlgn="b"/>
                      <a:r>
                        <a:rPr lang="fr-FR" sz="600" u="none" strike="noStrike">
                          <a:effectLst/>
                        </a:rPr>
                        <a:t>ICES JOURNAL OF MARINE SCIENCE</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3</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3656782665"/>
                  </a:ext>
                </a:extLst>
              </a:tr>
              <a:tr h="111871">
                <a:tc>
                  <a:txBody>
                    <a:bodyPr/>
                    <a:lstStyle/>
                    <a:p>
                      <a:pPr algn="l" fontAlgn="b"/>
                      <a:r>
                        <a:rPr lang="fr-FR" sz="600" u="none" strike="noStrike">
                          <a:effectLst/>
                        </a:rPr>
                        <a:t>GLOBAL BIOGEOCHEMICAL CYCLES</a:t>
                      </a:r>
                      <a:endParaRPr lang="fr-FR" sz="600" b="0" i="0" u="none" strike="noStrike">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a:effectLst/>
                        </a:rPr>
                        <a:t>3</a:t>
                      </a:r>
                      <a:endParaRPr lang="fr-FR" sz="600" b="0" i="0" u="none" strike="noStrike">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2148051563"/>
                  </a:ext>
                </a:extLst>
              </a:tr>
              <a:tr h="111871">
                <a:tc>
                  <a:txBody>
                    <a:bodyPr/>
                    <a:lstStyle/>
                    <a:p>
                      <a:pPr algn="l" fontAlgn="b"/>
                      <a:r>
                        <a:rPr lang="fr-FR" sz="600" u="none" strike="noStrike" dirty="0">
                          <a:effectLst/>
                        </a:rPr>
                        <a:t>OCEAN MODELLING</a:t>
                      </a:r>
                      <a:endParaRPr lang="fr-FR" sz="600" b="0" i="0" u="none" strike="noStrike" dirty="0">
                        <a:solidFill>
                          <a:srgbClr val="000000"/>
                        </a:solidFill>
                        <a:effectLst/>
                        <a:latin typeface="Calibri" panose="020F0502020204030204" pitchFamily="34" charset="0"/>
                      </a:endParaRPr>
                    </a:p>
                  </a:txBody>
                  <a:tcPr marL="5594" marR="5594" marT="5594" marB="0" anchor="b"/>
                </a:tc>
                <a:tc>
                  <a:txBody>
                    <a:bodyPr/>
                    <a:lstStyle/>
                    <a:p>
                      <a:pPr algn="r" fontAlgn="b"/>
                      <a:r>
                        <a:rPr lang="fr-FR" sz="600" u="none" strike="noStrike" dirty="0">
                          <a:effectLst/>
                        </a:rPr>
                        <a:t>3</a:t>
                      </a:r>
                      <a:endParaRPr lang="fr-FR" sz="600" b="0" i="0" u="none" strike="noStrike" dirty="0">
                        <a:solidFill>
                          <a:srgbClr val="000000"/>
                        </a:solidFill>
                        <a:effectLst/>
                        <a:latin typeface="Calibri" panose="020F0502020204030204" pitchFamily="34" charset="0"/>
                      </a:endParaRPr>
                    </a:p>
                  </a:txBody>
                  <a:tcPr marL="5594" marR="5594" marT="5594" marB="0" anchor="b"/>
                </a:tc>
                <a:extLst>
                  <a:ext uri="{0D108BD9-81ED-4DB2-BD59-A6C34878D82A}">
                    <a16:rowId xmlns:a16="http://schemas.microsoft.com/office/drawing/2014/main" val="140339265"/>
                  </a:ext>
                </a:extLst>
              </a:tr>
            </a:tbl>
          </a:graphicData>
        </a:graphic>
      </p:graphicFrame>
      <p:graphicFrame>
        <p:nvGraphicFramePr>
          <p:cNvPr id="4" name="Tableau 3">
            <a:extLst>
              <a:ext uri="{FF2B5EF4-FFF2-40B4-BE49-F238E27FC236}">
                <a16:creationId xmlns:a16="http://schemas.microsoft.com/office/drawing/2014/main" id="{215139E1-B29A-282A-C53B-A5296B41C6DD}"/>
              </a:ext>
            </a:extLst>
          </p:cNvPr>
          <p:cNvGraphicFramePr>
            <a:graphicFrameLocks noGrp="1"/>
          </p:cNvGraphicFramePr>
          <p:nvPr>
            <p:extLst>
              <p:ext uri="{D42A27DB-BD31-4B8C-83A1-F6EECF244321}">
                <p14:modId xmlns:p14="http://schemas.microsoft.com/office/powerpoint/2010/main" val="557122011"/>
              </p:ext>
            </p:extLst>
          </p:nvPr>
        </p:nvGraphicFramePr>
        <p:xfrm>
          <a:off x="4572000" y="2323624"/>
          <a:ext cx="3836427" cy="3184593"/>
        </p:xfrm>
        <a:graphic>
          <a:graphicData uri="http://schemas.openxmlformats.org/drawingml/2006/table">
            <a:tbl>
              <a:tblPr>
                <a:tableStyleId>{5C22544A-7EE6-4342-B048-85BDC9FD1C3A}</a:tableStyleId>
              </a:tblPr>
              <a:tblGrid>
                <a:gridCol w="2794535">
                  <a:extLst>
                    <a:ext uri="{9D8B030D-6E8A-4147-A177-3AD203B41FA5}">
                      <a16:colId xmlns:a16="http://schemas.microsoft.com/office/drawing/2014/main" val="2034866611"/>
                    </a:ext>
                  </a:extLst>
                </a:gridCol>
                <a:gridCol w="1041892">
                  <a:extLst>
                    <a:ext uri="{9D8B030D-6E8A-4147-A177-3AD203B41FA5}">
                      <a16:colId xmlns:a16="http://schemas.microsoft.com/office/drawing/2014/main" val="2742701471"/>
                    </a:ext>
                  </a:extLst>
                </a:gridCol>
              </a:tblGrid>
              <a:tr h="118179">
                <a:tc>
                  <a:txBody>
                    <a:bodyPr/>
                    <a:lstStyle/>
                    <a:p>
                      <a:pPr algn="l" fontAlgn="b"/>
                      <a:r>
                        <a:rPr lang="fr-FR" sz="700" u="none" strike="noStrike">
                          <a:effectLst/>
                        </a:rPr>
                        <a:t>ISME JOURNAL</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2598638840"/>
                  </a:ext>
                </a:extLst>
              </a:tr>
              <a:tr h="118179">
                <a:tc>
                  <a:txBody>
                    <a:bodyPr/>
                    <a:lstStyle/>
                    <a:p>
                      <a:pPr algn="l" fontAlgn="b"/>
                      <a:r>
                        <a:rPr lang="fr-FR" sz="700" u="none" strike="noStrike">
                          <a:effectLst/>
                        </a:rPr>
                        <a:t>PROGRESS IN OCEANOGRAPHY</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3848596587"/>
                  </a:ext>
                </a:extLst>
              </a:tr>
              <a:tr h="118179">
                <a:tc>
                  <a:txBody>
                    <a:bodyPr/>
                    <a:lstStyle/>
                    <a:p>
                      <a:pPr algn="l" fontAlgn="b"/>
                      <a:r>
                        <a:rPr lang="fr-FR" sz="700" u="none" strike="noStrike">
                          <a:effectLst/>
                        </a:rPr>
                        <a:t>CLIMATE OF THE PAST</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2628919965"/>
                  </a:ext>
                </a:extLst>
              </a:tr>
              <a:tr h="118179">
                <a:tc>
                  <a:txBody>
                    <a:bodyPr/>
                    <a:lstStyle/>
                    <a:p>
                      <a:pPr algn="l" fontAlgn="b"/>
                      <a:r>
                        <a:rPr lang="fr-FR" sz="700" u="none" strike="noStrike">
                          <a:effectLst/>
                        </a:rPr>
                        <a:t>EARTH-SCIENCE REVIEWS</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3211075564"/>
                  </a:ext>
                </a:extLst>
              </a:tr>
              <a:tr h="118179">
                <a:tc>
                  <a:txBody>
                    <a:bodyPr/>
                    <a:lstStyle/>
                    <a:p>
                      <a:pPr algn="l" fontAlgn="b"/>
                      <a:r>
                        <a:rPr lang="fr-FR" sz="700" u="none" strike="noStrike">
                          <a:effectLst/>
                        </a:rPr>
                        <a:t>TECTONOPHYSICS</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1174976620"/>
                  </a:ext>
                </a:extLst>
              </a:tr>
              <a:tr h="118179">
                <a:tc>
                  <a:txBody>
                    <a:bodyPr/>
                    <a:lstStyle/>
                    <a:p>
                      <a:pPr algn="l" fontAlgn="b"/>
                      <a:r>
                        <a:rPr lang="fr-FR" sz="700" u="none" strike="noStrike">
                          <a:effectLst/>
                        </a:rPr>
                        <a:t>PALEOCEANOGRAPHY AND PALEOCLIMATOLOGY</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2698141508"/>
                  </a:ext>
                </a:extLst>
              </a:tr>
              <a:tr h="118179">
                <a:tc>
                  <a:txBody>
                    <a:bodyPr/>
                    <a:lstStyle/>
                    <a:p>
                      <a:pPr algn="l" fontAlgn="b"/>
                      <a:r>
                        <a:rPr lang="fr-FR" sz="700" u="none" strike="noStrike">
                          <a:effectLst/>
                        </a:rPr>
                        <a:t>REMOTE SENSING</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4251829185"/>
                  </a:ext>
                </a:extLst>
              </a:tr>
              <a:tr h="118179">
                <a:tc>
                  <a:txBody>
                    <a:bodyPr/>
                    <a:lstStyle/>
                    <a:p>
                      <a:pPr algn="l" fontAlgn="b"/>
                      <a:r>
                        <a:rPr lang="fr-FR" sz="700" u="none" strike="noStrike">
                          <a:effectLst/>
                        </a:rPr>
                        <a:t>MARINE GEOLOGY</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2237096129"/>
                  </a:ext>
                </a:extLst>
              </a:tr>
              <a:tr h="118179">
                <a:tc>
                  <a:txBody>
                    <a:bodyPr/>
                    <a:lstStyle/>
                    <a:p>
                      <a:pPr algn="l" fontAlgn="b"/>
                      <a:r>
                        <a:rPr lang="fr-FR" sz="700" u="none" strike="noStrike">
                          <a:effectLst/>
                        </a:rPr>
                        <a:t>CHEMICAL GEOLOGY</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308364220"/>
                  </a:ext>
                </a:extLst>
              </a:tr>
              <a:tr h="118179">
                <a:tc>
                  <a:txBody>
                    <a:bodyPr/>
                    <a:lstStyle/>
                    <a:p>
                      <a:pPr algn="l" fontAlgn="b"/>
                      <a:r>
                        <a:rPr lang="fr-FR" sz="700" u="none" strike="noStrike">
                          <a:effectLst/>
                        </a:rPr>
                        <a:t>JOURNAL OF MARINE SYSTEMS</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2209817440"/>
                  </a:ext>
                </a:extLst>
              </a:tr>
              <a:tr h="118179">
                <a:tc>
                  <a:txBody>
                    <a:bodyPr/>
                    <a:lstStyle/>
                    <a:p>
                      <a:pPr algn="l" fontAlgn="b"/>
                      <a:r>
                        <a:rPr lang="fr-FR" sz="700" u="none" strike="noStrike">
                          <a:effectLst/>
                        </a:rPr>
                        <a:t>CLIMATE DYNAMICS</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1844133825"/>
                  </a:ext>
                </a:extLst>
              </a:tr>
              <a:tr h="118179">
                <a:tc>
                  <a:txBody>
                    <a:bodyPr/>
                    <a:lstStyle/>
                    <a:p>
                      <a:pPr algn="l" fontAlgn="b"/>
                      <a:r>
                        <a:rPr lang="fr-FR" sz="700" u="none" strike="noStrike">
                          <a:effectLst/>
                        </a:rPr>
                        <a:t>SURVEYS IN GEOPHYSICS</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2067404626"/>
                  </a:ext>
                </a:extLst>
              </a:tr>
              <a:tr h="118179">
                <a:tc>
                  <a:txBody>
                    <a:bodyPr/>
                    <a:lstStyle/>
                    <a:p>
                      <a:pPr algn="l" fontAlgn="b"/>
                      <a:r>
                        <a:rPr lang="fr-FR" sz="700" u="none" strike="noStrike">
                          <a:effectLst/>
                        </a:rPr>
                        <a:t>ENVIRONMENTAL POLLUTION</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86814794"/>
                  </a:ext>
                </a:extLst>
              </a:tr>
              <a:tr h="118179">
                <a:tc>
                  <a:txBody>
                    <a:bodyPr/>
                    <a:lstStyle/>
                    <a:p>
                      <a:pPr algn="l" fontAlgn="b"/>
                      <a:r>
                        <a:rPr lang="fr-FR" sz="700" u="none" strike="noStrike">
                          <a:effectLst/>
                        </a:rPr>
                        <a:t>MARINE MICROPALEONTOLOGY</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111344929"/>
                  </a:ext>
                </a:extLst>
              </a:tr>
              <a:tr h="118179">
                <a:tc>
                  <a:txBody>
                    <a:bodyPr/>
                    <a:lstStyle/>
                    <a:p>
                      <a:pPr algn="l" fontAlgn="b"/>
                      <a:r>
                        <a:rPr lang="fr-FR" sz="700" u="none" strike="noStrike">
                          <a:effectLst/>
                        </a:rPr>
                        <a:t>GEOMORPHOLOGIE-RELIEF PROCESSUS ENVIRONNEMENT</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3530733062"/>
                  </a:ext>
                </a:extLst>
              </a:tr>
              <a:tr h="118179">
                <a:tc>
                  <a:txBody>
                    <a:bodyPr/>
                    <a:lstStyle/>
                    <a:p>
                      <a:pPr algn="l" fontAlgn="b"/>
                      <a:r>
                        <a:rPr lang="fr-FR" sz="700" u="none" strike="noStrike">
                          <a:effectLst/>
                        </a:rPr>
                        <a:t>OCEAN DYNAMICS</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1562623631"/>
                  </a:ext>
                </a:extLst>
              </a:tr>
              <a:tr h="230118">
                <a:tc>
                  <a:txBody>
                    <a:bodyPr/>
                    <a:lstStyle/>
                    <a:p>
                      <a:pPr algn="l" fontAlgn="b"/>
                      <a:r>
                        <a:rPr lang="fr-FR" sz="700" u="none" strike="noStrike">
                          <a:effectLst/>
                        </a:rPr>
                        <a:t>DEEP-SEA RESEARCH PART I-OCEANOGRAPHIC RESEARCH PAPERS</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1003401388"/>
                  </a:ext>
                </a:extLst>
              </a:tr>
              <a:tr h="118179">
                <a:tc>
                  <a:txBody>
                    <a:bodyPr/>
                    <a:lstStyle/>
                    <a:p>
                      <a:pPr algn="l" fontAlgn="b"/>
                      <a:r>
                        <a:rPr lang="fr-FR" sz="700" u="none" strike="noStrike">
                          <a:effectLst/>
                        </a:rPr>
                        <a:t>MARINE BIOLOGY</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1832997962"/>
                  </a:ext>
                </a:extLst>
              </a:tr>
              <a:tr h="118179">
                <a:tc>
                  <a:txBody>
                    <a:bodyPr/>
                    <a:lstStyle/>
                    <a:p>
                      <a:pPr algn="l" fontAlgn="b"/>
                      <a:r>
                        <a:rPr lang="fr-FR" sz="700" u="none" strike="noStrike">
                          <a:effectLst/>
                        </a:rPr>
                        <a:t>JOURNAL OF ATMOSPHERIC AND OCEANIC TECHNOLOGY</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1354880661"/>
                  </a:ext>
                </a:extLst>
              </a:tr>
              <a:tr h="118179">
                <a:tc>
                  <a:txBody>
                    <a:bodyPr/>
                    <a:lstStyle/>
                    <a:p>
                      <a:pPr algn="l" fontAlgn="b"/>
                      <a:r>
                        <a:rPr lang="fr-FR" sz="700" u="none" strike="noStrike">
                          <a:effectLst/>
                        </a:rPr>
                        <a:t>NATURE GEOSCIENCE</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2839600106"/>
                  </a:ext>
                </a:extLst>
              </a:tr>
              <a:tr h="118179">
                <a:tc>
                  <a:txBody>
                    <a:bodyPr/>
                    <a:lstStyle/>
                    <a:p>
                      <a:pPr algn="l" fontAlgn="b"/>
                      <a:r>
                        <a:rPr lang="fr-FR" sz="700" u="none" strike="noStrike">
                          <a:effectLst/>
                        </a:rPr>
                        <a:t>HOLOCENE</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2681977728"/>
                  </a:ext>
                </a:extLst>
              </a:tr>
              <a:tr h="118179">
                <a:tc>
                  <a:txBody>
                    <a:bodyPr/>
                    <a:lstStyle/>
                    <a:p>
                      <a:pPr algn="l" fontAlgn="b"/>
                      <a:r>
                        <a:rPr lang="fr-FR" sz="700" u="none" strike="noStrike">
                          <a:effectLst/>
                        </a:rPr>
                        <a:t>MARINE MAMMAL SCIENCE</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1403712875"/>
                  </a:ext>
                </a:extLst>
              </a:tr>
              <a:tr h="118179">
                <a:tc>
                  <a:txBody>
                    <a:bodyPr/>
                    <a:lstStyle/>
                    <a:p>
                      <a:pPr algn="l" fontAlgn="b"/>
                      <a:r>
                        <a:rPr lang="fr-FR" sz="700" u="none" strike="noStrike">
                          <a:effectLst/>
                        </a:rPr>
                        <a:t>IN THE FOOTSTEPS OF WARREN B. HAMILTON</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2835190663"/>
                  </a:ext>
                </a:extLst>
              </a:tr>
              <a:tr h="118179">
                <a:tc>
                  <a:txBody>
                    <a:bodyPr/>
                    <a:lstStyle/>
                    <a:p>
                      <a:pPr algn="l" fontAlgn="b"/>
                      <a:r>
                        <a:rPr lang="fr-FR" sz="700" u="none" strike="noStrike">
                          <a:effectLst/>
                        </a:rPr>
                        <a:t>GLOBAL CHANGE BIOLOGY</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1427627368"/>
                  </a:ext>
                </a:extLst>
              </a:tr>
              <a:tr h="118179">
                <a:tc>
                  <a:txBody>
                    <a:bodyPr/>
                    <a:lstStyle/>
                    <a:p>
                      <a:pPr algn="l" fontAlgn="b"/>
                      <a:r>
                        <a:rPr lang="fr-FR" sz="700" u="none" strike="noStrike">
                          <a:effectLst/>
                        </a:rPr>
                        <a:t>EARTH AND PLANETARY SCIENCE LETTERS</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1845165740"/>
                  </a:ext>
                </a:extLst>
              </a:tr>
              <a:tr h="118179">
                <a:tc>
                  <a:txBody>
                    <a:bodyPr/>
                    <a:lstStyle/>
                    <a:p>
                      <a:pPr algn="l" fontAlgn="b"/>
                      <a:r>
                        <a:rPr lang="fr-FR" sz="700" u="none" strike="noStrike">
                          <a:effectLst/>
                        </a:rPr>
                        <a:t>POLAR BIOLOGY</a:t>
                      </a:r>
                      <a:endParaRPr lang="fr-FR" sz="700" b="0" i="0" u="none" strike="noStrike">
                        <a:solidFill>
                          <a:srgbClr val="000000"/>
                        </a:solidFill>
                        <a:effectLst/>
                        <a:latin typeface="Calibri" panose="020F0502020204030204" pitchFamily="34" charset="0"/>
                      </a:endParaRPr>
                    </a:p>
                  </a:txBody>
                  <a:tcPr marL="6241" marR="6241" marT="6241" marB="0" anchor="b"/>
                </a:tc>
                <a:tc>
                  <a:txBody>
                    <a:bodyPr/>
                    <a:lstStyle/>
                    <a:p>
                      <a:pPr algn="r" fontAlgn="b"/>
                      <a:r>
                        <a:rPr lang="fr-FR" sz="700" u="none" strike="noStrike" dirty="0">
                          <a:effectLst/>
                        </a:rPr>
                        <a:t>2</a:t>
                      </a:r>
                      <a:endParaRPr lang="fr-FR" sz="700" b="0" i="0" u="none" strike="noStrike" dirty="0">
                        <a:solidFill>
                          <a:srgbClr val="000000"/>
                        </a:solidFill>
                        <a:effectLst/>
                        <a:latin typeface="Calibri" panose="020F0502020204030204" pitchFamily="34" charset="0"/>
                      </a:endParaRPr>
                    </a:p>
                  </a:txBody>
                  <a:tcPr marL="6241" marR="6241" marT="6241" marB="0" anchor="b"/>
                </a:tc>
                <a:extLst>
                  <a:ext uri="{0D108BD9-81ED-4DB2-BD59-A6C34878D82A}">
                    <a16:rowId xmlns:a16="http://schemas.microsoft.com/office/drawing/2014/main" val="4251702285"/>
                  </a:ext>
                </a:extLst>
              </a:tr>
            </a:tbl>
          </a:graphicData>
        </a:graphic>
      </p:graphicFrame>
    </p:spTree>
    <p:extLst>
      <p:ext uri="{BB962C8B-B14F-4D97-AF65-F5344CB8AC3E}">
        <p14:creationId xmlns:p14="http://schemas.microsoft.com/office/powerpoint/2010/main" val="208226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8" descr="O:\Présentations_PPT\pack-images\themes-recherche.jpg"/>
          <p:cNvPicPr/>
          <p:nvPr/>
        </p:nvPicPr>
        <p:blipFill>
          <a:blip r:embed="rId2"/>
          <a:stretch/>
        </p:blipFill>
        <p:spPr>
          <a:xfrm>
            <a:off x="0" y="2493360"/>
            <a:ext cx="9143280" cy="4363920"/>
          </a:xfrm>
          <a:prstGeom prst="rect">
            <a:avLst/>
          </a:prstGeom>
          <a:ln>
            <a:noFill/>
          </a:ln>
        </p:spPr>
      </p:pic>
      <p:sp>
        <p:nvSpPr>
          <p:cNvPr id="92" name="CustomShape 1"/>
          <p:cNvSpPr/>
          <p:nvPr/>
        </p:nvSpPr>
        <p:spPr>
          <a:xfrm>
            <a:off x="0" y="-219960"/>
            <a:ext cx="9205920" cy="4394160"/>
          </a:xfrm>
          <a:custGeom>
            <a:avLst/>
            <a:gdLst/>
            <a:ahLst/>
            <a:cxnLst/>
            <a:rect l="l" t="t" r="r" b="b"/>
            <a:pathLst>
              <a:path w="9206677" h="4394746">
                <a:moveTo>
                  <a:pt x="164" y="8668"/>
                </a:moveTo>
                <a:lnTo>
                  <a:pt x="9189342" y="0"/>
                </a:lnTo>
                <a:cubicBezTo>
                  <a:pt x="9189342" y="764309"/>
                  <a:pt x="9206677" y="2464686"/>
                  <a:pt x="9206677" y="3228995"/>
                </a:cubicBezTo>
                <a:lnTo>
                  <a:pt x="30499" y="4394746"/>
                </a:lnTo>
                <a:cubicBezTo>
                  <a:pt x="33388" y="3111844"/>
                  <a:pt x="-2725" y="1291570"/>
                  <a:pt x="164" y="8668"/>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p:style>
      </p:sp>
      <p:sp>
        <p:nvSpPr>
          <p:cNvPr id="93" name="CustomShape 2"/>
          <p:cNvSpPr/>
          <p:nvPr/>
        </p:nvSpPr>
        <p:spPr>
          <a:xfrm>
            <a:off x="251640" y="1040040"/>
            <a:ext cx="84243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cap="all" spc="-1" dirty="0">
                <a:solidFill>
                  <a:srgbClr val="4F81BD"/>
                </a:solidFill>
                <a:latin typeface="Neo Sans Std"/>
                <a:ea typeface="DejaVu Sans"/>
              </a:rPr>
              <a:t>Collaborations internationales</a:t>
            </a:r>
            <a:endParaRPr lang="fr-FR" sz="2800" b="0" strike="noStrike" spc="-1" dirty="0">
              <a:latin typeface="Arial"/>
            </a:endParaRPr>
          </a:p>
          <a:p>
            <a:pPr>
              <a:lnSpc>
                <a:spcPct val="100000"/>
              </a:lnSpc>
            </a:pPr>
            <a:endParaRPr lang="fr-FR" sz="2800" b="0" strike="noStrike" spc="-1" dirty="0">
              <a:latin typeface="Arial"/>
            </a:endParaRPr>
          </a:p>
          <a:p>
            <a:pPr>
              <a:lnSpc>
                <a:spcPct val="100000"/>
              </a:lnSpc>
            </a:pPr>
            <a:endParaRPr lang="fr-FR" sz="2800" b="0" strike="noStrike" spc="-1" dirty="0">
              <a:latin typeface="Arial"/>
            </a:endParaRPr>
          </a:p>
        </p:txBody>
      </p:sp>
      <p:pic>
        <p:nvPicPr>
          <p:cNvPr id="94" name="Picture 7" descr="O:\Présentations_PPT\pack-images\logos\iuem-logo-def.png"/>
          <p:cNvPicPr/>
          <p:nvPr/>
        </p:nvPicPr>
        <p:blipFill>
          <a:blip r:embed="rId3"/>
          <a:stretch/>
        </p:blipFill>
        <p:spPr>
          <a:xfrm>
            <a:off x="251640" y="116640"/>
            <a:ext cx="1427760" cy="791280"/>
          </a:xfrm>
          <a:prstGeom prst="rect">
            <a:avLst/>
          </a:prstGeom>
          <a:ln>
            <a:noFill/>
          </a:ln>
        </p:spPr>
      </p:pic>
    </p:spTree>
    <p:extLst>
      <p:ext uri="{BB962C8B-B14F-4D97-AF65-F5344CB8AC3E}">
        <p14:creationId xmlns:p14="http://schemas.microsoft.com/office/powerpoint/2010/main" val="314280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8091B-EE0C-8517-938B-BA4D086E6B95}"/>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50CD17C3-36BA-7A52-8EC9-E5E01EBAB719}"/>
              </a:ext>
            </a:extLst>
          </p:cNvPr>
          <p:cNvSpPr/>
          <p:nvPr/>
        </p:nvSpPr>
        <p:spPr>
          <a:xfrm>
            <a:off x="323640" y="548640"/>
            <a:ext cx="63360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a:solidFill>
                  <a:srgbClr val="1D569A"/>
                </a:solidFill>
                <a:latin typeface="Neo Sans Std"/>
              </a:rPr>
              <a:t>Collaborations internationales</a:t>
            </a:r>
            <a:endParaRPr lang="fr-FR" sz="1600" b="1" cap="all" spc="-1" dirty="0">
              <a:solidFill>
                <a:srgbClr val="1D569A"/>
              </a:solidFill>
              <a:latin typeface="Neo Sans Std"/>
            </a:endParaRPr>
          </a:p>
        </p:txBody>
      </p:sp>
      <p:pic>
        <p:nvPicPr>
          <p:cNvPr id="96" name="Picture 7" descr="O:\Présentations_PPT\pack-images\logos\iuem-logo-def.png">
            <a:extLst>
              <a:ext uri="{FF2B5EF4-FFF2-40B4-BE49-F238E27FC236}">
                <a16:creationId xmlns:a16="http://schemas.microsoft.com/office/drawing/2014/main" id="{34D31381-59F0-4FC4-8A18-6DF39B405AC7}"/>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8CBABE7C-205D-DC3E-3E96-A894EE80E8F3}"/>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pic>
        <p:nvPicPr>
          <p:cNvPr id="2" name="Image 1">
            <a:extLst>
              <a:ext uri="{FF2B5EF4-FFF2-40B4-BE49-F238E27FC236}">
                <a16:creationId xmlns:a16="http://schemas.microsoft.com/office/drawing/2014/main" id="{C8A4E6A9-5B73-5648-2DBE-B2C734510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447800"/>
            <a:ext cx="8636000" cy="396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994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66862-1DF4-266D-76CF-F695B77491DB}"/>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FA285E33-8C0F-6BA5-1064-01C6C9637DE1}"/>
              </a:ext>
            </a:extLst>
          </p:cNvPr>
          <p:cNvSpPr/>
          <p:nvPr/>
        </p:nvSpPr>
        <p:spPr>
          <a:xfrm>
            <a:off x="323640" y="548640"/>
            <a:ext cx="63360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a:solidFill>
                  <a:srgbClr val="1D569A"/>
                </a:solidFill>
                <a:latin typeface="Neo Sans Std"/>
              </a:rPr>
              <a:t>Collaborations internationales</a:t>
            </a:r>
            <a:endParaRPr lang="fr-FR" sz="1600" b="1" cap="all" spc="-1" dirty="0">
              <a:solidFill>
                <a:srgbClr val="1D569A"/>
              </a:solidFill>
              <a:latin typeface="Neo Sans Std"/>
            </a:endParaRPr>
          </a:p>
        </p:txBody>
      </p:sp>
      <p:pic>
        <p:nvPicPr>
          <p:cNvPr id="96" name="Picture 7" descr="O:\Présentations_PPT\pack-images\logos\iuem-logo-def.png">
            <a:extLst>
              <a:ext uri="{FF2B5EF4-FFF2-40B4-BE49-F238E27FC236}">
                <a16:creationId xmlns:a16="http://schemas.microsoft.com/office/drawing/2014/main" id="{38DBB2BA-51AC-69D3-2FD4-2794FC5474D8}"/>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14B126CE-6EFC-50EA-A61B-06E25E83C63D}"/>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pic>
        <p:nvPicPr>
          <p:cNvPr id="3" name="Image 2">
            <a:extLst>
              <a:ext uri="{FF2B5EF4-FFF2-40B4-BE49-F238E27FC236}">
                <a16:creationId xmlns:a16="http://schemas.microsoft.com/office/drawing/2014/main" id="{0272D2A5-14F3-3B5C-FD49-7847A100E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40" y="1537920"/>
            <a:ext cx="8636000" cy="3390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ZoneTexte 3">
            <a:extLst>
              <a:ext uri="{FF2B5EF4-FFF2-40B4-BE49-F238E27FC236}">
                <a16:creationId xmlns:a16="http://schemas.microsoft.com/office/drawing/2014/main" id="{6E9D7EAC-C9BA-2B28-F8B1-B3D2A9DF3DEF}"/>
              </a:ext>
            </a:extLst>
          </p:cNvPr>
          <p:cNvSpPr txBox="1"/>
          <p:nvPr/>
        </p:nvSpPr>
        <p:spPr>
          <a:xfrm>
            <a:off x="987552" y="4928820"/>
            <a:ext cx="7510272" cy="1277273"/>
          </a:xfrm>
          <a:prstGeom prst="rect">
            <a:avLst/>
          </a:prstGeom>
          <a:noFill/>
        </p:spPr>
        <p:txBody>
          <a:bodyPr wrap="square" rtlCol="0">
            <a:spAutoFit/>
          </a:bodyPr>
          <a:lstStyle/>
          <a:p>
            <a:r>
              <a:rPr lang="fr-FR" sz="1100" dirty="0"/>
              <a:t>Exemples de lecture</a:t>
            </a:r>
          </a:p>
          <a:p>
            <a:r>
              <a:rPr lang="fr-FR" sz="1100" dirty="0"/>
              <a:t>- Pour 88 publications sur la thématique polaire, les auteurs de l'IUEM ont </a:t>
            </a:r>
            <a:r>
              <a:rPr lang="fr-FR" sz="1100" dirty="0" err="1"/>
              <a:t>co-publié</a:t>
            </a:r>
            <a:r>
              <a:rPr lang="fr-FR" sz="1100" dirty="0"/>
              <a:t> avec à la fois des auteurs affiliés en Europe (UE28 hors France) et des auteurs affiliés dans des établissements hors Europe. </a:t>
            </a:r>
          </a:p>
          <a:p>
            <a:r>
              <a:rPr lang="fr-FR" sz="1100" dirty="0"/>
              <a:t>- Pour 37 publications sur la thématique polaire, les auteurs de l'IUEM ont uniquement collaboré avec des auteurs affiliés en France.</a:t>
            </a:r>
          </a:p>
          <a:p>
            <a:r>
              <a:rPr lang="fr-FR" sz="1100" dirty="0"/>
              <a:t>La publication avec uniquement des coauteurs internationaux (sans France) est celle où l'autrice est affiliée à l'Université du Cap en Afrique du Sud.</a:t>
            </a:r>
          </a:p>
        </p:txBody>
      </p:sp>
    </p:spTree>
    <p:extLst>
      <p:ext uri="{BB962C8B-B14F-4D97-AF65-F5344CB8AC3E}">
        <p14:creationId xmlns:p14="http://schemas.microsoft.com/office/powerpoint/2010/main" val="404193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8" descr="O:\Présentations_PPT\pack-images\themes-recherche.jpg"/>
          <p:cNvPicPr/>
          <p:nvPr/>
        </p:nvPicPr>
        <p:blipFill>
          <a:blip r:embed="rId2"/>
          <a:stretch/>
        </p:blipFill>
        <p:spPr>
          <a:xfrm>
            <a:off x="0" y="2493360"/>
            <a:ext cx="9143280" cy="4363920"/>
          </a:xfrm>
          <a:prstGeom prst="rect">
            <a:avLst/>
          </a:prstGeom>
          <a:ln>
            <a:noFill/>
          </a:ln>
        </p:spPr>
      </p:pic>
      <p:sp>
        <p:nvSpPr>
          <p:cNvPr id="92" name="CustomShape 1"/>
          <p:cNvSpPr/>
          <p:nvPr/>
        </p:nvSpPr>
        <p:spPr>
          <a:xfrm>
            <a:off x="0" y="-219960"/>
            <a:ext cx="9205920" cy="4394160"/>
          </a:xfrm>
          <a:custGeom>
            <a:avLst/>
            <a:gdLst/>
            <a:ahLst/>
            <a:cxnLst/>
            <a:rect l="l" t="t" r="r" b="b"/>
            <a:pathLst>
              <a:path w="9206677" h="4394746">
                <a:moveTo>
                  <a:pt x="164" y="8668"/>
                </a:moveTo>
                <a:lnTo>
                  <a:pt x="9189342" y="0"/>
                </a:lnTo>
                <a:cubicBezTo>
                  <a:pt x="9189342" y="764309"/>
                  <a:pt x="9206677" y="2464686"/>
                  <a:pt x="9206677" y="3228995"/>
                </a:cubicBezTo>
                <a:lnTo>
                  <a:pt x="30499" y="4394746"/>
                </a:lnTo>
                <a:cubicBezTo>
                  <a:pt x="33388" y="3111844"/>
                  <a:pt x="-2725" y="1291570"/>
                  <a:pt x="164" y="8668"/>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p:style>
      </p:sp>
      <p:sp>
        <p:nvSpPr>
          <p:cNvPr id="93" name="CustomShape 2"/>
          <p:cNvSpPr/>
          <p:nvPr/>
        </p:nvSpPr>
        <p:spPr>
          <a:xfrm>
            <a:off x="251640" y="1040040"/>
            <a:ext cx="84243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cap="all" spc="-1" dirty="0">
                <a:solidFill>
                  <a:srgbClr val="4F81BD"/>
                </a:solidFill>
                <a:latin typeface="Neo Sans Std"/>
              </a:rPr>
              <a:t>Etablissements </a:t>
            </a:r>
            <a:r>
              <a:rPr lang="fr-FR" sz="2000" b="1" cap="all" spc="-1" dirty="0" err="1">
                <a:solidFill>
                  <a:srgbClr val="4F81BD"/>
                </a:solidFill>
                <a:latin typeface="Neo Sans Std"/>
              </a:rPr>
              <a:t>co-signataires</a:t>
            </a:r>
            <a:r>
              <a:rPr lang="fr-FR" sz="2000" b="1" cap="all" spc="-1" dirty="0">
                <a:solidFill>
                  <a:srgbClr val="4F81BD"/>
                </a:solidFill>
                <a:latin typeface="Neo Sans Std"/>
              </a:rPr>
              <a:t> </a:t>
            </a:r>
            <a:endParaRPr lang="fr-FR" sz="2800" b="0" strike="noStrike" spc="-1" dirty="0">
              <a:latin typeface="Arial"/>
            </a:endParaRPr>
          </a:p>
          <a:p>
            <a:pPr>
              <a:lnSpc>
                <a:spcPct val="100000"/>
              </a:lnSpc>
            </a:pPr>
            <a:endParaRPr lang="fr-FR" sz="2800" b="0" strike="noStrike" spc="-1" dirty="0">
              <a:latin typeface="Arial"/>
            </a:endParaRPr>
          </a:p>
          <a:p>
            <a:pPr>
              <a:lnSpc>
                <a:spcPct val="100000"/>
              </a:lnSpc>
            </a:pPr>
            <a:endParaRPr lang="fr-FR" sz="2800" b="0" strike="noStrike" spc="-1" dirty="0">
              <a:latin typeface="Arial"/>
            </a:endParaRPr>
          </a:p>
        </p:txBody>
      </p:sp>
      <p:pic>
        <p:nvPicPr>
          <p:cNvPr id="94" name="Picture 7" descr="O:\Présentations_PPT\pack-images\logos\iuem-logo-def.png"/>
          <p:cNvPicPr/>
          <p:nvPr/>
        </p:nvPicPr>
        <p:blipFill>
          <a:blip r:embed="rId3"/>
          <a:stretch/>
        </p:blipFill>
        <p:spPr>
          <a:xfrm>
            <a:off x="251640" y="116640"/>
            <a:ext cx="1427760" cy="791280"/>
          </a:xfrm>
          <a:prstGeom prst="rect">
            <a:avLst/>
          </a:prstGeom>
          <a:ln>
            <a:noFill/>
          </a:ln>
        </p:spPr>
      </p:pic>
    </p:spTree>
    <p:extLst>
      <p:ext uri="{BB962C8B-B14F-4D97-AF65-F5344CB8AC3E}">
        <p14:creationId xmlns:p14="http://schemas.microsoft.com/office/powerpoint/2010/main" val="346399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3027-8FF2-F0E5-6CCC-649C045369D1}"/>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41BA538A-C147-9B2C-8A13-6AECF7A12EF4}"/>
              </a:ext>
            </a:extLst>
          </p:cNvPr>
          <p:cNvSpPr/>
          <p:nvPr/>
        </p:nvSpPr>
        <p:spPr>
          <a:xfrm>
            <a:off x="323640" y="548640"/>
            <a:ext cx="63360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a:solidFill>
                  <a:srgbClr val="1D569A"/>
                </a:solidFill>
                <a:latin typeface="Neo Sans Std"/>
              </a:rPr>
              <a:t>ETABLISSEMENTS CO-SIGNATAIRES</a:t>
            </a:r>
            <a:endParaRPr lang="fr-FR" sz="1600" b="1" cap="all" spc="-1" dirty="0">
              <a:solidFill>
                <a:srgbClr val="1D569A"/>
              </a:solidFill>
              <a:latin typeface="Neo Sans Std"/>
            </a:endParaRPr>
          </a:p>
        </p:txBody>
      </p:sp>
      <p:pic>
        <p:nvPicPr>
          <p:cNvPr id="96" name="Picture 7" descr="O:\Présentations_PPT\pack-images\logos\iuem-logo-def.png">
            <a:extLst>
              <a:ext uri="{FF2B5EF4-FFF2-40B4-BE49-F238E27FC236}">
                <a16:creationId xmlns:a16="http://schemas.microsoft.com/office/drawing/2014/main" id="{5E19D2A7-D265-5F23-DA08-B1652670176E}"/>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427A9859-EE22-C41E-529A-D61A1D861FDA}"/>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sp>
        <p:nvSpPr>
          <p:cNvPr id="4" name="ZoneTexte 3">
            <a:extLst>
              <a:ext uri="{FF2B5EF4-FFF2-40B4-BE49-F238E27FC236}">
                <a16:creationId xmlns:a16="http://schemas.microsoft.com/office/drawing/2014/main" id="{002E4B14-43CF-700E-B914-B737DFAC0AA7}"/>
              </a:ext>
            </a:extLst>
          </p:cNvPr>
          <p:cNvSpPr txBox="1"/>
          <p:nvPr/>
        </p:nvSpPr>
        <p:spPr>
          <a:xfrm>
            <a:off x="516408" y="992520"/>
            <a:ext cx="7510272" cy="577081"/>
          </a:xfrm>
          <a:prstGeom prst="rect">
            <a:avLst/>
          </a:prstGeom>
          <a:noFill/>
        </p:spPr>
        <p:txBody>
          <a:bodyPr wrap="square" rtlCol="0">
            <a:spAutoFit/>
          </a:bodyPr>
          <a:lstStyle/>
          <a:p>
            <a:r>
              <a:rPr lang="fr-FR" sz="1050" dirty="0"/>
              <a:t>Evolution temporelle des principaux établissements </a:t>
            </a:r>
            <a:r>
              <a:rPr lang="fr-FR" sz="1050" dirty="0" err="1"/>
              <a:t>co-signataires</a:t>
            </a:r>
            <a:endParaRPr lang="fr-FR" sz="1050" dirty="0"/>
          </a:p>
          <a:p>
            <a:r>
              <a:rPr lang="fr-FR" sz="1050" dirty="0"/>
              <a:t>Hors établissements </a:t>
            </a:r>
            <a:r>
              <a:rPr lang="fr-FR" sz="1050" dirty="0" err="1"/>
              <a:t>co-tutelles</a:t>
            </a:r>
            <a:r>
              <a:rPr lang="fr-FR" sz="1050" dirty="0"/>
              <a:t> des unités de l'IUEM (Univ Brest, CNRS, Ifremer, IRD).</a:t>
            </a:r>
          </a:p>
          <a:p>
            <a:r>
              <a:rPr lang="fr-FR" sz="1050" dirty="0"/>
              <a:t>Les établissements affichés ont co-signé au moins 13 publications avec les unités de l'IUEM (top 20).</a:t>
            </a:r>
          </a:p>
        </p:txBody>
      </p:sp>
      <p:pic>
        <p:nvPicPr>
          <p:cNvPr id="8" name="Image 7">
            <a:extLst>
              <a:ext uri="{FF2B5EF4-FFF2-40B4-BE49-F238E27FC236}">
                <a16:creationId xmlns:a16="http://schemas.microsoft.com/office/drawing/2014/main" id="{E8B533F1-A98C-C1DA-38AD-6D771D32E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 y="590550"/>
            <a:ext cx="7772400" cy="5162351"/>
          </a:xfrm>
          <a:prstGeom prst="rect">
            <a:avLst/>
          </a:prstGeom>
        </p:spPr>
      </p:pic>
    </p:spTree>
    <p:extLst>
      <p:ext uri="{BB962C8B-B14F-4D97-AF65-F5344CB8AC3E}">
        <p14:creationId xmlns:p14="http://schemas.microsoft.com/office/powerpoint/2010/main" val="107063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5337F-A0F5-0F0F-17F7-ED70D9F33D99}"/>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2AC507BB-3871-839A-94AE-1A9583A6AFF7}"/>
              </a:ext>
            </a:extLst>
          </p:cNvPr>
          <p:cNvSpPr/>
          <p:nvPr/>
        </p:nvSpPr>
        <p:spPr>
          <a:xfrm>
            <a:off x="323640" y="548640"/>
            <a:ext cx="63360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a:solidFill>
                  <a:srgbClr val="1D569A"/>
                </a:solidFill>
                <a:latin typeface="Neo Sans Std"/>
              </a:rPr>
              <a:t>ETABLISSEMENTS CO-SIGNATAIRES</a:t>
            </a:r>
            <a:endParaRPr lang="fr-FR" sz="1600" b="1" cap="all" spc="-1" dirty="0">
              <a:solidFill>
                <a:srgbClr val="1D569A"/>
              </a:solidFill>
              <a:latin typeface="Neo Sans Std"/>
            </a:endParaRPr>
          </a:p>
        </p:txBody>
      </p:sp>
      <p:pic>
        <p:nvPicPr>
          <p:cNvPr id="96" name="Picture 7" descr="O:\Présentations_PPT\pack-images\logos\iuem-logo-def.png">
            <a:extLst>
              <a:ext uri="{FF2B5EF4-FFF2-40B4-BE49-F238E27FC236}">
                <a16:creationId xmlns:a16="http://schemas.microsoft.com/office/drawing/2014/main" id="{6AD53D1A-B93D-A49C-10ED-60ECE5C319E3}"/>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FBC19B56-FD3B-8019-C522-4A2AE003F404}"/>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sp>
        <p:nvSpPr>
          <p:cNvPr id="4" name="ZoneTexte 3">
            <a:extLst>
              <a:ext uri="{FF2B5EF4-FFF2-40B4-BE49-F238E27FC236}">
                <a16:creationId xmlns:a16="http://schemas.microsoft.com/office/drawing/2014/main" id="{7A38F85D-7283-A4A4-4F10-E8066B9CDE27}"/>
              </a:ext>
            </a:extLst>
          </p:cNvPr>
          <p:cNvSpPr txBox="1"/>
          <p:nvPr/>
        </p:nvSpPr>
        <p:spPr>
          <a:xfrm>
            <a:off x="516408" y="992520"/>
            <a:ext cx="7510272" cy="577081"/>
          </a:xfrm>
          <a:prstGeom prst="rect">
            <a:avLst/>
          </a:prstGeom>
          <a:noFill/>
        </p:spPr>
        <p:txBody>
          <a:bodyPr wrap="square" rtlCol="0">
            <a:spAutoFit/>
          </a:bodyPr>
          <a:lstStyle/>
          <a:p>
            <a:r>
              <a:rPr lang="fr-FR" sz="1050" dirty="0"/>
              <a:t>Evolution temporelle des principaux établissements </a:t>
            </a:r>
            <a:r>
              <a:rPr lang="fr-FR" sz="1050" dirty="0" err="1"/>
              <a:t>co-signataires</a:t>
            </a:r>
            <a:endParaRPr lang="fr-FR" sz="1050" dirty="0"/>
          </a:p>
          <a:p>
            <a:r>
              <a:rPr lang="fr-FR" sz="1050" dirty="0"/>
              <a:t>Hors établissements </a:t>
            </a:r>
            <a:r>
              <a:rPr lang="fr-FR" sz="1050" dirty="0" err="1"/>
              <a:t>co-tutelles</a:t>
            </a:r>
            <a:r>
              <a:rPr lang="fr-FR" sz="1050" dirty="0"/>
              <a:t> des unités de l'IUEM (Univ Brest, CNRS, Ifremer, IRD).</a:t>
            </a:r>
          </a:p>
          <a:p>
            <a:r>
              <a:rPr lang="fr-FR" sz="1050" dirty="0"/>
              <a:t>Les établissements affichés ont co-signé au moins 13 publications avec les unités de l'IUEM (top 20).</a:t>
            </a:r>
          </a:p>
        </p:txBody>
      </p:sp>
      <p:pic>
        <p:nvPicPr>
          <p:cNvPr id="3" name="Image 2">
            <a:extLst>
              <a:ext uri="{FF2B5EF4-FFF2-40B4-BE49-F238E27FC236}">
                <a16:creationId xmlns:a16="http://schemas.microsoft.com/office/drawing/2014/main" id="{38685C3A-D66F-7589-5D85-D74053F16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08" y="1783966"/>
            <a:ext cx="7772400" cy="4641206"/>
          </a:xfrm>
          <a:prstGeom prst="rect">
            <a:avLst/>
          </a:prstGeom>
        </p:spPr>
      </p:pic>
    </p:spTree>
    <p:extLst>
      <p:ext uri="{BB962C8B-B14F-4D97-AF65-F5344CB8AC3E}">
        <p14:creationId xmlns:p14="http://schemas.microsoft.com/office/powerpoint/2010/main" val="368269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EB070-E9A1-BA3F-50E9-9FED18F81148}"/>
            </a:ext>
          </a:extLst>
        </p:cNvPr>
        <p:cNvGrpSpPr/>
        <p:nvPr/>
      </p:nvGrpSpPr>
      <p:grpSpPr>
        <a:xfrm>
          <a:off x="0" y="0"/>
          <a:ext cx="0" cy="0"/>
          <a:chOff x="0" y="0"/>
          <a:chExt cx="0" cy="0"/>
        </a:xfrm>
      </p:grpSpPr>
      <p:pic>
        <p:nvPicPr>
          <p:cNvPr id="91" name="Picture 8" descr="O:\Présentations_PPT\pack-images\themes-recherche.jpg">
            <a:extLst>
              <a:ext uri="{FF2B5EF4-FFF2-40B4-BE49-F238E27FC236}">
                <a16:creationId xmlns:a16="http://schemas.microsoft.com/office/drawing/2014/main" id="{8637DD9D-99AB-7CC8-2799-601040B149C0}"/>
              </a:ext>
            </a:extLst>
          </p:cNvPr>
          <p:cNvPicPr/>
          <p:nvPr/>
        </p:nvPicPr>
        <p:blipFill>
          <a:blip r:embed="rId2"/>
          <a:stretch/>
        </p:blipFill>
        <p:spPr>
          <a:xfrm>
            <a:off x="0" y="2493360"/>
            <a:ext cx="9143280" cy="4363920"/>
          </a:xfrm>
          <a:prstGeom prst="rect">
            <a:avLst/>
          </a:prstGeom>
          <a:ln>
            <a:noFill/>
          </a:ln>
        </p:spPr>
      </p:pic>
      <p:sp>
        <p:nvSpPr>
          <p:cNvPr id="92" name="CustomShape 1">
            <a:extLst>
              <a:ext uri="{FF2B5EF4-FFF2-40B4-BE49-F238E27FC236}">
                <a16:creationId xmlns:a16="http://schemas.microsoft.com/office/drawing/2014/main" id="{76720624-0FBF-AE3A-B0E5-22882326DE98}"/>
              </a:ext>
            </a:extLst>
          </p:cNvPr>
          <p:cNvSpPr/>
          <p:nvPr/>
        </p:nvSpPr>
        <p:spPr>
          <a:xfrm>
            <a:off x="0" y="-219960"/>
            <a:ext cx="9205920" cy="4394160"/>
          </a:xfrm>
          <a:custGeom>
            <a:avLst/>
            <a:gdLst/>
            <a:ahLst/>
            <a:cxnLst/>
            <a:rect l="l" t="t" r="r" b="b"/>
            <a:pathLst>
              <a:path w="9206677" h="4394746">
                <a:moveTo>
                  <a:pt x="164" y="8668"/>
                </a:moveTo>
                <a:lnTo>
                  <a:pt x="9189342" y="0"/>
                </a:lnTo>
                <a:cubicBezTo>
                  <a:pt x="9189342" y="764309"/>
                  <a:pt x="9206677" y="2464686"/>
                  <a:pt x="9206677" y="3228995"/>
                </a:cubicBezTo>
                <a:lnTo>
                  <a:pt x="30499" y="4394746"/>
                </a:lnTo>
                <a:cubicBezTo>
                  <a:pt x="33388" y="3111844"/>
                  <a:pt x="-2725" y="1291570"/>
                  <a:pt x="164" y="8668"/>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p:style>
      </p:sp>
      <p:sp>
        <p:nvSpPr>
          <p:cNvPr id="93" name="CustomShape 2">
            <a:extLst>
              <a:ext uri="{FF2B5EF4-FFF2-40B4-BE49-F238E27FC236}">
                <a16:creationId xmlns:a16="http://schemas.microsoft.com/office/drawing/2014/main" id="{B0E73F51-750F-3A67-061C-1A8147D41117}"/>
              </a:ext>
            </a:extLst>
          </p:cNvPr>
          <p:cNvSpPr/>
          <p:nvPr/>
        </p:nvSpPr>
        <p:spPr>
          <a:xfrm>
            <a:off x="251640" y="1040040"/>
            <a:ext cx="84243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cap="all" spc="-1" dirty="0">
                <a:solidFill>
                  <a:srgbClr val="4F81BD"/>
                </a:solidFill>
                <a:latin typeface="Neo Sans Std"/>
              </a:rPr>
              <a:t>Collaborations internes </a:t>
            </a:r>
            <a:endParaRPr lang="fr-FR" sz="2800" b="0" strike="noStrike" spc="-1" dirty="0">
              <a:latin typeface="Arial"/>
            </a:endParaRPr>
          </a:p>
          <a:p>
            <a:pPr>
              <a:lnSpc>
                <a:spcPct val="100000"/>
              </a:lnSpc>
            </a:pPr>
            <a:endParaRPr lang="fr-FR" sz="2800" b="0" strike="noStrike" spc="-1" dirty="0">
              <a:latin typeface="Arial"/>
            </a:endParaRPr>
          </a:p>
          <a:p>
            <a:pPr>
              <a:lnSpc>
                <a:spcPct val="100000"/>
              </a:lnSpc>
            </a:pPr>
            <a:endParaRPr lang="fr-FR" sz="2800" b="0" strike="noStrike" spc="-1" dirty="0">
              <a:latin typeface="Arial"/>
            </a:endParaRPr>
          </a:p>
        </p:txBody>
      </p:sp>
      <p:pic>
        <p:nvPicPr>
          <p:cNvPr id="94" name="Picture 7" descr="O:\Présentations_PPT\pack-images\logos\iuem-logo-def.png">
            <a:extLst>
              <a:ext uri="{FF2B5EF4-FFF2-40B4-BE49-F238E27FC236}">
                <a16:creationId xmlns:a16="http://schemas.microsoft.com/office/drawing/2014/main" id="{26A5C52A-22D5-D045-63CB-B39C63867692}"/>
              </a:ext>
            </a:extLst>
          </p:cNvPr>
          <p:cNvPicPr/>
          <p:nvPr/>
        </p:nvPicPr>
        <p:blipFill>
          <a:blip r:embed="rId3"/>
          <a:stretch/>
        </p:blipFill>
        <p:spPr>
          <a:xfrm>
            <a:off x="251640" y="116640"/>
            <a:ext cx="1427760" cy="791280"/>
          </a:xfrm>
          <a:prstGeom prst="rect">
            <a:avLst/>
          </a:prstGeom>
          <a:ln>
            <a:noFill/>
          </a:ln>
        </p:spPr>
      </p:pic>
    </p:spTree>
    <p:extLst>
      <p:ext uri="{BB962C8B-B14F-4D97-AF65-F5344CB8AC3E}">
        <p14:creationId xmlns:p14="http://schemas.microsoft.com/office/powerpoint/2010/main" val="390256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B4FB8-639C-EE85-3114-FF68D32F13C5}"/>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7F7D9FED-022F-A72A-D099-CCFC6706457C}"/>
              </a:ext>
            </a:extLst>
          </p:cNvPr>
          <p:cNvSpPr/>
          <p:nvPr/>
        </p:nvSpPr>
        <p:spPr>
          <a:xfrm>
            <a:off x="323640" y="548640"/>
            <a:ext cx="63360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a:solidFill>
                  <a:srgbClr val="1D569A"/>
                </a:solidFill>
                <a:latin typeface="Neo Sans Std"/>
              </a:rPr>
              <a:t>Collaborations internes</a:t>
            </a:r>
            <a:endParaRPr lang="fr-FR" sz="1600" b="1" cap="all" spc="-1" dirty="0">
              <a:solidFill>
                <a:srgbClr val="1D569A"/>
              </a:solidFill>
              <a:latin typeface="Neo Sans Std"/>
            </a:endParaRPr>
          </a:p>
        </p:txBody>
      </p:sp>
      <p:pic>
        <p:nvPicPr>
          <p:cNvPr id="96" name="Picture 7" descr="O:\Présentations_PPT\pack-images\logos\iuem-logo-def.png">
            <a:extLst>
              <a:ext uri="{FF2B5EF4-FFF2-40B4-BE49-F238E27FC236}">
                <a16:creationId xmlns:a16="http://schemas.microsoft.com/office/drawing/2014/main" id="{69AC81DA-33FF-8A83-C8F2-584564FA1196}"/>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C44013F7-FB15-C8B3-0904-2ACB8E6B012F}"/>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sp>
        <p:nvSpPr>
          <p:cNvPr id="4" name="ZoneTexte 3">
            <a:extLst>
              <a:ext uri="{FF2B5EF4-FFF2-40B4-BE49-F238E27FC236}">
                <a16:creationId xmlns:a16="http://schemas.microsoft.com/office/drawing/2014/main" id="{3F65D5B3-4358-E0AA-2942-C49C7DF776CE}"/>
              </a:ext>
            </a:extLst>
          </p:cNvPr>
          <p:cNvSpPr txBox="1"/>
          <p:nvPr/>
        </p:nvSpPr>
        <p:spPr>
          <a:xfrm>
            <a:off x="438306" y="4744806"/>
            <a:ext cx="7510272" cy="1323439"/>
          </a:xfrm>
          <a:prstGeom prst="rect">
            <a:avLst/>
          </a:prstGeom>
          <a:noFill/>
        </p:spPr>
        <p:txBody>
          <a:bodyPr wrap="square" rtlCol="0">
            <a:spAutoFit/>
          </a:bodyPr>
          <a:lstStyle/>
          <a:p>
            <a:r>
              <a:rPr lang="fr-FR" sz="800" dirty="0"/>
              <a:t>Les publications ont été attribuées à chaque unité en fonction de la mention de celle-ci dans les affiliations brutes des auteurs. La variabilité dans l’écriture des affiliations peut entraîner une sur- ou une sous-représentation de certains acteurs cosignataires, notamment dans le cas des Unités Mixtes.</a:t>
            </a:r>
          </a:p>
          <a:p>
            <a:r>
              <a:rPr lang="fr-FR" sz="800" dirty="0"/>
              <a:t>Plusieurs unités ont changé de nom et/ou de périmètre au cours de la période étudiée : les différentes formes sont comptabilisées sous un intitulé unique (LM2E devenu BEEP, LGO devenu GEOOCEAN).</a:t>
            </a:r>
          </a:p>
          <a:p>
            <a:r>
              <a:rPr lang="fr-FR" sz="800" dirty="0"/>
              <a:t>Exemples de lecture : </a:t>
            </a:r>
          </a:p>
          <a:p>
            <a:r>
              <a:rPr lang="fr-FR" sz="800" dirty="0"/>
              <a:t>- Les auteurs des unités AMURE et LM2E-BEEP n'ont collaboré avec aucune autre unité de l'IUEM dans le corpus polaire. </a:t>
            </a:r>
          </a:p>
          <a:p>
            <a:r>
              <a:rPr lang="fr-FR" sz="800" dirty="0"/>
              <a:t>- Les auteurs du LOPS ont co-signé 7 publications avec les auteurs du LEMAR, dont 1 également co-signée par des auteurs de l'UMS 3113. </a:t>
            </a:r>
          </a:p>
          <a:p>
            <a:r>
              <a:rPr lang="fr-FR" sz="800" dirty="0"/>
              <a:t>- Les auteurs du LETG ont </a:t>
            </a:r>
            <a:r>
              <a:rPr lang="fr-FR" sz="800" dirty="0" err="1"/>
              <a:t>co-publié</a:t>
            </a:r>
            <a:r>
              <a:rPr lang="fr-FR" sz="800" dirty="0"/>
              <a:t> avec les auteurs du LGO-GEOOCEAN (4 </a:t>
            </a:r>
            <a:r>
              <a:rPr lang="fr-FR" sz="800" dirty="0" err="1"/>
              <a:t>co</a:t>
            </a:r>
            <a:r>
              <a:rPr lang="fr-FR" sz="800" dirty="0"/>
              <a:t>-publications) et avec les auteurs du LOPS (1 </a:t>
            </a:r>
            <a:r>
              <a:rPr lang="fr-FR" sz="800" dirty="0" err="1"/>
              <a:t>co</a:t>
            </a:r>
            <a:r>
              <a:rPr lang="fr-FR" sz="800" dirty="0"/>
              <a:t>-publication) ; ils sont les seuls auteurs affiliés à une unité de l'IUEM pour 5 publications.</a:t>
            </a:r>
          </a:p>
          <a:p>
            <a:endParaRPr lang="fr-FR" sz="800" dirty="0"/>
          </a:p>
        </p:txBody>
      </p:sp>
      <p:pic>
        <p:nvPicPr>
          <p:cNvPr id="2" name="Image 1">
            <a:extLst>
              <a:ext uri="{FF2B5EF4-FFF2-40B4-BE49-F238E27FC236}">
                <a16:creationId xmlns:a16="http://schemas.microsoft.com/office/drawing/2014/main" id="{5119BCCD-8921-C636-5D67-480091E25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40" y="1155006"/>
            <a:ext cx="6057900" cy="350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585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8" descr="O:\Présentations_PPT\pack-images\themes-recherche.jpg"/>
          <p:cNvPicPr/>
          <p:nvPr/>
        </p:nvPicPr>
        <p:blipFill>
          <a:blip r:embed="rId2"/>
          <a:stretch/>
        </p:blipFill>
        <p:spPr>
          <a:xfrm>
            <a:off x="0" y="2493360"/>
            <a:ext cx="9143280" cy="4363920"/>
          </a:xfrm>
          <a:prstGeom prst="rect">
            <a:avLst/>
          </a:prstGeom>
          <a:ln>
            <a:noFill/>
          </a:ln>
        </p:spPr>
      </p:pic>
      <p:sp>
        <p:nvSpPr>
          <p:cNvPr id="92" name="CustomShape 1"/>
          <p:cNvSpPr/>
          <p:nvPr/>
        </p:nvSpPr>
        <p:spPr>
          <a:xfrm>
            <a:off x="0" y="-219960"/>
            <a:ext cx="9205920" cy="4394160"/>
          </a:xfrm>
          <a:custGeom>
            <a:avLst/>
            <a:gdLst/>
            <a:ahLst/>
            <a:cxnLst/>
            <a:rect l="l" t="t" r="r" b="b"/>
            <a:pathLst>
              <a:path w="9206677" h="4394746">
                <a:moveTo>
                  <a:pt x="164" y="8668"/>
                </a:moveTo>
                <a:lnTo>
                  <a:pt x="9189342" y="0"/>
                </a:lnTo>
                <a:cubicBezTo>
                  <a:pt x="9189342" y="764309"/>
                  <a:pt x="9206677" y="2464686"/>
                  <a:pt x="9206677" y="3228995"/>
                </a:cubicBezTo>
                <a:lnTo>
                  <a:pt x="30499" y="4394746"/>
                </a:lnTo>
                <a:cubicBezTo>
                  <a:pt x="33388" y="3111844"/>
                  <a:pt x="-2725" y="1291570"/>
                  <a:pt x="164" y="8668"/>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p:style>
      </p:sp>
      <p:sp>
        <p:nvSpPr>
          <p:cNvPr id="93" name="CustomShape 2"/>
          <p:cNvSpPr/>
          <p:nvPr/>
        </p:nvSpPr>
        <p:spPr>
          <a:xfrm>
            <a:off x="251640" y="1040040"/>
            <a:ext cx="84243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cap="all" spc="-1" dirty="0">
                <a:solidFill>
                  <a:srgbClr val="4F81BD"/>
                </a:solidFill>
                <a:latin typeface="Neo Sans Std"/>
                <a:ea typeface="DejaVu Sans"/>
              </a:rPr>
              <a:t>THEMATIQUES</a:t>
            </a:r>
            <a:endParaRPr lang="fr-FR" sz="2800" b="0" strike="noStrike" spc="-1" dirty="0">
              <a:latin typeface="Arial"/>
            </a:endParaRPr>
          </a:p>
          <a:p>
            <a:pPr>
              <a:lnSpc>
                <a:spcPct val="100000"/>
              </a:lnSpc>
            </a:pPr>
            <a:endParaRPr lang="fr-FR" sz="2800" b="0" strike="noStrike" spc="-1" dirty="0">
              <a:latin typeface="Arial"/>
            </a:endParaRPr>
          </a:p>
          <a:p>
            <a:pPr>
              <a:lnSpc>
                <a:spcPct val="100000"/>
              </a:lnSpc>
            </a:pPr>
            <a:endParaRPr lang="fr-FR" sz="2800" b="0" strike="noStrike" spc="-1" dirty="0">
              <a:latin typeface="Arial"/>
            </a:endParaRPr>
          </a:p>
        </p:txBody>
      </p:sp>
      <p:pic>
        <p:nvPicPr>
          <p:cNvPr id="94" name="Picture 7" descr="O:\Présentations_PPT\pack-images\logos\iuem-logo-def.png"/>
          <p:cNvPicPr/>
          <p:nvPr/>
        </p:nvPicPr>
        <p:blipFill>
          <a:blip r:embed="rId3"/>
          <a:stretch/>
        </p:blipFill>
        <p:spPr>
          <a:xfrm>
            <a:off x="251640" y="116640"/>
            <a:ext cx="1427760" cy="791280"/>
          </a:xfrm>
          <a:prstGeom prst="rect">
            <a:avLst/>
          </a:prstGeom>
          <a:ln>
            <a:noFill/>
          </a:ln>
        </p:spPr>
      </p:pic>
    </p:spTree>
    <p:extLst>
      <p:ext uri="{BB962C8B-B14F-4D97-AF65-F5344CB8AC3E}">
        <p14:creationId xmlns:p14="http://schemas.microsoft.com/office/powerpoint/2010/main" val="100202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5436000" y="0"/>
            <a:ext cx="3707280" cy="6857280"/>
          </a:xfrm>
          <a:custGeom>
            <a:avLst/>
            <a:gdLst/>
            <a:ahLst/>
            <a:cxnLst/>
            <a:rect l="l" t="t" r="r" b="b"/>
            <a:pathLst>
              <a:path w="9148334" h="6862333">
                <a:moveTo>
                  <a:pt x="0" y="0"/>
                </a:moveTo>
                <a:lnTo>
                  <a:pt x="9148334" y="4333"/>
                </a:lnTo>
                <a:lnTo>
                  <a:pt x="9148334" y="6862333"/>
                </a:lnTo>
                <a:lnTo>
                  <a:pt x="4334" y="6862333"/>
                </a:lnTo>
                <a:cubicBezTo>
                  <a:pt x="2889" y="4574889"/>
                  <a:pt x="1445" y="2287444"/>
                  <a:pt x="0" y="0"/>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p:style>
      </p:sp>
      <p:sp>
        <p:nvSpPr>
          <p:cNvPr id="84" name="CustomShape 2"/>
          <p:cNvSpPr/>
          <p:nvPr/>
        </p:nvSpPr>
        <p:spPr>
          <a:xfrm>
            <a:off x="107640" y="1484640"/>
            <a:ext cx="5184000" cy="17836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a:solidFill>
                  <a:srgbClr val="1D569A"/>
                </a:solidFill>
                <a:latin typeface="Neo Sans Std"/>
              </a:rPr>
              <a:t>Etude </a:t>
            </a:r>
            <a:r>
              <a:rPr lang="fr-FR" sz="2800" b="1" cap="all" spc="-1" dirty="0" err="1">
                <a:solidFill>
                  <a:srgbClr val="1D569A"/>
                </a:solidFill>
                <a:latin typeface="Neo Sans Std"/>
              </a:rPr>
              <a:t>réalisee</a:t>
            </a:r>
            <a:r>
              <a:rPr lang="fr-FR" sz="2800" b="1" cap="all" spc="-1" dirty="0">
                <a:solidFill>
                  <a:srgbClr val="1D569A"/>
                </a:solidFill>
                <a:latin typeface="Neo Sans Std"/>
              </a:rPr>
              <a:t> par </a:t>
            </a:r>
            <a:endParaRPr lang="fr-FR" sz="2800" b="0" strike="noStrike" spc="-1" dirty="0">
              <a:latin typeface="Arial"/>
            </a:endParaRPr>
          </a:p>
          <a:p>
            <a:pPr>
              <a:lnSpc>
                <a:spcPct val="100000"/>
              </a:lnSpc>
            </a:pPr>
            <a:endParaRPr lang="fr-FR" sz="2800" b="0" strike="noStrike" spc="-1" dirty="0">
              <a:latin typeface="Arial"/>
            </a:endParaRPr>
          </a:p>
          <a:p>
            <a:pPr>
              <a:lnSpc>
                <a:spcPct val="100000"/>
              </a:lnSpc>
            </a:pP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endParaRPr lang="fr-FR" sz="1800" b="0" strike="noStrike" spc="-1" dirty="0">
              <a:latin typeface="Arial"/>
            </a:endParaRPr>
          </a:p>
        </p:txBody>
      </p:sp>
      <p:pic>
        <p:nvPicPr>
          <p:cNvPr id="85" name="Picture 7" descr="O:\Présentations_PPT\pack-images\logos\iuem-logo-def.png"/>
          <p:cNvPicPr/>
          <p:nvPr/>
        </p:nvPicPr>
        <p:blipFill>
          <a:blip r:embed="rId2"/>
          <a:stretch/>
        </p:blipFill>
        <p:spPr>
          <a:xfrm>
            <a:off x="251640" y="116640"/>
            <a:ext cx="1427760" cy="791280"/>
          </a:xfrm>
          <a:prstGeom prst="rect">
            <a:avLst/>
          </a:prstGeom>
          <a:ln>
            <a:noFill/>
          </a:ln>
        </p:spPr>
      </p:pic>
      <p:pic>
        <p:nvPicPr>
          <p:cNvPr id="86" name="Picture 2" descr="O:\Présentations_PPT\pack-images\interface01.jpg"/>
          <p:cNvPicPr/>
          <p:nvPr/>
        </p:nvPicPr>
        <p:blipFill>
          <a:blip r:embed="rId3"/>
          <a:srcRect l="58965" r="5723"/>
          <a:stretch/>
        </p:blipFill>
        <p:spPr>
          <a:xfrm>
            <a:off x="5499360" y="0"/>
            <a:ext cx="3643920" cy="6857280"/>
          </a:xfrm>
          <a:prstGeom prst="rect">
            <a:avLst/>
          </a:prstGeom>
          <a:ln>
            <a:noFill/>
          </a:ln>
        </p:spPr>
      </p:pic>
      <p:sp>
        <p:nvSpPr>
          <p:cNvPr id="2" name="ZoneTexte 1">
            <a:extLst>
              <a:ext uri="{FF2B5EF4-FFF2-40B4-BE49-F238E27FC236}">
                <a16:creationId xmlns:a16="http://schemas.microsoft.com/office/drawing/2014/main" id="{533161A4-3042-B246-96A8-45BFC521394A}"/>
              </a:ext>
            </a:extLst>
          </p:cNvPr>
          <p:cNvSpPr txBox="1"/>
          <p:nvPr/>
        </p:nvSpPr>
        <p:spPr>
          <a:xfrm>
            <a:off x="251640" y="2387600"/>
            <a:ext cx="4599760" cy="2062103"/>
          </a:xfrm>
          <a:prstGeom prst="rect">
            <a:avLst/>
          </a:prstGeom>
          <a:noFill/>
        </p:spPr>
        <p:txBody>
          <a:bodyPr wrap="square" rtlCol="0">
            <a:spAutoFit/>
          </a:bodyPr>
          <a:lstStyle/>
          <a:p>
            <a:r>
              <a:rPr lang="fr-FR" sz="2800" b="1" cap="all" spc="-1" dirty="0">
                <a:solidFill>
                  <a:srgbClr val="1D569A"/>
                </a:solidFill>
                <a:latin typeface="Neo Sans Std"/>
              </a:rPr>
              <a:t>Megan </a:t>
            </a:r>
            <a:r>
              <a:rPr lang="fr-FR" sz="2800" b="1" cap="all" spc="-1" dirty="0" err="1">
                <a:solidFill>
                  <a:srgbClr val="1D569A"/>
                </a:solidFill>
                <a:latin typeface="Neo Sans Std"/>
              </a:rPr>
              <a:t>Quimbre</a:t>
            </a:r>
            <a:endParaRPr lang="fr-FR" sz="2800" b="1" cap="all" spc="-1" dirty="0">
              <a:solidFill>
                <a:srgbClr val="1D569A"/>
              </a:solidFill>
              <a:latin typeface="Neo Sans Std"/>
            </a:endParaRPr>
          </a:p>
          <a:p>
            <a:endParaRPr lang="fr-FR" sz="2800" b="1" cap="all" spc="-1" dirty="0">
              <a:solidFill>
                <a:srgbClr val="1D569A"/>
              </a:solidFill>
              <a:latin typeface="Neo Sans Std"/>
            </a:endParaRPr>
          </a:p>
          <a:p>
            <a:r>
              <a:rPr lang="fr-FR" sz="2400" b="1" cap="all" spc="-1" dirty="0">
                <a:solidFill>
                  <a:srgbClr val="1D569A"/>
                </a:solidFill>
                <a:latin typeface="Neo Sans Std"/>
              </a:rPr>
              <a:t> (Ifremer, service Information Scientifique et Technique)</a:t>
            </a:r>
          </a:p>
          <a:p>
            <a:r>
              <a:rPr lang="fr-FR" sz="2400" b="1" cap="all" spc="-1" dirty="0" err="1">
                <a:solidFill>
                  <a:srgbClr val="1D569A"/>
                </a:solidFill>
                <a:latin typeface="Neo Sans Std"/>
              </a:rPr>
              <a:t>appuidoc@ifremer.fr</a:t>
            </a:r>
            <a:r>
              <a:rPr lang="fr-FR" sz="2400" b="1" cap="all" spc="-1" dirty="0">
                <a:solidFill>
                  <a:srgbClr val="1D569A"/>
                </a:solidFill>
                <a:latin typeface="Neo Sans Std"/>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D20D-F82E-8A58-31FC-8C6CE2BF9505}"/>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F0ECFAFD-E2F1-A683-A28F-C6E003CB38AB}"/>
              </a:ext>
            </a:extLst>
          </p:cNvPr>
          <p:cNvSpPr/>
          <p:nvPr/>
        </p:nvSpPr>
        <p:spPr>
          <a:xfrm>
            <a:off x="323640" y="548640"/>
            <a:ext cx="63360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a:solidFill>
                  <a:srgbClr val="1D569A"/>
                </a:solidFill>
                <a:latin typeface="Neo Sans Std"/>
              </a:rPr>
              <a:t>THEMATIQUES	</a:t>
            </a:r>
            <a:endParaRPr lang="fr-FR" sz="1600" b="1" cap="all" spc="-1" dirty="0">
              <a:solidFill>
                <a:srgbClr val="1D569A"/>
              </a:solidFill>
              <a:latin typeface="Neo Sans Std"/>
            </a:endParaRPr>
          </a:p>
        </p:txBody>
      </p:sp>
      <p:pic>
        <p:nvPicPr>
          <p:cNvPr id="96" name="Picture 7" descr="O:\Présentations_PPT\pack-images\logos\iuem-logo-def.png">
            <a:extLst>
              <a:ext uri="{FF2B5EF4-FFF2-40B4-BE49-F238E27FC236}">
                <a16:creationId xmlns:a16="http://schemas.microsoft.com/office/drawing/2014/main" id="{9F4C720A-57DE-1B88-3561-2B01230E373C}"/>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6A77276D-6EA1-173C-18FF-3CEBC86ECBCF}"/>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sp>
        <p:nvSpPr>
          <p:cNvPr id="4" name="ZoneTexte 3">
            <a:extLst>
              <a:ext uri="{FF2B5EF4-FFF2-40B4-BE49-F238E27FC236}">
                <a16:creationId xmlns:a16="http://schemas.microsoft.com/office/drawing/2014/main" id="{4D11E58B-599B-1843-BFF6-25D22813BDD7}"/>
              </a:ext>
            </a:extLst>
          </p:cNvPr>
          <p:cNvSpPr txBox="1"/>
          <p:nvPr/>
        </p:nvSpPr>
        <p:spPr>
          <a:xfrm>
            <a:off x="150648" y="5865480"/>
            <a:ext cx="7510272" cy="707886"/>
          </a:xfrm>
          <a:prstGeom prst="rect">
            <a:avLst/>
          </a:prstGeom>
          <a:noFill/>
        </p:spPr>
        <p:txBody>
          <a:bodyPr wrap="square" rtlCol="0">
            <a:spAutoFit/>
          </a:bodyPr>
          <a:lstStyle/>
          <a:p>
            <a:pPr>
              <a:defRPr sz="1000"/>
            </a:pPr>
            <a:r>
              <a:rPr lang="fr-FR" sz="800" dirty="0">
                <a:solidFill>
                  <a:srgbClr val="000000"/>
                </a:solidFill>
                <a:latin typeface="Calibri" pitchFamily="2" charset="0"/>
                <a:cs typeface="Calibri" pitchFamily="2" charset="0"/>
              </a:rPr>
              <a:t>Les concepts affichés, extraits des titres et résumés des publications du corpus, sont présents dans au moins 20 publications. </a:t>
            </a:r>
          </a:p>
          <a:p>
            <a:pPr>
              <a:defRPr sz="1000"/>
            </a:pPr>
            <a:endParaRPr lang="fr-FR" sz="800" dirty="0">
              <a:solidFill>
                <a:srgbClr val="000000"/>
              </a:solidFill>
              <a:latin typeface="Calibri" pitchFamily="2" charset="0"/>
              <a:cs typeface="Calibri" pitchFamily="2" charset="0"/>
            </a:endParaRPr>
          </a:p>
          <a:p>
            <a:pPr>
              <a:defRPr sz="1000"/>
            </a:pPr>
            <a:r>
              <a:rPr lang="fr-FR" sz="800" i="1" dirty="0">
                <a:solidFill>
                  <a:srgbClr val="000000"/>
                </a:solidFill>
                <a:latin typeface="Calibri" pitchFamily="2" charset="0"/>
                <a:cs typeface="Calibri" pitchFamily="2" charset="0"/>
              </a:rPr>
              <a:t>L’extraction est automatisée dans l’outil </a:t>
            </a:r>
            <a:r>
              <a:rPr lang="fr-FR" sz="800" i="1" dirty="0" err="1">
                <a:solidFill>
                  <a:srgbClr val="000000"/>
                </a:solidFill>
                <a:latin typeface="Calibri" pitchFamily="2" charset="0"/>
                <a:cs typeface="Calibri" pitchFamily="2" charset="0"/>
              </a:rPr>
              <a:t>Intellixir</a:t>
            </a:r>
            <a:r>
              <a:rPr lang="fr-FR" sz="800" i="1" dirty="0">
                <a:solidFill>
                  <a:srgbClr val="000000"/>
                </a:solidFill>
                <a:latin typeface="Calibri" pitchFamily="2" charset="0"/>
                <a:cs typeface="Calibri" pitchFamily="2" charset="0"/>
              </a:rPr>
              <a:t> à partir du titre et/ou du résumé des références bibliographiques, sans regroupements lexicaux. Le comptage des concepts et groupes de concepts est basé sur l’inclusion : l’occurrence d’une expression est également comptabilisée dans le concept isolé présent dans l’expression (ou groupe de concepts). </a:t>
            </a:r>
          </a:p>
          <a:p>
            <a:endParaRPr lang="fr-FR" sz="800" dirty="0"/>
          </a:p>
        </p:txBody>
      </p:sp>
      <p:pic>
        <p:nvPicPr>
          <p:cNvPr id="3" name="Image 2">
            <a:extLst>
              <a:ext uri="{FF2B5EF4-FFF2-40B4-BE49-F238E27FC236}">
                <a16:creationId xmlns:a16="http://schemas.microsoft.com/office/drawing/2014/main" id="{708F3C0E-C3DA-A933-0D4D-515672016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40" y="1897200"/>
            <a:ext cx="7453643" cy="33000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125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1A0E0-5EE0-C8AA-F76B-8A626DEE782B}"/>
            </a:ext>
          </a:extLst>
        </p:cNvPr>
        <p:cNvGrpSpPr/>
        <p:nvPr/>
      </p:nvGrpSpPr>
      <p:grpSpPr>
        <a:xfrm>
          <a:off x="0" y="0"/>
          <a:ext cx="0" cy="0"/>
          <a:chOff x="0" y="0"/>
          <a:chExt cx="0" cy="0"/>
        </a:xfrm>
      </p:grpSpPr>
      <p:pic>
        <p:nvPicPr>
          <p:cNvPr id="91" name="Picture 8" descr="O:\Présentations_PPT\pack-images\themes-recherche.jpg">
            <a:extLst>
              <a:ext uri="{FF2B5EF4-FFF2-40B4-BE49-F238E27FC236}">
                <a16:creationId xmlns:a16="http://schemas.microsoft.com/office/drawing/2014/main" id="{7DCCF374-96EA-C425-1531-35BD334D56FB}"/>
              </a:ext>
            </a:extLst>
          </p:cNvPr>
          <p:cNvPicPr/>
          <p:nvPr/>
        </p:nvPicPr>
        <p:blipFill>
          <a:blip r:embed="rId2"/>
          <a:stretch/>
        </p:blipFill>
        <p:spPr>
          <a:xfrm>
            <a:off x="0" y="2493360"/>
            <a:ext cx="9143280" cy="4363920"/>
          </a:xfrm>
          <a:prstGeom prst="rect">
            <a:avLst/>
          </a:prstGeom>
          <a:ln>
            <a:noFill/>
          </a:ln>
        </p:spPr>
      </p:pic>
      <p:sp>
        <p:nvSpPr>
          <p:cNvPr id="92" name="CustomShape 1">
            <a:extLst>
              <a:ext uri="{FF2B5EF4-FFF2-40B4-BE49-F238E27FC236}">
                <a16:creationId xmlns:a16="http://schemas.microsoft.com/office/drawing/2014/main" id="{D462FD98-191B-F1F4-FF05-F992B47700BF}"/>
              </a:ext>
            </a:extLst>
          </p:cNvPr>
          <p:cNvSpPr/>
          <p:nvPr/>
        </p:nvSpPr>
        <p:spPr>
          <a:xfrm>
            <a:off x="0" y="-219960"/>
            <a:ext cx="9205920" cy="4394160"/>
          </a:xfrm>
          <a:custGeom>
            <a:avLst/>
            <a:gdLst/>
            <a:ahLst/>
            <a:cxnLst/>
            <a:rect l="l" t="t" r="r" b="b"/>
            <a:pathLst>
              <a:path w="9206677" h="4394746">
                <a:moveTo>
                  <a:pt x="164" y="8668"/>
                </a:moveTo>
                <a:lnTo>
                  <a:pt x="9189342" y="0"/>
                </a:lnTo>
                <a:cubicBezTo>
                  <a:pt x="9189342" y="764309"/>
                  <a:pt x="9206677" y="2464686"/>
                  <a:pt x="9206677" y="3228995"/>
                </a:cubicBezTo>
                <a:lnTo>
                  <a:pt x="30499" y="4394746"/>
                </a:lnTo>
                <a:cubicBezTo>
                  <a:pt x="33388" y="3111844"/>
                  <a:pt x="-2725" y="1291570"/>
                  <a:pt x="164" y="8668"/>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p:style>
      </p:sp>
      <p:sp>
        <p:nvSpPr>
          <p:cNvPr id="93" name="CustomShape 2">
            <a:extLst>
              <a:ext uri="{FF2B5EF4-FFF2-40B4-BE49-F238E27FC236}">
                <a16:creationId xmlns:a16="http://schemas.microsoft.com/office/drawing/2014/main" id="{3C3BDF11-5BEE-85AE-C887-15D56AAC6CC7}"/>
              </a:ext>
            </a:extLst>
          </p:cNvPr>
          <p:cNvSpPr/>
          <p:nvPr/>
        </p:nvSpPr>
        <p:spPr>
          <a:xfrm>
            <a:off x="251640" y="1040040"/>
            <a:ext cx="84243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cap="all" spc="-1" dirty="0">
                <a:solidFill>
                  <a:srgbClr val="4F81BD"/>
                </a:solidFill>
                <a:latin typeface="Neo Sans Std"/>
                <a:ea typeface="DejaVu Sans"/>
              </a:rPr>
              <a:t>THEMATIQUES</a:t>
            </a:r>
            <a:endParaRPr lang="fr-FR" sz="2800" b="0" strike="noStrike" spc="-1" dirty="0">
              <a:latin typeface="Arial"/>
            </a:endParaRPr>
          </a:p>
          <a:p>
            <a:pPr>
              <a:lnSpc>
                <a:spcPct val="100000"/>
              </a:lnSpc>
            </a:pPr>
            <a:endParaRPr lang="fr-FR" sz="2800" b="0" strike="noStrike" spc="-1" dirty="0">
              <a:latin typeface="Arial"/>
            </a:endParaRPr>
          </a:p>
          <a:p>
            <a:pPr>
              <a:lnSpc>
                <a:spcPct val="100000"/>
              </a:lnSpc>
            </a:pPr>
            <a:endParaRPr lang="fr-FR" sz="2800" b="0" strike="noStrike" spc="-1" dirty="0">
              <a:latin typeface="Arial"/>
            </a:endParaRPr>
          </a:p>
        </p:txBody>
      </p:sp>
      <p:pic>
        <p:nvPicPr>
          <p:cNvPr id="94" name="Picture 7" descr="O:\Présentations_PPT\pack-images\logos\iuem-logo-def.png">
            <a:extLst>
              <a:ext uri="{FF2B5EF4-FFF2-40B4-BE49-F238E27FC236}">
                <a16:creationId xmlns:a16="http://schemas.microsoft.com/office/drawing/2014/main" id="{8EF5346B-B13D-F797-E65E-DF963EA5FD82}"/>
              </a:ext>
            </a:extLst>
          </p:cNvPr>
          <p:cNvPicPr/>
          <p:nvPr/>
        </p:nvPicPr>
        <p:blipFill>
          <a:blip r:embed="rId3"/>
          <a:stretch/>
        </p:blipFill>
        <p:spPr>
          <a:xfrm>
            <a:off x="251640" y="116640"/>
            <a:ext cx="1427760" cy="791280"/>
          </a:xfrm>
          <a:prstGeom prst="rect">
            <a:avLst/>
          </a:prstGeom>
          <a:ln>
            <a:noFill/>
          </a:ln>
        </p:spPr>
      </p:pic>
    </p:spTree>
    <p:extLst>
      <p:ext uri="{BB962C8B-B14F-4D97-AF65-F5344CB8AC3E}">
        <p14:creationId xmlns:p14="http://schemas.microsoft.com/office/powerpoint/2010/main" val="1156735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EE66B-EEA4-980F-DA36-9942B221DE80}"/>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F6D70516-ECE5-F4F8-C998-87070E517FB3}"/>
              </a:ext>
            </a:extLst>
          </p:cNvPr>
          <p:cNvSpPr/>
          <p:nvPr/>
        </p:nvSpPr>
        <p:spPr>
          <a:xfrm>
            <a:off x="323640" y="548640"/>
            <a:ext cx="633600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a:solidFill>
                  <a:srgbClr val="1D569A"/>
                </a:solidFill>
                <a:latin typeface="Neo Sans Std"/>
              </a:rPr>
              <a:t>THEMATIQUES </a:t>
            </a:r>
          </a:p>
          <a:p>
            <a:pPr>
              <a:lnSpc>
                <a:spcPct val="100000"/>
              </a:lnSpc>
            </a:pPr>
            <a:r>
              <a:rPr lang="fr-FR" sz="2000" b="1" cap="all" spc="-1" dirty="0">
                <a:solidFill>
                  <a:srgbClr val="1D569A"/>
                </a:solidFill>
                <a:latin typeface="Neo Sans Std"/>
              </a:rPr>
              <a:t>OBJECTIFS DE DEVELOPPEMENTS DURABLES</a:t>
            </a:r>
            <a:r>
              <a:rPr lang="fr-FR" sz="2800" b="1" cap="all" spc="-1" dirty="0">
                <a:solidFill>
                  <a:srgbClr val="1D569A"/>
                </a:solidFill>
                <a:latin typeface="Neo Sans Std"/>
              </a:rPr>
              <a:t>	</a:t>
            </a:r>
            <a:endParaRPr lang="fr-FR" sz="1600" b="1" cap="all" spc="-1" dirty="0">
              <a:solidFill>
                <a:srgbClr val="1D569A"/>
              </a:solidFill>
              <a:latin typeface="Neo Sans Std"/>
            </a:endParaRPr>
          </a:p>
        </p:txBody>
      </p:sp>
      <p:pic>
        <p:nvPicPr>
          <p:cNvPr id="96" name="Picture 7" descr="O:\Présentations_PPT\pack-images\logos\iuem-logo-def.png">
            <a:extLst>
              <a:ext uri="{FF2B5EF4-FFF2-40B4-BE49-F238E27FC236}">
                <a16:creationId xmlns:a16="http://schemas.microsoft.com/office/drawing/2014/main" id="{C6C722B4-5AB4-51E4-1E51-F747598EA53A}"/>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40C27BA9-E61F-D164-4690-CD75015A9499}"/>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graphicFrame>
        <p:nvGraphicFramePr>
          <p:cNvPr id="2" name="Tableau 1">
            <a:extLst>
              <a:ext uri="{FF2B5EF4-FFF2-40B4-BE49-F238E27FC236}">
                <a16:creationId xmlns:a16="http://schemas.microsoft.com/office/drawing/2014/main" id="{DC3D5CB5-BA89-1E95-701D-C4FB17F10F9F}"/>
              </a:ext>
            </a:extLst>
          </p:cNvPr>
          <p:cNvGraphicFramePr>
            <a:graphicFrameLocks noGrp="1"/>
          </p:cNvGraphicFramePr>
          <p:nvPr>
            <p:extLst>
              <p:ext uri="{D42A27DB-BD31-4B8C-83A1-F6EECF244321}">
                <p14:modId xmlns:p14="http://schemas.microsoft.com/office/powerpoint/2010/main" val="3197646098"/>
              </p:ext>
            </p:extLst>
          </p:nvPr>
        </p:nvGraphicFramePr>
        <p:xfrm>
          <a:off x="429260" y="1586473"/>
          <a:ext cx="4764531" cy="2193044"/>
        </p:xfrm>
        <a:graphic>
          <a:graphicData uri="http://schemas.openxmlformats.org/drawingml/2006/table">
            <a:tbl>
              <a:tblPr>
                <a:tableStyleId>{5C22544A-7EE6-4342-B048-85BDC9FD1C3A}</a:tableStyleId>
              </a:tblPr>
              <a:tblGrid>
                <a:gridCol w="2471124">
                  <a:extLst>
                    <a:ext uri="{9D8B030D-6E8A-4147-A177-3AD203B41FA5}">
                      <a16:colId xmlns:a16="http://schemas.microsoft.com/office/drawing/2014/main" val="1477559757"/>
                    </a:ext>
                  </a:extLst>
                </a:gridCol>
                <a:gridCol w="1455594">
                  <a:extLst>
                    <a:ext uri="{9D8B030D-6E8A-4147-A177-3AD203B41FA5}">
                      <a16:colId xmlns:a16="http://schemas.microsoft.com/office/drawing/2014/main" val="317375895"/>
                    </a:ext>
                  </a:extLst>
                </a:gridCol>
                <a:gridCol w="837813">
                  <a:extLst>
                    <a:ext uri="{9D8B030D-6E8A-4147-A177-3AD203B41FA5}">
                      <a16:colId xmlns:a16="http://schemas.microsoft.com/office/drawing/2014/main" val="1859303912"/>
                    </a:ext>
                  </a:extLst>
                </a:gridCol>
              </a:tblGrid>
              <a:tr h="420224">
                <a:tc>
                  <a:txBody>
                    <a:bodyPr/>
                    <a:lstStyle/>
                    <a:p>
                      <a:pPr algn="l" fontAlgn="ctr"/>
                      <a:endParaRPr lang="fr-FR" sz="900" b="1" i="0" u="none" strike="noStrike" dirty="0">
                        <a:effectLst/>
                        <a:latin typeface="Calibri" panose="020F0502020204030204" pitchFamily="34" charset="0"/>
                      </a:endParaRPr>
                    </a:p>
                  </a:txBody>
                  <a:tcPr marL="7363" marR="7363" marT="7363" marB="0" anchor="ctr"/>
                </a:tc>
                <a:tc>
                  <a:txBody>
                    <a:bodyPr/>
                    <a:lstStyle/>
                    <a:p>
                      <a:pPr algn="l" fontAlgn="ctr"/>
                      <a:r>
                        <a:rPr lang="fr-FR" sz="900" u="none" strike="noStrike">
                          <a:effectLst/>
                        </a:rPr>
                        <a:t>Nombre de publications classées</a:t>
                      </a:r>
                      <a:endParaRPr lang="fr-FR" sz="900" b="1" i="0" u="none" strike="noStrike">
                        <a:effectLst/>
                        <a:latin typeface="Calibri" panose="020F0502020204030204" pitchFamily="34" charset="0"/>
                      </a:endParaRPr>
                    </a:p>
                  </a:txBody>
                  <a:tcPr marL="7363" marR="7363" marT="7363" marB="0" anchor="ctr"/>
                </a:tc>
                <a:tc>
                  <a:txBody>
                    <a:bodyPr/>
                    <a:lstStyle/>
                    <a:p>
                      <a:pPr algn="l" fontAlgn="ctr"/>
                      <a:r>
                        <a:rPr lang="fr-FR" sz="900" u="none" strike="noStrike">
                          <a:effectLst/>
                        </a:rPr>
                        <a:t>% sur 262 publications*</a:t>
                      </a:r>
                      <a:endParaRPr lang="fr-FR" sz="900" b="1" i="0" u="none" strike="noStrike">
                        <a:effectLst/>
                        <a:latin typeface="Calibri" panose="020F0502020204030204" pitchFamily="34" charset="0"/>
                      </a:endParaRPr>
                    </a:p>
                  </a:txBody>
                  <a:tcPr marL="7363" marR="7363" marT="7363" marB="0" anchor="ctr"/>
                </a:tc>
                <a:extLst>
                  <a:ext uri="{0D108BD9-81ED-4DB2-BD59-A6C34878D82A}">
                    <a16:rowId xmlns:a16="http://schemas.microsoft.com/office/drawing/2014/main" val="1013685077"/>
                  </a:ext>
                </a:extLst>
              </a:tr>
              <a:tr h="196980">
                <a:tc>
                  <a:txBody>
                    <a:bodyPr/>
                    <a:lstStyle/>
                    <a:p>
                      <a:pPr algn="l" fontAlgn="b"/>
                      <a:r>
                        <a:rPr lang="fr-FR" sz="900" u="none" strike="noStrike">
                          <a:effectLst/>
                        </a:rPr>
                        <a:t>13 Climate Action</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212</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81%</a:t>
                      </a:r>
                      <a:endParaRPr lang="fr-FR" sz="900" b="0" i="0" u="none" strike="noStrike">
                        <a:effectLst/>
                        <a:latin typeface="Calibri" panose="020F0502020204030204" pitchFamily="34" charset="0"/>
                      </a:endParaRPr>
                    </a:p>
                  </a:txBody>
                  <a:tcPr marL="7363" marR="7363" marT="7363" marB="0" anchor="b"/>
                </a:tc>
                <a:extLst>
                  <a:ext uri="{0D108BD9-81ED-4DB2-BD59-A6C34878D82A}">
                    <a16:rowId xmlns:a16="http://schemas.microsoft.com/office/drawing/2014/main" val="1003228006"/>
                  </a:ext>
                </a:extLst>
              </a:tr>
              <a:tr h="196980">
                <a:tc>
                  <a:txBody>
                    <a:bodyPr/>
                    <a:lstStyle/>
                    <a:p>
                      <a:pPr algn="l" fontAlgn="b"/>
                      <a:r>
                        <a:rPr lang="fr-FR" sz="900" u="none" strike="noStrike">
                          <a:effectLst/>
                        </a:rPr>
                        <a:t>14 Life Below Water</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185</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71%</a:t>
                      </a:r>
                      <a:endParaRPr lang="fr-FR" sz="900" b="0" i="0" u="none" strike="noStrike">
                        <a:effectLst/>
                        <a:latin typeface="Calibri" panose="020F0502020204030204" pitchFamily="34" charset="0"/>
                      </a:endParaRPr>
                    </a:p>
                  </a:txBody>
                  <a:tcPr marL="7363" marR="7363" marT="7363" marB="0" anchor="b"/>
                </a:tc>
                <a:extLst>
                  <a:ext uri="{0D108BD9-81ED-4DB2-BD59-A6C34878D82A}">
                    <a16:rowId xmlns:a16="http://schemas.microsoft.com/office/drawing/2014/main" val="2406993874"/>
                  </a:ext>
                </a:extLst>
              </a:tr>
              <a:tr h="196980">
                <a:tc>
                  <a:txBody>
                    <a:bodyPr/>
                    <a:lstStyle/>
                    <a:p>
                      <a:pPr algn="l" fontAlgn="b"/>
                      <a:r>
                        <a:rPr lang="fr-FR" sz="900" u="none" strike="noStrike">
                          <a:effectLst/>
                        </a:rPr>
                        <a:t>15 Life on Land</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13</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5%</a:t>
                      </a:r>
                      <a:endParaRPr lang="fr-FR" sz="900" b="0" i="0" u="none" strike="noStrike">
                        <a:effectLst/>
                        <a:latin typeface="Calibri" panose="020F0502020204030204" pitchFamily="34" charset="0"/>
                      </a:endParaRPr>
                    </a:p>
                  </a:txBody>
                  <a:tcPr marL="7363" marR="7363" marT="7363" marB="0" anchor="b"/>
                </a:tc>
                <a:extLst>
                  <a:ext uri="{0D108BD9-81ED-4DB2-BD59-A6C34878D82A}">
                    <a16:rowId xmlns:a16="http://schemas.microsoft.com/office/drawing/2014/main" val="2498445135"/>
                  </a:ext>
                </a:extLst>
              </a:tr>
              <a:tr h="196980">
                <a:tc>
                  <a:txBody>
                    <a:bodyPr/>
                    <a:lstStyle/>
                    <a:p>
                      <a:pPr algn="l" fontAlgn="b"/>
                      <a:r>
                        <a:rPr lang="fr-FR" sz="900" u="none" strike="noStrike">
                          <a:effectLst/>
                        </a:rPr>
                        <a:t>07 Affordable and Clean Energy</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6</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2%</a:t>
                      </a:r>
                      <a:endParaRPr lang="fr-FR" sz="900" b="0" i="0" u="none" strike="noStrike">
                        <a:effectLst/>
                        <a:latin typeface="Calibri" panose="020F0502020204030204" pitchFamily="34" charset="0"/>
                      </a:endParaRPr>
                    </a:p>
                  </a:txBody>
                  <a:tcPr marL="7363" marR="7363" marT="7363" marB="0" anchor="b"/>
                </a:tc>
                <a:extLst>
                  <a:ext uri="{0D108BD9-81ED-4DB2-BD59-A6C34878D82A}">
                    <a16:rowId xmlns:a16="http://schemas.microsoft.com/office/drawing/2014/main" val="2363677905"/>
                  </a:ext>
                </a:extLst>
              </a:tr>
              <a:tr h="196980">
                <a:tc>
                  <a:txBody>
                    <a:bodyPr/>
                    <a:lstStyle/>
                    <a:p>
                      <a:pPr algn="l" fontAlgn="b"/>
                      <a:r>
                        <a:rPr lang="fr-FR" sz="900" u="none" strike="noStrike">
                          <a:effectLst/>
                        </a:rPr>
                        <a:t>03 Good Health and Well-being</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5</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2%</a:t>
                      </a:r>
                      <a:endParaRPr lang="fr-FR" sz="900" b="0" i="0" u="none" strike="noStrike">
                        <a:effectLst/>
                        <a:latin typeface="Calibri" panose="020F0502020204030204" pitchFamily="34" charset="0"/>
                      </a:endParaRPr>
                    </a:p>
                  </a:txBody>
                  <a:tcPr marL="7363" marR="7363" marT="7363" marB="0" anchor="b"/>
                </a:tc>
                <a:extLst>
                  <a:ext uri="{0D108BD9-81ED-4DB2-BD59-A6C34878D82A}">
                    <a16:rowId xmlns:a16="http://schemas.microsoft.com/office/drawing/2014/main" val="887686142"/>
                  </a:ext>
                </a:extLst>
              </a:tr>
              <a:tr h="196980">
                <a:tc>
                  <a:txBody>
                    <a:bodyPr/>
                    <a:lstStyle/>
                    <a:p>
                      <a:pPr algn="l" fontAlgn="b"/>
                      <a:r>
                        <a:rPr lang="fr-FR" sz="900" u="none" strike="noStrike">
                          <a:effectLst/>
                        </a:rPr>
                        <a:t>11 Sustainable Cities and Communities</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5</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2%</a:t>
                      </a:r>
                      <a:endParaRPr lang="fr-FR" sz="900" b="0" i="0" u="none" strike="noStrike">
                        <a:effectLst/>
                        <a:latin typeface="Calibri" panose="020F0502020204030204" pitchFamily="34" charset="0"/>
                      </a:endParaRPr>
                    </a:p>
                  </a:txBody>
                  <a:tcPr marL="7363" marR="7363" marT="7363" marB="0" anchor="b"/>
                </a:tc>
                <a:extLst>
                  <a:ext uri="{0D108BD9-81ED-4DB2-BD59-A6C34878D82A}">
                    <a16:rowId xmlns:a16="http://schemas.microsoft.com/office/drawing/2014/main" val="1647705200"/>
                  </a:ext>
                </a:extLst>
              </a:tr>
              <a:tr h="196980">
                <a:tc>
                  <a:txBody>
                    <a:bodyPr/>
                    <a:lstStyle/>
                    <a:p>
                      <a:pPr algn="l" fontAlgn="b"/>
                      <a:r>
                        <a:rPr lang="fr-FR" sz="900" u="none" strike="noStrike">
                          <a:effectLst/>
                        </a:rPr>
                        <a:t>02 Zero Hunger</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2</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1%</a:t>
                      </a:r>
                      <a:endParaRPr lang="fr-FR" sz="900" b="0" i="0" u="none" strike="noStrike">
                        <a:effectLst/>
                        <a:latin typeface="Calibri" panose="020F0502020204030204" pitchFamily="34" charset="0"/>
                      </a:endParaRPr>
                    </a:p>
                  </a:txBody>
                  <a:tcPr marL="7363" marR="7363" marT="7363" marB="0" anchor="b"/>
                </a:tc>
                <a:extLst>
                  <a:ext uri="{0D108BD9-81ED-4DB2-BD59-A6C34878D82A}">
                    <a16:rowId xmlns:a16="http://schemas.microsoft.com/office/drawing/2014/main" val="3221513539"/>
                  </a:ext>
                </a:extLst>
              </a:tr>
              <a:tr h="196980">
                <a:tc>
                  <a:txBody>
                    <a:bodyPr/>
                    <a:lstStyle/>
                    <a:p>
                      <a:pPr algn="l" fontAlgn="b"/>
                      <a:r>
                        <a:rPr lang="fr-FR" sz="900" u="none" strike="noStrike">
                          <a:effectLst/>
                        </a:rPr>
                        <a:t>06 Clean Water and Sanitation</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1%</a:t>
                      </a:r>
                      <a:endParaRPr lang="fr-FR" sz="900" b="0" i="0" u="none" strike="noStrike">
                        <a:effectLst/>
                        <a:latin typeface="Calibri" panose="020F0502020204030204" pitchFamily="34" charset="0"/>
                      </a:endParaRPr>
                    </a:p>
                  </a:txBody>
                  <a:tcPr marL="7363" marR="7363" marT="7363" marB="0" anchor="b"/>
                </a:tc>
                <a:extLst>
                  <a:ext uri="{0D108BD9-81ED-4DB2-BD59-A6C34878D82A}">
                    <a16:rowId xmlns:a16="http://schemas.microsoft.com/office/drawing/2014/main" val="2538147696"/>
                  </a:ext>
                </a:extLst>
              </a:tr>
              <a:tr h="196980">
                <a:tc>
                  <a:txBody>
                    <a:bodyPr/>
                    <a:lstStyle/>
                    <a:p>
                      <a:pPr algn="l" fontAlgn="b"/>
                      <a:r>
                        <a:rPr lang="fr-FR" sz="900" u="none" strike="noStrike" dirty="0">
                          <a:effectLst/>
                        </a:rPr>
                        <a:t>09 </a:t>
                      </a:r>
                      <a:r>
                        <a:rPr lang="fr-FR" sz="900" u="none" strike="noStrike" dirty="0" err="1">
                          <a:effectLst/>
                        </a:rPr>
                        <a:t>Industry</a:t>
                      </a:r>
                      <a:r>
                        <a:rPr lang="fr-FR" sz="900" u="none" strike="noStrike" dirty="0">
                          <a:effectLst/>
                        </a:rPr>
                        <a:t>, Innovation and Infrastructure</a:t>
                      </a:r>
                      <a:endParaRPr lang="fr-FR" sz="900" b="0" i="0" u="none" strike="noStrike" dirty="0">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a:effectLst/>
                        </a:rPr>
                        <a:t>1</a:t>
                      </a:r>
                      <a:endParaRPr lang="fr-FR" sz="900" b="0" i="0" u="none" strike="noStrike">
                        <a:solidFill>
                          <a:srgbClr val="000000"/>
                        </a:solidFill>
                        <a:effectLst/>
                        <a:latin typeface="Calibri" panose="020F0502020204030204" pitchFamily="34" charset="0"/>
                      </a:endParaRPr>
                    </a:p>
                  </a:txBody>
                  <a:tcPr marL="7363" marR="7363" marT="7363" marB="0" anchor="b"/>
                </a:tc>
                <a:tc>
                  <a:txBody>
                    <a:bodyPr/>
                    <a:lstStyle/>
                    <a:p>
                      <a:pPr algn="r" fontAlgn="b"/>
                      <a:r>
                        <a:rPr lang="fr-FR" sz="900" u="none" strike="noStrike" dirty="0">
                          <a:effectLst/>
                        </a:rPr>
                        <a:t>0%</a:t>
                      </a:r>
                      <a:endParaRPr lang="fr-FR" sz="900" b="0" i="0" u="none" strike="noStrike" dirty="0">
                        <a:effectLst/>
                        <a:latin typeface="Calibri" panose="020F0502020204030204" pitchFamily="34" charset="0"/>
                      </a:endParaRPr>
                    </a:p>
                  </a:txBody>
                  <a:tcPr marL="7363" marR="7363" marT="7363" marB="0" anchor="b"/>
                </a:tc>
                <a:extLst>
                  <a:ext uri="{0D108BD9-81ED-4DB2-BD59-A6C34878D82A}">
                    <a16:rowId xmlns:a16="http://schemas.microsoft.com/office/drawing/2014/main" val="2037911911"/>
                  </a:ext>
                </a:extLst>
              </a:tr>
            </a:tbl>
          </a:graphicData>
        </a:graphic>
      </p:graphicFrame>
      <p:pic>
        <p:nvPicPr>
          <p:cNvPr id="5" name="Image 4">
            <a:extLst>
              <a:ext uri="{FF2B5EF4-FFF2-40B4-BE49-F238E27FC236}">
                <a16:creationId xmlns:a16="http://schemas.microsoft.com/office/drawing/2014/main" id="{34812D5E-6C5D-536B-878B-06D7A1EB9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79" y="3984432"/>
            <a:ext cx="6654038" cy="25741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4903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2" descr="O:\Présentations_PPT\pack-images\MA3_0034.jpg"/>
          <p:cNvPicPr/>
          <p:nvPr/>
        </p:nvPicPr>
        <p:blipFill>
          <a:blip r:embed="rId2"/>
          <a:srcRect l="7185"/>
          <a:stretch/>
        </p:blipFill>
        <p:spPr>
          <a:xfrm>
            <a:off x="0" y="0"/>
            <a:ext cx="9143280" cy="5541120"/>
          </a:xfrm>
          <a:prstGeom prst="rect">
            <a:avLst/>
          </a:prstGeom>
          <a:ln>
            <a:noFill/>
          </a:ln>
        </p:spPr>
      </p:pic>
      <p:pic>
        <p:nvPicPr>
          <p:cNvPr id="137" name="Picture 4" descr="O:\Présentations_PPT\pack-images\logos\LOGO_CNRS_2019_RVB.png"/>
          <p:cNvPicPr/>
          <p:nvPr/>
        </p:nvPicPr>
        <p:blipFill>
          <a:blip r:embed="rId3"/>
          <a:stretch/>
        </p:blipFill>
        <p:spPr>
          <a:xfrm>
            <a:off x="4140000" y="5934600"/>
            <a:ext cx="575280" cy="575280"/>
          </a:xfrm>
          <a:prstGeom prst="rect">
            <a:avLst/>
          </a:prstGeom>
          <a:ln>
            <a:noFill/>
          </a:ln>
        </p:spPr>
      </p:pic>
      <p:pic>
        <p:nvPicPr>
          <p:cNvPr id="138" name="Picture 5" descr="O:\Présentations_PPT\pack-images\logos\logo_IRD_2016_BLOC_FR_COUL.png"/>
          <p:cNvPicPr/>
          <p:nvPr/>
        </p:nvPicPr>
        <p:blipFill>
          <a:blip r:embed="rId4"/>
          <a:stretch/>
        </p:blipFill>
        <p:spPr>
          <a:xfrm>
            <a:off x="5533200" y="5958360"/>
            <a:ext cx="719280" cy="591840"/>
          </a:xfrm>
          <a:prstGeom prst="rect">
            <a:avLst/>
          </a:prstGeom>
          <a:ln>
            <a:noFill/>
          </a:ln>
        </p:spPr>
      </p:pic>
      <p:pic>
        <p:nvPicPr>
          <p:cNvPr id="139" name="Picture 6" descr="O:\Présentations_PPT\pack-images\logos\UBO-Hor-Noir.png"/>
          <p:cNvPicPr/>
          <p:nvPr/>
        </p:nvPicPr>
        <p:blipFill>
          <a:blip r:embed="rId5"/>
          <a:stretch/>
        </p:blipFill>
        <p:spPr>
          <a:xfrm>
            <a:off x="2220840" y="6034320"/>
            <a:ext cx="1101240" cy="453600"/>
          </a:xfrm>
          <a:prstGeom prst="rect">
            <a:avLst/>
          </a:prstGeom>
          <a:ln>
            <a:noFill/>
          </a:ln>
        </p:spPr>
      </p:pic>
      <p:sp>
        <p:nvSpPr>
          <p:cNvPr id="140" name="CustomShape 1"/>
          <p:cNvSpPr/>
          <p:nvPr/>
        </p:nvSpPr>
        <p:spPr>
          <a:xfrm>
            <a:off x="2771640" y="3945960"/>
            <a:ext cx="637164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1" strike="noStrike" spc="-1">
                <a:solidFill>
                  <a:srgbClr val="FFFFFF"/>
                </a:solidFill>
                <a:latin typeface="Neo Sans Std"/>
                <a:ea typeface="DejaVu Sans"/>
              </a:rPr>
              <a:t>Merci pour votre attention</a:t>
            </a:r>
            <a:endParaRPr lang="fr-FR" sz="3600" b="0" strike="noStrike" spc="-1">
              <a:latin typeface="Arial"/>
            </a:endParaRPr>
          </a:p>
        </p:txBody>
      </p:sp>
      <p:pic>
        <p:nvPicPr>
          <p:cNvPr id="141" name="Picture 7" descr="O:\Présentations_PPT\pack-images\logos\iuem_logo-Blanc.png"/>
          <p:cNvPicPr/>
          <p:nvPr/>
        </p:nvPicPr>
        <p:blipFill>
          <a:blip r:embed="rId6"/>
          <a:srcRect r="24631"/>
          <a:stretch/>
        </p:blipFill>
        <p:spPr>
          <a:xfrm>
            <a:off x="323640" y="2967480"/>
            <a:ext cx="2406600" cy="2259000"/>
          </a:xfrm>
          <a:prstGeom prst="rect">
            <a:avLst/>
          </a:prstGeom>
          <a:ln>
            <a:noFill/>
          </a:ln>
        </p:spPr>
      </p:pic>
      <p:sp>
        <p:nvSpPr>
          <p:cNvPr id="142" name="CustomShape 2"/>
          <p:cNvSpPr/>
          <p:nvPr/>
        </p:nvSpPr>
        <p:spPr>
          <a:xfrm>
            <a:off x="0" y="548640"/>
            <a:ext cx="91432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0" strike="noStrike" spc="-1">
                <a:solidFill>
                  <a:srgbClr val="FFFFFF"/>
                </a:solidFill>
                <a:latin typeface="Neo Sans Std Light"/>
                <a:ea typeface="DejaVu Sans"/>
              </a:rPr>
              <a:t>www.iuem.univ-brest.fr</a:t>
            </a:r>
            <a:endParaRPr lang="fr-FR" sz="2400" b="0" strike="noStrike" spc="-1">
              <a:latin typeface="Arial"/>
            </a:endParaRPr>
          </a:p>
        </p:txBody>
      </p:sp>
      <p:sp>
        <p:nvSpPr>
          <p:cNvPr id="143" name="Line 3"/>
          <p:cNvSpPr/>
          <p:nvPr/>
        </p:nvSpPr>
        <p:spPr>
          <a:xfrm>
            <a:off x="3131640" y="1052640"/>
            <a:ext cx="288036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 descr="O:\Présentations_PPT\pack-images\themes-recherche.jpg"/>
          <p:cNvPicPr/>
          <p:nvPr/>
        </p:nvPicPr>
        <p:blipFill>
          <a:blip r:embed="rId2"/>
          <a:stretch/>
        </p:blipFill>
        <p:spPr>
          <a:xfrm>
            <a:off x="0" y="2493360"/>
            <a:ext cx="9143280" cy="4363920"/>
          </a:xfrm>
          <a:prstGeom prst="rect">
            <a:avLst/>
          </a:prstGeom>
          <a:ln>
            <a:noFill/>
          </a:ln>
        </p:spPr>
      </p:pic>
      <p:sp>
        <p:nvSpPr>
          <p:cNvPr id="88" name="CustomShape 1"/>
          <p:cNvSpPr/>
          <p:nvPr/>
        </p:nvSpPr>
        <p:spPr>
          <a:xfrm>
            <a:off x="0" y="-219960"/>
            <a:ext cx="9205920" cy="4394160"/>
          </a:xfrm>
          <a:custGeom>
            <a:avLst/>
            <a:gdLst/>
            <a:ahLst/>
            <a:cxnLst/>
            <a:rect l="l" t="t" r="r" b="b"/>
            <a:pathLst>
              <a:path w="9206677" h="4394746">
                <a:moveTo>
                  <a:pt x="164" y="8668"/>
                </a:moveTo>
                <a:lnTo>
                  <a:pt x="9189342" y="0"/>
                </a:lnTo>
                <a:cubicBezTo>
                  <a:pt x="9189342" y="764309"/>
                  <a:pt x="9206677" y="2464686"/>
                  <a:pt x="9206677" y="3228995"/>
                </a:cubicBezTo>
                <a:lnTo>
                  <a:pt x="30499" y="4394746"/>
                </a:lnTo>
                <a:cubicBezTo>
                  <a:pt x="33388" y="3111844"/>
                  <a:pt x="-2725" y="1291570"/>
                  <a:pt x="164" y="8668"/>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p:style>
      </p:sp>
      <p:sp>
        <p:nvSpPr>
          <p:cNvPr id="89" name="CustomShape 2"/>
          <p:cNvSpPr/>
          <p:nvPr/>
        </p:nvSpPr>
        <p:spPr>
          <a:xfrm>
            <a:off x="251640" y="1040040"/>
            <a:ext cx="8424360" cy="26454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cap="all" spc="-1" dirty="0">
                <a:solidFill>
                  <a:srgbClr val="4F81BD"/>
                </a:solidFill>
                <a:latin typeface="Neo Sans Std"/>
                <a:ea typeface="DejaVu Sans"/>
              </a:rPr>
              <a:t>Contexte</a:t>
            </a:r>
          </a:p>
          <a:p>
            <a:pPr>
              <a:lnSpc>
                <a:spcPct val="100000"/>
              </a:lnSpc>
            </a:pPr>
            <a:r>
              <a:rPr lang="fr-FR" sz="2000" b="0" strike="noStrike" spc="-1" dirty="0">
                <a:solidFill>
                  <a:srgbClr val="4F81BD"/>
                </a:solidFill>
                <a:latin typeface="Calibri"/>
                <a:ea typeface="DejaVu Sans"/>
              </a:rPr>
              <a:t> </a:t>
            </a:r>
            <a:endParaRPr lang="fr-FR" sz="2800" b="0" strike="noStrike" spc="-1" dirty="0">
              <a:latin typeface="Arial"/>
            </a:endParaRPr>
          </a:p>
          <a:p>
            <a:pPr>
              <a:lnSpc>
                <a:spcPct val="100000"/>
              </a:lnSpc>
            </a:pPr>
            <a:r>
              <a:rPr lang="fr-FR" sz="1400" b="0" strike="noStrike" spc="-1" dirty="0">
                <a:solidFill>
                  <a:schemeClr val="accent1"/>
                </a:solidFill>
                <a:latin typeface="Arial"/>
              </a:rPr>
              <a:t>Ce fichier présente une analyse bibliométrique (identification des acteurs et contenu thématique) d'une sélection de publications des unités de recherche présentes à l'IUEM et publiant sur la thématique polaire, pour la période 2019-2023. Cette étude fait suite à l'étude rédigée par Lisa </a:t>
            </a:r>
            <a:r>
              <a:rPr lang="fr-FR" sz="1400" b="0" strike="noStrike" spc="-1" dirty="0" err="1">
                <a:solidFill>
                  <a:schemeClr val="accent1"/>
                </a:solidFill>
                <a:latin typeface="Arial"/>
              </a:rPr>
              <a:t>Malguy</a:t>
            </a:r>
            <a:r>
              <a:rPr lang="fr-FR" sz="1400" b="0" strike="noStrike" spc="-1" dirty="0">
                <a:solidFill>
                  <a:schemeClr val="accent1"/>
                </a:solidFill>
                <a:latin typeface="Arial"/>
              </a:rPr>
              <a:t> (UBO, Service Commun de la Documentation), sur la période 2017-2021.</a:t>
            </a:r>
          </a:p>
          <a:p>
            <a:pPr>
              <a:lnSpc>
                <a:spcPct val="100000"/>
              </a:lnSpc>
            </a:pPr>
            <a:endParaRPr lang="fr-FR" sz="1400" b="0" strike="noStrike" spc="-1" dirty="0">
              <a:solidFill>
                <a:schemeClr val="accent1"/>
              </a:solidFill>
              <a:latin typeface="Arial"/>
            </a:endParaRPr>
          </a:p>
          <a:p>
            <a:pPr>
              <a:lnSpc>
                <a:spcPct val="100000"/>
              </a:lnSpc>
            </a:pPr>
            <a:r>
              <a:rPr lang="fr-FR" sz="1400" b="0" strike="noStrike" spc="-1" dirty="0">
                <a:solidFill>
                  <a:schemeClr val="accent1"/>
                </a:solidFill>
                <a:latin typeface="Arial"/>
              </a:rPr>
              <a:t>Les publications étudiées ont au moins un auteur affilié à l'une des unités (propres ou mixtes) de l'IUEM, et sont recensées dans le Web of Science.</a:t>
            </a:r>
          </a:p>
          <a:p>
            <a:pPr>
              <a:lnSpc>
                <a:spcPct val="100000"/>
              </a:lnSpc>
            </a:pPr>
            <a:endParaRPr lang="fr-FR" sz="2800" b="0" strike="noStrike" spc="-1" dirty="0">
              <a:latin typeface="Arial"/>
            </a:endParaRPr>
          </a:p>
        </p:txBody>
      </p:sp>
      <p:pic>
        <p:nvPicPr>
          <p:cNvPr id="90" name="Picture 7" descr="O:\Présentations_PPT\pack-images\logos\iuem-logo-def.png"/>
          <p:cNvPicPr/>
          <p:nvPr/>
        </p:nvPicPr>
        <p:blipFill>
          <a:blip r:embed="rId3"/>
          <a:stretch/>
        </p:blipFill>
        <p:spPr>
          <a:xfrm>
            <a:off x="251640" y="116640"/>
            <a:ext cx="1427760" cy="79128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35A48-70C0-E1A8-73FB-5B43090B9699}"/>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5456A23E-1D4B-9241-ABBB-7032B676D8E6}"/>
              </a:ext>
            </a:extLst>
          </p:cNvPr>
          <p:cNvSpPr/>
          <p:nvPr/>
        </p:nvSpPr>
        <p:spPr>
          <a:xfrm>
            <a:off x="323640" y="548640"/>
            <a:ext cx="63360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strike="noStrike" cap="all" spc="-1" dirty="0" err="1">
                <a:solidFill>
                  <a:srgbClr val="1D569A"/>
                </a:solidFill>
                <a:latin typeface="Neo Sans Std"/>
                <a:ea typeface="DejaVu Sans"/>
              </a:rPr>
              <a:t>Requete</a:t>
            </a:r>
            <a:r>
              <a:rPr lang="fr-FR" sz="2800" b="1" cap="all" spc="-1" dirty="0">
                <a:solidFill>
                  <a:srgbClr val="1D569A"/>
                </a:solidFill>
                <a:latin typeface="Neo Sans Std"/>
                <a:ea typeface="DejaVu Sans"/>
              </a:rPr>
              <a:t> </a:t>
            </a:r>
            <a:r>
              <a:rPr lang="fr-FR" sz="2800" b="1" cap="all" spc="-1" dirty="0" err="1">
                <a:solidFill>
                  <a:srgbClr val="1D569A"/>
                </a:solidFill>
                <a:latin typeface="Neo Sans Std"/>
                <a:ea typeface="DejaVu Sans"/>
              </a:rPr>
              <a:t>utilisee</a:t>
            </a:r>
            <a:r>
              <a:rPr lang="fr-FR" sz="2800" b="1" cap="all" spc="-1" dirty="0">
                <a:solidFill>
                  <a:srgbClr val="1D569A"/>
                </a:solidFill>
                <a:latin typeface="Neo Sans Std"/>
                <a:ea typeface="DejaVu Sans"/>
              </a:rPr>
              <a:t> dans le WOS </a:t>
            </a:r>
            <a:endParaRPr lang="fr-FR" sz="2800" b="0" strike="noStrike" spc="-1" dirty="0">
              <a:latin typeface="Arial"/>
            </a:endParaRPr>
          </a:p>
        </p:txBody>
      </p:sp>
      <p:pic>
        <p:nvPicPr>
          <p:cNvPr id="96" name="Picture 7" descr="O:\Présentations_PPT\pack-images\logos\iuem-logo-def.png">
            <a:extLst>
              <a:ext uri="{FF2B5EF4-FFF2-40B4-BE49-F238E27FC236}">
                <a16:creationId xmlns:a16="http://schemas.microsoft.com/office/drawing/2014/main" id="{690451CD-1034-115B-7C90-04B1EF38221D}"/>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505F8FFC-FB68-9EB2-C700-2FBBBEFEBF75}"/>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sp>
        <p:nvSpPr>
          <p:cNvPr id="2" name="ZoneTexte 1">
            <a:extLst>
              <a:ext uri="{FF2B5EF4-FFF2-40B4-BE49-F238E27FC236}">
                <a16:creationId xmlns:a16="http://schemas.microsoft.com/office/drawing/2014/main" id="{35A76776-F4E2-12AA-67DE-EE3531570FC7}"/>
              </a:ext>
            </a:extLst>
          </p:cNvPr>
          <p:cNvSpPr txBox="1"/>
          <p:nvPr/>
        </p:nvSpPr>
        <p:spPr>
          <a:xfrm>
            <a:off x="263520" y="1149840"/>
            <a:ext cx="8156448" cy="5078313"/>
          </a:xfrm>
          <a:prstGeom prst="rect">
            <a:avLst/>
          </a:prstGeom>
          <a:noFill/>
        </p:spPr>
        <p:txBody>
          <a:bodyPr wrap="square" rtlCol="0">
            <a:spAutoFit/>
          </a:bodyPr>
          <a:lstStyle/>
          <a:p>
            <a:r>
              <a:rPr lang="fr-FR" sz="900" dirty="0"/>
              <a:t>(AD=(amure OR "</a:t>
            </a:r>
            <a:r>
              <a:rPr lang="fr-FR" sz="900" dirty="0" err="1"/>
              <a:t>umr</a:t>
            </a:r>
            <a:r>
              <a:rPr lang="fr-FR" sz="900" dirty="0"/>
              <a:t> m101" OR m?101 OR "marin* </a:t>
            </a:r>
            <a:r>
              <a:rPr lang="fr-FR" sz="900" dirty="0" err="1"/>
              <a:t>econ</a:t>
            </a:r>
            <a:r>
              <a:rPr lang="fr-FR" sz="900" dirty="0"/>
              <a:t>* unit*" OR "unit* </a:t>
            </a:r>
            <a:r>
              <a:rPr lang="fr-FR" sz="900" dirty="0" err="1"/>
              <a:t>eco</a:t>
            </a:r>
            <a:r>
              <a:rPr lang="fr-FR" sz="900" dirty="0"/>
              <a:t>* </a:t>
            </a:r>
            <a:r>
              <a:rPr lang="fr-FR" sz="900" dirty="0" err="1"/>
              <a:t>mar</a:t>
            </a:r>
            <a:r>
              <a:rPr lang="fr-FR" sz="900" dirty="0"/>
              <a:t>*" OR "</a:t>
            </a:r>
            <a:r>
              <a:rPr lang="fr-FR" sz="900" dirty="0" err="1"/>
              <a:t>departement</a:t>
            </a:r>
            <a:r>
              <a:rPr lang="fr-FR" sz="900" dirty="0"/>
              <a:t> </a:t>
            </a:r>
            <a:r>
              <a:rPr lang="fr-FR" sz="900" dirty="0" err="1"/>
              <a:t>eco</a:t>
            </a:r>
            <a:r>
              <a:rPr lang="fr-FR" sz="900" dirty="0"/>
              <a:t>* maritime" OR </a:t>
            </a:r>
            <a:r>
              <a:rPr lang="fr-FR" sz="900" dirty="0" err="1"/>
              <a:t>cedem</a:t>
            </a:r>
            <a:r>
              <a:rPr lang="fr-FR" sz="900" dirty="0"/>
              <a:t> OR "</a:t>
            </a:r>
            <a:r>
              <a:rPr lang="fr-FR" sz="900" dirty="0" err="1"/>
              <a:t>ctr</a:t>
            </a:r>
            <a:r>
              <a:rPr lang="fr-FR" sz="900" dirty="0"/>
              <a:t>* droit </a:t>
            </a:r>
            <a:r>
              <a:rPr lang="fr-FR" sz="900" dirty="0" err="1"/>
              <a:t>econ</a:t>
            </a:r>
            <a:r>
              <a:rPr lang="fr-FR" sz="900" dirty="0"/>
              <a:t>* mer" OR LBCM OR "</a:t>
            </a:r>
            <a:r>
              <a:rPr lang="fr-FR" sz="900" dirty="0" err="1"/>
              <a:t>lab</a:t>
            </a:r>
            <a:r>
              <a:rPr lang="fr-FR" sz="900" dirty="0"/>
              <a:t>* biotech* </a:t>
            </a:r>
            <a:r>
              <a:rPr lang="fr-FR" sz="900" dirty="0" err="1"/>
              <a:t>chim</a:t>
            </a:r>
            <a:r>
              <a:rPr lang="fr-FR" sz="900" dirty="0"/>
              <a:t>* </a:t>
            </a:r>
            <a:r>
              <a:rPr lang="fr-FR" sz="900" dirty="0" err="1"/>
              <a:t>mar</a:t>
            </a:r>
            <a:r>
              <a:rPr lang="fr-FR" sz="900" dirty="0"/>
              <a:t>*" OR LMEE OR LM2E OR umr6197 OR "</a:t>
            </a:r>
            <a:r>
              <a:rPr lang="fr-FR" sz="900" dirty="0" err="1"/>
              <a:t>umr</a:t>
            </a:r>
            <a:r>
              <a:rPr lang="fr-FR" sz="900" dirty="0"/>
              <a:t> 6197" OR "</a:t>
            </a:r>
            <a:r>
              <a:rPr lang="fr-FR" sz="900" dirty="0" err="1"/>
              <a:t>lab</a:t>
            </a:r>
            <a:r>
              <a:rPr lang="fr-FR" sz="900" dirty="0"/>
              <a:t>* microbio* environ* </a:t>
            </a:r>
            <a:r>
              <a:rPr lang="fr-FR" sz="900" dirty="0" err="1"/>
              <a:t>extr</a:t>
            </a:r>
            <a:r>
              <a:rPr lang="fr-FR" sz="900" dirty="0"/>
              <a:t>*" OR </a:t>
            </a:r>
            <a:r>
              <a:rPr lang="fr-FR" sz="900" dirty="0" err="1"/>
              <a:t>Beep</a:t>
            </a:r>
            <a:r>
              <a:rPr lang="fr-FR" sz="900" dirty="0"/>
              <a:t> OR UMS3113 OR UMS 3113 OR Unité mixte de service 3113 OR UAR113 OR "dom* </a:t>
            </a:r>
            <a:r>
              <a:rPr lang="fr-FR" sz="900" dirty="0" err="1"/>
              <a:t>ocean</a:t>
            </a:r>
            <a:r>
              <a:rPr lang="fr-FR" sz="900" dirty="0"/>
              <a:t>*" OR umr6538 OR "</a:t>
            </a:r>
            <a:r>
              <a:rPr lang="fr-FR" sz="900" dirty="0" err="1"/>
              <a:t>umr</a:t>
            </a:r>
            <a:r>
              <a:rPr lang="fr-FR" sz="900" dirty="0"/>
              <a:t> 6538" OR LDO OR "</a:t>
            </a:r>
            <a:r>
              <a:rPr lang="fr-FR" sz="900" dirty="0" err="1"/>
              <a:t>ocean</a:t>
            </a:r>
            <a:r>
              <a:rPr lang="fr-FR" sz="900" dirty="0"/>
              <a:t>* </a:t>
            </a:r>
            <a:r>
              <a:rPr lang="fr-FR" sz="900" dirty="0" err="1"/>
              <a:t>domain</a:t>
            </a:r>
            <a:r>
              <a:rPr lang="fr-FR" sz="900" dirty="0"/>
              <a:t>*" OR LGO OR "</a:t>
            </a:r>
            <a:r>
              <a:rPr lang="fr-FR" sz="900" dirty="0" err="1"/>
              <a:t>lab</a:t>
            </a:r>
            <a:r>
              <a:rPr lang="fr-FR" sz="900" dirty="0"/>
              <a:t>* </a:t>
            </a:r>
            <a:r>
              <a:rPr lang="fr-FR" sz="900" dirty="0" err="1"/>
              <a:t>geoscience</a:t>
            </a:r>
            <a:r>
              <a:rPr lang="fr-FR" sz="900" dirty="0"/>
              <a:t>* </a:t>
            </a:r>
            <a:r>
              <a:rPr lang="fr-FR" sz="900" dirty="0" err="1"/>
              <a:t>ocean</a:t>
            </a:r>
            <a:r>
              <a:rPr lang="fr-FR" sz="900" dirty="0"/>
              <a:t>*" OR “</a:t>
            </a:r>
            <a:r>
              <a:rPr lang="fr-FR" sz="900" dirty="0" err="1"/>
              <a:t>geosciences</a:t>
            </a:r>
            <a:r>
              <a:rPr lang="fr-FR" sz="900" dirty="0"/>
              <a:t> </a:t>
            </a:r>
            <a:r>
              <a:rPr lang="fr-FR" sz="900" dirty="0" err="1"/>
              <a:t>ocean</a:t>
            </a:r>
            <a:r>
              <a:rPr lang="fr-FR" sz="900" dirty="0"/>
              <a:t>” OR </a:t>
            </a:r>
            <a:r>
              <a:rPr lang="fr-FR" sz="900" dirty="0" err="1"/>
              <a:t>geo-ocean</a:t>
            </a:r>
            <a:r>
              <a:rPr lang="fr-FR" sz="900" dirty="0"/>
              <a:t> OR "</a:t>
            </a:r>
            <a:r>
              <a:rPr lang="fr-FR" sz="900" dirty="0" err="1"/>
              <a:t>lab</a:t>
            </a:r>
            <a:r>
              <a:rPr lang="fr-FR" sz="900" dirty="0"/>
              <a:t>* phys* </a:t>
            </a:r>
            <a:r>
              <a:rPr lang="fr-FR" sz="900" dirty="0" err="1"/>
              <a:t>ocean</a:t>
            </a:r>
            <a:r>
              <a:rPr lang="fr-FR" sz="900" dirty="0"/>
              <a:t>*" OR umr6523 OR "</a:t>
            </a:r>
            <a:r>
              <a:rPr lang="fr-FR" sz="900" dirty="0" err="1"/>
              <a:t>umr</a:t>
            </a:r>
            <a:r>
              <a:rPr lang="fr-FR" sz="900" dirty="0"/>
              <a:t> 6523" OR LOPS OR "</a:t>
            </a:r>
            <a:r>
              <a:rPr lang="fr-FR" sz="900" dirty="0" err="1"/>
              <a:t>Lab</a:t>
            </a:r>
            <a:r>
              <a:rPr lang="fr-FR" sz="900" dirty="0"/>
              <a:t>* </a:t>
            </a:r>
            <a:r>
              <a:rPr lang="fr-FR" sz="900" dirty="0" err="1"/>
              <a:t>Ocean</a:t>
            </a:r>
            <a:r>
              <a:rPr lang="fr-FR" sz="900" dirty="0"/>
              <a:t>* Phys* Spat*" OR </a:t>
            </a:r>
            <a:r>
              <a:rPr lang="fr-FR" sz="900" dirty="0" err="1"/>
              <a:t>letg</a:t>
            </a:r>
            <a:r>
              <a:rPr lang="fr-FR" sz="900" dirty="0"/>
              <a:t> OR </a:t>
            </a:r>
            <a:r>
              <a:rPr lang="fr-FR" sz="900" dirty="0" err="1"/>
              <a:t>geomer</a:t>
            </a:r>
            <a:r>
              <a:rPr lang="fr-FR" sz="900" dirty="0"/>
              <a:t> OR umr6554 OR </a:t>
            </a:r>
            <a:r>
              <a:rPr lang="fr-FR" sz="900" dirty="0" err="1"/>
              <a:t>umr</a:t>
            </a:r>
            <a:r>
              <a:rPr lang="fr-FR" sz="900" dirty="0"/>
              <a:t> 6554 OR LEMAR OR "</a:t>
            </a:r>
            <a:r>
              <a:rPr lang="fr-FR" sz="900" dirty="0" err="1"/>
              <a:t>lab</a:t>
            </a:r>
            <a:r>
              <a:rPr lang="fr-FR" sz="900" dirty="0"/>
              <a:t>* </a:t>
            </a:r>
            <a:r>
              <a:rPr lang="fr-FR" sz="900" dirty="0" err="1"/>
              <a:t>sci</a:t>
            </a:r>
            <a:r>
              <a:rPr lang="fr-FR" sz="900" dirty="0"/>
              <a:t>* environ* </a:t>
            </a:r>
            <a:r>
              <a:rPr lang="fr-FR" sz="900" dirty="0" err="1"/>
              <a:t>mar</a:t>
            </a:r>
            <a:r>
              <a:rPr lang="fr-FR" sz="900" dirty="0"/>
              <a:t>*" OR "UMR 6539" OR umr6539 OR IUEM OR “</a:t>
            </a:r>
            <a:r>
              <a:rPr lang="fr-FR" sz="900" dirty="0" err="1"/>
              <a:t>inst</a:t>
            </a:r>
            <a:r>
              <a:rPr lang="fr-FR" sz="900" dirty="0"/>
              <a:t>* </a:t>
            </a:r>
            <a:r>
              <a:rPr lang="fr-FR" sz="900" dirty="0" err="1"/>
              <a:t>univ</a:t>
            </a:r>
            <a:r>
              <a:rPr lang="fr-FR" sz="900" dirty="0"/>
              <a:t>* </a:t>
            </a:r>
            <a:r>
              <a:rPr lang="fr-FR" sz="900" dirty="0" err="1"/>
              <a:t>europ</a:t>
            </a:r>
            <a:r>
              <a:rPr lang="fr-FR" sz="900" dirty="0"/>
              <a:t>* mer") AND AD=(France OR F-29* OR Brest OR </a:t>
            </a:r>
            <a:r>
              <a:rPr lang="fr-FR" sz="900" dirty="0" err="1"/>
              <a:t>plouzane</a:t>
            </a:r>
            <a:r>
              <a:rPr lang="fr-FR" sz="900" dirty="0"/>
              <a:t> OR </a:t>
            </a:r>
            <a:r>
              <a:rPr lang="fr-FR" sz="900" dirty="0" err="1"/>
              <a:t>lorient</a:t>
            </a:r>
            <a:r>
              <a:rPr lang="fr-FR" sz="900" dirty="0"/>
              <a:t> OR vannes OR quimper)) </a:t>
            </a:r>
          </a:p>
          <a:p>
            <a:endParaRPr lang="fr-FR" sz="900" dirty="0"/>
          </a:p>
          <a:p>
            <a:endParaRPr lang="fr-FR" sz="900" dirty="0"/>
          </a:p>
          <a:p>
            <a:endParaRPr lang="fr-FR" sz="900" dirty="0"/>
          </a:p>
          <a:p>
            <a:r>
              <a:rPr lang="fr-FR" sz="900" dirty="0"/>
              <a:t>AND (((TI=(</a:t>
            </a:r>
            <a:r>
              <a:rPr lang="fr-FR" sz="900" dirty="0" err="1"/>
              <a:t>Arctic</a:t>
            </a:r>
            <a:r>
              <a:rPr lang="fr-FR" sz="900" dirty="0"/>
              <a:t> OR “North Pole” OR Polar OR </a:t>
            </a:r>
            <a:r>
              <a:rPr lang="fr-FR" sz="900" dirty="0" err="1"/>
              <a:t>Greenland</a:t>
            </a:r>
            <a:r>
              <a:rPr lang="fr-FR" sz="900" dirty="0"/>
              <a:t> OR “Baffin Bay” OR </a:t>
            </a:r>
            <a:r>
              <a:rPr lang="fr-FR" sz="900" dirty="0" err="1"/>
              <a:t>spitsberg</a:t>
            </a:r>
            <a:r>
              <a:rPr lang="fr-FR" sz="900" dirty="0"/>
              <a:t> OR Svalbard OR </a:t>
            </a:r>
            <a:r>
              <a:rPr lang="fr-FR" sz="900" dirty="0" err="1"/>
              <a:t>Norway</a:t>
            </a:r>
            <a:r>
              <a:rPr lang="fr-FR" sz="900" dirty="0"/>
              <a:t> OR “North </a:t>
            </a:r>
            <a:r>
              <a:rPr lang="fr-FR" sz="900" dirty="0" err="1"/>
              <a:t>sea</a:t>
            </a:r>
            <a:r>
              <a:rPr lang="fr-FR" sz="900" dirty="0"/>
              <a:t>” OR </a:t>
            </a:r>
            <a:r>
              <a:rPr lang="fr-FR" sz="900" dirty="0" err="1"/>
              <a:t>Iceland</a:t>
            </a:r>
            <a:r>
              <a:rPr lang="fr-FR" sz="900" dirty="0"/>
              <a:t> OR </a:t>
            </a:r>
            <a:r>
              <a:rPr lang="fr-FR" sz="900" dirty="0" err="1"/>
              <a:t>Reykjanes</a:t>
            </a:r>
            <a:r>
              <a:rPr lang="fr-FR" sz="900" dirty="0"/>
              <a:t> OR "Beaufort </a:t>
            </a:r>
            <a:r>
              <a:rPr lang="fr-FR" sz="900" dirty="0" err="1"/>
              <a:t>Sea</a:t>
            </a:r>
            <a:r>
              <a:rPr lang="fr-FR" sz="900" dirty="0"/>
              <a:t>" OR “St Pierre et Miquelon” OR “St Lawrence” OR “Labrador </a:t>
            </a:r>
            <a:r>
              <a:rPr lang="fr-FR" sz="900" dirty="0" err="1"/>
              <a:t>Sea</a:t>
            </a:r>
            <a:r>
              <a:rPr lang="fr-FR" sz="900" dirty="0"/>
              <a:t>” OR “Fram Straight” OR “Young Sound” OR “</a:t>
            </a:r>
            <a:r>
              <a:rPr lang="fr-FR" sz="900" dirty="0" err="1"/>
              <a:t>Denmark</a:t>
            </a:r>
            <a:r>
              <a:rPr lang="fr-FR" sz="900" dirty="0"/>
              <a:t> </a:t>
            </a:r>
            <a:r>
              <a:rPr lang="fr-FR" sz="900" dirty="0" err="1"/>
              <a:t>Sea</a:t>
            </a:r>
            <a:r>
              <a:rPr lang="fr-FR" sz="900" dirty="0"/>
              <a:t>” OR “</a:t>
            </a:r>
            <a:r>
              <a:rPr lang="fr-FR" sz="900" dirty="0" err="1"/>
              <a:t>Bering</a:t>
            </a:r>
            <a:r>
              <a:rPr lang="fr-FR" sz="900" dirty="0"/>
              <a:t> </a:t>
            </a:r>
            <a:r>
              <a:rPr lang="fr-FR" sz="900" dirty="0" err="1"/>
              <a:t>Sea</a:t>
            </a:r>
            <a:r>
              <a:rPr lang="fr-FR" sz="900" dirty="0"/>
              <a:t>” OR “Hudson Bay” OR “Barents </a:t>
            </a:r>
            <a:r>
              <a:rPr lang="fr-FR" sz="900" dirty="0" err="1"/>
              <a:t>Sea</a:t>
            </a:r>
            <a:r>
              <a:rPr lang="fr-FR" sz="900" dirty="0"/>
              <a:t>” OR “Laptev </a:t>
            </a:r>
            <a:r>
              <a:rPr lang="fr-FR" sz="900" dirty="0" err="1"/>
              <a:t>Sea</a:t>
            </a:r>
            <a:r>
              <a:rPr lang="fr-FR" sz="900" dirty="0"/>
              <a:t>” OR “Kara </a:t>
            </a:r>
            <a:r>
              <a:rPr lang="fr-FR" sz="900" dirty="0" err="1"/>
              <a:t>Sea</a:t>
            </a:r>
            <a:r>
              <a:rPr lang="fr-FR" sz="900" dirty="0"/>
              <a:t>” OR </a:t>
            </a:r>
            <a:r>
              <a:rPr lang="fr-FR" sz="900" dirty="0" err="1"/>
              <a:t>subpolar</a:t>
            </a:r>
            <a:r>
              <a:rPr lang="fr-FR" sz="900" dirty="0"/>
              <a:t> OR </a:t>
            </a:r>
            <a:r>
              <a:rPr lang="fr-FR" sz="900" dirty="0" err="1"/>
              <a:t>sub-arctic</a:t>
            </a:r>
            <a:r>
              <a:rPr lang="fr-FR" sz="900" dirty="0"/>
              <a:t> OR </a:t>
            </a:r>
            <a:r>
              <a:rPr lang="fr-FR" sz="900" dirty="0" err="1"/>
              <a:t>Antarctic</a:t>
            </a:r>
            <a:r>
              <a:rPr lang="fr-FR" sz="900" dirty="0"/>
              <a:t> OR “</a:t>
            </a:r>
            <a:r>
              <a:rPr lang="fr-FR" sz="900" dirty="0" err="1"/>
              <a:t>southern</a:t>
            </a:r>
            <a:r>
              <a:rPr lang="fr-FR" sz="900" dirty="0"/>
              <a:t> </a:t>
            </a:r>
            <a:r>
              <a:rPr lang="fr-FR" sz="900" dirty="0" err="1"/>
              <a:t>Ocean</a:t>
            </a:r>
            <a:r>
              <a:rPr lang="fr-FR" sz="900" dirty="0"/>
              <a:t>” OR “</a:t>
            </a:r>
            <a:r>
              <a:rPr lang="fr-FR" sz="900" dirty="0" err="1"/>
              <a:t>kerguelen</a:t>
            </a:r>
            <a:r>
              <a:rPr lang="fr-FR" sz="900" dirty="0"/>
              <a:t> Island” OR “Crozet Island” OR “St Paul Island” OR “Dumont d'Urville” OR “</a:t>
            </a:r>
            <a:r>
              <a:rPr lang="fr-FR" sz="900" dirty="0" err="1"/>
              <a:t>Adelie</a:t>
            </a:r>
            <a:r>
              <a:rPr lang="fr-FR" sz="900" dirty="0"/>
              <a:t> land” OR </a:t>
            </a:r>
            <a:r>
              <a:rPr lang="fr-FR" sz="900" dirty="0" err="1"/>
              <a:t>Mertz</a:t>
            </a:r>
            <a:r>
              <a:rPr lang="fr-FR" sz="900" dirty="0"/>
              <a:t> OR “Ross </a:t>
            </a:r>
            <a:r>
              <a:rPr lang="fr-FR" sz="900" dirty="0" err="1"/>
              <a:t>Sea</a:t>
            </a:r>
            <a:r>
              <a:rPr lang="fr-FR" sz="900" dirty="0"/>
              <a:t>” OR “Weddell </a:t>
            </a:r>
            <a:r>
              <a:rPr lang="fr-FR" sz="900" dirty="0" err="1"/>
              <a:t>Sea</a:t>
            </a:r>
            <a:r>
              <a:rPr lang="fr-FR" sz="900" dirty="0"/>
              <a:t>” OR “Scotia </a:t>
            </a:r>
            <a:r>
              <a:rPr lang="fr-FR" sz="900" dirty="0" err="1"/>
              <a:t>Sea</a:t>
            </a:r>
            <a:r>
              <a:rPr lang="fr-FR" sz="900" dirty="0"/>
              <a:t>” OR “Falkland </a:t>
            </a:r>
            <a:r>
              <a:rPr lang="fr-FR" sz="900" dirty="0" err="1"/>
              <a:t>Islands</a:t>
            </a:r>
            <a:r>
              <a:rPr lang="fr-FR" sz="900" dirty="0"/>
              <a:t>” OR “Amsterdam Island” OR “</a:t>
            </a:r>
            <a:r>
              <a:rPr lang="fr-FR" sz="900" dirty="0" err="1"/>
              <a:t>Prydz</a:t>
            </a:r>
            <a:r>
              <a:rPr lang="fr-FR" sz="900" dirty="0"/>
              <a:t> Bay” OR </a:t>
            </a:r>
            <a:r>
              <a:rPr lang="fr-FR" sz="900" dirty="0" err="1"/>
              <a:t>Subantarctic</a:t>
            </a:r>
            <a:r>
              <a:rPr lang="fr-FR" sz="900" dirty="0"/>
              <a:t> OR “Polar Front Zone” OR “Marginal Ice Zone” OR “</a:t>
            </a:r>
            <a:r>
              <a:rPr lang="fr-FR" sz="900" dirty="0" err="1"/>
              <a:t>Antarctic</a:t>
            </a:r>
            <a:r>
              <a:rPr lang="fr-FR" sz="900" dirty="0"/>
              <a:t> </a:t>
            </a:r>
            <a:r>
              <a:rPr lang="fr-FR" sz="900" dirty="0" err="1"/>
              <a:t>Circumpolar</a:t>
            </a:r>
            <a:r>
              <a:rPr lang="fr-FR" sz="900" dirty="0"/>
              <a:t> </a:t>
            </a:r>
            <a:r>
              <a:rPr lang="fr-FR" sz="900" dirty="0" err="1"/>
              <a:t>Current</a:t>
            </a:r>
            <a:r>
              <a:rPr lang="fr-FR" sz="900" dirty="0"/>
              <a:t>”)) NOT TI=( "</a:t>
            </a:r>
            <a:r>
              <a:rPr lang="fr-FR" sz="900" dirty="0" err="1"/>
              <a:t>Norway</a:t>
            </a:r>
            <a:r>
              <a:rPr lang="fr-FR" sz="900" dirty="0"/>
              <a:t> </a:t>
            </a:r>
            <a:r>
              <a:rPr lang="fr-FR" sz="900" dirty="0" err="1"/>
              <a:t>lobster</a:t>
            </a:r>
            <a:r>
              <a:rPr lang="fr-FR" sz="900" dirty="0"/>
              <a:t>" OR "polar </a:t>
            </a:r>
            <a:r>
              <a:rPr lang="fr-FR" sz="900" dirty="0" err="1"/>
              <a:t>lipid</a:t>
            </a:r>
            <a:r>
              <a:rPr lang="fr-FR" sz="900" dirty="0"/>
              <a:t>*" OR cannabis OR "</a:t>
            </a:r>
            <a:r>
              <a:rPr lang="fr-FR" sz="900" dirty="0" err="1"/>
              <a:t>Antarctic</a:t>
            </a:r>
            <a:r>
              <a:rPr lang="fr-FR" sz="900" dirty="0"/>
              <a:t> </a:t>
            </a:r>
            <a:r>
              <a:rPr lang="fr-FR" sz="900" dirty="0" err="1"/>
              <a:t>blue</a:t>
            </a:r>
            <a:r>
              <a:rPr lang="fr-FR" sz="900" dirty="0"/>
              <a:t> </a:t>
            </a:r>
            <a:r>
              <a:rPr lang="fr-FR" sz="900" dirty="0" err="1"/>
              <a:t>whale</a:t>
            </a:r>
            <a:r>
              <a:rPr lang="fr-FR" sz="900" dirty="0"/>
              <a:t>" OR "</a:t>
            </a:r>
            <a:r>
              <a:rPr lang="fr-FR" sz="900" dirty="0" err="1"/>
              <a:t>paralias</a:t>
            </a:r>
            <a:r>
              <a:rPr lang="fr-FR" sz="900" dirty="0"/>
              <a:t> polar" OR "</a:t>
            </a:r>
            <a:r>
              <a:rPr lang="fr-FR" sz="900" dirty="0" err="1"/>
              <a:t>terracina</a:t>
            </a:r>
            <a:r>
              <a:rPr lang="fr-FR" sz="900" dirty="0"/>
              <a:t> polar" OR "pole </a:t>
            </a:r>
            <a:r>
              <a:rPr lang="fr-FR" sz="900" dirty="0" err="1"/>
              <a:t>pieces</a:t>
            </a:r>
            <a:r>
              <a:rPr lang="fr-FR" sz="900" dirty="0"/>
              <a:t>” OR “Polar </a:t>
            </a:r>
            <a:r>
              <a:rPr lang="fr-FR" sz="900" dirty="0" err="1"/>
              <a:t>Constituents</a:t>
            </a:r>
            <a:r>
              <a:rPr lang="fr-FR" sz="900" dirty="0"/>
              <a:t>” OR “polar </a:t>
            </a:r>
            <a:r>
              <a:rPr lang="fr-FR" sz="900" dirty="0" err="1"/>
              <a:t>bears</a:t>
            </a:r>
            <a:r>
              <a:rPr lang="fr-FR" sz="900" dirty="0"/>
              <a:t>” OR “non-polar” OR "polar </a:t>
            </a:r>
            <a:r>
              <a:rPr lang="fr-FR" sz="900" dirty="0" err="1"/>
              <a:t>liquid</a:t>
            </a:r>
            <a:r>
              <a:rPr lang="fr-FR" sz="900" dirty="0"/>
              <a:t>*"OR "polar and neutral </a:t>
            </a:r>
            <a:r>
              <a:rPr lang="fr-FR" sz="900" dirty="0" err="1"/>
              <a:t>lipid</a:t>
            </a:r>
            <a:r>
              <a:rPr lang="fr-FR" sz="900" dirty="0"/>
              <a:t>*")) </a:t>
            </a:r>
          </a:p>
          <a:p>
            <a:endParaRPr lang="fr-FR" sz="900" dirty="0"/>
          </a:p>
          <a:p>
            <a:r>
              <a:rPr lang="fr-FR" sz="900" dirty="0"/>
              <a:t>OR ((AK=(</a:t>
            </a:r>
            <a:r>
              <a:rPr lang="fr-FR" sz="900" dirty="0" err="1"/>
              <a:t>Arctic</a:t>
            </a:r>
            <a:r>
              <a:rPr lang="fr-FR" sz="900" dirty="0"/>
              <a:t> OR “North Pole” OR Polar OR </a:t>
            </a:r>
            <a:r>
              <a:rPr lang="fr-FR" sz="900" dirty="0" err="1"/>
              <a:t>Greenland</a:t>
            </a:r>
            <a:r>
              <a:rPr lang="fr-FR" sz="900" dirty="0"/>
              <a:t> OR “Baffin Bay” OR </a:t>
            </a:r>
            <a:r>
              <a:rPr lang="fr-FR" sz="900" dirty="0" err="1"/>
              <a:t>spitsberg</a:t>
            </a:r>
            <a:r>
              <a:rPr lang="fr-FR" sz="900" dirty="0"/>
              <a:t> OR Svalbard OR </a:t>
            </a:r>
            <a:r>
              <a:rPr lang="fr-FR" sz="900" dirty="0" err="1"/>
              <a:t>Norway</a:t>
            </a:r>
            <a:r>
              <a:rPr lang="fr-FR" sz="900" dirty="0"/>
              <a:t> OR “North </a:t>
            </a:r>
            <a:r>
              <a:rPr lang="fr-FR" sz="900" dirty="0" err="1"/>
              <a:t>sea</a:t>
            </a:r>
            <a:r>
              <a:rPr lang="fr-FR" sz="900" dirty="0"/>
              <a:t>” OR </a:t>
            </a:r>
            <a:r>
              <a:rPr lang="fr-FR" sz="900" dirty="0" err="1"/>
              <a:t>Iceland</a:t>
            </a:r>
            <a:r>
              <a:rPr lang="fr-FR" sz="900" dirty="0"/>
              <a:t> OR </a:t>
            </a:r>
            <a:r>
              <a:rPr lang="fr-FR" sz="900" dirty="0" err="1"/>
              <a:t>Reykjanes</a:t>
            </a:r>
            <a:r>
              <a:rPr lang="fr-FR" sz="900" dirty="0"/>
              <a:t> OR "Beaufort </a:t>
            </a:r>
            <a:r>
              <a:rPr lang="fr-FR" sz="900" dirty="0" err="1"/>
              <a:t>Sea</a:t>
            </a:r>
            <a:r>
              <a:rPr lang="fr-FR" sz="900" dirty="0"/>
              <a:t>" OR “St Pierre et Miquelon” OR “St Lawrence” OR “Labrador </a:t>
            </a:r>
            <a:r>
              <a:rPr lang="fr-FR" sz="900" dirty="0" err="1"/>
              <a:t>Sea</a:t>
            </a:r>
            <a:r>
              <a:rPr lang="fr-FR" sz="900" dirty="0"/>
              <a:t>” OR “Fram Straight” OR “Young Sound” OR “</a:t>
            </a:r>
            <a:r>
              <a:rPr lang="fr-FR" sz="900" dirty="0" err="1"/>
              <a:t>Denmark</a:t>
            </a:r>
            <a:r>
              <a:rPr lang="fr-FR" sz="900" dirty="0"/>
              <a:t> </a:t>
            </a:r>
            <a:r>
              <a:rPr lang="fr-FR" sz="900" dirty="0" err="1"/>
              <a:t>Sea</a:t>
            </a:r>
            <a:r>
              <a:rPr lang="fr-FR" sz="900" dirty="0"/>
              <a:t>” OR “</a:t>
            </a:r>
            <a:r>
              <a:rPr lang="fr-FR" sz="900" dirty="0" err="1"/>
              <a:t>Bering</a:t>
            </a:r>
            <a:r>
              <a:rPr lang="fr-FR" sz="900" dirty="0"/>
              <a:t> </a:t>
            </a:r>
            <a:r>
              <a:rPr lang="fr-FR" sz="900" dirty="0" err="1"/>
              <a:t>Sea</a:t>
            </a:r>
            <a:r>
              <a:rPr lang="fr-FR" sz="900" dirty="0"/>
              <a:t>” OR “Hudson Bay” OR “Barents </a:t>
            </a:r>
            <a:r>
              <a:rPr lang="fr-FR" sz="900" dirty="0" err="1"/>
              <a:t>Sea</a:t>
            </a:r>
            <a:r>
              <a:rPr lang="fr-FR" sz="900" dirty="0"/>
              <a:t>” OR “Laptev </a:t>
            </a:r>
            <a:r>
              <a:rPr lang="fr-FR" sz="900" dirty="0" err="1"/>
              <a:t>Sea</a:t>
            </a:r>
            <a:r>
              <a:rPr lang="fr-FR" sz="900" dirty="0"/>
              <a:t>” OR “Kara </a:t>
            </a:r>
            <a:r>
              <a:rPr lang="fr-FR" sz="900" dirty="0" err="1"/>
              <a:t>Sea</a:t>
            </a:r>
            <a:r>
              <a:rPr lang="fr-FR" sz="900" dirty="0"/>
              <a:t>” OR </a:t>
            </a:r>
            <a:r>
              <a:rPr lang="fr-FR" sz="900" dirty="0" err="1"/>
              <a:t>subpolar</a:t>
            </a:r>
            <a:r>
              <a:rPr lang="fr-FR" sz="900" dirty="0"/>
              <a:t> OR </a:t>
            </a:r>
            <a:r>
              <a:rPr lang="fr-FR" sz="900" dirty="0" err="1"/>
              <a:t>sub-arctic</a:t>
            </a:r>
            <a:r>
              <a:rPr lang="fr-FR" sz="900" dirty="0"/>
              <a:t> OR </a:t>
            </a:r>
            <a:r>
              <a:rPr lang="fr-FR" sz="900" dirty="0" err="1"/>
              <a:t>Antarctic</a:t>
            </a:r>
            <a:r>
              <a:rPr lang="fr-FR" sz="900" dirty="0"/>
              <a:t> OR “</a:t>
            </a:r>
            <a:r>
              <a:rPr lang="fr-FR" sz="900" dirty="0" err="1"/>
              <a:t>southern</a:t>
            </a:r>
            <a:r>
              <a:rPr lang="fr-FR" sz="900" dirty="0"/>
              <a:t> </a:t>
            </a:r>
            <a:r>
              <a:rPr lang="fr-FR" sz="900" dirty="0" err="1"/>
              <a:t>Ocean</a:t>
            </a:r>
            <a:r>
              <a:rPr lang="fr-FR" sz="900" dirty="0"/>
              <a:t>” OR “</a:t>
            </a:r>
            <a:r>
              <a:rPr lang="fr-FR" sz="900" dirty="0" err="1"/>
              <a:t>kerguelen</a:t>
            </a:r>
            <a:r>
              <a:rPr lang="fr-FR" sz="900" dirty="0"/>
              <a:t> Island” OR “Crozet Island” OR “St Paul Island” OR “Dumont d'Urville” OR “</a:t>
            </a:r>
            <a:r>
              <a:rPr lang="fr-FR" sz="900" dirty="0" err="1"/>
              <a:t>Adelie</a:t>
            </a:r>
            <a:r>
              <a:rPr lang="fr-FR" sz="900" dirty="0"/>
              <a:t> land” OR </a:t>
            </a:r>
            <a:r>
              <a:rPr lang="fr-FR" sz="900" dirty="0" err="1"/>
              <a:t>Mertz</a:t>
            </a:r>
            <a:r>
              <a:rPr lang="fr-FR" sz="900" dirty="0"/>
              <a:t> OR “Ross </a:t>
            </a:r>
            <a:r>
              <a:rPr lang="fr-FR" sz="900" dirty="0" err="1"/>
              <a:t>Sea</a:t>
            </a:r>
            <a:r>
              <a:rPr lang="fr-FR" sz="900" dirty="0"/>
              <a:t>” OR “Weddell </a:t>
            </a:r>
            <a:r>
              <a:rPr lang="fr-FR" sz="900" dirty="0" err="1"/>
              <a:t>Sea</a:t>
            </a:r>
            <a:r>
              <a:rPr lang="fr-FR" sz="900" dirty="0"/>
              <a:t>” OR “Scotia </a:t>
            </a:r>
            <a:r>
              <a:rPr lang="fr-FR" sz="900" dirty="0" err="1"/>
              <a:t>Sea</a:t>
            </a:r>
            <a:r>
              <a:rPr lang="fr-FR" sz="900" dirty="0"/>
              <a:t>” OR “Falkland </a:t>
            </a:r>
            <a:r>
              <a:rPr lang="fr-FR" sz="900" dirty="0" err="1"/>
              <a:t>Islands</a:t>
            </a:r>
            <a:r>
              <a:rPr lang="fr-FR" sz="900" dirty="0"/>
              <a:t>” OR “Amsterdam Island” OR “</a:t>
            </a:r>
            <a:r>
              <a:rPr lang="fr-FR" sz="900" dirty="0" err="1"/>
              <a:t>Prydz</a:t>
            </a:r>
            <a:r>
              <a:rPr lang="fr-FR" sz="900" dirty="0"/>
              <a:t> Bay” OR </a:t>
            </a:r>
            <a:r>
              <a:rPr lang="fr-FR" sz="900" dirty="0" err="1"/>
              <a:t>Subantarctic</a:t>
            </a:r>
            <a:r>
              <a:rPr lang="fr-FR" sz="900" dirty="0"/>
              <a:t> OR “Polar Front Zone” OR “Marginal Ice Zone” OR “</a:t>
            </a:r>
            <a:r>
              <a:rPr lang="fr-FR" sz="900" dirty="0" err="1"/>
              <a:t>Antarctic</a:t>
            </a:r>
            <a:r>
              <a:rPr lang="fr-FR" sz="900" dirty="0"/>
              <a:t> </a:t>
            </a:r>
            <a:r>
              <a:rPr lang="fr-FR" sz="900" dirty="0" err="1"/>
              <a:t>Circumpolar</a:t>
            </a:r>
            <a:r>
              <a:rPr lang="fr-FR" sz="900" dirty="0"/>
              <a:t> </a:t>
            </a:r>
            <a:r>
              <a:rPr lang="fr-FR" sz="900" dirty="0" err="1"/>
              <a:t>Current</a:t>
            </a:r>
            <a:r>
              <a:rPr lang="fr-FR" sz="900" dirty="0"/>
              <a:t>”)) NOT AK=( "</a:t>
            </a:r>
            <a:r>
              <a:rPr lang="fr-FR" sz="900" dirty="0" err="1"/>
              <a:t>Norway</a:t>
            </a:r>
            <a:r>
              <a:rPr lang="fr-FR" sz="900" dirty="0"/>
              <a:t> </a:t>
            </a:r>
            <a:r>
              <a:rPr lang="fr-FR" sz="900" dirty="0" err="1"/>
              <a:t>lobster</a:t>
            </a:r>
            <a:r>
              <a:rPr lang="fr-FR" sz="900" dirty="0"/>
              <a:t>" OR "polar </a:t>
            </a:r>
            <a:r>
              <a:rPr lang="fr-FR" sz="900" dirty="0" err="1"/>
              <a:t>lipid</a:t>
            </a:r>
            <a:r>
              <a:rPr lang="fr-FR" sz="900" dirty="0"/>
              <a:t>*" OR cannabis OR "</a:t>
            </a:r>
            <a:r>
              <a:rPr lang="fr-FR" sz="900" dirty="0" err="1"/>
              <a:t>Antarctic</a:t>
            </a:r>
            <a:r>
              <a:rPr lang="fr-FR" sz="900" dirty="0"/>
              <a:t> </a:t>
            </a:r>
            <a:r>
              <a:rPr lang="fr-FR" sz="900" dirty="0" err="1"/>
              <a:t>blue</a:t>
            </a:r>
            <a:r>
              <a:rPr lang="fr-FR" sz="900" dirty="0"/>
              <a:t> </a:t>
            </a:r>
            <a:r>
              <a:rPr lang="fr-FR" sz="900" dirty="0" err="1"/>
              <a:t>whale</a:t>
            </a:r>
            <a:r>
              <a:rPr lang="fr-FR" sz="900" dirty="0"/>
              <a:t>" OR "</a:t>
            </a:r>
            <a:r>
              <a:rPr lang="fr-FR" sz="900" dirty="0" err="1"/>
              <a:t>paralias</a:t>
            </a:r>
            <a:r>
              <a:rPr lang="fr-FR" sz="900" dirty="0"/>
              <a:t> polar" OR "</a:t>
            </a:r>
            <a:r>
              <a:rPr lang="fr-FR" sz="900" dirty="0" err="1"/>
              <a:t>terracina</a:t>
            </a:r>
            <a:r>
              <a:rPr lang="fr-FR" sz="900" dirty="0"/>
              <a:t> polar" OR "pole </a:t>
            </a:r>
            <a:r>
              <a:rPr lang="fr-FR" sz="900" dirty="0" err="1"/>
              <a:t>pieces</a:t>
            </a:r>
            <a:r>
              <a:rPr lang="fr-FR" sz="900" dirty="0"/>
              <a:t>” OR “Polar </a:t>
            </a:r>
            <a:r>
              <a:rPr lang="fr-FR" sz="900" dirty="0" err="1"/>
              <a:t>Constituents</a:t>
            </a:r>
            <a:r>
              <a:rPr lang="fr-FR" sz="900" dirty="0"/>
              <a:t>” OR “polar </a:t>
            </a:r>
            <a:r>
              <a:rPr lang="fr-FR" sz="900" dirty="0" err="1"/>
              <a:t>bears</a:t>
            </a:r>
            <a:r>
              <a:rPr lang="fr-FR" sz="900" dirty="0"/>
              <a:t>” OR “non-polar” OR "polar </a:t>
            </a:r>
            <a:r>
              <a:rPr lang="fr-FR" sz="900" dirty="0" err="1"/>
              <a:t>liquid</a:t>
            </a:r>
            <a:r>
              <a:rPr lang="fr-FR" sz="900" dirty="0"/>
              <a:t>*"OR "polar and neutral </a:t>
            </a:r>
            <a:r>
              <a:rPr lang="fr-FR" sz="900" dirty="0" err="1"/>
              <a:t>lipid</a:t>
            </a:r>
            <a:r>
              <a:rPr lang="fr-FR" sz="900" dirty="0"/>
              <a:t>*")) </a:t>
            </a:r>
          </a:p>
          <a:p>
            <a:endParaRPr lang="fr-FR" sz="900" dirty="0"/>
          </a:p>
          <a:p>
            <a:r>
              <a:rPr lang="fr-FR" sz="900" dirty="0"/>
              <a:t>OR ((AB=(</a:t>
            </a:r>
            <a:r>
              <a:rPr lang="fr-FR" sz="900" dirty="0" err="1"/>
              <a:t>Arctic</a:t>
            </a:r>
            <a:r>
              <a:rPr lang="fr-FR" sz="900" dirty="0"/>
              <a:t> OR “North Pole” OR Polar OR </a:t>
            </a:r>
            <a:r>
              <a:rPr lang="fr-FR" sz="900" dirty="0" err="1"/>
              <a:t>Greenland</a:t>
            </a:r>
            <a:r>
              <a:rPr lang="fr-FR" sz="900" dirty="0"/>
              <a:t> OR “Baffin Bay” OR </a:t>
            </a:r>
            <a:r>
              <a:rPr lang="fr-FR" sz="900" dirty="0" err="1"/>
              <a:t>spitsberg</a:t>
            </a:r>
            <a:r>
              <a:rPr lang="fr-FR" sz="900" dirty="0"/>
              <a:t> OR Svalbard OR </a:t>
            </a:r>
            <a:r>
              <a:rPr lang="fr-FR" sz="900" dirty="0" err="1"/>
              <a:t>Norway</a:t>
            </a:r>
            <a:r>
              <a:rPr lang="fr-FR" sz="900" dirty="0"/>
              <a:t> OR “North </a:t>
            </a:r>
            <a:r>
              <a:rPr lang="fr-FR" sz="900" dirty="0" err="1"/>
              <a:t>sea</a:t>
            </a:r>
            <a:r>
              <a:rPr lang="fr-FR" sz="900" dirty="0"/>
              <a:t>” OR </a:t>
            </a:r>
            <a:r>
              <a:rPr lang="fr-FR" sz="900" dirty="0" err="1"/>
              <a:t>Iceland</a:t>
            </a:r>
            <a:r>
              <a:rPr lang="fr-FR" sz="900" dirty="0"/>
              <a:t> OR </a:t>
            </a:r>
            <a:r>
              <a:rPr lang="fr-FR" sz="900" dirty="0" err="1"/>
              <a:t>Reykjanes</a:t>
            </a:r>
            <a:r>
              <a:rPr lang="fr-FR" sz="900" dirty="0"/>
              <a:t> OR "Beaufort </a:t>
            </a:r>
            <a:r>
              <a:rPr lang="fr-FR" sz="900" dirty="0" err="1"/>
              <a:t>Sea</a:t>
            </a:r>
            <a:r>
              <a:rPr lang="fr-FR" sz="900" dirty="0"/>
              <a:t>" OR “St Pierre et Miquelon” OR “St Lawrence” OR “Labrador </a:t>
            </a:r>
            <a:r>
              <a:rPr lang="fr-FR" sz="900" dirty="0" err="1"/>
              <a:t>Sea</a:t>
            </a:r>
            <a:r>
              <a:rPr lang="fr-FR" sz="900" dirty="0"/>
              <a:t>” OR “Fram Straight” OR “Young Sound” OR “</a:t>
            </a:r>
            <a:r>
              <a:rPr lang="fr-FR" sz="900" dirty="0" err="1"/>
              <a:t>Denmark</a:t>
            </a:r>
            <a:r>
              <a:rPr lang="fr-FR" sz="900" dirty="0"/>
              <a:t> </a:t>
            </a:r>
            <a:r>
              <a:rPr lang="fr-FR" sz="900" dirty="0" err="1"/>
              <a:t>Sea</a:t>
            </a:r>
            <a:r>
              <a:rPr lang="fr-FR" sz="900" dirty="0"/>
              <a:t>” OR “</a:t>
            </a:r>
            <a:r>
              <a:rPr lang="fr-FR" sz="900" dirty="0" err="1"/>
              <a:t>Bering</a:t>
            </a:r>
            <a:r>
              <a:rPr lang="fr-FR" sz="900" dirty="0"/>
              <a:t> </a:t>
            </a:r>
            <a:r>
              <a:rPr lang="fr-FR" sz="900" dirty="0" err="1"/>
              <a:t>Sea</a:t>
            </a:r>
            <a:r>
              <a:rPr lang="fr-FR" sz="900" dirty="0"/>
              <a:t>” OR “Hudson Bay” OR “Barents </a:t>
            </a:r>
            <a:r>
              <a:rPr lang="fr-FR" sz="900" dirty="0" err="1"/>
              <a:t>Sea</a:t>
            </a:r>
            <a:r>
              <a:rPr lang="fr-FR" sz="900" dirty="0"/>
              <a:t>” OR “Laptev </a:t>
            </a:r>
            <a:r>
              <a:rPr lang="fr-FR" sz="900" dirty="0" err="1"/>
              <a:t>Sea</a:t>
            </a:r>
            <a:r>
              <a:rPr lang="fr-FR" sz="900" dirty="0"/>
              <a:t>” OR “Kara </a:t>
            </a:r>
            <a:r>
              <a:rPr lang="fr-FR" sz="900" dirty="0" err="1"/>
              <a:t>Sea</a:t>
            </a:r>
            <a:r>
              <a:rPr lang="fr-FR" sz="900" dirty="0"/>
              <a:t>” OR </a:t>
            </a:r>
            <a:r>
              <a:rPr lang="fr-FR" sz="900" dirty="0" err="1"/>
              <a:t>subpolar</a:t>
            </a:r>
            <a:r>
              <a:rPr lang="fr-FR" sz="900" dirty="0"/>
              <a:t> OR </a:t>
            </a:r>
            <a:r>
              <a:rPr lang="fr-FR" sz="900" dirty="0" err="1"/>
              <a:t>sub-arctic</a:t>
            </a:r>
            <a:r>
              <a:rPr lang="fr-FR" sz="900" dirty="0"/>
              <a:t> OR </a:t>
            </a:r>
            <a:r>
              <a:rPr lang="fr-FR" sz="900" dirty="0" err="1"/>
              <a:t>Antarctic</a:t>
            </a:r>
            <a:r>
              <a:rPr lang="fr-FR" sz="900" dirty="0"/>
              <a:t> OR “</a:t>
            </a:r>
            <a:r>
              <a:rPr lang="fr-FR" sz="900" dirty="0" err="1"/>
              <a:t>southern</a:t>
            </a:r>
            <a:r>
              <a:rPr lang="fr-FR" sz="900" dirty="0"/>
              <a:t> </a:t>
            </a:r>
            <a:r>
              <a:rPr lang="fr-FR" sz="900" dirty="0" err="1"/>
              <a:t>Ocean</a:t>
            </a:r>
            <a:r>
              <a:rPr lang="fr-FR" sz="900" dirty="0"/>
              <a:t>” OR “</a:t>
            </a:r>
            <a:r>
              <a:rPr lang="fr-FR" sz="900" dirty="0" err="1"/>
              <a:t>kerguelen</a:t>
            </a:r>
            <a:r>
              <a:rPr lang="fr-FR" sz="900" dirty="0"/>
              <a:t> Island” OR “Crozet Island” OR “St Paul Island” OR “Dumont d'Urville” OR “</a:t>
            </a:r>
            <a:r>
              <a:rPr lang="fr-FR" sz="900" dirty="0" err="1"/>
              <a:t>Adelie</a:t>
            </a:r>
            <a:r>
              <a:rPr lang="fr-FR" sz="900" dirty="0"/>
              <a:t> land” OR </a:t>
            </a:r>
            <a:r>
              <a:rPr lang="fr-FR" sz="900" dirty="0" err="1"/>
              <a:t>Mertz</a:t>
            </a:r>
            <a:r>
              <a:rPr lang="fr-FR" sz="900" dirty="0"/>
              <a:t> OR “Ross </a:t>
            </a:r>
            <a:r>
              <a:rPr lang="fr-FR" sz="900" dirty="0" err="1"/>
              <a:t>Sea</a:t>
            </a:r>
            <a:r>
              <a:rPr lang="fr-FR" sz="900" dirty="0"/>
              <a:t>” OR “Weddell </a:t>
            </a:r>
            <a:r>
              <a:rPr lang="fr-FR" sz="900" dirty="0" err="1"/>
              <a:t>Sea</a:t>
            </a:r>
            <a:r>
              <a:rPr lang="fr-FR" sz="900" dirty="0"/>
              <a:t>” OR “Scotia </a:t>
            </a:r>
            <a:r>
              <a:rPr lang="fr-FR" sz="900" dirty="0" err="1"/>
              <a:t>Sea</a:t>
            </a:r>
            <a:r>
              <a:rPr lang="fr-FR" sz="900" dirty="0"/>
              <a:t>” OR “Falkland </a:t>
            </a:r>
            <a:r>
              <a:rPr lang="fr-FR" sz="900" dirty="0" err="1"/>
              <a:t>Islands</a:t>
            </a:r>
            <a:r>
              <a:rPr lang="fr-FR" sz="900" dirty="0"/>
              <a:t>” OR “Amsterdam Island” OR “</a:t>
            </a:r>
            <a:r>
              <a:rPr lang="fr-FR" sz="900" dirty="0" err="1"/>
              <a:t>Prydz</a:t>
            </a:r>
            <a:r>
              <a:rPr lang="fr-FR" sz="900" dirty="0"/>
              <a:t> Bay” OR </a:t>
            </a:r>
            <a:r>
              <a:rPr lang="fr-FR" sz="900" dirty="0" err="1"/>
              <a:t>Subantarctic</a:t>
            </a:r>
            <a:r>
              <a:rPr lang="fr-FR" sz="900" dirty="0"/>
              <a:t> OR “Polar Front Zone” OR “Marginal Ice Zone” OR “</a:t>
            </a:r>
            <a:r>
              <a:rPr lang="fr-FR" sz="900" dirty="0" err="1"/>
              <a:t>Antarctic</a:t>
            </a:r>
            <a:r>
              <a:rPr lang="fr-FR" sz="900" dirty="0"/>
              <a:t> </a:t>
            </a:r>
            <a:r>
              <a:rPr lang="fr-FR" sz="900" dirty="0" err="1"/>
              <a:t>Circumpolar</a:t>
            </a:r>
            <a:r>
              <a:rPr lang="fr-FR" sz="900" dirty="0"/>
              <a:t> </a:t>
            </a:r>
            <a:r>
              <a:rPr lang="fr-FR" sz="900" dirty="0" err="1"/>
              <a:t>Current</a:t>
            </a:r>
            <a:r>
              <a:rPr lang="fr-FR" sz="900" dirty="0"/>
              <a:t>”)) NOT AB=( "</a:t>
            </a:r>
            <a:r>
              <a:rPr lang="fr-FR" sz="900" dirty="0" err="1"/>
              <a:t>Norway</a:t>
            </a:r>
            <a:r>
              <a:rPr lang="fr-FR" sz="900" dirty="0"/>
              <a:t> </a:t>
            </a:r>
            <a:r>
              <a:rPr lang="fr-FR" sz="900" dirty="0" err="1"/>
              <a:t>lobster</a:t>
            </a:r>
            <a:r>
              <a:rPr lang="fr-FR" sz="900" dirty="0"/>
              <a:t>" OR "polar </a:t>
            </a:r>
            <a:r>
              <a:rPr lang="fr-FR" sz="900" dirty="0" err="1"/>
              <a:t>lipid</a:t>
            </a:r>
            <a:r>
              <a:rPr lang="fr-FR" sz="900" dirty="0"/>
              <a:t>*" OR cannabis OR "</a:t>
            </a:r>
            <a:r>
              <a:rPr lang="fr-FR" sz="900" dirty="0" err="1"/>
              <a:t>Antarctic</a:t>
            </a:r>
            <a:r>
              <a:rPr lang="fr-FR" sz="900" dirty="0"/>
              <a:t> </a:t>
            </a:r>
            <a:r>
              <a:rPr lang="fr-FR" sz="900" dirty="0" err="1"/>
              <a:t>blue</a:t>
            </a:r>
            <a:r>
              <a:rPr lang="fr-FR" sz="900" dirty="0"/>
              <a:t> </a:t>
            </a:r>
            <a:r>
              <a:rPr lang="fr-FR" sz="900" dirty="0" err="1"/>
              <a:t>whale</a:t>
            </a:r>
            <a:r>
              <a:rPr lang="fr-FR" sz="900" dirty="0"/>
              <a:t>" OR "</a:t>
            </a:r>
            <a:r>
              <a:rPr lang="fr-FR" sz="900" dirty="0" err="1"/>
              <a:t>paralias</a:t>
            </a:r>
            <a:r>
              <a:rPr lang="fr-FR" sz="900" dirty="0"/>
              <a:t> polar" OR "</a:t>
            </a:r>
            <a:r>
              <a:rPr lang="fr-FR" sz="900" dirty="0" err="1"/>
              <a:t>terracina</a:t>
            </a:r>
            <a:r>
              <a:rPr lang="fr-FR" sz="900" dirty="0"/>
              <a:t> polar" OR "pole </a:t>
            </a:r>
            <a:r>
              <a:rPr lang="fr-FR" sz="900" dirty="0" err="1"/>
              <a:t>pieces</a:t>
            </a:r>
            <a:r>
              <a:rPr lang="fr-FR" sz="900" dirty="0"/>
              <a:t>” OR “Polar </a:t>
            </a:r>
            <a:r>
              <a:rPr lang="fr-FR" sz="900" dirty="0" err="1"/>
              <a:t>Constituents</a:t>
            </a:r>
            <a:r>
              <a:rPr lang="fr-FR" sz="900" dirty="0"/>
              <a:t>” OR “polar </a:t>
            </a:r>
            <a:r>
              <a:rPr lang="fr-FR" sz="900" dirty="0" err="1"/>
              <a:t>bears</a:t>
            </a:r>
            <a:r>
              <a:rPr lang="fr-FR" sz="900" dirty="0"/>
              <a:t>” OR “non-polar” OR "polar </a:t>
            </a:r>
            <a:r>
              <a:rPr lang="fr-FR" sz="900" dirty="0" err="1"/>
              <a:t>liquid</a:t>
            </a:r>
            <a:r>
              <a:rPr lang="fr-FR" sz="900" dirty="0"/>
              <a:t>*"OR "polar and neutral </a:t>
            </a:r>
            <a:r>
              <a:rPr lang="fr-FR" sz="900" dirty="0" err="1"/>
              <a:t>lipid</a:t>
            </a:r>
            <a:r>
              <a:rPr lang="fr-FR" sz="900" dirty="0"/>
              <a:t>*"))) </a:t>
            </a:r>
          </a:p>
          <a:p>
            <a:endParaRPr lang="fr-FR" sz="900" dirty="0"/>
          </a:p>
          <a:p>
            <a:endParaRPr lang="fr-FR" sz="900" dirty="0"/>
          </a:p>
          <a:p>
            <a:endParaRPr lang="fr-FR" sz="900" dirty="0"/>
          </a:p>
          <a:p>
            <a:r>
              <a:rPr lang="fr-FR" sz="900" dirty="0"/>
              <a:t>AND PY=2019-2023</a:t>
            </a:r>
          </a:p>
        </p:txBody>
      </p:sp>
    </p:spTree>
    <p:extLst>
      <p:ext uri="{BB962C8B-B14F-4D97-AF65-F5344CB8AC3E}">
        <p14:creationId xmlns:p14="http://schemas.microsoft.com/office/powerpoint/2010/main" val="318292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8" descr="O:\Présentations_PPT\pack-images\themes-recherche.jpg"/>
          <p:cNvPicPr/>
          <p:nvPr/>
        </p:nvPicPr>
        <p:blipFill>
          <a:blip r:embed="rId2"/>
          <a:stretch/>
        </p:blipFill>
        <p:spPr>
          <a:xfrm>
            <a:off x="0" y="2493360"/>
            <a:ext cx="9143280" cy="4363920"/>
          </a:xfrm>
          <a:prstGeom prst="rect">
            <a:avLst/>
          </a:prstGeom>
          <a:ln>
            <a:noFill/>
          </a:ln>
        </p:spPr>
      </p:pic>
      <p:sp>
        <p:nvSpPr>
          <p:cNvPr id="92" name="CustomShape 1"/>
          <p:cNvSpPr/>
          <p:nvPr/>
        </p:nvSpPr>
        <p:spPr>
          <a:xfrm>
            <a:off x="0" y="116640"/>
            <a:ext cx="9205920" cy="4394160"/>
          </a:xfrm>
          <a:custGeom>
            <a:avLst/>
            <a:gdLst/>
            <a:ahLst/>
            <a:cxnLst/>
            <a:rect l="l" t="t" r="r" b="b"/>
            <a:pathLst>
              <a:path w="9206677" h="4394746">
                <a:moveTo>
                  <a:pt x="164" y="8668"/>
                </a:moveTo>
                <a:lnTo>
                  <a:pt x="9189342" y="0"/>
                </a:lnTo>
                <a:cubicBezTo>
                  <a:pt x="9189342" y="764309"/>
                  <a:pt x="9206677" y="2464686"/>
                  <a:pt x="9206677" y="3228995"/>
                </a:cubicBezTo>
                <a:lnTo>
                  <a:pt x="30499" y="4394746"/>
                </a:lnTo>
                <a:cubicBezTo>
                  <a:pt x="33388" y="3111844"/>
                  <a:pt x="-2725" y="1291570"/>
                  <a:pt x="164" y="8668"/>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p:style>
      </p:sp>
      <p:sp>
        <p:nvSpPr>
          <p:cNvPr id="93" name="CustomShape 2"/>
          <p:cNvSpPr/>
          <p:nvPr/>
        </p:nvSpPr>
        <p:spPr>
          <a:xfrm>
            <a:off x="251640" y="1040040"/>
            <a:ext cx="84243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dirty="0" err="1">
                <a:solidFill>
                  <a:srgbClr val="4F81BD"/>
                </a:solidFill>
                <a:latin typeface="Calibri"/>
                <a:ea typeface="DejaVu Sans"/>
              </a:rPr>
              <a:t>Volumetrie</a:t>
            </a:r>
            <a:endParaRPr lang="fr-FR" sz="2800" b="0" strike="noStrike" spc="-1" dirty="0">
              <a:latin typeface="Arial"/>
            </a:endParaRPr>
          </a:p>
          <a:p>
            <a:pPr>
              <a:lnSpc>
                <a:spcPct val="100000"/>
              </a:lnSpc>
            </a:pPr>
            <a:endParaRPr lang="fr-FR" sz="2800" b="0" strike="noStrike" spc="-1" dirty="0">
              <a:latin typeface="Arial"/>
            </a:endParaRPr>
          </a:p>
          <a:p>
            <a:pPr>
              <a:lnSpc>
                <a:spcPct val="100000"/>
              </a:lnSpc>
            </a:pPr>
            <a:endParaRPr lang="fr-FR" sz="2800" b="0" strike="noStrike" spc="-1" dirty="0">
              <a:latin typeface="Arial"/>
            </a:endParaRPr>
          </a:p>
        </p:txBody>
      </p:sp>
      <p:pic>
        <p:nvPicPr>
          <p:cNvPr id="94" name="Picture 7" descr="O:\Présentations_PPT\pack-images\logos\iuem-logo-def.png"/>
          <p:cNvPicPr/>
          <p:nvPr/>
        </p:nvPicPr>
        <p:blipFill>
          <a:blip r:embed="rId3"/>
          <a:stretch/>
        </p:blipFill>
        <p:spPr>
          <a:xfrm>
            <a:off x="251640" y="116640"/>
            <a:ext cx="1427760" cy="79128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CE773-D4D3-6012-C373-C13C556CB4FB}"/>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11BA2528-E700-23A2-E069-98C389FF640A}"/>
              </a:ext>
            </a:extLst>
          </p:cNvPr>
          <p:cNvSpPr/>
          <p:nvPr/>
        </p:nvSpPr>
        <p:spPr>
          <a:xfrm>
            <a:off x="323640" y="548640"/>
            <a:ext cx="63360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err="1">
                <a:solidFill>
                  <a:srgbClr val="1D569A"/>
                </a:solidFill>
                <a:latin typeface="Neo Sans Std"/>
              </a:rPr>
              <a:t>Volumetrie</a:t>
            </a:r>
            <a:endParaRPr lang="fr-FR" sz="2800" b="0" strike="noStrike" spc="-1" dirty="0">
              <a:latin typeface="Arial"/>
            </a:endParaRPr>
          </a:p>
        </p:txBody>
      </p:sp>
      <p:pic>
        <p:nvPicPr>
          <p:cNvPr id="96" name="Picture 7" descr="O:\Présentations_PPT\pack-images\logos\iuem-logo-def.png">
            <a:extLst>
              <a:ext uri="{FF2B5EF4-FFF2-40B4-BE49-F238E27FC236}">
                <a16:creationId xmlns:a16="http://schemas.microsoft.com/office/drawing/2014/main" id="{049542E5-6506-93D2-6627-D1763305DC1F}"/>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6E6BDBC4-A005-9EED-B22F-1535858BB6E8}"/>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graphicFrame>
        <p:nvGraphicFramePr>
          <p:cNvPr id="3" name="Tableau 2">
            <a:extLst>
              <a:ext uri="{FF2B5EF4-FFF2-40B4-BE49-F238E27FC236}">
                <a16:creationId xmlns:a16="http://schemas.microsoft.com/office/drawing/2014/main" id="{90630B1F-F42B-293D-B28F-5F68F9B2561E}"/>
              </a:ext>
            </a:extLst>
          </p:cNvPr>
          <p:cNvGraphicFramePr>
            <a:graphicFrameLocks noGrp="1"/>
          </p:cNvGraphicFramePr>
          <p:nvPr>
            <p:extLst>
              <p:ext uri="{D42A27DB-BD31-4B8C-83A1-F6EECF244321}">
                <p14:modId xmlns:p14="http://schemas.microsoft.com/office/powerpoint/2010/main" val="4215916246"/>
              </p:ext>
            </p:extLst>
          </p:nvPr>
        </p:nvGraphicFramePr>
        <p:xfrm>
          <a:off x="582168" y="1537920"/>
          <a:ext cx="5638800" cy="1143000"/>
        </p:xfrm>
        <a:graphic>
          <a:graphicData uri="http://schemas.openxmlformats.org/drawingml/2006/table">
            <a:tbl>
              <a:tblPr>
                <a:tableStyleId>{5C22544A-7EE6-4342-B048-85BDC9FD1C3A}</a:tableStyleId>
              </a:tblPr>
              <a:tblGrid>
                <a:gridCol w="4000500">
                  <a:extLst>
                    <a:ext uri="{9D8B030D-6E8A-4147-A177-3AD203B41FA5}">
                      <a16:colId xmlns:a16="http://schemas.microsoft.com/office/drawing/2014/main" val="2081982895"/>
                    </a:ext>
                  </a:extLst>
                </a:gridCol>
                <a:gridCol w="1638300">
                  <a:extLst>
                    <a:ext uri="{9D8B030D-6E8A-4147-A177-3AD203B41FA5}">
                      <a16:colId xmlns:a16="http://schemas.microsoft.com/office/drawing/2014/main" val="3733288486"/>
                    </a:ext>
                  </a:extLst>
                </a:gridCol>
              </a:tblGrid>
              <a:tr h="190500">
                <a:tc>
                  <a:txBody>
                    <a:bodyPr/>
                    <a:lstStyle/>
                    <a:p>
                      <a:pPr algn="l" fontAlgn="b"/>
                      <a:r>
                        <a:rPr lang="fr-FR" sz="1100" u="none" strike="noStrike">
                          <a:effectLst/>
                        </a:rPr>
                        <a:t>Année finale de publication</a:t>
                      </a:r>
                      <a:endParaRPr lang="fr-FR"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Nombre de publications</a:t>
                      </a:r>
                      <a:endParaRPr lang="fr-FR" sz="1100" b="1" i="1"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859748"/>
                  </a:ext>
                </a:extLst>
              </a:tr>
              <a:tr h="190500">
                <a:tc>
                  <a:txBody>
                    <a:bodyPr/>
                    <a:lstStyle/>
                    <a:p>
                      <a:pPr algn="r" fontAlgn="b"/>
                      <a:r>
                        <a:rPr lang="fr-FR" sz="1100" u="none" strike="noStrike">
                          <a:effectLst/>
                        </a:rPr>
                        <a:t>2019</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60</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77094777"/>
                  </a:ext>
                </a:extLst>
              </a:tr>
              <a:tr h="190500">
                <a:tc>
                  <a:txBody>
                    <a:bodyPr/>
                    <a:lstStyle/>
                    <a:p>
                      <a:pPr algn="r" fontAlgn="b"/>
                      <a:r>
                        <a:rPr lang="fr-FR" sz="1100" u="none" strike="noStrike">
                          <a:effectLst/>
                        </a:rPr>
                        <a:t>2020</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64</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257816764"/>
                  </a:ext>
                </a:extLst>
              </a:tr>
              <a:tr h="190500">
                <a:tc>
                  <a:txBody>
                    <a:bodyPr/>
                    <a:lstStyle/>
                    <a:p>
                      <a:pPr algn="r" fontAlgn="b"/>
                      <a:r>
                        <a:rPr lang="fr-FR" sz="1100" u="none" strike="noStrike">
                          <a:effectLst/>
                        </a:rPr>
                        <a:t>2021</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52</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054054656"/>
                  </a:ext>
                </a:extLst>
              </a:tr>
              <a:tr h="190500">
                <a:tc>
                  <a:txBody>
                    <a:bodyPr/>
                    <a:lstStyle/>
                    <a:p>
                      <a:pPr algn="r" fontAlgn="b"/>
                      <a:r>
                        <a:rPr lang="fr-FR" sz="1100" u="none" strike="noStrike">
                          <a:effectLst/>
                        </a:rPr>
                        <a:t>2022</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47</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63220328"/>
                  </a:ext>
                </a:extLst>
              </a:tr>
              <a:tr h="190500">
                <a:tc>
                  <a:txBody>
                    <a:bodyPr/>
                    <a:lstStyle/>
                    <a:p>
                      <a:pPr algn="r" fontAlgn="b"/>
                      <a:r>
                        <a:rPr lang="fr-FR" sz="1100" u="none" strike="noStrike">
                          <a:effectLst/>
                        </a:rPr>
                        <a:t>2023</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dirty="0">
                          <a:effectLst/>
                        </a:rPr>
                        <a:t>55</a:t>
                      </a:r>
                      <a:endParaRPr lang="fr-FR"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829052128"/>
                  </a:ext>
                </a:extLst>
              </a:tr>
            </a:tbl>
          </a:graphicData>
        </a:graphic>
      </p:graphicFrame>
      <p:graphicFrame>
        <p:nvGraphicFramePr>
          <p:cNvPr id="4" name="Tableau 3">
            <a:extLst>
              <a:ext uri="{FF2B5EF4-FFF2-40B4-BE49-F238E27FC236}">
                <a16:creationId xmlns:a16="http://schemas.microsoft.com/office/drawing/2014/main" id="{ADFFAADD-0051-7DBC-E5FE-B58B62B78CEE}"/>
              </a:ext>
            </a:extLst>
          </p:cNvPr>
          <p:cNvGraphicFramePr>
            <a:graphicFrameLocks noGrp="1"/>
          </p:cNvGraphicFramePr>
          <p:nvPr>
            <p:extLst>
              <p:ext uri="{D42A27DB-BD31-4B8C-83A1-F6EECF244321}">
                <p14:modId xmlns:p14="http://schemas.microsoft.com/office/powerpoint/2010/main" val="2756207264"/>
              </p:ext>
            </p:extLst>
          </p:nvPr>
        </p:nvGraphicFramePr>
        <p:xfrm>
          <a:off x="672240" y="3429000"/>
          <a:ext cx="5638800" cy="1714500"/>
        </p:xfrm>
        <a:graphic>
          <a:graphicData uri="http://schemas.openxmlformats.org/drawingml/2006/table">
            <a:tbl>
              <a:tblPr>
                <a:tableStyleId>{5C22544A-7EE6-4342-B048-85BDC9FD1C3A}</a:tableStyleId>
              </a:tblPr>
              <a:tblGrid>
                <a:gridCol w="4000500">
                  <a:extLst>
                    <a:ext uri="{9D8B030D-6E8A-4147-A177-3AD203B41FA5}">
                      <a16:colId xmlns:a16="http://schemas.microsoft.com/office/drawing/2014/main" val="873543715"/>
                    </a:ext>
                  </a:extLst>
                </a:gridCol>
                <a:gridCol w="1638300">
                  <a:extLst>
                    <a:ext uri="{9D8B030D-6E8A-4147-A177-3AD203B41FA5}">
                      <a16:colId xmlns:a16="http://schemas.microsoft.com/office/drawing/2014/main" val="4034549380"/>
                    </a:ext>
                  </a:extLst>
                </a:gridCol>
              </a:tblGrid>
              <a:tr h="190500">
                <a:tc>
                  <a:txBody>
                    <a:bodyPr/>
                    <a:lstStyle/>
                    <a:p>
                      <a:pPr algn="l" fontAlgn="b"/>
                      <a:r>
                        <a:rPr lang="fr-FR" sz="1100" u="none" strike="noStrike">
                          <a:effectLst/>
                        </a:rPr>
                        <a:t>Typologie des publications indexées dans le Web of Science</a:t>
                      </a:r>
                      <a:endParaRPr lang="fr-FR"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Nombre de publications</a:t>
                      </a:r>
                      <a:endParaRPr lang="fr-FR" sz="1100" b="1" i="1"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3271543"/>
                  </a:ext>
                </a:extLst>
              </a:tr>
              <a:tr h="190500">
                <a:tc>
                  <a:txBody>
                    <a:bodyPr/>
                    <a:lstStyle/>
                    <a:p>
                      <a:pPr algn="l" fontAlgn="b"/>
                      <a:r>
                        <a:rPr lang="fr-FR" sz="1100" u="none" strike="noStrike">
                          <a:effectLst/>
                        </a:rPr>
                        <a:t>Article </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258</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027477952"/>
                  </a:ext>
                </a:extLst>
              </a:tr>
              <a:tr h="190500">
                <a:tc>
                  <a:txBody>
                    <a:bodyPr/>
                    <a:lstStyle/>
                    <a:p>
                      <a:pPr algn="l" fontAlgn="b"/>
                      <a:r>
                        <a:rPr lang="fr-FR" sz="1100" u="none" strike="noStrike">
                          <a:effectLst/>
                        </a:rPr>
                        <a:t>Book Chapter </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3</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417996928"/>
                  </a:ext>
                </a:extLst>
              </a:tr>
              <a:tr h="190500">
                <a:tc>
                  <a:txBody>
                    <a:bodyPr/>
                    <a:lstStyle/>
                    <a:p>
                      <a:pPr algn="l" fontAlgn="b"/>
                      <a:r>
                        <a:rPr lang="fr-FR" sz="1100" u="none" strike="noStrike">
                          <a:effectLst/>
                        </a:rPr>
                        <a:t>Correction </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1</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777387548"/>
                  </a:ext>
                </a:extLst>
              </a:tr>
              <a:tr h="190500">
                <a:tc>
                  <a:txBody>
                    <a:bodyPr/>
                    <a:lstStyle/>
                    <a:p>
                      <a:pPr algn="l" fontAlgn="b"/>
                      <a:r>
                        <a:rPr lang="fr-FR" sz="1100" u="none" strike="noStrike">
                          <a:effectLst/>
                        </a:rPr>
                        <a:t>Data Paper </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4</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619167269"/>
                  </a:ext>
                </a:extLst>
              </a:tr>
              <a:tr h="190500">
                <a:tc>
                  <a:txBody>
                    <a:bodyPr/>
                    <a:lstStyle/>
                    <a:p>
                      <a:pPr algn="l" fontAlgn="b"/>
                      <a:r>
                        <a:rPr lang="fr-FR" sz="1100" u="none" strike="noStrike">
                          <a:effectLst/>
                        </a:rPr>
                        <a:t>Letter </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1</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179249550"/>
                  </a:ext>
                </a:extLst>
              </a:tr>
              <a:tr h="190500">
                <a:tc>
                  <a:txBody>
                    <a:bodyPr/>
                    <a:lstStyle/>
                    <a:p>
                      <a:pPr algn="l" fontAlgn="b"/>
                      <a:r>
                        <a:rPr lang="fr-FR" sz="1100" u="none" strike="noStrike">
                          <a:effectLst/>
                        </a:rPr>
                        <a:t>Meeting Abstract </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1</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107926864"/>
                  </a:ext>
                </a:extLst>
              </a:tr>
              <a:tr h="190500">
                <a:tc>
                  <a:txBody>
                    <a:bodyPr/>
                    <a:lstStyle/>
                    <a:p>
                      <a:pPr algn="l" fontAlgn="b"/>
                      <a:r>
                        <a:rPr lang="fr-FR" sz="1100" u="none" strike="noStrike">
                          <a:effectLst/>
                        </a:rPr>
                        <a:t>Proceedings Paper </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a:effectLst/>
                        </a:rPr>
                        <a:t>4</a:t>
                      </a:r>
                      <a:endParaRPr lang="fr-FR"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971290120"/>
                  </a:ext>
                </a:extLst>
              </a:tr>
              <a:tr h="190500">
                <a:tc>
                  <a:txBody>
                    <a:bodyPr/>
                    <a:lstStyle/>
                    <a:p>
                      <a:pPr algn="l" fontAlgn="b"/>
                      <a:r>
                        <a:rPr lang="fr-FR" sz="1100" u="none" strike="noStrike">
                          <a:effectLst/>
                        </a:rPr>
                        <a:t>Review </a:t>
                      </a:r>
                      <a:endParaRPr lang="fr-FR" sz="1100" b="0" i="0" u="none" strike="noStrike">
                        <a:effectLst/>
                        <a:latin typeface="Calibri" panose="020F0502020204030204" pitchFamily="34" charset="0"/>
                      </a:endParaRPr>
                    </a:p>
                  </a:txBody>
                  <a:tcPr marL="9525" marR="9525" marT="9525" marB="0" anchor="b"/>
                </a:tc>
                <a:tc>
                  <a:txBody>
                    <a:bodyPr/>
                    <a:lstStyle/>
                    <a:p>
                      <a:pPr algn="r" fontAlgn="b"/>
                      <a:r>
                        <a:rPr lang="fr-FR" sz="1100" u="none" strike="noStrike" dirty="0">
                          <a:effectLst/>
                        </a:rPr>
                        <a:t>17</a:t>
                      </a:r>
                      <a:endParaRPr lang="fr-FR"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98674414"/>
                  </a:ext>
                </a:extLst>
              </a:tr>
            </a:tbl>
          </a:graphicData>
        </a:graphic>
      </p:graphicFrame>
    </p:spTree>
    <p:extLst>
      <p:ext uri="{BB962C8B-B14F-4D97-AF65-F5344CB8AC3E}">
        <p14:creationId xmlns:p14="http://schemas.microsoft.com/office/powerpoint/2010/main" val="189800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38215-9472-17E1-93E9-2CDAD73DEE09}"/>
            </a:ext>
          </a:extLst>
        </p:cNvPr>
        <p:cNvGrpSpPr/>
        <p:nvPr/>
      </p:nvGrpSpPr>
      <p:grpSpPr>
        <a:xfrm>
          <a:off x="0" y="0"/>
          <a:ext cx="0" cy="0"/>
          <a:chOff x="0" y="0"/>
          <a:chExt cx="0" cy="0"/>
        </a:xfrm>
      </p:grpSpPr>
      <p:pic>
        <p:nvPicPr>
          <p:cNvPr id="91" name="Picture 8" descr="O:\Présentations_PPT\pack-images\themes-recherche.jpg">
            <a:extLst>
              <a:ext uri="{FF2B5EF4-FFF2-40B4-BE49-F238E27FC236}">
                <a16:creationId xmlns:a16="http://schemas.microsoft.com/office/drawing/2014/main" id="{3B6C122E-D133-5D7A-DCA7-3BE95896BD2C}"/>
              </a:ext>
            </a:extLst>
          </p:cNvPr>
          <p:cNvPicPr/>
          <p:nvPr/>
        </p:nvPicPr>
        <p:blipFill>
          <a:blip r:embed="rId2"/>
          <a:stretch/>
        </p:blipFill>
        <p:spPr>
          <a:xfrm>
            <a:off x="0" y="2493360"/>
            <a:ext cx="9143280" cy="4363920"/>
          </a:xfrm>
          <a:prstGeom prst="rect">
            <a:avLst/>
          </a:prstGeom>
          <a:ln>
            <a:noFill/>
          </a:ln>
        </p:spPr>
      </p:pic>
      <p:sp>
        <p:nvSpPr>
          <p:cNvPr id="92" name="CustomShape 1">
            <a:extLst>
              <a:ext uri="{FF2B5EF4-FFF2-40B4-BE49-F238E27FC236}">
                <a16:creationId xmlns:a16="http://schemas.microsoft.com/office/drawing/2014/main" id="{B05D755F-D9C6-B246-C07B-EEB8470FC9D3}"/>
              </a:ext>
            </a:extLst>
          </p:cNvPr>
          <p:cNvSpPr/>
          <p:nvPr/>
        </p:nvSpPr>
        <p:spPr>
          <a:xfrm>
            <a:off x="0" y="116640"/>
            <a:ext cx="9205920" cy="4394160"/>
          </a:xfrm>
          <a:custGeom>
            <a:avLst/>
            <a:gdLst/>
            <a:ahLst/>
            <a:cxnLst/>
            <a:rect l="l" t="t" r="r" b="b"/>
            <a:pathLst>
              <a:path w="9206677" h="4394746">
                <a:moveTo>
                  <a:pt x="164" y="8668"/>
                </a:moveTo>
                <a:lnTo>
                  <a:pt x="9189342" y="0"/>
                </a:lnTo>
                <a:cubicBezTo>
                  <a:pt x="9189342" y="764309"/>
                  <a:pt x="9206677" y="2464686"/>
                  <a:pt x="9206677" y="3228995"/>
                </a:cubicBezTo>
                <a:lnTo>
                  <a:pt x="30499" y="4394746"/>
                </a:lnTo>
                <a:cubicBezTo>
                  <a:pt x="33388" y="3111844"/>
                  <a:pt x="-2725" y="1291570"/>
                  <a:pt x="164" y="8668"/>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p:style>
      </p:sp>
      <p:sp>
        <p:nvSpPr>
          <p:cNvPr id="93" name="CustomShape 2">
            <a:extLst>
              <a:ext uri="{FF2B5EF4-FFF2-40B4-BE49-F238E27FC236}">
                <a16:creationId xmlns:a16="http://schemas.microsoft.com/office/drawing/2014/main" id="{2674FACF-CB8B-4128-C010-BEBC5FD90ABE}"/>
              </a:ext>
            </a:extLst>
          </p:cNvPr>
          <p:cNvSpPr/>
          <p:nvPr/>
        </p:nvSpPr>
        <p:spPr>
          <a:xfrm>
            <a:off x="251640" y="1040040"/>
            <a:ext cx="84243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dirty="0">
                <a:solidFill>
                  <a:srgbClr val="4F81BD"/>
                </a:solidFill>
                <a:latin typeface="Calibri"/>
                <a:ea typeface="DejaVu Sans"/>
              </a:rPr>
              <a:t>CITATIONS</a:t>
            </a:r>
            <a:endParaRPr lang="fr-FR" sz="2800" b="0" strike="noStrike" spc="-1" dirty="0">
              <a:latin typeface="Arial"/>
            </a:endParaRPr>
          </a:p>
          <a:p>
            <a:pPr>
              <a:lnSpc>
                <a:spcPct val="100000"/>
              </a:lnSpc>
            </a:pPr>
            <a:endParaRPr lang="fr-FR" sz="2800" b="0" strike="noStrike" spc="-1" dirty="0">
              <a:latin typeface="Arial"/>
            </a:endParaRPr>
          </a:p>
          <a:p>
            <a:pPr>
              <a:lnSpc>
                <a:spcPct val="100000"/>
              </a:lnSpc>
            </a:pPr>
            <a:endParaRPr lang="fr-FR" sz="2800" b="0" strike="noStrike" spc="-1" dirty="0">
              <a:latin typeface="Arial"/>
            </a:endParaRPr>
          </a:p>
        </p:txBody>
      </p:sp>
      <p:pic>
        <p:nvPicPr>
          <p:cNvPr id="94" name="Picture 7" descr="O:\Présentations_PPT\pack-images\logos\iuem-logo-def.png">
            <a:extLst>
              <a:ext uri="{FF2B5EF4-FFF2-40B4-BE49-F238E27FC236}">
                <a16:creationId xmlns:a16="http://schemas.microsoft.com/office/drawing/2014/main" id="{5F790772-3059-AD88-9ED7-702518A6DCAE}"/>
              </a:ext>
            </a:extLst>
          </p:cNvPr>
          <p:cNvPicPr/>
          <p:nvPr/>
        </p:nvPicPr>
        <p:blipFill>
          <a:blip r:embed="rId3"/>
          <a:stretch/>
        </p:blipFill>
        <p:spPr>
          <a:xfrm>
            <a:off x="251640" y="116640"/>
            <a:ext cx="1427760" cy="791280"/>
          </a:xfrm>
          <a:prstGeom prst="rect">
            <a:avLst/>
          </a:prstGeom>
          <a:ln>
            <a:noFill/>
          </a:ln>
        </p:spPr>
      </p:pic>
    </p:spTree>
    <p:extLst>
      <p:ext uri="{BB962C8B-B14F-4D97-AF65-F5344CB8AC3E}">
        <p14:creationId xmlns:p14="http://schemas.microsoft.com/office/powerpoint/2010/main" val="219915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0F27-8D6D-6DF5-68F6-CB97226664E6}"/>
            </a:ext>
          </a:extLst>
        </p:cNvPr>
        <p:cNvGrpSpPr/>
        <p:nvPr/>
      </p:nvGrpSpPr>
      <p:grpSpPr>
        <a:xfrm>
          <a:off x="0" y="0"/>
          <a:ext cx="0" cy="0"/>
          <a:chOff x="0" y="0"/>
          <a:chExt cx="0" cy="0"/>
        </a:xfrm>
      </p:grpSpPr>
      <p:sp>
        <p:nvSpPr>
          <p:cNvPr id="95" name="CustomShape 1">
            <a:extLst>
              <a:ext uri="{FF2B5EF4-FFF2-40B4-BE49-F238E27FC236}">
                <a16:creationId xmlns:a16="http://schemas.microsoft.com/office/drawing/2014/main" id="{536BF124-F56E-D782-19C9-2FACE3494FCF}"/>
              </a:ext>
            </a:extLst>
          </p:cNvPr>
          <p:cNvSpPr/>
          <p:nvPr/>
        </p:nvSpPr>
        <p:spPr>
          <a:xfrm>
            <a:off x="323640" y="548640"/>
            <a:ext cx="633600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cap="all" spc="-1" dirty="0">
                <a:solidFill>
                  <a:srgbClr val="1D569A"/>
                </a:solidFill>
                <a:latin typeface="Neo Sans Std"/>
              </a:rPr>
              <a:t>Citations</a:t>
            </a:r>
            <a:endParaRPr lang="fr-FR" sz="2800" b="0" strike="noStrike" spc="-1" dirty="0">
              <a:latin typeface="Arial"/>
            </a:endParaRPr>
          </a:p>
        </p:txBody>
      </p:sp>
      <p:pic>
        <p:nvPicPr>
          <p:cNvPr id="96" name="Picture 7" descr="O:\Présentations_PPT\pack-images\logos\iuem-logo-def.png">
            <a:extLst>
              <a:ext uri="{FF2B5EF4-FFF2-40B4-BE49-F238E27FC236}">
                <a16:creationId xmlns:a16="http://schemas.microsoft.com/office/drawing/2014/main" id="{D94D7737-5B13-AC25-2BF7-76DF5BE25808}"/>
              </a:ext>
            </a:extLst>
          </p:cNvPr>
          <p:cNvPicPr/>
          <p:nvPr/>
        </p:nvPicPr>
        <p:blipFill>
          <a:blip r:embed="rId2"/>
          <a:stretch/>
        </p:blipFill>
        <p:spPr>
          <a:xfrm>
            <a:off x="7452360" y="116640"/>
            <a:ext cx="1427760" cy="791280"/>
          </a:xfrm>
          <a:prstGeom prst="rect">
            <a:avLst/>
          </a:prstGeom>
          <a:ln>
            <a:noFill/>
          </a:ln>
        </p:spPr>
      </p:pic>
      <p:sp>
        <p:nvSpPr>
          <p:cNvPr id="97" name="CustomShape 2">
            <a:extLst>
              <a:ext uri="{FF2B5EF4-FFF2-40B4-BE49-F238E27FC236}">
                <a16:creationId xmlns:a16="http://schemas.microsoft.com/office/drawing/2014/main" id="{BF4A4C61-E892-5C8F-1F73-0CC7059C757C}"/>
              </a:ext>
            </a:extLst>
          </p:cNvPr>
          <p:cNvSpPr/>
          <p:nvPr/>
        </p:nvSpPr>
        <p:spPr>
          <a:xfrm>
            <a:off x="323640" y="992520"/>
            <a:ext cx="8556840" cy="460800"/>
          </a:xfrm>
          <a:prstGeom prst="rect">
            <a:avLst/>
          </a:prstGeom>
          <a:noFill/>
          <a:ln>
            <a:noFill/>
          </a:ln>
        </p:spPr>
        <p:style>
          <a:lnRef idx="0">
            <a:scrgbClr r="0" g="0" b="0"/>
          </a:lnRef>
          <a:fillRef idx="0">
            <a:scrgbClr r="0" g="0" b="0"/>
          </a:fillRef>
          <a:effectRef idx="0">
            <a:scrgbClr r="0" g="0" b="0"/>
          </a:effectRef>
          <a:fontRef idx="minor"/>
        </p:style>
      </p:sp>
      <p:sp>
        <p:nvSpPr>
          <p:cNvPr id="2" name="ZoneTexte 1">
            <a:extLst>
              <a:ext uri="{FF2B5EF4-FFF2-40B4-BE49-F238E27FC236}">
                <a16:creationId xmlns:a16="http://schemas.microsoft.com/office/drawing/2014/main" id="{E2C6BB19-AFEB-A22F-3E39-BB781A557A91}"/>
              </a:ext>
            </a:extLst>
          </p:cNvPr>
          <p:cNvSpPr txBox="1">
            <a:spLocks noChangeArrowheads="1"/>
          </p:cNvSpPr>
          <p:nvPr/>
        </p:nvSpPr>
        <p:spPr bwMode="auto">
          <a:xfrm>
            <a:off x="139700" y="2012950"/>
            <a:ext cx="8864600" cy="2832100"/>
          </a:xfrm>
          <a:prstGeom prst="rect">
            <a:avLst/>
          </a:prstGeom>
          <a:solidFill>
            <a:srgbClr val="FFFFFF"/>
          </a:solidFill>
          <a:ln w="9360" cap="flat">
            <a:solidFill>
              <a:srgbClr val="BCBCBC"/>
            </a:solidFill>
            <a:miter lim="800000"/>
            <a:headEnd/>
            <a:tailEnd/>
          </a:ln>
          <a:effectLst/>
        </p:spPr>
        <p:txBody>
          <a:bodyPr wrap="square" lIns="20160" tIns="20160" rIns="20160" bIns="2016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100" b="1" i="0" u="sng" strike="noStrike" baseline="0">
                <a:solidFill>
                  <a:srgbClr val="000000"/>
                </a:solidFill>
                <a:latin typeface="Calibri" pitchFamily="2" charset="0"/>
                <a:cs typeface="Calibri" pitchFamily="2" charset="0"/>
              </a:rPr>
              <a:t>Citations et indicateurs d'impact</a:t>
            </a:r>
          </a:p>
          <a:p>
            <a:pPr algn="l" rtl="0">
              <a:defRPr sz="1000"/>
            </a:pPr>
            <a:endParaRPr lang="fr-FR" sz="1100" b="0" i="0" u="none" strike="noStrike" baseline="0">
              <a:solidFill>
                <a:srgbClr val="000000"/>
              </a:solidFill>
              <a:latin typeface="Calibri" pitchFamily="2" charset="0"/>
              <a:cs typeface="Calibri" pitchFamily="2" charset="0"/>
            </a:endParaRPr>
          </a:p>
          <a:p>
            <a:pPr algn="l" rtl="0">
              <a:defRPr sz="1000"/>
            </a:pPr>
            <a:r>
              <a:rPr lang="fr-FR" sz="1100" b="0" i="0" u="none" strike="noStrike" baseline="0">
                <a:solidFill>
                  <a:srgbClr val="000000"/>
                </a:solidFill>
                <a:latin typeface="Calibri" pitchFamily="2" charset="0"/>
                <a:cs typeface="Calibri" pitchFamily="2" charset="0"/>
              </a:rPr>
              <a:t>271 publications (soit 97 % du corpus) sont citées au moins 1 fois.</a:t>
            </a:r>
          </a:p>
          <a:p>
            <a:pPr algn="l" rtl="0">
              <a:defRPr sz="1000"/>
            </a:pPr>
            <a:r>
              <a:rPr lang="fr-FR" sz="1100" b="0" i="0" u="none" strike="noStrike" baseline="0">
                <a:solidFill>
                  <a:srgbClr val="000000"/>
                </a:solidFill>
                <a:latin typeface="Calibri" pitchFamily="2" charset="0"/>
                <a:cs typeface="Calibri" pitchFamily="2" charset="0"/>
              </a:rPr>
              <a:t>Les publications du corpus cumulent à ce jour 5444 citations, soit une moyenne de 19,4 citations par publications. La médiane se situe à 10 citations, la moitié supérieur cumulant 88 % des citations. </a:t>
            </a:r>
          </a:p>
          <a:p>
            <a:pPr algn="l" rtl="0">
              <a:defRPr sz="1000"/>
            </a:pPr>
            <a:endParaRPr lang="fr-FR" sz="1100" b="0" i="0" u="none" strike="noStrike" baseline="0">
              <a:solidFill>
                <a:srgbClr val="000000"/>
              </a:solidFill>
              <a:latin typeface="Calibri" pitchFamily="2" charset="0"/>
              <a:cs typeface="Calibri" pitchFamily="2" charset="0"/>
            </a:endParaRPr>
          </a:p>
          <a:p>
            <a:pPr algn="l" rtl="0">
              <a:defRPr sz="1000"/>
            </a:pPr>
            <a:endParaRPr lang="fr-FR" sz="1100" b="0" i="0" u="none" strike="noStrike" baseline="0">
              <a:solidFill>
                <a:srgbClr val="000000"/>
              </a:solidFill>
              <a:latin typeface="Calibri" pitchFamily="2" charset="0"/>
              <a:cs typeface="Calibri" pitchFamily="2" charset="0"/>
            </a:endParaRPr>
          </a:p>
          <a:p>
            <a:pPr algn="l" rtl="0">
              <a:defRPr sz="1000"/>
            </a:pPr>
            <a:r>
              <a:rPr lang="fr-FR" sz="1100" b="1" i="0" u="none" strike="noStrike" baseline="0">
                <a:solidFill>
                  <a:srgbClr val="000000"/>
                </a:solidFill>
                <a:latin typeface="Calibri" pitchFamily="2" charset="0"/>
                <a:cs typeface="Calibri" pitchFamily="2" charset="0"/>
              </a:rPr>
              <a:t>Indicateurs d'impact du Web of Science : Highly Cited Papers et Top 1 %</a:t>
            </a:r>
          </a:p>
          <a:p>
            <a:pPr algn="l" rtl="0">
              <a:defRPr sz="1000"/>
            </a:pPr>
            <a:r>
              <a:rPr lang="fr-FR" sz="1100" b="0" i="1" u="none" strike="noStrike" baseline="0">
                <a:solidFill>
                  <a:srgbClr val="000000"/>
                </a:solidFill>
                <a:latin typeface="Calibri" pitchFamily="2" charset="0"/>
                <a:cs typeface="Calibri" pitchFamily="2" charset="0"/>
              </a:rPr>
              <a:t>Ces deux indicateurs proposés dans le WoS (InCites et ESI) sont basés sur le nombre de citations obtenues par une publication et son classement dans le Top 1 % des publications les plus citées parmi celles de la même année, du même type de document, et dont la revue appartient au même domaine de recherche (selon la classification des Catégories WoS-InCites). L’indicateur « Highly Cited Paper » (publication classée dans le Top 1 % des plus citées), prend en compte uniquement les types de documents Article et Review, et est basé sur la classification thématique ESI.</a:t>
            </a:r>
          </a:p>
          <a:p>
            <a:pPr algn="l" rtl="0">
              <a:defRPr sz="1000"/>
            </a:pPr>
            <a:endParaRPr lang="fr-FR" sz="1100" b="0" i="0" u="none" strike="noStrike" baseline="0">
              <a:solidFill>
                <a:srgbClr val="000000"/>
              </a:solidFill>
              <a:latin typeface="Calibri" pitchFamily="2" charset="0"/>
              <a:cs typeface="Calibri" pitchFamily="2" charset="0"/>
            </a:endParaRPr>
          </a:p>
          <a:p>
            <a:pPr algn="l" rtl="0">
              <a:defRPr sz="1000"/>
            </a:pPr>
            <a:r>
              <a:rPr lang="fr-FR" sz="1100" b="0" i="0" u="none" strike="noStrike" baseline="0">
                <a:solidFill>
                  <a:srgbClr val="000000"/>
                </a:solidFill>
                <a:latin typeface="Calibri" pitchFamily="2" charset="0"/>
                <a:cs typeface="Calibri" pitchFamily="2" charset="0"/>
              </a:rPr>
              <a:t>5 publications du corpus sont classées dans les Highly Cited Papers, dont 3 sont également classées dans le Top 1 %. 3 autres publications sont classées dans le Top 1 %.</a:t>
            </a:r>
          </a:p>
        </p:txBody>
      </p:sp>
    </p:spTree>
    <p:extLst>
      <p:ext uri="{BB962C8B-B14F-4D97-AF65-F5344CB8AC3E}">
        <p14:creationId xmlns:p14="http://schemas.microsoft.com/office/powerpoint/2010/main" val="166303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8" descr="O:\Présentations_PPT\pack-images\themes-recherche.jpg"/>
          <p:cNvPicPr/>
          <p:nvPr/>
        </p:nvPicPr>
        <p:blipFill>
          <a:blip r:embed="rId2"/>
          <a:stretch/>
        </p:blipFill>
        <p:spPr>
          <a:xfrm>
            <a:off x="0" y="2493360"/>
            <a:ext cx="9143280" cy="4363920"/>
          </a:xfrm>
          <a:prstGeom prst="rect">
            <a:avLst/>
          </a:prstGeom>
          <a:ln>
            <a:noFill/>
          </a:ln>
        </p:spPr>
      </p:pic>
      <p:sp>
        <p:nvSpPr>
          <p:cNvPr id="92" name="CustomShape 1"/>
          <p:cNvSpPr/>
          <p:nvPr/>
        </p:nvSpPr>
        <p:spPr>
          <a:xfrm>
            <a:off x="0" y="-219960"/>
            <a:ext cx="9205920" cy="4394160"/>
          </a:xfrm>
          <a:custGeom>
            <a:avLst/>
            <a:gdLst/>
            <a:ahLst/>
            <a:cxnLst/>
            <a:rect l="l" t="t" r="r" b="b"/>
            <a:pathLst>
              <a:path w="9206677" h="4394746">
                <a:moveTo>
                  <a:pt x="164" y="8668"/>
                </a:moveTo>
                <a:lnTo>
                  <a:pt x="9189342" y="0"/>
                </a:lnTo>
                <a:cubicBezTo>
                  <a:pt x="9189342" y="764309"/>
                  <a:pt x="9206677" y="2464686"/>
                  <a:pt x="9206677" y="3228995"/>
                </a:cubicBezTo>
                <a:lnTo>
                  <a:pt x="30499" y="4394746"/>
                </a:lnTo>
                <a:cubicBezTo>
                  <a:pt x="33388" y="3111844"/>
                  <a:pt x="-2725" y="1291570"/>
                  <a:pt x="164" y="8668"/>
                </a:cubicBez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p:style>
      </p:sp>
      <p:sp>
        <p:nvSpPr>
          <p:cNvPr id="93" name="CustomShape 2"/>
          <p:cNvSpPr/>
          <p:nvPr/>
        </p:nvSpPr>
        <p:spPr>
          <a:xfrm>
            <a:off x="251640" y="1040040"/>
            <a:ext cx="8424360" cy="12604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cap="all" spc="-1" dirty="0">
                <a:solidFill>
                  <a:srgbClr val="4F81BD"/>
                </a:solidFill>
                <a:latin typeface="Neo Sans Std"/>
              </a:rPr>
              <a:t>Principales revues</a:t>
            </a:r>
            <a:endParaRPr lang="fr-FR" sz="2800" b="0" strike="noStrike" spc="-1" dirty="0">
              <a:latin typeface="Arial"/>
            </a:endParaRPr>
          </a:p>
          <a:p>
            <a:pPr>
              <a:lnSpc>
                <a:spcPct val="100000"/>
              </a:lnSpc>
            </a:pPr>
            <a:endParaRPr lang="fr-FR" sz="2800" b="0" strike="noStrike" spc="-1" dirty="0">
              <a:latin typeface="Arial"/>
            </a:endParaRPr>
          </a:p>
          <a:p>
            <a:pPr>
              <a:lnSpc>
                <a:spcPct val="100000"/>
              </a:lnSpc>
            </a:pPr>
            <a:endParaRPr lang="fr-FR" sz="2800" b="0" strike="noStrike" spc="-1" dirty="0">
              <a:latin typeface="Arial"/>
            </a:endParaRPr>
          </a:p>
        </p:txBody>
      </p:sp>
      <p:pic>
        <p:nvPicPr>
          <p:cNvPr id="94" name="Picture 7" descr="O:\Présentations_PPT\pack-images\logos\iuem-logo-def.png"/>
          <p:cNvPicPr/>
          <p:nvPr/>
        </p:nvPicPr>
        <p:blipFill>
          <a:blip r:embed="rId3"/>
          <a:stretch/>
        </p:blipFill>
        <p:spPr>
          <a:xfrm>
            <a:off x="251640" y="116640"/>
            <a:ext cx="1427760" cy="791280"/>
          </a:xfrm>
          <a:prstGeom prst="rect">
            <a:avLst/>
          </a:prstGeom>
          <a:ln>
            <a:noFill/>
          </a:ln>
        </p:spPr>
      </p:pic>
    </p:spTree>
    <p:extLst>
      <p:ext uri="{BB962C8B-B14F-4D97-AF65-F5344CB8AC3E}">
        <p14:creationId xmlns:p14="http://schemas.microsoft.com/office/powerpoint/2010/main" val="714473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2115</Words>
  <Application>Microsoft Macintosh PowerPoint</Application>
  <PresentationFormat>Affichage à l'écran (4:3)</PresentationFormat>
  <Paragraphs>236</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23</vt:i4>
      </vt:variant>
    </vt:vector>
  </HeadingPairs>
  <TitlesOfParts>
    <vt:vector size="31" baseType="lpstr">
      <vt:lpstr>Arial</vt:lpstr>
      <vt:lpstr>Calibri</vt:lpstr>
      <vt:lpstr>Neo Sans Std</vt:lpstr>
      <vt:lpstr>Neo Sans Std Light</vt:lpstr>
      <vt:lpstr>Symbol</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UBO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
  <dc:description/>
  <cp:lastModifiedBy>Dominique Simon</cp:lastModifiedBy>
  <cp:revision>17</cp:revision>
  <cp:lastPrinted>2022-02-04T11:32:59Z</cp:lastPrinted>
  <dcterms:created xsi:type="dcterms:W3CDTF">2022-02-04T08:34:57Z</dcterms:created>
  <dcterms:modified xsi:type="dcterms:W3CDTF">2025-06-17T09:38:35Z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Company">
    <vt:lpwstr>UBO</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15</vt:i4>
  </property>
</Properties>
</file>