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10287000" cx="1828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7" roundtripDataSignature="AMtx7mg+2O1hoZWHP0/RYsnfCemxHBl9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53f897d61a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53f897d61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6.png"/><Relationship Id="rId7" Type="http://schemas.openxmlformats.org/officeDocument/2006/relationships/image" Target="../media/image2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hyperlink" Target="https://ec.europa.eu/commission/presscorner/detail/fr/ip_25_1098" TargetMode="External"/><Relationship Id="rId9" Type="http://schemas.openxmlformats.org/officeDocument/2006/relationships/hyperlink" Target="https://www.consilium.europa.eu/fr/press/press-releases/2019/03/04/central-arctic-eu-to-enter-agreement-against-unregulated-fishing/" TargetMode="External"/><Relationship Id="rId5" Type="http://schemas.openxmlformats.org/officeDocument/2006/relationships/hyperlink" Target="https://international-partnerships.ec.europa.eu/countries/greenland_en" TargetMode="External"/><Relationship Id="rId6" Type="http://schemas.openxmlformats.org/officeDocument/2006/relationships/hyperlink" Target="https://ec.europa.eu/info/law/better-regulation/have-your-say/initiatives/12780-Blue-bioeconomy-towards-a-strong-and-sustainable-EU-algae-sector_en" TargetMode="External"/><Relationship Id="rId7" Type="http://schemas.openxmlformats.org/officeDocument/2006/relationships/hyperlink" Target="https://blue-economy-observatory.ec.europa.eu/news/survey-blue-biotechnology-2024-10-10_en" TargetMode="External"/><Relationship Id="rId8" Type="http://schemas.openxmlformats.org/officeDocument/2006/relationships/hyperlink" Target="https://www.consilium.europa.eu/fr/press/press-releases/2019/03/04/central-arctic-eu-to-enter-agreement-against-unregulated-fishing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6.png"/><Relationship Id="rId7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jpg"/><Relationship Id="rId4" Type="http://schemas.openxmlformats.org/officeDocument/2006/relationships/image" Target="../media/image7.png"/><Relationship Id="rId5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Relationship Id="rId4" Type="http://schemas.openxmlformats.org/officeDocument/2006/relationships/image" Target="../media/image2.png"/><Relationship Id="rId5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Relationship Id="rId4" Type="http://schemas.openxmlformats.org/officeDocument/2006/relationships/image" Target="../media/image7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Relationship Id="rId4" Type="http://schemas.openxmlformats.org/officeDocument/2006/relationships/image" Target="../media/image7.png"/><Relationship Id="rId5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Relationship Id="rId4" Type="http://schemas.openxmlformats.org/officeDocument/2006/relationships/image" Target="../media/image7.png"/><Relationship Id="rId5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grpSp>
        <p:nvGrpSpPr>
          <p:cNvPr id="85" name="Google Shape;85;p1"/>
          <p:cNvGrpSpPr/>
          <p:nvPr/>
        </p:nvGrpSpPr>
        <p:grpSpPr>
          <a:xfrm>
            <a:off x="2522860" y="242411"/>
            <a:ext cx="13242280" cy="2185940"/>
            <a:chOff x="0" y="-200025"/>
            <a:chExt cx="17656373" cy="2914587"/>
          </a:xfrm>
        </p:grpSpPr>
        <p:sp>
          <p:nvSpPr>
            <p:cNvPr id="86" name="Google Shape;86;p1"/>
            <p:cNvSpPr txBox="1"/>
            <p:nvPr/>
          </p:nvSpPr>
          <p:spPr>
            <a:xfrm>
              <a:off x="0" y="-200025"/>
              <a:ext cx="17656373" cy="24403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099" u="none" cap="none" strike="noStrike">
                  <a:solidFill>
                    <a:srgbClr val="033A6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Journée de Recherches Polaires et Subpolaires</a:t>
              </a:r>
              <a:endParaRPr/>
            </a:p>
            <a:p>
              <a:pPr indent="0" lvl="0" marL="0" marR="0" rtl="0" algn="ctr">
                <a:lnSpc>
                  <a:spcPct val="14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099" u="none" cap="none" strike="noStrike">
                  <a:solidFill>
                    <a:srgbClr val="033A6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 mai 2025</a:t>
              </a:r>
              <a:endParaRPr/>
            </a:p>
          </p:txBody>
        </p:sp>
        <p:cxnSp>
          <p:nvCxnSpPr>
            <p:cNvPr id="87" name="Google Shape;87;p1"/>
            <p:cNvCxnSpPr/>
            <p:nvPr/>
          </p:nvCxnSpPr>
          <p:spPr>
            <a:xfrm>
              <a:off x="4500027" y="2714562"/>
              <a:ext cx="8656320" cy="0"/>
            </a:xfrm>
            <a:prstGeom prst="straightConnector1">
              <a:avLst/>
            </a:prstGeom>
            <a:noFill/>
            <a:ln cap="flat" cmpd="sng" w="50800">
              <a:solidFill>
                <a:srgbClr val="033A6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88" name="Google Shape;88;p1"/>
          <p:cNvSpPr/>
          <p:nvPr/>
        </p:nvSpPr>
        <p:spPr>
          <a:xfrm>
            <a:off x="0" y="8502634"/>
            <a:ext cx="5143851" cy="1784366"/>
          </a:xfrm>
          <a:custGeom>
            <a:rect b="b" l="l" r="r" t="t"/>
            <a:pathLst>
              <a:path extrusionOk="0" h="1784366" w="5143851">
                <a:moveTo>
                  <a:pt x="0" y="0"/>
                </a:moveTo>
                <a:lnTo>
                  <a:pt x="5143851" y="0"/>
                </a:lnTo>
                <a:lnTo>
                  <a:pt x="5143851" y="1784366"/>
                </a:lnTo>
                <a:lnTo>
                  <a:pt x="0" y="1784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7178" r="-4934" t="0"/>
            </a:stretch>
          </a:blipFill>
          <a:ln>
            <a:noFill/>
          </a:ln>
        </p:spPr>
      </p:sp>
      <p:sp>
        <p:nvSpPr>
          <p:cNvPr id="89" name="Google Shape;89;p1"/>
          <p:cNvSpPr/>
          <p:nvPr/>
        </p:nvSpPr>
        <p:spPr>
          <a:xfrm>
            <a:off x="14099347" y="8502634"/>
            <a:ext cx="4188653" cy="1784366"/>
          </a:xfrm>
          <a:custGeom>
            <a:rect b="b" l="l" r="r" t="t"/>
            <a:pathLst>
              <a:path extrusionOk="0" h="1784366" w="4188653">
                <a:moveTo>
                  <a:pt x="0" y="0"/>
                </a:moveTo>
                <a:lnTo>
                  <a:pt x="4188653" y="0"/>
                </a:lnTo>
                <a:lnTo>
                  <a:pt x="4188653" y="1784366"/>
                </a:lnTo>
                <a:lnTo>
                  <a:pt x="0" y="1784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" name="Google Shape;90;p1"/>
          <p:cNvSpPr/>
          <p:nvPr/>
        </p:nvSpPr>
        <p:spPr>
          <a:xfrm>
            <a:off x="7784974" y="7835265"/>
            <a:ext cx="2529391" cy="2451735"/>
          </a:xfrm>
          <a:custGeom>
            <a:rect b="b" l="l" r="r" t="t"/>
            <a:pathLst>
              <a:path extrusionOk="0" h="2451735" w="2529391">
                <a:moveTo>
                  <a:pt x="0" y="0"/>
                </a:moveTo>
                <a:lnTo>
                  <a:pt x="2529391" y="0"/>
                </a:lnTo>
                <a:lnTo>
                  <a:pt x="2529391" y="2451735"/>
                </a:lnTo>
                <a:lnTo>
                  <a:pt x="0" y="2451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" name="Google Shape;91;p1"/>
          <p:cNvSpPr txBox="1"/>
          <p:nvPr/>
        </p:nvSpPr>
        <p:spPr>
          <a:xfrm>
            <a:off x="0" y="4497752"/>
            <a:ext cx="18288000" cy="17640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99" u="none" cap="none" strike="noStrike">
                <a:solidFill>
                  <a:srgbClr val="033A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L’encadrement de l’usage des ressources vivantes marines arctiques par les Politiques Publiques </a:t>
            </a:r>
            <a:endParaRPr/>
          </a:p>
        </p:txBody>
      </p:sp>
      <p:sp>
        <p:nvSpPr>
          <p:cNvPr id="92" name="Google Shape;92;p1"/>
          <p:cNvSpPr txBox="1"/>
          <p:nvPr/>
        </p:nvSpPr>
        <p:spPr>
          <a:xfrm>
            <a:off x="7251650" y="2638482"/>
            <a:ext cx="3784699" cy="9079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54" u="none" cap="none" strike="noStrike">
                <a:solidFill>
                  <a:srgbClr val="033A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Projet ArDCO</a:t>
            </a:r>
            <a:endParaRPr/>
          </a:p>
        </p:txBody>
      </p:sp>
      <p:pic>
        <p:nvPicPr>
          <p:cNvPr id="93" name="Google Shape;93;p1" title="Journée de recherches polaires et subpolaires (1)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0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203" name="Google Shape;203;p10"/>
          <p:cNvSpPr txBox="1"/>
          <p:nvPr/>
        </p:nvSpPr>
        <p:spPr>
          <a:xfrm>
            <a:off x="8086500" y="69850"/>
            <a:ext cx="2088356" cy="9588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000" u="none" cap="none" strike="noStrike">
                <a:solidFill>
                  <a:srgbClr val="033A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Sources</a:t>
            </a:r>
            <a:endParaRPr/>
          </a:p>
        </p:txBody>
      </p:sp>
      <p:sp>
        <p:nvSpPr>
          <p:cNvPr id="204" name="Google Shape;204;p10"/>
          <p:cNvSpPr txBox="1"/>
          <p:nvPr/>
        </p:nvSpPr>
        <p:spPr>
          <a:xfrm>
            <a:off x="227582" y="1301153"/>
            <a:ext cx="17398500" cy="98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ESCUDÉ, Camille. Géopolitique de l’Arctique. Paris : Presses Universitaires de France, 2024.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AMELOT, Arthur, CANOVA, Emilie, ORESCHNIKOFF, Aleksis. La nouvelle politique arctique de l’Union: vers une approche de plus en plus géopolitique?. Paris : Groupe d’études géopolitiques, 2021.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de l’UE - Communication arctique de 2021 [ https://eur-lex.europa.eu/legal-content/FR/TXT/PDF/?uri=CELEX:52021JC0027 ] consulté le 15 janvier 2024.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de la Commission Européenne- La Commission prend de nouvelles mesures pour protéger la biodiversité en haute mer [</a:t>
            </a:r>
            <a:r>
              <a:rPr lang="en-US" sz="1600" u="sng">
                <a:solidFill>
                  <a:schemeClr val="dk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https://ec.europa.eu/commission/presscorner/detail/fr/ip_25_1098</a:t>
            </a:r>
            <a:r>
              <a:rPr lang="en-US" sz="1600">
                <a:solidFill>
                  <a:schemeClr val="dk1"/>
                </a:solidFill>
              </a:rPr>
              <a:t>] consulté le 13 mars 2025.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de la commission Européenne, partenariat international avec le Groenland : [</a:t>
            </a:r>
            <a:r>
              <a:rPr lang="en-US" sz="1600" u="sng">
                <a:solidFill>
                  <a:schemeClr val="dk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https://international-partnerships.ec.europa.eu/countries/greenland_en</a:t>
            </a:r>
            <a:r>
              <a:rPr lang="en-US" sz="1600">
                <a:solidFill>
                  <a:schemeClr val="dk1"/>
                </a:solidFill>
              </a:rPr>
              <a:t>] consulté le 16 mars 2025.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de la Commission Européenne - Blue bioeconomy – towards a strong and sustainable EU algae sector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[</a:t>
            </a:r>
            <a:r>
              <a:rPr lang="en-US" sz="1600" u="sng">
                <a:solidFill>
                  <a:schemeClr val="dk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https://ec.europa.eu/info/law/better-regulation/have-your-say/initiatives/12780-Blue-bioeconomy-towards-a-strong-and-sustainable-EU-algae-sector_en</a:t>
            </a:r>
            <a:r>
              <a:rPr lang="en-US" sz="1600">
                <a:solidFill>
                  <a:schemeClr val="dk1"/>
                </a:solidFill>
              </a:rPr>
              <a:t>] Consulté le 3 mars 2025.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de la Commission Européenne - Survey on blue biotechnology [</a:t>
            </a:r>
            <a:r>
              <a:rPr lang="en-US" sz="1600" u="sng">
                <a:solidFill>
                  <a:schemeClr val="dk1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https://blue-economy-observatory.ec.europa.eu/news/survey-blue-biotechnology-2024-10-10_en</a:t>
            </a:r>
            <a:r>
              <a:rPr lang="en-US" sz="1600">
                <a:solidFill>
                  <a:schemeClr val="dk1"/>
                </a:solidFill>
              </a:rPr>
              <a:t>] Consulté le 18 février 2025.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252272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Site internet du conseil européen et du conseil de l’UE - Arctique central: l'UE conclut un accord visant à lutter contre la pêche non réglementée [</a:t>
            </a:r>
            <a:r>
              <a:rPr lang="en-US" sz="1600">
                <a:solidFill>
                  <a:schemeClr val="dk1"/>
                </a:solidFill>
                <a:uFill>
                  <a:noFill/>
                </a:u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600" u="sng">
                <a:solidFill>
                  <a:schemeClr val="dk1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https://www.consilium.europa.eu/fr/press/press-releases/2019/03/04/central-arctic-eu-to-enter-agreement-against-unregulated-fishing/</a:t>
            </a:r>
            <a:r>
              <a:rPr lang="en-US" sz="1600">
                <a:solidFill>
                  <a:schemeClr val="dk1"/>
                </a:solidFill>
              </a:rPr>
              <a:t> ] Consulté le 2 février 2024.</a:t>
            </a:r>
            <a:endParaRPr sz="1600">
              <a:solidFill>
                <a:schemeClr val="dk1"/>
              </a:solidFill>
            </a:endParaRPr>
          </a:p>
          <a:p>
            <a:pPr indent="0" lvl="0" marL="0" marR="0" rtl="0" algn="just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205" name="Google Shape;205;p10"/>
          <p:cNvCxnSpPr/>
          <p:nvPr/>
        </p:nvCxnSpPr>
        <p:spPr>
          <a:xfrm>
            <a:off x="6858000" y="945300"/>
            <a:ext cx="4763400" cy="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1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grpSp>
        <p:nvGrpSpPr>
          <p:cNvPr id="211" name="Google Shape;211;p11"/>
          <p:cNvGrpSpPr/>
          <p:nvPr/>
        </p:nvGrpSpPr>
        <p:grpSpPr>
          <a:xfrm>
            <a:off x="2522860" y="242411"/>
            <a:ext cx="13242280" cy="2185940"/>
            <a:chOff x="0" y="-200025"/>
            <a:chExt cx="17656373" cy="2914587"/>
          </a:xfrm>
        </p:grpSpPr>
        <p:sp>
          <p:nvSpPr>
            <p:cNvPr id="212" name="Google Shape;212;p11"/>
            <p:cNvSpPr txBox="1"/>
            <p:nvPr/>
          </p:nvSpPr>
          <p:spPr>
            <a:xfrm>
              <a:off x="0" y="-200025"/>
              <a:ext cx="17656373" cy="244030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099" u="none" cap="none" strike="noStrike">
                  <a:solidFill>
                    <a:srgbClr val="033A6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Journée de Recherches Polaires et Subpolaires</a:t>
              </a:r>
              <a:endParaRPr/>
            </a:p>
            <a:p>
              <a:pPr indent="0" lvl="0" marL="0" marR="0" rtl="0" algn="ctr">
                <a:lnSpc>
                  <a:spcPct val="14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5099" u="none" cap="none" strike="noStrike">
                  <a:solidFill>
                    <a:srgbClr val="033A6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 mai 2025</a:t>
              </a:r>
              <a:endParaRPr/>
            </a:p>
          </p:txBody>
        </p:sp>
        <p:cxnSp>
          <p:nvCxnSpPr>
            <p:cNvPr id="213" name="Google Shape;213;p11"/>
            <p:cNvCxnSpPr/>
            <p:nvPr/>
          </p:nvCxnSpPr>
          <p:spPr>
            <a:xfrm>
              <a:off x="4500027" y="2714562"/>
              <a:ext cx="8656320" cy="0"/>
            </a:xfrm>
            <a:prstGeom prst="straightConnector1">
              <a:avLst/>
            </a:prstGeom>
            <a:noFill/>
            <a:ln cap="flat" cmpd="sng" w="50800">
              <a:solidFill>
                <a:srgbClr val="033A6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4" name="Google Shape;214;p11"/>
          <p:cNvSpPr/>
          <p:nvPr/>
        </p:nvSpPr>
        <p:spPr>
          <a:xfrm>
            <a:off x="0" y="8502634"/>
            <a:ext cx="5143851" cy="1784366"/>
          </a:xfrm>
          <a:custGeom>
            <a:rect b="b" l="l" r="r" t="t"/>
            <a:pathLst>
              <a:path extrusionOk="0" h="1784366" w="5143851">
                <a:moveTo>
                  <a:pt x="0" y="0"/>
                </a:moveTo>
                <a:lnTo>
                  <a:pt x="5143851" y="0"/>
                </a:lnTo>
                <a:lnTo>
                  <a:pt x="5143851" y="1784366"/>
                </a:lnTo>
                <a:lnTo>
                  <a:pt x="0" y="1784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7178" r="-4934" t="0"/>
            </a:stretch>
          </a:blipFill>
          <a:ln>
            <a:noFill/>
          </a:ln>
        </p:spPr>
      </p:sp>
      <p:sp>
        <p:nvSpPr>
          <p:cNvPr id="215" name="Google Shape;215;p11"/>
          <p:cNvSpPr/>
          <p:nvPr/>
        </p:nvSpPr>
        <p:spPr>
          <a:xfrm>
            <a:off x="14099347" y="8502634"/>
            <a:ext cx="4188653" cy="1784366"/>
          </a:xfrm>
          <a:custGeom>
            <a:rect b="b" l="l" r="r" t="t"/>
            <a:pathLst>
              <a:path extrusionOk="0" h="1784366" w="4188653">
                <a:moveTo>
                  <a:pt x="0" y="0"/>
                </a:moveTo>
                <a:lnTo>
                  <a:pt x="4188653" y="0"/>
                </a:lnTo>
                <a:lnTo>
                  <a:pt x="4188653" y="1784366"/>
                </a:lnTo>
                <a:lnTo>
                  <a:pt x="0" y="17843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6" name="Google Shape;216;p11"/>
          <p:cNvSpPr/>
          <p:nvPr/>
        </p:nvSpPr>
        <p:spPr>
          <a:xfrm>
            <a:off x="7784974" y="7835265"/>
            <a:ext cx="2529391" cy="2451735"/>
          </a:xfrm>
          <a:custGeom>
            <a:rect b="b" l="l" r="r" t="t"/>
            <a:pathLst>
              <a:path extrusionOk="0" h="2451735" w="2529391">
                <a:moveTo>
                  <a:pt x="0" y="0"/>
                </a:moveTo>
                <a:lnTo>
                  <a:pt x="2529391" y="0"/>
                </a:lnTo>
                <a:lnTo>
                  <a:pt x="2529391" y="2451735"/>
                </a:lnTo>
                <a:lnTo>
                  <a:pt x="0" y="2451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7" name="Google Shape;217;p11"/>
          <p:cNvSpPr txBox="1"/>
          <p:nvPr/>
        </p:nvSpPr>
        <p:spPr>
          <a:xfrm>
            <a:off x="3172644" y="4166235"/>
            <a:ext cx="11942713" cy="91630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799" u="none" cap="none" strike="noStrike">
                <a:solidFill>
                  <a:srgbClr val="033A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Merci pour votre attention et bonne journée :)</a:t>
            </a:r>
            <a:endParaRPr/>
          </a:p>
        </p:txBody>
      </p:sp>
      <p:pic>
        <p:nvPicPr>
          <p:cNvPr id="218" name="Google Shape;218;p11" title="Journée de recherches polaires et subpolaires (13)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99" name="Google Shape;99;p2"/>
          <p:cNvSpPr/>
          <p:nvPr/>
        </p:nvSpPr>
        <p:spPr>
          <a:xfrm>
            <a:off x="3604120" y="0"/>
            <a:ext cx="11079760" cy="10287000"/>
          </a:xfrm>
          <a:custGeom>
            <a:rect b="b" l="l" r="r" t="t"/>
            <a:pathLst>
              <a:path extrusionOk="0" h="10287000" w="11079760">
                <a:moveTo>
                  <a:pt x="0" y="0"/>
                </a:moveTo>
                <a:lnTo>
                  <a:pt x="11079760" y="0"/>
                </a:lnTo>
                <a:lnTo>
                  <a:pt x="11079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" name="Google Shape;100;p2"/>
          <p:cNvSpPr txBox="1"/>
          <p:nvPr/>
        </p:nvSpPr>
        <p:spPr>
          <a:xfrm>
            <a:off x="7208490" y="1632312"/>
            <a:ext cx="3871020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 Politique arctique de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l’Union Européenne</a:t>
            </a:r>
            <a:endParaRPr/>
          </a:p>
        </p:txBody>
      </p:sp>
      <p:sp>
        <p:nvSpPr>
          <p:cNvPr id="101" name="Google Shape;101;p2"/>
          <p:cNvSpPr txBox="1"/>
          <p:nvPr/>
        </p:nvSpPr>
        <p:spPr>
          <a:xfrm>
            <a:off x="10574884" y="6127750"/>
            <a:ext cx="3706416" cy="2181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Instruments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Internationaux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relatifs aux ressources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naturelles marines</a:t>
            </a:r>
            <a:endParaRPr/>
          </a:p>
        </p:txBody>
      </p:sp>
      <p:sp>
        <p:nvSpPr>
          <p:cNvPr id="102" name="Google Shape;102;p2"/>
          <p:cNvSpPr txBox="1"/>
          <p:nvPr/>
        </p:nvSpPr>
        <p:spPr>
          <a:xfrm>
            <a:off x="4264785" y="6127750"/>
            <a:ext cx="3384947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 Politique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l’Union Européenne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matière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biotechnologies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bleues</a:t>
            </a:r>
            <a:endParaRPr/>
          </a:p>
        </p:txBody>
      </p:sp>
      <p:pic>
        <p:nvPicPr>
          <p:cNvPr id="103" name="Google Shape;103;p2" title="Journée de recherches polaires et subpolaires (2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09" name="Google Shape;109;p3"/>
          <p:cNvSpPr/>
          <p:nvPr/>
        </p:nvSpPr>
        <p:spPr>
          <a:xfrm>
            <a:off x="1028700" y="2817630"/>
            <a:ext cx="4651740" cy="4651740"/>
          </a:xfrm>
          <a:custGeom>
            <a:rect b="b" l="l" r="r" t="t"/>
            <a:pathLst>
              <a:path extrusionOk="0" h="4651740" w="4651740">
                <a:moveTo>
                  <a:pt x="0" y="0"/>
                </a:moveTo>
                <a:lnTo>
                  <a:pt x="4651740" y="0"/>
                </a:lnTo>
                <a:lnTo>
                  <a:pt x="4651740" y="4651740"/>
                </a:lnTo>
                <a:lnTo>
                  <a:pt x="0" y="4651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0" name="Google Shape;110;p3"/>
          <p:cNvSpPr txBox="1"/>
          <p:nvPr/>
        </p:nvSpPr>
        <p:spPr>
          <a:xfrm>
            <a:off x="1662097" y="4524375"/>
            <a:ext cx="3384947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arctique de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l’Union Européenne</a:t>
            </a:r>
            <a:endParaRPr/>
          </a:p>
        </p:txBody>
      </p:sp>
      <p:cxnSp>
        <p:nvCxnSpPr>
          <p:cNvPr id="111" name="Google Shape;111;p3"/>
          <p:cNvCxnSpPr/>
          <p:nvPr/>
        </p:nvCxnSpPr>
        <p:spPr>
          <a:xfrm flipH="1" rot="10800000">
            <a:off x="5464189" y="1719164"/>
            <a:ext cx="4664128" cy="2692836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" name="Google Shape;112;p3"/>
          <p:cNvSpPr/>
          <p:nvPr/>
        </p:nvSpPr>
        <p:spPr>
          <a:xfrm>
            <a:off x="9956764" y="118142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3"/>
          <p:cNvSpPr txBox="1"/>
          <p:nvPr/>
        </p:nvSpPr>
        <p:spPr>
          <a:xfrm>
            <a:off x="9956764" y="914400"/>
            <a:ext cx="3384985" cy="20603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1421" lvl="1" marL="622843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84"/>
              <a:buFont typeface="Arial"/>
              <a:buChar char="•"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Une évolution de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2008 à 2021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vers plus de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cohérence</a:t>
            </a:r>
            <a:endParaRPr/>
          </a:p>
        </p:txBody>
      </p:sp>
      <p:cxnSp>
        <p:nvCxnSpPr>
          <p:cNvPr id="114" name="Google Shape;114;p3"/>
          <p:cNvCxnSpPr/>
          <p:nvPr/>
        </p:nvCxnSpPr>
        <p:spPr>
          <a:xfrm>
            <a:off x="5466029" y="5581680"/>
            <a:ext cx="4880185" cy="2736763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5" name="Google Shape;115;p3"/>
          <p:cNvSpPr/>
          <p:nvPr/>
        </p:nvSpPr>
        <p:spPr>
          <a:xfrm>
            <a:off x="9956764" y="6422820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6" name="Google Shape;116;p3"/>
          <p:cNvSpPr txBox="1"/>
          <p:nvPr/>
        </p:nvSpPr>
        <p:spPr>
          <a:xfrm>
            <a:off x="9956764" y="7213753"/>
            <a:ext cx="3384985" cy="25651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1421" lvl="1" marL="622843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84"/>
              <a:buFont typeface="Arial"/>
              <a:buChar char="•"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Une imbrication entre la politique arctique et le pacte vert pour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l’Europe </a:t>
            </a:r>
            <a:endParaRPr/>
          </a:p>
        </p:txBody>
      </p:sp>
      <p:sp>
        <p:nvSpPr>
          <p:cNvPr id="117" name="Google Shape;117;p3"/>
          <p:cNvSpPr/>
          <p:nvPr/>
        </p:nvSpPr>
        <p:spPr>
          <a:xfrm>
            <a:off x="9956764" y="3163671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18" name="Google Shape;118;p3"/>
          <p:cNvCxnSpPr/>
          <p:nvPr/>
        </p:nvCxnSpPr>
        <p:spPr>
          <a:xfrm flipH="1" rot="10800000">
            <a:off x="5438075" y="5003776"/>
            <a:ext cx="5082576" cy="49847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9" name="Google Shape;119;p3"/>
          <p:cNvSpPr txBox="1"/>
          <p:nvPr/>
        </p:nvSpPr>
        <p:spPr>
          <a:xfrm>
            <a:off x="9956764" y="3916464"/>
            <a:ext cx="3384985" cy="20603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11421" lvl="1" marL="622843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84"/>
              <a:buFont typeface="Arial"/>
              <a:buChar char="•"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Aucun Etat-Membre n’est un Etat côtier de l’Océan Arctique</a:t>
            </a:r>
            <a:endParaRPr/>
          </a:p>
        </p:txBody>
      </p:sp>
      <p:pic>
        <p:nvPicPr>
          <p:cNvPr id="120" name="Google Shape;120;p3" title="Journée de recherches polaires et subpolaires (3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26" name="Google Shape;126;p4"/>
          <p:cNvSpPr/>
          <p:nvPr/>
        </p:nvSpPr>
        <p:spPr>
          <a:xfrm>
            <a:off x="3604120" y="0"/>
            <a:ext cx="11079760" cy="10287000"/>
          </a:xfrm>
          <a:custGeom>
            <a:rect b="b" l="l" r="r" t="t"/>
            <a:pathLst>
              <a:path extrusionOk="0" h="10287000" w="11079760">
                <a:moveTo>
                  <a:pt x="0" y="0"/>
                </a:moveTo>
                <a:lnTo>
                  <a:pt x="11079760" y="0"/>
                </a:lnTo>
                <a:lnTo>
                  <a:pt x="11079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7" name="Google Shape;127;p4"/>
          <p:cNvSpPr txBox="1"/>
          <p:nvPr/>
        </p:nvSpPr>
        <p:spPr>
          <a:xfrm>
            <a:off x="7451527" y="1632312"/>
            <a:ext cx="3384947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arctique de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l’Union Européenne</a:t>
            </a:r>
            <a:endParaRPr/>
          </a:p>
        </p:txBody>
      </p:sp>
      <p:sp>
        <p:nvSpPr>
          <p:cNvPr id="128" name="Google Shape;128;p4"/>
          <p:cNvSpPr txBox="1"/>
          <p:nvPr/>
        </p:nvSpPr>
        <p:spPr>
          <a:xfrm>
            <a:off x="10574884" y="6127750"/>
            <a:ext cx="3706416" cy="2181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Instruments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Internationaux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relatifs aux ressources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naturelles marines</a:t>
            </a:r>
            <a:endParaRPr/>
          </a:p>
        </p:txBody>
      </p:sp>
      <p:sp>
        <p:nvSpPr>
          <p:cNvPr id="129" name="Google Shape;129;p4"/>
          <p:cNvSpPr txBox="1"/>
          <p:nvPr/>
        </p:nvSpPr>
        <p:spPr>
          <a:xfrm>
            <a:off x="4264785" y="6127750"/>
            <a:ext cx="3384947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l’Union Européenne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matière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biotechnologies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bleues</a:t>
            </a:r>
            <a:endParaRPr/>
          </a:p>
        </p:txBody>
      </p:sp>
      <p:pic>
        <p:nvPicPr>
          <p:cNvPr id="130" name="Google Shape;130;p4" title="Journée de recherches polaires et subpolaires (4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36" name="Google Shape;136;p5"/>
          <p:cNvSpPr/>
          <p:nvPr/>
        </p:nvSpPr>
        <p:spPr>
          <a:xfrm>
            <a:off x="1028700" y="2817630"/>
            <a:ext cx="4651740" cy="4651740"/>
          </a:xfrm>
          <a:custGeom>
            <a:rect b="b" l="l" r="r" t="t"/>
            <a:pathLst>
              <a:path extrusionOk="0" h="4651740" w="4651740">
                <a:moveTo>
                  <a:pt x="0" y="0"/>
                </a:moveTo>
                <a:lnTo>
                  <a:pt x="4651740" y="0"/>
                </a:lnTo>
                <a:lnTo>
                  <a:pt x="4651740" y="4651740"/>
                </a:lnTo>
                <a:lnTo>
                  <a:pt x="0" y="4651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37" name="Google Shape;137;p5"/>
          <p:cNvCxnSpPr/>
          <p:nvPr/>
        </p:nvCxnSpPr>
        <p:spPr>
          <a:xfrm flipH="1" rot="10800000">
            <a:off x="5464189" y="1719164"/>
            <a:ext cx="4664128" cy="2692836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8" name="Google Shape;138;p5"/>
          <p:cNvSpPr/>
          <p:nvPr/>
        </p:nvSpPr>
        <p:spPr>
          <a:xfrm>
            <a:off x="9956764" y="118142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9" name="Google Shape;139;p5"/>
          <p:cNvSpPr/>
          <p:nvPr/>
        </p:nvSpPr>
        <p:spPr>
          <a:xfrm>
            <a:off x="9956764" y="3163671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0" name="Google Shape;140;p5"/>
          <p:cNvCxnSpPr/>
          <p:nvPr/>
        </p:nvCxnSpPr>
        <p:spPr>
          <a:xfrm>
            <a:off x="5466029" y="5581680"/>
            <a:ext cx="4880185" cy="2736763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1" name="Google Shape;141;p5"/>
          <p:cNvSpPr/>
          <p:nvPr/>
        </p:nvSpPr>
        <p:spPr>
          <a:xfrm>
            <a:off x="9956764" y="6422820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42" name="Google Shape;142;p5"/>
          <p:cNvCxnSpPr/>
          <p:nvPr/>
        </p:nvCxnSpPr>
        <p:spPr>
          <a:xfrm flipH="1" rot="10800000">
            <a:off x="5438075" y="5003776"/>
            <a:ext cx="5082576" cy="49847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3" name="Google Shape;143;p5"/>
          <p:cNvSpPr/>
          <p:nvPr/>
        </p:nvSpPr>
        <p:spPr>
          <a:xfrm>
            <a:off x="10280286" y="962772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5" y="0"/>
                </a:lnTo>
                <a:lnTo>
                  <a:pt x="131855" y="131856"/>
                </a:lnTo>
                <a:lnTo>
                  <a:pt x="0" y="1318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" name="Google Shape;144;p5"/>
          <p:cNvSpPr txBox="1"/>
          <p:nvPr/>
        </p:nvSpPr>
        <p:spPr>
          <a:xfrm>
            <a:off x="1501362" y="3724275"/>
            <a:ext cx="3706416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Instruments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Internationaux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relatifs aux ressources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naturelles marines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Google Shape;145;p5"/>
          <p:cNvSpPr txBox="1"/>
          <p:nvPr/>
        </p:nvSpPr>
        <p:spPr>
          <a:xfrm>
            <a:off x="9785872" y="741244"/>
            <a:ext cx="4197749" cy="2686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CBD: zones sous juridiction des Etats, protéger biodiversité, anticiper exploitation</a:t>
            </a:r>
            <a:endParaRPr/>
          </a:p>
          <a:p>
            <a:pPr indent="0" lvl="0" marL="0" marR="0" rtl="0" algn="ctr">
              <a:lnSpc>
                <a:spcPct val="12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des ressources </a:t>
            </a:r>
            <a:endParaRPr/>
          </a:p>
          <a:p>
            <a:pPr indent="0" lvl="0" marL="0" marR="0" rtl="0" algn="ctr">
              <a:lnSpc>
                <a:spcPct val="12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biologiques</a:t>
            </a:r>
            <a:endParaRPr/>
          </a:p>
        </p:txBody>
      </p:sp>
      <p:sp>
        <p:nvSpPr>
          <p:cNvPr id="146" name="Google Shape;146;p5"/>
          <p:cNvSpPr txBox="1"/>
          <p:nvPr/>
        </p:nvSpPr>
        <p:spPr>
          <a:xfrm>
            <a:off x="10031283" y="6826800"/>
            <a:ext cx="3568432" cy="30699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BBNJ: Pour la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Haute Mer, protéger la biodiversité, anticiper l’exploitation des ressources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biologiques</a:t>
            </a:r>
            <a:endParaRPr/>
          </a:p>
        </p:txBody>
      </p:sp>
      <p:sp>
        <p:nvSpPr>
          <p:cNvPr id="147" name="Google Shape;147;p5"/>
          <p:cNvSpPr txBox="1"/>
          <p:nvPr/>
        </p:nvSpPr>
        <p:spPr>
          <a:xfrm>
            <a:off x="10031283" y="3981874"/>
            <a:ext cx="3531172" cy="2200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9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68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Règlementation </a:t>
            </a:r>
            <a:endParaRPr/>
          </a:p>
          <a:p>
            <a:pPr indent="0" lvl="0" marL="0" marR="0" rtl="0" algn="ctr">
              <a:lnSpc>
                <a:spcPct val="119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68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Pêche dans Océan Arctique Central:</a:t>
            </a:r>
            <a:endParaRPr/>
          </a:p>
          <a:p>
            <a:pPr indent="0" lvl="0" marL="0" marR="0" rtl="0" algn="ctr">
              <a:lnSpc>
                <a:spcPct val="11997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68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Protéger exploitation   débridée</a:t>
            </a:r>
            <a:endParaRPr/>
          </a:p>
        </p:txBody>
      </p:sp>
      <p:sp>
        <p:nvSpPr>
          <p:cNvPr id="148" name="Google Shape;148;p5"/>
          <p:cNvSpPr/>
          <p:nvPr/>
        </p:nvSpPr>
        <p:spPr>
          <a:xfrm>
            <a:off x="10214358" y="4171636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6" y="0"/>
                </a:lnTo>
                <a:lnTo>
                  <a:pt x="131856" y="131856"/>
                </a:lnTo>
                <a:lnTo>
                  <a:pt x="0" y="1318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5"/>
          <p:cNvSpPr/>
          <p:nvPr/>
        </p:nvSpPr>
        <p:spPr>
          <a:xfrm>
            <a:off x="10346214" y="7123661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5" y="0"/>
                </a:lnTo>
                <a:lnTo>
                  <a:pt x="131855" y="131855"/>
                </a:lnTo>
                <a:lnTo>
                  <a:pt x="0" y="131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50" name="Google Shape;150;p5" title="Journée de recherches polaires et subpolaires (5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56" name="Google Shape;156;p6"/>
          <p:cNvSpPr/>
          <p:nvPr/>
        </p:nvSpPr>
        <p:spPr>
          <a:xfrm>
            <a:off x="3604120" y="0"/>
            <a:ext cx="11079760" cy="10287000"/>
          </a:xfrm>
          <a:custGeom>
            <a:rect b="b" l="l" r="r" t="t"/>
            <a:pathLst>
              <a:path extrusionOk="0" h="10287000" w="11079760">
                <a:moveTo>
                  <a:pt x="0" y="0"/>
                </a:moveTo>
                <a:lnTo>
                  <a:pt x="11079760" y="0"/>
                </a:lnTo>
                <a:lnTo>
                  <a:pt x="11079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7" name="Google Shape;157;p6"/>
          <p:cNvSpPr txBox="1"/>
          <p:nvPr/>
        </p:nvSpPr>
        <p:spPr>
          <a:xfrm>
            <a:off x="7451527" y="1632312"/>
            <a:ext cx="3384947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arctique de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l’Union Européenne</a:t>
            </a:r>
            <a:endParaRPr/>
          </a:p>
        </p:txBody>
      </p:sp>
      <p:sp>
        <p:nvSpPr>
          <p:cNvPr id="158" name="Google Shape;158;p6"/>
          <p:cNvSpPr txBox="1"/>
          <p:nvPr/>
        </p:nvSpPr>
        <p:spPr>
          <a:xfrm>
            <a:off x="10574884" y="6127750"/>
            <a:ext cx="3706416" cy="2181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Instruments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Internationaux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relatifs aux ressources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naturelles marines</a:t>
            </a:r>
            <a:endParaRPr/>
          </a:p>
        </p:txBody>
      </p:sp>
      <p:sp>
        <p:nvSpPr>
          <p:cNvPr id="159" name="Google Shape;159;p6"/>
          <p:cNvSpPr txBox="1"/>
          <p:nvPr/>
        </p:nvSpPr>
        <p:spPr>
          <a:xfrm>
            <a:off x="4264785" y="6127750"/>
            <a:ext cx="3384947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l’Union Européenne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matière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biotechnologies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bleues</a:t>
            </a:r>
            <a:endParaRPr/>
          </a:p>
        </p:txBody>
      </p:sp>
      <p:pic>
        <p:nvPicPr>
          <p:cNvPr id="160" name="Google Shape;160;p6" title="Journée de recherches polaires et subpolaires (6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66" name="Google Shape;166;p7"/>
          <p:cNvSpPr/>
          <p:nvPr/>
        </p:nvSpPr>
        <p:spPr>
          <a:xfrm>
            <a:off x="1028700" y="2817630"/>
            <a:ext cx="4651740" cy="4651740"/>
          </a:xfrm>
          <a:custGeom>
            <a:rect b="b" l="l" r="r" t="t"/>
            <a:pathLst>
              <a:path extrusionOk="0" h="4651740" w="4651740">
                <a:moveTo>
                  <a:pt x="0" y="0"/>
                </a:moveTo>
                <a:lnTo>
                  <a:pt x="4651740" y="0"/>
                </a:lnTo>
                <a:lnTo>
                  <a:pt x="4651740" y="4651740"/>
                </a:lnTo>
                <a:lnTo>
                  <a:pt x="0" y="4651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7"/>
          <p:cNvSpPr txBox="1"/>
          <p:nvPr/>
        </p:nvSpPr>
        <p:spPr>
          <a:xfrm>
            <a:off x="1662097" y="3724275"/>
            <a:ext cx="3384947" cy="3781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l’Union Européenne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matière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biotechnologies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bleues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68" name="Google Shape;168;p7"/>
          <p:cNvCxnSpPr/>
          <p:nvPr/>
        </p:nvCxnSpPr>
        <p:spPr>
          <a:xfrm flipH="1" rot="10800000">
            <a:off x="5464189" y="1719164"/>
            <a:ext cx="4664128" cy="2692836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9" name="Google Shape;169;p7"/>
          <p:cNvSpPr/>
          <p:nvPr/>
        </p:nvSpPr>
        <p:spPr>
          <a:xfrm>
            <a:off x="9956764" y="118142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0" name="Google Shape;170;p7"/>
          <p:cNvSpPr txBox="1"/>
          <p:nvPr/>
        </p:nvSpPr>
        <p:spPr>
          <a:xfrm>
            <a:off x="10104377" y="598522"/>
            <a:ext cx="3384985" cy="25651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Problème des biotechnologies bleues: trop risqué d’investir, R&amp;D coûteuse </a:t>
            </a:r>
            <a:endParaRPr/>
          </a:p>
        </p:txBody>
      </p:sp>
      <p:cxnSp>
        <p:nvCxnSpPr>
          <p:cNvPr id="171" name="Google Shape;171;p7"/>
          <p:cNvCxnSpPr/>
          <p:nvPr/>
        </p:nvCxnSpPr>
        <p:spPr>
          <a:xfrm>
            <a:off x="5466029" y="5581680"/>
            <a:ext cx="4880185" cy="2736763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2" name="Google Shape;172;p7"/>
          <p:cNvSpPr/>
          <p:nvPr/>
        </p:nvSpPr>
        <p:spPr>
          <a:xfrm>
            <a:off x="9956764" y="6422820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7"/>
          <p:cNvSpPr txBox="1"/>
          <p:nvPr/>
        </p:nvSpPr>
        <p:spPr>
          <a:xfrm>
            <a:off x="10104377" y="7186781"/>
            <a:ext cx="3384985" cy="25651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Multiplication de rapports, textes venant de l’UE montrant un intérêt croissant</a:t>
            </a: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9956764" y="3163671"/>
            <a:ext cx="3680210" cy="3680210"/>
          </a:xfrm>
          <a:custGeom>
            <a:rect b="b" l="l" r="r" t="t"/>
            <a:pathLst>
              <a:path extrusionOk="0" h="3680210" w="3680210">
                <a:moveTo>
                  <a:pt x="0" y="0"/>
                </a:moveTo>
                <a:lnTo>
                  <a:pt x="3680210" y="0"/>
                </a:lnTo>
                <a:lnTo>
                  <a:pt x="3680210" y="3680210"/>
                </a:lnTo>
                <a:lnTo>
                  <a:pt x="0" y="36802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cxnSp>
        <p:nvCxnSpPr>
          <p:cNvPr id="175" name="Google Shape;175;p7"/>
          <p:cNvCxnSpPr/>
          <p:nvPr/>
        </p:nvCxnSpPr>
        <p:spPr>
          <a:xfrm flipH="1" rot="10800000">
            <a:off x="5438075" y="5003776"/>
            <a:ext cx="5082576" cy="49847"/>
          </a:xfrm>
          <a:prstGeom prst="straightConnector1">
            <a:avLst/>
          </a:prstGeom>
          <a:noFill/>
          <a:ln cap="flat" cmpd="sng" w="114300">
            <a:solidFill>
              <a:srgbClr val="0097B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6" name="Google Shape;176;p7"/>
          <p:cNvSpPr txBox="1"/>
          <p:nvPr/>
        </p:nvSpPr>
        <p:spPr>
          <a:xfrm>
            <a:off x="9691094" y="3506781"/>
            <a:ext cx="4387212" cy="30699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UE tente de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favoriser le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développement du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secteur avec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EU-Algae Initiative,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84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Blue Invest</a:t>
            </a: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10388795" y="896845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6" y="0"/>
                </a:lnTo>
                <a:lnTo>
                  <a:pt x="131856" y="131855"/>
                </a:lnTo>
                <a:lnTo>
                  <a:pt x="0" y="131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8" name="Google Shape;178;p7"/>
          <p:cNvSpPr/>
          <p:nvPr/>
        </p:nvSpPr>
        <p:spPr>
          <a:xfrm>
            <a:off x="10556942" y="3798352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6" y="0"/>
                </a:lnTo>
                <a:lnTo>
                  <a:pt x="131856" y="131855"/>
                </a:lnTo>
                <a:lnTo>
                  <a:pt x="0" y="131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9" name="Google Shape;179;p7"/>
          <p:cNvSpPr/>
          <p:nvPr/>
        </p:nvSpPr>
        <p:spPr>
          <a:xfrm>
            <a:off x="10214358" y="7505700"/>
            <a:ext cx="131855" cy="131855"/>
          </a:xfrm>
          <a:custGeom>
            <a:rect b="b" l="l" r="r" t="t"/>
            <a:pathLst>
              <a:path extrusionOk="0" h="131855" w="131855">
                <a:moveTo>
                  <a:pt x="0" y="0"/>
                </a:moveTo>
                <a:lnTo>
                  <a:pt x="131856" y="0"/>
                </a:lnTo>
                <a:lnTo>
                  <a:pt x="131856" y="131855"/>
                </a:lnTo>
                <a:lnTo>
                  <a:pt x="0" y="1318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80" name="Google Shape;180;p7" title="Journée de recherches polaires et subpolaires (7)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8"/>
          <p:cNvSpPr/>
          <p:nvPr/>
        </p:nvSpPr>
        <p:spPr>
          <a:xfrm>
            <a:off x="0" y="0"/>
            <a:ext cx="18288000" cy="102870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368" r="-1368" t="0"/>
            </a:stretch>
          </a:blipFill>
          <a:ln>
            <a:noFill/>
          </a:ln>
        </p:spPr>
      </p:sp>
      <p:sp>
        <p:nvSpPr>
          <p:cNvPr id="186" name="Google Shape;186;p8"/>
          <p:cNvSpPr/>
          <p:nvPr/>
        </p:nvSpPr>
        <p:spPr>
          <a:xfrm>
            <a:off x="3604120" y="0"/>
            <a:ext cx="11079760" cy="10287000"/>
          </a:xfrm>
          <a:custGeom>
            <a:rect b="b" l="l" r="r" t="t"/>
            <a:pathLst>
              <a:path extrusionOk="0" h="10287000" w="11079760">
                <a:moveTo>
                  <a:pt x="0" y="0"/>
                </a:moveTo>
                <a:lnTo>
                  <a:pt x="11079760" y="0"/>
                </a:lnTo>
                <a:lnTo>
                  <a:pt x="110797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8"/>
          <p:cNvSpPr txBox="1"/>
          <p:nvPr/>
        </p:nvSpPr>
        <p:spPr>
          <a:xfrm>
            <a:off x="7451527" y="1632312"/>
            <a:ext cx="3384947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arctique de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l’Union Européenne</a:t>
            </a:r>
            <a:endParaRPr/>
          </a:p>
        </p:txBody>
      </p:sp>
      <p:sp>
        <p:nvSpPr>
          <p:cNvPr id="188" name="Google Shape;188;p8"/>
          <p:cNvSpPr txBox="1"/>
          <p:nvPr/>
        </p:nvSpPr>
        <p:spPr>
          <a:xfrm>
            <a:off x="10574884" y="6127750"/>
            <a:ext cx="3706416" cy="21812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Instruments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Internationaux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relatifs aux ressources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naturelles marines</a:t>
            </a:r>
            <a:endParaRPr/>
          </a:p>
        </p:txBody>
      </p:sp>
      <p:sp>
        <p:nvSpPr>
          <p:cNvPr id="189" name="Google Shape;189;p8"/>
          <p:cNvSpPr txBox="1"/>
          <p:nvPr/>
        </p:nvSpPr>
        <p:spPr>
          <a:xfrm>
            <a:off x="4264785" y="6127750"/>
            <a:ext cx="3384947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Politique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l’Union Européenne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matière de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biotechnologies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bleues</a:t>
            </a:r>
            <a:endParaRPr/>
          </a:p>
        </p:txBody>
      </p:sp>
      <p:sp>
        <p:nvSpPr>
          <p:cNvPr id="190" name="Google Shape;190;p8"/>
          <p:cNvSpPr txBox="1"/>
          <p:nvPr/>
        </p:nvSpPr>
        <p:spPr>
          <a:xfrm>
            <a:off x="8231459" y="4902243"/>
            <a:ext cx="1947416" cy="1583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microalgues </a:t>
            </a:r>
            <a:endParaRPr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00" u="none" cap="none" strike="noStrik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 arctique </a:t>
            </a:r>
            <a:endParaRPr/>
          </a:p>
        </p:txBody>
      </p:sp>
      <p:pic>
        <p:nvPicPr>
          <p:cNvPr id="191" name="Google Shape;191;p8" title="Journée de recherches polaires et subpolaires (8)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8"/>
          <p:cNvSpPr txBox="1"/>
          <p:nvPr/>
        </p:nvSpPr>
        <p:spPr>
          <a:xfrm>
            <a:off x="8062450" y="4957288"/>
            <a:ext cx="2099700" cy="14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Les microalgues en Arctique</a:t>
            </a:r>
            <a:endParaRPr sz="2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g353f897d61a_0_14" title="Journée de recherches polaires et subpolaires (14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8533" y="0"/>
            <a:ext cx="18406531" cy="10353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