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256" r:id="rId2"/>
    <p:sldId id="323" r:id="rId3"/>
    <p:sldId id="352" r:id="rId4"/>
    <p:sldId id="324" r:id="rId5"/>
    <p:sldId id="306" r:id="rId6"/>
    <p:sldId id="351" r:id="rId7"/>
    <p:sldId id="325" r:id="rId8"/>
    <p:sldId id="354" r:id="rId9"/>
    <p:sldId id="355" r:id="rId10"/>
    <p:sldId id="382" r:id="rId11"/>
    <p:sldId id="384" r:id="rId12"/>
    <p:sldId id="260" r:id="rId13"/>
    <p:sldId id="258" r:id="rId14"/>
    <p:sldId id="380" r:id="rId15"/>
    <p:sldId id="381" r:id="rId16"/>
    <p:sldId id="365" r:id="rId17"/>
    <p:sldId id="388" r:id="rId18"/>
    <p:sldId id="391" r:id="rId19"/>
    <p:sldId id="399" r:id="rId20"/>
    <p:sldId id="400" r:id="rId21"/>
    <p:sldId id="401" r:id="rId22"/>
    <p:sldId id="404" r:id="rId23"/>
    <p:sldId id="396" r:id="rId24"/>
    <p:sldId id="413" r:id="rId25"/>
    <p:sldId id="412" r:id="rId26"/>
    <p:sldId id="402" r:id="rId27"/>
    <p:sldId id="406" r:id="rId28"/>
    <p:sldId id="414" r:id="rId29"/>
    <p:sldId id="408" r:id="rId30"/>
    <p:sldId id="409" r:id="rId31"/>
    <p:sldId id="410" r:id="rId32"/>
    <p:sldId id="411" r:id="rId33"/>
    <p:sldId id="37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28B"/>
    <a:srgbClr val="20908C"/>
    <a:srgbClr val="A29685"/>
    <a:srgbClr val="BAAA93"/>
    <a:srgbClr val="E6AB03"/>
    <a:srgbClr val="008F00"/>
    <a:srgbClr val="440154"/>
    <a:srgbClr val="0304A9"/>
    <a:srgbClr val="E6AB02"/>
    <a:srgbClr val="8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0"/>
    <p:restoredTop sz="93682"/>
  </p:normalViewPr>
  <p:slideViewPr>
    <p:cSldViewPr snapToGrid="0">
      <p:cViewPr varScale="1">
        <p:scale>
          <a:sx n="103" d="100"/>
          <a:sy n="103" d="100"/>
        </p:scale>
        <p:origin x="1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emilie/Downloads/pdf%20to%20excel%20(1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Feuil4!$F$1</c:f>
              <c:strCache>
                <c:ptCount val="1"/>
                <c:pt idx="0">
                  <c:v>Seawater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>
                <a:noFill/>
              </a:ln>
            </c:spPr>
          </c:marker>
          <c:xVal>
            <c:numRef>
              <c:f>Feuil4!$C$2:$C$56</c:f>
              <c:numCache>
                <c:formatCode>General</c:formatCode>
                <c:ptCount val="5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</c:numCache>
            </c:numRef>
          </c:xVal>
          <c:yVal>
            <c:numRef>
              <c:f>Feuil4!$D$2:$D$56</c:f>
              <c:numCache>
                <c:formatCode>0.00</c:formatCode>
                <c:ptCount val="55"/>
                <c:pt idx="0">
                  <c:v>0.19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0.17</c:v>
                </c:pt>
                <c:pt idx="4">
                  <c:v>0.25</c:v>
                </c:pt>
                <c:pt idx="5">
                  <c:v>0.13</c:v>
                </c:pt>
                <c:pt idx="6">
                  <c:v>0.32</c:v>
                </c:pt>
                <c:pt idx="7" formatCode="0.0">
                  <c:v>0.3</c:v>
                </c:pt>
                <c:pt idx="8">
                  <c:v>0.27</c:v>
                </c:pt>
                <c:pt idx="9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2C-B54A-9444-C4C5C693B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402528"/>
        <c:axId val="563404240"/>
      </c:scatterChart>
      <c:valAx>
        <c:axId val="56340252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63404240"/>
        <c:crosses val="max"/>
        <c:crossBetween val="midCat"/>
      </c:valAx>
      <c:valAx>
        <c:axId val="563404240"/>
        <c:scaling>
          <c:orientation val="minMax"/>
          <c:max val="0.6"/>
          <c:min val="-0.3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/>
                  <a:t>δ</a:t>
                </a:r>
                <a:r>
                  <a:rPr lang="el-GR" baseline="30000" dirty="0"/>
                  <a:t>138</a:t>
                </a:r>
                <a:r>
                  <a:rPr lang="fr-FR" dirty="0"/>
                  <a:t>Ba (‰)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563402528"/>
        <c:crosses val="autoZero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  <c:extLst/>
  </c:chart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B2B3E-0D70-1A46-B019-857131480A85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67439-7D51-5441-9861-6ACCD8B47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8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DB153-CF75-414D-9ECC-8541DB3A6E2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991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1B82-A84C-BF90-EFAF-962DA9EF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031E18-F578-C9D6-B917-BE257DDC6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471686-573A-C7AE-75ED-C144DD8C2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34AB6C-6D05-D924-9659-2077A2B11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69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3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47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EE8F3-1CA5-4667-A48D-4A58C7ADD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F311E9-EE2E-B348-A448-3B671B7C3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E6741F0-49AB-5096-F083-910666C43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E521C4-3AFD-FDAD-D93D-367F73C9E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092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8D040-9485-CA8F-6FED-6AB818F70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81BB30-DC0B-276F-3982-0498EF738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07D1129-4A61-BD79-E1C2-CC37DAB89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E1DB9C-BA9C-8A3B-D8A0-3E27014A2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47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2DAC8-9BEB-6558-F81E-AB7B87DB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7F3172-0ECF-C33B-2B60-76CB8818F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8708F1-7887-9FD0-0663-AFC7522D8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0D64B0-3947-D4E6-20F1-8CEF697D6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742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456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7676C-6A65-DE73-CD16-78983AB22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0AF34D-BED8-6574-B3F0-B3E943442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21A9F8-EF89-0222-2094-6A066D226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A826FC-7C19-3C72-05C8-37F04734D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016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59013-E7DB-B4E1-84AD-9E8D1A76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0FFD528-6871-7D56-592C-C220C8981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A21D1B-7FF3-4255-5DFE-981A38617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Dissolution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2C93AA-69C8-C129-73BA-E50421425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86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51A24-6056-8B51-4C21-73EE03AF6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0E17BD-BA59-53F8-F849-56D4F4D74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BA9A04-979B-CF22-EC1A-77629FD5E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Dissolution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7DF1CD-C3B5-F8A8-9688-2B5299EE2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17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D6802-F213-4226-39A9-47D9E658D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983D53-445F-7925-E48B-221880711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98C588-C72E-2590-4FFD-D3E0D3D0A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79FBD2-EE5A-51AB-C2E4-18552CA57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DB153-CF75-414D-9ECC-8541DB3A6E2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687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BEFDD-18C9-2493-2D3C-1D81C90A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3F9B4F-2527-3D96-D250-320E3A83A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CCECB2-C6D9-6BE2-9A26-1B4676DE9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Dissolution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F7A469-F48C-1C87-5F35-82946A448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981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8B63D-2DF3-C29E-D649-CA9063B67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5E301A-B5BF-84A9-6D57-B62BC87013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66D019-7138-B615-AC34-7ACD4B1D4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Dissolution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2F3728-6484-7DD8-9CB7-F4944662E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027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806EA-5354-A69D-36F9-3F3F3883C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311C74-9AC4-330C-F3FE-D3445A9FC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334BBB-3839-2A59-AADC-3D8F134A3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Dissolution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B59FF4-A982-3164-14CD-25F04E5FB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778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079EE-A0C6-467C-D99D-3EE54EA47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128D60-D2D0-DDC0-ABAB-7D989BC55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40C5B4-397C-BC39-9D28-66700E280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Dissolution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97D36F-9994-5157-07AC-C656FEC6C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130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A411C-BE3B-3423-E152-EB481331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DF2A6D8-223D-628E-376E-8B48161A6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F5C935-D9ED-116D-E46F-2F2C5A978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Dissolution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484A1-3CBD-13C0-C84A-C33AAA60F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926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99622-A556-C569-4B7F-8E978715F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15618B-9AC1-2DD6-C6CE-80C29A782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526692-80AA-26E7-7793-976C0B5B1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Dissolution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932965-05A4-D825-B1E1-A18943F6C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075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6C0B0-6118-6CD0-654D-09405CF8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8EADCE-233B-6E82-777E-211A4B43A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171C5C-4BEB-5E4C-FE3E-B690712B5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CC0F76-BFCE-3CC3-3010-5DD71E030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939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B65A3-F4D3-7C0E-8A65-A9DC45B6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123BA7-5C2F-FEB6-0A22-DFDA52AF1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795619-4FC8-3E33-7C40-FA5CACBCD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55B07E-0BEE-5513-2C5B-E5490A245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43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30483-F077-3CDA-5A62-34E5DF34C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4B2C11-C162-0EFA-D30E-0590B1C8F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417AE1-7A37-639F-EABA-C190EF72D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01BE4-ACD7-00F9-D619-7B41979CC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581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3DD6A-BBBE-A231-EE25-6A9E68B49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0598B6-46CE-460D-6026-B4720CA1D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1394D2-446E-E745-0EFD-AF0F9136C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FDC978-1895-11D7-8D5B-87DB26E0D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58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DB153-CF75-414D-9ECC-8541DB3A6E2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12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8F93-2D14-2B9E-7A70-A01EDC6B8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E2D245-30E7-E7DC-C375-8F0C1919B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6FF28CF-0F53-6A06-94F2-678085F71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2D7508-E100-C86D-6C3D-56A2E8A8D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9593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09762-019F-3EB9-0A52-AD232F9A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1ECEC6B-59D2-0600-B407-3B7D17A64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2488E15-22FC-75C3-4047-E503B1390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BED2B0-6954-2BFC-6CE2-E84917C73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533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3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DB153-CF75-414D-9ECC-8541DB3A6E2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65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DB153-CF75-414D-9ECC-8541DB3A6E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3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DB153-CF75-414D-9ECC-8541DB3A6E2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69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28163-843D-75E8-6410-724B949C2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89EEDC-4788-B9BA-B302-107CEEE73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FA2B7F5-A3EF-7280-E7E9-6B84870B2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7DCECF-003F-B1FC-19AF-009983F71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DB153-CF75-414D-9ECC-8541DB3A6E2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65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83E60-FC7E-1924-8FF3-2E3472305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441CA22-E03A-A6A4-545D-C9DBE4928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F1BA898-B165-EF5C-BB76-11FB227C0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E84B7F-5B11-A43E-05C4-006D869F9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DB153-CF75-414D-9ECC-8541DB3A6E2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99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5AD6E-706C-064F-D1C7-CA6C39210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128014-4EA3-F359-7D10-ADADB81EF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B33CF97-20F2-E366-8073-730A3A6C1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DF2B30-D120-D663-6862-B363C965A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67439-7D51-5441-9861-6ACCD8B47B2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42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9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8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6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0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7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0FBB3-036A-B6DC-24B9-372E55645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60" y="778697"/>
            <a:ext cx="8421892" cy="925860"/>
          </a:xfrm>
        </p:spPr>
        <p:txBody>
          <a:bodyPr>
            <a:noAutofit/>
          </a:bodyPr>
          <a:lstStyle/>
          <a:p>
            <a:r>
              <a:rPr lang="fr-FR" sz="2400" b="1" dirty="0"/>
              <a:t>Heard and McDonald: </a:t>
            </a:r>
            <a:r>
              <a:rPr lang="fr-FR" sz="2400" b="1" dirty="0" err="1"/>
              <a:t>What</a:t>
            </a:r>
            <a:r>
              <a:rPr lang="fr-FR" sz="2400" b="1" dirty="0"/>
              <a:t> </a:t>
            </a:r>
            <a:r>
              <a:rPr lang="fr-FR" sz="2400" b="1" dirty="0" err="1"/>
              <a:t>Barium</a:t>
            </a:r>
            <a:r>
              <a:rPr lang="fr-FR" sz="2400" b="1" dirty="0"/>
              <a:t> Isotopes Tell Us About Natural </a:t>
            </a:r>
            <a:r>
              <a:rPr lang="fr-FR" sz="2400" b="1" dirty="0" err="1"/>
              <a:t>Fertilization</a:t>
            </a:r>
            <a:r>
              <a:rPr lang="fr-FR" sz="2400" b="1" dirty="0"/>
              <a:t> Sources ? </a:t>
            </a: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FC73EB-8449-DC41-213B-FE2530B48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60" y="1615177"/>
            <a:ext cx="7622381" cy="449465"/>
          </a:xfrm>
        </p:spPr>
        <p:txBody>
          <a:bodyPr anchor="t">
            <a:normAutofit/>
          </a:bodyPr>
          <a:lstStyle/>
          <a:p>
            <a:r>
              <a:rPr lang="en-US" sz="1600" dirty="0">
                <a:latin typeface="Didact Gothic" panose="02000603000000000000" pitchFamily="2" charset="0"/>
              </a:rPr>
              <a:t>Emilie Le Roy</a:t>
            </a:r>
          </a:p>
        </p:txBody>
      </p:sp>
      <p:pic>
        <p:nvPicPr>
          <p:cNvPr id="1028" name="Picture 4" descr="Australia's only active volcanoes and a very expensive fish: the secrets of  the Kerguelen Plateau">
            <a:extLst>
              <a:ext uri="{FF2B5EF4-FFF2-40B4-BE49-F238E27FC236}">
                <a16:creationId xmlns:a16="http://schemas.microsoft.com/office/drawing/2014/main" id="{65E6E61B-23FF-9CE3-973F-0A1AE9F0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" y="2363692"/>
            <a:ext cx="9144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A930197-6D1D-B2A1-4F29-79A28345A03B}"/>
              </a:ext>
            </a:extLst>
          </p:cNvPr>
          <p:cNvSpPr txBox="1"/>
          <p:nvPr/>
        </p:nvSpPr>
        <p:spPr>
          <a:xfrm>
            <a:off x="-12456" y="6588910"/>
            <a:ext cx="1039060" cy="23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Matt </a:t>
            </a:r>
            <a:r>
              <a:rPr lang="en-US" sz="9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Curnock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Laboratoire LEMAR UMR 6539">
            <a:extLst>
              <a:ext uri="{FF2B5EF4-FFF2-40B4-BE49-F238E27FC236}">
                <a16:creationId xmlns:a16="http://schemas.microsoft.com/office/drawing/2014/main" id="{4F41C9EF-8C5B-74B2-DE1E-AAC8799F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01" y="1683949"/>
            <a:ext cx="1835434" cy="58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9879241-E526-7BEE-02FF-ED177FF6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75" y="1635052"/>
            <a:ext cx="603495" cy="6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D4E82D1-D629-C24C-7253-D5029227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16" y="-10998"/>
            <a:ext cx="1318238" cy="9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9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6EFCD-2CCB-D9A6-154F-B6756E252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99828-43A0-9198-D838-B7FF3694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38" y="89953"/>
            <a:ext cx="8828162" cy="1473200"/>
          </a:xfrm>
        </p:spPr>
        <p:txBody>
          <a:bodyPr>
            <a:normAutofit/>
          </a:bodyPr>
          <a:lstStyle/>
          <a:p>
            <a:r>
              <a:rPr lang="fr-FR" sz="2800" u="sng" dirty="0">
                <a:latin typeface="Didact Gothic" panose="02000603000000000000" pitchFamily="2" charset="0"/>
              </a:rPr>
              <a:t>S</a:t>
            </a:r>
            <a:r>
              <a:rPr lang="fr-FR" sz="2800" dirty="0">
                <a:latin typeface="Didact Gothic" panose="02000603000000000000" pitchFamily="2" charset="0"/>
              </a:rPr>
              <a:t>outh </a:t>
            </a:r>
            <a:r>
              <a:rPr lang="fr-FR" sz="2800" u="sng" dirty="0">
                <a:latin typeface="Didact Gothic" panose="02000603000000000000" pitchFamily="2" charset="0"/>
              </a:rPr>
              <a:t>W</a:t>
            </a:r>
            <a:r>
              <a:rPr lang="fr-FR" sz="2800" dirty="0">
                <a:latin typeface="Didact Gothic" panose="02000603000000000000" pitchFamily="2" charset="0"/>
              </a:rPr>
              <a:t>est </a:t>
            </a:r>
            <a:r>
              <a:rPr lang="fr-FR" sz="2800" u="sng" dirty="0" err="1">
                <a:latin typeface="Didact Gothic" panose="02000603000000000000" pitchFamily="2" charset="0"/>
              </a:rPr>
              <a:t>In</a:t>
            </a:r>
            <a:r>
              <a:rPr lang="fr-FR" sz="2800" dirty="0" err="1">
                <a:latin typeface="Didact Gothic" panose="02000603000000000000" pitchFamily="2" charset="0"/>
              </a:rPr>
              <a:t>dian</a:t>
            </a:r>
            <a:r>
              <a:rPr lang="fr-FR" sz="2800" dirty="0">
                <a:latin typeface="Didact Gothic" panose="02000603000000000000" pitchFamily="2" charset="0"/>
              </a:rPr>
              <a:t> </a:t>
            </a:r>
            <a:r>
              <a:rPr lang="fr-FR" sz="2800" u="sng" dirty="0">
                <a:latin typeface="Didact Gothic" panose="02000603000000000000" pitchFamily="2" charset="0"/>
              </a:rPr>
              <a:t>G</a:t>
            </a:r>
            <a:r>
              <a:rPr lang="fr-FR" sz="2800" dirty="0">
                <a:latin typeface="Didact Gothic" panose="02000603000000000000" pitchFamily="2" charset="0"/>
              </a:rPr>
              <a:t>EOTRACES </a:t>
            </a:r>
            <a:r>
              <a:rPr lang="fr-FR" sz="2800" u="sng" dirty="0">
                <a:latin typeface="Didact Gothic" panose="02000603000000000000" pitchFamily="2" charset="0"/>
              </a:rPr>
              <a:t>S</a:t>
            </a:r>
            <a:r>
              <a:rPr lang="fr-FR" sz="2800" dirty="0">
                <a:latin typeface="Didact Gothic" panose="02000603000000000000" pitchFamily="2" charset="0"/>
              </a:rPr>
              <a:t>ection (GS02)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036D741-B889-AE73-1A5A-D60384032DF9}"/>
              </a:ext>
            </a:extLst>
          </p:cNvPr>
          <p:cNvSpPr txBox="1">
            <a:spLocks/>
          </p:cNvSpPr>
          <p:nvPr/>
        </p:nvSpPr>
        <p:spPr>
          <a:xfrm>
            <a:off x="0" y="300832"/>
            <a:ext cx="12192000" cy="7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dact Gothic" panose="02000603000000000000" pitchFamily="2" charset="0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64C66AD-1313-E81E-BED7-DEBC8EB3F60F}"/>
              </a:ext>
            </a:extLst>
          </p:cNvPr>
          <p:cNvSpPr txBox="1">
            <a:spLocks/>
          </p:cNvSpPr>
          <p:nvPr/>
        </p:nvSpPr>
        <p:spPr>
          <a:xfrm>
            <a:off x="-143079" y="4017554"/>
            <a:ext cx="4253716" cy="2118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262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600" dirty="0">
              <a:latin typeface="Didact Gothic" panose="02000603000000000000" pitchFamily="2" charset="0"/>
            </a:endParaRPr>
          </a:p>
          <a:p>
            <a:pPr marL="186262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600" dirty="0">
              <a:latin typeface="Didact Gothic" panose="02000603000000000000" pitchFamily="2" charset="0"/>
            </a:endParaRPr>
          </a:p>
          <a:p>
            <a:pPr marL="186262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600" dirty="0">
                <a:latin typeface="Didact Gothic" panose="02000603000000000000" pitchFamily="2" charset="0"/>
              </a:rPr>
              <a:t>H. Planquette( LEMAR )  &amp; C. Jeandel (LEGOS)</a:t>
            </a:r>
          </a:p>
          <a:p>
            <a:pPr marL="186262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600" dirty="0">
              <a:latin typeface="Didact Gothic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600" dirty="0">
              <a:latin typeface="Didact Gothic" panose="02000603000000000000" pitchFamily="2" charset="0"/>
            </a:endParaRPr>
          </a:p>
        </p:txBody>
      </p:sp>
      <p:pic>
        <p:nvPicPr>
          <p:cNvPr id="7" name="Picture 2" descr="Campagne SWINGS – GEOTRACES GS02">
            <a:extLst>
              <a:ext uri="{FF2B5EF4-FFF2-40B4-BE49-F238E27FC236}">
                <a16:creationId xmlns:a16="http://schemas.microsoft.com/office/drawing/2014/main" id="{A32218C5-9D79-9CBB-3176-ED097E14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7" y="928164"/>
            <a:ext cx="3282745" cy="24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OTRACES">
            <a:extLst>
              <a:ext uri="{FF2B5EF4-FFF2-40B4-BE49-F238E27FC236}">
                <a16:creationId xmlns:a16="http://schemas.microsoft.com/office/drawing/2014/main" id="{1E44DB31-3BB2-7949-4590-B456471A5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r="39559" b="42777"/>
          <a:stretch/>
        </p:blipFill>
        <p:spPr bwMode="auto">
          <a:xfrm>
            <a:off x="5642991" y="4965542"/>
            <a:ext cx="2055891" cy="3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6091678-3483-0B94-DF25-8F0D2855B4F7}"/>
              </a:ext>
            </a:extLst>
          </p:cNvPr>
          <p:cNvSpPr txBox="1"/>
          <p:nvPr/>
        </p:nvSpPr>
        <p:spPr>
          <a:xfrm>
            <a:off x="201538" y="3614163"/>
            <a:ext cx="3186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6262" indent="0" algn="ctr">
              <a:buFont typeface="Arial" panose="020B0604020202020204" pitchFamily="34" charset="0"/>
              <a:buNone/>
            </a:pPr>
            <a:r>
              <a:rPr lang="fr-FR" sz="1800" dirty="0">
                <a:latin typeface="Didact Gothic" panose="02000603000000000000" pitchFamily="2" charset="0"/>
              </a:rPr>
              <a:t> </a:t>
            </a:r>
            <a:r>
              <a:rPr lang="fr-FR" sz="1800" dirty="0" err="1">
                <a:latin typeface="Didact Gothic" panose="02000603000000000000" pitchFamily="2" charset="0"/>
              </a:rPr>
              <a:t>January</a:t>
            </a:r>
            <a:r>
              <a:rPr lang="fr-FR" sz="1800" dirty="0">
                <a:latin typeface="Didact Gothic" panose="02000603000000000000" pitchFamily="2" charset="0"/>
              </a:rPr>
              <a:t> 13th- March 8th 2021</a:t>
            </a:r>
          </a:p>
          <a:p>
            <a:pPr marL="186262" indent="0" algn="ctr">
              <a:buFont typeface="Arial" panose="020B0604020202020204" pitchFamily="34" charset="0"/>
              <a:buNone/>
            </a:pPr>
            <a:r>
              <a:rPr lang="fr-FR" sz="1800" dirty="0">
                <a:latin typeface="Didact Gothic" panose="02000603000000000000" pitchFamily="2" charset="0"/>
              </a:rPr>
              <a:t> N/O Marion Dufresne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6DACA-1DA7-8436-1CAE-FEF0C4F1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37" y="779062"/>
            <a:ext cx="5120601" cy="39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3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DD67E-171A-8716-5478-BC077EA8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EOTRACES">
            <a:extLst>
              <a:ext uri="{FF2B5EF4-FFF2-40B4-BE49-F238E27FC236}">
                <a16:creationId xmlns:a16="http://schemas.microsoft.com/office/drawing/2014/main" id="{80072025-BCDB-4EEA-439E-368E52473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r="39559" b="42777"/>
          <a:stretch/>
        </p:blipFill>
        <p:spPr bwMode="auto">
          <a:xfrm>
            <a:off x="5642991" y="4965542"/>
            <a:ext cx="2055891" cy="3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BFD2371-4AEF-B137-3179-448222D8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37" y="779062"/>
            <a:ext cx="5120601" cy="39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37B1A9-5122-BCA0-46CC-E10D272B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38" y="89953"/>
            <a:ext cx="8828162" cy="1473200"/>
          </a:xfrm>
        </p:spPr>
        <p:txBody>
          <a:bodyPr>
            <a:normAutofit/>
          </a:bodyPr>
          <a:lstStyle/>
          <a:p>
            <a:r>
              <a:rPr lang="fr-FR" sz="2800" u="sng" dirty="0">
                <a:latin typeface="Didact Gothic" panose="02000603000000000000" pitchFamily="2" charset="0"/>
              </a:rPr>
              <a:t>S</a:t>
            </a:r>
            <a:r>
              <a:rPr lang="fr-FR" sz="2800" dirty="0">
                <a:latin typeface="Didact Gothic" panose="02000603000000000000" pitchFamily="2" charset="0"/>
              </a:rPr>
              <a:t>outh </a:t>
            </a:r>
            <a:r>
              <a:rPr lang="fr-FR" sz="2800" u="sng" dirty="0">
                <a:latin typeface="Didact Gothic" panose="02000603000000000000" pitchFamily="2" charset="0"/>
              </a:rPr>
              <a:t>W</a:t>
            </a:r>
            <a:r>
              <a:rPr lang="fr-FR" sz="2800" dirty="0">
                <a:latin typeface="Didact Gothic" panose="02000603000000000000" pitchFamily="2" charset="0"/>
              </a:rPr>
              <a:t>est </a:t>
            </a:r>
            <a:r>
              <a:rPr lang="fr-FR" sz="2800" u="sng" dirty="0" err="1">
                <a:latin typeface="Didact Gothic" panose="02000603000000000000" pitchFamily="2" charset="0"/>
              </a:rPr>
              <a:t>In</a:t>
            </a:r>
            <a:r>
              <a:rPr lang="fr-FR" sz="2800" dirty="0" err="1">
                <a:latin typeface="Didact Gothic" panose="02000603000000000000" pitchFamily="2" charset="0"/>
              </a:rPr>
              <a:t>dian</a:t>
            </a:r>
            <a:r>
              <a:rPr lang="fr-FR" sz="2800" dirty="0">
                <a:latin typeface="Didact Gothic" panose="02000603000000000000" pitchFamily="2" charset="0"/>
              </a:rPr>
              <a:t> </a:t>
            </a:r>
            <a:r>
              <a:rPr lang="fr-FR" sz="2800" u="sng" dirty="0">
                <a:latin typeface="Didact Gothic" panose="02000603000000000000" pitchFamily="2" charset="0"/>
              </a:rPr>
              <a:t>G</a:t>
            </a:r>
            <a:r>
              <a:rPr lang="fr-FR" sz="2800" dirty="0">
                <a:latin typeface="Didact Gothic" panose="02000603000000000000" pitchFamily="2" charset="0"/>
              </a:rPr>
              <a:t>EOTRACES </a:t>
            </a:r>
            <a:r>
              <a:rPr lang="fr-FR" sz="2800" u="sng" dirty="0">
                <a:latin typeface="Didact Gothic" panose="02000603000000000000" pitchFamily="2" charset="0"/>
              </a:rPr>
              <a:t>S</a:t>
            </a:r>
            <a:r>
              <a:rPr lang="fr-FR" sz="2800" dirty="0">
                <a:latin typeface="Didact Gothic" panose="02000603000000000000" pitchFamily="2" charset="0"/>
              </a:rPr>
              <a:t>ection (GS02)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263C6AE-DEC1-D642-B592-275E0E3C35BB}"/>
              </a:ext>
            </a:extLst>
          </p:cNvPr>
          <p:cNvSpPr txBox="1">
            <a:spLocks/>
          </p:cNvSpPr>
          <p:nvPr/>
        </p:nvSpPr>
        <p:spPr>
          <a:xfrm>
            <a:off x="0" y="300832"/>
            <a:ext cx="12192000" cy="7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Didact Gothic" panose="02000603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8E022-1F06-2513-E8F8-D74B45D2E6AC}"/>
              </a:ext>
            </a:extLst>
          </p:cNvPr>
          <p:cNvSpPr/>
          <p:nvPr/>
        </p:nvSpPr>
        <p:spPr>
          <a:xfrm>
            <a:off x="7297456" y="3262899"/>
            <a:ext cx="814040" cy="7025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8137E9C-8953-22FB-BC3B-CE97E587E7CF}"/>
              </a:ext>
            </a:extLst>
          </p:cNvPr>
          <p:cNvSpPr txBox="1">
            <a:spLocks/>
          </p:cNvSpPr>
          <p:nvPr/>
        </p:nvSpPr>
        <p:spPr>
          <a:xfrm>
            <a:off x="-143079" y="4017554"/>
            <a:ext cx="4253716" cy="2118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262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600" dirty="0">
              <a:latin typeface="Didact Gothic" panose="02000603000000000000" pitchFamily="2" charset="0"/>
            </a:endParaRPr>
          </a:p>
          <a:p>
            <a:pPr marL="186262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600" dirty="0">
              <a:latin typeface="Didact Gothic" panose="02000603000000000000" pitchFamily="2" charset="0"/>
            </a:endParaRPr>
          </a:p>
          <a:p>
            <a:pPr marL="186262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600" dirty="0">
                <a:latin typeface="Didact Gothic" panose="02000603000000000000" pitchFamily="2" charset="0"/>
              </a:rPr>
              <a:t>H. Planquette( LEMAR )  &amp; C. Jeandel (LEGOS)</a:t>
            </a:r>
          </a:p>
          <a:p>
            <a:pPr marL="186262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600" dirty="0">
              <a:latin typeface="Didact Gothic" panose="02000603000000000000" pitchFamily="2" charset="0"/>
            </a:endParaRPr>
          </a:p>
          <a:p>
            <a:pPr algn="ctr">
              <a:lnSpc>
                <a:spcPct val="100000"/>
              </a:lnSpc>
            </a:pPr>
            <a:endParaRPr lang="fr-FR" sz="1600" dirty="0">
              <a:latin typeface="Didact Gothic" panose="02000603000000000000" pitchFamily="2" charset="0"/>
            </a:endParaRPr>
          </a:p>
        </p:txBody>
      </p:sp>
      <p:pic>
        <p:nvPicPr>
          <p:cNvPr id="11" name="Picture 2" descr="Campagne SWINGS – GEOTRACES GS02">
            <a:extLst>
              <a:ext uri="{FF2B5EF4-FFF2-40B4-BE49-F238E27FC236}">
                <a16:creationId xmlns:a16="http://schemas.microsoft.com/office/drawing/2014/main" id="{D645B842-FF31-FBC9-37AA-A35350E4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7" y="928164"/>
            <a:ext cx="3282745" cy="24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4B02EBC-99BB-E3C1-B0B3-7D3F5993BCC4}"/>
              </a:ext>
            </a:extLst>
          </p:cNvPr>
          <p:cNvSpPr txBox="1"/>
          <p:nvPr/>
        </p:nvSpPr>
        <p:spPr>
          <a:xfrm>
            <a:off x="201538" y="3614163"/>
            <a:ext cx="3186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6262" indent="0" algn="ctr">
              <a:buFont typeface="Arial" panose="020B0604020202020204" pitchFamily="34" charset="0"/>
              <a:buNone/>
            </a:pPr>
            <a:r>
              <a:rPr lang="fr-FR" sz="1800" dirty="0">
                <a:latin typeface="Didact Gothic" panose="02000603000000000000" pitchFamily="2" charset="0"/>
              </a:rPr>
              <a:t> </a:t>
            </a:r>
            <a:r>
              <a:rPr lang="fr-FR" sz="1800" dirty="0" err="1">
                <a:latin typeface="Didact Gothic" panose="02000603000000000000" pitchFamily="2" charset="0"/>
              </a:rPr>
              <a:t>January</a:t>
            </a:r>
            <a:r>
              <a:rPr lang="fr-FR" sz="1800" dirty="0">
                <a:latin typeface="Didact Gothic" panose="02000603000000000000" pitchFamily="2" charset="0"/>
              </a:rPr>
              <a:t> 13th- March 8th 2021</a:t>
            </a:r>
          </a:p>
          <a:p>
            <a:pPr marL="186262" indent="0" algn="ctr">
              <a:buFont typeface="Arial" panose="020B0604020202020204" pitchFamily="34" charset="0"/>
              <a:buNone/>
            </a:pPr>
            <a:r>
              <a:rPr lang="fr-FR" sz="1800" dirty="0">
                <a:latin typeface="Didact Gothic" panose="02000603000000000000" pitchFamily="2" charset="0"/>
              </a:rPr>
              <a:t> N/O Marion Dufresne</a:t>
            </a:r>
          </a:p>
        </p:txBody>
      </p:sp>
    </p:spTree>
    <p:extLst>
      <p:ext uri="{BB962C8B-B14F-4D97-AF65-F5344CB8AC3E}">
        <p14:creationId xmlns:p14="http://schemas.microsoft.com/office/powerpoint/2010/main" val="109945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F31C3-8043-7DBE-5FFA-B9AE83EE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38" y="89953"/>
            <a:ext cx="7562741" cy="6324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Why </a:t>
            </a:r>
            <a:r>
              <a:rPr lang="en-US" sz="2800" dirty="0" err="1"/>
              <a:t>FoCUS</a:t>
            </a:r>
            <a:r>
              <a:rPr lang="en-US" sz="2800" dirty="0"/>
              <a:t> on the Kerguelen Plateau?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6B51E7-5D05-B2DE-B8ED-E9E7CE228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6" y="1078634"/>
            <a:ext cx="3389155" cy="487106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latin typeface="Didact Gothic" panose="02000603000000000000" pitchFamily="2" charset="0"/>
              </a:rPr>
              <a:t>The </a:t>
            </a:r>
            <a:r>
              <a:rPr lang="fr-FR" sz="1800" dirty="0" err="1">
                <a:latin typeface="Didact Gothic" panose="02000603000000000000" pitchFamily="2" charset="0"/>
              </a:rPr>
              <a:t>Southern</a:t>
            </a:r>
            <a:r>
              <a:rPr lang="fr-FR" sz="1800" dirty="0">
                <a:latin typeface="Didact Gothic" panose="02000603000000000000" pitchFamily="2" charset="0"/>
              </a:rPr>
              <a:t> </a:t>
            </a:r>
            <a:r>
              <a:rPr lang="fr-FR" sz="1800" dirty="0" err="1">
                <a:latin typeface="Didact Gothic" panose="02000603000000000000" pitchFamily="2" charset="0"/>
              </a:rPr>
              <a:t>Ocean</a:t>
            </a:r>
            <a:r>
              <a:rPr lang="fr-FR" sz="1800" dirty="0">
                <a:latin typeface="Didact Gothic" panose="02000603000000000000" pitchFamily="2" charset="0"/>
              </a:rPr>
              <a:t> </a:t>
            </a:r>
            <a:r>
              <a:rPr lang="fr-FR" sz="1800" dirty="0" err="1">
                <a:latin typeface="Didact Gothic" panose="02000603000000000000" pitchFamily="2" charset="0"/>
              </a:rPr>
              <a:t>is</a:t>
            </a:r>
            <a:r>
              <a:rPr lang="fr-FR" sz="1800" dirty="0">
                <a:latin typeface="Didact Gothic" panose="02000603000000000000" pitchFamily="2" charset="0"/>
              </a:rPr>
              <a:t> one of the </a:t>
            </a:r>
            <a:r>
              <a:rPr lang="fr-FR" sz="1800" dirty="0" err="1">
                <a:latin typeface="Didact Gothic" panose="02000603000000000000" pitchFamily="2" charset="0"/>
              </a:rPr>
              <a:t>most</a:t>
            </a:r>
            <a:r>
              <a:rPr lang="fr-FR" sz="1800" dirty="0">
                <a:latin typeface="Didact Gothic" panose="02000603000000000000" pitchFamily="2" charset="0"/>
              </a:rPr>
              <a:t> productive </a:t>
            </a:r>
            <a:r>
              <a:rPr lang="fr-FR" sz="1800" dirty="0" err="1">
                <a:latin typeface="Didact Gothic" panose="02000603000000000000" pitchFamily="2" charset="0"/>
              </a:rPr>
              <a:t>oceanic</a:t>
            </a:r>
            <a:r>
              <a:rPr lang="fr-FR" sz="1800" dirty="0">
                <a:latin typeface="Didact Gothic" panose="02000603000000000000" pitchFamily="2" charset="0"/>
              </a:rPr>
              <a:t> </a:t>
            </a:r>
            <a:r>
              <a:rPr lang="fr-FR" sz="1800" dirty="0" err="1">
                <a:latin typeface="Didact Gothic" panose="02000603000000000000" pitchFamily="2" charset="0"/>
              </a:rPr>
              <a:t>regions</a:t>
            </a:r>
            <a:r>
              <a:rPr lang="fr-FR" sz="1800" dirty="0">
                <a:latin typeface="Didact Gothic" panose="02000603000000000000" pitchFamily="2" charset="0"/>
              </a:rPr>
              <a:t> </a:t>
            </a:r>
            <a:r>
              <a:rPr lang="fr-FR" sz="1800" dirty="0" err="1">
                <a:latin typeface="Didact Gothic" panose="02000603000000000000" pitchFamily="2" charset="0"/>
              </a:rPr>
              <a:t>despite</a:t>
            </a:r>
            <a:r>
              <a:rPr lang="fr-FR" sz="1800" dirty="0">
                <a:latin typeface="Didact Gothic" panose="02000603000000000000" pitchFamily="2" charset="0"/>
              </a:rPr>
              <a:t> </a:t>
            </a:r>
            <a:r>
              <a:rPr lang="fr-FR" sz="1800" dirty="0" err="1">
                <a:latin typeface="Didact Gothic" panose="02000603000000000000" pitchFamily="2" charset="0"/>
              </a:rPr>
              <a:t>being</a:t>
            </a:r>
            <a:r>
              <a:rPr lang="fr-FR" sz="1800" dirty="0">
                <a:latin typeface="Didact Gothic" panose="02000603000000000000" pitchFamily="2" charset="0"/>
              </a:rPr>
              <a:t> a High </a:t>
            </a:r>
            <a:r>
              <a:rPr lang="fr-FR" sz="1800" dirty="0" err="1">
                <a:latin typeface="Didact Gothic" panose="02000603000000000000" pitchFamily="2" charset="0"/>
              </a:rPr>
              <a:t>Nutrient</a:t>
            </a:r>
            <a:r>
              <a:rPr lang="fr-FR" sz="1800" dirty="0">
                <a:latin typeface="Didact Gothic" panose="02000603000000000000" pitchFamily="2" charset="0"/>
              </a:rPr>
              <a:t>, Low </a:t>
            </a:r>
            <a:r>
              <a:rPr lang="fr-FR" sz="1800" dirty="0" err="1">
                <a:latin typeface="Didact Gothic" panose="02000603000000000000" pitchFamily="2" charset="0"/>
              </a:rPr>
              <a:t>Chlorophyll</a:t>
            </a:r>
            <a:r>
              <a:rPr lang="fr-FR" sz="1800" dirty="0">
                <a:latin typeface="Didact Gothic" panose="02000603000000000000" pitchFamily="2" charset="0"/>
              </a:rPr>
              <a:t> (HNLC) zone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err="1">
                <a:latin typeface="Didact Gothic" panose="02000603000000000000" pitchFamily="2" charset="0"/>
              </a:rPr>
              <a:t>Iron</a:t>
            </a:r>
            <a:r>
              <a:rPr lang="fr-FR" sz="1800" dirty="0">
                <a:latin typeface="Didact Gothic" panose="02000603000000000000" pitchFamily="2" charset="0"/>
              </a:rPr>
              <a:t> </a:t>
            </a:r>
            <a:r>
              <a:rPr lang="fr-FR" sz="1800" dirty="0" err="1">
                <a:latin typeface="Didact Gothic" panose="02000603000000000000" pitchFamily="2" charset="0"/>
              </a:rPr>
              <a:t>is</a:t>
            </a:r>
            <a:r>
              <a:rPr lang="fr-FR" sz="1800" dirty="0">
                <a:latin typeface="Didact Gothic" panose="02000603000000000000" pitchFamily="2" charset="0"/>
              </a:rPr>
              <a:t> a key </a:t>
            </a:r>
            <a:r>
              <a:rPr lang="fr-FR" sz="1800" dirty="0" err="1">
                <a:latin typeface="Didact Gothic" panose="02000603000000000000" pitchFamily="2" charset="0"/>
              </a:rPr>
              <a:t>limiting</a:t>
            </a:r>
            <a:r>
              <a:rPr lang="fr-FR" sz="1800" dirty="0">
                <a:latin typeface="Didact Gothic" panose="02000603000000000000" pitchFamily="2" charset="0"/>
              </a:rPr>
              <a:t> </a:t>
            </a:r>
            <a:r>
              <a:rPr lang="fr-FR" sz="1800" dirty="0" err="1">
                <a:latin typeface="Didact Gothic" panose="02000603000000000000" pitchFamily="2" charset="0"/>
              </a:rPr>
              <a:t>nutrient</a:t>
            </a:r>
            <a:r>
              <a:rPr lang="fr-FR" sz="1800" dirty="0">
                <a:latin typeface="Didact Gothic" panose="02000603000000000000" pitchFamily="2" charset="0"/>
              </a:rPr>
              <a:t> for </a:t>
            </a:r>
            <a:r>
              <a:rPr lang="fr-FR" sz="1800" dirty="0" err="1">
                <a:latin typeface="Didact Gothic" panose="02000603000000000000" pitchFamily="2" charset="0"/>
              </a:rPr>
              <a:t>phytoplankton</a:t>
            </a:r>
            <a:r>
              <a:rPr lang="fr-FR" sz="1800" dirty="0">
                <a:latin typeface="Didact Gothic" panose="02000603000000000000" pitchFamily="2" charset="0"/>
              </a:rPr>
              <a:t> </a:t>
            </a:r>
            <a:r>
              <a:rPr lang="fr-FR" sz="1800" dirty="0" err="1">
                <a:latin typeface="Didact Gothic" panose="02000603000000000000" pitchFamily="2" charset="0"/>
              </a:rPr>
              <a:t>growth</a:t>
            </a:r>
            <a:r>
              <a:rPr lang="fr-FR" sz="1800" dirty="0">
                <a:latin typeface="Didact Gothic" panose="02000603000000000000" pitchFamily="2" charset="0"/>
              </a:rPr>
              <a:t> in </a:t>
            </a:r>
            <a:r>
              <a:rPr lang="fr-FR" sz="1800" dirty="0" err="1">
                <a:latin typeface="Didact Gothic" panose="02000603000000000000" pitchFamily="2" charset="0"/>
              </a:rPr>
              <a:t>these</a:t>
            </a:r>
            <a:r>
              <a:rPr lang="fr-FR" sz="1800" dirty="0">
                <a:latin typeface="Didact Gothic" panose="02000603000000000000" pitchFamily="2" charset="0"/>
              </a:rPr>
              <a:t> waters</a:t>
            </a:r>
          </a:p>
          <a:p>
            <a:pPr marL="0" indent="0">
              <a:buNone/>
            </a:pPr>
            <a:endParaRPr lang="fr-FR" sz="1800" dirty="0">
              <a:latin typeface="Didact Gothic" panose="02000603000000000000" pitchFamily="2" charset="0"/>
            </a:endParaRPr>
          </a:p>
          <a:p>
            <a:pPr>
              <a:buFont typeface="Wingdings" pitchFamily="2" charset="2"/>
              <a:buChar char="è"/>
            </a:pPr>
            <a:r>
              <a:rPr lang="fr-FR" sz="1800" b="1" dirty="0">
                <a:latin typeface="Didact Gothic" panose="02000603000000000000" pitchFamily="2" charset="0"/>
              </a:rPr>
              <a:t>A Natural </a:t>
            </a:r>
            <a:r>
              <a:rPr lang="fr-FR" sz="1800" b="1" dirty="0" err="1">
                <a:latin typeface="Didact Gothic" panose="02000603000000000000" pitchFamily="2" charset="0"/>
              </a:rPr>
              <a:t>Iron</a:t>
            </a:r>
            <a:r>
              <a:rPr lang="fr-FR" sz="1800" b="1" dirty="0">
                <a:latin typeface="Didact Gothic" panose="02000603000000000000" pitchFamily="2" charset="0"/>
              </a:rPr>
              <a:t> </a:t>
            </a:r>
            <a:r>
              <a:rPr lang="fr-FR" sz="1800" b="1" dirty="0" err="1">
                <a:latin typeface="Didact Gothic" panose="02000603000000000000" pitchFamily="2" charset="0"/>
              </a:rPr>
              <a:t>Fertilization</a:t>
            </a:r>
            <a:r>
              <a:rPr lang="fr-FR" sz="1800" b="1" dirty="0">
                <a:latin typeface="Didact Gothic" panose="02000603000000000000" pitchFamily="2" charset="0"/>
              </a:rPr>
              <a:t> Hotspot </a:t>
            </a:r>
          </a:p>
          <a:p>
            <a:pPr>
              <a:buFont typeface="Wingdings" pitchFamily="2" charset="2"/>
              <a:buChar char="è"/>
            </a:pPr>
            <a:r>
              <a:rPr lang="fr-FR" sz="1800" b="1" dirty="0" err="1">
                <a:latin typeface="Didact Gothic" panose="02000603000000000000" pitchFamily="2" charset="0"/>
              </a:rPr>
              <a:t>Coming</a:t>
            </a:r>
            <a:r>
              <a:rPr lang="fr-FR" sz="1800" b="1" dirty="0">
                <a:latin typeface="Didact Gothic" panose="02000603000000000000" pitchFamily="2" charset="0"/>
              </a:rPr>
              <a:t> </a:t>
            </a:r>
            <a:r>
              <a:rPr lang="fr-FR" sz="1800" b="1" dirty="0" err="1">
                <a:latin typeface="Didact Gothic" panose="02000603000000000000" pitchFamily="2" charset="0"/>
              </a:rPr>
              <a:t>from</a:t>
            </a:r>
            <a:r>
              <a:rPr lang="fr-FR" sz="1800" b="1" dirty="0">
                <a:latin typeface="Didact Gothic" panose="02000603000000000000" pitchFamily="2" charset="0"/>
              </a:rPr>
              <a:t> Heard and McDonald Island</a:t>
            </a:r>
          </a:p>
          <a:p>
            <a:pPr marL="0" indent="0">
              <a:buNone/>
            </a:pPr>
            <a:endParaRPr lang="fr-FR" sz="1800" dirty="0">
              <a:latin typeface="Didact Gothic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800" dirty="0">
              <a:latin typeface="Didact Gothic" panose="02000603000000000000" pitchFamily="2" charset="0"/>
            </a:endParaRPr>
          </a:p>
        </p:txBody>
      </p:sp>
      <p:pic>
        <p:nvPicPr>
          <p:cNvPr id="4" name="Image 3" descr="Une image contenant carte, text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FAF548C2-89AB-76EF-3CB7-60930135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04" t="6691" r="8599" b="-3"/>
          <a:stretch/>
        </p:blipFill>
        <p:spPr>
          <a:xfrm>
            <a:off x="3377888" y="1078634"/>
            <a:ext cx="5766112" cy="50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9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50295-31E6-9428-E103-256F106C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25"/>
            <a:ext cx="10691265" cy="1307592"/>
          </a:xfrm>
        </p:spPr>
        <p:txBody>
          <a:bodyPr/>
          <a:lstStyle/>
          <a:p>
            <a:r>
              <a:rPr lang="en-US" dirty="0"/>
              <a:t>Natural fertilization Hypothesis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1519C56-B12A-46BD-CDC3-FD7857EB2A1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77525" y="-2587763"/>
            <a:ext cx="1916999" cy="9148056"/>
          </a:xfrm>
          <a:prstGeom prst="rect">
            <a:avLst/>
          </a:prstGeom>
          <a:gradFill flip="none" rotWithShape="1">
            <a:gsLst>
              <a:gs pos="99000">
                <a:srgbClr val="D4E7F5"/>
              </a:gs>
              <a:gs pos="0">
                <a:srgbClr val="FBFCFE"/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i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D33F69D4-1FCA-8BB5-E762-649E853D39B9}"/>
              </a:ext>
            </a:extLst>
          </p:cNvPr>
          <p:cNvSpPr/>
          <p:nvPr/>
        </p:nvSpPr>
        <p:spPr>
          <a:xfrm>
            <a:off x="-72828" y="1134726"/>
            <a:ext cx="981359" cy="1159727"/>
          </a:xfrm>
          <a:custGeom>
            <a:avLst/>
            <a:gdLst>
              <a:gd name="connsiteX0" fmla="*/ 22303 w 1215483"/>
              <a:gd name="connsiteY0" fmla="*/ 457200 h 1159727"/>
              <a:gd name="connsiteX1" fmla="*/ 55756 w 1215483"/>
              <a:gd name="connsiteY1" fmla="*/ 0 h 1159727"/>
              <a:gd name="connsiteX2" fmla="*/ 747132 w 1215483"/>
              <a:gd name="connsiteY2" fmla="*/ 44605 h 1159727"/>
              <a:gd name="connsiteX3" fmla="*/ 914400 w 1215483"/>
              <a:gd name="connsiteY3" fmla="*/ 535259 h 1159727"/>
              <a:gd name="connsiteX4" fmla="*/ 1170878 w 1215483"/>
              <a:gd name="connsiteY4" fmla="*/ 747132 h 1159727"/>
              <a:gd name="connsiteX5" fmla="*/ 1137425 w 1215483"/>
              <a:gd name="connsiteY5" fmla="*/ 970156 h 1159727"/>
              <a:gd name="connsiteX6" fmla="*/ 1215483 w 1215483"/>
              <a:gd name="connsiteY6" fmla="*/ 1126273 h 1159727"/>
              <a:gd name="connsiteX7" fmla="*/ 1103971 w 1215483"/>
              <a:gd name="connsiteY7" fmla="*/ 1159727 h 1159727"/>
              <a:gd name="connsiteX8" fmla="*/ 702527 w 1215483"/>
              <a:gd name="connsiteY8" fmla="*/ 959005 h 1159727"/>
              <a:gd name="connsiteX9" fmla="*/ 0 w 1215483"/>
              <a:gd name="connsiteY9" fmla="*/ 1014761 h 1159727"/>
              <a:gd name="connsiteX10" fmla="*/ 22303 w 1215483"/>
              <a:gd name="connsiteY10" fmla="*/ 457200 h 11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5483" h="1159727">
                <a:moveTo>
                  <a:pt x="22303" y="457200"/>
                </a:moveTo>
                <a:lnTo>
                  <a:pt x="55756" y="0"/>
                </a:lnTo>
                <a:lnTo>
                  <a:pt x="747132" y="44605"/>
                </a:lnTo>
                <a:lnTo>
                  <a:pt x="914400" y="535259"/>
                </a:lnTo>
                <a:lnTo>
                  <a:pt x="1170878" y="747132"/>
                </a:lnTo>
                <a:lnTo>
                  <a:pt x="1137425" y="970156"/>
                </a:lnTo>
                <a:lnTo>
                  <a:pt x="1215483" y="1126273"/>
                </a:lnTo>
                <a:lnTo>
                  <a:pt x="1103971" y="1159727"/>
                </a:lnTo>
                <a:lnTo>
                  <a:pt x="702527" y="959005"/>
                </a:lnTo>
                <a:lnTo>
                  <a:pt x="0" y="1014761"/>
                </a:lnTo>
                <a:lnTo>
                  <a:pt x="22303" y="457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FAA7A27-697A-2643-A59F-0BD9CD9E246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804421" y="369668"/>
            <a:ext cx="4324753" cy="8672191"/>
          </a:xfrm>
          <a:prstGeom prst="rect">
            <a:avLst/>
          </a:prstGeom>
          <a:gradFill>
            <a:gsLst>
              <a:gs pos="81000">
                <a:srgbClr val="97CAE9"/>
              </a:gs>
              <a:gs pos="62000">
                <a:srgbClr val="4D90A1"/>
              </a:gs>
              <a:gs pos="0">
                <a:srgbClr val="07585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i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EC7D409-48A1-AB60-A926-095FB66B617B}"/>
              </a:ext>
            </a:extLst>
          </p:cNvPr>
          <p:cNvGrpSpPr/>
          <p:nvPr/>
        </p:nvGrpSpPr>
        <p:grpSpPr>
          <a:xfrm>
            <a:off x="-38004" y="1658570"/>
            <a:ext cx="11610734" cy="5268751"/>
            <a:chOff x="5302415" y="269968"/>
            <a:chExt cx="8285815" cy="5439748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38A215DA-DA0C-3967-9CB7-83109300FADA}"/>
                </a:ext>
              </a:extLst>
            </p:cNvPr>
            <p:cNvSpPr/>
            <p:nvPr/>
          </p:nvSpPr>
          <p:spPr>
            <a:xfrm>
              <a:off x="5302415" y="269968"/>
              <a:ext cx="8285815" cy="5439748"/>
            </a:xfrm>
            <a:custGeom>
              <a:avLst/>
              <a:gdLst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382140 w 7809723"/>
                <a:gd name="connsiteY19" fmla="*/ 4777274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457200 w 7809723"/>
                <a:gd name="connsiteY2" fmla="*/ 279919 h 5439748"/>
                <a:gd name="connsiteX3" fmla="*/ 662474 w 7809723"/>
                <a:gd name="connsiteY3" fmla="*/ 410548 h 5439748"/>
                <a:gd name="connsiteX4" fmla="*/ 727788 w 7809723"/>
                <a:gd name="connsiteY4" fmla="*/ 793103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69219 w 7809723"/>
                <a:gd name="connsiteY2" fmla="*/ 195943 h 5439748"/>
                <a:gd name="connsiteX3" fmla="*/ 662474 w 7809723"/>
                <a:gd name="connsiteY3" fmla="*/ 410548 h 5439748"/>
                <a:gd name="connsiteX4" fmla="*/ 727788 w 7809723"/>
                <a:gd name="connsiteY4" fmla="*/ 793103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662474 w 7809723"/>
                <a:gd name="connsiteY3" fmla="*/ 410548 h 5439748"/>
                <a:gd name="connsiteX4" fmla="*/ 727788 w 7809723"/>
                <a:gd name="connsiteY4" fmla="*/ 793103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727788 w 7809723"/>
                <a:gd name="connsiteY4" fmla="*/ 793103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575762 w 7809723"/>
                <a:gd name="connsiteY6" fmla="*/ 2151589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861453 w 7809723"/>
                <a:gd name="connsiteY7" fmla="*/ 243209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861453 w 7809723"/>
                <a:gd name="connsiteY7" fmla="*/ 2432099 h 5439748"/>
                <a:gd name="connsiteX8" fmla="*/ 3132370 w 7809723"/>
                <a:gd name="connsiteY8" fmla="*/ 3248575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861453 w 7809723"/>
                <a:gd name="connsiteY7" fmla="*/ 2432099 h 5439748"/>
                <a:gd name="connsiteX8" fmla="*/ 3132370 w 7809723"/>
                <a:gd name="connsiteY8" fmla="*/ 3248575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861453 w 7809723"/>
                <a:gd name="connsiteY7" fmla="*/ 2432099 h 5439748"/>
                <a:gd name="connsiteX8" fmla="*/ 3132370 w 7809723"/>
                <a:gd name="connsiteY8" fmla="*/ 3248575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670888 w 7809723"/>
                <a:gd name="connsiteY7" fmla="*/ 2315096 h 5439748"/>
                <a:gd name="connsiteX8" fmla="*/ 3132370 w 7809723"/>
                <a:gd name="connsiteY8" fmla="*/ 3248575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670888 w 7809723"/>
                <a:gd name="connsiteY7" fmla="*/ 2315096 h 5439748"/>
                <a:gd name="connsiteX8" fmla="*/ 3132370 w 7809723"/>
                <a:gd name="connsiteY8" fmla="*/ 3248575 h 5439748"/>
                <a:gd name="connsiteX9" fmla="*/ 3213881 w 7809723"/>
                <a:gd name="connsiteY9" fmla="*/ 3901019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670888 w 7809723"/>
                <a:gd name="connsiteY7" fmla="*/ 2315096 h 5439748"/>
                <a:gd name="connsiteX8" fmla="*/ 3503973 w 7809723"/>
                <a:gd name="connsiteY8" fmla="*/ 2520558 h 5439748"/>
                <a:gd name="connsiteX9" fmla="*/ 3213881 w 7809723"/>
                <a:gd name="connsiteY9" fmla="*/ 3901019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3071076 w 7809723"/>
                <a:gd name="connsiteY7" fmla="*/ 2354098 h 5439748"/>
                <a:gd name="connsiteX8" fmla="*/ 3503973 w 7809723"/>
                <a:gd name="connsiteY8" fmla="*/ 2520558 h 5439748"/>
                <a:gd name="connsiteX9" fmla="*/ 3213881 w 7809723"/>
                <a:gd name="connsiteY9" fmla="*/ 3901019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3071076 w 7809723"/>
                <a:gd name="connsiteY7" fmla="*/ 2354098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3071076 w 7809723"/>
                <a:gd name="connsiteY7" fmla="*/ 2354098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228392 w 7809723"/>
                <a:gd name="connsiteY10" fmla="*/ 4572001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3071076 w 7809723"/>
                <a:gd name="connsiteY7" fmla="*/ 2354098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699824 w 7809723"/>
                <a:gd name="connsiteY9" fmla="*/ 266599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47636 w 7809723"/>
                <a:gd name="connsiteY10" fmla="*/ 3375972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47636 w 7809723"/>
                <a:gd name="connsiteY10" fmla="*/ 3375972 h 5439748"/>
                <a:gd name="connsiteX11" fmla="*/ 3712399 w 7809723"/>
                <a:gd name="connsiteY11" fmla="*/ 4227279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47636 w 7809723"/>
                <a:gd name="connsiteY10" fmla="*/ 3375972 h 5439748"/>
                <a:gd name="connsiteX11" fmla="*/ 3712399 w 7809723"/>
                <a:gd name="connsiteY11" fmla="*/ 4227279 h 5439748"/>
                <a:gd name="connsiteX12" fmla="*/ 4145164 w 7809723"/>
                <a:gd name="connsiteY12" fmla="*/ 4295325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47636 w 7809723"/>
                <a:gd name="connsiteY10" fmla="*/ 3375972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378034 w 7809723"/>
                <a:gd name="connsiteY13" fmla="*/ 4546625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378034 w 7809723"/>
                <a:gd name="connsiteY13" fmla="*/ 4546625 h 5439748"/>
                <a:gd name="connsiteX14" fmla="*/ 4781821 w 7809723"/>
                <a:gd name="connsiteY14" fmla="*/ 4758926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378034 w 7809723"/>
                <a:gd name="connsiteY13" fmla="*/ 4546625 h 5439748"/>
                <a:gd name="connsiteX14" fmla="*/ 4781821 w 7809723"/>
                <a:gd name="connsiteY14" fmla="*/ 4758926 h 5439748"/>
                <a:gd name="connsiteX15" fmla="*/ 5374828 w 7809723"/>
                <a:gd name="connsiteY15" fmla="*/ 4651254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378034 w 7809723"/>
                <a:gd name="connsiteY13" fmla="*/ 4546625 h 5439748"/>
                <a:gd name="connsiteX14" fmla="*/ 4781821 w 7809723"/>
                <a:gd name="connsiteY14" fmla="*/ 4758926 h 5439748"/>
                <a:gd name="connsiteX15" fmla="*/ 5374828 w 7809723"/>
                <a:gd name="connsiteY15" fmla="*/ 4651254 h 5439748"/>
                <a:gd name="connsiteX16" fmla="*/ 5663681 w 7809723"/>
                <a:gd name="connsiteY16" fmla="*/ 4683969 h 5439748"/>
                <a:gd name="connsiteX17" fmla="*/ 6011485 w 7809723"/>
                <a:gd name="connsiteY17" fmla="*/ 4552714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09723" h="5439748">
                  <a:moveTo>
                    <a:pt x="0" y="0"/>
                  </a:moveTo>
                  <a:lnTo>
                    <a:pt x="307910" y="18662"/>
                  </a:lnTo>
                  <a:lnTo>
                    <a:pt x="531880" y="167951"/>
                  </a:lnTo>
                  <a:cubicBezTo>
                    <a:pt x="702942" y="211494"/>
                    <a:pt x="650059" y="385667"/>
                    <a:pt x="718484" y="429210"/>
                  </a:cubicBezTo>
                  <a:cubicBezTo>
                    <a:pt x="740255" y="556728"/>
                    <a:pt x="874035" y="656255"/>
                    <a:pt x="867814" y="830426"/>
                  </a:cubicBezTo>
                  <a:cubicBezTo>
                    <a:pt x="1147732" y="1138336"/>
                    <a:pt x="1079979" y="1390573"/>
                    <a:pt x="1453203" y="1742833"/>
                  </a:cubicBezTo>
                  <a:cubicBezTo>
                    <a:pt x="1670772" y="2073388"/>
                    <a:pt x="1642585" y="1829001"/>
                    <a:pt x="2051708" y="2060587"/>
                  </a:cubicBezTo>
                  <a:cubicBezTo>
                    <a:pt x="2566183" y="2219091"/>
                    <a:pt x="2042076" y="1974588"/>
                    <a:pt x="2594663" y="2211095"/>
                  </a:cubicBezTo>
                  <a:cubicBezTo>
                    <a:pt x="2827893" y="2292582"/>
                    <a:pt x="2560808" y="2180404"/>
                    <a:pt x="3113314" y="2442556"/>
                  </a:cubicBezTo>
                  <a:cubicBezTo>
                    <a:pt x="3251129" y="2548271"/>
                    <a:pt x="3393158" y="2535178"/>
                    <a:pt x="3461618" y="2574989"/>
                  </a:cubicBezTo>
                  <a:lnTo>
                    <a:pt x="3666693" y="3323971"/>
                  </a:lnTo>
                  <a:lnTo>
                    <a:pt x="3760041" y="3811269"/>
                  </a:lnTo>
                  <a:cubicBezTo>
                    <a:pt x="3834686" y="3724183"/>
                    <a:pt x="4014536" y="4419734"/>
                    <a:pt x="4145164" y="4295325"/>
                  </a:cubicBezTo>
                  <a:cubicBezTo>
                    <a:pt x="4316224" y="4413513"/>
                    <a:pt x="4281618" y="4465760"/>
                    <a:pt x="4378034" y="4546625"/>
                  </a:cubicBezTo>
                  <a:lnTo>
                    <a:pt x="4781821" y="4758926"/>
                  </a:lnTo>
                  <a:lnTo>
                    <a:pt x="5374828" y="4651254"/>
                  </a:lnTo>
                  <a:lnTo>
                    <a:pt x="5663681" y="4683969"/>
                  </a:lnTo>
                  <a:cubicBezTo>
                    <a:pt x="5669902" y="4581332"/>
                    <a:pt x="5883966" y="4674012"/>
                    <a:pt x="6011485" y="4552714"/>
                  </a:cubicBezTo>
                  <a:cubicBezTo>
                    <a:pt x="6353609" y="4714445"/>
                    <a:pt x="6282613" y="4671528"/>
                    <a:pt x="6382140" y="4767944"/>
                  </a:cubicBezTo>
                  <a:lnTo>
                    <a:pt x="6932645" y="4693299"/>
                  </a:lnTo>
                  <a:lnTo>
                    <a:pt x="7109927" y="4544009"/>
                  </a:lnTo>
                  <a:lnTo>
                    <a:pt x="7492482" y="4805266"/>
                  </a:lnTo>
                  <a:lnTo>
                    <a:pt x="7791061" y="4833258"/>
                  </a:lnTo>
                  <a:lnTo>
                    <a:pt x="7809723" y="5439748"/>
                  </a:lnTo>
                  <a:lnTo>
                    <a:pt x="0" y="54397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5000">
                  <a:srgbClr val="CAB9A5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FDD3B5E8-741B-E04A-FAEC-C59BC93288EA}"/>
                </a:ext>
              </a:extLst>
            </p:cNvPr>
            <p:cNvSpPr/>
            <p:nvPr/>
          </p:nvSpPr>
          <p:spPr>
            <a:xfrm>
              <a:off x="5335595" y="1121472"/>
              <a:ext cx="8223131" cy="4566983"/>
            </a:xfrm>
            <a:custGeom>
              <a:avLst/>
              <a:gdLst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30246 w 7809723"/>
                <a:gd name="connsiteY3" fmla="*/ 510132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630246 w 7809723"/>
                <a:gd name="connsiteY3" fmla="*/ 510132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368043 w 7809723"/>
                <a:gd name="connsiteY11" fmla="*/ 4773122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029357 w 7809723"/>
                <a:gd name="connsiteY10" fmla="*/ 4642434 h 5449078"/>
                <a:gd name="connsiteX11" fmla="*/ 3163078 w 7809723"/>
                <a:gd name="connsiteY11" fmla="*/ 45160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8 w 7809723"/>
                <a:gd name="connsiteY11" fmla="*/ 45160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824818 w 7809723"/>
                <a:gd name="connsiteY18" fmla="*/ 5009187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824818 w 7809723"/>
                <a:gd name="connsiteY18" fmla="*/ 5009187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824818 w 7809723"/>
                <a:gd name="connsiteY18" fmla="*/ 5009187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6690974 w 7809723"/>
                <a:gd name="connsiteY22" fmla="*/ 5083581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6690974 w 7809723"/>
                <a:gd name="connsiteY22" fmla="*/ 5083581 h 5449078"/>
                <a:gd name="connsiteX23" fmla="*/ 7041302 w 7809723"/>
                <a:gd name="connsiteY23" fmla="*/ 5119204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655755 w 7813959"/>
                <a:gd name="connsiteY6" fmla="*/ 2537927 h 5449078"/>
                <a:gd name="connsiteX7" fmla="*/ 2112955 w 7813959"/>
                <a:gd name="connsiteY7" fmla="*/ 4105469 h 5449078"/>
                <a:gd name="connsiteX8" fmla="*/ 2669725 w 7813959"/>
                <a:gd name="connsiteY8" fmla="*/ 4610598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703239 w 7813959"/>
                <a:gd name="connsiteY6" fmla="*/ 2270709 h 5449078"/>
                <a:gd name="connsiteX7" fmla="*/ 2112955 w 7813959"/>
                <a:gd name="connsiteY7" fmla="*/ 4105469 h 5449078"/>
                <a:gd name="connsiteX8" fmla="*/ 2669725 w 7813959"/>
                <a:gd name="connsiteY8" fmla="*/ 4610598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112955 w 7813959"/>
                <a:gd name="connsiteY7" fmla="*/ 4105469 h 5449078"/>
                <a:gd name="connsiteX8" fmla="*/ 2669725 w 7813959"/>
                <a:gd name="connsiteY8" fmla="*/ 4610598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625059 w 7813959"/>
                <a:gd name="connsiteY7" fmla="*/ 2785090 h 5449078"/>
                <a:gd name="connsiteX8" fmla="*/ 2669725 w 7813959"/>
                <a:gd name="connsiteY8" fmla="*/ 4610598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625059 w 7813959"/>
                <a:gd name="connsiteY7" fmla="*/ 2785090 h 5449078"/>
                <a:gd name="connsiteX8" fmla="*/ 3065443 w 7813959"/>
                <a:gd name="connsiteY8" fmla="*/ 3101593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578504 w 7813959"/>
                <a:gd name="connsiteY7" fmla="*/ 2643621 h 5449078"/>
                <a:gd name="connsiteX8" fmla="*/ 3065443 w 7813959"/>
                <a:gd name="connsiteY8" fmla="*/ 3101593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578504 w 7813959"/>
                <a:gd name="connsiteY7" fmla="*/ 2643621 h 5449078"/>
                <a:gd name="connsiteX8" fmla="*/ 3065443 w 7813959"/>
                <a:gd name="connsiteY8" fmla="*/ 3101593 h 5449078"/>
                <a:gd name="connsiteX9" fmla="*/ 3402115 w 7813959"/>
                <a:gd name="connsiteY9" fmla="*/ 3722082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578504 w 7813959"/>
                <a:gd name="connsiteY7" fmla="*/ 2643621 h 5449078"/>
                <a:gd name="connsiteX8" fmla="*/ 3065443 w 7813959"/>
                <a:gd name="connsiteY8" fmla="*/ 3101593 h 5449078"/>
                <a:gd name="connsiteX9" fmla="*/ 3402115 w 7813959"/>
                <a:gd name="connsiteY9" fmla="*/ 3722082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3065443 w 7813959"/>
                <a:gd name="connsiteY8" fmla="*/ 3101593 h 5449078"/>
                <a:gd name="connsiteX9" fmla="*/ 3402115 w 7813959"/>
                <a:gd name="connsiteY9" fmla="*/ 3722082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3402115 w 7813959"/>
                <a:gd name="connsiteY9" fmla="*/ 3722082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3250812 w 7813959"/>
                <a:gd name="connsiteY9" fmla="*/ 3156205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3250812 w 7813959"/>
                <a:gd name="connsiteY9" fmla="*/ 3156205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888530 w 7813959"/>
                <a:gd name="connsiteY6" fmla="*/ 2317865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888530 w 7813959"/>
                <a:gd name="connsiteY6" fmla="*/ 2317865 h 5449078"/>
                <a:gd name="connsiteX7" fmla="*/ 2322452 w 7813959"/>
                <a:gd name="connsiteY7" fmla="*/ 2800808 h 5449078"/>
                <a:gd name="connsiteX8" fmla="*/ 2809392 w 7813959"/>
                <a:gd name="connsiteY8" fmla="*/ 2802936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888530 w 7813959"/>
                <a:gd name="connsiteY6" fmla="*/ 2317865 h 5449078"/>
                <a:gd name="connsiteX7" fmla="*/ 2322452 w 7813959"/>
                <a:gd name="connsiteY7" fmla="*/ 2800808 h 5449078"/>
                <a:gd name="connsiteX8" fmla="*/ 2704643 w 7813959"/>
                <a:gd name="connsiteY8" fmla="*/ 2850092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322452 w 7813959"/>
                <a:gd name="connsiteY7" fmla="*/ 2800808 h 5449078"/>
                <a:gd name="connsiteX8" fmla="*/ 2704643 w 7813959"/>
                <a:gd name="connsiteY8" fmla="*/ 2850092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04643 w 7813959"/>
                <a:gd name="connsiteY8" fmla="*/ 2850092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925107 w 7813959"/>
                <a:gd name="connsiteY13" fmla="*/ 3960398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925107 w 7813959"/>
                <a:gd name="connsiteY13" fmla="*/ 3960398 h 5449078"/>
                <a:gd name="connsiteX14" fmla="*/ 4217978 w 7813959"/>
                <a:gd name="connsiteY14" fmla="*/ 4389875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925107 w 7813959"/>
                <a:gd name="connsiteY13" fmla="*/ 3960398 h 5449078"/>
                <a:gd name="connsiteX14" fmla="*/ 4217978 w 7813959"/>
                <a:gd name="connsiteY14" fmla="*/ 4389875 h 5449078"/>
                <a:gd name="connsiteX15" fmla="*/ 4495588 w 7813959"/>
                <a:gd name="connsiteY15" fmla="*/ 4762657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925107 w 7813959"/>
                <a:gd name="connsiteY13" fmla="*/ 3960398 h 5449078"/>
                <a:gd name="connsiteX14" fmla="*/ 4217978 w 7813959"/>
                <a:gd name="connsiteY14" fmla="*/ 4389875 h 5449078"/>
                <a:gd name="connsiteX15" fmla="*/ 4495588 w 7813959"/>
                <a:gd name="connsiteY15" fmla="*/ 4762657 h 5449078"/>
                <a:gd name="connsiteX16" fmla="*/ 4742371 w 7813959"/>
                <a:gd name="connsiteY16" fmla="*/ 4839207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3959" h="5449078">
                  <a:moveTo>
                    <a:pt x="0" y="0"/>
                  </a:moveTo>
                  <a:lnTo>
                    <a:pt x="312146" y="27992"/>
                  </a:lnTo>
                  <a:lnTo>
                    <a:pt x="515148" y="402066"/>
                  </a:lnTo>
                  <a:cubicBezTo>
                    <a:pt x="686210" y="445609"/>
                    <a:pt x="651996" y="545562"/>
                    <a:pt x="720421" y="589105"/>
                  </a:cubicBezTo>
                  <a:cubicBezTo>
                    <a:pt x="720708" y="750468"/>
                    <a:pt x="867155" y="1000559"/>
                    <a:pt x="860934" y="1174730"/>
                  </a:cubicBezTo>
                  <a:cubicBezTo>
                    <a:pt x="1140852" y="1482640"/>
                    <a:pt x="867306" y="1298844"/>
                    <a:pt x="1315727" y="1537537"/>
                  </a:cubicBezTo>
                  <a:cubicBezTo>
                    <a:pt x="1390372" y="1920093"/>
                    <a:pt x="1697596" y="1638588"/>
                    <a:pt x="1725588" y="1909176"/>
                  </a:cubicBezTo>
                  <a:cubicBezTo>
                    <a:pt x="1877988" y="2431690"/>
                    <a:pt x="1897893" y="1797856"/>
                    <a:pt x="2136232" y="2297807"/>
                  </a:cubicBezTo>
                  <a:cubicBezTo>
                    <a:pt x="2475796" y="2409774"/>
                    <a:pt x="2475193" y="2376593"/>
                    <a:pt x="2739560" y="2488560"/>
                  </a:cubicBezTo>
                  <a:lnTo>
                    <a:pt x="3064593" y="2543171"/>
                  </a:lnTo>
                  <a:cubicBezTo>
                    <a:pt x="3087686" y="2548213"/>
                    <a:pt x="3359661" y="2766855"/>
                    <a:pt x="3382754" y="2771897"/>
                  </a:cubicBezTo>
                  <a:lnTo>
                    <a:pt x="3586309" y="3225423"/>
                  </a:lnTo>
                  <a:lnTo>
                    <a:pt x="3721441" y="3672805"/>
                  </a:lnTo>
                  <a:lnTo>
                    <a:pt x="3925107" y="3960398"/>
                  </a:lnTo>
                  <a:lnTo>
                    <a:pt x="4217978" y="4389875"/>
                  </a:lnTo>
                  <a:lnTo>
                    <a:pt x="4495588" y="4762657"/>
                  </a:lnTo>
                  <a:lnTo>
                    <a:pt x="4742371" y="4839207"/>
                  </a:lnTo>
                  <a:lnTo>
                    <a:pt x="5080706" y="5000532"/>
                  </a:lnTo>
                  <a:lnTo>
                    <a:pt x="5410101" y="5099441"/>
                  </a:lnTo>
                  <a:cubicBezTo>
                    <a:pt x="5416322" y="4996804"/>
                    <a:pt x="5591905" y="5114375"/>
                    <a:pt x="5644779" y="5086383"/>
                  </a:cubicBezTo>
                  <a:lnTo>
                    <a:pt x="5868162" y="5014615"/>
                  </a:lnTo>
                  <a:lnTo>
                    <a:pt x="6249368" y="4995954"/>
                  </a:lnTo>
                  <a:lnTo>
                    <a:pt x="6695210" y="5083581"/>
                  </a:lnTo>
                  <a:lnTo>
                    <a:pt x="7045538" y="5119204"/>
                  </a:lnTo>
                  <a:lnTo>
                    <a:pt x="7451540" y="5271294"/>
                  </a:lnTo>
                  <a:lnTo>
                    <a:pt x="7813959" y="5449078"/>
                  </a:lnTo>
                  <a:lnTo>
                    <a:pt x="4236" y="544907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5000">
                  <a:srgbClr val="BAAA93"/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B7A92DB8-954D-2653-F6D7-A23874D97649}"/>
                </a:ext>
              </a:extLst>
            </p:cNvPr>
            <p:cNvSpPr/>
            <p:nvPr/>
          </p:nvSpPr>
          <p:spPr>
            <a:xfrm>
              <a:off x="5302415" y="2431551"/>
              <a:ext cx="6154445" cy="3256905"/>
            </a:xfrm>
            <a:custGeom>
              <a:avLst/>
              <a:gdLst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30246 w 7809723"/>
                <a:gd name="connsiteY3" fmla="*/ 510132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630246 w 7809723"/>
                <a:gd name="connsiteY3" fmla="*/ 510132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368043 w 7809723"/>
                <a:gd name="connsiteY11" fmla="*/ 4773122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029357 w 7809723"/>
                <a:gd name="connsiteY10" fmla="*/ 4642434 h 5449078"/>
                <a:gd name="connsiteX11" fmla="*/ 3163078 w 7809723"/>
                <a:gd name="connsiteY11" fmla="*/ 45160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8 w 7809723"/>
                <a:gd name="connsiteY11" fmla="*/ 45160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824818 w 7809723"/>
                <a:gd name="connsiteY18" fmla="*/ 5009187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824818 w 7809723"/>
                <a:gd name="connsiteY18" fmla="*/ 5009187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824818 w 7809723"/>
                <a:gd name="connsiteY18" fmla="*/ 5009187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6690974 w 7809723"/>
                <a:gd name="connsiteY22" fmla="*/ 5083581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6690974 w 7809723"/>
                <a:gd name="connsiteY22" fmla="*/ 5083581 h 5449078"/>
                <a:gd name="connsiteX23" fmla="*/ 7041302 w 7809723"/>
                <a:gd name="connsiteY23" fmla="*/ 5119204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60456 w 7809723"/>
                <a:gd name="connsiteY21" fmla="*/ 5182993 h 5449078"/>
                <a:gd name="connsiteX22" fmla="*/ 6690974 w 7809723"/>
                <a:gd name="connsiteY22" fmla="*/ 5083581 h 5449078"/>
                <a:gd name="connsiteX23" fmla="*/ 7041302 w 7809723"/>
                <a:gd name="connsiteY23" fmla="*/ 5119204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60456 w 7809723"/>
                <a:gd name="connsiteY21" fmla="*/ 5182993 h 5449078"/>
                <a:gd name="connsiteX22" fmla="*/ 6690974 w 7809723"/>
                <a:gd name="connsiteY22" fmla="*/ 5083581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481609 w 7809723"/>
                <a:gd name="connsiteY8" fmla="*/ 4797637 h 5449078"/>
                <a:gd name="connsiteX9" fmla="*/ 2874137 w 7809723"/>
                <a:gd name="connsiteY9" fmla="*/ 4570898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74137 w 7809723"/>
                <a:gd name="connsiteY9" fmla="*/ 4570898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935431 w 7809723"/>
                <a:gd name="connsiteY9" fmla="*/ 4683121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935431 w 7809723"/>
                <a:gd name="connsiteY9" fmla="*/ 4683121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935431 w 7809723"/>
                <a:gd name="connsiteY9" fmla="*/ 4683121 h 5449078"/>
                <a:gd name="connsiteX10" fmla="*/ 3029357 w 7809723"/>
                <a:gd name="connsiteY10" fmla="*/ 4623732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89462 w 7809723"/>
                <a:gd name="connsiteY9" fmla="*/ 4795346 h 5449078"/>
                <a:gd name="connsiteX10" fmla="*/ 3029357 w 7809723"/>
                <a:gd name="connsiteY10" fmla="*/ 4623732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89462 w 7809723"/>
                <a:gd name="connsiteY9" fmla="*/ 4795346 h 5449078"/>
                <a:gd name="connsiteX10" fmla="*/ 3029357 w 7809723"/>
                <a:gd name="connsiteY10" fmla="*/ 4792066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230431 w 7809723"/>
                <a:gd name="connsiteY5" fmla="*/ 1782275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89462 w 7809723"/>
                <a:gd name="connsiteY9" fmla="*/ 4795346 h 5449078"/>
                <a:gd name="connsiteX10" fmla="*/ 3029357 w 7809723"/>
                <a:gd name="connsiteY10" fmla="*/ 4792066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230431 w 7809723"/>
                <a:gd name="connsiteY5" fmla="*/ 1782275 h 5449078"/>
                <a:gd name="connsiteX6" fmla="*/ 1406347 w 7809723"/>
                <a:gd name="connsiteY6" fmla="*/ 2650150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89462 w 7809723"/>
                <a:gd name="connsiteY9" fmla="*/ 4795346 h 5449078"/>
                <a:gd name="connsiteX10" fmla="*/ 3029357 w 7809723"/>
                <a:gd name="connsiteY10" fmla="*/ 4792066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0 w 7812377"/>
                <a:gd name="connsiteY0" fmla="*/ 0 h 5430373"/>
                <a:gd name="connsiteX1" fmla="*/ 310564 w 7812377"/>
                <a:gd name="connsiteY1" fmla="*/ 9287 h 5430373"/>
                <a:gd name="connsiteX2" fmla="*/ 513566 w 7812377"/>
                <a:gd name="connsiteY2" fmla="*/ 383361 h 5430373"/>
                <a:gd name="connsiteX3" fmla="*/ 718839 w 7812377"/>
                <a:gd name="connsiteY3" fmla="*/ 570400 h 5430373"/>
                <a:gd name="connsiteX4" fmla="*/ 859352 w 7812377"/>
                <a:gd name="connsiteY4" fmla="*/ 1156025 h 5430373"/>
                <a:gd name="connsiteX5" fmla="*/ 1233085 w 7812377"/>
                <a:gd name="connsiteY5" fmla="*/ 1763570 h 5430373"/>
                <a:gd name="connsiteX6" fmla="*/ 1409001 w 7812377"/>
                <a:gd name="connsiteY6" fmla="*/ 2631445 h 5430373"/>
                <a:gd name="connsiteX7" fmla="*/ 1697646 w 7812377"/>
                <a:gd name="connsiteY7" fmla="*/ 3881022 h 5430373"/>
                <a:gd name="connsiteX8" fmla="*/ 2484263 w 7812377"/>
                <a:gd name="connsiteY8" fmla="*/ 4778932 h 5430373"/>
                <a:gd name="connsiteX9" fmla="*/ 2892116 w 7812377"/>
                <a:gd name="connsiteY9" fmla="*/ 4776641 h 5430373"/>
                <a:gd name="connsiteX10" fmla="*/ 3032011 w 7812377"/>
                <a:gd name="connsiteY10" fmla="*/ 4773361 h 5430373"/>
                <a:gd name="connsiteX11" fmla="*/ 3196379 w 7812377"/>
                <a:gd name="connsiteY11" fmla="*/ 4845861 h 5430373"/>
                <a:gd name="connsiteX12" fmla="*/ 3401343 w 7812377"/>
                <a:gd name="connsiteY12" fmla="*/ 4829235 h 5430373"/>
                <a:gd name="connsiteX13" fmla="*/ 3618989 w 7812377"/>
                <a:gd name="connsiteY13" fmla="*/ 4805434 h 5430373"/>
                <a:gd name="connsiteX14" fmla="*/ 4006899 w 7812377"/>
                <a:gd name="connsiteY14" fmla="*/ 4732702 h 5430373"/>
                <a:gd name="connsiteX15" fmla="*/ 4296148 w 7812377"/>
                <a:gd name="connsiteY15" fmla="*/ 4964015 h 5430373"/>
                <a:gd name="connsiteX16" fmla="*/ 4694234 w 7812377"/>
                <a:gd name="connsiteY16" fmla="*/ 5119159 h 5430373"/>
                <a:gd name="connsiteX17" fmla="*/ 5079124 w 7812377"/>
                <a:gd name="connsiteY17" fmla="*/ 4981827 h 5430373"/>
                <a:gd name="connsiteX18" fmla="*/ 5377873 w 7812377"/>
                <a:gd name="connsiteY18" fmla="*/ 5230366 h 5430373"/>
                <a:gd name="connsiteX19" fmla="*/ 5643197 w 7812377"/>
                <a:gd name="connsiteY19" fmla="*/ 5067678 h 5430373"/>
                <a:gd name="connsiteX20" fmla="*/ 5866580 w 7812377"/>
                <a:gd name="connsiteY20" fmla="*/ 5164247 h 5430373"/>
                <a:gd name="connsiteX21" fmla="*/ 6263110 w 7812377"/>
                <a:gd name="connsiteY21" fmla="*/ 5164288 h 5430373"/>
                <a:gd name="connsiteX22" fmla="*/ 6647659 w 7812377"/>
                <a:gd name="connsiteY22" fmla="*/ 5233211 h 5430373"/>
                <a:gd name="connsiteX23" fmla="*/ 7074603 w 7812377"/>
                <a:gd name="connsiteY23" fmla="*/ 5268836 h 5430373"/>
                <a:gd name="connsiteX24" fmla="*/ 7449958 w 7812377"/>
                <a:gd name="connsiteY24" fmla="*/ 5252589 h 5430373"/>
                <a:gd name="connsiteX25" fmla="*/ 7812377 w 7812377"/>
                <a:gd name="connsiteY25" fmla="*/ 5430373 h 5430373"/>
                <a:gd name="connsiteX26" fmla="*/ 2654 w 7812377"/>
                <a:gd name="connsiteY26" fmla="*/ 5430373 h 5430373"/>
                <a:gd name="connsiteX27" fmla="*/ 0 w 7812377"/>
                <a:gd name="connsiteY27" fmla="*/ 0 h 54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2377" h="5430373">
                  <a:moveTo>
                    <a:pt x="0" y="0"/>
                  </a:moveTo>
                  <a:lnTo>
                    <a:pt x="310564" y="9287"/>
                  </a:lnTo>
                  <a:lnTo>
                    <a:pt x="513566" y="383361"/>
                  </a:lnTo>
                  <a:cubicBezTo>
                    <a:pt x="684628" y="426904"/>
                    <a:pt x="650414" y="526857"/>
                    <a:pt x="718839" y="570400"/>
                  </a:cubicBezTo>
                  <a:cubicBezTo>
                    <a:pt x="719126" y="731763"/>
                    <a:pt x="865573" y="981854"/>
                    <a:pt x="859352" y="1156025"/>
                  </a:cubicBezTo>
                  <a:cubicBezTo>
                    <a:pt x="1139270" y="1463935"/>
                    <a:pt x="784664" y="1524877"/>
                    <a:pt x="1233085" y="1763570"/>
                  </a:cubicBezTo>
                  <a:cubicBezTo>
                    <a:pt x="1307730" y="2146126"/>
                    <a:pt x="1381009" y="2360857"/>
                    <a:pt x="1409001" y="2631445"/>
                  </a:cubicBezTo>
                  <a:cubicBezTo>
                    <a:pt x="1561401" y="3153959"/>
                    <a:pt x="1459307" y="3381071"/>
                    <a:pt x="1697646" y="3881022"/>
                  </a:cubicBezTo>
                  <a:cubicBezTo>
                    <a:pt x="2037210" y="3992989"/>
                    <a:pt x="2219896" y="4666965"/>
                    <a:pt x="2484263" y="4778932"/>
                  </a:cubicBezTo>
                  <a:lnTo>
                    <a:pt x="2892116" y="4776641"/>
                  </a:lnTo>
                  <a:cubicBezTo>
                    <a:pt x="2915209" y="4781683"/>
                    <a:pt x="3008918" y="4768319"/>
                    <a:pt x="3032011" y="4773361"/>
                  </a:cubicBezTo>
                  <a:lnTo>
                    <a:pt x="3196379" y="4845861"/>
                  </a:lnTo>
                  <a:lnTo>
                    <a:pt x="3401343" y="4829235"/>
                  </a:lnTo>
                  <a:lnTo>
                    <a:pt x="3618989" y="4805434"/>
                  </a:lnTo>
                  <a:lnTo>
                    <a:pt x="4006899" y="4732702"/>
                  </a:lnTo>
                  <a:lnTo>
                    <a:pt x="4296148" y="4964015"/>
                  </a:lnTo>
                  <a:lnTo>
                    <a:pt x="4694234" y="5119159"/>
                  </a:lnTo>
                  <a:lnTo>
                    <a:pt x="5079124" y="4981827"/>
                  </a:lnTo>
                  <a:lnTo>
                    <a:pt x="5377873" y="5230366"/>
                  </a:lnTo>
                  <a:cubicBezTo>
                    <a:pt x="5384094" y="5127729"/>
                    <a:pt x="5590323" y="5095670"/>
                    <a:pt x="5643197" y="5067678"/>
                  </a:cubicBezTo>
                  <a:lnTo>
                    <a:pt x="5866580" y="5164247"/>
                  </a:lnTo>
                  <a:lnTo>
                    <a:pt x="6263110" y="5164288"/>
                  </a:lnTo>
                  <a:lnTo>
                    <a:pt x="6647659" y="5233211"/>
                  </a:lnTo>
                  <a:lnTo>
                    <a:pt x="7074603" y="5268836"/>
                  </a:lnTo>
                  <a:lnTo>
                    <a:pt x="7449958" y="5252589"/>
                  </a:lnTo>
                  <a:lnTo>
                    <a:pt x="7812377" y="5430373"/>
                  </a:lnTo>
                  <a:lnTo>
                    <a:pt x="2654" y="5430373"/>
                  </a:lnTo>
                  <a:cubicBezTo>
                    <a:pt x="1769" y="3620249"/>
                    <a:pt x="885" y="1810124"/>
                    <a:pt x="0" y="0"/>
                  </a:cubicBezTo>
                  <a:close/>
                </a:path>
              </a:pathLst>
            </a:custGeom>
            <a:gradFill>
              <a:gsLst>
                <a:gs pos="95000">
                  <a:srgbClr val="A29685"/>
                </a:gs>
                <a:gs pos="4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Nuage 9">
            <a:extLst>
              <a:ext uri="{FF2B5EF4-FFF2-40B4-BE49-F238E27FC236}">
                <a16:creationId xmlns:a16="http://schemas.microsoft.com/office/drawing/2014/main" id="{3D80C8FB-9B5B-E285-AF30-54B2A313BFB6}"/>
              </a:ext>
            </a:extLst>
          </p:cNvPr>
          <p:cNvSpPr/>
          <p:nvPr/>
        </p:nvSpPr>
        <p:spPr>
          <a:xfrm rot="11226692">
            <a:off x="4251229" y="1089597"/>
            <a:ext cx="915594" cy="536381"/>
          </a:xfrm>
          <a:prstGeom prst="cloud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Nuage 10">
            <a:extLst>
              <a:ext uri="{FF2B5EF4-FFF2-40B4-BE49-F238E27FC236}">
                <a16:creationId xmlns:a16="http://schemas.microsoft.com/office/drawing/2014/main" id="{B783FBAD-4F33-BD6B-2978-FD03A49CF3F2}"/>
              </a:ext>
            </a:extLst>
          </p:cNvPr>
          <p:cNvSpPr/>
          <p:nvPr/>
        </p:nvSpPr>
        <p:spPr>
          <a:xfrm>
            <a:off x="4976247" y="1090805"/>
            <a:ext cx="974956" cy="475861"/>
          </a:xfrm>
          <a:prstGeom prst="cloud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Nuage 11">
            <a:extLst>
              <a:ext uri="{FF2B5EF4-FFF2-40B4-BE49-F238E27FC236}">
                <a16:creationId xmlns:a16="http://schemas.microsoft.com/office/drawing/2014/main" id="{D219A2F6-D429-9EA1-2AA7-129823074944}"/>
              </a:ext>
            </a:extLst>
          </p:cNvPr>
          <p:cNvSpPr/>
          <p:nvPr/>
        </p:nvSpPr>
        <p:spPr>
          <a:xfrm>
            <a:off x="6670066" y="1229543"/>
            <a:ext cx="659363" cy="380610"/>
          </a:xfrm>
          <a:prstGeom prst="cloud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Nuage 12">
            <a:extLst>
              <a:ext uri="{FF2B5EF4-FFF2-40B4-BE49-F238E27FC236}">
                <a16:creationId xmlns:a16="http://schemas.microsoft.com/office/drawing/2014/main" id="{039BFD63-A399-67D7-AE7E-3F57D10A645C}"/>
              </a:ext>
            </a:extLst>
          </p:cNvPr>
          <p:cNvSpPr/>
          <p:nvPr/>
        </p:nvSpPr>
        <p:spPr>
          <a:xfrm>
            <a:off x="7398797" y="1131719"/>
            <a:ext cx="737118" cy="533400"/>
          </a:xfrm>
          <a:prstGeom prst="cloud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Nuage 13">
            <a:extLst>
              <a:ext uri="{FF2B5EF4-FFF2-40B4-BE49-F238E27FC236}">
                <a16:creationId xmlns:a16="http://schemas.microsoft.com/office/drawing/2014/main" id="{12CD3065-6EF8-3A7D-C8ED-FC9A513F9148}"/>
              </a:ext>
            </a:extLst>
          </p:cNvPr>
          <p:cNvSpPr/>
          <p:nvPr/>
        </p:nvSpPr>
        <p:spPr>
          <a:xfrm rot="16569852">
            <a:off x="7074366" y="761896"/>
            <a:ext cx="586272" cy="1005647"/>
          </a:xfrm>
          <a:prstGeom prst="cloud">
            <a:avLst/>
          </a:pr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D52910C7-CEEA-0DC9-2593-5510F97643B7}"/>
              </a:ext>
            </a:extLst>
          </p:cNvPr>
          <p:cNvSpPr/>
          <p:nvPr/>
        </p:nvSpPr>
        <p:spPr>
          <a:xfrm rot="2927806">
            <a:off x="484888" y="1968576"/>
            <a:ext cx="1215691" cy="307777"/>
          </a:xfrm>
          <a:prstGeom prst="rightArrow">
            <a:avLst/>
          </a:prstGeom>
          <a:gradFill>
            <a:gsLst>
              <a:gs pos="10000">
                <a:schemeClr val="tx2">
                  <a:lumMod val="10000"/>
                  <a:lumOff val="90000"/>
                </a:schemeClr>
              </a:gs>
              <a:gs pos="86000">
                <a:srgbClr val="00549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08A2EB-EF2A-9B0D-6DE5-21E581F958D7}"/>
              </a:ext>
            </a:extLst>
          </p:cNvPr>
          <p:cNvSpPr txBox="1"/>
          <p:nvPr/>
        </p:nvSpPr>
        <p:spPr>
          <a:xfrm rot="2858814">
            <a:off x="413762" y="1563199"/>
            <a:ext cx="174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5493"/>
                </a:solidFill>
                <a:latin typeface="Didact Gothic" panose="02000603000000000000" pitchFamily="2" charset="0"/>
              </a:rPr>
              <a:t>Fluvial and glacial runoff</a:t>
            </a:r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0F1A6740-88F0-87E6-6807-50855F580943}"/>
              </a:ext>
            </a:extLst>
          </p:cNvPr>
          <p:cNvSpPr/>
          <p:nvPr/>
        </p:nvSpPr>
        <p:spPr>
          <a:xfrm>
            <a:off x="2892055" y="2729897"/>
            <a:ext cx="1414352" cy="885939"/>
          </a:xfrm>
          <a:prstGeom prst="rightArrow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Didact Gothic" panose="02000603000000000000" pitchFamily="2" charset="0"/>
              </a:rPr>
              <a:t>Transport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7EA5643-EA8A-5261-5428-843D3A189A0B}"/>
              </a:ext>
            </a:extLst>
          </p:cNvPr>
          <p:cNvSpPr txBox="1"/>
          <p:nvPr/>
        </p:nvSpPr>
        <p:spPr>
          <a:xfrm>
            <a:off x="-198163" y="1311577"/>
            <a:ext cx="98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Didact Gothic" panose="02000603000000000000" pitchFamily="2" charset="0"/>
              </a:rPr>
              <a:t>Glacier</a:t>
            </a:r>
          </a:p>
        </p:txBody>
      </p:sp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id="{6FFE95F9-EB27-1E5F-9B9E-B777C024ECE7}"/>
              </a:ext>
            </a:extLst>
          </p:cNvPr>
          <p:cNvSpPr/>
          <p:nvPr/>
        </p:nvSpPr>
        <p:spPr>
          <a:xfrm rot="16200000">
            <a:off x="1879632" y="3275997"/>
            <a:ext cx="641550" cy="380543"/>
          </a:xfrm>
          <a:prstGeom prst="rightArrow">
            <a:avLst/>
          </a:prstGeom>
          <a:gradFill>
            <a:gsLst>
              <a:gs pos="10000">
                <a:srgbClr val="CAB9A5"/>
              </a:gs>
              <a:gs pos="86000">
                <a:srgbClr val="00549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8297514-DDAB-42DE-2624-DCAD9ED55252}"/>
              </a:ext>
            </a:extLst>
          </p:cNvPr>
          <p:cNvSpPr txBox="1"/>
          <p:nvPr/>
        </p:nvSpPr>
        <p:spPr>
          <a:xfrm>
            <a:off x="-91289" y="1887914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bg1">
                    <a:lumMod val="95000"/>
                  </a:schemeClr>
                </a:solidFill>
                <a:latin typeface="Didact Gothic" panose="02000603000000000000" pitchFamily="2" charset="0"/>
              </a:rPr>
              <a:t>Volcanic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Didact Gothic" panose="02000603000000000000" pitchFamily="2" charset="0"/>
              </a:rPr>
              <a:t>Island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6030735-6143-FDD5-AD86-EA952E53E600}"/>
              </a:ext>
            </a:extLst>
          </p:cNvPr>
          <p:cNvSpPr txBox="1"/>
          <p:nvPr/>
        </p:nvSpPr>
        <p:spPr>
          <a:xfrm rot="432057">
            <a:off x="3358461" y="386687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Didact Gothic" panose="02000603000000000000" pitchFamily="2" charset="0"/>
              </a:rPr>
              <a:t>Plateau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0E828B0-3CF5-08FA-4D33-88D1553AFF70}"/>
              </a:ext>
            </a:extLst>
          </p:cNvPr>
          <p:cNvSpPr txBox="1"/>
          <p:nvPr/>
        </p:nvSpPr>
        <p:spPr>
          <a:xfrm>
            <a:off x="1320311" y="2543385"/>
            <a:ext cx="174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5493"/>
                </a:solidFill>
                <a:latin typeface="Didact Gothic" panose="02000603000000000000" pitchFamily="2" charset="0"/>
              </a:rPr>
              <a:t>Sedimentary </a:t>
            </a:r>
          </a:p>
          <a:p>
            <a:pPr algn="ctr"/>
            <a:r>
              <a:rPr lang="en-US" sz="1400" dirty="0">
                <a:solidFill>
                  <a:srgbClr val="005493"/>
                </a:solidFill>
                <a:latin typeface="Didact Gothic" panose="02000603000000000000" pitchFamily="2" charset="0"/>
              </a:rPr>
              <a:t>Inputs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7268644B-63D1-036A-2DA1-E830610F39DE}"/>
              </a:ext>
            </a:extLst>
          </p:cNvPr>
          <p:cNvSpPr/>
          <p:nvPr/>
        </p:nvSpPr>
        <p:spPr>
          <a:xfrm>
            <a:off x="4176105" y="2507723"/>
            <a:ext cx="4715183" cy="460691"/>
          </a:xfrm>
          <a:prstGeom prst="roundRect">
            <a:avLst/>
          </a:prstGeom>
          <a:gradFill flip="none" rotWithShape="1">
            <a:gsLst>
              <a:gs pos="100000">
                <a:schemeClr val="accent3">
                  <a:lumMod val="0"/>
                  <a:lumOff val="100000"/>
                  <a:alpha val="27000"/>
                </a:schemeClr>
              </a:gs>
              <a:gs pos="1000">
                <a:srgbClr val="008F00"/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Didact Gothic" panose="02000603000000000000" pitchFamily="2" charset="0"/>
              </a:rPr>
              <a:t>High Chl a</a:t>
            </a:r>
          </a:p>
        </p:txBody>
      </p:sp>
    </p:spTree>
    <p:extLst>
      <p:ext uri="{BB962C8B-B14F-4D97-AF65-F5344CB8AC3E}">
        <p14:creationId xmlns:p14="http://schemas.microsoft.com/office/powerpoint/2010/main" val="144210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BA329-8872-7CE8-61FB-A3BE4CE67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81BB7-9B4B-75FB-0A43-E3BCFB9A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25"/>
            <a:ext cx="10691265" cy="1307592"/>
          </a:xfrm>
        </p:spPr>
        <p:txBody>
          <a:bodyPr/>
          <a:lstStyle/>
          <a:p>
            <a:r>
              <a:rPr lang="en-US" dirty="0"/>
              <a:t>Natural fertilization Hypothesis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485064-41DD-CCEE-B028-340DD556A3E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77525" y="-2587763"/>
            <a:ext cx="1916999" cy="9148056"/>
          </a:xfrm>
          <a:prstGeom prst="rect">
            <a:avLst/>
          </a:prstGeom>
          <a:gradFill flip="none" rotWithShape="1">
            <a:gsLst>
              <a:gs pos="99000">
                <a:srgbClr val="D4E7F5"/>
              </a:gs>
              <a:gs pos="0">
                <a:srgbClr val="FBFCFE"/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i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2E6C2958-69E3-D4B8-FCD8-0F07CD7E81BD}"/>
              </a:ext>
            </a:extLst>
          </p:cNvPr>
          <p:cNvSpPr/>
          <p:nvPr/>
        </p:nvSpPr>
        <p:spPr>
          <a:xfrm>
            <a:off x="-72828" y="1134726"/>
            <a:ext cx="981359" cy="1159727"/>
          </a:xfrm>
          <a:custGeom>
            <a:avLst/>
            <a:gdLst>
              <a:gd name="connsiteX0" fmla="*/ 22303 w 1215483"/>
              <a:gd name="connsiteY0" fmla="*/ 457200 h 1159727"/>
              <a:gd name="connsiteX1" fmla="*/ 55756 w 1215483"/>
              <a:gd name="connsiteY1" fmla="*/ 0 h 1159727"/>
              <a:gd name="connsiteX2" fmla="*/ 747132 w 1215483"/>
              <a:gd name="connsiteY2" fmla="*/ 44605 h 1159727"/>
              <a:gd name="connsiteX3" fmla="*/ 914400 w 1215483"/>
              <a:gd name="connsiteY3" fmla="*/ 535259 h 1159727"/>
              <a:gd name="connsiteX4" fmla="*/ 1170878 w 1215483"/>
              <a:gd name="connsiteY4" fmla="*/ 747132 h 1159727"/>
              <a:gd name="connsiteX5" fmla="*/ 1137425 w 1215483"/>
              <a:gd name="connsiteY5" fmla="*/ 970156 h 1159727"/>
              <a:gd name="connsiteX6" fmla="*/ 1215483 w 1215483"/>
              <a:gd name="connsiteY6" fmla="*/ 1126273 h 1159727"/>
              <a:gd name="connsiteX7" fmla="*/ 1103971 w 1215483"/>
              <a:gd name="connsiteY7" fmla="*/ 1159727 h 1159727"/>
              <a:gd name="connsiteX8" fmla="*/ 702527 w 1215483"/>
              <a:gd name="connsiteY8" fmla="*/ 959005 h 1159727"/>
              <a:gd name="connsiteX9" fmla="*/ 0 w 1215483"/>
              <a:gd name="connsiteY9" fmla="*/ 1014761 h 1159727"/>
              <a:gd name="connsiteX10" fmla="*/ 22303 w 1215483"/>
              <a:gd name="connsiteY10" fmla="*/ 457200 h 11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5483" h="1159727">
                <a:moveTo>
                  <a:pt x="22303" y="457200"/>
                </a:moveTo>
                <a:lnTo>
                  <a:pt x="55756" y="0"/>
                </a:lnTo>
                <a:lnTo>
                  <a:pt x="747132" y="44605"/>
                </a:lnTo>
                <a:lnTo>
                  <a:pt x="914400" y="535259"/>
                </a:lnTo>
                <a:lnTo>
                  <a:pt x="1170878" y="747132"/>
                </a:lnTo>
                <a:lnTo>
                  <a:pt x="1137425" y="970156"/>
                </a:lnTo>
                <a:lnTo>
                  <a:pt x="1215483" y="1126273"/>
                </a:lnTo>
                <a:lnTo>
                  <a:pt x="1103971" y="1159727"/>
                </a:lnTo>
                <a:lnTo>
                  <a:pt x="702527" y="959005"/>
                </a:lnTo>
                <a:lnTo>
                  <a:pt x="0" y="1014761"/>
                </a:lnTo>
                <a:lnTo>
                  <a:pt x="22303" y="457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240C440-E8BC-B789-CDF2-C403274A99E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804421" y="369668"/>
            <a:ext cx="4324753" cy="8672191"/>
          </a:xfrm>
          <a:prstGeom prst="rect">
            <a:avLst/>
          </a:prstGeom>
          <a:gradFill>
            <a:gsLst>
              <a:gs pos="81000">
                <a:srgbClr val="97CAE9"/>
              </a:gs>
              <a:gs pos="62000">
                <a:srgbClr val="4D90A1"/>
              </a:gs>
              <a:gs pos="0">
                <a:srgbClr val="07585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i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0ACDEA7-1D90-6BB8-CF45-99FD51B86139}"/>
              </a:ext>
            </a:extLst>
          </p:cNvPr>
          <p:cNvGrpSpPr/>
          <p:nvPr/>
        </p:nvGrpSpPr>
        <p:grpSpPr>
          <a:xfrm>
            <a:off x="-38004" y="1658570"/>
            <a:ext cx="11610734" cy="5268751"/>
            <a:chOff x="5302415" y="269968"/>
            <a:chExt cx="8285815" cy="5439748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8A53555D-EDFC-5AB4-7EDB-693628EA45EF}"/>
                </a:ext>
              </a:extLst>
            </p:cNvPr>
            <p:cNvSpPr/>
            <p:nvPr/>
          </p:nvSpPr>
          <p:spPr>
            <a:xfrm>
              <a:off x="5302415" y="269968"/>
              <a:ext cx="8285815" cy="5439748"/>
            </a:xfrm>
            <a:custGeom>
              <a:avLst/>
              <a:gdLst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4030824 w 7809723"/>
                <a:gd name="connsiteY13" fmla="*/ 4590661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382140 w 7809723"/>
                <a:gd name="connsiteY19" fmla="*/ 4777274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457200 w 7809723"/>
                <a:gd name="connsiteY2" fmla="*/ 279919 h 5439748"/>
                <a:gd name="connsiteX3" fmla="*/ 662474 w 7809723"/>
                <a:gd name="connsiteY3" fmla="*/ 410548 h 5439748"/>
                <a:gd name="connsiteX4" fmla="*/ 727788 w 7809723"/>
                <a:gd name="connsiteY4" fmla="*/ 793103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69219 w 7809723"/>
                <a:gd name="connsiteY2" fmla="*/ 195943 h 5439748"/>
                <a:gd name="connsiteX3" fmla="*/ 662474 w 7809723"/>
                <a:gd name="connsiteY3" fmla="*/ 410548 h 5439748"/>
                <a:gd name="connsiteX4" fmla="*/ 727788 w 7809723"/>
                <a:gd name="connsiteY4" fmla="*/ 793103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662474 w 7809723"/>
                <a:gd name="connsiteY3" fmla="*/ 410548 h 5439748"/>
                <a:gd name="connsiteX4" fmla="*/ 727788 w 7809723"/>
                <a:gd name="connsiteY4" fmla="*/ 793103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727788 w 7809723"/>
                <a:gd name="connsiteY4" fmla="*/ 793103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901821 w 7809723"/>
                <a:gd name="connsiteY8" fmla="*/ 443204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1651519 w 7809723"/>
                <a:gd name="connsiteY6" fmla="*/ 252859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575762 w 7809723"/>
                <a:gd name="connsiteY6" fmla="*/ 2151589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108719 w 7809723"/>
                <a:gd name="connsiteY7" fmla="*/ 409613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861453 w 7809723"/>
                <a:gd name="connsiteY7" fmla="*/ 2432099 h 5439748"/>
                <a:gd name="connsiteX8" fmla="*/ 2808409 w 7809723"/>
                <a:gd name="connsiteY8" fmla="*/ 4340601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861453 w 7809723"/>
                <a:gd name="connsiteY7" fmla="*/ 2432099 h 5439748"/>
                <a:gd name="connsiteX8" fmla="*/ 3132370 w 7809723"/>
                <a:gd name="connsiteY8" fmla="*/ 3248575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861453 w 7809723"/>
                <a:gd name="connsiteY7" fmla="*/ 2432099 h 5439748"/>
                <a:gd name="connsiteX8" fmla="*/ 3132370 w 7809723"/>
                <a:gd name="connsiteY8" fmla="*/ 3248575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861453 w 7809723"/>
                <a:gd name="connsiteY7" fmla="*/ 2432099 h 5439748"/>
                <a:gd name="connsiteX8" fmla="*/ 3132370 w 7809723"/>
                <a:gd name="connsiteY8" fmla="*/ 3248575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670888 w 7809723"/>
                <a:gd name="connsiteY7" fmla="*/ 2315096 h 5439748"/>
                <a:gd name="connsiteX8" fmla="*/ 3132370 w 7809723"/>
                <a:gd name="connsiteY8" fmla="*/ 3248575 h 5439748"/>
                <a:gd name="connsiteX9" fmla="*/ 3013788 w 7809723"/>
                <a:gd name="connsiteY9" fmla="*/ 4460033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670888 w 7809723"/>
                <a:gd name="connsiteY7" fmla="*/ 2315096 h 5439748"/>
                <a:gd name="connsiteX8" fmla="*/ 3132370 w 7809723"/>
                <a:gd name="connsiteY8" fmla="*/ 3248575 h 5439748"/>
                <a:gd name="connsiteX9" fmla="*/ 3213881 w 7809723"/>
                <a:gd name="connsiteY9" fmla="*/ 3901019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670888 w 7809723"/>
                <a:gd name="connsiteY7" fmla="*/ 2315096 h 5439748"/>
                <a:gd name="connsiteX8" fmla="*/ 3503973 w 7809723"/>
                <a:gd name="connsiteY8" fmla="*/ 2520558 h 5439748"/>
                <a:gd name="connsiteX9" fmla="*/ 3213881 w 7809723"/>
                <a:gd name="connsiteY9" fmla="*/ 3901019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3071076 w 7809723"/>
                <a:gd name="connsiteY7" fmla="*/ 2354098 h 5439748"/>
                <a:gd name="connsiteX8" fmla="*/ 3503973 w 7809723"/>
                <a:gd name="connsiteY8" fmla="*/ 2520558 h 5439748"/>
                <a:gd name="connsiteX9" fmla="*/ 3213881 w 7809723"/>
                <a:gd name="connsiteY9" fmla="*/ 3901019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3071076 w 7809723"/>
                <a:gd name="connsiteY7" fmla="*/ 2354098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163078 w 7809723"/>
                <a:gd name="connsiteY10" fmla="*/ 4506686 h 5439748"/>
                <a:gd name="connsiteX11" fmla="*/ 3228392 w 7809723"/>
                <a:gd name="connsiteY11" fmla="*/ 4572001 h 5439748"/>
                <a:gd name="connsiteX12" fmla="*/ 3769568 w 7809723"/>
                <a:gd name="connsiteY12" fmla="*/ 4721290 h 5439748"/>
                <a:gd name="connsiteX13" fmla="*/ 4030824 w 7809723"/>
                <a:gd name="connsiteY13" fmla="*/ 4581331 h 5439748"/>
                <a:gd name="connsiteX14" fmla="*/ 4282751 w 7809723"/>
                <a:gd name="connsiteY14" fmla="*/ 4702629 h 5439748"/>
                <a:gd name="connsiteX15" fmla="*/ 4562670 w 7809723"/>
                <a:gd name="connsiteY15" fmla="*/ 4823927 h 5439748"/>
                <a:gd name="connsiteX16" fmla="*/ 5355772 w 7809723"/>
                <a:gd name="connsiteY16" fmla="*/ 4833258 h 5439748"/>
                <a:gd name="connsiteX17" fmla="*/ 5663681 w 7809723"/>
                <a:gd name="connsiteY17" fmla="*/ 4683969 h 5439748"/>
                <a:gd name="connsiteX18" fmla="*/ 5887617 w 7809723"/>
                <a:gd name="connsiteY18" fmla="*/ 4422711 h 5439748"/>
                <a:gd name="connsiteX19" fmla="*/ 6382140 w 7809723"/>
                <a:gd name="connsiteY19" fmla="*/ 4767944 h 5439748"/>
                <a:gd name="connsiteX20" fmla="*/ 6932645 w 7809723"/>
                <a:gd name="connsiteY20" fmla="*/ 4693299 h 5439748"/>
                <a:gd name="connsiteX21" fmla="*/ 7109927 w 7809723"/>
                <a:gd name="connsiteY21" fmla="*/ 4544009 h 5439748"/>
                <a:gd name="connsiteX22" fmla="*/ 7492482 w 7809723"/>
                <a:gd name="connsiteY22" fmla="*/ 4805266 h 5439748"/>
                <a:gd name="connsiteX23" fmla="*/ 7791061 w 7809723"/>
                <a:gd name="connsiteY23" fmla="*/ 4833258 h 5439748"/>
                <a:gd name="connsiteX24" fmla="*/ 7809723 w 7809723"/>
                <a:gd name="connsiteY24" fmla="*/ 5439748 h 5439748"/>
                <a:gd name="connsiteX25" fmla="*/ 0 w 7809723"/>
                <a:gd name="connsiteY25" fmla="*/ 5439748 h 5439748"/>
                <a:gd name="connsiteX26" fmla="*/ 0 w 7809723"/>
                <a:gd name="connsiteY26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3071076 w 7809723"/>
                <a:gd name="connsiteY7" fmla="*/ 2354098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228392 w 7809723"/>
                <a:gd name="connsiteY10" fmla="*/ 4572001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3071076 w 7809723"/>
                <a:gd name="connsiteY7" fmla="*/ 2354098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567543 w 7809723"/>
                <a:gd name="connsiteY5" fmla="*/ 1716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7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503973 w 7809723"/>
                <a:gd name="connsiteY8" fmla="*/ 2520558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585485 w 7809723"/>
                <a:gd name="connsiteY9" fmla="*/ 351101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699824 w 7809723"/>
                <a:gd name="connsiteY9" fmla="*/ 2665990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819145 w 7809723"/>
                <a:gd name="connsiteY10" fmla="*/ 3934986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47636 w 7809723"/>
                <a:gd name="connsiteY10" fmla="*/ 3375972 h 5439748"/>
                <a:gd name="connsiteX11" fmla="*/ 3769568 w 7809723"/>
                <a:gd name="connsiteY11" fmla="*/ 4721290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47636 w 7809723"/>
                <a:gd name="connsiteY10" fmla="*/ 3375972 h 5439748"/>
                <a:gd name="connsiteX11" fmla="*/ 3712399 w 7809723"/>
                <a:gd name="connsiteY11" fmla="*/ 4227279 h 5439748"/>
                <a:gd name="connsiteX12" fmla="*/ 4030824 w 7809723"/>
                <a:gd name="connsiteY12" fmla="*/ 4581331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47636 w 7809723"/>
                <a:gd name="connsiteY10" fmla="*/ 3375972 h 5439748"/>
                <a:gd name="connsiteX11" fmla="*/ 3712399 w 7809723"/>
                <a:gd name="connsiteY11" fmla="*/ 4227279 h 5439748"/>
                <a:gd name="connsiteX12" fmla="*/ 4145164 w 7809723"/>
                <a:gd name="connsiteY12" fmla="*/ 4295325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47636 w 7809723"/>
                <a:gd name="connsiteY10" fmla="*/ 3375972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282751 w 7809723"/>
                <a:gd name="connsiteY13" fmla="*/ 4702629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378034 w 7809723"/>
                <a:gd name="connsiteY13" fmla="*/ 4546625 h 5439748"/>
                <a:gd name="connsiteX14" fmla="*/ 4562670 w 7809723"/>
                <a:gd name="connsiteY14" fmla="*/ 4823927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378034 w 7809723"/>
                <a:gd name="connsiteY13" fmla="*/ 4546625 h 5439748"/>
                <a:gd name="connsiteX14" fmla="*/ 4781821 w 7809723"/>
                <a:gd name="connsiteY14" fmla="*/ 4758926 h 5439748"/>
                <a:gd name="connsiteX15" fmla="*/ 5355772 w 7809723"/>
                <a:gd name="connsiteY15" fmla="*/ 4833258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378034 w 7809723"/>
                <a:gd name="connsiteY13" fmla="*/ 4546625 h 5439748"/>
                <a:gd name="connsiteX14" fmla="*/ 4781821 w 7809723"/>
                <a:gd name="connsiteY14" fmla="*/ 4758926 h 5439748"/>
                <a:gd name="connsiteX15" fmla="*/ 5374828 w 7809723"/>
                <a:gd name="connsiteY15" fmla="*/ 4651254 h 5439748"/>
                <a:gd name="connsiteX16" fmla="*/ 5663681 w 7809723"/>
                <a:gd name="connsiteY16" fmla="*/ 4683969 h 5439748"/>
                <a:gd name="connsiteX17" fmla="*/ 5887617 w 7809723"/>
                <a:gd name="connsiteY17" fmla="*/ 4422711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  <a:gd name="connsiteX0" fmla="*/ 0 w 7809723"/>
                <a:gd name="connsiteY0" fmla="*/ 0 h 5439748"/>
                <a:gd name="connsiteX1" fmla="*/ 307910 w 7809723"/>
                <a:gd name="connsiteY1" fmla="*/ 18662 h 5439748"/>
                <a:gd name="connsiteX2" fmla="*/ 531880 w 7809723"/>
                <a:gd name="connsiteY2" fmla="*/ 167951 h 5439748"/>
                <a:gd name="connsiteX3" fmla="*/ 718484 w 7809723"/>
                <a:gd name="connsiteY3" fmla="*/ 429210 h 5439748"/>
                <a:gd name="connsiteX4" fmla="*/ 867814 w 7809723"/>
                <a:gd name="connsiteY4" fmla="*/ 830426 h 5439748"/>
                <a:gd name="connsiteX5" fmla="*/ 1453203 w 7809723"/>
                <a:gd name="connsiteY5" fmla="*/ 1742833 h 5439748"/>
                <a:gd name="connsiteX6" fmla="*/ 2051708 w 7809723"/>
                <a:gd name="connsiteY6" fmla="*/ 2060587 h 5439748"/>
                <a:gd name="connsiteX7" fmla="*/ 2594663 w 7809723"/>
                <a:gd name="connsiteY7" fmla="*/ 2211095 h 5439748"/>
                <a:gd name="connsiteX8" fmla="*/ 3113314 w 7809723"/>
                <a:gd name="connsiteY8" fmla="*/ 2442556 h 5439748"/>
                <a:gd name="connsiteX9" fmla="*/ 3461618 w 7809723"/>
                <a:gd name="connsiteY9" fmla="*/ 2574989 h 5439748"/>
                <a:gd name="connsiteX10" fmla="*/ 3666693 w 7809723"/>
                <a:gd name="connsiteY10" fmla="*/ 3323971 h 5439748"/>
                <a:gd name="connsiteX11" fmla="*/ 3760041 w 7809723"/>
                <a:gd name="connsiteY11" fmla="*/ 3811269 h 5439748"/>
                <a:gd name="connsiteX12" fmla="*/ 4145164 w 7809723"/>
                <a:gd name="connsiteY12" fmla="*/ 4295325 h 5439748"/>
                <a:gd name="connsiteX13" fmla="*/ 4378034 w 7809723"/>
                <a:gd name="connsiteY13" fmla="*/ 4546625 h 5439748"/>
                <a:gd name="connsiteX14" fmla="*/ 4781821 w 7809723"/>
                <a:gd name="connsiteY14" fmla="*/ 4758926 h 5439748"/>
                <a:gd name="connsiteX15" fmla="*/ 5374828 w 7809723"/>
                <a:gd name="connsiteY15" fmla="*/ 4651254 h 5439748"/>
                <a:gd name="connsiteX16" fmla="*/ 5663681 w 7809723"/>
                <a:gd name="connsiteY16" fmla="*/ 4683969 h 5439748"/>
                <a:gd name="connsiteX17" fmla="*/ 6011485 w 7809723"/>
                <a:gd name="connsiteY17" fmla="*/ 4552714 h 5439748"/>
                <a:gd name="connsiteX18" fmla="*/ 6382140 w 7809723"/>
                <a:gd name="connsiteY18" fmla="*/ 4767944 h 5439748"/>
                <a:gd name="connsiteX19" fmla="*/ 6932645 w 7809723"/>
                <a:gd name="connsiteY19" fmla="*/ 4693299 h 5439748"/>
                <a:gd name="connsiteX20" fmla="*/ 7109927 w 7809723"/>
                <a:gd name="connsiteY20" fmla="*/ 4544009 h 5439748"/>
                <a:gd name="connsiteX21" fmla="*/ 7492482 w 7809723"/>
                <a:gd name="connsiteY21" fmla="*/ 4805266 h 5439748"/>
                <a:gd name="connsiteX22" fmla="*/ 7791061 w 7809723"/>
                <a:gd name="connsiteY22" fmla="*/ 4833258 h 5439748"/>
                <a:gd name="connsiteX23" fmla="*/ 7809723 w 7809723"/>
                <a:gd name="connsiteY23" fmla="*/ 5439748 h 5439748"/>
                <a:gd name="connsiteX24" fmla="*/ 0 w 7809723"/>
                <a:gd name="connsiteY24" fmla="*/ 5439748 h 5439748"/>
                <a:gd name="connsiteX25" fmla="*/ 0 w 7809723"/>
                <a:gd name="connsiteY25" fmla="*/ 0 h 543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09723" h="5439748">
                  <a:moveTo>
                    <a:pt x="0" y="0"/>
                  </a:moveTo>
                  <a:lnTo>
                    <a:pt x="307910" y="18662"/>
                  </a:lnTo>
                  <a:lnTo>
                    <a:pt x="531880" y="167951"/>
                  </a:lnTo>
                  <a:cubicBezTo>
                    <a:pt x="702942" y="211494"/>
                    <a:pt x="650059" y="385667"/>
                    <a:pt x="718484" y="429210"/>
                  </a:cubicBezTo>
                  <a:cubicBezTo>
                    <a:pt x="740255" y="556728"/>
                    <a:pt x="874035" y="656255"/>
                    <a:pt x="867814" y="830426"/>
                  </a:cubicBezTo>
                  <a:cubicBezTo>
                    <a:pt x="1147732" y="1138336"/>
                    <a:pt x="1079979" y="1390573"/>
                    <a:pt x="1453203" y="1742833"/>
                  </a:cubicBezTo>
                  <a:cubicBezTo>
                    <a:pt x="1670772" y="2073388"/>
                    <a:pt x="1642585" y="1829001"/>
                    <a:pt x="2051708" y="2060587"/>
                  </a:cubicBezTo>
                  <a:cubicBezTo>
                    <a:pt x="2566183" y="2219091"/>
                    <a:pt x="2042076" y="1974588"/>
                    <a:pt x="2594663" y="2211095"/>
                  </a:cubicBezTo>
                  <a:cubicBezTo>
                    <a:pt x="2827893" y="2292582"/>
                    <a:pt x="2560808" y="2180404"/>
                    <a:pt x="3113314" y="2442556"/>
                  </a:cubicBezTo>
                  <a:cubicBezTo>
                    <a:pt x="3251129" y="2548271"/>
                    <a:pt x="3393158" y="2535178"/>
                    <a:pt x="3461618" y="2574989"/>
                  </a:cubicBezTo>
                  <a:lnTo>
                    <a:pt x="3666693" y="3323971"/>
                  </a:lnTo>
                  <a:lnTo>
                    <a:pt x="3760041" y="3811269"/>
                  </a:lnTo>
                  <a:cubicBezTo>
                    <a:pt x="3834686" y="3724183"/>
                    <a:pt x="4014536" y="4419734"/>
                    <a:pt x="4145164" y="4295325"/>
                  </a:cubicBezTo>
                  <a:cubicBezTo>
                    <a:pt x="4316224" y="4413513"/>
                    <a:pt x="4281618" y="4465760"/>
                    <a:pt x="4378034" y="4546625"/>
                  </a:cubicBezTo>
                  <a:lnTo>
                    <a:pt x="4781821" y="4758926"/>
                  </a:lnTo>
                  <a:lnTo>
                    <a:pt x="5374828" y="4651254"/>
                  </a:lnTo>
                  <a:lnTo>
                    <a:pt x="5663681" y="4683969"/>
                  </a:lnTo>
                  <a:cubicBezTo>
                    <a:pt x="5669902" y="4581332"/>
                    <a:pt x="5883966" y="4674012"/>
                    <a:pt x="6011485" y="4552714"/>
                  </a:cubicBezTo>
                  <a:cubicBezTo>
                    <a:pt x="6353609" y="4714445"/>
                    <a:pt x="6282613" y="4671528"/>
                    <a:pt x="6382140" y="4767944"/>
                  </a:cubicBezTo>
                  <a:lnTo>
                    <a:pt x="6932645" y="4693299"/>
                  </a:lnTo>
                  <a:lnTo>
                    <a:pt x="7109927" y="4544009"/>
                  </a:lnTo>
                  <a:lnTo>
                    <a:pt x="7492482" y="4805266"/>
                  </a:lnTo>
                  <a:lnTo>
                    <a:pt x="7791061" y="4833258"/>
                  </a:lnTo>
                  <a:lnTo>
                    <a:pt x="7809723" y="5439748"/>
                  </a:lnTo>
                  <a:lnTo>
                    <a:pt x="0" y="54397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5000">
                  <a:srgbClr val="CAB9A5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2D392E8A-7393-C9FE-65EA-A6010068E237}"/>
                </a:ext>
              </a:extLst>
            </p:cNvPr>
            <p:cNvSpPr/>
            <p:nvPr/>
          </p:nvSpPr>
          <p:spPr>
            <a:xfrm>
              <a:off x="5335595" y="1121472"/>
              <a:ext cx="8223131" cy="4566983"/>
            </a:xfrm>
            <a:custGeom>
              <a:avLst/>
              <a:gdLst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30246 w 7809723"/>
                <a:gd name="connsiteY3" fmla="*/ 510132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630246 w 7809723"/>
                <a:gd name="connsiteY3" fmla="*/ 510132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368043 w 7809723"/>
                <a:gd name="connsiteY11" fmla="*/ 4773122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029357 w 7809723"/>
                <a:gd name="connsiteY10" fmla="*/ 4642434 h 5449078"/>
                <a:gd name="connsiteX11" fmla="*/ 3163078 w 7809723"/>
                <a:gd name="connsiteY11" fmla="*/ 45160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8 w 7809723"/>
                <a:gd name="connsiteY11" fmla="*/ 45160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824818 w 7809723"/>
                <a:gd name="connsiteY18" fmla="*/ 5009187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824818 w 7809723"/>
                <a:gd name="connsiteY18" fmla="*/ 5009187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824818 w 7809723"/>
                <a:gd name="connsiteY18" fmla="*/ 5009187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6690974 w 7809723"/>
                <a:gd name="connsiteY22" fmla="*/ 5083581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6690974 w 7809723"/>
                <a:gd name="connsiteY22" fmla="*/ 5083581 h 5449078"/>
                <a:gd name="connsiteX23" fmla="*/ 7041302 w 7809723"/>
                <a:gd name="connsiteY23" fmla="*/ 5119204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655755 w 7813959"/>
                <a:gd name="connsiteY6" fmla="*/ 2537927 h 5449078"/>
                <a:gd name="connsiteX7" fmla="*/ 2112955 w 7813959"/>
                <a:gd name="connsiteY7" fmla="*/ 4105469 h 5449078"/>
                <a:gd name="connsiteX8" fmla="*/ 2669725 w 7813959"/>
                <a:gd name="connsiteY8" fmla="*/ 4610598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703239 w 7813959"/>
                <a:gd name="connsiteY6" fmla="*/ 2270709 h 5449078"/>
                <a:gd name="connsiteX7" fmla="*/ 2112955 w 7813959"/>
                <a:gd name="connsiteY7" fmla="*/ 4105469 h 5449078"/>
                <a:gd name="connsiteX8" fmla="*/ 2669725 w 7813959"/>
                <a:gd name="connsiteY8" fmla="*/ 4610598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112955 w 7813959"/>
                <a:gd name="connsiteY7" fmla="*/ 4105469 h 5449078"/>
                <a:gd name="connsiteX8" fmla="*/ 2669725 w 7813959"/>
                <a:gd name="connsiteY8" fmla="*/ 4610598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625059 w 7813959"/>
                <a:gd name="connsiteY7" fmla="*/ 2785090 h 5449078"/>
                <a:gd name="connsiteX8" fmla="*/ 2669725 w 7813959"/>
                <a:gd name="connsiteY8" fmla="*/ 4610598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625059 w 7813959"/>
                <a:gd name="connsiteY7" fmla="*/ 2785090 h 5449078"/>
                <a:gd name="connsiteX8" fmla="*/ 3065443 w 7813959"/>
                <a:gd name="connsiteY8" fmla="*/ 3101593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578504 w 7813959"/>
                <a:gd name="connsiteY7" fmla="*/ 2643621 h 5449078"/>
                <a:gd name="connsiteX8" fmla="*/ 3065443 w 7813959"/>
                <a:gd name="connsiteY8" fmla="*/ 3101593 h 5449078"/>
                <a:gd name="connsiteX9" fmla="*/ 2878373 w 7813959"/>
                <a:gd name="connsiteY9" fmla="*/ 4570898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2039833 w 7813959"/>
                <a:gd name="connsiteY6" fmla="*/ 2160678 h 5449078"/>
                <a:gd name="connsiteX7" fmla="*/ 2578504 w 7813959"/>
                <a:gd name="connsiteY7" fmla="*/ 2643621 h 5449078"/>
                <a:gd name="connsiteX8" fmla="*/ 3065443 w 7813959"/>
                <a:gd name="connsiteY8" fmla="*/ 3101593 h 5449078"/>
                <a:gd name="connsiteX9" fmla="*/ 3402115 w 7813959"/>
                <a:gd name="connsiteY9" fmla="*/ 3722082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578504 w 7813959"/>
                <a:gd name="connsiteY7" fmla="*/ 2643621 h 5449078"/>
                <a:gd name="connsiteX8" fmla="*/ 3065443 w 7813959"/>
                <a:gd name="connsiteY8" fmla="*/ 3101593 h 5449078"/>
                <a:gd name="connsiteX9" fmla="*/ 3402115 w 7813959"/>
                <a:gd name="connsiteY9" fmla="*/ 3722082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3065443 w 7813959"/>
                <a:gd name="connsiteY8" fmla="*/ 3101593 h 5449078"/>
                <a:gd name="connsiteX9" fmla="*/ 3402115 w 7813959"/>
                <a:gd name="connsiteY9" fmla="*/ 3722082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3402115 w 7813959"/>
                <a:gd name="connsiteY9" fmla="*/ 3722082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3250812 w 7813959"/>
                <a:gd name="connsiteY9" fmla="*/ 3156205 h 5449078"/>
                <a:gd name="connsiteX10" fmla="*/ 3033593 w 7813959"/>
                <a:gd name="connsiteY10" fmla="*/ 4642434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3250812 w 7813959"/>
                <a:gd name="connsiteY9" fmla="*/ 3156205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571779 w 7813959"/>
                <a:gd name="connsiteY5" fmla="*/ 1726163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958362 w 7813959"/>
                <a:gd name="connsiteY6" fmla="*/ 2066364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888530 w 7813959"/>
                <a:gd name="connsiteY6" fmla="*/ 2317865 h 5449078"/>
                <a:gd name="connsiteX7" fmla="*/ 2380645 w 7813959"/>
                <a:gd name="connsiteY7" fmla="*/ 2454995 h 5449078"/>
                <a:gd name="connsiteX8" fmla="*/ 2809392 w 7813959"/>
                <a:gd name="connsiteY8" fmla="*/ 2802936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888530 w 7813959"/>
                <a:gd name="connsiteY6" fmla="*/ 2317865 h 5449078"/>
                <a:gd name="connsiteX7" fmla="*/ 2322452 w 7813959"/>
                <a:gd name="connsiteY7" fmla="*/ 2800808 h 5449078"/>
                <a:gd name="connsiteX8" fmla="*/ 2809392 w 7813959"/>
                <a:gd name="connsiteY8" fmla="*/ 2802936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888530 w 7813959"/>
                <a:gd name="connsiteY6" fmla="*/ 2317865 h 5449078"/>
                <a:gd name="connsiteX7" fmla="*/ 2322452 w 7813959"/>
                <a:gd name="connsiteY7" fmla="*/ 2800808 h 5449078"/>
                <a:gd name="connsiteX8" fmla="*/ 2704643 w 7813959"/>
                <a:gd name="connsiteY8" fmla="*/ 2850092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322452 w 7813959"/>
                <a:gd name="connsiteY7" fmla="*/ 2800808 h 5449078"/>
                <a:gd name="connsiteX8" fmla="*/ 2704643 w 7813959"/>
                <a:gd name="connsiteY8" fmla="*/ 2850092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04643 w 7813959"/>
                <a:gd name="connsiteY8" fmla="*/ 2850092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2936566 w 7813959"/>
                <a:gd name="connsiteY9" fmla="*/ 2904703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3384930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167315 w 7813959"/>
                <a:gd name="connsiteY11" fmla="*/ 4640116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372279 w 7813959"/>
                <a:gd name="connsiteY12" fmla="*/ 4773122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773804 w 7813959"/>
                <a:gd name="connsiteY13" fmla="*/ 4730620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925107 w 7813959"/>
                <a:gd name="connsiteY13" fmla="*/ 3960398 h 5449078"/>
                <a:gd name="connsiteX14" fmla="*/ 4008481 w 7813959"/>
                <a:gd name="connsiteY14" fmla="*/ 4751407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925107 w 7813959"/>
                <a:gd name="connsiteY13" fmla="*/ 3960398 h 5449078"/>
                <a:gd name="connsiteX14" fmla="*/ 4217978 w 7813959"/>
                <a:gd name="connsiteY14" fmla="*/ 4389875 h 5449078"/>
                <a:gd name="connsiteX15" fmla="*/ 4297730 w 7813959"/>
                <a:gd name="connsiteY15" fmla="*/ 4982720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925107 w 7813959"/>
                <a:gd name="connsiteY13" fmla="*/ 3960398 h 5449078"/>
                <a:gd name="connsiteX14" fmla="*/ 4217978 w 7813959"/>
                <a:gd name="connsiteY14" fmla="*/ 4389875 h 5449078"/>
                <a:gd name="connsiteX15" fmla="*/ 4495588 w 7813959"/>
                <a:gd name="connsiteY15" fmla="*/ 4762657 h 5449078"/>
                <a:gd name="connsiteX16" fmla="*/ 4695816 w 7813959"/>
                <a:gd name="connsiteY16" fmla="*/ 5137864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  <a:gd name="connsiteX0" fmla="*/ 0 w 7813959"/>
                <a:gd name="connsiteY0" fmla="*/ 0 h 5449078"/>
                <a:gd name="connsiteX1" fmla="*/ 312146 w 7813959"/>
                <a:gd name="connsiteY1" fmla="*/ 27992 h 5449078"/>
                <a:gd name="connsiteX2" fmla="*/ 515148 w 7813959"/>
                <a:gd name="connsiteY2" fmla="*/ 402066 h 5449078"/>
                <a:gd name="connsiteX3" fmla="*/ 720421 w 7813959"/>
                <a:gd name="connsiteY3" fmla="*/ 589105 h 5449078"/>
                <a:gd name="connsiteX4" fmla="*/ 860934 w 7813959"/>
                <a:gd name="connsiteY4" fmla="*/ 1174730 h 5449078"/>
                <a:gd name="connsiteX5" fmla="*/ 1315727 w 7813959"/>
                <a:gd name="connsiteY5" fmla="*/ 1537537 h 5449078"/>
                <a:gd name="connsiteX6" fmla="*/ 1725588 w 7813959"/>
                <a:gd name="connsiteY6" fmla="*/ 1909176 h 5449078"/>
                <a:gd name="connsiteX7" fmla="*/ 2136232 w 7813959"/>
                <a:gd name="connsiteY7" fmla="*/ 2297807 h 5449078"/>
                <a:gd name="connsiteX8" fmla="*/ 2739560 w 7813959"/>
                <a:gd name="connsiteY8" fmla="*/ 2488560 h 5449078"/>
                <a:gd name="connsiteX9" fmla="*/ 3064593 w 7813959"/>
                <a:gd name="connsiteY9" fmla="*/ 2543171 h 5449078"/>
                <a:gd name="connsiteX10" fmla="*/ 3382754 w 7813959"/>
                <a:gd name="connsiteY10" fmla="*/ 2771897 h 5449078"/>
                <a:gd name="connsiteX11" fmla="*/ 3586309 w 7813959"/>
                <a:gd name="connsiteY11" fmla="*/ 3225423 h 5449078"/>
                <a:gd name="connsiteX12" fmla="*/ 3721441 w 7813959"/>
                <a:gd name="connsiteY12" fmla="*/ 3672805 h 5449078"/>
                <a:gd name="connsiteX13" fmla="*/ 3925107 w 7813959"/>
                <a:gd name="connsiteY13" fmla="*/ 3960398 h 5449078"/>
                <a:gd name="connsiteX14" fmla="*/ 4217978 w 7813959"/>
                <a:gd name="connsiteY14" fmla="*/ 4389875 h 5449078"/>
                <a:gd name="connsiteX15" fmla="*/ 4495588 w 7813959"/>
                <a:gd name="connsiteY15" fmla="*/ 4762657 h 5449078"/>
                <a:gd name="connsiteX16" fmla="*/ 4742371 w 7813959"/>
                <a:gd name="connsiteY16" fmla="*/ 4839207 h 5449078"/>
                <a:gd name="connsiteX17" fmla="*/ 5080706 w 7813959"/>
                <a:gd name="connsiteY17" fmla="*/ 5000532 h 5449078"/>
                <a:gd name="connsiteX18" fmla="*/ 5410101 w 7813959"/>
                <a:gd name="connsiteY18" fmla="*/ 5099441 h 5449078"/>
                <a:gd name="connsiteX19" fmla="*/ 5644779 w 7813959"/>
                <a:gd name="connsiteY19" fmla="*/ 5086383 h 5449078"/>
                <a:gd name="connsiteX20" fmla="*/ 5868162 w 7813959"/>
                <a:gd name="connsiteY20" fmla="*/ 5014615 h 5449078"/>
                <a:gd name="connsiteX21" fmla="*/ 6249368 w 7813959"/>
                <a:gd name="connsiteY21" fmla="*/ 4995954 h 5449078"/>
                <a:gd name="connsiteX22" fmla="*/ 6695210 w 7813959"/>
                <a:gd name="connsiteY22" fmla="*/ 5083581 h 5449078"/>
                <a:gd name="connsiteX23" fmla="*/ 7045538 w 7813959"/>
                <a:gd name="connsiteY23" fmla="*/ 5119204 h 5449078"/>
                <a:gd name="connsiteX24" fmla="*/ 7451540 w 7813959"/>
                <a:gd name="connsiteY24" fmla="*/ 5271294 h 5449078"/>
                <a:gd name="connsiteX25" fmla="*/ 7813959 w 7813959"/>
                <a:gd name="connsiteY25" fmla="*/ 5449078 h 5449078"/>
                <a:gd name="connsiteX26" fmla="*/ 4236 w 7813959"/>
                <a:gd name="connsiteY26" fmla="*/ 5449078 h 5449078"/>
                <a:gd name="connsiteX27" fmla="*/ 0 w 7813959"/>
                <a:gd name="connsiteY27" fmla="*/ 0 h 544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3959" h="5449078">
                  <a:moveTo>
                    <a:pt x="0" y="0"/>
                  </a:moveTo>
                  <a:lnTo>
                    <a:pt x="312146" y="27992"/>
                  </a:lnTo>
                  <a:lnTo>
                    <a:pt x="515148" y="402066"/>
                  </a:lnTo>
                  <a:cubicBezTo>
                    <a:pt x="686210" y="445609"/>
                    <a:pt x="651996" y="545562"/>
                    <a:pt x="720421" y="589105"/>
                  </a:cubicBezTo>
                  <a:cubicBezTo>
                    <a:pt x="720708" y="750468"/>
                    <a:pt x="867155" y="1000559"/>
                    <a:pt x="860934" y="1174730"/>
                  </a:cubicBezTo>
                  <a:cubicBezTo>
                    <a:pt x="1140852" y="1482640"/>
                    <a:pt x="867306" y="1298844"/>
                    <a:pt x="1315727" y="1537537"/>
                  </a:cubicBezTo>
                  <a:cubicBezTo>
                    <a:pt x="1390372" y="1920093"/>
                    <a:pt x="1697596" y="1638588"/>
                    <a:pt x="1725588" y="1909176"/>
                  </a:cubicBezTo>
                  <a:cubicBezTo>
                    <a:pt x="1877988" y="2431690"/>
                    <a:pt x="1897893" y="1797856"/>
                    <a:pt x="2136232" y="2297807"/>
                  </a:cubicBezTo>
                  <a:cubicBezTo>
                    <a:pt x="2475796" y="2409774"/>
                    <a:pt x="2475193" y="2376593"/>
                    <a:pt x="2739560" y="2488560"/>
                  </a:cubicBezTo>
                  <a:lnTo>
                    <a:pt x="3064593" y="2543171"/>
                  </a:lnTo>
                  <a:cubicBezTo>
                    <a:pt x="3087686" y="2548213"/>
                    <a:pt x="3359661" y="2766855"/>
                    <a:pt x="3382754" y="2771897"/>
                  </a:cubicBezTo>
                  <a:lnTo>
                    <a:pt x="3586309" y="3225423"/>
                  </a:lnTo>
                  <a:lnTo>
                    <a:pt x="3721441" y="3672805"/>
                  </a:lnTo>
                  <a:lnTo>
                    <a:pt x="3925107" y="3960398"/>
                  </a:lnTo>
                  <a:lnTo>
                    <a:pt x="4217978" y="4389875"/>
                  </a:lnTo>
                  <a:lnTo>
                    <a:pt x="4495588" y="4762657"/>
                  </a:lnTo>
                  <a:lnTo>
                    <a:pt x="4742371" y="4839207"/>
                  </a:lnTo>
                  <a:lnTo>
                    <a:pt x="5080706" y="5000532"/>
                  </a:lnTo>
                  <a:lnTo>
                    <a:pt x="5410101" y="5099441"/>
                  </a:lnTo>
                  <a:cubicBezTo>
                    <a:pt x="5416322" y="4996804"/>
                    <a:pt x="5591905" y="5114375"/>
                    <a:pt x="5644779" y="5086383"/>
                  </a:cubicBezTo>
                  <a:lnTo>
                    <a:pt x="5868162" y="5014615"/>
                  </a:lnTo>
                  <a:lnTo>
                    <a:pt x="6249368" y="4995954"/>
                  </a:lnTo>
                  <a:lnTo>
                    <a:pt x="6695210" y="5083581"/>
                  </a:lnTo>
                  <a:lnTo>
                    <a:pt x="7045538" y="5119204"/>
                  </a:lnTo>
                  <a:lnTo>
                    <a:pt x="7451540" y="5271294"/>
                  </a:lnTo>
                  <a:lnTo>
                    <a:pt x="7813959" y="5449078"/>
                  </a:lnTo>
                  <a:lnTo>
                    <a:pt x="4236" y="544907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5000">
                  <a:srgbClr val="BAAA93"/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0F89E393-1F0B-A613-7496-4C3D9C7A05FE}"/>
                </a:ext>
              </a:extLst>
            </p:cNvPr>
            <p:cNvSpPr/>
            <p:nvPr/>
          </p:nvSpPr>
          <p:spPr>
            <a:xfrm>
              <a:off x="5302415" y="2431551"/>
              <a:ext cx="6154445" cy="3256905"/>
            </a:xfrm>
            <a:custGeom>
              <a:avLst/>
              <a:gdLst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298580 w 7809723"/>
                <a:gd name="connsiteY1" fmla="*/ 74645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701004 w 7809723"/>
                <a:gd name="connsiteY17" fmla="*/ 4655976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5952931 w 7809723"/>
                <a:gd name="connsiteY19" fmla="*/ 4693298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691674 w 7809723"/>
                <a:gd name="connsiteY18" fmla="*/ 4544008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533053 w 7809723"/>
                <a:gd name="connsiteY17" fmla="*/ 4627984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083560 w 7809723"/>
                <a:gd name="connsiteY19" fmla="*/ 4702629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109927 w 7809723"/>
                <a:gd name="connsiteY21" fmla="*/ 4553339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791061 w 7809723"/>
                <a:gd name="connsiteY23" fmla="*/ 4842588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727788 w 7809723"/>
                <a:gd name="connsiteY4" fmla="*/ 802433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62474 w 7809723"/>
                <a:gd name="connsiteY3" fmla="*/ 419878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457200 w 7809723"/>
                <a:gd name="connsiteY2" fmla="*/ 289249 h 5449078"/>
                <a:gd name="connsiteX3" fmla="*/ 630246 w 7809723"/>
                <a:gd name="connsiteY3" fmla="*/ 510132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630246 w 7809723"/>
                <a:gd name="connsiteY3" fmla="*/ 510132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901821 w 7809723"/>
                <a:gd name="connsiteY8" fmla="*/ 4441371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228392 w 7809723"/>
                <a:gd name="connsiteY11" fmla="*/ 4581331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163078 w 7809723"/>
                <a:gd name="connsiteY10" fmla="*/ 4516016 h 5449078"/>
                <a:gd name="connsiteX11" fmla="*/ 3368043 w 7809723"/>
                <a:gd name="connsiteY11" fmla="*/ 4773122 h 5449078"/>
                <a:gd name="connsiteX12" fmla="*/ 3769568 w 7809723"/>
                <a:gd name="connsiteY12" fmla="*/ 4730620 h 5449078"/>
                <a:gd name="connsiteX13" fmla="*/ 3993502 w 7809723"/>
                <a:gd name="connsiteY13" fmla="*/ 4469363 h 5449078"/>
                <a:gd name="connsiteX14" fmla="*/ 4282751 w 7809723"/>
                <a:gd name="connsiteY14" fmla="*/ 4711959 h 5449078"/>
                <a:gd name="connsiteX15" fmla="*/ 4562670 w 7809723"/>
                <a:gd name="connsiteY15" fmla="*/ 4833257 h 5449078"/>
                <a:gd name="connsiteX16" fmla="*/ 5355772 w 7809723"/>
                <a:gd name="connsiteY16" fmla="*/ 4842588 h 5449078"/>
                <a:gd name="connsiteX17" fmla="*/ 5663681 w 7809723"/>
                <a:gd name="connsiteY17" fmla="*/ 4693299 h 5449078"/>
                <a:gd name="connsiteX18" fmla="*/ 5887617 w 7809723"/>
                <a:gd name="connsiteY18" fmla="*/ 4432041 h 5449078"/>
                <a:gd name="connsiteX19" fmla="*/ 6186197 w 7809723"/>
                <a:gd name="connsiteY19" fmla="*/ 4721290 h 5449078"/>
                <a:gd name="connsiteX20" fmla="*/ 6932645 w 7809723"/>
                <a:gd name="connsiteY20" fmla="*/ 4702629 h 5449078"/>
                <a:gd name="connsiteX21" fmla="*/ 7249579 w 7809723"/>
                <a:gd name="connsiteY21" fmla="*/ 5094863 h 5449078"/>
                <a:gd name="connsiteX22" fmla="*/ 7492482 w 7809723"/>
                <a:gd name="connsiteY22" fmla="*/ 4814596 h 5449078"/>
                <a:gd name="connsiteX23" fmla="*/ 7447304 w 7809723"/>
                <a:gd name="connsiteY23" fmla="*/ 5271294 h 5449078"/>
                <a:gd name="connsiteX24" fmla="*/ 7809723 w 7809723"/>
                <a:gd name="connsiteY24" fmla="*/ 5449078 h 5449078"/>
                <a:gd name="connsiteX25" fmla="*/ 0 w 7809723"/>
                <a:gd name="connsiteY25" fmla="*/ 5449078 h 5449078"/>
                <a:gd name="connsiteX26" fmla="*/ 27992 w 7809723"/>
                <a:gd name="connsiteY26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3013788 w 7809723"/>
                <a:gd name="connsiteY9" fmla="*/ 4469363 h 5449078"/>
                <a:gd name="connsiteX10" fmla="*/ 3029357 w 7809723"/>
                <a:gd name="connsiteY10" fmla="*/ 4642434 h 5449078"/>
                <a:gd name="connsiteX11" fmla="*/ 3163078 w 7809723"/>
                <a:gd name="connsiteY11" fmla="*/ 45160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8 w 7809723"/>
                <a:gd name="connsiteY11" fmla="*/ 45160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3993502 w 7809723"/>
                <a:gd name="connsiteY14" fmla="*/ 4469363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82751 w 7809723"/>
                <a:gd name="connsiteY15" fmla="*/ 4711959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562670 w 7809723"/>
                <a:gd name="connsiteY16" fmla="*/ 4833257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55772 w 7809723"/>
                <a:gd name="connsiteY17" fmla="*/ 4842588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663681 w 7809723"/>
                <a:gd name="connsiteY18" fmla="*/ 4693299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824818 w 7809723"/>
                <a:gd name="connsiteY18" fmla="*/ 5009187 h 5449078"/>
                <a:gd name="connsiteX19" fmla="*/ 5887617 w 7809723"/>
                <a:gd name="connsiteY19" fmla="*/ 4432041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388000 w 7809723"/>
                <a:gd name="connsiteY17" fmla="*/ 5056941 h 5449078"/>
                <a:gd name="connsiteX18" fmla="*/ 5824818 w 7809723"/>
                <a:gd name="connsiteY18" fmla="*/ 5009187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824818 w 7809723"/>
                <a:gd name="connsiteY18" fmla="*/ 5009187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6048754 w 7809723"/>
                <a:gd name="connsiteY19" fmla="*/ 49622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6186197 w 7809723"/>
                <a:gd name="connsiteY20" fmla="*/ 4721290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932645 w 7809723"/>
                <a:gd name="connsiteY21" fmla="*/ 4702629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7249579 w 7809723"/>
                <a:gd name="connsiteY22" fmla="*/ 5094863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6690974 w 7809723"/>
                <a:gd name="connsiteY22" fmla="*/ 5083581 h 5449078"/>
                <a:gd name="connsiteX23" fmla="*/ 7492482 w 7809723"/>
                <a:gd name="connsiteY23" fmla="*/ 4814596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45132 w 7809723"/>
                <a:gd name="connsiteY21" fmla="*/ 4995954 h 5449078"/>
                <a:gd name="connsiteX22" fmla="*/ 6690974 w 7809723"/>
                <a:gd name="connsiteY22" fmla="*/ 5083581 h 5449078"/>
                <a:gd name="connsiteX23" fmla="*/ 7041302 w 7809723"/>
                <a:gd name="connsiteY23" fmla="*/ 5119204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60456 w 7809723"/>
                <a:gd name="connsiteY21" fmla="*/ 5182993 h 5449078"/>
                <a:gd name="connsiteX22" fmla="*/ 6690974 w 7809723"/>
                <a:gd name="connsiteY22" fmla="*/ 5083581 h 5449078"/>
                <a:gd name="connsiteX23" fmla="*/ 7041302 w 7809723"/>
                <a:gd name="connsiteY23" fmla="*/ 5119204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60456 w 7809723"/>
                <a:gd name="connsiteY21" fmla="*/ 5182993 h 5449078"/>
                <a:gd name="connsiteX22" fmla="*/ 6690974 w 7809723"/>
                <a:gd name="connsiteY22" fmla="*/ 5083581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014615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405865 w 7809723"/>
                <a:gd name="connsiteY18" fmla="*/ 509944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769568 w 7809723"/>
                <a:gd name="connsiteY13" fmla="*/ 4730620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42434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665489 w 7809723"/>
                <a:gd name="connsiteY8" fmla="*/ 4610598 h 5449078"/>
                <a:gd name="connsiteX9" fmla="*/ 2874137 w 7809723"/>
                <a:gd name="connsiteY9" fmla="*/ 4570898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2108719 w 7809723"/>
                <a:gd name="connsiteY7" fmla="*/ 4105469 h 5449078"/>
                <a:gd name="connsiteX8" fmla="*/ 2481609 w 7809723"/>
                <a:gd name="connsiteY8" fmla="*/ 4797637 h 5449078"/>
                <a:gd name="connsiteX9" fmla="*/ 2874137 w 7809723"/>
                <a:gd name="connsiteY9" fmla="*/ 4570898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74137 w 7809723"/>
                <a:gd name="connsiteY9" fmla="*/ 4570898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935431 w 7809723"/>
                <a:gd name="connsiteY9" fmla="*/ 4683121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68043 w 7809723"/>
                <a:gd name="connsiteY12" fmla="*/ 4773122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935431 w 7809723"/>
                <a:gd name="connsiteY9" fmla="*/ 4683121 h 5449078"/>
                <a:gd name="connsiteX10" fmla="*/ 3029357 w 7809723"/>
                <a:gd name="connsiteY10" fmla="*/ 4623732 h 5449078"/>
                <a:gd name="connsiteX11" fmla="*/ 3163079 w 7809723"/>
                <a:gd name="connsiteY11" fmla="*/ 464011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935431 w 7809723"/>
                <a:gd name="connsiteY9" fmla="*/ 4683121 h 5449078"/>
                <a:gd name="connsiteX10" fmla="*/ 3029357 w 7809723"/>
                <a:gd name="connsiteY10" fmla="*/ 4623732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89462 w 7809723"/>
                <a:gd name="connsiteY9" fmla="*/ 4795346 h 5449078"/>
                <a:gd name="connsiteX10" fmla="*/ 3029357 w 7809723"/>
                <a:gd name="connsiteY10" fmla="*/ 4623732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567543 w 7809723"/>
                <a:gd name="connsiteY5" fmla="*/ 1726163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89462 w 7809723"/>
                <a:gd name="connsiteY9" fmla="*/ 4795346 h 5449078"/>
                <a:gd name="connsiteX10" fmla="*/ 3029357 w 7809723"/>
                <a:gd name="connsiteY10" fmla="*/ 4792066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230431 w 7809723"/>
                <a:gd name="connsiteY5" fmla="*/ 1782275 h 5449078"/>
                <a:gd name="connsiteX6" fmla="*/ 1651519 w 7809723"/>
                <a:gd name="connsiteY6" fmla="*/ 2537927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89462 w 7809723"/>
                <a:gd name="connsiteY9" fmla="*/ 4795346 h 5449078"/>
                <a:gd name="connsiteX10" fmla="*/ 3029357 w 7809723"/>
                <a:gd name="connsiteY10" fmla="*/ 4792066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27992 w 7809723"/>
                <a:gd name="connsiteY0" fmla="*/ 0 h 5449078"/>
                <a:gd name="connsiteX1" fmla="*/ 307910 w 7809723"/>
                <a:gd name="connsiteY1" fmla="*/ 27992 h 5449078"/>
                <a:gd name="connsiteX2" fmla="*/ 510912 w 7809723"/>
                <a:gd name="connsiteY2" fmla="*/ 402066 h 5449078"/>
                <a:gd name="connsiteX3" fmla="*/ 716185 w 7809723"/>
                <a:gd name="connsiteY3" fmla="*/ 589105 h 5449078"/>
                <a:gd name="connsiteX4" fmla="*/ 856698 w 7809723"/>
                <a:gd name="connsiteY4" fmla="*/ 1174730 h 5449078"/>
                <a:gd name="connsiteX5" fmla="*/ 1230431 w 7809723"/>
                <a:gd name="connsiteY5" fmla="*/ 1782275 h 5449078"/>
                <a:gd name="connsiteX6" fmla="*/ 1406347 w 7809723"/>
                <a:gd name="connsiteY6" fmla="*/ 2650150 h 5449078"/>
                <a:gd name="connsiteX7" fmla="*/ 1694992 w 7809723"/>
                <a:gd name="connsiteY7" fmla="*/ 3899727 h 5449078"/>
                <a:gd name="connsiteX8" fmla="*/ 2481609 w 7809723"/>
                <a:gd name="connsiteY8" fmla="*/ 4797637 h 5449078"/>
                <a:gd name="connsiteX9" fmla="*/ 2889462 w 7809723"/>
                <a:gd name="connsiteY9" fmla="*/ 4795346 h 5449078"/>
                <a:gd name="connsiteX10" fmla="*/ 3029357 w 7809723"/>
                <a:gd name="connsiteY10" fmla="*/ 4792066 h 5449078"/>
                <a:gd name="connsiteX11" fmla="*/ 3193725 w 7809723"/>
                <a:gd name="connsiteY11" fmla="*/ 4864566 h 5449078"/>
                <a:gd name="connsiteX12" fmla="*/ 3398689 w 7809723"/>
                <a:gd name="connsiteY12" fmla="*/ 4847940 h 5449078"/>
                <a:gd name="connsiteX13" fmla="*/ 3616335 w 7809723"/>
                <a:gd name="connsiteY13" fmla="*/ 4824139 h 5449078"/>
                <a:gd name="connsiteX14" fmla="*/ 4004245 w 7809723"/>
                <a:gd name="connsiteY14" fmla="*/ 4751407 h 5449078"/>
                <a:gd name="connsiteX15" fmla="*/ 4293494 w 7809723"/>
                <a:gd name="connsiteY15" fmla="*/ 4982720 h 5449078"/>
                <a:gd name="connsiteX16" fmla="*/ 4691580 w 7809723"/>
                <a:gd name="connsiteY16" fmla="*/ 5137864 h 5449078"/>
                <a:gd name="connsiteX17" fmla="*/ 5076470 w 7809723"/>
                <a:gd name="connsiteY17" fmla="*/ 5000532 h 5449078"/>
                <a:gd name="connsiteX18" fmla="*/ 5375219 w 7809723"/>
                <a:gd name="connsiteY18" fmla="*/ 5249071 h 5449078"/>
                <a:gd name="connsiteX19" fmla="*/ 5640543 w 7809723"/>
                <a:gd name="connsiteY19" fmla="*/ 5086383 h 5449078"/>
                <a:gd name="connsiteX20" fmla="*/ 5863926 w 7809723"/>
                <a:gd name="connsiteY20" fmla="*/ 5182952 h 5449078"/>
                <a:gd name="connsiteX21" fmla="*/ 6260456 w 7809723"/>
                <a:gd name="connsiteY21" fmla="*/ 5182993 h 5449078"/>
                <a:gd name="connsiteX22" fmla="*/ 6645005 w 7809723"/>
                <a:gd name="connsiteY22" fmla="*/ 5251916 h 5449078"/>
                <a:gd name="connsiteX23" fmla="*/ 7071949 w 7809723"/>
                <a:gd name="connsiteY23" fmla="*/ 5287541 h 5449078"/>
                <a:gd name="connsiteX24" fmla="*/ 7447304 w 7809723"/>
                <a:gd name="connsiteY24" fmla="*/ 5271294 h 5449078"/>
                <a:gd name="connsiteX25" fmla="*/ 7809723 w 7809723"/>
                <a:gd name="connsiteY25" fmla="*/ 5449078 h 5449078"/>
                <a:gd name="connsiteX26" fmla="*/ 0 w 7809723"/>
                <a:gd name="connsiteY26" fmla="*/ 5449078 h 5449078"/>
                <a:gd name="connsiteX27" fmla="*/ 27992 w 7809723"/>
                <a:gd name="connsiteY27" fmla="*/ 0 h 5449078"/>
                <a:gd name="connsiteX0" fmla="*/ 0 w 7812377"/>
                <a:gd name="connsiteY0" fmla="*/ 0 h 5430373"/>
                <a:gd name="connsiteX1" fmla="*/ 310564 w 7812377"/>
                <a:gd name="connsiteY1" fmla="*/ 9287 h 5430373"/>
                <a:gd name="connsiteX2" fmla="*/ 513566 w 7812377"/>
                <a:gd name="connsiteY2" fmla="*/ 383361 h 5430373"/>
                <a:gd name="connsiteX3" fmla="*/ 718839 w 7812377"/>
                <a:gd name="connsiteY3" fmla="*/ 570400 h 5430373"/>
                <a:gd name="connsiteX4" fmla="*/ 859352 w 7812377"/>
                <a:gd name="connsiteY4" fmla="*/ 1156025 h 5430373"/>
                <a:gd name="connsiteX5" fmla="*/ 1233085 w 7812377"/>
                <a:gd name="connsiteY5" fmla="*/ 1763570 h 5430373"/>
                <a:gd name="connsiteX6" fmla="*/ 1409001 w 7812377"/>
                <a:gd name="connsiteY6" fmla="*/ 2631445 h 5430373"/>
                <a:gd name="connsiteX7" fmla="*/ 1697646 w 7812377"/>
                <a:gd name="connsiteY7" fmla="*/ 3881022 h 5430373"/>
                <a:gd name="connsiteX8" fmla="*/ 2484263 w 7812377"/>
                <a:gd name="connsiteY8" fmla="*/ 4778932 h 5430373"/>
                <a:gd name="connsiteX9" fmla="*/ 2892116 w 7812377"/>
                <a:gd name="connsiteY9" fmla="*/ 4776641 h 5430373"/>
                <a:gd name="connsiteX10" fmla="*/ 3032011 w 7812377"/>
                <a:gd name="connsiteY10" fmla="*/ 4773361 h 5430373"/>
                <a:gd name="connsiteX11" fmla="*/ 3196379 w 7812377"/>
                <a:gd name="connsiteY11" fmla="*/ 4845861 h 5430373"/>
                <a:gd name="connsiteX12" fmla="*/ 3401343 w 7812377"/>
                <a:gd name="connsiteY12" fmla="*/ 4829235 h 5430373"/>
                <a:gd name="connsiteX13" fmla="*/ 3618989 w 7812377"/>
                <a:gd name="connsiteY13" fmla="*/ 4805434 h 5430373"/>
                <a:gd name="connsiteX14" fmla="*/ 4006899 w 7812377"/>
                <a:gd name="connsiteY14" fmla="*/ 4732702 h 5430373"/>
                <a:gd name="connsiteX15" fmla="*/ 4296148 w 7812377"/>
                <a:gd name="connsiteY15" fmla="*/ 4964015 h 5430373"/>
                <a:gd name="connsiteX16" fmla="*/ 4694234 w 7812377"/>
                <a:gd name="connsiteY16" fmla="*/ 5119159 h 5430373"/>
                <a:gd name="connsiteX17" fmla="*/ 5079124 w 7812377"/>
                <a:gd name="connsiteY17" fmla="*/ 4981827 h 5430373"/>
                <a:gd name="connsiteX18" fmla="*/ 5377873 w 7812377"/>
                <a:gd name="connsiteY18" fmla="*/ 5230366 h 5430373"/>
                <a:gd name="connsiteX19" fmla="*/ 5643197 w 7812377"/>
                <a:gd name="connsiteY19" fmla="*/ 5067678 h 5430373"/>
                <a:gd name="connsiteX20" fmla="*/ 5866580 w 7812377"/>
                <a:gd name="connsiteY20" fmla="*/ 5164247 h 5430373"/>
                <a:gd name="connsiteX21" fmla="*/ 6263110 w 7812377"/>
                <a:gd name="connsiteY21" fmla="*/ 5164288 h 5430373"/>
                <a:gd name="connsiteX22" fmla="*/ 6647659 w 7812377"/>
                <a:gd name="connsiteY22" fmla="*/ 5233211 h 5430373"/>
                <a:gd name="connsiteX23" fmla="*/ 7074603 w 7812377"/>
                <a:gd name="connsiteY23" fmla="*/ 5268836 h 5430373"/>
                <a:gd name="connsiteX24" fmla="*/ 7449958 w 7812377"/>
                <a:gd name="connsiteY24" fmla="*/ 5252589 h 5430373"/>
                <a:gd name="connsiteX25" fmla="*/ 7812377 w 7812377"/>
                <a:gd name="connsiteY25" fmla="*/ 5430373 h 5430373"/>
                <a:gd name="connsiteX26" fmla="*/ 2654 w 7812377"/>
                <a:gd name="connsiteY26" fmla="*/ 5430373 h 5430373"/>
                <a:gd name="connsiteX27" fmla="*/ 0 w 7812377"/>
                <a:gd name="connsiteY27" fmla="*/ 0 h 54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2377" h="5430373">
                  <a:moveTo>
                    <a:pt x="0" y="0"/>
                  </a:moveTo>
                  <a:lnTo>
                    <a:pt x="310564" y="9287"/>
                  </a:lnTo>
                  <a:lnTo>
                    <a:pt x="513566" y="383361"/>
                  </a:lnTo>
                  <a:cubicBezTo>
                    <a:pt x="684628" y="426904"/>
                    <a:pt x="650414" y="526857"/>
                    <a:pt x="718839" y="570400"/>
                  </a:cubicBezTo>
                  <a:cubicBezTo>
                    <a:pt x="719126" y="731763"/>
                    <a:pt x="865573" y="981854"/>
                    <a:pt x="859352" y="1156025"/>
                  </a:cubicBezTo>
                  <a:cubicBezTo>
                    <a:pt x="1139270" y="1463935"/>
                    <a:pt x="784664" y="1524877"/>
                    <a:pt x="1233085" y="1763570"/>
                  </a:cubicBezTo>
                  <a:cubicBezTo>
                    <a:pt x="1307730" y="2146126"/>
                    <a:pt x="1381009" y="2360857"/>
                    <a:pt x="1409001" y="2631445"/>
                  </a:cubicBezTo>
                  <a:cubicBezTo>
                    <a:pt x="1561401" y="3153959"/>
                    <a:pt x="1459307" y="3381071"/>
                    <a:pt x="1697646" y="3881022"/>
                  </a:cubicBezTo>
                  <a:cubicBezTo>
                    <a:pt x="2037210" y="3992989"/>
                    <a:pt x="2219896" y="4666965"/>
                    <a:pt x="2484263" y="4778932"/>
                  </a:cubicBezTo>
                  <a:lnTo>
                    <a:pt x="2892116" y="4776641"/>
                  </a:lnTo>
                  <a:cubicBezTo>
                    <a:pt x="2915209" y="4781683"/>
                    <a:pt x="3008918" y="4768319"/>
                    <a:pt x="3032011" y="4773361"/>
                  </a:cubicBezTo>
                  <a:lnTo>
                    <a:pt x="3196379" y="4845861"/>
                  </a:lnTo>
                  <a:lnTo>
                    <a:pt x="3401343" y="4829235"/>
                  </a:lnTo>
                  <a:lnTo>
                    <a:pt x="3618989" y="4805434"/>
                  </a:lnTo>
                  <a:lnTo>
                    <a:pt x="4006899" y="4732702"/>
                  </a:lnTo>
                  <a:lnTo>
                    <a:pt x="4296148" y="4964015"/>
                  </a:lnTo>
                  <a:lnTo>
                    <a:pt x="4694234" y="5119159"/>
                  </a:lnTo>
                  <a:lnTo>
                    <a:pt x="5079124" y="4981827"/>
                  </a:lnTo>
                  <a:lnTo>
                    <a:pt x="5377873" y="5230366"/>
                  </a:lnTo>
                  <a:cubicBezTo>
                    <a:pt x="5384094" y="5127729"/>
                    <a:pt x="5590323" y="5095670"/>
                    <a:pt x="5643197" y="5067678"/>
                  </a:cubicBezTo>
                  <a:lnTo>
                    <a:pt x="5866580" y="5164247"/>
                  </a:lnTo>
                  <a:lnTo>
                    <a:pt x="6263110" y="5164288"/>
                  </a:lnTo>
                  <a:lnTo>
                    <a:pt x="6647659" y="5233211"/>
                  </a:lnTo>
                  <a:lnTo>
                    <a:pt x="7074603" y="5268836"/>
                  </a:lnTo>
                  <a:lnTo>
                    <a:pt x="7449958" y="5252589"/>
                  </a:lnTo>
                  <a:lnTo>
                    <a:pt x="7812377" y="5430373"/>
                  </a:lnTo>
                  <a:lnTo>
                    <a:pt x="2654" y="5430373"/>
                  </a:lnTo>
                  <a:cubicBezTo>
                    <a:pt x="1769" y="3620249"/>
                    <a:pt x="885" y="1810124"/>
                    <a:pt x="0" y="0"/>
                  </a:cubicBezTo>
                  <a:close/>
                </a:path>
              </a:pathLst>
            </a:custGeom>
            <a:gradFill>
              <a:gsLst>
                <a:gs pos="95000">
                  <a:srgbClr val="A29685"/>
                </a:gs>
                <a:gs pos="4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Nuage 9">
            <a:extLst>
              <a:ext uri="{FF2B5EF4-FFF2-40B4-BE49-F238E27FC236}">
                <a16:creationId xmlns:a16="http://schemas.microsoft.com/office/drawing/2014/main" id="{53FFA2E2-14D7-0088-0150-91E9C728B335}"/>
              </a:ext>
            </a:extLst>
          </p:cNvPr>
          <p:cNvSpPr/>
          <p:nvPr/>
        </p:nvSpPr>
        <p:spPr>
          <a:xfrm rot="11226692">
            <a:off x="4251229" y="1089597"/>
            <a:ext cx="915594" cy="536381"/>
          </a:xfrm>
          <a:prstGeom prst="cloud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Nuage 10">
            <a:extLst>
              <a:ext uri="{FF2B5EF4-FFF2-40B4-BE49-F238E27FC236}">
                <a16:creationId xmlns:a16="http://schemas.microsoft.com/office/drawing/2014/main" id="{F4B01A15-ACDB-3665-87B9-20888E631B93}"/>
              </a:ext>
            </a:extLst>
          </p:cNvPr>
          <p:cNvSpPr/>
          <p:nvPr/>
        </p:nvSpPr>
        <p:spPr>
          <a:xfrm>
            <a:off x="4976247" y="1090805"/>
            <a:ext cx="974956" cy="475861"/>
          </a:xfrm>
          <a:prstGeom prst="cloud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Nuage 11">
            <a:extLst>
              <a:ext uri="{FF2B5EF4-FFF2-40B4-BE49-F238E27FC236}">
                <a16:creationId xmlns:a16="http://schemas.microsoft.com/office/drawing/2014/main" id="{951D421B-0A4B-E9F1-4E90-9E146ED83C6E}"/>
              </a:ext>
            </a:extLst>
          </p:cNvPr>
          <p:cNvSpPr/>
          <p:nvPr/>
        </p:nvSpPr>
        <p:spPr>
          <a:xfrm>
            <a:off x="6670066" y="1229543"/>
            <a:ext cx="659363" cy="380610"/>
          </a:xfrm>
          <a:prstGeom prst="cloud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Nuage 12">
            <a:extLst>
              <a:ext uri="{FF2B5EF4-FFF2-40B4-BE49-F238E27FC236}">
                <a16:creationId xmlns:a16="http://schemas.microsoft.com/office/drawing/2014/main" id="{8451C0D0-65E6-32CA-92B2-EB5A3B10CC08}"/>
              </a:ext>
            </a:extLst>
          </p:cNvPr>
          <p:cNvSpPr/>
          <p:nvPr/>
        </p:nvSpPr>
        <p:spPr>
          <a:xfrm>
            <a:off x="7398797" y="1131719"/>
            <a:ext cx="737118" cy="533400"/>
          </a:xfrm>
          <a:prstGeom prst="cloud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Nuage 13">
            <a:extLst>
              <a:ext uri="{FF2B5EF4-FFF2-40B4-BE49-F238E27FC236}">
                <a16:creationId xmlns:a16="http://schemas.microsoft.com/office/drawing/2014/main" id="{FE55EEA7-F5B8-2137-E5E8-028ECD589AE2}"/>
              </a:ext>
            </a:extLst>
          </p:cNvPr>
          <p:cNvSpPr/>
          <p:nvPr/>
        </p:nvSpPr>
        <p:spPr>
          <a:xfrm rot="16569852">
            <a:off x="7074366" y="761896"/>
            <a:ext cx="586272" cy="1005647"/>
          </a:xfrm>
          <a:prstGeom prst="cloud">
            <a:avLst/>
          </a:pr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51EC7929-FA48-4D97-B6C2-C2AA6BBD9B82}"/>
              </a:ext>
            </a:extLst>
          </p:cNvPr>
          <p:cNvSpPr/>
          <p:nvPr/>
        </p:nvSpPr>
        <p:spPr>
          <a:xfrm rot="2927806">
            <a:off x="484888" y="1968576"/>
            <a:ext cx="1215691" cy="307777"/>
          </a:xfrm>
          <a:prstGeom prst="rightArrow">
            <a:avLst/>
          </a:prstGeom>
          <a:gradFill>
            <a:gsLst>
              <a:gs pos="10000">
                <a:schemeClr val="tx2">
                  <a:lumMod val="10000"/>
                  <a:lumOff val="90000"/>
                </a:schemeClr>
              </a:gs>
              <a:gs pos="86000">
                <a:srgbClr val="00549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B647294-4176-8EA1-F274-9F40D1A3B6C7}"/>
              </a:ext>
            </a:extLst>
          </p:cNvPr>
          <p:cNvSpPr txBox="1"/>
          <p:nvPr/>
        </p:nvSpPr>
        <p:spPr>
          <a:xfrm rot="2858814">
            <a:off x="413762" y="1563199"/>
            <a:ext cx="174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5493"/>
                </a:solidFill>
                <a:latin typeface="Didact Gothic" panose="02000603000000000000" pitchFamily="2" charset="0"/>
              </a:rPr>
              <a:t>Fluvial and glacial runoff</a:t>
            </a:r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47B1AE3D-4ACA-CCBC-C3A6-D1DA77E958F0}"/>
              </a:ext>
            </a:extLst>
          </p:cNvPr>
          <p:cNvSpPr/>
          <p:nvPr/>
        </p:nvSpPr>
        <p:spPr>
          <a:xfrm>
            <a:off x="2892055" y="2729897"/>
            <a:ext cx="1414352" cy="885939"/>
          </a:xfrm>
          <a:prstGeom prst="rightArrow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Didact Gothic" panose="02000603000000000000" pitchFamily="2" charset="0"/>
              </a:rPr>
              <a:t>Transport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71420E3-FD1A-2423-A376-1A412672992B}"/>
              </a:ext>
            </a:extLst>
          </p:cNvPr>
          <p:cNvSpPr txBox="1"/>
          <p:nvPr/>
        </p:nvSpPr>
        <p:spPr>
          <a:xfrm>
            <a:off x="-178156" y="1311577"/>
            <a:ext cx="98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Didact Gothic" panose="02000603000000000000" pitchFamily="2" charset="0"/>
              </a:rPr>
              <a:t>Glacier</a:t>
            </a:r>
          </a:p>
        </p:txBody>
      </p:sp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id="{AD65EA56-44B4-9274-4CEE-311E067C0A3C}"/>
              </a:ext>
            </a:extLst>
          </p:cNvPr>
          <p:cNvSpPr/>
          <p:nvPr/>
        </p:nvSpPr>
        <p:spPr>
          <a:xfrm rot="16200000">
            <a:off x="1903540" y="3223265"/>
            <a:ext cx="641550" cy="380543"/>
          </a:xfrm>
          <a:prstGeom prst="rightArrow">
            <a:avLst/>
          </a:prstGeom>
          <a:gradFill>
            <a:gsLst>
              <a:gs pos="10000">
                <a:srgbClr val="CAB9A5"/>
              </a:gs>
              <a:gs pos="86000">
                <a:srgbClr val="00549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08392A8-29C3-5B07-5827-A525DB47EC1B}"/>
              </a:ext>
            </a:extLst>
          </p:cNvPr>
          <p:cNvSpPr txBox="1"/>
          <p:nvPr/>
        </p:nvSpPr>
        <p:spPr>
          <a:xfrm>
            <a:off x="-91289" y="1887914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bg1">
                    <a:lumMod val="95000"/>
                  </a:schemeClr>
                </a:solidFill>
                <a:latin typeface="Didact Gothic" panose="02000603000000000000" pitchFamily="2" charset="0"/>
              </a:rPr>
              <a:t>Volcanic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Didact Gothic" panose="02000603000000000000" pitchFamily="2" charset="0"/>
              </a:rPr>
              <a:t>Island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F990E7F-FE00-8A86-CBD9-16C15EAF6410}"/>
              </a:ext>
            </a:extLst>
          </p:cNvPr>
          <p:cNvSpPr txBox="1"/>
          <p:nvPr/>
        </p:nvSpPr>
        <p:spPr>
          <a:xfrm rot="432057">
            <a:off x="3358461" y="386687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Didact Gothic" panose="02000603000000000000" pitchFamily="2" charset="0"/>
              </a:rPr>
              <a:t>Plateau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776C5FA-BA1F-DCB0-F8A7-4334DA235643}"/>
              </a:ext>
            </a:extLst>
          </p:cNvPr>
          <p:cNvSpPr txBox="1"/>
          <p:nvPr/>
        </p:nvSpPr>
        <p:spPr>
          <a:xfrm>
            <a:off x="1320311" y="2543385"/>
            <a:ext cx="174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5493"/>
                </a:solidFill>
                <a:latin typeface="Didact Gothic" panose="02000603000000000000" pitchFamily="2" charset="0"/>
              </a:rPr>
              <a:t>Sedimentary </a:t>
            </a:r>
          </a:p>
          <a:p>
            <a:pPr algn="ctr"/>
            <a:r>
              <a:rPr lang="en-US" sz="1400" dirty="0">
                <a:solidFill>
                  <a:srgbClr val="005493"/>
                </a:solidFill>
                <a:latin typeface="Didact Gothic" panose="02000603000000000000" pitchFamily="2" charset="0"/>
              </a:rPr>
              <a:t>Inputs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389FCA7A-F557-7AAA-E392-F9AF24984496}"/>
              </a:ext>
            </a:extLst>
          </p:cNvPr>
          <p:cNvSpPr/>
          <p:nvPr/>
        </p:nvSpPr>
        <p:spPr>
          <a:xfrm>
            <a:off x="4176105" y="2507723"/>
            <a:ext cx="4715183" cy="460691"/>
          </a:xfrm>
          <a:prstGeom prst="roundRect">
            <a:avLst/>
          </a:prstGeom>
          <a:gradFill flip="none" rotWithShape="1">
            <a:gsLst>
              <a:gs pos="100000">
                <a:schemeClr val="accent3">
                  <a:lumMod val="0"/>
                  <a:lumOff val="100000"/>
                  <a:alpha val="27000"/>
                </a:schemeClr>
              </a:gs>
              <a:gs pos="1000">
                <a:srgbClr val="008F00"/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Didact Gothic" panose="02000603000000000000" pitchFamily="2" charset="0"/>
              </a:rPr>
              <a:t>High Chl 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BA25775-35CA-4706-9D7F-8BBEB68EFDFC}"/>
              </a:ext>
            </a:extLst>
          </p:cNvPr>
          <p:cNvSpPr txBox="1"/>
          <p:nvPr/>
        </p:nvSpPr>
        <p:spPr>
          <a:xfrm>
            <a:off x="-22267" y="4140075"/>
            <a:ext cx="9285562" cy="1938992"/>
          </a:xfrm>
          <a:prstGeom prst="rect">
            <a:avLst/>
          </a:prstGeom>
          <a:solidFill>
            <a:schemeClr val="bg1">
              <a:lumMod val="50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Heard and McDonald 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Ideal for Investigating Barium Dynamics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Could these sources represent a missing link in the marine Ba budget?</a:t>
            </a:r>
          </a:p>
          <a:p>
            <a:pPr marL="342900" indent="-342900" algn="ctr">
              <a:buFontTx/>
              <a:buChar char="-"/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55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5CC2-AC21-EBF7-6CCB-F86CEB9F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text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07DEBF98-E469-598D-2BA2-E398DDAA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78" t="3824" r="14406" b="5054"/>
          <a:stretch/>
        </p:blipFill>
        <p:spPr>
          <a:xfrm>
            <a:off x="114300" y="779062"/>
            <a:ext cx="4124439" cy="41259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5712E3-E008-87D9-904C-4C4B2595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840"/>
            <a:ext cx="8505765" cy="770126"/>
          </a:xfrm>
        </p:spPr>
        <p:txBody>
          <a:bodyPr>
            <a:normAutofit/>
          </a:bodyPr>
          <a:lstStyle/>
          <a:p>
            <a:r>
              <a:rPr lang="en-US" sz="3100" dirty="0"/>
              <a:t>Circulation on the plateau </a:t>
            </a:r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3F756F87-3261-25A1-BD8F-3E06B02B9D73}"/>
              </a:ext>
            </a:extLst>
          </p:cNvPr>
          <p:cNvSpPr/>
          <p:nvPr/>
        </p:nvSpPr>
        <p:spPr>
          <a:xfrm>
            <a:off x="1721630" y="1772587"/>
            <a:ext cx="1836964" cy="1751197"/>
          </a:xfrm>
          <a:custGeom>
            <a:avLst/>
            <a:gdLst>
              <a:gd name="connsiteX0" fmla="*/ 0 w 1533839"/>
              <a:gd name="connsiteY0" fmla="*/ 351632 h 1397692"/>
              <a:gd name="connsiteX1" fmla="*/ 738130 w 1533839"/>
              <a:gd name="connsiteY1" fmla="*/ 439767 h 1397692"/>
              <a:gd name="connsiteX2" fmla="*/ 859316 w 1533839"/>
              <a:gd name="connsiteY2" fmla="*/ 968577 h 1397692"/>
              <a:gd name="connsiteX3" fmla="*/ 936434 w 1533839"/>
              <a:gd name="connsiteY3" fmla="*/ 1343150 h 1397692"/>
              <a:gd name="connsiteX4" fmla="*/ 1277957 w 1533839"/>
              <a:gd name="connsiteY4" fmla="*/ 1376201 h 1397692"/>
              <a:gd name="connsiteX5" fmla="*/ 1520328 w 1533839"/>
              <a:gd name="connsiteY5" fmla="*/ 1155864 h 1397692"/>
              <a:gd name="connsiteX6" fmla="*/ 1432193 w 1533839"/>
              <a:gd name="connsiteY6" fmla="*/ 704172 h 1397692"/>
              <a:gd name="connsiteX7" fmla="*/ 848299 w 1533839"/>
              <a:gd name="connsiteY7" fmla="*/ 65194 h 1397692"/>
              <a:gd name="connsiteX8" fmla="*/ 947451 w 1533839"/>
              <a:gd name="connsiteY8" fmla="*/ 54177 h 1397692"/>
              <a:gd name="connsiteX0" fmla="*/ 0 w 1732142"/>
              <a:gd name="connsiteY0" fmla="*/ 307565 h 1397692"/>
              <a:gd name="connsiteX1" fmla="*/ 936433 w 1732142"/>
              <a:gd name="connsiteY1" fmla="*/ 439767 h 1397692"/>
              <a:gd name="connsiteX2" fmla="*/ 1057619 w 1732142"/>
              <a:gd name="connsiteY2" fmla="*/ 968577 h 1397692"/>
              <a:gd name="connsiteX3" fmla="*/ 1134737 w 1732142"/>
              <a:gd name="connsiteY3" fmla="*/ 1343150 h 1397692"/>
              <a:gd name="connsiteX4" fmla="*/ 1476260 w 1732142"/>
              <a:gd name="connsiteY4" fmla="*/ 1376201 h 1397692"/>
              <a:gd name="connsiteX5" fmla="*/ 1718631 w 1732142"/>
              <a:gd name="connsiteY5" fmla="*/ 1155864 h 1397692"/>
              <a:gd name="connsiteX6" fmla="*/ 1630496 w 1732142"/>
              <a:gd name="connsiteY6" fmla="*/ 704172 h 1397692"/>
              <a:gd name="connsiteX7" fmla="*/ 1046602 w 1732142"/>
              <a:gd name="connsiteY7" fmla="*/ 65194 h 1397692"/>
              <a:gd name="connsiteX8" fmla="*/ 1145754 w 1732142"/>
              <a:gd name="connsiteY8" fmla="*/ 54177 h 1397692"/>
              <a:gd name="connsiteX0" fmla="*/ 0 w 1732142"/>
              <a:gd name="connsiteY0" fmla="*/ 307565 h 1397692"/>
              <a:gd name="connsiteX1" fmla="*/ 815247 w 1732142"/>
              <a:gd name="connsiteY1" fmla="*/ 461800 h 1397692"/>
              <a:gd name="connsiteX2" fmla="*/ 1057619 w 1732142"/>
              <a:gd name="connsiteY2" fmla="*/ 968577 h 1397692"/>
              <a:gd name="connsiteX3" fmla="*/ 1134737 w 1732142"/>
              <a:gd name="connsiteY3" fmla="*/ 1343150 h 1397692"/>
              <a:gd name="connsiteX4" fmla="*/ 1476260 w 1732142"/>
              <a:gd name="connsiteY4" fmla="*/ 1376201 h 1397692"/>
              <a:gd name="connsiteX5" fmla="*/ 1718631 w 1732142"/>
              <a:gd name="connsiteY5" fmla="*/ 1155864 h 1397692"/>
              <a:gd name="connsiteX6" fmla="*/ 1630496 w 1732142"/>
              <a:gd name="connsiteY6" fmla="*/ 704172 h 1397692"/>
              <a:gd name="connsiteX7" fmla="*/ 1046602 w 1732142"/>
              <a:gd name="connsiteY7" fmla="*/ 65194 h 1397692"/>
              <a:gd name="connsiteX8" fmla="*/ 1145754 w 1732142"/>
              <a:gd name="connsiteY8" fmla="*/ 54177 h 1397692"/>
              <a:gd name="connsiteX0" fmla="*/ 0 w 1732142"/>
              <a:gd name="connsiteY0" fmla="*/ 307565 h 1400660"/>
              <a:gd name="connsiteX1" fmla="*/ 815247 w 1732142"/>
              <a:gd name="connsiteY1" fmla="*/ 461800 h 1400660"/>
              <a:gd name="connsiteX2" fmla="*/ 1035585 w 1732142"/>
              <a:gd name="connsiteY2" fmla="*/ 913493 h 1400660"/>
              <a:gd name="connsiteX3" fmla="*/ 1134737 w 1732142"/>
              <a:gd name="connsiteY3" fmla="*/ 1343150 h 1400660"/>
              <a:gd name="connsiteX4" fmla="*/ 1476260 w 1732142"/>
              <a:gd name="connsiteY4" fmla="*/ 1376201 h 1400660"/>
              <a:gd name="connsiteX5" fmla="*/ 1718631 w 1732142"/>
              <a:gd name="connsiteY5" fmla="*/ 1155864 h 1400660"/>
              <a:gd name="connsiteX6" fmla="*/ 1630496 w 1732142"/>
              <a:gd name="connsiteY6" fmla="*/ 704172 h 1400660"/>
              <a:gd name="connsiteX7" fmla="*/ 1046602 w 1732142"/>
              <a:gd name="connsiteY7" fmla="*/ 65194 h 1400660"/>
              <a:gd name="connsiteX8" fmla="*/ 1145754 w 1732142"/>
              <a:gd name="connsiteY8" fmla="*/ 54177 h 1400660"/>
              <a:gd name="connsiteX0" fmla="*/ 0 w 1732142"/>
              <a:gd name="connsiteY0" fmla="*/ 307565 h 1385067"/>
              <a:gd name="connsiteX1" fmla="*/ 815247 w 1732142"/>
              <a:gd name="connsiteY1" fmla="*/ 461800 h 1385067"/>
              <a:gd name="connsiteX2" fmla="*/ 1035585 w 1732142"/>
              <a:gd name="connsiteY2" fmla="*/ 913493 h 1385067"/>
              <a:gd name="connsiteX3" fmla="*/ 1145754 w 1732142"/>
              <a:gd name="connsiteY3" fmla="*/ 1299083 h 1385067"/>
              <a:gd name="connsiteX4" fmla="*/ 1476260 w 1732142"/>
              <a:gd name="connsiteY4" fmla="*/ 1376201 h 1385067"/>
              <a:gd name="connsiteX5" fmla="*/ 1718631 w 1732142"/>
              <a:gd name="connsiteY5" fmla="*/ 1155864 h 1385067"/>
              <a:gd name="connsiteX6" fmla="*/ 1630496 w 1732142"/>
              <a:gd name="connsiteY6" fmla="*/ 704172 h 1385067"/>
              <a:gd name="connsiteX7" fmla="*/ 1046602 w 1732142"/>
              <a:gd name="connsiteY7" fmla="*/ 65194 h 1385067"/>
              <a:gd name="connsiteX8" fmla="*/ 1145754 w 1732142"/>
              <a:gd name="connsiteY8" fmla="*/ 54177 h 1385067"/>
              <a:gd name="connsiteX0" fmla="*/ 0 w 1732142"/>
              <a:gd name="connsiteY0" fmla="*/ 307565 h 1384583"/>
              <a:gd name="connsiteX1" fmla="*/ 815247 w 1732142"/>
              <a:gd name="connsiteY1" fmla="*/ 461800 h 1384583"/>
              <a:gd name="connsiteX2" fmla="*/ 1178804 w 1732142"/>
              <a:gd name="connsiteY2" fmla="*/ 935526 h 1384583"/>
              <a:gd name="connsiteX3" fmla="*/ 1145754 w 1732142"/>
              <a:gd name="connsiteY3" fmla="*/ 1299083 h 1384583"/>
              <a:gd name="connsiteX4" fmla="*/ 1476260 w 1732142"/>
              <a:gd name="connsiteY4" fmla="*/ 1376201 h 1384583"/>
              <a:gd name="connsiteX5" fmla="*/ 1718631 w 1732142"/>
              <a:gd name="connsiteY5" fmla="*/ 1155864 h 1384583"/>
              <a:gd name="connsiteX6" fmla="*/ 1630496 w 1732142"/>
              <a:gd name="connsiteY6" fmla="*/ 704172 h 1384583"/>
              <a:gd name="connsiteX7" fmla="*/ 1046602 w 1732142"/>
              <a:gd name="connsiteY7" fmla="*/ 65194 h 1384583"/>
              <a:gd name="connsiteX8" fmla="*/ 1145754 w 1732142"/>
              <a:gd name="connsiteY8" fmla="*/ 54177 h 1384583"/>
              <a:gd name="connsiteX0" fmla="*/ 0 w 1730513"/>
              <a:gd name="connsiteY0" fmla="*/ 307565 h 1467889"/>
              <a:gd name="connsiteX1" fmla="*/ 815247 w 1730513"/>
              <a:gd name="connsiteY1" fmla="*/ 461800 h 1467889"/>
              <a:gd name="connsiteX2" fmla="*/ 1178804 w 1730513"/>
              <a:gd name="connsiteY2" fmla="*/ 935526 h 1467889"/>
              <a:gd name="connsiteX3" fmla="*/ 1145754 w 1730513"/>
              <a:gd name="connsiteY3" fmla="*/ 1299083 h 1467889"/>
              <a:gd name="connsiteX4" fmla="*/ 1498294 w 1730513"/>
              <a:gd name="connsiteY4" fmla="*/ 1464336 h 1467889"/>
              <a:gd name="connsiteX5" fmla="*/ 1718631 w 1730513"/>
              <a:gd name="connsiteY5" fmla="*/ 1155864 h 1467889"/>
              <a:gd name="connsiteX6" fmla="*/ 1630496 w 1730513"/>
              <a:gd name="connsiteY6" fmla="*/ 704172 h 1467889"/>
              <a:gd name="connsiteX7" fmla="*/ 1046602 w 1730513"/>
              <a:gd name="connsiteY7" fmla="*/ 65194 h 1467889"/>
              <a:gd name="connsiteX8" fmla="*/ 1145754 w 1730513"/>
              <a:gd name="connsiteY8" fmla="*/ 54177 h 1467889"/>
              <a:gd name="connsiteX0" fmla="*/ 0 w 1730513"/>
              <a:gd name="connsiteY0" fmla="*/ 307565 h 1481344"/>
              <a:gd name="connsiteX1" fmla="*/ 815247 w 1730513"/>
              <a:gd name="connsiteY1" fmla="*/ 461800 h 1481344"/>
              <a:gd name="connsiteX2" fmla="*/ 1178804 w 1730513"/>
              <a:gd name="connsiteY2" fmla="*/ 935526 h 1481344"/>
              <a:gd name="connsiteX3" fmla="*/ 1211855 w 1730513"/>
              <a:gd name="connsiteY3" fmla="*/ 1387218 h 1481344"/>
              <a:gd name="connsiteX4" fmla="*/ 1498294 w 1730513"/>
              <a:gd name="connsiteY4" fmla="*/ 1464336 h 1481344"/>
              <a:gd name="connsiteX5" fmla="*/ 1718631 w 1730513"/>
              <a:gd name="connsiteY5" fmla="*/ 1155864 h 1481344"/>
              <a:gd name="connsiteX6" fmla="*/ 1630496 w 1730513"/>
              <a:gd name="connsiteY6" fmla="*/ 704172 h 1481344"/>
              <a:gd name="connsiteX7" fmla="*/ 1046602 w 1730513"/>
              <a:gd name="connsiteY7" fmla="*/ 65194 h 1481344"/>
              <a:gd name="connsiteX8" fmla="*/ 1145754 w 1730513"/>
              <a:gd name="connsiteY8" fmla="*/ 54177 h 1481344"/>
              <a:gd name="connsiteX0" fmla="*/ 0 w 1821395"/>
              <a:gd name="connsiteY0" fmla="*/ 307565 h 1479730"/>
              <a:gd name="connsiteX1" fmla="*/ 815247 w 1821395"/>
              <a:gd name="connsiteY1" fmla="*/ 461800 h 1479730"/>
              <a:gd name="connsiteX2" fmla="*/ 1178804 w 1821395"/>
              <a:gd name="connsiteY2" fmla="*/ 935526 h 1479730"/>
              <a:gd name="connsiteX3" fmla="*/ 1211855 w 1821395"/>
              <a:gd name="connsiteY3" fmla="*/ 1387218 h 1479730"/>
              <a:gd name="connsiteX4" fmla="*/ 1498294 w 1821395"/>
              <a:gd name="connsiteY4" fmla="*/ 1464336 h 1479730"/>
              <a:gd name="connsiteX5" fmla="*/ 1817783 w 1821395"/>
              <a:gd name="connsiteY5" fmla="*/ 1177898 h 1479730"/>
              <a:gd name="connsiteX6" fmla="*/ 1630496 w 1821395"/>
              <a:gd name="connsiteY6" fmla="*/ 704172 h 1479730"/>
              <a:gd name="connsiteX7" fmla="*/ 1046602 w 1821395"/>
              <a:gd name="connsiteY7" fmla="*/ 65194 h 1479730"/>
              <a:gd name="connsiteX8" fmla="*/ 1145754 w 1821395"/>
              <a:gd name="connsiteY8" fmla="*/ 54177 h 1479730"/>
              <a:gd name="connsiteX0" fmla="*/ 0 w 1833685"/>
              <a:gd name="connsiteY0" fmla="*/ 307565 h 1479730"/>
              <a:gd name="connsiteX1" fmla="*/ 815247 w 1833685"/>
              <a:gd name="connsiteY1" fmla="*/ 461800 h 1479730"/>
              <a:gd name="connsiteX2" fmla="*/ 1178804 w 1833685"/>
              <a:gd name="connsiteY2" fmla="*/ 935526 h 1479730"/>
              <a:gd name="connsiteX3" fmla="*/ 1211855 w 1833685"/>
              <a:gd name="connsiteY3" fmla="*/ 1387218 h 1479730"/>
              <a:gd name="connsiteX4" fmla="*/ 1498294 w 1833685"/>
              <a:gd name="connsiteY4" fmla="*/ 1464336 h 1479730"/>
              <a:gd name="connsiteX5" fmla="*/ 1817783 w 1833685"/>
              <a:gd name="connsiteY5" fmla="*/ 1177898 h 1479730"/>
              <a:gd name="connsiteX6" fmla="*/ 1707614 w 1833685"/>
              <a:gd name="connsiteY6" fmla="*/ 693155 h 1479730"/>
              <a:gd name="connsiteX7" fmla="*/ 1046602 w 1833685"/>
              <a:gd name="connsiteY7" fmla="*/ 65194 h 1479730"/>
              <a:gd name="connsiteX8" fmla="*/ 1145754 w 1833685"/>
              <a:gd name="connsiteY8" fmla="*/ 54177 h 1479730"/>
              <a:gd name="connsiteX0" fmla="*/ 0 w 1833685"/>
              <a:gd name="connsiteY0" fmla="*/ 330344 h 1502509"/>
              <a:gd name="connsiteX1" fmla="*/ 815247 w 1833685"/>
              <a:gd name="connsiteY1" fmla="*/ 484579 h 1502509"/>
              <a:gd name="connsiteX2" fmla="*/ 1178804 w 1833685"/>
              <a:gd name="connsiteY2" fmla="*/ 958305 h 1502509"/>
              <a:gd name="connsiteX3" fmla="*/ 1211855 w 1833685"/>
              <a:gd name="connsiteY3" fmla="*/ 1409997 h 1502509"/>
              <a:gd name="connsiteX4" fmla="*/ 1498294 w 1833685"/>
              <a:gd name="connsiteY4" fmla="*/ 1487115 h 1502509"/>
              <a:gd name="connsiteX5" fmla="*/ 1817783 w 1833685"/>
              <a:gd name="connsiteY5" fmla="*/ 1200677 h 1502509"/>
              <a:gd name="connsiteX6" fmla="*/ 1707614 w 1833685"/>
              <a:gd name="connsiteY6" fmla="*/ 715934 h 1502509"/>
              <a:gd name="connsiteX7" fmla="*/ 1046602 w 1833685"/>
              <a:gd name="connsiteY7" fmla="*/ 87973 h 1502509"/>
              <a:gd name="connsiteX8" fmla="*/ 1288973 w 1833685"/>
              <a:gd name="connsiteY8" fmla="*/ 32889 h 1502509"/>
              <a:gd name="connsiteX0" fmla="*/ 0 w 1833685"/>
              <a:gd name="connsiteY0" fmla="*/ 611160 h 1783325"/>
              <a:gd name="connsiteX1" fmla="*/ 815247 w 1833685"/>
              <a:gd name="connsiteY1" fmla="*/ 765395 h 1783325"/>
              <a:gd name="connsiteX2" fmla="*/ 1178804 w 1833685"/>
              <a:gd name="connsiteY2" fmla="*/ 1239121 h 1783325"/>
              <a:gd name="connsiteX3" fmla="*/ 1211855 w 1833685"/>
              <a:gd name="connsiteY3" fmla="*/ 1690813 h 1783325"/>
              <a:gd name="connsiteX4" fmla="*/ 1498294 w 1833685"/>
              <a:gd name="connsiteY4" fmla="*/ 1767931 h 1783325"/>
              <a:gd name="connsiteX5" fmla="*/ 1817783 w 1833685"/>
              <a:gd name="connsiteY5" fmla="*/ 1481493 h 1783325"/>
              <a:gd name="connsiteX6" fmla="*/ 1707614 w 1833685"/>
              <a:gd name="connsiteY6" fmla="*/ 996750 h 1783325"/>
              <a:gd name="connsiteX7" fmla="*/ 1046602 w 1833685"/>
              <a:gd name="connsiteY7" fmla="*/ 368789 h 1783325"/>
              <a:gd name="connsiteX8" fmla="*/ 1101686 w 1833685"/>
              <a:gd name="connsiteY8" fmla="*/ 5233 h 1783325"/>
              <a:gd name="connsiteX0" fmla="*/ 0 w 1833685"/>
              <a:gd name="connsiteY0" fmla="*/ 546308 h 1718473"/>
              <a:gd name="connsiteX1" fmla="*/ 815247 w 1833685"/>
              <a:gd name="connsiteY1" fmla="*/ 700543 h 1718473"/>
              <a:gd name="connsiteX2" fmla="*/ 1178804 w 1833685"/>
              <a:gd name="connsiteY2" fmla="*/ 1174269 h 1718473"/>
              <a:gd name="connsiteX3" fmla="*/ 1211855 w 1833685"/>
              <a:gd name="connsiteY3" fmla="*/ 1625961 h 1718473"/>
              <a:gd name="connsiteX4" fmla="*/ 1498294 w 1833685"/>
              <a:gd name="connsiteY4" fmla="*/ 1703079 h 1718473"/>
              <a:gd name="connsiteX5" fmla="*/ 1817783 w 1833685"/>
              <a:gd name="connsiteY5" fmla="*/ 1416641 h 1718473"/>
              <a:gd name="connsiteX6" fmla="*/ 1707614 w 1833685"/>
              <a:gd name="connsiteY6" fmla="*/ 931898 h 1718473"/>
              <a:gd name="connsiteX7" fmla="*/ 1046602 w 1833685"/>
              <a:gd name="connsiteY7" fmla="*/ 303937 h 1718473"/>
              <a:gd name="connsiteX8" fmla="*/ 1013551 w 1833685"/>
              <a:gd name="connsiteY8" fmla="*/ 6482 h 1718473"/>
              <a:gd name="connsiteX0" fmla="*/ 0 w 1836964"/>
              <a:gd name="connsiteY0" fmla="*/ 546060 h 1718225"/>
              <a:gd name="connsiteX1" fmla="*/ 815247 w 1836964"/>
              <a:gd name="connsiteY1" fmla="*/ 700295 h 1718225"/>
              <a:gd name="connsiteX2" fmla="*/ 1178804 w 1836964"/>
              <a:gd name="connsiteY2" fmla="*/ 1174021 h 1718225"/>
              <a:gd name="connsiteX3" fmla="*/ 1211855 w 1836964"/>
              <a:gd name="connsiteY3" fmla="*/ 1625713 h 1718225"/>
              <a:gd name="connsiteX4" fmla="*/ 1498294 w 1836964"/>
              <a:gd name="connsiteY4" fmla="*/ 1702831 h 1718225"/>
              <a:gd name="connsiteX5" fmla="*/ 1817783 w 1836964"/>
              <a:gd name="connsiteY5" fmla="*/ 1416393 h 1718225"/>
              <a:gd name="connsiteX6" fmla="*/ 1707614 w 1836964"/>
              <a:gd name="connsiteY6" fmla="*/ 931650 h 1718225"/>
              <a:gd name="connsiteX7" fmla="*/ 947450 w 1836964"/>
              <a:gd name="connsiteY7" fmla="*/ 314706 h 1718225"/>
              <a:gd name="connsiteX8" fmla="*/ 1013551 w 1836964"/>
              <a:gd name="connsiteY8" fmla="*/ 6234 h 1718225"/>
              <a:gd name="connsiteX0" fmla="*/ 0 w 1836964"/>
              <a:gd name="connsiteY0" fmla="*/ 546060 h 1711129"/>
              <a:gd name="connsiteX1" fmla="*/ 815247 w 1836964"/>
              <a:gd name="connsiteY1" fmla="*/ 700295 h 1711129"/>
              <a:gd name="connsiteX2" fmla="*/ 1178804 w 1836964"/>
              <a:gd name="connsiteY2" fmla="*/ 1174021 h 1711129"/>
              <a:gd name="connsiteX3" fmla="*/ 1222871 w 1836964"/>
              <a:gd name="connsiteY3" fmla="*/ 1592662 h 1711129"/>
              <a:gd name="connsiteX4" fmla="*/ 1498294 w 1836964"/>
              <a:gd name="connsiteY4" fmla="*/ 1702831 h 1711129"/>
              <a:gd name="connsiteX5" fmla="*/ 1817783 w 1836964"/>
              <a:gd name="connsiteY5" fmla="*/ 1416393 h 1711129"/>
              <a:gd name="connsiteX6" fmla="*/ 1707614 w 1836964"/>
              <a:gd name="connsiteY6" fmla="*/ 931650 h 1711129"/>
              <a:gd name="connsiteX7" fmla="*/ 947450 w 1836964"/>
              <a:gd name="connsiteY7" fmla="*/ 314706 h 1711129"/>
              <a:gd name="connsiteX8" fmla="*/ 1013551 w 1836964"/>
              <a:gd name="connsiteY8" fmla="*/ 6234 h 1711129"/>
              <a:gd name="connsiteX0" fmla="*/ 0 w 1836964"/>
              <a:gd name="connsiteY0" fmla="*/ 546060 h 1711129"/>
              <a:gd name="connsiteX1" fmla="*/ 815247 w 1836964"/>
              <a:gd name="connsiteY1" fmla="*/ 557075 h 1711129"/>
              <a:gd name="connsiteX2" fmla="*/ 1178804 w 1836964"/>
              <a:gd name="connsiteY2" fmla="*/ 1174021 h 1711129"/>
              <a:gd name="connsiteX3" fmla="*/ 1222871 w 1836964"/>
              <a:gd name="connsiteY3" fmla="*/ 1592662 h 1711129"/>
              <a:gd name="connsiteX4" fmla="*/ 1498294 w 1836964"/>
              <a:gd name="connsiteY4" fmla="*/ 1702831 h 1711129"/>
              <a:gd name="connsiteX5" fmla="*/ 1817783 w 1836964"/>
              <a:gd name="connsiteY5" fmla="*/ 1416393 h 1711129"/>
              <a:gd name="connsiteX6" fmla="*/ 1707614 w 1836964"/>
              <a:gd name="connsiteY6" fmla="*/ 931650 h 1711129"/>
              <a:gd name="connsiteX7" fmla="*/ 947450 w 1836964"/>
              <a:gd name="connsiteY7" fmla="*/ 314706 h 1711129"/>
              <a:gd name="connsiteX8" fmla="*/ 1013551 w 1836964"/>
              <a:gd name="connsiteY8" fmla="*/ 6234 h 1711129"/>
              <a:gd name="connsiteX0" fmla="*/ 0 w 1836964"/>
              <a:gd name="connsiteY0" fmla="*/ 546060 h 1711129"/>
              <a:gd name="connsiteX1" fmla="*/ 782196 w 1836964"/>
              <a:gd name="connsiteY1" fmla="*/ 568091 h 1711129"/>
              <a:gd name="connsiteX2" fmla="*/ 1178804 w 1836964"/>
              <a:gd name="connsiteY2" fmla="*/ 1174021 h 1711129"/>
              <a:gd name="connsiteX3" fmla="*/ 1222871 w 1836964"/>
              <a:gd name="connsiteY3" fmla="*/ 1592662 h 1711129"/>
              <a:gd name="connsiteX4" fmla="*/ 1498294 w 1836964"/>
              <a:gd name="connsiteY4" fmla="*/ 1702831 h 1711129"/>
              <a:gd name="connsiteX5" fmla="*/ 1817783 w 1836964"/>
              <a:gd name="connsiteY5" fmla="*/ 1416393 h 1711129"/>
              <a:gd name="connsiteX6" fmla="*/ 1707614 w 1836964"/>
              <a:gd name="connsiteY6" fmla="*/ 931650 h 1711129"/>
              <a:gd name="connsiteX7" fmla="*/ 947450 w 1836964"/>
              <a:gd name="connsiteY7" fmla="*/ 314706 h 1711129"/>
              <a:gd name="connsiteX8" fmla="*/ 1013551 w 1836964"/>
              <a:gd name="connsiteY8" fmla="*/ 6234 h 1711129"/>
              <a:gd name="connsiteX0" fmla="*/ 0 w 1836964"/>
              <a:gd name="connsiteY0" fmla="*/ 546060 h 1711296"/>
              <a:gd name="connsiteX1" fmla="*/ 782196 w 1836964"/>
              <a:gd name="connsiteY1" fmla="*/ 568091 h 1711296"/>
              <a:gd name="connsiteX2" fmla="*/ 1266939 w 1836964"/>
              <a:gd name="connsiteY2" fmla="*/ 1163004 h 1711296"/>
              <a:gd name="connsiteX3" fmla="*/ 1222871 w 1836964"/>
              <a:gd name="connsiteY3" fmla="*/ 1592662 h 1711296"/>
              <a:gd name="connsiteX4" fmla="*/ 1498294 w 1836964"/>
              <a:gd name="connsiteY4" fmla="*/ 1702831 h 1711296"/>
              <a:gd name="connsiteX5" fmla="*/ 1817783 w 1836964"/>
              <a:gd name="connsiteY5" fmla="*/ 1416393 h 1711296"/>
              <a:gd name="connsiteX6" fmla="*/ 1707614 w 1836964"/>
              <a:gd name="connsiteY6" fmla="*/ 931650 h 1711296"/>
              <a:gd name="connsiteX7" fmla="*/ 947450 w 1836964"/>
              <a:gd name="connsiteY7" fmla="*/ 314706 h 1711296"/>
              <a:gd name="connsiteX8" fmla="*/ 1013551 w 1836964"/>
              <a:gd name="connsiteY8" fmla="*/ 6234 h 1711296"/>
              <a:gd name="connsiteX0" fmla="*/ 0 w 1836964"/>
              <a:gd name="connsiteY0" fmla="*/ 546060 h 1711296"/>
              <a:gd name="connsiteX1" fmla="*/ 749146 w 1836964"/>
              <a:gd name="connsiteY1" fmla="*/ 590125 h 1711296"/>
              <a:gd name="connsiteX2" fmla="*/ 1266939 w 1836964"/>
              <a:gd name="connsiteY2" fmla="*/ 1163004 h 1711296"/>
              <a:gd name="connsiteX3" fmla="*/ 1222871 w 1836964"/>
              <a:gd name="connsiteY3" fmla="*/ 1592662 h 1711296"/>
              <a:gd name="connsiteX4" fmla="*/ 1498294 w 1836964"/>
              <a:gd name="connsiteY4" fmla="*/ 1702831 h 1711296"/>
              <a:gd name="connsiteX5" fmla="*/ 1817783 w 1836964"/>
              <a:gd name="connsiteY5" fmla="*/ 1416393 h 1711296"/>
              <a:gd name="connsiteX6" fmla="*/ 1707614 w 1836964"/>
              <a:gd name="connsiteY6" fmla="*/ 931650 h 1711296"/>
              <a:gd name="connsiteX7" fmla="*/ 947450 w 1836964"/>
              <a:gd name="connsiteY7" fmla="*/ 314706 h 1711296"/>
              <a:gd name="connsiteX8" fmla="*/ 1013551 w 1836964"/>
              <a:gd name="connsiteY8" fmla="*/ 6234 h 171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964" h="1711296">
                <a:moveTo>
                  <a:pt x="0" y="546060"/>
                </a:moveTo>
                <a:cubicBezTo>
                  <a:pt x="297455" y="538715"/>
                  <a:pt x="537990" y="487301"/>
                  <a:pt x="749146" y="590125"/>
                </a:cubicBezTo>
                <a:cubicBezTo>
                  <a:pt x="960303" y="692949"/>
                  <a:pt x="1187985" y="995915"/>
                  <a:pt x="1266939" y="1163004"/>
                </a:cubicBezTo>
                <a:cubicBezTo>
                  <a:pt x="1345893" y="1330093"/>
                  <a:pt x="1184312" y="1502691"/>
                  <a:pt x="1222871" y="1592662"/>
                </a:cubicBezTo>
                <a:cubicBezTo>
                  <a:pt x="1261430" y="1682633"/>
                  <a:pt x="1399142" y="1732209"/>
                  <a:pt x="1498294" y="1702831"/>
                </a:cubicBezTo>
                <a:cubicBezTo>
                  <a:pt x="1597446" y="1673453"/>
                  <a:pt x="1782896" y="1544923"/>
                  <a:pt x="1817783" y="1416393"/>
                </a:cubicBezTo>
                <a:cubicBezTo>
                  <a:pt x="1852670" y="1287863"/>
                  <a:pt x="1852669" y="1115264"/>
                  <a:pt x="1707614" y="931650"/>
                </a:cubicBezTo>
                <a:cubicBezTo>
                  <a:pt x="1562559" y="748036"/>
                  <a:pt x="1028240" y="423038"/>
                  <a:pt x="947450" y="314706"/>
                </a:cubicBezTo>
                <a:cubicBezTo>
                  <a:pt x="866660" y="206374"/>
                  <a:pt x="923580" y="-42424"/>
                  <a:pt x="1013551" y="6234"/>
                </a:cubicBezTo>
              </a:path>
            </a:pathLst>
          </a:custGeom>
          <a:noFill/>
          <a:ln w="76200" cap="flat" cmpd="sng" algn="ctr">
            <a:solidFill>
              <a:schemeClr val="tx1">
                <a:alpha val="5908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9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96DC5-48D1-3DD1-268F-5D1CD1B42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text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5F2AE9D4-C4F4-AF3B-1774-5F0BFEC2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78" t="3824" r="14406" b="5054"/>
          <a:stretch/>
        </p:blipFill>
        <p:spPr>
          <a:xfrm>
            <a:off x="114300" y="779062"/>
            <a:ext cx="4124439" cy="4125953"/>
          </a:xfrm>
          <a:prstGeom prst="rect">
            <a:avLst/>
          </a:prstGeom>
        </p:spPr>
      </p:pic>
      <p:sp>
        <p:nvSpPr>
          <p:cNvPr id="6" name="Forme libre 5">
            <a:extLst>
              <a:ext uri="{FF2B5EF4-FFF2-40B4-BE49-F238E27FC236}">
                <a16:creationId xmlns:a16="http://schemas.microsoft.com/office/drawing/2014/main" id="{7BC45F0E-D4C2-B1AA-9FE7-5A241DEFD07B}"/>
              </a:ext>
            </a:extLst>
          </p:cNvPr>
          <p:cNvSpPr/>
          <p:nvPr/>
        </p:nvSpPr>
        <p:spPr>
          <a:xfrm>
            <a:off x="1721630" y="1772587"/>
            <a:ext cx="1836964" cy="1751197"/>
          </a:xfrm>
          <a:custGeom>
            <a:avLst/>
            <a:gdLst>
              <a:gd name="connsiteX0" fmla="*/ 0 w 1533839"/>
              <a:gd name="connsiteY0" fmla="*/ 351632 h 1397692"/>
              <a:gd name="connsiteX1" fmla="*/ 738130 w 1533839"/>
              <a:gd name="connsiteY1" fmla="*/ 439767 h 1397692"/>
              <a:gd name="connsiteX2" fmla="*/ 859316 w 1533839"/>
              <a:gd name="connsiteY2" fmla="*/ 968577 h 1397692"/>
              <a:gd name="connsiteX3" fmla="*/ 936434 w 1533839"/>
              <a:gd name="connsiteY3" fmla="*/ 1343150 h 1397692"/>
              <a:gd name="connsiteX4" fmla="*/ 1277957 w 1533839"/>
              <a:gd name="connsiteY4" fmla="*/ 1376201 h 1397692"/>
              <a:gd name="connsiteX5" fmla="*/ 1520328 w 1533839"/>
              <a:gd name="connsiteY5" fmla="*/ 1155864 h 1397692"/>
              <a:gd name="connsiteX6" fmla="*/ 1432193 w 1533839"/>
              <a:gd name="connsiteY6" fmla="*/ 704172 h 1397692"/>
              <a:gd name="connsiteX7" fmla="*/ 848299 w 1533839"/>
              <a:gd name="connsiteY7" fmla="*/ 65194 h 1397692"/>
              <a:gd name="connsiteX8" fmla="*/ 947451 w 1533839"/>
              <a:gd name="connsiteY8" fmla="*/ 54177 h 1397692"/>
              <a:gd name="connsiteX0" fmla="*/ 0 w 1732142"/>
              <a:gd name="connsiteY0" fmla="*/ 307565 h 1397692"/>
              <a:gd name="connsiteX1" fmla="*/ 936433 w 1732142"/>
              <a:gd name="connsiteY1" fmla="*/ 439767 h 1397692"/>
              <a:gd name="connsiteX2" fmla="*/ 1057619 w 1732142"/>
              <a:gd name="connsiteY2" fmla="*/ 968577 h 1397692"/>
              <a:gd name="connsiteX3" fmla="*/ 1134737 w 1732142"/>
              <a:gd name="connsiteY3" fmla="*/ 1343150 h 1397692"/>
              <a:gd name="connsiteX4" fmla="*/ 1476260 w 1732142"/>
              <a:gd name="connsiteY4" fmla="*/ 1376201 h 1397692"/>
              <a:gd name="connsiteX5" fmla="*/ 1718631 w 1732142"/>
              <a:gd name="connsiteY5" fmla="*/ 1155864 h 1397692"/>
              <a:gd name="connsiteX6" fmla="*/ 1630496 w 1732142"/>
              <a:gd name="connsiteY6" fmla="*/ 704172 h 1397692"/>
              <a:gd name="connsiteX7" fmla="*/ 1046602 w 1732142"/>
              <a:gd name="connsiteY7" fmla="*/ 65194 h 1397692"/>
              <a:gd name="connsiteX8" fmla="*/ 1145754 w 1732142"/>
              <a:gd name="connsiteY8" fmla="*/ 54177 h 1397692"/>
              <a:gd name="connsiteX0" fmla="*/ 0 w 1732142"/>
              <a:gd name="connsiteY0" fmla="*/ 307565 h 1397692"/>
              <a:gd name="connsiteX1" fmla="*/ 815247 w 1732142"/>
              <a:gd name="connsiteY1" fmla="*/ 461800 h 1397692"/>
              <a:gd name="connsiteX2" fmla="*/ 1057619 w 1732142"/>
              <a:gd name="connsiteY2" fmla="*/ 968577 h 1397692"/>
              <a:gd name="connsiteX3" fmla="*/ 1134737 w 1732142"/>
              <a:gd name="connsiteY3" fmla="*/ 1343150 h 1397692"/>
              <a:gd name="connsiteX4" fmla="*/ 1476260 w 1732142"/>
              <a:gd name="connsiteY4" fmla="*/ 1376201 h 1397692"/>
              <a:gd name="connsiteX5" fmla="*/ 1718631 w 1732142"/>
              <a:gd name="connsiteY5" fmla="*/ 1155864 h 1397692"/>
              <a:gd name="connsiteX6" fmla="*/ 1630496 w 1732142"/>
              <a:gd name="connsiteY6" fmla="*/ 704172 h 1397692"/>
              <a:gd name="connsiteX7" fmla="*/ 1046602 w 1732142"/>
              <a:gd name="connsiteY7" fmla="*/ 65194 h 1397692"/>
              <a:gd name="connsiteX8" fmla="*/ 1145754 w 1732142"/>
              <a:gd name="connsiteY8" fmla="*/ 54177 h 1397692"/>
              <a:gd name="connsiteX0" fmla="*/ 0 w 1732142"/>
              <a:gd name="connsiteY0" fmla="*/ 307565 h 1400660"/>
              <a:gd name="connsiteX1" fmla="*/ 815247 w 1732142"/>
              <a:gd name="connsiteY1" fmla="*/ 461800 h 1400660"/>
              <a:gd name="connsiteX2" fmla="*/ 1035585 w 1732142"/>
              <a:gd name="connsiteY2" fmla="*/ 913493 h 1400660"/>
              <a:gd name="connsiteX3" fmla="*/ 1134737 w 1732142"/>
              <a:gd name="connsiteY3" fmla="*/ 1343150 h 1400660"/>
              <a:gd name="connsiteX4" fmla="*/ 1476260 w 1732142"/>
              <a:gd name="connsiteY4" fmla="*/ 1376201 h 1400660"/>
              <a:gd name="connsiteX5" fmla="*/ 1718631 w 1732142"/>
              <a:gd name="connsiteY5" fmla="*/ 1155864 h 1400660"/>
              <a:gd name="connsiteX6" fmla="*/ 1630496 w 1732142"/>
              <a:gd name="connsiteY6" fmla="*/ 704172 h 1400660"/>
              <a:gd name="connsiteX7" fmla="*/ 1046602 w 1732142"/>
              <a:gd name="connsiteY7" fmla="*/ 65194 h 1400660"/>
              <a:gd name="connsiteX8" fmla="*/ 1145754 w 1732142"/>
              <a:gd name="connsiteY8" fmla="*/ 54177 h 1400660"/>
              <a:gd name="connsiteX0" fmla="*/ 0 w 1732142"/>
              <a:gd name="connsiteY0" fmla="*/ 307565 h 1385067"/>
              <a:gd name="connsiteX1" fmla="*/ 815247 w 1732142"/>
              <a:gd name="connsiteY1" fmla="*/ 461800 h 1385067"/>
              <a:gd name="connsiteX2" fmla="*/ 1035585 w 1732142"/>
              <a:gd name="connsiteY2" fmla="*/ 913493 h 1385067"/>
              <a:gd name="connsiteX3" fmla="*/ 1145754 w 1732142"/>
              <a:gd name="connsiteY3" fmla="*/ 1299083 h 1385067"/>
              <a:gd name="connsiteX4" fmla="*/ 1476260 w 1732142"/>
              <a:gd name="connsiteY4" fmla="*/ 1376201 h 1385067"/>
              <a:gd name="connsiteX5" fmla="*/ 1718631 w 1732142"/>
              <a:gd name="connsiteY5" fmla="*/ 1155864 h 1385067"/>
              <a:gd name="connsiteX6" fmla="*/ 1630496 w 1732142"/>
              <a:gd name="connsiteY6" fmla="*/ 704172 h 1385067"/>
              <a:gd name="connsiteX7" fmla="*/ 1046602 w 1732142"/>
              <a:gd name="connsiteY7" fmla="*/ 65194 h 1385067"/>
              <a:gd name="connsiteX8" fmla="*/ 1145754 w 1732142"/>
              <a:gd name="connsiteY8" fmla="*/ 54177 h 1385067"/>
              <a:gd name="connsiteX0" fmla="*/ 0 w 1732142"/>
              <a:gd name="connsiteY0" fmla="*/ 307565 h 1384583"/>
              <a:gd name="connsiteX1" fmla="*/ 815247 w 1732142"/>
              <a:gd name="connsiteY1" fmla="*/ 461800 h 1384583"/>
              <a:gd name="connsiteX2" fmla="*/ 1178804 w 1732142"/>
              <a:gd name="connsiteY2" fmla="*/ 935526 h 1384583"/>
              <a:gd name="connsiteX3" fmla="*/ 1145754 w 1732142"/>
              <a:gd name="connsiteY3" fmla="*/ 1299083 h 1384583"/>
              <a:gd name="connsiteX4" fmla="*/ 1476260 w 1732142"/>
              <a:gd name="connsiteY4" fmla="*/ 1376201 h 1384583"/>
              <a:gd name="connsiteX5" fmla="*/ 1718631 w 1732142"/>
              <a:gd name="connsiteY5" fmla="*/ 1155864 h 1384583"/>
              <a:gd name="connsiteX6" fmla="*/ 1630496 w 1732142"/>
              <a:gd name="connsiteY6" fmla="*/ 704172 h 1384583"/>
              <a:gd name="connsiteX7" fmla="*/ 1046602 w 1732142"/>
              <a:gd name="connsiteY7" fmla="*/ 65194 h 1384583"/>
              <a:gd name="connsiteX8" fmla="*/ 1145754 w 1732142"/>
              <a:gd name="connsiteY8" fmla="*/ 54177 h 1384583"/>
              <a:gd name="connsiteX0" fmla="*/ 0 w 1730513"/>
              <a:gd name="connsiteY0" fmla="*/ 307565 h 1467889"/>
              <a:gd name="connsiteX1" fmla="*/ 815247 w 1730513"/>
              <a:gd name="connsiteY1" fmla="*/ 461800 h 1467889"/>
              <a:gd name="connsiteX2" fmla="*/ 1178804 w 1730513"/>
              <a:gd name="connsiteY2" fmla="*/ 935526 h 1467889"/>
              <a:gd name="connsiteX3" fmla="*/ 1145754 w 1730513"/>
              <a:gd name="connsiteY3" fmla="*/ 1299083 h 1467889"/>
              <a:gd name="connsiteX4" fmla="*/ 1498294 w 1730513"/>
              <a:gd name="connsiteY4" fmla="*/ 1464336 h 1467889"/>
              <a:gd name="connsiteX5" fmla="*/ 1718631 w 1730513"/>
              <a:gd name="connsiteY5" fmla="*/ 1155864 h 1467889"/>
              <a:gd name="connsiteX6" fmla="*/ 1630496 w 1730513"/>
              <a:gd name="connsiteY6" fmla="*/ 704172 h 1467889"/>
              <a:gd name="connsiteX7" fmla="*/ 1046602 w 1730513"/>
              <a:gd name="connsiteY7" fmla="*/ 65194 h 1467889"/>
              <a:gd name="connsiteX8" fmla="*/ 1145754 w 1730513"/>
              <a:gd name="connsiteY8" fmla="*/ 54177 h 1467889"/>
              <a:gd name="connsiteX0" fmla="*/ 0 w 1730513"/>
              <a:gd name="connsiteY0" fmla="*/ 307565 h 1481344"/>
              <a:gd name="connsiteX1" fmla="*/ 815247 w 1730513"/>
              <a:gd name="connsiteY1" fmla="*/ 461800 h 1481344"/>
              <a:gd name="connsiteX2" fmla="*/ 1178804 w 1730513"/>
              <a:gd name="connsiteY2" fmla="*/ 935526 h 1481344"/>
              <a:gd name="connsiteX3" fmla="*/ 1211855 w 1730513"/>
              <a:gd name="connsiteY3" fmla="*/ 1387218 h 1481344"/>
              <a:gd name="connsiteX4" fmla="*/ 1498294 w 1730513"/>
              <a:gd name="connsiteY4" fmla="*/ 1464336 h 1481344"/>
              <a:gd name="connsiteX5" fmla="*/ 1718631 w 1730513"/>
              <a:gd name="connsiteY5" fmla="*/ 1155864 h 1481344"/>
              <a:gd name="connsiteX6" fmla="*/ 1630496 w 1730513"/>
              <a:gd name="connsiteY6" fmla="*/ 704172 h 1481344"/>
              <a:gd name="connsiteX7" fmla="*/ 1046602 w 1730513"/>
              <a:gd name="connsiteY7" fmla="*/ 65194 h 1481344"/>
              <a:gd name="connsiteX8" fmla="*/ 1145754 w 1730513"/>
              <a:gd name="connsiteY8" fmla="*/ 54177 h 1481344"/>
              <a:gd name="connsiteX0" fmla="*/ 0 w 1821395"/>
              <a:gd name="connsiteY0" fmla="*/ 307565 h 1479730"/>
              <a:gd name="connsiteX1" fmla="*/ 815247 w 1821395"/>
              <a:gd name="connsiteY1" fmla="*/ 461800 h 1479730"/>
              <a:gd name="connsiteX2" fmla="*/ 1178804 w 1821395"/>
              <a:gd name="connsiteY2" fmla="*/ 935526 h 1479730"/>
              <a:gd name="connsiteX3" fmla="*/ 1211855 w 1821395"/>
              <a:gd name="connsiteY3" fmla="*/ 1387218 h 1479730"/>
              <a:gd name="connsiteX4" fmla="*/ 1498294 w 1821395"/>
              <a:gd name="connsiteY4" fmla="*/ 1464336 h 1479730"/>
              <a:gd name="connsiteX5" fmla="*/ 1817783 w 1821395"/>
              <a:gd name="connsiteY5" fmla="*/ 1177898 h 1479730"/>
              <a:gd name="connsiteX6" fmla="*/ 1630496 w 1821395"/>
              <a:gd name="connsiteY6" fmla="*/ 704172 h 1479730"/>
              <a:gd name="connsiteX7" fmla="*/ 1046602 w 1821395"/>
              <a:gd name="connsiteY7" fmla="*/ 65194 h 1479730"/>
              <a:gd name="connsiteX8" fmla="*/ 1145754 w 1821395"/>
              <a:gd name="connsiteY8" fmla="*/ 54177 h 1479730"/>
              <a:gd name="connsiteX0" fmla="*/ 0 w 1833685"/>
              <a:gd name="connsiteY0" fmla="*/ 307565 h 1479730"/>
              <a:gd name="connsiteX1" fmla="*/ 815247 w 1833685"/>
              <a:gd name="connsiteY1" fmla="*/ 461800 h 1479730"/>
              <a:gd name="connsiteX2" fmla="*/ 1178804 w 1833685"/>
              <a:gd name="connsiteY2" fmla="*/ 935526 h 1479730"/>
              <a:gd name="connsiteX3" fmla="*/ 1211855 w 1833685"/>
              <a:gd name="connsiteY3" fmla="*/ 1387218 h 1479730"/>
              <a:gd name="connsiteX4" fmla="*/ 1498294 w 1833685"/>
              <a:gd name="connsiteY4" fmla="*/ 1464336 h 1479730"/>
              <a:gd name="connsiteX5" fmla="*/ 1817783 w 1833685"/>
              <a:gd name="connsiteY5" fmla="*/ 1177898 h 1479730"/>
              <a:gd name="connsiteX6" fmla="*/ 1707614 w 1833685"/>
              <a:gd name="connsiteY6" fmla="*/ 693155 h 1479730"/>
              <a:gd name="connsiteX7" fmla="*/ 1046602 w 1833685"/>
              <a:gd name="connsiteY7" fmla="*/ 65194 h 1479730"/>
              <a:gd name="connsiteX8" fmla="*/ 1145754 w 1833685"/>
              <a:gd name="connsiteY8" fmla="*/ 54177 h 1479730"/>
              <a:gd name="connsiteX0" fmla="*/ 0 w 1833685"/>
              <a:gd name="connsiteY0" fmla="*/ 330344 h 1502509"/>
              <a:gd name="connsiteX1" fmla="*/ 815247 w 1833685"/>
              <a:gd name="connsiteY1" fmla="*/ 484579 h 1502509"/>
              <a:gd name="connsiteX2" fmla="*/ 1178804 w 1833685"/>
              <a:gd name="connsiteY2" fmla="*/ 958305 h 1502509"/>
              <a:gd name="connsiteX3" fmla="*/ 1211855 w 1833685"/>
              <a:gd name="connsiteY3" fmla="*/ 1409997 h 1502509"/>
              <a:gd name="connsiteX4" fmla="*/ 1498294 w 1833685"/>
              <a:gd name="connsiteY4" fmla="*/ 1487115 h 1502509"/>
              <a:gd name="connsiteX5" fmla="*/ 1817783 w 1833685"/>
              <a:gd name="connsiteY5" fmla="*/ 1200677 h 1502509"/>
              <a:gd name="connsiteX6" fmla="*/ 1707614 w 1833685"/>
              <a:gd name="connsiteY6" fmla="*/ 715934 h 1502509"/>
              <a:gd name="connsiteX7" fmla="*/ 1046602 w 1833685"/>
              <a:gd name="connsiteY7" fmla="*/ 87973 h 1502509"/>
              <a:gd name="connsiteX8" fmla="*/ 1288973 w 1833685"/>
              <a:gd name="connsiteY8" fmla="*/ 32889 h 1502509"/>
              <a:gd name="connsiteX0" fmla="*/ 0 w 1833685"/>
              <a:gd name="connsiteY0" fmla="*/ 611160 h 1783325"/>
              <a:gd name="connsiteX1" fmla="*/ 815247 w 1833685"/>
              <a:gd name="connsiteY1" fmla="*/ 765395 h 1783325"/>
              <a:gd name="connsiteX2" fmla="*/ 1178804 w 1833685"/>
              <a:gd name="connsiteY2" fmla="*/ 1239121 h 1783325"/>
              <a:gd name="connsiteX3" fmla="*/ 1211855 w 1833685"/>
              <a:gd name="connsiteY3" fmla="*/ 1690813 h 1783325"/>
              <a:gd name="connsiteX4" fmla="*/ 1498294 w 1833685"/>
              <a:gd name="connsiteY4" fmla="*/ 1767931 h 1783325"/>
              <a:gd name="connsiteX5" fmla="*/ 1817783 w 1833685"/>
              <a:gd name="connsiteY5" fmla="*/ 1481493 h 1783325"/>
              <a:gd name="connsiteX6" fmla="*/ 1707614 w 1833685"/>
              <a:gd name="connsiteY6" fmla="*/ 996750 h 1783325"/>
              <a:gd name="connsiteX7" fmla="*/ 1046602 w 1833685"/>
              <a:gd name="connsiteY7" fmla="*/ 368789 h 1783325"/>
              <a:gd name="connsiteX8" fmla="*/ 1101686 w 1833685"/>
              <a:gd name="connsiteY8" fmla="*/ 5233 h 1783325"/>
              <a:gd name="connsiteX0" fmla="*/ 0 w 1833685"/>
              <a:gd name="connsiteY0" fmla="*/ 546308 h 1718473"/>
              <a:gd name="connsiteX1" fmla="*/ 815247 w 1833685"/>
              <a:gd name="connsiteY1" fmla="*/ 700543 h 1718473"/>
              <a:gd name="connsiteX2" fmla="*/ 1178804 w 1833685"/>
              <a:gd name="connsiteY2" fmla="*/ 1174269 h 1718473"/>
              <a:gd name="connsiteX3" fmla="*/ 1211855 w 1833685"/>
              <a:gd name="connsiteY3" fmla="*/ 1625961 h 1718473"/>
              <a:gd name="connsiteX4" fmla="*/ 1498294 w 1833685"/>
              <a:gd name="connsiteY4" fmla="*/ 1703079 h 1718473"/>
              <a:gd name="connsiteX5" fmla="*/ 1817783 w 1833685"/>
              <a:gd name="connsiteY5" fmla="*/ 1416641 h 1718473"/>
              <a:gd name="connsiteX6" fmla="*/ 1707614 w 1833685"/>
              <a:gd name="connsiteY6" fmla="*/ 931898 h 1718473"/>
              <a:gd name="connsiteX7" fmla="*/ 1046602 w 1833685"/>
              <a:gd name="connsiteY7" fmla="*/ 303937 h 1718473"/>
              <a:gd name="connsiteX8" fmla="*/ 1013551 w 1833685"/>
              <a:gd name="connsiteY8" fmla="*/ 6482 h 1718473"/>
              <a:gd name="connsiteX0" fmla="*/ 0 w 1836964"/>
              <a:gd name="connsiteY0" fmla="*/ 546060 h 1718225"/>
              <a:gd name="connsiteX1" fmla="*/ 815247 w 1836964"/>
              <a:gd name="connsiteY1" fmla="*/ 700295 h 1718225"/>
              <a:gd name="connsiteX2" fmla="*/ 1178804 w 1836964"/>
              <a:gd name="connsiteY2" fmla="*/ 1174021 h 1718225"/>
              <a:gd name="connsiteX3" fmla="*/ 1211855 w 1836964"/>
              <a:gd name="connsiteY3" fmla="*/ 1625713 h 1718225"/>
              <a:gd name="connsiteX4" fmla="*/ 1498294 w 1836964"/>
              <a:gd name="connsiteY4" fmla="*/ 1702831 h 1718225"/>
              <a:gd name="connsiteX5" fmla="*/ 1817783 w 1836964"/>
              <a:gd name="connsiteY5" fmla="*/ 1416393 h 1718225"/>
              <a:gd name="connsiteX6" fmla="*/ 1707614 w 1836964"/>
              <a:gd name="connsiteY6" fmla="*/ 931650 h 1718225"/>
              <a:gd name="connsiteX7" fmla="*/ 947450 w 1836964"/>
              <a:gd name="connsiteY7" fmla="*/ 314706 h 1718225"/>
              <a:gd name="connsiteX8" fmla="*/ 1013551 w 1836964"/>
              <a:gd name="connsiteY8" fmla="*/ 6234 h 1718225"/>
              <a:gd name="connsiteX0" fmla="*/ 0 w 1836964"/>
              <a:gd name="connsiteY0" fmla="*/ 546060 h 1711129"/>
              <a:gd name="connsiteX1" fmla="*/ 815247 w 1836964"/>
              <a:gd name="connsiteY1" fmla="*/ 700295 h 1711129"/>
              <a:gd name="connsiteX2" fmla="*/ 1178804 w 1836964"/>
              <a:gd name="connsiteY2" fmla="*/ 1174021 h 1711129"/>
              <a:gd name="connsiteX3" fmla="*/ 1222871 w 1836964"/>
              <a:gd name="connsiteY3" fmla="*/ 1592662 h 1711129"/>
              <a:gd name="connsiteX4" fmla="*/ 1498294 w 1836964"/>
              <a:gd name="connsiteY4" fmla="*/ 1702831 h 1711129"/>
              <a:gd name="connsiteX5" fmla="*/ 1817783 w 1836964"/>
              <a:gd name="connsiteY5" fmla="*/ 1416393 h 1711129"/>
              <a:gd name="connsiteX6" fmla="*/ 1707614 w 1836964"/>
              <a:gd name="connsiteY6" fmla="*/ 931650 h 1711129"/>
              <a:gd name="connsiteX7" fmla="*/ 947450 w 1836964"/>
              <a:gd name="connsiteY7" fmla="*/ 314706 h 1711129"/>
              <a:gd name="connsiteX8" fmla="*/ 1013551 w 1836964"/>
              <a:gd name="connsiteY8" fmla="*/ 6234 h 1711129"/>
              <a:gd name="connsiteX0" fmla="*/ 0 w 1836964"/>
              <a:gd name="connsiteY0" fmla="*/ 546060 h 1711129"/>
              <a:gd name="connsiteX1" fmla="*/ 815247 w 1836964"/>
              <a:gd name="connsiteY1" fmla="*/ 557075 h 1711129"/>
              <a:gd name="connsiteX2" fmla="*/ 1178804 w 1836964"/>
              <a:gd name="connsiteY2" fmla="*/ 1174021 h 1711129"/>
              <a:gd name="connsiteX3" fmla="*/ 1222871 w 1836964"/>
              <a:gd name="connsiteY3" fmla="*/ 1592662 h 1711129"/>
              <a:gd name="connsiteX4" fmla="*/ 1498294 w 1836964"/>
              <a:gd name="connsiteY4" fmla="*/ 1702831 h 1711129"/>
              <a:gd name="connsiteX5" fmla="*/ 1817783 w 1836964"/>
              <a:gd name="connsiteY5" fmla="*/ 1416393 h 1711129"/>
              <a:gd name="connsiteX6" fmla="*/ 1707614 w 1836964"/>
              <a:gd name="connsiteY6" fmla="*/ 931650 h 1711129"/>
              <a:gd name="connsiteX7" fmla="*/ 947450 w 1836964"/>
              <a:gd name="connsiteY7" fmla="*/ 314706 h 1711129"/>
              <a:gd name="connsiteX8" fmla="*/ 1013551 w 1836964"/>
              <a:gd name="connsiteY8" fmla="*/ 6234 h 1711129"/>
              <a:gd name="connsiteX0" fmla="*/ 0 w 1836964"/>
              <a:gd name="connsiteY0" fmla="*/ 546060 h 1711129"/>
              <a:gd name="connsiteX1" fmla="*/ 782196 w 1836964"/>
              <a:gd name="connsiteY1" fmla="*/ 568091 h 1711129"/>
              <a:gd name="connsiteX2" fmla="*/ 1178804 w 1836964"/>
              <a:gd name="connsiteY2" fmla="*/ 1174021 h 1711129"/>
              <a:gd name="connsiteX3" fmla="*/ 1222871 w 1836964"/>
              <a:gd name="connsiteY3" fmla="*/ 1592662 h 1711129"/>
              <a:gd name="connsiteX4" fmla="*/ 1498294 w 1836964"/>
              <a:gd name="connsiteY4" fmla="*/ 1702831 h 1711129"/>
              <a:gd name="connsiteX5" fmla="*/ 1817783 w 1836964"/>
              <a:gd name="connsiteY5" fmla="*/ 1416393 h 1711129"/>
              <a:gd name="connsiteX6" fmla="*/ 1707614 w 1836964"/>
              <a:gd name="connsiteY6" fmla="*/ 931650 h 1711129"/>
              <a:gd name="connsiteX7" fmla="*/ 947450 w 1836964"/>
              <a:gd name="connsiteY7" fmla="*/ 314706 h 1711129"/>
              <a:gd name="connsiteX8" fmla="*/ 1013551 w 1836964"/>
              <a:gd name="connsiteY8" fmla="*/ 6234 h 1711129"/>
              <a:gd name="connsiteX0" fmla="*/ 0 w 1836964"/>
              <a:gd name="connsiteY0" fmla="*/ 546060 h 1711296"/>
              <a:gd name="connsiteX1" fmla="*/ 782196 w 1836964"/>
              <a:gd name="connsiteY1" fmla="*/ 568091 h 1711296"/>
              <a:gd name="connsiteX2" fmla="*/ 1266939 w 1836964"/>
              <a:gd name="connsiteY2" fmla="*/ 1163004 h 1711296"/>
              <a:gd name="connsiteX3" fmla="*/ 1222871 w 1836964"/>
              <a:gd name="connsiteY3" fmla="*/ 1592662 h 1711296"/>
              <a:gd name="connsiteX4" fmla="*/ 1498294 w 1836964"/>
              <a:gd name="connsiteY4" fmla="*/ 1702831 h 1711296"/>
              <a:gd name="connsiteX5" fmla="*/ 1817783 w 1836964"/>
              <a:gd name="connsiteY5" fmla="*/ 1416393 h 1711296"/>
              <a:gd name="connsiteX6" fmla="*/ 1707614 w 1836964"/>
              <a:gd name="connsiteY6" fmla="*/ 931650 h 1711296"/>
              <a:gd name="connsiteX7" fmla="*/ 947450 w 1836964"/>
              <a:gd name="connsiteY7" fmla="*/ 314706 h 1711296"/>
              <a:gd name="connsiteX8" fmla="*/ 1013551 w 1836964"/>
              <a:gd name="connsiteY8" fmla="*/ 6234 h 1711296"/>
              <a:gd name="connsiteX0" fmla="*/ 0 w 1836964"/>
              <a:gd name="connsiteY0" fmla="*/ 546060 h 1711296"/>
              <a:gd name="connsiteX1" fmla="*/ 749146 w 1836964"/>
              <a:gd name="connsiteY1" fmla="*/ 590125 h 1711296"/>
              <a:gd name="connsiteX2" fmla="*/ 1266939 w 1836964"/>
              <a:gd name="connsiteY2" fmla="*/ 1163004 h 1711296"/>
              <a:gd name="connsiteX3" fmla="*/ 1222871 w 1836964"/>
              <a:gd name="connsiteY3" fmla="*/ 1592662 h 1711296"/>
              <a:gd name="connsiteX4" fmla="*/ 1498294 w 1836964"/>
              <a:gd name="connsiteY4" fmla="*/ 1702831 h 1711296"/>
              <a:gd name="connsiteX5" fmla="*/ 1817783 w 1836964"/>
              <a:gd name="connsiteY5" fmla="*/ 1416393 h 1711296"/>
              <a:gd name="connsiteX6" fmla="*/ 1707614 w 1836964"/>
              <a:gd name="connsiteY6" fmla="*/ 931650 h 1711296"/>
              <a:gd name="connsiteX7" fmla="*/ 947450 w 1836964"/>
              <a:gd name="connsiteY7" fmla="*/ 314706 h 1711296"/>
              <a:gd name="connsiteX8" fmla="*/ 1013551 w 1836964"/>
              <a:gd name="connsiteY8" fmla="*/ 6234 h 171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964" h="1711296">
                <a:moveTo>
                  <a:pt x="0" y="546060"/>
                </a:moveTo>
                <a:cubicBezTo>
                  <a:pt x="297455" y="538715"/>
                  <a:pt x="537990" y="487301"/>
                  <a:pt x="749146" y="590125"/>
                </a:cubicBezTo>
                <a:cubicBezTo>
                  <a:pt x="960303" y="692949"/>
                  <a:pt x="1187985" y="995915"/>
                  <a:pt x="1266939" y="1163004"/>
                </a:cubicBezTo>
                <a:cubicBezTo>
                  <a:pt x="1345893" y="1330093"/>
                  <a:pt x="1184312" y="1502691"/>
                  <a:pt x="1222871" y="1592662"/>
                </a:cubicBezTo>
                <a:cubicBezTo>
                  <a:pt x="1261430" y="1682633"/>
                  <a:pt x="1399142" y="1732209"/>
                  <a:pt x="1498294" y="1702831"/>
                </a:cubicBezTo>
                <a:cubicBezTo>
                  <a:pt x="1597446" y="1673453"/>
                  <a:pt x="1782896" y="1544923"/>
                  <a:pt x="1817783" y="1416393"/>
                </a:cubicBezTo>
                <a:cubicBezTo>
                  <a:pt x="1852670" y="1287863"/>
                  <a:pt x="1852669" y="1115264"/>
                  <a:pt x="1707614" y="931650"/>
                </a:cubicBezTo>
                <a:cubicBezTo>
                  <a:pt x="1562559" y="748036"/>
                  <a:pt x="1028240" y="423038"/>
                  <a:pt x="947450" y="314706"/>
                </a:cubicBezTo>
                <a:cubicBezTo>
                  <a:pt x="866660" y="206374"/>
                  <a:pt x="923580" y="-42424"/>
                  <a:pt x="1013551" y="6234"/>
                </a:cubicBezTo>
              </a:path>
            </a:pathLst>
          </a:custGeom>
          <a:noFill/>
          <a:ln w="76200" cap="flat" cmpd="sng" algn="ctr">
            <a:solidFill>
              <a:schemeClr val="tx1">
                <a:alpha val="5908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Image 23" descr="Une image contenant capture d’écran, texte, carte, Graphique&#10;&#10;Le contenu généré par l’IA peut être incorrect.">
            <a:extLst>
              <a:ext uri="{FF2B5EF4-FFF2-40B4-BE49-F238E27FC236}">
                <a16:creationId xmlns:a16="http://schemas.microsoft.com/office/drawing/2014/main" id="{727B34D5-35DF-C4E0-AFCE-B594C049C8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11" t="4724" r="10028" b="5658"/>
          <a:stretch/>
        </p:blipFill>
        <p:spPr>
          <a:xfrm>
            <a:off x="4327776" y="860972"/>
            <a:ext cx="4468374" cy="3842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C30AFC6-D2AC-C54B-342D-223D73A0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840"/>
            <a:ext cx="8505765" cy="770126"/>
          </a:xfrm>
        </p:spPr>
        <p:txBody>
          <a:bodyPr>
            <a:normAutofit/>
          </a:bodyPr>
          <a:lstStyle/>
          <a:p>
            <a:r>
              <a:rPr lang="en-US" sz="3100" dirty="0"/>
              <a:t>Circulation on the plateau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A6C9B8-E114-51D6-7F9C-93DF6994F12D}"/>
              </a:ext>
            </a:extLst>
          </p:cNvPr>
          <p:cNvSpPr/>
          <p:nvPr/>
        </p:nvSpPr>
        <p:spPr>
          <a:xfrm>
            <a:off x="2709746" y="3092951"/>
            <a:ext cx="532282" cy="38622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5F63AB0-B6F5-BE54-C458-4676D6E95461}"/>
              </a:ext>
            </a:extLst>
          </p:cNvPr>
          <p:cNvCxnSpPr>
            <a:cxnSpLocks/>
          </p:cNvCxnSpPr>
          <p:nvPr/>
        </p:nvCxnSpPr>
        <p:spPr>
          <a:xfrm flipV="1">
            <a:off x="3389970" y="1037063"/>
            <a:ext cx="1304693" cy="18845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B6AF550-A513-10FF-645D-CED925036BD7}"/>
              </a:ext>
            </a:extLst>
          </p:cNvPr>
          <p:cNvCxnSpPr>
            <a:cxnSpLocks/>
          </p:cNvCxnSpPr>
          <p:nvPr/>
        </p:nvCxnSpPr>
        <p:spPr>
          <a:xfrm>
            <a:off x="3389970" y="3479179"/>
            <a:ext cx="1304693" cy="92555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DC64F8A-5D63-7F48-C2FA-BB1DBD7631AC}"/>
              </a:ext>
            </a:extLst>
          </p:cNvPr>
          <p:cNvSpPr/>
          <p:nvPr/>
        </p:nvSpPr>
        <p:spPr>
          <a:xfrm>
            <a:off x="4656411" y="964351"/>
            <a:ext cx="3918875" cy="352959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64D64A36-569B-052B-85FA-095F01F56B96}"/>
              </a:ext>
            </a:extLst>
          </p:cNvPr>
          <p:cNvSpPr/>
          <p:nvPr/>
        </p:nvSpPr>
        <p:spPr>
          <a:xfrm>
            <a:off x="5216870" y="1014760"/>
            <a:ext cx="3358417" cy="2620527"/>
          </a:xfrm>
          <a:custGeom>
            <a:avLst/>
            <a:gdLst>
              <a:gd name="connsiteX0" fmla="*/ 1070630 w 3189361"/>
              <a:gd name="connsiteY0" fmla="*/ 0 h 2923083"/>
              <a:gd name="connsiteX1" fmla="*/ 112 w 3189361"/>
              <a:gd name="connsiteY1" fmla="*/ 1371600 h 2923083"/>
              <a:gd name="connsiteX2" fmla="*/ 1014873 w 3189361"/>
              <a:gd name="connsiteY2" fmla="*/ 2843561 h 2923083"/>
              <a:gd name="connsiteX3" fmla="*/ 2721010 w 3189361"/>
              <a:gd name="connsiteY3" fmla="*/ 2709746 h 2923083"/>
              <a:gd name="connsiteX4" fmla="*/ 3189361 w 3189361"/>
              <a:gd name="connsiteY4" fmla="*/ 2575932 h 2923083"/>
              <a:gd name="connsiteX0" fmla="*/ 769633 w 2888364"/>
              <a:gd name="connsiteY0" fmla="*/ 0 h 2913609"/>
              <a:gd name="connsiteX1" fmla="*/ 198 w 2888364"/>
              <a:gd name="connsiteY1" fmla="*/ 1505415 h 2913609"/>
              <a:gd name="connsiteX2" fmla="*/ 713876 w 2888364"/>
              <a:gd name="connsiteY2" fmla="*/ 2843561 h 2913609"/>
              <a:gd name="connsiteX3" fmla="*/ 2420013 w 2888364"/>
              <a:gd name="connsiteY3" fmla="*/ 2709746 h 2913609"/>
              <a:gd name="connsiteX4" fmla="*/ 2888364 w 2888364"/>
              <a:gd name="connsiteY4" fmla="*/ 2575932 h 2913609"/>
              <a:gd name="connsiteX0" fmla="*/ 891881 w 3010612"/>
              <a:gd name="connsiteY0" fmla="*/ 0 h 2913609"/>
              <a:gd name="connsiteX1" fmla="*/ 122446 w 3010612"/>
              <a:gd name="connsiteY1" fmla="*/ 1505415 h 2913609"/>
              <a:gd name="connsiteX2" fmla="*/ 836124 w 3010612"/>
              <a:gd name="connsiteY2" fmla="*/ 2843561 h 2913609"/>
              <a:gd name="connsiteX3" fmla="*/ 2542261 w 3010612"/>
              <a:gd name="connsiteY3" fmla="*/ 2709746 h 2913609"/>
              <a:gd name="connsiteX4" fmla="*/ 3010612 w 3010612"/>
              <a:gd name="connsiteY4" fmla="*/ 2575932 h 2913609"/>
              <a:gd name="connsiteX0" fmla="*/ 390624 w 2955404"/>
              <a:gd name="connsiteY0" fmla="*/ 0 h 2902457"/>
              <a:gd name="connsiteX1" fmla="*/ 67238 w 2955404"/>
              <a:gd name="connsiteY1" fmla="*/ 1494263 h 2902457"/>
              <a:gd name="connsiteX2" fmla="*/ 780916 w 2955404"/>
              <a:gd name="connsiteY2" fmla="*/ 2832409 h 2902457"/>
              <a:gd name="connsiteX3" fmla="*/ 2487053 w 2955404"/>
              <a:gd name="connsiteY3" fmla="*/ 2698594 h 2902457"/>
              <a:gd name="connsiteX4" fmla="*/ 2955404 w 2955404"/>
              <a:gd name="connsiteY4" fmla="*/ 2564780 h 2902457"/>
              <a:gd name="connsiteX0" fmla="*/ 330311 w 2895091"/>
              <a:gd name="connsiteY0" fmla="*/ 0 h 2902457"/>
              <a:gd name="connsiteX1" fmla="*/ 6925 w 2895091"/>
              <a:gd name="connsiteY1" fmla="*/ 1494263 h 2902457"/>
              <a:gd name="connsiteX2" fmla="*/ 720603 w 2895091"/>
              <a:gd name="connsiteY2" fmla="*/ 2832409 h 2902457"/>
              <a:gd name="connsiteX3" fmla="*/ 2426740 w 2895091"/>
              <a:gd name="connsiteY3" fmla="*/ 2698594 h 2902457"/>
              <a:gd name="connsiteX4" fmla="*/ 2895091 w 2895091"/>
              <a:gd name="connsiteY4" fmla="*/ 2564780 h 2902457"/>
              <a:gd name="connsiteX0" fmla="*/ 506788 w 3071568"/>
              <a:gd name="connsiteY0" fmla="*/ 0 h 2903243"/>
              <a:gd name="connsiteX1" fmla="*/ 4982 w 3071568"/>
              <a:gd name="connsiteY1" fmla="*/ 1483112 h 2903243"/>
              <a:gd name="connsiteX2" fmla="*/ 897080 w 3071568"/>
              <a:gd name="connsiteY2" fmla="*/ 2832409 h 2903243"/>
              <a:gd name="connsiteX3" fmla="*/ 2603217 w 3071568"/>
              <a:gd name="connsiteY3" fmla="*/ 2698594 h 2903243"/>
              <a:gd name="connsiteX4" fmla="*/ 3071568 w 3071568"/>
              <a:gd name="connsiteY4" fmla="*/ 2564780 h 2903243"/>
              <a:gd name="connsiteX0" fmla="*/ 717417 w 3282197"/>
              <a:gd name="connsiteY0" fmla="*/ 0 h 2900100"/>
              <a:gd name="connsiteX1" fmla="*/ 3738 w 3282197"/>
              <a:gd name="connsiteY1" fmla="*/ 1527717 h 2900100"/>
              <a:gd name="connsiteX2" fmla="*/ 1107709 w 3282197"/>
              <a:gd name="connsiteY2" fmla="*/ 2832409 h 2900100"/>
              <a:gd name="connsiteX3" fmla="*/ 2813846 w 3282197"/>
              <a:gd name="connsiteY3" fmla="*/ 2698594 h 2900100"/>
              <a:gd name="connsiteX4" fmla="*/ 3282197 w 3282197"/>
              <a:gd name="connsiteY4" fmla="*/ 2564780 h 2900100"/>
              <a:gd name="connsiteX0" fmla="*/ 848943 w 3279909"/>
              <a:gd name="connsiteY0" fmla="*/ 0 h 2844344"/>
              <a:gd name="connsiteX1" fmla="*/ 1450 w 3279909"/>
              <a:gd name="connsiteY1" fmla="*/ 1471961 h 2844344"/>
              <a:gd name="connsiteX2" fmla="*/ 1105421 w 3279909"/>
              <a:gd name="connsiteY2" fmla="*/ 2776653 h 2844344"/>
              <a:gd name="connsiteX3" fmla="*/ 2811558 w 3279909"/>
              <a:gd name="connsiteY3" fmla="*/ 2642838 h 2844344"/>
              <a:gd name="connsiteX4" fmla="*/ 3279909 w 3279909"/>
              <a:gd name="connsiteY4" fmla="*/ 2509024 h 2844344"/>
              <a:gd name="connsiteX0" fmla="*/ 804956 w 3280526"/>
              <a:gd name="connsiteY0" fmla="*/ 0 h 2833193"/>
              <a:gd name="connsiteX1" fmla="*/ 2067 w 3280526"/>
              <a:gd name="connsiteY1" fmla="*/ 1460810 h 2833193"/>
              <a:gd name="connsiteX2" fmla="*/ 1106038 w 3280526"/>
              <a:gd name="connsiteY2" fmla="*/ 2765502 h 2833193"/>
              <a:gd name="connsiteX3" fmla="*/ 2812175 w 3280526"/>
              <a:gd name="connsiteY3" fmla="*/ 2631687 h 2833193"/>
              <a:gd name="connsiteX4" fmla="*/ 3280526 w 3280526"/>
              <a:gd name="connsiteY4" fmla="*/ 2497873 h 2833193"/>
              <a:gd name="connsiteX0" fmla="*/ 760459 w 3236029"/>
              <a:gd name="connsiteY0" fmla="*/ 0 h 2818410"/>
              <a:gd name="connsiteX1" fmla="*/ 2175 w 3236029"/>
              <a:gd name="connsiteY1" fmla="*/ 1672683 h 2818410"/>
              <a:gd name="connsiteX2" fmla="*/ 1061541 w 3236029"/>
              <a:gd name="connsiteY2" fmla="*/ 2765502 h 2818410"/>
              <a:gd name="connsiteX3" fmla="*/ 2767678 w 3236029"/>
              <a:gd name="connsiteY3" fmla="*/ 2631687 h 2818410"/>
              <a:gd name="connsiteX4" fmla="*/ 3236029 w 3236029"/>
              <a:gd name="connsiteY4" fmla="*/ 2497873 h 2818410"/>
              <a:gd name="connsiteX0" fmla="*/ 762270 w 3237840"/>
              <a:gd name="connsiteY0" fmla="*/ 0 h 2818410"/>
              <a:gd name="connsiteX1" fmla="*/ 3986 w 3237840"/>
              <a:gd name="connsiteY1" fmla="*/ 1672683 h 2818410"/>
              <a:gd name="connsiteX2" fmla="*/ 1063352 w 3237840"/>
              <a:gd name="connsiteY2" fmla="*/ 2765502 h 2818410"/>
              <a:gd name="connsiteX3" fmla="*/ 2769489 w 3237840"/>
              <a:gd name="connsiteY3" fmla="*/ 2631687 h 2818410"/>
              <a:gd name="connsiteX4" fmla="*/ 3237840 w 3237840"/>
              <a:gd name="connsiteY4" fmla="*/ 2497873 h 2818410"/>
              <a:gd name="connsiteX0" fmla="*/ 758985 w 3234555"/>
              <a:gd name="connsiteY0" fmla="*/ 0 h 2818410"/>
              <a:gd name="connsiteX1" fmla="*/ 701 w 3234555"/>
              <a:gd name="connsiteY1" fmla="*/ 1672683 h 2818410"/>
              <a:gd name="connsiteX2" fmla="*/ 1060067 w 3234555"/>
              <a:gd name="connsiteY2" fmla="*/ 2765502 h 2818410"/>
              <a:gd name="connsiteX3" fmla="*/ 2766204 w 3234555"/>
              <a:gd name="connsiteY3" fmla="*/ 2631687 h 2818410"/>
              <a:gd name="connsiteX4" fmla="*/ 3234555 w 3234555"/>
              <a:gd name="connsiteY4" fmla="*/ 2497873 h 2818410"/>
              <a:gd name="connsiteX0" fmla="*/ 759024 w 3234594"/>
              <a:gd name="connsiteY0" fmla="*/ 0 h 2818410"/>
              <a:gd name="connsiteX1" fmla="*/ 740 w 3234594"/>
              <a:gd name="connsiteY1" fmla="*/ 1672683 h 2818410"/>
              <a:gd name="connsiteX2" fmla="*/ 1060106 w 3234594"/>
              <a:gd name="connsiteY2" fmla="*/ 2765502 h 2818410"/>
              <a:gd name="connsiteX3" fmla="*/ 2766243 w 3234594"/>
              <a:gd name="connsiteY3" fmla="*/ 2631687 h 2818410"/>
              <a:gd name="connsiteX4" fmla="*/ 3234594 w 3234594"/>
              <a:gd name="connsiteY4" fmla="*/ 2497873 h 2818410"/>
              <a:gd name="connsiteX0" fmla="*/ 845651 w 3321221"/>
              <a:gd name="connsiteY0" fmla="*/ 0 h 2818410"/>
              <a:gd name="connsiteX1" fmla="*/ 87367 w 3321221"/>
              <a:gd name="connsiteY1" fmla="*/ 1672683 h 2818410"/>
              <a:gd name="connsiteX2" fmla="*/ 1146733 w 3321221"/>
              <a:gd name="connsiteY2" fmla="*/ 2765502 h 2818410"/>
              <a:gd name="connsiteX3" fmla="*/ 2852870 w 3321221"/>
              <a:gd name="connsiteY3" fmla="*/ 2631687 h 2818410"/>
              <a:gd name="connsiteX4" fmla="*/ 3321221 w 3321221"/>
              <a:gd name="connsiteY4" fmla="*/ 2497873 h 2818410"/>
              <a:gd name="connsiteX0" fmla="*/ 803707 w 3279277"/>
              <a:gd name="connsiteY0" fmla="*/ 0 h 2818410"/>
              <a:gd name="connsiteX1" fmla="*/ 45423 w 3279277"/>
              <a:gd name="connsiteY1" fmla="*/ 1672683 h 2818410"/>
              <a:gd name="connsiteX2" fmla="*/ 1104789 w 3279277"/>
              <a:gd name="connsiteY2" fmla="*/ 2765502 h 2818410"/>
              <a:gd name="connsiteX3" fmla="*/ 2810926 w 3279277"/>
              <a:gd name="connsiteY3" fmla="*/ 2631687 h 2818410"/>
              <a:gd name="connsiteX4" fmla="*/ 3279277 w 3279277"/>
              <a:gd name="connsiteY4" fmla="*/ 2497873 h 2818410"/>
              <a:gd name="connsiteX0" fmla="*/ 846764 w 3322334"/>
              <a:gd name="connsiteY0" fmla="*/ 0 h 2828496"/>
              <a:gd name="connsiteX1" fmla="*/ 43876 w 3322334"/>
              <a:gd name="connsiteY1" fmla="*/ 1527717 h 2828496"/>
              <a:gd name="connsiteX2" fmla="*/ 1147846 w 3322334"/>
              <a:gd name="connsiteY2" fmla="*/ 2765502 h 2828496"/>
              <a:gd name="connsiteX3" fmla="*/ 2853983 w 3322334"/>
              <a:gd name="connsiteY3" fmla="*/ 2631687 h 2828496"/>
              <a:gd name="connsiteX4" fmla="*/ 3322334 w 3322334"/>
              <a:gd name="connsiteY4" fmla="*/ 2497873 h 2828496"/>
              <a:gd name="connsiteX0" fmla="*/ 804624 w 3280194"/>
              <a:gd name="connsiteY0" fmla="*/ 0 h 2652435"/>
              <a:gd name="connsiteX1" fmla="*/ 1736 w 3280194"/>
              <a:gd name="connsiteY1" fmla="*/ 1527717 h 2652435"/>
              <a:gd name="connsiteX2" fmla="*/ 1072252 w 3280194"/>
              <a:gd name="connsiteY2" fmla="*/ 2475571 h 2652435"/>
              <a:gd name="connsiteX3" fmla="*/ 2811843 w 3280194"/>
              <a:gd name="connsiteY3" fmla="*/ 2631687 h 2652435"/>
              <a:gd name="connsiteX4" fmla="*/ 3280194 w 3280194"/>
              <a:gd name="connsiteY4" fmla="*/ 2497873 h 2652435"/>
              <a:gd name="connsiteX0" fmla="*/ 804624 w 3280194"/>
              <a:gd name="connsiteY0" fmla="*/ 0 h 2531318"/>
              <a:gd name="connsiteX1" fmla="*/ 1736 w 3280194"/>
              <a:gd name="connsiteY1" fmla="*/ 1527717 h 2531318"/>
              <a:gd name="connsiteX2" fmla="*/ 1072252 w 3280194"/>
              <a:gd name="connsiteY2" fmla="*/ 2475571 h 2531318"/>
              <a:gd name="connsiteX3" fmla="*/ 2800691 w 3280194"/>
              <a:gd name="connsiteY3" fmla="*/ 2397511 h 2531318"/>
              <a:gd name="connsiteX4" fmla="*/ 3280194 w 3280194"/>
              <a:gd name="connsiteY4" fmla="*/ 2497873 h 2531318"/>
              <a:gd name="connsiteX0" fmla="*/ 804624 w 3358253"/>
              <a:gd name="connsiteY0" fmla="*/ 0 h 2531318"/>
              <a:gd name="connsiteX1" fmla="*/ 1736 w 3358253"/>
              <a:gd name="connsiteY1" fmla="*/ 1527717 h 2531318"/>
              <a:gd name="connsiteX2" fmla="*/ 1072252 w 3358253"/>
              <a:gd name="connsiteY2" fmla="*/ 2475571 h 2531318"/>
              <a:gd name="connsiteX3" fmla="*/ 2800691 w 3358253"/>
              <a:gd name="connsiteY3" fmla="*/ 2397511 h 2531318"/>
              <a:gd name="connsiteX4" fmla="*/ 3358253 w 3358253"/>
              <a:gd name="connsiteY4" fmla="*/ 2152185 h 2531318"/>
              <a:gd name="connsiteX0" fmla="*/ 793637 w 3358417"/>
              <a:gd name="connsiteY0" fmla="*/ 0 h 2620527"/>
              <a:gd name="connsiteX1" fmla="*/ 1900 w 3358417"/>
              <a:gd name="connsiteY1" fmla="*/ 1616926 h 2620527"/>
              <a:gd name="connsiteX2" fmla="*/ 1072416 w 3358417"/>
              <a:gd name="connsiteY2" fmla="*/ 2564780 h 2620527"/>
              <a:gd name="connsiteX3" fmla="*/ 2800855 w 3358417"/>
              <a:gd name="connsiteY3" fmla="*/ 2486720 h 2620527"/>
              <a:gd name="connsiteX4" fmla="*/ 3358417 w 3358417"/>
              <a:gd name="connsiteY4" fmla="*/ 2241394 h 262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417" h="2620527">
                <a:moveTo>
                  <a:pt x="793637" y="0"/>
                </a:moveTo>
                <a:cubicBezTo>
                  <a:pt x="775980" y="872582"/>
                  <a:pt x="-44563" y="1189463"/>
                  <a:pt x="1900" y="1616926"/>
                </a:cubicBezTo>
                <a:cubicBezTo>
                  <a:pt x="48363" y="2044389"/>
                  <a:pt x="605924" y="2419814"/>
                  <a:pt x="1072416" y="2564780"/>
                </a:cubicBezTo>
                <a:cubicBezTo>
                  <a:pt x="1538908" y="2709746"/>
                  <a:pt x="2438440" y="2531325"/>
                  <a:pt x="2800855" y="2486720"/>
                </a:cubicBezTo>
                <a:cubicBezTo>
                  <a:pt x="3163270" y="2442115"/>
                  <a:pt x="3305449" y="2285998"/>
                  <a:pt x="3358417" y="2241394"/>
                </a:cubicBezTo>
              </a:path>
            </a:pathLst>
          </a:custGeom>
          <a:ln w="127000">
            <a:solidFill>
              <a:schemeClr val="dk1">
                <a:alpha val="51459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D04692-FCAF-58A9-C918-5B8FF2474519}"/>
              </a:ext>
            </a:extLst>
          </p:cNvPr>
          <p:cNvSpPr txBox="1"/>
          <p:nvPr/>
        </p:nvSpPr>
        <p:spPr>
          <a:xfrm>
            <a:off x="7174419" y="47297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20908C"/>
                </a:solidFill>
                <a:latin typeface="Didact Gothic" panose="02000603000000000000" pitchFamily="2" charset="0"/>
                <a:cs typeface="Arial" panose="020B0604020202020204" pitchFamily="34" charset="0"/>
              </a:rPr>
              <a:t>Heard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EDEFA1D-1F42-FA38-1C94-1E7398E99846}"/>
              </a:ext>
            </a:extLst>
          </p:cNvPr>
          <p:cNvSpPr txBox="1"/>
          <p:nvPr/>
        </p:nvSpPr>
        <p:spPr>
          <a:xfrm>
            <a:off x="4773695" y="472196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3A528B"/>
                </a:solidFill>
                <a:latin typeface="Didact Gothic" panose="02000603000000000000" pitchFamily="2" charset="0"/>
                <a:cs typeface="Arial" panose="020B0604020202020204" pitchFamily="34" charset="0"/>
              </a:rPr>
              <a:t>McDonald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B875F4-7BCB-F55F-8FC0-FE20F7F988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48" t="25020" r="6221" b="5655"/>
          <a:stretch/>
        </p:blipFill>
        <p:spPr>
          <a:xfrm>
            <a:off x="6344864" y="5099080"/>
            <a:ext cx="2451286" cy="15891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33862A-02BF-ADE6-6ED1-7B2B8EAED2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309" t="18051" r="20790" b="2777"/>
          <a:stretch/>
        </p:blipFill>
        <p:spPr>
          <a:xfrm>
            <a:off x="4572000" y="5099080"/>
            <a:ext cx="1626802" cy="158913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DC49C96D-CCC0-E4B7-7BE3-2F8EF8FE1AAF}"/>
              </a:ext>
            </a:extLst>
          </p:cNvPr>
          <p:cNvSpPr/>
          <p:nvPr/>
        </p:nvSpPr>
        <p:spPr>
          <a:xfrm>
            <a:off x="6720309" y="978284"/>
            <a:ext cx="1721265" cy="1541892"/>
          </a:xfrm>
          <a:custGeom>
            <a:avLst/>
            <a:gdLst>
              <a:gd name="connsiteX0" fmla="*/ 1070630 w 3189361"/>
              <a:gd name="connsiteY0" fmla="*/ 0 h 2923083"/>
              <a:gd name="connsiteX1" fmla="*/ 112 w 3189361"/>
              <a:gd name="connsiteY1" fmla="*/ 1371600 h 2923083"/>
              <a:gd name="connsiteX2" fmla="*/ 1014873 w 3189361"/>
              <a:gd name="connsiteY2" fmla="*/ 2843561 h 2923083"/>
              <a:gd name="connsiteX3" fmla="*/ 2721010 w 3189361"/>
              <a:gd name="connsiteY3" fmla="*/ 2709746 h 2923083"/>
              <a:gd name="connsiteX4" fmla="*/ 3189361 w 3189361"/>
              <a:gd name="connsiteY4" fmla="*/ 2575932 h 2923083"/>
              <a:gd name="connsiteX0" fmla="*/ 769633 w 2888364"/>
              <a:gd name="connsiteY0" fmla="*/ 0 h 2913609"/>
              <a:gd name="connsiteX1" fmla="*/ 198 w 2888364"/>
              <a:gd name="connsiteY1" fmla="*/ 1505415 h 2913609"/>
              <a:gd name="connsiteX2" fmla="*/ 713876 w 2888364"/>
              <a:gd name="connsiteY2" fmla="*/ 2843561 h 2913609"/>
              <a:gd name="connsiteX3" fmla="*/ 2420013 w 2888364"/>
              <a:gd name="connsiteY3" fmla="*/ 2709746 h 2913609"/>
              <a:gd name="connsiteX4" fmla="*/ 2888364 w 2888364"/>
              <a:gd name="connsiteY4" fmla="*/ 2575932 h 2913609"/>
              <a:gd name="connsiteX0" fmla="*/ 891881 w 3010612"/>
              <a:gd name="connsiteY0" fmla="*/ 0 h 2913609"/>
              <a:gd name="connsiteX1" fmla="*/ 122446 w 3010612"/>
              <a:gd name="connsiteY1" fmla="*/ 1505415 h 2913609"/>
              <a:gd name="connsiteX2" fmla="*/ 836124 w 3010612"/>
              <a:gd name="connsiteY2" fmla="*/ 2843561 h 2913609"/>
              <a:gd name="connsiteX3" fmla="*/ 2542261 w 3010612"/>
              <a:gd name="connsiteY3" fmla="*/ 2709746 h 2913609"/>
              <a:gd name="connsiteX4" fmla="*/ 3010612 w 3010612"/>
              <a:gd name="connsiteY4" fmla="*/ 2575932 h 2913609"/>
              <a:gd name="connsiteX0" fmla="*/ 390624 w 2955404"/>
              <a:gd name="connsiteY0" fmla="*/ 0 h 2902457"/>
              <a:gd name="connsiteX1" fmla="*/ 67238 w 2955404"/>
              <a:gd name="connsiteY1" fmla="*/ 1494263 h 2902457"/>
              <a:gd name="connsiteX2" fmla="*/ 780916 w 2955404"/>
              <a:gd name="connsiteY2" fmla="*/ 2832409 h 2902457"/>
              <a:gd name="connsiteX3" fmla="*/ 2487053 w 2955404"/>
              <a:gd name="connsiteY3" fmla="*/ 2698594 h 2902457"/>
              <a:gd name="connsiteX4" fmla="*/ 2955404 w 2955404"/>
              <a:gd name="connsiteY4" fmla="*/ 2564780 h 2902457"/>
              <a:gd name="connsiteX0" fmla="*/ 330311 w 2895091"/>
              <a:gd name="connsiteY0" fmla="*/ 0 h 2902457"/>
              <a:gd name="connsiteX1" fmla="*/ 6925 w 2895091"/>
              <a:gd name="connsiteY1" fmla="*/ 1494263 h 2902457"/>
              <a:gd name="connsiteX2" fmla="*/ 720603 w 2895091"/>
              <a:gd name="connsiteY2" fmla="*/ 2832409 h 2902457"/>
              <a:gd name="connsiteX3" fmla="*/ 2426740 w 2895091"/>
              <a:gd name="connsiteY3" fmla="*/ 2698594 h 2902457"/>
              <a:gd name="connsiteX4" fmla="*/ 2895091 w 2895091"/>
              <a:gd name="connsiteY4" fmla="*/ 2564780 h 2902457"/>
              <a:gd name="connsiteX0" fmla="*/ 506788 w 3071568"/>
              <a:gd name="connsiteY0" fmla="*/ 0 h 2903243"/>
              <a:gd name="connsiteX1" fmla="*/ 4982 w 3071568"/>
              <a:gd name="connsiteY1" fmla="*/ 1483112 h 2903243"/>
              <a:gd name="connsiteX2" fmla="*/ 897080 w 3071568"/>
              <a:gd name="connsiteY2" fmla="*/ 2832409 h 2903243"/>
              <a:gd name="connsiteX3" fmla="*/ 2603217 w 3071568"/>
              <a:gd name="connsiteY3" fmla="*/ 2698594 h 2903243"/>
              <a:gd name="connsiteX4" fmla="*/ 3071568 w 3071568"/>
              <a:gd name="connsiteY4" fmla="*/ 2564780 h 2903243"/>
              <a:gd name="connsiteX0" fmla="*/ 717417 w 3282197"/>
              <a:gd name="connsiteY0" fmla="*/ 0 h 2900100"/>
              <a:gd name="connsiteX1" fmla="*/ 3738 w 3282197"/>
              <a:gd name="connsiteY1" fmla="*/ 1527717 h 2900100"/>
              <a:gd name="connsiteX2" fmla="*/ 1107709 w 3282197"/>
              <a:gd name="connsiteY2" fmla="*/ 2832409 h 2900100"/>
              <a:gd name="connsiteX3" fmla="*/ 2813846 w 3282197"/>
              <a:gd name="connsiteY3" fmla="*/ 2698594 h 2900100"/>
              <a:gd name="connsiteX4" fmla="*/ 3282197 w 3282197"/>
              <a:gd name="connsiteY4" fmla="*/ 2564780 h 2900100"/>
              <a:gd name="connsiteX0" fmla="*/ 848943 w 3279909"/>
              <a:gd name="connsiteY0" fmla="*/ 0 h 2844344"/>
              <a:gd name="connsiteX1" fmla="*/ 1450 w 3279909"/>
              <a:gd name="connsiteY1" fmla="*/ 1471961 h 2844344"/>
              <a:gd name="connsiteX2" fmla="*/ 1105421 w 3279909"/>
              <a:gd name="connsiteY2" fmla="*/ 2776653 h 2844344"/>
              <a:gd name="connsiteX3" fmla="*/ 2811558 w 3279909"/>
              <a:gd name="connsiteY3" fmla="*/ 2642838 h 2844344"/>
              <a:gd name="connsiteX4" fmla="*/ 3279909 w 3279909"/>
              <a:gd name="connsiteY4" fmla="*/ 2509024 h 2844344"/>
              <a:gd name="connsiteX0" fmla="*/ 804956 w 3280526"/>
              <a:gd name="connsiteY0" fmla="*/ 0 h 2833193"/>
              <a:gd name="connsiteX1" fmla="*/ 2067 w 3280526"/>
              <a:gd name="connsiteY1" fmla="*/ 1460810 h 2833193"/>
              <a:gd name="connsiteX2" fmla="*/ 1106038 w 3280526"/>
              <a:gd name="connsiteY2" fmla="*/ 2765502 h 2833193"/>
              <a:gd name="connsiteX3" fmla="*/ 2812175 w 3280526"/>
              <a:gd name="connsiteY3" fmla="*/ 2631687 h 2833193"/>
              <a:gd name="connsiteX4" fmla="*/ 3280526 w 3280526"/>
              <a:gd name="connsiteY4" fmla="*/ 2497873 h 2833193"/>
              <a:gd name="connsiteX0" fmla="*/ 760459 w 3236029"/>
              <a:gd name="connsiteY0" fmla="*/ 0 h 2818410"/>
              <a:gd name="connsiteX1" fmla="*/ 2175 w 3236029"/>
              <a:gd name="connsiteY1" fmla="*/ 1672683 h 2818410"/>
              <a:gd name="connsiteX2" fmla="*/ 1061541 w 3236029"/>
              <a:gd name="connsiteY2" fmla="*/ 2765502 h 2818410"/>
              <a:gd name="connsiteX3" fmla="*/ 2767678 w 3236029"/>
              <a:gd name="connsiteY3" fmla="*/ 2631687 h 2818410"/>
              <a:gd name="connsiteX4" fmla="*/ 3236029 w 3236029"/>
              <a:gd name="connsiteY4" fmla="*/ 2497873 h 2818410"/>
              <a:gd name="connsiteX0" fmla="*/ 762270 w 3237840"/>
              <a:gd name="connsiteY0" fmla="*/ 0 h 2818410"/>
              <a:gd name="connsiteX1" fmla="*/ 3986 w 3237840"/>
              <a:gd name="connsiteY1" fmla="*/ 1672683 h 2818410"/>
              <a:gd name="connsiteX2" fmla="*/ 1063352 w 3237840"/>
              <a:gd name="connsiteY2" fmla="*/ 2765502 h 2818410"/>
              <a:gd name="connsiteX3" fmla="*/ 2769489 w 3237840"/>
              <a:gd name="connsiteY3" fmla="*/ 2631687 h 2818410"/>
              <a:gd name="connsiteX4" fmla="*/ 3237840 w 3237840"/>
              <a:gd name="connsiteY4" fmla="*/ 2497873 h 2818410"/>
              <a:gd name="connsiteX0" fmla="*/ 758985 w 3234555"/>
              <a:gd name="connsiteY0" fmla="*/ 0 h 2818410"/>
              <a:gd name="connsiteX1" fmla="*/ 701 w 3234555"/>
              <a:gd name="connsiteY1" fmla="*/ 1672683 h 2818410"/>
              <a:gd name="connsiteX2" fmla="*/ 1060067 w 3234555"/>
              <a:gd name="connsiteY2" fmla="*/ 2765502 h 2818410"/>
              <a:gd name="connsiteX3" fmla="*/ 2766204 w 3234555"/>
              <a:gd name="connsiteY3" fmla="*/ 2631687 h 2818410"/>
              <a:gd name="connsiteX4" fmla="*/ 3234555 w 3234555"/>
              <a:gd name="connsiteY4" fmla="*/ 2497873 h 2818410"/>
              <a:gd name="connsiteX0" fmla="*/ 759024 w 3234594"/>
              <a:gd name="connsiteY0" fmla="*/ 0 h 2818410"/>
              <a:gd name="connsiteX1" fmla="*/ 740 w 3234594"/>
              <a:gd name="connsiteY1" fmla="*/ 1672683 h 2818410"/>
              <a:gd name="connsiteX2" fmla="*/ 1060106 w 3234594"/>
              <a:gd name="connsiteY2" fmla="*/ 2765502 h 2818410"/>
              <a:gd name="connsiteX3" fmla="*/ 2766243 w 3234594"/>
              <a:gd name="connsiteY3" fmla="*/ 2631687 h 2818410"/>
              <a:gd name="connsiteX4" fmla="*/ 3234594 w 3234594"/>
              <a:gd name="connsiteY4" fmla="*/ 2497873 h 2818410"/>
              <a:gd name="connsiteX0" fmla="*/ 845651 w 3321221"/>
              <a:gd name="connsiteY0" fmla="*/ 0 h 2818410"/>
              <a:gd name="connsiteX1" fmla="*/ 87367 w 3321221"/>
              <a:gd name="connsiteY1" fmla="*/ 1672683 h 2818410"/>
              <a:gd name="connsiteX2" fmla="*/ 1146733 w 3321221"/>
              <a:gd name="connsiteY2" fmla="*/ 2765502 h 2818410"/>
              <a:gd name="connsiteX3" fmla="*/ 2852870 w 3321221"/>
              <a:gd name="connsiteY3" fmla="*/ 2631687 h 2818410"/>
              <a:gd name="connsiteX4" fmla="*/ 3321221 w 3321221"/>
              <a:gd name="connsiteY4" fmla="*/ 2497873 h 2818410"/>
              <a:gd name="connsiteX0" fmla="*/ 803707 w 3279277"/>
              <a:gd name="connsiteY0" fmla="*/ 0 h 2818410"/>
              <a:gd name="connsiteX1" fmla="*/ 45423 w 3279277"/>
              <a:gd name="connsiteY1" fmla="*/ 1672683 h 2818410"/>
              <a:gd name="connsiteX2" fmla="*/ 1104789 w 3279277"/>
              <a:gd name="connsiteY2" fmla="*/ 2765502 h 2818410"/>
              <a:gd name="connsiteX3" fmla="*/ 2810926 w 3279277"/>
              <a:gd name="connsiteY3" fmla="*/ 2631687 h 2818410"/>
              <a:gd name="connsiteX4" fmla="*/ 3279277 w 3279277"/>
              <a:gd name="connsiteY4" fmla="*/ 2497873 h 2818410"/>
              <a:gd name="connsiteX0" fmla="*/ 846764 w 3322334"/>
              <a:gd name="connsiteY0" fmla="*/ 0 h 2828496"/>
              <a:gd name="connsiteX1" fmla="*/ 43876 w 3322334"/>
              <a:gd name="connsiteY1" fmla="*/ 1527717 h 2828496"/>
              <a:gd name="connsiteX2" fmla="*/ 1147846 w 3322334"/>
              <a:gd name="connsiteY2" fmla="*/ 2765502 h 2828496"/>
              <a:gd name="connsiteX3" fmla="*/ 2853983 w 3322334"/>
              <a:gd name="connsiteY3" fmla="*/ 2631687 h 2828496"/>
              <a:gd name="connsiteX4" fmla="*/ 3322334 w 3322334"/>
              <a:gd name="connsiteY4" fmla="*/ 2497873 h 2828496"/>
              <a:gd name="connsiteX0" fmla="*/ 804624 w 3280194"/>
              <a:gd name="connsiteY0" fmla="*/ 0 h 2652435"/>
              <a:gd name="connsiteX1" fmla="*/ 1736 w 3280194"/>
              <a:gd name="connsiteY1" fmla="*/ 1527717 h 2652435"/>
              <a:gd name="connsiteX2" fmla="*/ 1072252 w 3280194"/>
              <a:gd name="connsiteY2" fmla="*/ 2475571 h 2652435"/>
              <a:gd name="connsiteX3" fmla="*/ 2811843 w 3280194"/>
              <a:gd name="connsiteY3" fmla="*/ 2631687 h 2652435"/>
              <a:gd name="connsiteX4" fmla="*/ 3280194 w 3280194"/>
              <a:gd name="connsiteY4" fmla="*/ 2497873 h 2652435"/>
              <a:gd name="connsiteX0" fmla="*/ 804624 w 3280194"/>
              <a:gd name="connsiteY0" fmla="*/ 0 h 2531318"/>
              <a:gd name="connsiteX1" fmla="*/ 1736 w 3280194"/>
              <a:gd name="connsiteY1" fmla="*/ 1527717 h 2531318"/>
              <a:gd name="connsiteX2" fmla="*/ 1072252 w 3280194"/>
              <a:gd name="connsiteY2" fmla="*/ 2475571 h 2531318"/>
              <a:gd name="connsiteX3" fmla="*/ 2800691 w 3280194"/>
              <a:gd name="connsiteY3" fmla="*/ 2397511 h 2531318"/>
              <a:gd name="connsiteX4" fmla="*/ 3280194 w 3280194"/>
              <a:gd name="connsiteY4" fmla="*/ 2497873 h 2531318"/>
              <a:gd name="connsiteX0" fmla="*/ 804624 w 3358253"/>
              <a:gd name="connsiteY0" fmla="*/ 0 h 2531318"/>
              <a:gd name="connsiteX1" fmla="*/ 1736 w 3358253"/>
              <a:gd name="connsiteY1" fmla="*/ 1527717 h 2531318"/>
              <a:gd name="connsiteX2" fmla="*/ 1072252 w 3358253"/>
              <a:gd name="connsiteY2" fmla="*/ 2475571 h 2531318"/>
              <a:gd name="connsiteX3" fmla="*/ 2800691 w 3358253"/>
              <a:gd name="connsiteY3" fmla="*/ 2397511 h 2531318"/>
              <a:gd name="connsiteX4" fmla="*/ 3358253 w 3358253"/>
              <a:gd name="connsiteY4" fmla="*/ 2152185 h 2531318"/>
              <a:gd name="connsiteX0" fmla="*/ 289 w 2553918"/>
              <a:gd name="connsiteY0" fmla="*/ 0 h 2573693"/>
              <a:gd name="connsiteX1" fmla="*/ 825480 w 2553918"/>
              <a:gd name="connsiteY1" fmla="*/ 947854 h 2573693"/>
              <a:gd name="connsiteX2" fmla="*/ 267917 w 2553918"/>
              <a:gd name="connsiteY2" fmla="*/ 2475571 h 2573693"/>
              <a:gd name="connsiteX3" fmla="*/ 1996356 w 2553918"/>
              <a:gd name="connsiteY3" fmla="*/ 2397511 h 2573693"/>
              <a:gd name="connsiteX4" fmla="*/ 2553918 w 2553918"/>
              <a:gd name="connsiteY4" fmla="*/ 2152185 h 2573693"/>
              <a:gd name="connsiteX0" fmla="*/ 415 w 2554044"/>
              <a:gd name="connsiteY0" fmla="*/ 0 h 2398860"/>
              <a:gd name="connsiteX1" fmla="*/ 825606 w 2554044"/>
              <a:gd name="connsiteY1" fmla="*/ 947854 h 2398860"/>
              <a:gd name="connsiteX2" fmla="*/ 1762306 w 2554044"/>
              <a:gd name="connsiteY2" fmla="*/ 1126273 h 2398860"/>
              <a:gd name="connsiteX3" fmla="*/ 1996482 w 2554044"/>
              <a:gd name="connsiteY3" fmla="*/ 2397511 h 2398860"/>
              <a:gd name="connsiteX4" fmla="*/ 2554044 w 2554044"/>
              <a:gd name="connsiteY4" fmla="*/ 2152185 h 2398860"/>
              <a:gd name="connsiteX0" fmla="*/ 415 w 2554044"/>
              <a:gd name="connsiteY0" fmla="*/ 0 h 2198379"/>
              <a:gd name="connsiteX1" fmla="*/ 825606 w 2554044"/>
              <a:gd name="connsiteY1" fmla="*/ 947854 h 2198379"/>
              <a:gd name="connsiteX2" fmla="*/ 1762306 w 2554044"/>
              <a:gd name="connsiteY2" fmla="*/ 1126273 h 2198379"/>
              <a:gd name="connsiteX3" fmla="*/ 1806911 w 2554044"/>
              <a:gd name="connsiteY3" fmla="*/ 2196789 h 2198379"/>
              <a:gd name="connsiteX4" fmla="*/ 2554044 w 2554044"/>
              <a:gd name="connsiteY4" fmla="*/ 2152185 h 2198379"/>
              <a:gd name="connsiteX0" fmla="*/ 415 w 2520590"/>
              <a:gd name="connsiteY0" fmla="*/ 0 h 2198379"/>
              <a:gd name="connsiteX1" fmla="*/ 825606 w 2520590"/>
              <a:gd name="connsiteY1" fmla="*/ 947854 h 2198379"/>
              <a:gd name="connsiteX2" fmla="*/ 1762306 w 2520590"/>
              <a:gd name="connsiteY2" fmla="*/ 1126273 h 2198379"/>
              <a:gd name="connsiteX3" fmla="*/ 1806911 w 2520590"/>
              <a:gd name="connsiteY3" fmla="*/ 2196789 h 2198379"/>
              <a:gd name="connsiteX4" fmla="*/ 2520590 w 2520590"/>
              <a:gd name="connsiteY4" fmla="*/ 1538868 h 2198379"/>
              <a:gd name="connsiteX0" fmla="*/ 415 w 2520590"/>
              <a:gd name="connsiteY0" fmla="*/ 0 h 1620201"/>
              <a:gd name="connsiteX1" fmla="*/ 825606 w 2520590"/>
              <a:gd name="connsiteY1" fmla="*/ 947854 h 1620201"/>
              <a:gd name="connsiteX2" fmla="*/ 1762306 w 2520590"/>
              <a:gd name="connsiteY2" fmla="*/ 1126273 h 1620201"/>
              <a:gd name="connsiteX3" fmla="*/ 1951876 w 2520590"/>
              <a:gd name="connsiteY3" fmla="*/ 1616926 h 1620201"/>
              <a:gd name="connsiteX4" fmla="*/ 2520590 w 2520590"/>
              <a:gd name="connsiteY4" fmla="*/ 1538868 h 1620201"/>
              <a:gd name="connsiteX0" fmla="*/ 415 w 2520590"/>
              <a:gd name="connsiteY0" fmla="*/ 0 h 1543103"/>
              <a:gd name="connsiteX1" fmla="*/ 825606 w 2520590"/>
              <a:gd name="connsiteY1" fmla="*/ 947854 h 1543103"/>
              <a:gd name="connsiteX2" fmla="*/ 1762306 w 2520590"/>
              <a:gd name="connsiteY2" fmla="*/ 1126273 h 1543103"/>
              <a:gd name="connsiteX3" fmla="*/ 2130295 w 2520590"/>
              <a:gd name="connsiteY3" fmla="*/ 1304691 h 1543103"/>
              <a:gd name="connsiteX4" fmla="*/ 2520590 w 2520590"/>
              <a:gd name="connsiteY4" fmla="*/ 1538868 h 1543103"/>
              <a:gd name="connsiteX0" fmla="*/ 441 w 2520616"/>
              <a:gd name="connsiteY0" fmla="*/ 0 h 1543103"/>
              <a:gd name="connsiteX1" fmla="*/ 792178 w 2520616"/>
              <a:gd name="connsiteY1" fmla="*/ 557561 h 1543103"/>
              <a:gd name="connsiteX2" fmla="*/ 1762332 w 2520616"/>
              <a:gd name="connsiteY2" fmla="*/ 1126273 h 1543103"/>
              <a:gd name="connsiteX3" fmla="*/ 2130321 w 2520616"/>
              <a:gd name="connsiteY3" fmla="*/ 1304691 h 1543103"/>
              <a:gd name="connsiteX4" fmla="*/ 2520616 w 2520616"/>
              <a:gd name="connsiteY4" fmla="*/ 1538868 h 1543103"/>
              <a:gd name="connsiteX0" fmla="*/ 434 w 2531760"/>
              <a:gd name="connsiteY0" fmla="*/ 0 h 1788430"/>
              <a:gd name="connsiteX1" fmla="*/ 803322 w 2531760"/>
              <a:gd name="connsiteY1" fmla="*/ 802888 h 1788430"/>
              <a:gd name="connsiteX2" fmla="*/ 1773476 w 2531760"/>
              <a:gd name="connsiteY2" fmla="*/ 1371600 h 1788430"/>
              <a:gd name="connsiteX3" fmla="*/ 2141465 w 2531760"/>
              <a:gd name="connsiteY3" fmla="*/ 1550018 h 1788430"/>
              <a:gd name="connsiteX4" fmla="*/ 2531760 w 2531760"/>
              <a:gd name="connsiteY4" fmla="*/ 1784195 h 1788430"/>
              <a:gd name="connsiteX0" fmla="*/ 495 w 2531821"/>
              <a:gd name="connsiteY0" fmla="*/ 0 h 1788430"/>
              <a:gd name="connsiteX1" fmla="*/ 736475 w 2531821"/>
              <a:gd name="connsiteY1" fmla="*/ 880946 h 1788430"/>
              <a:gd name="connsiteX2" fmla="*/ 1773537 w 2531821"/>
              <a:gd name="connsiteY2" fmla="*/ 1371600 h 1788430"/>
              <a:gd name="connsiteX3" fmla="*/ 2141526 w 2531821"/>
              <a:gd name="connsiteY3" fmla="*/ 1550018 h 1788430"/>
              <a:gd name="connsiteX4" fmla="*/ 2531821 w 2531821"/>
              <a:gd name="connsiteY4" fmla="*/ 1784195 h 1788430"/>
              <a:gd name="connsiteX0" fmla="*/ 490 w 2531816"/>
              <a:gd name="connsiteY0" fmla="*/ 0 h 1788430"/>
              <a:gd name="connsiteX1" fmla="*/ 736470 w 2531816"/>
              <a:gd name="connsiteY1" fmla="*/ 880946 h 1788430"/>
              <a:gd name="connsiteX2" fmla="*/ 1740079 w 2531816"/>
              <a:gd name="connsiteY2" fmla="*/ 1159727 h 1788430"/>
              <a:gd name="connsiteX3" fmla="*/ 2141521 w 2531816"/>
              <a:gd name="connsiteY3" fmla="*/ 1550018 h 1788430"/>
              <a:gd name="connsiteX4" fmla="*/ 2531816 w 2531816"/>
              <a:gd name="connsiteY4" fmla="*/ 1784195 h 1788430"/>
              <a:gd name="connsiteX0" fmla="*/ 809 w 2532135"/>
              <a:gd name="connsiteY0" fmla="*/ 0 h 1788430"/>
              <a:gd name="connsiteX1" fmla="*/ 547218 w 2532135"/>
              <a:gd name="connsiteY1" fmla="*/ 880946 h 1788430"/>
              <a:gd name="connsiteX2" fmla="*/ 1740398 w 2532135"/>
              <a:gd name="connsiteY2" fmla="*/ 1159727 h 1788430"/>
              <a:gd name="connsiteX3" fmla="*/ 2141840 w 2532135"/>
              <a:gd name="connsiteY3" fmla="*/ 1550018 h 1788430"/>
              <a:gd name="connsiteX4" fmla="*/ 2532135 w 2532135"/>
              <a:gd name="connsiteY4" fmla="*/ 1784195 h 1788430"/>
              <a:gd name="connsiteX0" fmla="*/ 785 w 2532111"/>
              <a:gd name="connsiteY0" fmla="*/ 0 h 1788430"/>
              <a:gd name="connsiteX1" fmla="*/ 547194 w 2532111"/>
              <a:gd name="connsiteY1" fmla="*/ 880946 h 1788430"/>
              <a:gd name="connsiteX2" fmla="*/ 1684618 w 2532111"/>
              <a:gd name="connsiteY2" fmla="*/ 1226634 h 1788430"/>
              <a:gd name="connsiteX3" fmla="*/ 2141816 w 2532111"/>
              <a:gd name="connsiteY3" fmla="*/ 1550018 h 1788430"/>
              <a:gd name="connsiteX4" fmla="*/ 2532111 w 2532111"/>
              <a:gd name="connsiteY4" fmla="*/ 1784195 h 1788430"/>
              <a:gd name="connsiteX0" fmla="*/ 605 w 2531931"/>
              <a:gd name="connsiteY0" fmla="*/ 0 h 1788430"/>
              <a:gd name="connsiteX1" fmla="*/ 636224 w 2531931"/>
              <a:gd name="connsiteY1" fmla="*/ 747131 h 1788430"/>
              <a:gd name="connsiteX2" fmla="*/ 1684438 w 2531931"/>
              <a:gd name="connsiteY2" fmla="*/ 1226634 h 1788430"/>
              <a:gd name="connsiteX3" fmla="*/ 2141636 w 2531931"/>
              <a:gd name="connsiteY3" fmla="*/ 1550018 h 1788430"/>
              <a:gd name="connsiteX4" fmla="*/ 2531931 w 2531931"/>
              <a:gd name="connsiteY4" fmla="*/ 1784195 h 1788430"/>
              <a:gd name="connsiteX0" fmla="*/ 625 w 2531951"/>
              <a:gd name="connsiteY0" fmla="*/ 0 h 1788430"/>
              <a:gd name="connsiteX1" fmla="*/ 636244 w 2531951"/>
              <a:gd name="connsiteY1" fmla="*/ 747131 h 1788430"/>
              <a:gd name="connsiteX2" fmla="*/ 1762516 w 2531951"/>
              <a:gd name="connsiteY2" fmla="*/ 1159727 h 1788430"/>
              <a:gd name="connsiteX3" fmla="*/ 2141656 w 2531951"/>
              <a:gd name="connsiteY3" fmla="*/ 1550018 h 1788430"/>
              <a:gd name="connsiteX4" fmla="*/ 2531951 w 2531951"/>
              <a:gd name="connsiteY4" fmla="*/ 1784195 h 1788430"/>
              <a:gd name="connsiteX0" fmla="*/ 3706 w 2535032"/>
              <a:gd name="connsiteY0" fmla="*/ 0 h 1788430"/>
              <a:gd name="connsiteX1" fmla="*/ 315940 w 2535032"/>
              <a:gd name="connsiteY1" fmla="*/ 691375 h 1788430"/>
              <a:gd name="connsiteX2" fmla="*/ 1765597 w 2535032"/>
              <a:gd name="connsiteY2" fmla="*/ 1159727 h 1788430"/>
              <a:gd name="connsiteX3" fmla="*/ 2144737 w 2535032"/>
              <a:gd name="connsiteY3" fmla="*/ 1550018 h 1788430"/>
              <a:gd name="connsiteX4" fmla="*/ 2535032 w 2535032"/>
              <a:gd name="connsiteY4" fmla="*/ 1784195 h 1788430"/>
              <a:gd name="connsiteX0" fmla="*/ 1650 w 2532976"/>
              <a:gd name="connsiteY0" fmla="*/ 0 h 1788430"/>
              <a:gd name="connsiteX1" fmla="*/ 313884 w 2532976"/>
              <a:gd name="connsiteY1" fmla="*/ 691375 h 1788430"/>
              <a:gd name="connsiteX2" fmla="*/ 1228282 w 2532976"/>
              <a:gd name="connsiteY2" fmla="*/ 914400 h 1788430"/>
              <a:gd name="connsiteX3" fmla="*/ 2142681 w 2532976"/>
              <a:gd name="connsiteY3" fmla="*/ 1550018 h 1788430"/>
              <a:gd name="connsiteX4" fmla="*/ 2532976 w 2532976"/>
              <a:gd name="connsiteY4" fmla="*/ 1784195 h 1788430"/>
              <a:gd name="connsiteX0" fmla="*/ 1650 w 2532976"/>
              <a:gd name="connsiteY0" fmla="*/ 0 h 1786947"/>
              <a:gd name="connsiteX1" fmla="*/ 313884 w 2532976"/>
              <a:gd name="connsiteY1" fmla="*/ 691375 h 1786947"/>
              <a:gd name="connsiteX2" fmla="*/ 1228282 w 2532976"/>
              <a:gd name="connsiteY2" fmla="*/ 914400 h 1786947"/>
              <a:gd name="connsiteX3" fmla="*/ 1975413 w 2532976"/>
              <a:gd name="connsiteY3" fmla="*/ 1360447 h 1786947"/>
              <a:gd name="connsiteX4" fmla="*/ 2532976 w 2532976"/>
              <a:gd name="connsiteY4" fmla="*/ 1784195 h 1786947"/>
              <a:gd name="connsiteX0" fmla="*/ 1650 w 2532976"/>
              <a:gd name="connsiteY0" fmla="*/ 0 h 1788257"/>
              <a:gd name="connsiteX1" fmla="*/ 313884 w 2532976"/>
              <a:gd name="connsiteY1" fmla="*/ 691375 h 1788257"/>
              <a:gd name="connsiteX2" fmla="*/ 1228282 w 2532976"/>
              <a:gd name="connsiteY2" fmla="*/ 914400 h 1788257"/>
              <a:gd name="connsiteX3" fmla="*/ 1975413 w 2532976"/>
              <a:gd name="connsiteY3" fmla="*/ 1360447 h 1788257"/>
              <a:gd name="connsiteX4" fmla="*/ 2532976 w 2532976"/>
              <a:gd name="connsiteY4" fmla="*/ 1784195 h 1788257"/>
              <a:gd name="connsiteX0" fmla="*/ 1650 w 2532976"/>
              <a:gd name="connsiteY0" fmla="*/ 0 h 1788257"/>
              <a:gd name="connsiteX1" fmla="*/ 313884 w 2532976"/>
              <a:gd name="connsiteY1" fmla="*/ 691375 h 1788257"/>
              <a:gd name="connsiteX2" fmla="*/ 1228282 w 2532976"/>
              <a:gd name="connsiteY2" fmla="*/ 914400 h 1788257"/>
              <a:gd name="connsiteX3" fmla="*/ 1975413 w 2532976"/>
              <a:gd name="connsiteY3" fmla="*/ 1360447 h 1788257"/>
              <a:gd name="connsiteX4" fmla="*/ 2532976 w 2532976"/>
              <a:gd name="connsiteY4" fmla="*/ 1784195 h 1788257"/>
              <a:gd name="connsiteX0" fmla="*/ 1650 w 2588149"/>
              <a:gd name="connsiteY0" fmla="*/ 0 h 1784195"/>
              <a:gd name="connsiteX1" fmla="*/ 313884 w 2588149"/>
              <a:gd name="connsiteY1" fmla="*/ 691375 h 1784195"/>
              <a:gd name="connsiteX2" fmla="*/ 1228282 w 2588149"/>
              <a:gd name="connsiteY2" fmla="*/ 914400 h 1784195"/>
              <a:gd name="connsiteX3" fmla="*/ 1975413 w 2588149"/>
              <a:gd name="connsiteY3" fmla="*/ 1360447 h 1784195"/>
              <a:gd name="connsiteX4" fmla="*/ 2532976 w 2588149"/>
              <a:gd name="connsiteY4" fmla="*/ 1784195 h 1784195"/>
              <a:gd name="connsiteX0" fmla="*/ 1650 w 2592315"/>
              <a:gd name="connsiteY0" fmla="*/ 0 h 1835688"/>
              <a:gd name="connsiteX1" fmla="*/ 313884 w 2592315"/>
              <a:gd name="connsiteY1" fmla="*/ 691375 h 1835688"/>
              <a:gd name="connsiteX2" fmla="*/ 1228282 w 2592315"/>
              <a:gd name="connsiteY2" fmla="*/ 914400 h 1835688"/>
              <a:gd name="connsiteX3" fmla="*/ 1975413 w 2592315"/>
              <a:gd name="connsiteY3" fmla="*/ 1360447 h 1835688"/>
              <a:gd name="connsiteX4" fmla="*/ 2532976 w 2592315"/>
              <a:gd name="connsiteY4" fmla="*/ 1784195 h 1835688"/>
              <a:gd name="connsiteX0" fmla="*/ 1650 w 2613744"/>
              <a:gd name="connsiteY0" fmla="*/ 0 h 1797634"/>
              <a:gd name="connsiteX1" fmla="*/ 313884 w 2613744"/>
              <a:gd name="connsiteY1" fmla="*/ 691375 h 1797634"/>
              <a:gd name="connsiteX2" fmla="*/ 1228282 w 2613744"/>
              <a:gd name="connsiteY2" fmla="*/ 914400 h 1797634"/>
              <a:gd name="connsiteX3" fmla="*/ 1975413 w 2613744"/>
              <a:gd name="connsiteY3" fmla="*/ 1360447 h 1797634"/>
              <a:gd name="connsiteX4" fmla="*/ 2532976 w 2613744"/>
              <a:gd name="connsiteY4" fmla="*/ 1784195 h 1797634"/>
              <a:gd name="connsiteX0" fmla="*/ 1650 w 2588345"/>
              <a:gd name="connsiteY0" fmla="*/ 0 h 1793808"/>
              <a:gd name="connsiteX1" fmla="*/ 313884 w 2588345"/>
              <a:gd name="connsiteY1" fmla="*/ 691375 h 1793808"/>
              <a:gd name="connsiteX2" fmla="*/ 1228282 w 2588345"/>
              <a:gd name="connsiteY2" fmla="*/ 914400 h 1793808"/>
              <a:gd name="connsiteX3" fmla="*/ 1652028 w 2588345"/>
              <a:gd name="connsiteY3" fmla="*/ 1182027 h 1793808"/>
              <a:gd name="connsiteX4" fmla="*/ 2532976 w 2588345"/>
              <a:gd name="connsiteY4" fmla="*/ 1784195 h 1793808"/>
              <a:gd name="connsiteX0" fmla="*/ 1650 w 2310227"/>
              <a:gd name="connsiteY0" fmla="*/ 0 h 1673488"/>
              <a:gd name="connsiteX1" fmla="*/ 313884 w 2310227"/>
              <a:gd name="connsiteY1" fmla="*/ 691375 h 1673488"/>
              <a:gd name="connsiteX2" fmla="*/ 1228282 w 2310227"/>
              <a:gd name="connsiteY2" fmla="*/ 914400 h 1673488"/>
              <a:gd name="connsiteX3" fmla="*/ 1652028 w 2310227"/>
              <a:gd name="connsiteY3" fmla="*/ 1182027 h 1673488"/>
              <a:gd name="connsiteX4" fmla="*/ 2231893 w 2310227"/>
              <a:gd name="connsiteY4" fmla="*/ 1661532 h 1673488"/>
              <a:gd name="connsiteX0" fmla="*/ 1374 w 2309951"/>
              <a:gd name="connsiteY0" fmla="*/ 0 h 1673488"/>
              <a:gd name="connsiteX1" fmla="*/ 313608 w 2309951"/>
              <a:gd name="connsiteY1" fmla="*/ 691375 h 1673488"/>
              <a:gd name="connsiteX2" fmla="*/ 1049586 w 2309951"/>
              <a:gd name="connsiteY2" fmla="*/ 880947 h 1673488"/>
              <a:gd name="connsiteX3" fmla="*/ 1651752 w 2309951"/>
              <a:gd name="connsiteY3" fmla="*/ 1182027 h 1673488"/>
              <a:gd name="connsiteX4" fmla="*/ 2231617 w 2309951"/>
              <a:gd name="connsiteY4" fmla="*/ 1661532 h 1673488"/>
              <a:gd name="connsiteX0" fmla="*/ 1374 w 2309951"/>
              <a:gd name="connsiteY0" fmla="*/ 0 h 1673488"/>
              <a:gd name="connsiteX1" fmla="*/ 313608 w 2309951"/>
              <a:gd name="connsiteY1" fmla="*/ 691375 h 1673488"/>
              <a:gd name="connsiteX2" fmla="*/ 1049586 w 2309951"/>
              <a:gd name="connsiteY2" fmla="*/ 880947 h 1673488"/>
              <a:gd name="connsiteX3" fmla="*/ 1651752 w 2309951"/>
              <a:gd name="connsiteY3" fmla="*/ 1182027 h 1673488"/>
              <a:gd name="connsiteX4" fmla="*/ 2231617 w 2309951"/>
              <a:gd name="connsiteY4" fmla="*/ 1661532 h 1673488"/>
              <a:gd name="connsiteX0" fmla="*/ 1374 w 2309951"/>
              <a:gd name="connsiteY0" fmla="*/ 0 h 1673488"/>
              <a:gd name="connsiteX1" fmla="*/ 313608 w 2309951"/>
              <a:gd name="connsiteY1" fmla="*/ 691375 h 1673488"/>
              <a:gd name="connsiteX2" fmla="*/ 1049586 w 2309951"/>
              <a:gd name="connsiteY2" fmla="*/ 880947 h 1673488"/>
              <a:gd name="connsiteX3" fmla="*/ 1651752 w 2309951"/>
              <a:gd name="connsiteY3" fmla="*/ 1182027 h 1673488"/>
              <a:gd name="connsiteX4" fmla="*/ 2231617 w 2309951"/>
              <a:gd name="connsiteY4" fmla="*/ 1661532 h 1673488"/>
              <a:gd name="connsiteX0" fmla="*/ 148651 w 2024980"/>
              <a:gd name="connsiteY0" fmla="*/ 0 h 1673488"/>
              <a:gd name="connsiteX1" fmla="*/ 28637 w 2024980"/>
              <a:gd name="connsiteY1" fmla="*/ 691375 h 1673488"/>
              <a:gd name="connsiteX2" fmla="*/ 764615 w 2024980"/>
              <a:gd name="connsiteY2" fmla="*/ 880947 h 1673488"/>
              <a:gd name="connsiteX3" fmla="*/ 1366781 w 2024980"/>
              <a:gd name="connsiteY3" fmla="*/ 1182027 h 1673488"/>
              <a:gd name="connsiteX4" fmla="*/ 1946646 w 2024980"/>
              <a:gd name="connsiteY4" fmla="*/ 1661532 h 1673488"/>
              <a:gd name="connsiteX0" fmla="*/ 274583 w 2150912"/>
              <a:gd name="connsiteY0" fmla="*/ 0 h 1673488"/>
              <a:gd name="connsiteX1" fmla="*/ 154569 w 2150912"/>
              <a:gd name="connsiteY1" fmla="*/ 691375 h 1673488"/>
              <a:gd name="connsiteX2" fmla="*/ 890547 w 2150912"/>
              <a:gd name="connsiteY2" fmla="*/ 880947 h 1673488"/>
              <a:gd name="connsiteX3" fmla="*/ 1492713 w 2150912"/>
              <a:gd name="connsiteY3" fmla="*/ 1182027 h 1673488"/>
              <a:gd name="connsiteX4" fmla="*/ 2072578 w 2150912"/>
              <a:gd name="connsiteY4" fmla="*/ 1661532 h 1673488"/>
              <a:gd name="connsiteX0" fmla="*/ 188429 w 2064758"/>
              <a:gd name="connsiteY0" fmla="*/ 0 h 1673488"/>
              <a:gd name="connsiteX1" fmla="*/ 352079 w 2064758"/>
              <a:gd name="connsiteY1" fmla="*/ 847492 h 1673488"/>
              <a:gd name="connsiteX2" fmla="*/ 804393 w 2064758"/>
              <a:gd name="connsiteY2" fmla="*/ 880947 h 1673488"/>
              <a:gd name="connsiteX3" fmla="*/ 1406559 w 2064758"/>
              <a:gd name="connsiteY3" fmla="*/ 1182027 h 1673488"/>
              <a:gd name="connsiteX4" fmla="*/ 1986424 w 2064758"/>
              <a:gd name="connsiteY4" fmla="*/ 1661532 h 1673488"/>
              <a:gd name="connsiteX0" fmla="*/ 208686 w 2085015"/>
              <a:gd name="connsiteY0" fmla="*/ 0 h 1673488"/>
              <a:gd name="connsiteX1" fmla="*/ 372336 w 2085015"/>
              <a:gd name="connsiteY1" fmla="*/ 847492 h 1673488"/>
              <a:gd name="connsiteX2" fmla="*/ 1426816 w 2085015"/>
              <a:gd name="connsiteY2" fmla="*/ 1182027 h 1673488"/>
              <a:gd name="connsiteX3" fmla="*/ 2006681 w 2085015"/>
              <a:gd name="connsiteY3" fmla="*/ 1661532 h 167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015" h="1673488">
                <a:moveTo>
                  <a:pt x="208686" y="0"/>
                </a:moveTo>
                <a:cubicBezTo>
                  <a:pt x="-254727" y="827977"/>
                  <a:pt x="169314" y="650488"/>
                  <a:pt x="372336" y="847492"/>
                </a:cubicBezTo>
                <a:cubicBezTo>
                  <a:pt x="575358" y="1044496"/>
                  <a:pt x="1154425" y="1046354"/>
                  <a:pt x="1426816" y="1182027"/>
                </a:cubicBezTo>
                <a:cubicBezTo>
                  <a:pt x="1789231" y="1315842"/>
                  <a:pt x="2277100" y="1750741"/>
                  <a:pt x="2006681" y="1661532"/>
                </a:cubicBezTo>
              </a:path>
            </a:pathLst>
          </a:custGeom>
          <a:ln w="76200">
            <a:solidFill>
              <a:schemeClr val="dk1">
                <a:alpha val="51459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277FA1-94F3-9DE9-4399-AED1D4A0BB97}"/>
              </a:ext>
            </a:extLst>
          </p:cNvPr>
          <p:cNvSpPr txBox="1"/>
          <p:nvPr/>
        </p:nvSpPr>
        <p:spPr>
          <a:xfrm>
            <a:off x="6942538" y="251468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idact Gothic" panose="02000603000000000000" pitchFamily="2" charset="0"/>
                <a:cs typeface="Arial" panose="020B0604020202020204" pitchFamily="34" charset="0"/>
              </a:rPr>
              <a:t>Heard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46D726-0C3B-3E25-1F46-298A49605890}"/>
              </a:ext>
            </a:extLst>
          </p:cNvPr>
          <p:cNvSpPr txBox="1"/>
          <p:nvPr/>
        </p:nvSpPr>
        <p:spPr>
          <a:xfrm rot="18012667">
            <a:off x="4451601" y="228383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idact Gothic" panose="02000603000000000000" pitchFamily="2" charset="0"/>
                <a:cs typeface="Arial" panose="020B0604020202020204" pitchFamily="34" charset="0"/>
              </a:rPr>
              <a:t>McDonald</a:t>
            </a:r>
          </a:p>
        </p:txBody>
      </p:sp>
    </p:spTree>
    <p:extLst>
      <p:ext uri="{BB962C8B-B14F-4D97-AF65-F5344CB8AC3E}">
        <p14:creationId xmlns:p14="http://schemas.microsoft.com/office/powerpoint/2010/main" val="84588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0075" y="723900"/>
            <a:ext cx="79438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0075" y="6142781"/>
            <a:ext cx="7943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A8C4F8-261C-7C98-9585-431358419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AFE2CA-5B3A-141B-BA1D-064BC79E6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0075" y="723900"/>
            <a:ext cx="122872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1">
            <a:extLst>
              <a:ext uri="{FF2B5EF4-FFF2-40B4-BE49-F238E27FC236}">
                <a16:creationId xmlns:a16="http://schemas.microsoft.com/office/drawing/2014/main" id="{55B0F132-4C35-C2E4-824C-BF43DD42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981914"/>
          </a:xfrm>
        </p:spPr>
        <p:txBody>
          <a:bodyPr anchor="t">
            <a:normAutofit/>
          </a:bodyPr>
          <a:lstStyle/>
          <a:p>
            <a:r>
              <a:rPr lang="en-US" sz="4000" dirty="0"/>
              <a:t>Two </a:t>
            </a:r>
            <a:r>
              <a:rPr lang="en-US" sz="4000" dirty="0" err="1"/>
              <a:t>IsLANDs</a:t>
            </a:r>
            <a:r>
              <a:rPr lang="en-US" sz="4000" dirty="0"/>
              <a:t> : Two Stories </a:t>
            </a:r>
          </a:p>
        </p:txBody>
      </p:sp>
      <p:pic>
        <p:nvPicPr>
          <p:cNvPr id="6" name="Image 5" descr="Une image contenant capture d’écran, texte, carte, Graphique&#10;&#10;Le contenu généré par l’IA peut être incorrect.">
            <a:extLst>
              <a:ext uri="{FF2B5EF4-FFF2-40B4-BE49-F238E27FC236}">
                <a16:creationId xmlns:a16="http://schemas.microsoft.com/office/drawing/2014/main" id="{30E5E800-327E-8B1A-67F2-EA181BE0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11" t="4724" r="10028" b="5658"/>
          <a:stretch/>
        </p:blipFill>
        <p:spPr>
          <a:xfrm>
            <a:off x="0" y="1195625"/>
            <a:ext cx="3321930" cy="28566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5DF470-5E7B-46A1-2F2D-E560B0CA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460" t="29257" r="-3581" b="61754"/>
          <a:stretch/>
        </p:blipFill>
        <p:spPr>
          <a:xfrm>
            <a:off x="960572" y="6119706"/>
            <a:ext cx="1187394" cy="30942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437996B-7D31-53E5-27FD-75477E05242C}"/>
              </a:ext>
            </a:extLst>
          </p:cNvPr>
          <p:cNvGrpSpPr/>
          <p:nvPr/>
        </p:nvGrpSpPr>
        <p:grpSpPr>
          <a:xfrm>
            <a:off x="366875" y="5342022"/>
            <a:ext cx="2040703" cy="400110"/>
            <a:chOff x="367336" y="5201434"/>
            <a:chExt cx="2040703" cy="40011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CCE1921-7658-1D92-01F7-9A90B5587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5263" t="44102" r="-3384" b="44274"/>
            <a:stretch/>
          </p:blipFill>
          <p:spPr>
            <a:xfrm>
              <a:off x="367336" y="5201434"/>
              <a:ext cx="1187394" cy="40011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859FDC4-6A4E-BDA9-F3FB-BD363C21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5263" t="39370" r="-3384" b="53455"/>
            <a:stretch/>
          </p:blipFill>
          <p:spPr>
            <a:xfrm>
              <a:off x="1220645" y="5303357"/>
              <a:ext cx="1187394" cy="246957"/>
            </a:xfrm>
            <a:prstGeom prst="rect">
              <a:avLst/>
            </a:prstGeom>
          </p:spPr>
        </p:pic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4AE67D9B-92B4-8539-01B9-A0F815B64FFB}"/>
              </a:ext>
            </a:extLst>
          </p:cNvPr>
          <p:cNvSpPr txBox="1"/>
          <p:nvPr/>
        </p:nvSpPr>
        <p:spPr>
          <a:xfrm>
            <a:off x="1930048" y="2442079"/>
            <a:ext cx="59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Didact Gothic" panose="02000603000000000000" pitchFamily="2" charset="0"/>
                <a:cs typeface="Arial" panose="020B0604020202020204" pitchFamily="34" charset="0"/>
              </a:rPr>
              <a:t>Heard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3C00C5-BA16-662F-5C09-FA04F093BC24}"/>
              </a:ext>
            </a:extLst>
          </p:cNvPr>
          <p:cNvSpPr txBox="1"/>
          <p:nvPr/>
        </p:nvSpPr>
        <p:spPr>
          <a:xfrm rot="18012667">
            <a:off x="178325" y="224624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Didact Gothic" panose="02000603000000000000" pitchFamily="2" charset="0"/>
                <a:cs typeface="Arial" panose="020B0604020202020204" pitchFamily="34" charset="0"/>
              </a:rPr>
              <a:t>McDonald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C4A89F9-D720-07F4-BC13-D16FE1201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490" y="805140"/>
            <a:ext cx="2953259" cy="33007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24CA5A9-B84A-5A96-4571-A2A886C1E3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4954" r="14202"/>
          <a:stretch/>
        </p:blipFill>
        <p:spPr>
          <a:xfrm>
            <a:off x="6099717" y="663636"/>
            <a:ext cx="2676293" cy="3442206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018EB28-4987-D557-905B-2ECFF0862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81947"/>
              </p:ext>
            </p:extLst>
          </p:nvPr>
        </p:nvGraphicFramePr>
        <p:xfrm>
          <a:off x="366875" y="4588289"/>
          <a:ext cx="7943848" cy="1840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1308">
                  <a:extLst>
                    <a:ext uri="{9D8B030D-6E8A-4147-A177-3AD203B41FA5}">
                      <a16:colId xmlns:a16="http://schemas.microsoft.com/office/drawing/2014/main" val="2386074574"/>
                    </a:ext>
                  </a:extLst>
                </a:gridCol>
                <a:gridCol w="1435635">
                  <a:extLst>
                    <a:ext uri="{9D8B030D-6E8A-4147-A177-3AD203B41FA5}">
                      <a16:colId xmlns:a16="http://schemas.microsoft.com/office/drawing/2014/main" val="1320284392"/>
                    </a:ext>
                  </a:extLst>
                </a:gridCol>
                <a:gridCol w="1435635">
                  <a:extLst>
                    <a:ext uri="{9D8B030D-6E8A-4147-A177-3AD203B41FA5}">
                      <a16:colId xmlns:a16="http://schemas.microsoft.com/office/drawing/2014/main" val="1208990502"/>
                    </a:ext>
                  </a:extLst>
                </a:gridCol>
                <a:gridCol w="1435635">
                  <a:extLst>
                    <a:ext uri="{9D8B030D-6E8A-4147-A177-3AD203B41FA5}">
                      <a16:colId xmlns:a16="http://schemas.microsoft.com/office/drawing/2014/main" val="1043937790"/>
                    </a:ext>
                  </a:extLst>
                </a:gridCol>
                <a:gridCol w="1435635">
                  <a:extLst>
                    <a:ext uri="{9D8B030D-6E8A-4147-A177-3AD203B41FA5}">
                      <a16:colId xmlns:a16="http://schemas.microsoft.com/office/drawing/2014/main" val="706286382"/>
                    </a:ext>
                  </a:extLst>
                </a:gridCol>
              </a:tblGrid>
              <a:tr h="485548"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Didact Gothic" panose="02000603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Didact Gothic" panose="02000603000000000000" pitchFamily="2" charset="0"/>
                        </a:rPr>
                        <a:t>[Ba] </a:t>
                      </a:r>
                      <a:endParaRPr lang="fr-FR" dirty="0">
                        <a:latin typeface="Didact Gothic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  <a:latin typeface="Didact Gothic" panose="02000603000000000000" pitchFamily="2" charset="0"/>
                        </a:rPr>
                        <a:t>δ</a:t>
                      </a:r>
                      <a:r>
                        <a:rPr lang="el-GR" b="1" baseline="30000" dirty="0">
                          <a:solidFill>
                            <a:schemeClr val="tx1"/>
                          </a:solidFill>
                          <a:latin typeface="Didact Gothic" panose="02000603000000000000" pitchFamily="2" charset="0"/>
                        </a:rPr>
                        <a:t>138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latin typeface="Didact Gothic" panose="02000603000000000000" pitchFamily="2" charset="0"/>
                        </a:rPr>
                        <a:t>Ba </a:t>
                      </a:r>
                      <a:endParaRPr lang="fr-FR" dirty="0">
                        <a:latin typeface="Didact Gothic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00760"/>
                  </a:ext>
                </a:extLst>
              </a:tr>
              <a:tr h="7469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0908C"/>
                          </a:solidFill>
                          <a:latin typeface="Didact Gothic" panose="02000603000000000000" pitchFamily="2" charset="0"/>
                        </a:rPr>
                        <a:t>Heard Island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0908C"/>
                          </a:solidFill>
                          <a:latin typeface="Didact Gothic" panose="02000603000000000000" pitchFamily="2" charset="0"/>
                        </a:rPr>
                        <a:t>+ 8 nmol L</a:t>
                      </a:r>
                      <a:r>
                        <a:rPr lang="en-US" baseline="30000" dirty="0">
                          <a:solidFill>
                            <a:srgbClr val="20908C"/>
                          </a:solidFill>
                          <a:latin typeface="Didact Gothic" panose="02000603000000000000" pitchFamily="2" charset="0"/>
                        </a:rPr>
                        <a:t>-1</a:t>
                      </a:r>
                      <a:endParaRPr lang="fr-FR" dirty="0">
                        <a:solidFill>
                          <a:srgbClr val="20908C"/>
                        </a:solidFill>
                        <a:latin typeface="Didact Gothic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0908C"/>
                          </a:solidFill>
                          <a:latin typeface="Didact Gothic" panose="02000603000000000000" pitchFamily="2" charset="0"/>
                        </a:rPr>
                        <a:t> + 10 %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0908C"/>
                          </a:solidFill>
                          <a:latin typeface="Didact Gothic" panose="02000603000000000000" pitchFamily="2" charset="0"/>
                        </a:rPr>
                        <a:t>Heavier </a:t>
                      </a:r>
                      <a:endParaRPr lang="fr-FR" dirty="0">
                        <a:solidFill>
                          <a:srgbClr val="20908C"/>
                        </a:solidFill>
                        <a:latin typeface="Didact Gothic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0908C"/>
                          </a:solidFill>
                          <a:latin typeface="Didact Gothic" panose="02000603000000000000" pitchFamily="2" charset="0"/>
                        </a:rPr>
                        <a:t>+0.10 ‰</a:t>
                      </a:r>
                    </a:p>
                    <a:p>
                      <a:pPr algn="ctr"/>
                      <a:endParaRPr lang="fr-FR" dirty="0">
                        <a:solidFill>
                          <a:srgbClr val="20908C"/>
                        </a:solidFill>
                        <a:latin typeface="Didact Gothic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31017"/>
                  </a:ext>
                </a:extLst>
              </a:tr>
              <a:tr h="60831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3A528B"/>
                          </a:solidFill>
                          <a:latin typeface="Didact Gothic" panose="02000603000000000000" pitchFamily="2" charset="0"/>
                        </a:rPr>
                        <a:t>McDonald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3A528B"/>
                          </a:solidFill>
                          <a:latin typeface="Didact Gothic" panose="02000603000000000000" pitchFamily="2" charset="0"/>
                        </a:rPr>
                        <a:t>+ 40</a:t>
                      </a:r>
                      <a:r>
                        <a:rPr lang="en-US" dirty="0">
                          <a:solidFill>
                            <a:srgbClr val="3A528B"/>
                          </a:solidFill>
                          <a:latin typeface="Didact Gothic" panose="02000603000000000000" pitchFamily="2" charset="0"/>
                        </a:rPr>
                        <a:t> nmol L</a:t>
                      </a:r>
                      <a:r>
                        <a:rPr lang="en-US" baseline="30000" dirty="0">
                          <a:solidFill>
                            <a:srgbClr val="3A528B"/>
                          </a:solidFill>
                          <a:latin typeface="Didact Gothic" panose="02000603000000000000" pitchFamily="2" charset="0"/>
                        </a:rPr>
                        <a:t>-1</a:t>
                      </a:r>
                      <a:endParaRPr lang="fr-FR" dirty="0">
                        <a:solidFill>
                          <a:srgbClr val="3A528B"/>
                        </a:solidFill>
                        <a:latin typeface="Didact Gothic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3A528B"/>
                          </a:solidFill>
                          <a:latin typeface="Didact Gothic" panose="02000603000000000000" pitchFamily="2" charset="0"/>
                        </a:rPr>
                        <a:t>+50%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3A528B"/>
                          </a:solidFill>
                          <a:latin typeface="Didact Gothic" panose="02000603000000000000" pitchFamily="2" charset="0"/>
                        </a:rPr>
                        <a:t>Lighter</a:t>
                      </a:r>
                      <a:r>
                        <a:rPr lang="fr-FR" dirty="0">
                          <a:solidFill>
                            <a:srgbClr val="3A528B"/>
                          </a:solidFill>
                          <a:latin typeface="Didact Gothic" panose="02000603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A528B"/>
                          </a:solidFill>
                          <a:latin typeface="Didact Gothic" panose="02000603000000000000" pitchFamily="2" charset="0"/>
                        </a:rPr>
                        <a:t>- 0.40 ‰ </a:t>
                      </a:r>
                      <a:endParaRPr lang="fr-FR" dirty="0">
                        <a:solidFill>
                          <a:srgbClr val="3A528B"/>
                        </a:solidFill>
                        <a:latin typeface="Didact Gothic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2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62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BCE1D-91EF-086B-0254-7EED1229A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A5D84F-656B-A415-2C4A-2369F20D8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90" y="805140"/>
            <a:ext cx="2953259" cy="330070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F493C5A-6BA9-AC21-9DC8-4141355D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981914"/>
          </a:xfrm>
        </p:spPr>
        <p:txBody>
          <a:bodyPr anchor="t">
            <a:normAutofit/>
          </a:bodyPr>
          <a:lstStyle/>
          <a:p>
            <a:r>
              <a:rPr lang="en-US" sz="4000" dirty="0"/>
              <a:t>Two </a:t>
            </a:r>
            <a:r>
              <a:rPr lang="en-US" sz="4000" dirty="0" err="1"/>
              <a:t>IsLANDs</a:t>
            </a:r>
            <a:r>
              <a:rPr lang="en-US" sz="4000" dirty="0"/>
              <a:t> : Two Stories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6B374DC-BBFF-9FEF-8C65-09C783CB3765}"/>
              </a:ext>
            </a:extLst>
          </p:cNvPr>
          <p:cNvSpPr txBox="1">
            <a:spLocks/>
          </p:cNvSpPr>
          <p:nvPr/>
        </p:nvSpPr>
        <p:spPr>
          <a:xfrm>
            <a:off x="85236" y="4496327"/>
            <a:ext cx="9058764" cy="20660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Two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similar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Islands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  <a:sym typeface="Wingdings" pitchFamily="2" charset="2"/>
              </a:rPr>
              <a:t> 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Two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tx1"/>
                </a:solidFill>
                <a:latin typeface="Didact Gothic" panose="02000603000000000000" pitchFamily="2" charset="0"/>
              </a:rPr>
              <a:t>138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Ba Signatures 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  <a:sym typeface="Wingdings" pitchFamily="2" charset="2"/>
              </a:rPr>
              <a:t> 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 </a:t>
            </a:r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Two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Distinct Sources </a:t>
            </a:r>
          </a:p>
          <a:p>
            <a:pPr algn="ctr"/>
            <a:b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</a:b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tx1"/>
                </a:solidFill>
                <a:latin typeface="Didact Gothic" panose="02000603000000000000" pitchFamily="2" charset="0"/>
              </a:rPr>
              <a:t>138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Ba  </a:t>
            </a:r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distinguish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sources in </a:t>
            </a:r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such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similar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island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idact Gothic" panose="02000603000000000000" pitchFamily="2" charset="0"/>
              </a:rPr>
              <a:t>systems</a:t>
            </a:r>
            <a:r>
              <a:rPr lang="fr-FR" b="1" dirty="0">
                <a:solidFill>
                  <a:schemeClr val="tx1"/>
                </a:solidFill>
                <a:latin typeface="Didact Gothic" panose="02000603000000000000" pitchFamily="2" charset="0"/>
              </a:rPr>
              <a:t>  ?</a:t>
            </a:r>
            <a:endParaRPr lang="fr-FR" dirty="0">
              <a:solidFill>
                <a:schemeClr val="tx1"/>
              </a:solidFill>
              <a:latin typeface="Didact Gothic" panose="02000603000000000000" pitchFamily="2" charset="0"/>
            </a:endParaRPr>
          </a:p>
          <a:p>
            <a:endParaRPr lang="fr-FR" sz="2800" dirty="0">
              <a:solidFill>
                <a:schemeClr val="tx1"/>
              </a:solidFill>
              <a:latin typeface="Didact Gothic" panose="02000603000000000000" pitchFamily="2" charset="0"/>
            </a:endParaRPr>
          </a:p>
        </p:txBody>
      </p:sp>
      <p:pic>
        <p:nvPicPr>
          <p:cNvPr id="6" name="Image 5" descr="Une image contenant capture d’écran, texte, carte, Graphique&#10;&#10;Le contenu généré par l’IA peut être incorrect.">
            <a:extLst>
              <a:ext uri="{FF2B5EF4-FFF2-40B4-BE49-F238E27FC236}">
                <a16:creationId xmlns:a16="http://schemas.microsoft.com/office/drawing/2014/main" id="{0BEB608D-4E51-8AC2-26E7-C12D1D2BC4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11" t="4724" r="10028" b="5658"/>
          <a:stretch/>
        </p:blipFill>
        <p:spPr>
          <a:xfrm>
            <a:off x="0" y="1195625"/>
            <a:ext cx="3321930" cy="28566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85E947-6779-3008-9283-D3D6120660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954" r="14202"/>
          <a:stretch/>
        </p:blipFill>
        <p:spPr>
          <a:xfrm>
            <a:off x="6099717" y="663636"/>
            <a:ext cx="2676293" cy="344220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497DB20-FA21-4ED5-404A-5FD28AA51E08}"/>
              </a:ext>
            </a:extLst>
          </p:cNvPr>
          <p:cNvSpPr txBox="1"/>
          <p:nvPr/>
        </p:nvSpPr>
        <p:spPr>
          <a:xfrm>
            <a:off x="1930048" y="2442079"/>
            <a:ext cx="59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Didact Gothic" panose="02000603000000000000" pitchFamily="2" charset="0"/>
                <a:cs typeface="Arial" panose="020B0604020202020204" pitchFamily="34" charset="0"/>
              </a:rPr>
              <a:t>Heard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101C63-D7B7-DA1A-E57C-F3066C8B436F}"/>
              </a:ext>
            </a:extLst>
          </p:cNvPr>
          <p:cNvSpPr txBox="1"/>
          <p:nvPr/>
        </p:nvSpPr>
        <p:spPr>
          <a:xfrm rot="18012667">
            <a:off x="178325" y="224624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Didact Gothic" panose="02000603000000000000" pitchFamily="2" charset="0"/>
                <a:cs typeface="Arial" panose="020B0604020202020204" pitchFamily="34" charset="0"/>
              </a:rPr>
              <a:t>McDonald</a:t>
            </a:r>
          </a:p>
        </p:txBody>
      </p:sp>
    </p:spTree>
    <p:extLst>
      <p:ext uri="{BB962C8B-B14F-4D97-AF65-F5344CB8AC3E}">
        <p14:creationId xmlns:p14="http://schemas.microsoft.com/office/powerpoint/2010/main" val="3195277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06DFE-AC2E-6769-4B8C-C5B26C321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F0303-17DF-F62C-0B1E-4ADC8B63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cap="none" dirty="0"/>
              <a:t>c</a:t>
            </a:r>
            <a:r>
              <a:rPr lang="en-US" dirty="0"/>
              <a:t>Donald Island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E3B3BF-53C4-6359-0D48-11A41B2C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id="{1FA613F3-2A7C-D12F-EB37-DD77043F6E4B}"/>
              </a:ext>
            </a:extLst>
          </p:cNvPr>
          <p:cNvSpPr txBox="1">
            <a:spLocks/>
          </p:cNvSpPr>
          <p:nvPr/>
        </p:nvSpPr>
        <p:spPr>
          <a:xfrm>
            <a:off x="-1" y="-11364"/>
            <a:ext cx="8597735" cy="73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</a:t>
            </a:r>
            <a:r>
              <a:rPr lang="en-US" cap="none"/>
              <a:t>c</a:t>
            </a:r>
            <a:r>
              <a:rPr lang="en-US"/>
              <a:t>Donald Island 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F4B93131-BEF6-8ED6-4C04-109A2B76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6DE619C-AF7B-289E-7473-15F7DACE4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132" y="903204"/>
            <a:ext cx="3811944" cy="42085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89666B-94D4-4432-332A-29D6F04FC4AF}"/>
              </a:ext>
            </a:extLst>
          </p:cNvPr>
          <p:cNvSpPr txBox="1"/>
          <p:nvPr/>
        </p:nvSpPr>
        <p:spPr>
          <a:xfrm>
            <a:off x="127159" y="5106183"/>
            <a:ext cx="38491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latin typeface="Didact Gothic" panose="02000603000000000000" pitchFamily="2" charset="0"/>
              </a:rPr>
              <a:t>Presence</a:t>
            </a:r>
            <a:r>
              <a:rPr lang="fr-FR" b="1" dirty="0">
                <a:latin typeface="Didact Gothic" panose="02000603000000000000" pitchFamily="2" charset="0"/>
              </a:rPr>
              <a:t> of </a:t>
            </a:r>
            <a:r>
              <a:rPr lang="fr-FR" b="1" dirty="0" err="1">
                <a:latin typeface="Didact Gothic" panose="02000603000000000000" pitchFamily="2" charset="0"/>
              </a:rPr>
              <a:t>lithogenic</a:t>
            </a: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dirty="0" err="1">
                <a:latin typeface="Didact Gothic" panose="02000603000000000000" pitchFamily="2" charset="0"/>
              </a:rPr>
              <a:t>p</a:t>
            </a:r>
            <a:r>
              <a:rPr lang="fr-FR" b="1" i="0" dirty="0" err="1">
                <a:effectLst/>
                <a:latin typeface="Didact Gothic" panose="02000603000000000000" pitchFamily="2" charset="0"/>
              </a:rPr>
              <a:t>articles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</a:p>
          <a:p>
            <a:r>
              <a:rPr lang="fr-FR" b="1" i="0" dirty="0">
                <a:effectLst/>
                <a:latin typeface="Didact Gothic" panose="02000603000000000000" pitchFamily="2" charset="0"/>
              </a:rPr>
              <a:t>Up to 94 %  </a:t>
            </a:r>
            <a:r>
              <a:rPr lang="fr-FR" b="1" dirty="0" err="1">
                <a:latin typeface="Didact Gothic" panose="02000603000000000000" pitchFamily="2" charset="0"/>
              </a:rPr>
              <a:t>l</a:t>
            </a:r>
            <a:r>
              <a:rPr lang="fr-FR" b="1" i="0" dirty="0" err="1">
                <a:effectLst/>
                <a:latin typeface="Didact Gothic" panose="02000603000000000000" pitchFamily="2" charset="0"/>
              </a:rPr>
              <a:t>ithogenic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 </a:t>
            </a:r>
            <a:r>
              <a:rPr lang="fr-FR" b="1" i="0" dirty="0" err="1">
                <a:effectLst/>
                <a:latin typeface="Didact Gothic" panose="02000603000000000000" pitchFamily="2" charset="0"/>
                <a:sym typeface="Wingdings" pitchFamily="2" charset="2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 of local  </a:t>
            </a:r>
            <a:r>
              <a:rPr lang="fr-FR" b="1" dirty="0" err="1">
                <a:latin typeface="Didact Gothic" panose="02000603000000000000" pitchFamily="2" charset="0"/>
                <a:sym typeface="Wingdings" pitchFamily="2" charset="2"/>
              </a:rPr>
              <a:t>s</a:t>
            </a:r>
            <a:r>
              <a:rPr lang="fr-FR" b="1" i="0" dirty="0" err="1">
                <a:effectLst/>
                <a:latin typeface="Didact Gothic" panose="02000603000000000000" pitchFamily="2" charset="0"/>
                <a:sym typeface="Wingdings" pitchFamily="2" charset="2"/>
              </a:rPr>
              <a:t>ediments</a:t>
            </a: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 ?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27E61A-883C-77C6-AA7D-6B8F11BF4A69}"/>
              </a:ext>
            </a:extLst>
          </p:cNvPr>
          <p:cNvSpPr txBox="1">
            <a:spLocks/>
          </p:cNvSpPr>
          <p:nvPr/>
        </p:nvSpPr>
        <p:spPr>
          <a:xfrm>
            <a:off x="-14609" y="-13194"/>
            <a:ext cx="12068935" cy="7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study barium in the Ocean?</a:t>
            </a:r>
          </a:p>
        </p:txBody>
      </p:sp>
      <p:pic>
        <p:nvPicPr>
          <p:cNvPr id="4" name="Espace réservé pour une image  10">
            <a:extLst>
              <a:ext uri="{FF2B5EF4-FFF2-40B4-BE49-F238E27FC236}">
                <a16:creationId xmlns:a16="http://schemas.microsoft.com/office/drawing/2014/main" id="{A2F5157D-B7F2-60C8-E572-F4DA5A296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7" t="-9218" r="21219" b="-5630"/>
          <a:stretch/>
        </p:blipFill>
        <p:spPr>
          <a:xfrm>
            <a:off x="685800" y="951289"/>
            <a:ext cx="4195185" cy="4694433"/>
          </a:xfrm>
          <a:prstGeom prst="ellipse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40E624F-900E-E3C6-D8DE-BEEAF0FBCC94}"/>
              </a:ext>
            </a:extLst>
          </p:cNvPr>
          <p:cNvSpPr txBox="1">
            <a:spLocks/>
          </p:cNvSpPr>
          <p:nvPr/>
        </p:nvSpPr>
        <p:spPr>
          <a:xfrm>
            <a:off x="-14609" y="6129999"/>
            <a:ext cx="9158609" cy="72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idact Gothic"/>
              <a:buChar char="●"/>
              <a:defRPr sz="1867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marR="0" lvl="1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marR="0" lvl="2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marR="0" lvl="3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marR="0" lvl="4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marR="0" lvl="5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marR="0" lvl="6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marR="0" lvl="7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marR="0" lvl="8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>
              <a:buClr>
                <a:schemeClr val="accent3">
                  <a:lumMod val="75000"/>
                </a:schemeClr>
              </a:buClr>
              <a:buSzPct val="120000"/>
              <a:buFont typeface="Police système Courant"/>
              <a:buChar char="➠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Ba connected marine biogeochemistry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48CB5-8B57-387E-903E-B3F9DE6F9255}"/>
              </a:ext>
            </a:extLst>
          </p:cNvPr>
          <p:cNvSpPr/>
          <p:nvPr/>
        </p:nvSpPr>
        <p:spPr>
          <a:xfrm>
            <a:off x="244390" y="931371"/>
            <a:ext cx="6642502" cy="4808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ous-titre 6">
            <a:extLst>
              <a:ext uri="{FF2B5EF4-FFF2-40B4-BE49-F238E27FC236}">
                <a16:creationId xmlns:a16="http://schemas.microsoft.com/office/drawing/2014/main" id="{F35632CD-8255-B20F-271F-0498D7DD00C2}"/>
              </a:ext>
            </a:extLst>
          </p:cNvPr>
          <p:cNvSpPr txBox="1">
            <a:spLocks/>
          </p:cNvSpPr>
          <p:nvPr/>
        </p:nvSpPr>
        <p:spPr>
          <a:xfrm>
            <a:off x="2609387" y="5186322"/>
            <a:ext cx="5770422" cy="105365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Police système Courant"/>
              <a:buChar char="→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Didact Gothic" panose="02000603000000000000" pitchFamily="2" charset="0"/>
              </a:rPr>
              <a:t>No known biochemical role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404FBF-E785-A4DF-DEB2-9F9ADD25DBB2}"/>
              </a:ext>
            </a:extLst>
          </p:cNvPr>
          <p:cNvSpPr txBox="1"/>
          <p:nvPr/>
        </p:nvSpPr>
        <p:spPr>
          <a:xfrm>
            <a:off x="0" y="5853000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Didact Gothic" panose="02000603000000000000" pitchFamily="2" charset="0"/>
              </a:rPr>
              <a:t>GEOTRACES IDP 2021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98F7D13-06FD-4B08-B1CD-874735E44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90" y="1463471"/>
            <a:ext cx="6802244" cy="3737497"/>
          </a:xfrm>
          <a:prstGeom prst="rect">
            <a:avLst/>
          </a:prstGeom>
        </p:spPr>
      </p:pic>
      <p:pic>
        <p:nvPicPr>
          <p:cNvPr id="2" name="Picture 2" descr="Barium Facts, Symbol, Discovery, Properties, Uses">
            <a:extLst>
              <a:ext uri="{FF2B5EF4-FFF2-40B4-BE49-F238E27FC236}">
                <a16:creationId xmlns:a16="http://schemas.microsoft.com/office/drawing/2014/main" id="{A21D2AA8-D8F3-8F88-6F2B-5BFA0C7E3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"/>
          <a:stretch/>
        </p:blipFill>
        <p:spPr bwMode="auto">
          <a:xfrm>
            <a:off x="7159346" y="935980"/>
            <a:ext cx="1460998" cy="14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2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3AFE0-C8BF-2354-BEE1-B27980D9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343A6D9-0D5F-819D-4ABF-D46770765A33}"/>
              </a:ext>
            </a:extLst>
          </p:cNvPr>
          <p:cNvSpPr/>
          <p:nvPr/>
        </p:nvSpPr>
        <p:spPr>
          <a:xfrm>
            <a:off x="3901403" y="1466067"/>
            <a:ext cx="5302525" cy="3169114"/>
          </a:xfrm>
          <a:prstGeom prst="rect">
            <a:avLst/>
          </a:prstGeom>
          <a:gradFill>
            <a:gsLst>
              <a:gs pos="46000">
                <a:srgbClr val="3A528B">
                  <a:alpha val="41176"/>
                </a:srgb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EF203A-3FBE-7654-12C7-33504F14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cap="none" dirty="0"/>
              <a:t>c</a:t>
            </a:r>
            <a:r>
              <a:rPr lang="en-US" dirty="0"/>
              <a:t>Donald Island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7F5A5F-7B68-441C-03E2-77F3FCC558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D30A30-E440-BFF6-E5B9-846671A91A9F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36" name="Double flèche horizontale 35">
            <a:extLst>
              <a:ext uri="{FF2B5EF4-FFF2-40B4-BE49-F238E27FC236}">
                <a16:creationId xmlns:a16="http://schemas.microsoft.com/office/drawing/2014/main" id="{C568A03F-4C4F-DE69-CD4C-4A07C4E434D3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A833C0C-AC29-6C59-26F5-38E77BFC84F6}"/>
              </a:ext>
            </a:extLst>
          </p:cNvPr>
          <p:cNvSpPr txBox="1"/>
          <p:nvPr/>
        </p:nvSpPr>
        <p:spPr>
          <a:xfrm>
            <a:off x="6157242" y="5106183"/>
            <a:ext cx="1687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0825A82B-64DA-97DC-8AAF-7338DE6D0389}"/>
              </a:ext>
            </a:extLst>
          </p:cNvPr>
          <p:cNvSpPr txBox="1">
            <a:spLocks/>
          </p:cNvSpPr>
          <p:nvPr/>
        </p:nvSpPr>
        <p:spPr>
          <a:xfrm>
            <a:off x="-1" y="-11364"/>
            <a:ext cx="8597735" cy="73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</a:t>
            </a:r>
            <a:r>
              <a:rPr lang="en-US" cap="none"/>
              <a:t>c</a:t>
            </a:r>
            <a:r>
              <a:rPr lang="en-US"/>
              <a:t>Donald Island 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8618779A-4B15-E65F-29B8-B19A30E1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1145B59-5444-4460-9DBD-19B61F4B6679}"/>
              </a:ext>
            </a:extLst>
          </p:cNvPr>
          <p:cNvSpPr/>
          <p:nvPr/>
        </p:nvSpPr>
        <p:spPr>
          <a:xfrm>
            <a:off x="3961333" y="4891870"/>
            <a:ext cx="5182667" cy="1261288"/>
          </a:xfrm>
          <a:prstGeom prst="rect">
            <a:avLst/>
          </a:prstGeom>
          <a:solidFill>
            <a:srgbClr val="A29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	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CF9F56A-A6B8-FA8D-49CA-5188FC3B80C0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DF2EB6-1242-FEFF-994C-BEB5A2B4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132" y="903204"/>
            <a:ext cx="3811944" cy="42085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FF8002D-F397-A9FC-B043-3E4D3A072EAA}"/>
              </a:ext>
            </a:extLst>
          </p:cNvPr>
          <p:cNvSpPr txBox="1"/>
          <p:nvPr/>
        </p:nvSpPr>
        <p:spPr>
          <a:xfrm>
            <a:off x="127159" y="5106183"/>
            <a:ext cx="38491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latin typeface="Didact Gothic" panose="02000603000000000000" pitchFamily="2" charset="0"/>
              </a:rPr>
              <a:t>Presence</a:t>
            </a:r>
            <a:r>
              <a:rPr lang="fr-FR" b="1" dirty="0">
                <a:latin typeface="Didact Gothic" panose="02000603000000000000" pitchFamily="2" charset="0"/>
              </a:rPr>
              <a:t> of </a:t>
            </a:r>
            <a:r>
              <a:rPr lang="fr-FR" b="1" dirty="0" err="1">
                <a:latin typeface="Didact Gothic" panose="02000603000000000000" pitchFamily="2" charset="0"/>
              </a:rPr>
              <a:t>lithogenic</a:t>
            </a: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dirty="0" err="1">
                <a:latin typeface="Didact Gothic" panose="02000603000000000000" pitchFamily="2" charset="0"/>
              </a:rPr>
              <a:t>p</a:t>
            </a:r>
            <a:r>
              <a:rPr lang="fr-FR" b="1" i="0" dirty="0" err="1">
                <a:effectLst/>
                <a:latin typeface="Didact Gothic" panose="02000603000000000000" pitchFamily="2" charset="0"/>
              </a:rPr>
              <a:t>articles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</a:p>
          <a:p>
            <a:r>
              <a:rPr lang="fr-FR" b="1" i="0" dirty="0">
                <a:effectLst/>
                <a:latin typeface="Didact Gothic" panose="02000603000000000000" pitchFamily="2" charset="0"/>
              </a:rPr>
              <a:t>Up to 94 %  </a:t>
            </a:r>
            <a:r>
              <a:rPr lang="fr-FR" b="1" dirty="0" err="1">
                <a:latin typeface="Didact Gothic" panose="02000603000000000000" pitchFamily="2" charset="0"/>
              </a:rPr>
              <a:t>l</a:t>
            </a:r>
            <a:r>
              <a:rPr lang="fr-FR" b="1" i="0" dirty="0" err="1">
                <a:effectLst/>
                <a:latin typeface="Didact Gothic" panose="02000603000000000000" pitchFamily="2" charset="0"/>
              </a:rPr>
              <a:t>ithogenic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 </a:t>
            </a:r>
            <a:r>
              <a:rPr lang="fr-FR" b="1" i="0" dirty="0" err="1">
                <a:effectLst/>
                <a:latin typeface="Didact Gothic" panose="02000603000000000000" pitchFamily="2" charset="0"/>
                <a:sym typeface="Wingdings" pitchFamily="2" charset="2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 of local  </a:t>
            </a:r>
            <a:r>
              <a:rPr lang="fr-FR" b="1" dirty="0" err="1">
                <a:latin typeface="Didact Gothic" panose="02000603000000000000" pitchFamily="2" charset="0"/>
                <a:sym typeface="Wingdings" pitchFamily="2" charset="2"/>
              </a:rPr>
              <a:t>s</a:t>
            </a:r>
            <a:r>
              <a:rPr lang="fr-FR" b="1" i="0" dirty="0" err="1">
                <a:effectLst/>
                <a:latin typeface="Didact Gothic" panose="02000603000000000000" pitchFamily="2" charset="0"/>
                <a:sym typeface="Wingdings" pitchFamily="2" charset="2"/>
              </a:rPr>
              <a:t>ediments</a:t>
            </a: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 ?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24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13C5F-8E05-0B42-1731-D846FCD28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7A4EB8C-CAFF-D96C-C43E-2EF1A85B1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56" y="882353"/>
            <a:ext cx="3811943" cy="42085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49A89D0-BC0A-5C7C-C3B8-E11FAB4D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cap="none" dirty="0"/>
              <a:t>c</a:t>
            </a:r>
            <a:r>
              <a:rPr lang="en-US" dirty="0"/>
              <a:t>Donald Island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02F163-1A8B-29AB-DBC0-7614714F31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07373EE-16DB-9F5C-B70B-4BC6F83A9DF1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6ACD85E1-DA5E-ADA2-528A-8083618F87E0}"/>
              </a:ext>
            </a:extLst>
          </p:cNvPr>
          <p:cNvSpPr txBox="1">
            <a:spLocks/>
          </p:cNvSpPr>
          <p:nvPr/>
        </p:nvSpPr>
        <p:spPr>
          <a:xfrm>
            <a:off x="-1" y="-11364"/>
            <a:ext cx="8597735" cy="73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</a:t>
            </a:r>
            <a:r>
              <a:rPr lang="en-US" cap="none"/>
              <a:t>c</a:t>
            </a:r>
            <a:r>
              <a:rPr lang="en-US"/>
              <a:t>Donald Island 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BE231720-F443-8BA2-9E00-9BCB0AAD5A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B33089-5C53-52C9-09A7-3211C5060CA5}"/>
              </a:ext>
            </a:extLst>
          </p:cNvPr>
          <p:cNvSpPr txBox="1"/>
          <p:nvPr/>
        </p:nvSpPr>
        <p:spPr>
          <a:xfrm>
            <a:off x="127159" y="5106183"/>
            <a:ext cx="3710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latin typeface="Didact Gothic" panose="02000603000000000000" pitchFamily="2" charset="0"/>
              </a:rPr>
              <a:t>Presence</a:t>
            </a:r>
            <a:r>
              <a:rPr lang="fr-FR" b="1" dirty="0">
                <a:latin typeface="Didact Gothic" panose="02000603000000000000" pitchFamily="2" charset="0"/>
              </a:rPr>
              <a:t> of </a:t>
            </a:r>
            <a:r>
              <a:rPr lang="fr-FR" b="1" dirty="0" err="1">
                <a:latin typeface="Didact Gothic" panose="02000603000000000000" pitchFamily="2" charset="0"/>
              </a:rPr>
              <a:t>lithogenic</a:t>
            </a: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dirty="0" err="1">
                <a:latin typeface="Didact Gothic" panose="02000603000000000000" pitchFamily="2" charset="0"/>
              </a:rPr>
              <a:t>p</a:t>
            </a:r>
            <a:r>
              <a:rPr lang="fr-FR" b="1" i="0" dirty="0" err="1">
                <a:effectLst/>
                <a:latin typeface="Didact Gothic" panose="02000603000000000000" pitchFamily="2" charset="0"/>
              </a:rPr>
              <a:t>articles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</a:p>
          <a:p>
            <a:r>
              <a:rPr lang="fr-FR" b="1" i="0" dirty="0">
                <a:effectLst/>
                <a:latin typeface="Didact Gothic" panose="02000603000000000000" pitchFamily="2" charset="0"/>
              </a:rPr>
              <a:t>Up to 94 %  </a:t>
            </a:r>
            <a:r>
              <a:rPr lang="fr-FR" b="1" dirty="0" err="1">
                <a:latin typeface="Didact Gothic" panose="02000603000000000000" pitchFamily="2" charset="0"/>
              </a:rPr>
              <a:t>l</a:t>
            </a:r>
            <a:r>
              <a:rPr lang="fr-FR" b="1" i="0" dirty="0" err="1">
                <a:effectLst/>
                <a:latin typeface="Didact Gothic" panose="02000603000000000000" pitchFamily="2" charset="0"/>
              </a:rPr>
              <a:t>ithogenic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 </a:t>
            </a:r>
            <a:r>
              <a:rPr lang="fr-FR" b="1" i="0" dirty="0" err="1">
                <a:effectLst/>
                <a:latin typeface="Didact Gothic" panose="02000603000000000000" pitchFamily="2" charset="0"/>
                <a:sym typeface="Wingdings" pitchFamily="2" charset="2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 of local  </a:t>
            </a:r>
            <a:r>
              <a:rPr lang="fr-FR" b="1" dirty="0" err="1">
                <a:latin typeface="Didact Gothic" panose="02000603000000000000" pitchFamily="2" charset="0"/>
                <a:sym typeface="Wingdings" pitchFamily="2" charset="2"/>
              </a:rPr>
              <a:t>s</a:t>
            </a:r>
            <a:r>
              <a:rPr lang="fr-FR" b="1" i="0" dirty="0" err="1">
                <a:effectLst/>
                <a:latin typeface="Didact Gothic" panose="02000603000000000000" pitchFamily="2" charset="0"/>
                <a:sym typeface="Wingdings" pitchFamily="2" charset="2"/>
              </a:rPr>
              <a:t>ediments</a:t>
            </a: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5E7AE-4857-0C0D-AA14-3110F98BA29C}"/>
              </a:ext>
            </a:extLst>
          </p:cNvPr>
          <p:cNvSpPr/>
          <p:nvPr/>
        </p:nvSpPr>
        <p:spPr>
          <a:xfrm>
            <a:off x="3901403" y="1466067"/>
            <a:ext cx="5302525" cy="3169114"/>
          </a:xfrm>
          <a:prstGeom prst="rect">
            <a:avLst/>
          </a:prstGeom>
          <a:gradFill>
            <a:gsLst>
              <a:gs pos="46000">
                <a:srgbClr val="3A528B">
                  <a:alpha val="41176"/>
                </a:srgb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Virage 6">
            <a:extLst>
              <a:ext uri="{FF2B5EF4-FFF2-40B4-BE49-F238E27FC236}">
                <a16:creationId xmlns:a16="http://schemas.microsoft.com/office/drawing/2014/main" id="{954C2362-2182-72EF-8EF9-B8395C1C4260}"/>
              </a:ext>
            </a:extLst>
          </p:cNvPr>
          <p:cNvSpPr/>
          <p:nvPr/>
        </p:nvSpPr>
        <p:spPr>
          <a:xfrm>
            <a:off x="4123871" y="3056144"/>
            <a:ext cx="1864521" cy="1834151"/>
          </a:xfrm>
          <a:prstGeom prst="bentArrow">
            <a:avLst/>
          </a:prstGeom>
          <a:gradFill>
            <a:gsLst>
              <a:gs pos="100000">
                <a:srgbClr val="A29685"/>
              </a:gs>
              <a:gs pos="0">
                <a:srgbClr val="BAAA9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040AF2-6752-676B-F670-C22578E722A8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566EC9DC-DA09-ECC8-96AB-8A7E09AB566D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437B215-9878-B3C0-B949-38C57219D453}"/>
              </a:ext>
            </a:extLst>
          </p:cNvPr>
          <p:cNvSpPr txBox="1"/>
          <p:nvPr/>
        </p:nvSpPr>
        <p:spPr>
          <a:xfrm>
            <a:off x="6157242" y="5106183"/>
            <a:ext cx="1687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85359-BA43-3A07-BD4B-35D3F19C0820}"/>
              </a:ext>
            </a:extLst>
          </p:cNvPr>
          <p:cNvSpPr/>
          <p:nvPr/>
        </p:nvSpPr>
        <p:spPr>
          <a:xfrm>
            <a:off x="3961333" y="4891870"/>
            <a:ext cx="5182667" cy="1261288"/>
          </a:xfrm>
          <a:prstGeom prst="rect">
            <a:avLst/>
          </a:prstGeom>
          <a:solidFill>
            <a:srgbClr val="A29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FE09E1-6D6C-7EFA-D562-CC340988D3C5}"/>
              </a:ext>
            </a:extLst>
          </p:cNvPr>
          <p:cNvSpPr txBox="1"/>
          <p:nvPr/>
        </p:nvSpPr>
        <p:spPr>
          <a:xfrm>
            <a:off x="4123871" y="3202768"/>
            <a:ext cx="1844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&amp; Dissolution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0.00 ‰</a:t>
            </a:r>
          </a:p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CF9581-A70B-CA66-C886-C4BFABED926A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</p:spTree>
    <p:extLst>
      <p:ext uri="{BB962C8B-B14F-4D97-AF65-F5344CB8AC3E}">
        <p14:creationId xmlns:p14="http://schemas.microsoft.com/office/powerpoint/2010/main" val="295223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FAD4D-18D8-B9F8-0789-42CC7CD4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3C429AD-12EB-2184-01E5-9ACA326FC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56" y="882353"/>
            <a:ext cx="3811943" cy="42085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CC0DA4-6D5B-4656-C373-C4DDEE77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cap="none" dirty="0"/>
              <a:t>c</a:t>
            </a:r>
            <a:r>
              <a:rPr lang="en-US" dirty="0"/>
              <a:t>Donald Island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737C0F-8C44-A78C-CEE0-44CF7A9E7A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5D734F2-DB9E-54D9-4F0A-42430D8B0594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7E11959B-E751-8708-94D1-04F62A442A59}"/>
              </a:ext>
            </a:extLst>
          </p:cNvPr>
          <p:cNvSpPr txBox="1">
            <a:spLocks/>
          </p:cNvSpPr>
          <p:nvPr/>
        </p:nvSpPr>
        <p:spPr>
          <a:xfrm>
            <a:off x="-1" y="-11364"/>
            <a:ext cx="8597735" cy="73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</a:t>
            </a:r>
            <a:r>
              <a:rPr lang="en-US" cap="none"/>
              <a:t>c</a:t>
            </a:r>
            <a:r>
              <a:rPr lang="en-US"/>
              <a:t>Donald Island 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5C25016A-3F15-F437-F50E-9DC3FD6C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7A17462-6A49-FD14-5F8D-5B4155F4F38F}"/>
              </a:ext>
            </a:extLst>
          </p:cNvPr>
          <p:cNvSpPr txBox="1"/>
          <p:nvPr/>
        </p:nvSpPr>
        <p:spPr>
          <a:xfrm>
            <a:off x="127159" y="5106183"/>
            <a:ext cx="3710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latin typeface="Didact Gothic" panose="02000603000000000000" pitchFamily="2" charset="0"/>
              </a:rPr>
              <a:t>Presence</a:t>
            </a:r>
            <a:r>
              <a:rPr lang="fr-FR" b="1" dirty="0">
                <a:latin typeface="Didact Gothic" panose="02000603000000000000" pitchFamily="2" charset="0"/>
              </a:rPr>
              <a:t> of </a:t>
            </a:r>
            <a:r>
              <a:rPr lang="fr-FR" b="1" dirty="0" err="1">
                <a:latin typeface="Didact Gothic" panose="02000603000000000000" pitchFamily="2" charset="0"/>
              </a:rPr>
              <a:t>lithogenic</a:t>
            </a: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dirty="0" err="1">
                <a:latin typeface="Didact Gothic" panose="02000603000000000000" pitchFamily="2" charset="0"/>
              </a:rPr>
              <a:t>p</a:t>
            </a:r>
            <a:r>
              <a:rPr lang="fr-FR" b="1" i="0" dirty="0" err="1">
                <a:effectLst/>
                <a:latin typeface="Didact Gothic" panose="02000603000000000000" pitchFamily="2" charset="0"/>
              </a:rPr>
              <a:t>articles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</a:p>
          <a:p>
            <a:r>
              <a:rPr lang="fr-FR" b="1" i="0" dirty="0">
                <a:effectLst/>
                <a:latin typeface="Didact Gothic" panose="02000603000000000000" pitchFamily="2" charset="0"/>
              </a:rPr>
              <a:t>Up to 94 %  </a:t>
            </a:r>
            <a:r>
              <a:rPr lang="fr-FR" b="1" dirty="0" err="1">
                <a:latin typeface="Didact Gothic" panose="02000603000000000000" pitchFamily="2" charset="0"/>
              </a:rPr>
              <a:t>l</a:t>
            </a:r>
            <a:r>
              <a:rPr lang="fr-FR" b="1" i="0" dirty="0" err="1">
                <a:effectLst/>
                <a:latin typeface="Didact Gothic" panose="02000603000000000000" pitchFamily="2" charset="0"/>
              </a:rPr>
              <a:t>ithogenic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 </a:t>
            </a:r>
            <a:r>
              <a:rPr lang="fr-FR" b="1" i="0" dirty="0" err="1">
                <a:effectLst/>
                <a:latin typeface="Didact Gothic" panose="02000603000000000000" pitchFamily="2" charset="0"/>
                <a:sym typeface="Wingdings" pitchFamily="2" charset="2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 of local  </a:t>
            </a:r>
            <a:r>
              <a:rPr lang="fr-FR" b="1" dirty="0" err="1">
                <a:latin typeface="Didact Gothic" panose="02000603000000000000" pitchFamily="2" charset="0"/>
                <a:sym typeface="Wingdings" pitchFamily="2" charset="2"/>
              </a:rPr>
              <a:t>s</a:t>
            </a:r>
            <a:r>
              <a:rPr lang="fr-FR" b="1" i="0" dirty="0" err="1">
                <a:effectLst/>
                <a:latin typeface="Didact Gothic" panose="02000603000000000000" pitchFamily="2" charset="0"/>
                <a:sym typeface="Wingdings" pitchFamily="2" charset="2"/>
              </a:rPr>
              <a:t>ediments</a:t>
            </a:r>
            <a:r>
              <a:rPr lang="fr-FR" b="1" i="0" dirty="0">
                <a:effectLst/>
                <a:latin typeface="Didact Gothic" panose="02000603000000000000" pitchFamily="2" charset="0"/>
                <a:sym typeface="Wingdings" pitchFamily="2" charset="2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EED22-7B1F-5F43-40A1-BBC1ED027B81}"/>
              </a:ext>
            </a:extLst>
          </p:cNvPr>
          <p:cNvSpPr/>
          <p:nvPr/>
        </p:nvSpPr>
        <p:spPr>
          <a:xfrm>
            <a:off x="3901403" y="1466067"/>
            <a:ext cx="5302525" cy="3169114"/>
          </a:xfrm>
          <a:prstGeom prst="rect">
            <a:avLst/>
          </a:prstGeom>
          <a:gradFill>
            <a:gsLst>
              <a:gs pos="46000">
                <a:srgbClr val="3A528B">
                  <a:alpha val="41176"/>
                </a:srgb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Virage 6">
            <a:extLst>
              <a:ext uri="{FF2B5EF4-FFF2-40B4-BE49-F238E27FC236}">
                <a16:creationId xmlns:a16="http://schemas.microsoft.com/office/drawing/2014/main" id="{3BF83A02-E5F5-85CC-BB4D-09309B427F59}"/>
              </a:ext>
            </a:extLst>
          </p:cNvPr>
          <p:cNvSpPr/>
          <p:nvPr/>
        </p:nvSpPr>
        <p:spPr>
          <a:xfrm>
            <a:off x="4123871" y="3056144"/>
            <a:ext cx="1864521" cy="1834151"/>
          </a:xfrm>
          <a:prstGeom prst="bentArrow">
            <a:avLst/>
          </a:prstGeom>
          <a:gradFill>
            <a:gsLst>
              <a:gs pos="100000">
                <a:srgbClr val="A29685"/>
              </a:gs>
              <a:gs pos="0">
                <a:srgbClr val="BAAA9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ED5A1F-16F2-15E7-EF53-1133E7508741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5C0D9D42-4B5D-A71A-5251-1EDAB8244609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116739-676C-284C-0BE8-F171BC4BADA8}"/>
              </a:ext>
            </a:extLst>
          </p:cNvPr>
          <p:cNvSpPr txBox="1"/>
          <p:nvPr/>
        </p:nvSpPr>
        <p:spPr>
          <a:xfrm>
            <a:off x="6157242" y="5106183"/>
            <a:ext cx="1687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734-5E2D-81FA-692C-48E8864515AC}"/>
              </a:ext>
            </a:extLst>
          </p:cNvPr>
          <p:cNvSpPr/>
          <p:nvPr/>
        </p:nvSpPr>
        <p:spPr>
          <a:xfrm>
            <a:off x="3961333" y="4891870"/>
            <a:ext cx="5182667" cy="1261288"/>
          </a:xfrm>
          <a:prstGeom prst="rect">
            <a:avLst/>
          </a:prstGeom>
          <a:solidFill>
            <a:srgbClr val="A29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D4C306-EB3A-A5FA-FE80-2F78A85E3DD6}"/>
              </a:ext>
            </a:extLst>
          </p:cNvPr>
          <p:cNvSpPr txBox="1"/>
          <p:nvPr/>
        </p:nvSpPr>
        <p:spPr>
          <a:xfrm>
            <a:off x="4123871" y="3202768"/>
            <a:ext cx="1844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&amp; Dissolution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0.00 ‰</a:t>
            </a:r>
          </a:p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35F4D4-83EC-207B-D179-37155929E262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71A267-E2BD-805F-B3AE-5603EEB3FCFF}"/>
              </a:ext>
            </a:extLst>
          </p:cNvPr>
          <p:cNvSpPr txBox="1"/>
          <p:nvPr/>
        </p:nvSpPr>
        <p:spPr>
          <a:xfrm>
            <a:off x="5449082" y="3257260"/>
            <a:ext cx="2065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</p:spTree>
    <p:extLst>
      <p:ext uri="{BB962C8B-B14F-4D97-AF65-F5344CB8AC3E}">
        <p14:creationId xmlns:p14="http://schemas.microsoft.com/office/powerpoint/2010/main" val="408419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DD066-E47A-17E3-1E16-1AE77ED9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04297-6541-DEE6-0852-B42428F3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cap="none" dirty="0"/>
              <a:t>c</a:t>
            </a:r>
            <a:r>
              <a:rPr lang="en-US" dirty="0"/>
              <a:t>Donald Island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DE495B-AB1B-B370-307F-C42F0C13AB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EF0F84C-A7E7-4374-831C-4066392256EE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B7835C6F-450B-AAB7-E807-F13A158AEE5E}"/>
              </a:ext>
            </a:extLst>
          </p:cNvPr>
          <p:cNvSpPr txBox="1">
            <a:spLocks/>
          </p:cNvSpPr>
          <p:nvPr/>
        </p:nvSpPr>
        <p:spPr>
          <a:xfrm>
            <a:off x="-1" y="-11364"/>
            <a:ext cx="8597735" cy="73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</a:t>
            </a:r>
            <a:r>
              <a:rPr lang="en-US" cap="none"/>
              <a:t>c</a:t>
            </a:r>
            <a:r>
              <a:rPr lang="en-US"/>
              <a:t>Donald Island 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F6F136B-7C27-27E3-B1FD-05A338D812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B13251-AC94-81F0-4505-696A147A7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556" y="882353"/>
            <a:ext cx="3811943" cy="42085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D55572-8AA1-0C36-31E3-256B3EFFE725}"/>
              </a:ext>
            </a:extLst>
          </p:cNvPr>
          <p:cNvSpPr/>
          <p:nvPr/>
        </p:nvSpPr>
        <p:spPr>
          <a:xfrm>
            <a:off x="3901403" y="1466067"/>
            <a:ext cx="5302525" cy="3169114"/>
          </a:xfrm>
          <a:prstGeom prst="rect">
            <a:avLst/>
          </a:prstGeom>
          <a:gradFill>
            <a:gsLst>
              <a:gs pos="46000">
                <a:srgbClr val="3A528B">
                  <a:alpha val="41176"/>
                </a:srgb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Virage 4">
            <a:extLst>
              <a:ext uri="{FF2B5EF4-FFF2-40B4-BE49-F238E27FC236}">
                <a16:creationId xmlns:a16="http://schemas.microsoft.com/office/drawing/2014/main" id="{536AF8EA-0D4A-C30C-8163-3872866682FA}"/>
              </a:ext>
            </a:extLst>
          </p:cNvPr>
          <p:cNvSpPr/>
          <p:nvPr/>
        </p:nvSpPr>
        <p:spPr>
          <a:xfrm>
            <a:off x="4123871" y="3056144"/>
            <a:ext cx="1864521" cy="1834151"/>
          </a:xfrm>
          <a:prstGeom prst="bentArrow">
            <a:avLst/>
          </a:prstGeom>
          <a:gradFill>
            <a:gsLst>
              <a:gs pos="100000">
                <a:srgbClr val="A29685"/>
              </a:gs>
              <a:gs pos="0">
                <a:srgbClr val="BAAA9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940232-4DA0-A9C5-0E43-17BEBFD66E77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8" name="Double flèche horizontale 7">
            <a:extLst>
              <a:ext uri="{FF2B5EF4-FFF2-40B4-BE49-F238E27FC236}">
                <a16:creationId xmlns:a16="http://schemas.microsoft.com/office/drawing/2014/main" id="{6B4EC74E-959E-4C0B-AE63-202F5C5E3953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4B9314-1689-07DE-8B8B-3BC290336D1A}"/>
              </a:ext>
            </a:extLst>
          </p:cNvPr>
          <p:cNvSpPr txBox="1"/>
          <p:nvPr/>
        </p:nvSpPr>
        <p:spPr>
          <a:xfrm>
            <a:off x="6157242" y="5106183"/>
            <a:ext cx="1687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E9E2DC-35B0-3242-828C-12085BB0E29B}"/>
              </a:ext>
            </a:extLst>
          </p:cNvPr>
          <p:cNvSpPr/>
          <p:nvPr/>
        </p:nvSpPr>
        <p:spPr>
          <a:xfrm>
            <a:off x="3961333" y="4891870"/>
            <a:ext cx="5182667" cy="1261288"/>
          </a:xfrm>
          <a:prstGeom prst="rect">
            <a:avLst/>
          </a:prstGeom>
          <a:solidFill>
            <a:srgbClr val="A29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	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B21158-A7C1-A901-18BB-A72B7F8E7D5A}"/>
              </a:ext>
            </a:extLst>
          </p:cNvPr>
          <p:cNvSpPr txBox="1"/>
          <p:nvPr/>
        </p:nvSpPr>
        <p:spPr>
          <a:xfrm>
            <a:off x="4123871" y="3202768"/>
            <a:ext cx="1844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&amp; Dissolution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0.00 ‰</a:t>
            </a:r>
          </a:p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7780A-EF94-D117-4B75-D5DC4B645CCA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862BC5-ECD8-B501-245C-26E17FFE9944}"/>
              </a:ext>
            </a:extLst>
          </p:cNvPr>
          <p:cNvSpPr txBox="1"/>
          <p:nvPr/>
        </p:nvSpPr>
        <p:spPr>
          <a:xfrm>
            <a:off x="5449082" y="3257260"/>
            <a:ext cx="2065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sp>
        <p:nvSpPr>
          <p:cNvPr id="17" name="Double flèche horizontale 16">
            <a:extLst>
              <a:ext uri="{FF2B5EF4-FFF2-40B4-BE49-F238E27FC236}">
                <a16:creationId xmlns:a16="http://schemas.microsoft.com/office/drawing/2014/main" id="{F10A0178-7FA9-6D46-CADE-8010E5F2E760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C8D381-A088-4E0F-BA5B-01620ADEDEEF}"/>
              </a:ext>
            </a:extLst>
          </p:cNvPr>
          <p:cNvSpPr txBox="1"/>
          <p:nvPr/>
        </p:nvSpPr>
        <p:spPr>
          <a:xfrm>
            <a:off x="6202008" y="5063867"/>
            <a:ext cx="1892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0.20 ‰</a:t>
            </a: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6350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EF681-ED60-0B83-D816-95F7ABAFE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9780C-0EC7-AD04-D449-4CF4D210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cap="none" dirty="0"/>
              <a:t>c</a:t>
            </a:r>
            <a:r>
              <a:rPr lang="en-US" dirty="0"/>
              <a:t>Donald Island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DF1DBE-216B-0D8D-B01C-ACE0725A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2AD772E-A668-E1ED-2B07-AB2BB7E26E7A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AF5CCCD2-E901-3C0D-E81F-4ED9AF9A08EE}"/>
              </a:ext>
            </a:extLst>
          </p:cNvPr>
          <p:cNvSpPr txBox="1">
            <a:spLocks/>
          </p:cNvSpPr>
          <p:nvPr/>
        </p:nvSpPr>
        <p:spPr>
          <a:xfrm>
            <a:off x="-1" y="-11364"/>
            <a:ext cx="8597735" cy="73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</a:t>
            </a:r>
            <a:r>
              <a:rPr lang="en-US" cap="none"/>
              <a:t>c</a:t>
            </a:r>
            <a:r>
              <a:rPr lang="en-US"/>
              <a:t>Donald Island 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49F19B8-6993-985E-FB22-63087811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9D6DEF-C6C5-60B0-A3D3-D7519E1B0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556" y="882353"/>
            <a:ext cx="3811943" cy="42085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1FC3ED-331A-40AD-C3B3-D8D8B4F96577}"/>
              </a:ext>
            </a:extLst>
          </p:cNvPr>
          <p:cNvSpPr/>
          <p:nvPr/>
        </p:nvSpPr>
        <p:spPr>
          <a:xfrm>
            <a:off x="3901403" y="1466067"/>
            <a:ext cx="5302525" cy="3169114"/>
          </a:xfrm>
          <a:prstGeom prst="rect">
            <a:avLst/>
          </a:prstGeom>
          <a:gradFill>
            <a:gsLst>
              <a:gs pos="46000">
                <a:srgbClr val="3A528B">
                  <a:alpha val="41176"/>
                </a:srgb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Virage 4">
            <a:extLst>
              <a:ext uri="{FF2B5EF4-FFF2-40B4-BE49-F238E27FC236}">
                <a16:creationId xmlns:a16="http://schemas.microsoft.com/office/drawing/2014/main" id="{B3D684C3-2518-AD51-B826-18948EE036D4}"/>
              </a:ext>
            </a:extLst>
          </p:cNvPr>
          <p:cNvSpPr/>
          <p:nvPr/>
        </p:nvSpPr>
        <p:spPr>
          <a:xfrm>
            <a:off x="4123871" y="3056144"/>
            <a:ext cx="1864521" cy="1834151"/>
          </a:xfrm>
          <a:prstGeom prst="bentArrow">
            <a:avLst/>
          </a:prstGeom>
          <a:gradFill>
            <a:gsLst>
              <a:gs pos="100000">
                <a:srgbClr val="A29685"/>
              </a:gs>
              <a:gs pos="0">
                <a:srgbClr val="BAAA9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55E695-CA83-4CAD-45CF-B97BB0D6AB81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8" name="Double flèche horizontale 7">
            <a:extLst>
              <a:ext uri="{FF2B5EF4-FFF2-40B4-BE49-F238E27FC236}">
                <a16:creationId xmlns:a16="http://schemas.microsoft.com/office/drawing/2014/main" id="{39046AE7-44C4-7F0C-B06D-4960D25621BC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9CCA1B-78E3-DEFC-538E-5671E33A1E48}"/>
              </a:ext>
            </a:extLst>
          </p:cNvPr>
          <p:cNvSpPr txBox="1"/>
          <p:nvPr/>
        </p:nvSpPr>
        <p:spPr>
          <a:xfrm>
            <a:off x="6157242" y="5106183"/>
            <a:ext cx="1687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F1F863-5004-DEDC-9F8F-BE7AC2F23069}"/>
              </a:ext>
            </a:extLst>
          </p:cNvPr>
          <p:cNvSpPr/>
          <p:nvPr/>
        </p:nvSpPr>
        <p:spPr>
          <a:xfrm>
            <a:off x="3961333" y="4891870"/>
            <a:ext cx="5182667" cy="1261288"/>
          </a:xfrm>
          <a:prstGeom prst="rect">
            <a:avLst/>
          </a:prstGeom>
          <a:solidFill>
            <a:srgbClr val="A29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	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995C31-793C-D25D-2C32-2D73355BAB06}"/>
              </a:ext>
            </a:extLst>
          </p:cNvPr>
          <p:cNvSpPr txBox="1"/>
          <p:nvPr/>
        </p:nvSpPr>
        <p:spPr>
          <a:xfrm>
            <a:off x="4123871" y="3202768"/>
            <a:ext cx="1844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&amp; Dissolution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0.00 ‰</a:t>
            </a:r>
          </a:p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E28B1F-A39C-CA76-51BE-5AD22DEF4AA0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BE0387-5BEB-750D-F627-BA5A1D03851E}"/>
              </a:ext>
            </a:extLst>
          </p:cNvPr>
          <p:cNvSpPr txBox="1"/>
          <p:nvPr/>
        </p:nvSpPr>
        <p:spPr>
          <a:xfrm>
            <a:off x="5449082" y="3257260"/>
            <a:ext cx="2065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sp>
        <p:nvSpPr>
          <p:cNvPr id="20" name="Virage 19">
            <a:extLst>
              <a:ext uri="{FF2B5EF4-FFF2-40B4-BE49-F238E27FC236}">
                <a16:creationId xmlns:a16="http://schemas.microsoft.com/office/drawing/2014/main" id="{2684F8E8-D06E-586F-1B14-3D949359F8A0}"/>
              </a:ext>
            </a:extLst>
          </p:cNvPr>
          <p:cNvSpPr/>
          <p:nvPr/>
        </p:nvSpPr>
        <p:spPr>
          <a:xfrm rot="5400000" flipH="1">
            <a:off x="7028952" y="3722254"/>
            <a:ext cx="2230273" cy="1671014"/>
          </a:xfrm>
          <a:prstGeom prst="bentArrow">
            <a:avLst/>
          </a:prstGeom>
          <a:gradFill>
            <a:gsLst>
              <a:gs pos="0">
                <a:srgbClr val="54638A"/>
              </a:gs>
              <a:gs pos="38000">
                <a:srgbClr val="3A528B">
                  <a:alpha val="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Double flèche horizontale 16">
            <a:extLst>
              <a:ext uri="{FF2B5EF4-FFF2-40B4-BE49-F238E27FC236}">
                <a16:creationId xmlns:a16="http://schemas.microsoft.com/office/drawing/2014/main" id="{91B3936A-6D12-7D4F-9DA3-FAF87571BB4E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B8C52A1-3554-796D-2EE4-BA6714A46F7D}"/>
              </a:ext>
            </a:extLst>
          </p:cNvPr>
          <p:cNvSpPr txBox="1"/>
          <p:nvPr/>
        </p:nvSpPr>
        <p:spPr>
          <a:xfrm>
            <a:off x="6202008" y="5063867"/>
            <a:ext cx="1892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0.20 ‰</a:t>
            </a: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671E910-14D9-82C2-F62C-13E0EA81F686}"/>
              </a:ext>
            </a:extLst>
          </p:cNvPr>
          <p:cNvSpPr txBox="1"/>
          <p:nvPr/>
        </p:nvSpPr>
        <p:spPr>
          <a:xfrm>
            <a:off x="7477703" y="4952141"/>
            <a:ext cx="2065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0.23 ‰</a:t>
            </a:r>
          </a:p>
        </p:txBody>
      </p:sp>
    </p:spTree>
    <p:extLst>
      <p:ext uri="{BB962C8B-B14F-4D97-AF65-F5344CB8AC3E}">
        <p14:creationId xmlns:p14="http://schemas.microsoft.com/office/powerpoint/2010/main" val="2257841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7A0A7-834D-B7E5-8B20-3382447B6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3636F-C22C-3BC7-BFE3-3ED6BA70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cap="none" dirty="0"/>
              <a:t>c</a:t>
            </a:r>
            <a:r>
              <a:rPr lang="en-US" dirty="0"/>
              <a:t>Donald Island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17BAA4-8F28-C876-738B-28F326618E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id="{2FDE8759-6344-E663-5FD8-1B705E2C7F56}"/>
              </a:ext>
            </a:extLst>
          </p:cNvPr>
          <p:cNvSpPr txBox="1">
            <a:spLocks/>
          </p:cNvSpPr>
          <p:nvPr/>
        </p:nvSpPr>
        <p:spPr>
          <a:xfrm>
            <a:off x="-1" y="-11364"/>
            <a:ext cx="8597735" cy="73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</a:t>
            </a:r>
            <a:r>
              <a:rPr lang="en-US" cap="none"/>
              <a:t>c</a:t>
            </a:r>
            <a:r>
              <a:rPr lang="en-US"/>
              <a:t>Donald Island 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0F504DB-AC13-0F55-ED25-67429EA3F3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7B6EDF-8AD4-14F5-C8F4-14578EB1C097}"/>
              </a:ext>
            </a:extLst>
          </p:cNvPr>
          <p:cNvSpPr/>
          <p:nvPr/>
        </p:nvSpPr>
        <p:spPr>
          <a:xfrm>
            <a:off x="3901403" y="1466067"/>
            <a:ext cx="5302525" cy="3169114"/>
          </a:xfrm>
          <a:prstGeom prst="rect">
            <a:avLst/>
          </a:prstGeom>
          <a:gradFill>
            <a:gsLst>
              <a:gs pos="46000">
                <a:srgbClr val="3A528B">
                  <a:alpha val="41176"/>
                </a:srgb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Virage 5">
            <a:extLst>
              <a:ext uri="{FF2B5EF4-FFF2-40B4-BE49-F238E27FC236}">
                <a16:creationId xmlns:a16="http://schemas.microsoft.com/office/drawing/2014/main" id="{263B9ACE-AEEE-13C8-7E4E-14030AB57E72}"/>
              </a:ext>
            </a:extLst>
          </p:cNvPr>
          <p:cNvSpPr/>
          <p:nvPr/>
        </p:nvSpPr>
        <p:spPr>
          <a:xfrm>
            <a:off x="4123871" y="3056144"/>
            <a:ext cx="1864521" cy="1834151"/>
          </a:xfrm>
          <a:prstGeom prst="bentArrow">
            <a:avLst/>
          </a:prstGeom>
          <a:gradFill>
            <a:gsLst>
              <a:gs pos="100000">
                <a:srgbClr val="A29685"/>
              </a:gs>
              <a:gs pos="0">
                <a:srgbClr val="BAAA9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88D2BB-9E05-57B1-FC93-D0E6CA9D8C0F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8" name="Double flèche horizontale 7">
            <a:extLst>
              <a:ext uri="{FF2B5EF4-FFF2-40B4-BE49-F238E27FC236}">
                <a16:creationId xmlns:a16="http://schemas.microsoft.com/office/drawing/2014/main" id="{78146A67-7466-F1D8-B5B5-F15FD93AB18E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A40C47-DEC3-9397-9892-D5022121ABEE}"/>
              </a:ext>
            </a:extLst>
          </p:cNvPr>
          <p:cNvSpPr txBox="1"/>
          <p:nvPr/>
        </p:nvSpPr>
        <p:spPr>
          <a:xfrm>
            <a:off x="6157242" y="5106183"/>
            <a:ext cx="1687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7B741-1387-0772-5849-380E7839F306}"/>
              </a:ext>
            </a:extLst>
          </p:cNvPr>
          <p:cNvSpPr/>
          <p:nvPr/>
        </p:nvSpPr>
        <p:spPr>
          <a:xfrm>
            <a:off x="3961333" y="4891870"/>
            <a:ext cx="5182667" cy="1261288"/>
          </a:xfrm>
          <a:prstGeom prst="rect">
            <a:avLst/>
          </a:prstGeom>
          <a:solidFill>
            <a:srgbClr val="A29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	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645289-A54B-F344-BAC3-8B8693318667}"/>
              </a:ext>
            </a:extLst>
          </p:cNvPr>
          <p:cNvSpPr txBox="1"/>
          <p:nvPr/>
        </p:nvSpPr>
        <p:spPr>
          <a:xfrm>
            <a:off x="4123871" y="3202768"/>
            <a:ext cx="1844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&amp; Dissolution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0.00 ‰</a:t>
            </a:r>
          </a:p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FFCD39-FB62-6777-7D50-C191CB82A873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E4C4B3-986D-4137-4404-1AD958964878}"/>
              </a:ext>
            </a:extLst>
          </p:cNvPr>
          <p:cNvSpPr txBox="1"/>
          <p:nvPr/>
        </p:nvSpPr>
        <p:spPr>
          <a:xfrm>
            <a:off x="5449082" y="3257260"/>
            <a:ext cx="2065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sp>
        <p:nvSpPr>
          <p:cNvPr id="14" name="Virage 13">
            <a:extLst>
              <a:ext uri="{FF2B5EF4-FFF2-40B4-BE49-F238E27FC236}">
                <a16:creationId xmlns:a16="http://schemas.microsoft.com/office/drawing/2014/main" id="{64433FE1-7A46-B61F-B8CD-E5BE2B92C412}"/>
              </a:ext>
            </a:extLst>
          </p:cNvPr>
          <p:cNvSpPr/>
          <p:nvPr/>
        </p:nvSpPr>
        <p:spPr>
          <a:xfrm rot="5400000" flipH="1">
            <a:off x="7028952" y="3722254"/>
            <a:ext cx="2230273" cy="1671014"/>
          </a:xfrm>
          <a:prstGeom prst="bentArrow">
            <a:avLst/>
          </a:prstGeom>
          <a:gradFill>
            <a:gsLst>
              <a:gs pos="31000">
                <a:srgbClr val="3A528B">
                  <a:alpha val="82000"/>
                </a:srgbClr>
              </a:gs>
              <a:gs pos="100000">
                <a:srgbClr val="A2968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AA9AC1-5FBB-81CB-BB5F-7478972618B2}"/>
              </a:ext>
            </a:extLst>
          </p:cNvPr>
          <p:cNvSpPr txBox="1"/>
          <p:nvPr/>
        </p:nvSpPr>
        <p:spPr>
          <a:xfrm>
            <a:off x="7432794" y="3056144"/>
            <a:ext cx="2065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0.23 ‰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3F4892-3879-1943-0484-D87BB24AD365}"/>
              </a:ext>
            </a:extLst>
          </p:cNvPr>
          <p:cNvSpPr txBox="1"/>
          <p:nvPr/>
        </p:nvSpPr>
        <p:spPr>
          <a:xfrm>
            <a:off x="7456291" y="4162739"/>
            <a:ext cx="1792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Diffusion</a:t>
            </a:r>
          </a:p>
          <a:p>
            <a:pPr algn="ctr"/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0.00 ‰</a:t>
            </a:r>
          </a:p>
        </p:txBody>
      </p:sp>
      <p:sp>
        <p:nvSpPr>
          <p:cNvPr id="17" name="Double flèche horizontale 16">
            <a:extLst>
              <a:ext uri="{FF2B5EF4-FFF2-40B4-BE49-F238E27FC236}">
                <a16:creationId xmlns:a16="http://schemas.microsoft.com/office/drawing/2014/main" id="{3ED06C57-8726-C0D1-5E44-77E5087DC772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DFC8DE-9F41-8664-56FE-EAE906719DD4}"/>
              </a:ext>
            </a:extLst>
          </p:cNvPr>
          <p:cNvSpPr txBox="1"/>
          <p:nvPr/>
        </p:nvSpPr>
        <p:spPr>
          <a:xfrm>
            <a:off x="6202008" y="5063867"/>
            <a:ext cx="1892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0.20 ‰</a:t>
            </a: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0A79A28-172A-86D2-9D83-91C789D3A4DE}"/>
              </a:ext>
            </a:extLst>
          </p:cNvPr>
          <p:cNvSpPr txBox="1"/>
          <p:nvPr/>
        </p:nvSpPr>
        <p:spPr>
          <a:xfrm>
            <a:off x="7408820" y="4952279"/>
            <a:ext cx="2065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0.23 ‰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F497B16-8031-9EF1-347A-6D54C2363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557" y="897621"/>
            <a:ext cx="3811944" cy="42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2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81763-F10F-757E-A6DC-AD34A6F00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19EFF0B-6017-489C-7856-115E26DB2EED}"/>
              </a:ext>
            </a:extLst>
          </p:cNvPr>
          <p:cNvSpPr/>
          <p:nvPr/>
        </p:nvSpPr>
        <p:spPr>
          <a:xfrm>
            <a:off x="3901403" y="1466067"/>
            <a:ext cx="5302525" cy="3169114"/>
          </a:xfrm>
          <a:prstGeom prst="rect">
            <a:avLst/>
          </a:prstGeom>
          <a:gradFill>
            <a:gsLst>
              <a:gs pos="46000">
                <a:srgbClr val="3A528B">
                  <a:alpha val="41176"/>
                </a:srgbClr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F53A4B-C210-BF9C-6165-5733723E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cap="none" dirty="0"/>
              <a:t>c</a:t>
            </a:r>
            <a:r>
              <a:rPr lang="en-US" dirty="0"/>
              <a:t>Donald Island </a:t>
            </a:r>
          </a:p>
        </p:txBody>
      </p:sp>
      <p:sp>
        <p:nvSpPr>
          <p:cNvPr id="45" name="Virage 44">
            <a:extLst>
              <a:ext uri="{FF2B5EF4-FFF2-40B4-BE49-F238E27FC236}">
                <a16:creationId xmlns:a16="http://schemas.microsoft.com/office/drawing/2014/main" id="{38FA14E6-EFD7-03A6-CA2B-8C2AD26EFB15}"/>
              </a:ext>
            </a:extLst>
          </p:cNvPr>
          <p:cNvSpPr/>
          <p:nvPr/>
        </p:nvSpPr>
        <p:spPr>
          <a:xfrm>
            <a:off x="4123871" y="3056144"/>
            <a:ext cx="1864521" cy="1834151"/>
          </a:xfrm>
          <a:prstGeom prst="bentArrow">
            <a:avLst/>
          </a:prstGeom>
          <a:gradFill>
            <a:gsLst>
              <a:gs pos="100000">
                <a:srgbClr val="A29685"/>
              </a:gs>
              <a:gs pos="0">
                <a:srgbClr val="BAAA9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71E8F0-472A-889B-2124-1A52A444C1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813D555-2ADF-C51F-F71F-CE87642E0E61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sz="1800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sz="1800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</a:t>
            </a:r>
            <a:r>
              <a:rPr lang="fr-FR" sz="800" dirty="0">
                <a:solidFill>
                  <a:schemeClr val="bg1"/>
                </a:solidFill>
                <a:latin typeface="Didact Gothic" panose="02000603000000000000" pitchFamily="2" charset="0"/>
              </a:rPr>
              <a:t>‰</a:t>
            </a:r>
            <a:endParaRPr lang="fr-FR" dirty="0">
              <a:solidFill>
                <a:schemeClr val="bg1"/>
              </a:solidFill>
              <a:latin typeface="Didact Gothic" panose="02000603000000000000" pitchFamily="2" charset="0"/>
            </a:endParaRPr>
          </a:p>
        </p:txBody>
      </p:sp>
      <p:sp>
        <p:nvSpPr>
          <p:cNvPr id="36" name="Double flèche horizontale 35">
            <a:extLst>
              <a:ext uri="{FF2B5EF4-FFF2-40B4-BE49-F238E27FC236}">
                <a16:creationId xmlns:a16="http://schemas.microsoft.com/office/drawing/2014/main" id="{31BD2FDC-08D1-4EDA-44A8-109128B211E3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2BD87E1-6BB4-D649-8C4C-C1AC3779CEA9}"/>
              </a:ext>
            </a:extLst>
          </p:cNvPr>
          <p:cNvSpPr txBox="1"/>
          <p:nvPr/>
        </p:nvSpPr>
        <p:spPr>
          <a:xfrm>
            <a:off x="6157242" y="5106183"/>
            <a:ext cx="1687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1D2696B9-1987-0B6C-7A80-D4C017E25259}"/>
              </a:ext>
            </a:extLst>
          </p:cNvPr>
          <p:cNvSpPr txBox="1">
            <a:spLocks/>
          </p:cNvSpPr>
          <p:nvPr/>
        </p:nvSpPr>
        <p:spPr>
          <a:xfrm>
            <a:off x="-1" y="-11364"/>
            <a:ext cx="8597735" cy="73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</a:t>
            </a:r>
            <a:r>
              <a:rPr lang="en-US" cap="none"/>
              <a:t>c</a:t>
            </a:r>
            <a:r>
              <a:rPr lang="en-US"/>
              <a:t>Donald Island 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F84DE9FB-75FB-9AC1-4634-66060F257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9" t="18051" r="20790" b="2777"/>
          <a:stretch/>
        </p:blipFill>
        <p:spPr>
          <a:xfrm>
            <a:off x="7702149" y="-13297"/>
            <a:ext cx="1479317" cy="144506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82998DC-BD4F-3A95-8F4E-6E4BBC6E5848}"/>
              </a:ext>
            </a:extLst>
          </p:cNvPr>
          <p:cNvSpPr/>
          <p:nvPr/>
        </p:nvSpPr>
        <p:spPr>
          <a:xfrm>
            <a:off x="3961333" y="4891870"/>
            <a:ext cx="5182667" cy="1261288"/>
          </a:xfrm>
          <a:prstGeom prst="rect">
            <a:avLst/>
          </a:prstGeom>
          <a:solidFill>
            <a:srgbClr val="A29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	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9FDD945-5115-87D4-E853-5CAE697871B0}"/>
              </a:ext>
            </a:extLst>
          </p:cNvPr>
          <p:cNvSpPr txBox="1"/>
          <p:nvPr/>
        </p:nvSpPr>
        <p:spPr>
          <a:xfrm>
            <a:off x="4123871" y="3202768"/>
            <a:ext cx="1844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Resupension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&amp; Dissolution</a:t>
            </a:r>
            <a:br>
              <a:rPr lang="fr-FR" b="1" i="0" dirty="0">
                <a:effectLst/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0.00 ‰</a:t>
            </a:r>
          </a:p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8EB78B8-B9A3-3B4C-30B8-87B263927A28}"/>
              </a:ext>
            </a:extLst>
          </p:cNvPr>
          <p:cNvSpPr txBox="1"/>
          <p:nvPr/>
        </p:nvSpPr>
        <p:spPr>
          <a:xfrm>
            <a:off x="3976261" y="5136945"/>
            <a:ext cx="202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Plateau </a:t>
            </a:r>
            <a:r>
              <a:rPr lang="fr-FR" dirty="0" err="1">
                <a:solidFill>
                  <a:schemeClr val="bg1"/>
                </a:solidFill>
                <a:latin typeface="Didact Gothic" panose="02000603000000000000" pitchFamily="2" charset="0"/>
              </a:rPr>
              <a:t>Sediments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 </a:t>
            </a:r>
          </a:p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33B1DC9-02D4-C8EF-AB54-2E9180A5821B}"/>
              </a:ext>
            </a:extLst>
          </p:cNvPr>
          <p:cNvSpPr txBox="1"/>
          <p:nvPr/>
        </p:nvSpPr>
        <p:spPr>
          <a:xfrm>
            <a:off x="5449082" y="3257260"/>
            <a:ext cx="2065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0.03 ‰</a:t>
            </a:r>
          </a:p>
        </p:txBody>
      </p:sp>
      <p:sp>
        <p:nvSpPr>
          <p:cNvPr id="47" name="Virage 46">
            <a:extLst>
              <a:ext uri="{FF2B5EF4-FFF2-40B4-BE49-F238E27FC236}">
                <a16:creationId xmlns:a16="http://schemas.microsoft.com/office/drawing/2014/main" id="{EA23952F-3F4D-FCC6-FA5D-69935BBA0E6E}"/>
              </a:ext>
            </a:extLst>
          </p:cNvPr>
          <p:cNvSpPr/>
          <p:nvPr/>
        </p:nvSpPr>
        <p:spPr>
          <a:xfrm rot="5400000" flipH="1">
            <a:off x="7028952" y="3722254"/>
            <a:ext cx="2230273" cy="1671014"/>
          </a:xfrm>
          <a:prstGeom prst="bentArrow">
            <a:avLst/>
          </a:prstGeom>
          <a:gradFill>
            <a:gsLst>
              <a:gs pos="31000">
                <a:srgbClr val="3A528B">
                  <a:alpha val="82000"/>
                </a:srgbClr>
              </a:gs>
              <a:gs pos="100000">
                <a:srgbClr val="A2968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CF7F53C-D80E-AE3C-E167-1AC8D97B8E6B}"/>
              </a:ext>
            </a:extLst>
          </p:cNvPr>
          <p:cNvSpPr txBox="1"/>
          <p:nvPr/>
        </p:nvSpPr>
        <p:spPr>
          <a:xfrm>
            <a:off x="7456291" y="3068360"/>
            <a:ext cx="2065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0.23 ‰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C821A40-2433-718B-1652-EE1534E1E3C7}"/>
              </a:ext>
            </a:extLst>
          </p:cNvPr>
          <p:cNvSpPr txBox="1"/>
          <p:nvPr/>
        </p:nvSpPr>
        <p:spPr>
          <a:xfrm>
            <a:off x="7456291" y="4162739"/>
            <a:ext cx="1792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Diffusion</a:t>
            </a:r>
          </a:p>
          <a:p>
            <a:pPr algn="ctr"/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0.00 ‰</a:t>
            </a:r>
          </a:p>
        </p:txBody>
      </p:sp>
      <p:sp>
        <p:nvSpPr>
          <p:cNvPr id="50" name="Double flèche horizontale 49">
            <a:extLst>
              <a:ext uri="{FF2B5EF4-FFF2-40B4-BE49-F238E27FC236}">
                <a16:creationId xmlns:a16="http://schemas.microsoft.com/office/drawing/2014/main" id="{BDD53FE8-48E7-95DF-F728-2523A6744405}"/>
              </a:ext>
            </a:extLst>
          </p:cNvPr>
          <p:cNvSpPr/>
          <p:nvPr/>
        </p:nvSpPr>
        <p:spPr>
          <a:xfrm>
            <a:off x="6059394" y="5090915"/>
            <a:ext cx="1905882" cy="709396"/>
          </a:xfrm>
          <a:prstGeom prst="leftRightArrow">
            <a:avLst/>
          </a:prstGeom>
          <a:gradFill>
            <a:gsLst>
              <a:gs pos="95000">
                <a:srgbClr val="3A528B"/>
              </a:gs>
              <a:gs pos="8000">
                <a:srgbClr val="3A528B"/>
              </a:gs>
              <a:gs pos="45000">
                <a:srgbClr val="A2968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A2B88E8-DB75-CA3A-B3C3-F94388118258}"/>
              </a:ext>
            </a:extLst>
          </p:cNvPr>
          <p:cNvSpPr txBox="1"/>
          <p:nvPr/>
        </p:nvSpPr>
        <p:spPr>
          <a:xfrm>
            <a:off x="6202008" y="5063867"/>
            <a:ext cx="1892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 err="1">
                <a:effectLst/>
                <a:latin typeface="Didact Gothic" panose="02000603000000000000" pitchFamily="2" charset="0"/>
              </a:rPr>
              <a:t>Porewater</a:t>
            </a:r>
            <a:endParaRPr lang="fr-FR" b="1" i="0" dirty="0">
              <a:effectLst/>
              <a:latin typeface="Didact Gothic" panose="02000603000000000000" pitchFamily="2" charset="0"/>
            </a:endParaRP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Exchange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</a:t>
            </a:r>
            <a:r>
              <a:rPr lang="fr-FR" b="1" dirty="0">
                <a:latin typeface="Didact Gothic" panose="02000603000000000000" pitchFamily="2" charset="0"/>
              </a:rPr>
              <a:t>0.20 ‰</a:t>
            </a: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b="1" dirty="0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756E7B13-2CE3-79BE-3A21-670026637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557" y="897621"/>
            <a:ext cx="3811944" cy="4208562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18FE8F2E-1EDB-DBCC-BAA9-CA623339D99D}"/>
              </a:ext>
            </a:extLst>
          </p:cNvPr>
          <p:cNvSpPr txBox="1">
            <a:spLocks/>
          </p:cNvSpPr>
          <p:nvPr/>
        </p:nvSpPr>
        <p:spPr>
          <a:xfrm>
            <a:off x="0" y="6154733"/>
            <a:ext cx="9144000" cy="72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idact Gothic"/>
              <a:buChar char="●"/>
              <a:defRPr sz="1867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marR="0" lvl="1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marR="0" lvl="2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marR="0" lvl="3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marR="0" lvl="4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marR="0" lvl="5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marR="0" lvl="6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marR="0" lvl="7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marR="0" lvl="8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>
              <a:buClr>
                <a:schemeClr val="accent3">
                  <a:lumMod val="75000"/>
                </a:schemeClr>
              </a:buClr>
              <a:buSzPct val="120000"/>
              <a:buFont typeface="Police système Courant"/>
              <a:buChar char="➠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Diffusion of light </a:t>
            </a:r>
            <a:r>
              <a:rPr lang="el-G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δ</a:t>
            </a:r>
            <a:r>
              <a:rPr lang="el-GR" sz="2800" b="1" baseline="30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138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Ba from Lithogenic Sediment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F4C2EA-C83E-1133-02DA-F23AC22E04EC}"/>
              </a:ext>
            </a:extLst>
          </p:cNvPr>
          <p:cNvSpPr txBox="1"/>
          <p:nvPr/>
        </p:nvSpPr>
        <p:spPr>
          <a:xfrm>
            <a:off x="7477703" y="4952141"/>
            <a:ext cx="2065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solidFill>
                  <a:schemeClr val="bg1"/>
                </a:solidFill>
                <a:latin typeface="Didact Gothic" panose="02000603000000000000" pitchFamily="2" charset="0"/>
              </a:rPr>
              <a:t>138</a:t>
            </a:r>
            <a:r>
              <a:rPr lang="en-US" b="1" dirty="0">
                <a:solidFill>
                  <a:schemeClr val="bg1"/>
                </a:solidFill>
                <a:latin typeface="Didact Gothic" panose="02000603000000000000" pitchFamily="2" charset="0"/>
              </a:rPr>
              <a:t>Ba = </a:t>
            </a:r>
            <a:r>
              <a:rPr lang="fr-FR" dirty="0">
                <a:solidFill>
                  <a:schemeClr val="bg1"/>
                </a:solidFill>
                <a:latin typeface="Didact Gothic" panose="02000603000000000000" pitchFamily="2" charset="0"/>
              </a:rPr>
              <a:t>0.23 ‰</a:t>
            </a:r>
          </a:p>
        </p:txBody>
      </p:sp>
    </p:spTree>
    <p:extLst>
      <p:ext uri="{BB962C8B-B14F-4D97-AF65-F5344CB8AC3E}">
        <p14:creationId xmlns:p14="http://schemas.microsoft.com/office/powerpoint/2010/main" val="2812956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3C6F6-4878-746B-E126-8D996963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11DBC-8A7D-832A-1DB3-1A6641E4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Heard island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CB396A-855F-78E7-79B2-93F5DE92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03"/>
          <a:stretch/>
        </p:blipFill>
        <p:spPr>
          <a:xfrm>
            <a:off x="93313" y="722374"/>
            <a:ext cx="3235064" cy="39217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23B268D-6C40-CA21-FD47-55F0C2B7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48" t="25020" r="6221" b="5655"/>
          <a:stretch/>
        </p:blipFill>
        <p:spPr>
          <a:xfrm>
            <a:off x="7217154" y="-11364"/>
            <a:ext cx="1926845" cy="12491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ADAA74-793A-5139-F93D-2BABC6819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67" y="1070516"/>
            <a:ext cx="5572976" cy="37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6B369-42B7-4854-A19C-AF6F58F0B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7D41B-444B-100E-93F2-DC24BA5F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Heard island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D9CEFDB-1865-E4A5-C224-769B4F82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4" y="4644158"/>
            <a:ext cx="8838814" cy="221384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Didact Gothic" panose="02000603000000000000" pitchFamily="2" charset="0"/>
              </a:rPr>
              <a:t>More </a:t>
            </a:r>
            <a:r>
              <a:rPr lang="fr-FR" dirty="0" err="1">
                <a:latin typeface="Didact Gothic" panose="02000603000000000000" pitchFamily="2" charset="0"/>
              </a:rPr>
              <a:t>particles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observed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around</a:t>
            </a:r>
            <a:r>
              <a:rPr lang="fr-FR" dirty="0">
                <a:latin typeface="Didact Gothic" panose="02000603000000000000" pitchFamily="2" charset="0"/>
              </a:rPr>
              <a:t> Heard </a:t>
            </a:r>
            <a:r>
              <a:rPr lang="fr-FR" dirty="0" err="1">
                <a:latin typeface="Didact Gothic" panose="02000603000000000000" pitchFamily="2" charset="0"/>
              </a:rPr>
              <a:t>than</a:t>
            </a:r>
            <a:r>
              <a:rPr lang="fr-FR" dirty="0">
                <a:latin typeface="Didact Gothic" panose="02000603000000000000" pitchFamily="2" charset="0"/>
              </a:rPr>
              <a:t> McDonald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>
                <a:latin typeface="Didact Gothic" panose="02000603000000000000" pitchFamily="2" charset="0"/>
              </a:rPr>
              <a:t>Particles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enriched</a:t>
            </a:r>
            <a:r>
              <a:rPr lang="fr-FR" dirty="0">
                <a:latin typeface="Didact Gothic" panose="02000603000000000000" pitchFamily="2" charset="0"/>
              </a:rPr>
              <a:t> in Fe and Mn oxides, </a:t>
            </a:r>
            <a:r>
              <a:rPr lang="fr-FR" dirty="0" err="1">
                <a:latin typeface="Didact Gothic" panose="02000603000000000000" pitchFamily="2" charset="0"/>
              </a:rPr>
              <a:t>likely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sourced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from</a:t>
            </a:r>
            <a:r>
              <a:rPr lang="fr-FR" dirty="0">
                <a:latin typeface="Didact Gothic" panose="02000603000000000000" pitchFamily="2" charset="0"/>
              </a:rPr>
              <a:t> glacial </a:t>
            </a:r>
            <a:r>
              <a:rPr lang="fr-FR" dirty="0" err="1">
                <a:latin typeface="Didact Gothic" panose="02000603000000000000" pitchFamily="2" charset="0"/>
              </a:rPr>
              <a:t>runoff</a:t>
            </a:r>
            <a:endParaRPr lang="fr-FR" dirty="0">
              <a:latin typeface="Didact Gothic" panose="02000603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19F58E-CA77-CEB3-B59C-458010E6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03"/>
          <a:stretch/>
        </p:blipFill>
        <p:spPr>
          <a:xfrm>
            <a:off x="93313" y="722374"/>
            <a:ext cx="3235064" cy="39217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E08A3A9-B306-0D2C-AB3C-3C25C3C635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48" t="25020" r="6221" b="5655"/>
          <a:stretch/>
        </p:blipFill>
        <p:spPr>
          <a:xfrm>
            <a:off x="7217154" y="-11364"/>
            <a:ext cx="1926845" cy="12491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E8E08A-122B-229E-2266-C7C37FEFF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67" y="1070516"/>
            <a:ext cx="5572976" cy="37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2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B5A91-0D59-D8C2-BF1B-DEFDCE84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4978C-536D-6D66-B6D6-C59C9CE0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Heard island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DFE559C-3356-834C-BB83-6F2F3EEC8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4" y="4644158"/>
            <a:ext cx="8838814" cy="221384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Didact Gothic" panose="02000603000000000000" pitchFamily="2" charset="0"/>
              </a:rPr>
              <a:t>More </a:t>
            </a:r>
            <a:r>
              <a:rPr lang="fr-FR" dirty="0" err="1">
                <a:latin typeface="Didact Gothic" panose="02000603000000000000" pitchFamily="2" charset="0"/>
              </a:rPr>
              <a:t>particles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observed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around</a:t>
            </a:r>
            <a:r>
              <a:rPr lang="fr-FR" dirty="0">
                <a:latin typeface="Didact Gothic" panose="02000603000000000000" pitchFamily="2" charset="0"/>
              </a:rPr>
              <a:t> Heard </a:t>
            </a:r>
            <a:r>
              <a:rPr lang="fr-FR" dirty="0" err="1">
                <a:latin typeface="Didact Gothic" panose="02000603000000000000" pitchFamily="2" charset="0"/>
              </a:rPr>
              <a:t>than</a:t>
            </a:r>
            <a:r>
              <a:rPr lang="fr-FR" dirty="0">
                <a:latin typeface="Didact Gothic" panose="02000603000000000000" pitchFamily="2" charset="0"/>
              </a:rPr>
              <a:t> McDonald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>
                <a:latin typeface="Didact Gothic" panose="02000603000000000000" pitchFamily="2" charset="0"/>
              </a:rPr>
              <a:t>Particles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enriched</a:t>
            </a:r>
            <a:r>
              <a:rPr lang="fr-FR" dirty="0">
                <a:latin typeface="Didact Gothic" panose="02000603000000000000" pitchFamily="2" charset="0"/>
              </a:rPr>
              <a:t> in Fe and Mn oxides, </a:t>
            </a:r>
            <a:r>
              <a:rPr lang="fr-FR" dirty="0" err="1">
                <a:latin typeface="Didact Gothic" panose="02000603000000000000" pitchFamily="2" charset="0"/>
              </a:rPr>
              <a:t>likely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sourced</a:t>
            </a:r>
            <a:r>
              <a:rPr lang="fr-FR" dirty="0">
                <a:latin typeface="Didact Gothic" panose="02000603000000000000" pitchFamily="2" charset="0"/>
              </a:rPr>
              <a:t> </a:t>
            </a:r>
            <a:r>
              <a:rPr lang="fr-FR" dirty="0" err="1">
                <a:latin typeface="Didact Gothic" panose="02000603000000000000" pitchFamily="2" charset="0"/>
              </a:rPr>
              <a:t>from</a:t>
            </a:r>
            <a:r>
              <a:rPr lang="fr-FR" dirty="0">
                <a:latin typeface="Didact Gothic" panose="02000603000000000000" pitchFamily="2" charset="0"/>
              </a:rPr>
              <a:t> glacial </a:t>
            </a:r>
            <a:r>
              <a:rPr lang="fr-FR" dirty="0" err="1">
                <a:latin typeface="Didact Gothic" panose="02000603000000000000" pitchFamily="2" charset="0"/>
              </a:rPr>
              <a:t>runoff</a:t>
            </a:r>
            <a:endParaRPr lang="fr-FR" dirty="0">
              <a:latin typeface="Didact Gothic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Didact Gothic" panose="02000603000000000000" pitchFamily="2" charset="0"/>
              </a:rPr>
              <a:t>Ba adsorption onto oxides:</a:t>
            </a:r>
          </a:p>
          <a:p>
            <a:pPr lvl="1"/>
            <a:r>
              <a:rPr lang="fr-FR" sz="2000" dirty="0">
                <a:latin typeface="Didact Gothic" panose="02000603000000000000" pitchFamily="2" charset="0"/>
              </a:rPr>
              <a:t>Light Ba isotopes </a:t>
            </a:r>
            <a:r>
              <a:rPr lang="fr-FR" sz="2000" dirty="0" err="1">
                <a:latin typeface="Didact Gothic" panose="02000603000000000000" pitchFamily="2" charset="0"/>
              </a:rPr>
              <a:t>preferentially</a:t>
            </a:r>
            <a:r>
              <a:rPr lang="fr-FR" sz="2000" dirty="0">
                <a:latin typeface="Didact Gothic" panose="02000603000000000000" pitchFamily="2" charset="0"/>
              </a:rPr>
              <a:t> </a:t>
            </a:r>
            <a:r>
              <a:rPr lang="fr-FR" sz="2000" dirty="0" err="1">
                <a:latin typeface="Didact Gothic" panose="02000603000000000000" pitchFamily="2" charset="0"/>
              </a:rPr>
              <a:t>bind</a:t>
            </a:r>
            <a:r>
              <a:rPr lang="fr-FR" sz="2000" dirty="0">
                <a:latin typeface="Didact Gothic" panose="02000603000000000000" pitchFamily="2" charset="0"/>
              </a:rPr>
              <a:t> to oxides</a:t>
            </a:r>
          </a:p>
          <a:p>
            <a:pPr lvl="1"/>
            <a:r>
              <a:rPr lang="fr-FR" sz="2000" dirty="0" err="1">
                <a:latin typeface="Didact Gothic" panose="02000603000000000000" pitchFamily="2" charset="0"/>
              </a:rPr>
              <a:t>Heavier</a:t>
            </a:r>
            <a:r>
              <a:rPr lang="fr-FR" sz="2000" dirty="0">
                <a:latin typeface="Didact Gothic" panose="02000603000000000000" pitchFamily="2" charset="0"/>
              </a:rPr>
              <a:t> isotopes </a:t>
            </a:r>
            <a:r>
              <a:rPr lang="fr-FR" sz="2000" dirty="0" err="1">
                <a:latin typeface="Didact Gothic" panose="02000603000000000000" pitchFamily="2" charset="0"/>
              </a:rPr>
              <a:t>remain</a:t>
            </a:r>
            <a:r>
              <a:rPr lang="fr-FR" sz="2000" dirty="0">
                <a:latin typeface="Didact Gothic" panose="02000603000000000000" pitchFamily="2" charset="0"/>
              </a:rPr>
              <a:t> in </a:t>
            </a:r>
            <a:r>
              <a:rPr lang="fr-FR" sz="2000" dirty="0" err="1">
                <a:latin typeface="Didact Gothic" panose="02000603000000000000" pitchFamily="2" charset="0"/>
              </a:rPr>
              <a:t>seawater</a:t>
            </a:r>
            <a:r>
              <a:rPr lang="fr-FR" sz="2000" dirty="0">
                <a:latin typeface="Didact Gothic" panose="02000603000000000000" pitchFamily="2" charset="0"/>
              </a:rPr>
              <a:t>, </a:t>
            </a:r>
            <a:r>
              <a:rPr lang="fr-FR" sz="2000" dirty="0" err="1">
                <a:latin typeface="Didact Gothic" panose="02000603000000000000" pitchFamily="2" charset="0"/>
              </a:rPr>
              <a:t>leading</a:t>
            </a:r>
            <a:r>
              <a:rPr lang="fr-FR" sz="2000" dirty="0">
                <a:latin typeface="Didact Gothic" panose="02000603000000000000" pitchFamily="2" charset="0"/>
              </a:rPr>
              <a:t> to </a:t>
            </a:r>
            <a:r>
              <a:rPr lang="fr-FR" sz="2000" dirty="0" err="1">
                <a:latin typeface="Didact Gothic" panose="02000603000000000000" pitchFamily="2" charset="0"/>
              </a:rPr>
              <a:t>enriched</a:t>
            </a:r>
            <a:r>
              <a:rPr lang="fr-FR" sz="2000" dirty="0">
                <a:latin typeface="Didact Gothic" panose="02000603000000000000" pitchFamily="2" charset="0"/>
              </a:rPr>
              <a:t> </a:t>
            </a:r>
            <a:r>
              <a:rPr lang="el-GR" sz="2000" dirty="0">
                <a:latin typeface="Didact Gothic" panose="02000603000000000000" pitchFamily="2" charset="0"/>
              </a:rPr>
              <a:t>δ¹³⁸</a:t>
            </a:r>
            <a:r>
              <a:rPr lang="fr-FR" sz="2000" dirty="0">
                <a:latin typeface="Didact Gothic" panose="02000603000000000000" pitchFamily="2" charset="0"/>
              </a:rPr>
              <a:t>Ba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17D6EA-7A5D-B693-FB8B-9E3FCAE8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03"/>
          <a:stretch/>
        </p:blipFill>
        <p:spPr>
          <a:xfrm>
            <a:off x="93313" y="722374"/>
            <a:ext cx="3235064" cy="39217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C7B613-16D9-18E6-2B1D-5E7A353566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48" t="25020" r="6221" b="5655"/>
          <a:stretch/>
        </p:blipFill>
        <p:spPr>
          <a:xfrm>
            <a:off x="7217154" y="-11364"/>
            <a:ext cx="1926845" cy="12491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53A6EB-72F4-1EFB-B32A-3317E7C82AED}"/>
              </a:ext>
            </a:extLst>
          </p:cNvPr>
          <p:cNvSpPr txBox="1"/>
          <p:nvPr/>
        </p:nvSpPr>
        <p:spPr>
          <a:xfrm>
            <a:off x="4750872" y="1825113"/>
            <a:ext cx="1905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Adsorption </a:t>
            </a:r>
          </a:p>
          <a:p>
            <a:pPr algn="ctr"/>
            <a:r>
              <a:rPr lang="fr-FR" b="1" i="0" dirty="0">
                <a:effectLst/>
                <a:latin typeface="Didact Gothic" panose="02000603000000000000" pitchFamily="2" charset="0"/>
              </a:rPr>
              <a:t>onto oxides </a:t>
            </a:r>
            <a:br>
              <a:rPr lang="fr-FR" b="1" dirty="0">
                <a:latin typeface="Didact Gothic" panose="02000603000000000000" pitchFamily="2" charset="0"/>
              </a:rPr>
            </a:br>
            <a:r>
              <a:rPr lang="el-GR" b="1" dirty="0">
                <a:latin typeface="Didact Gothic" panose="02000603000000000000" pitchFamily="2" charset="0"/>
              </a:rPr>
              <a:t>Δ</a:t>
            </a:r>
            <a:r>
              <a:rPr lang="el-GR" b="1" baseline="30000" dirty="0">
                <a:latin typeface="Didact Gothic" panose="02000603000000000000" pitchFamily="2" charset="0"/>
              </a:rPr>
              <a:t>138</a:t>
            </a:r>
            <a:r>
              <a:rPr lang="en-US" b="1" dirty="0">
                <a:latin typeface="Didact Gothic" panose="02000603000000000000" pitchFamily="2" charset="0"/>
              </a:rPr>
              <a:t>Ba = -</a:t>
            </a:r>
            <a:r>
              <a:rPr lang="fr-FR" b="1" dirty="0">
                <a:latin typeface="Didact Gothic" panose="02000603000000000000" pitchFamily="2" charset="0"/>
              </a:rPr>
              <a:t>0.31 ‰</a:t>
            </a:r>
          </a:p>
          <a:p>
            <a:pPr algn="ctr"/>
            <a:r>
              <a:rPr lang="fr-FR" b="1" dirty="0">
                <a:latin typeface="Didact Gothic" panose="02000603000000000000" pitchFamily="2" charset="0"/>
              </a:rPr>
              <a:t> </a:t>
            </a:r>
            <a:r>
              <a:rPr lang="fr-FR" b="1" i="0" dirty="0">
                <a:effectLst/>
                <a:latin typeface="Didact Gothic" panose="02000603000000000000" pitchFamily="2" charset="0"/>
              </a:rPr>
              <a:t> </a:t>
            </a:r>
            <a:endParaRPr lang="fr-FR" b="1" dirty="0"/>
          </a:p>
        </p:txBody>
      </p:sp>
      <p:sp>
        <p:nvSpPr>
          <p:cNvPr id="5" name="Flèche vers le haut 4">
            <a:extLst>
              <a:ext uri="{FF2B5EF4-FFF2-40B4-BE49-F238E27FC236}">
                <a16:creationId xmlns:a16="http://schemas.microsoft.com/office/drawing/2014/main" id="{0BAEF98B-01E3-B12A-E868-47484B4B0896}"/>
              </a:ext>
            </a:extLst>
          </p:cNvPr>
          <p:cNvSpPr/>
          <p:nvPr/>
        </p:nvSpPr>
        <p:spPr>
          <a:xfrm rot="1955629">
            <a:off x="6644657" y="1698760"/>
            <a:ext cx="745629" cy="2173785"/>
          </a:xfrm>
          <a:prstGeom prst="upArrow">
            <a:avLst/>
          </a:prstGeom>
          <a:gradFill>
            <a:gsLst>
              <a:gs pos="46000">
                <a:schemeClr val="bg2">
                  <a:lumMod val="75000"/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68C775-3EE4-ED50-FB5B-498548A35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67" y="1070516"/>
            <a:ext cx="5572976" cy="37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590BE-3F10-DA4D-C09C-0A094FD8B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9A841-5E72-6FFF-CEC5-27AB0F33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2"/>
            <a:ext cx="9144000" cy="732388"/>
          </a:xfrm>
        </p:spPr>
        <p:txBody>
          <a:bodyPr>
            <a:normAutofit/>
          </a:bodyPr>
          <a:lstStyle/>
          <a:p>
            <a:r>
              <a:rPr lang="en-US" dirty="0"/>
              <a:t>Sources of Barium in the Ocean </a:t>
            </a:r>
            <a:endParaRPr lang="en-US" baseline="-25000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2CD8C09-7D88-E94B-1B60-20C2B147E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1391642"/>
            <a:ext cx="5536575" cy="407471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D8EF620C-32F2-618D-C5DA-2E888C7D1FF2}"/>
              </a:ext>
            </a:extLst>
          </p:cNvPr>
          <p:cNvSpPr txBox="1"/>
          <p:nvPr/>
        </p:nvSpPr>
        <p:spPr>
          <a:xfrm>
            <a:off x="5479425" y="1936749"/>
            <a:ext cx="36645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222222"/>
              </a:solidFill>
              <a:latin typeface="Didact Gothic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</a:rPr>
              <a:t>Major source : Rivers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Didact Gothic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</a:rPr>
              <a:t>Most of the Ocean is undersaturated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Didact Gothic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Didact Gothic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35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8D670-0C92-126C-DE9B-6C9FC0DC4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08E39-024E-E4DC-9604-DA86E945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364"/>
            <a:ext cx="8597735" cy="733738"/>
          </a:xfrm>
        </p:spPr>
        <p:txBody>
          <a:bodyPr>
            <a:normAutofit/>
          </a:bodyPr>
          <a:lstStyle/>
          <a:p>
            <a:r>
              <a:rPr lang="en-US" dirty="0"/>
              <a:t>Heard island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66CCEC-EB6B-D1B6-ECF7-ECA36B9C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003"/>
          <a:stretch/>
        </p:blipFill>
        <p:spPr>
          <a:xfrm>
            <a:off x="93313" y="722374"/>
            <a:ext cx="3235064" cy="39217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5C6CA3-B062-EB8B-2045-3AA35056C7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48" t="25020" r="6221" b="5655"/>
          <a:stretch/>
        </p:blipFill>
        <p:spPr>
          <a:xfrm>
            <a:off x="7217154" y="-11364"/>
            <a:ext cx="1926845" cy="1249149"/>
          </a:xfrm>
          <a:prstGeom prst="rect">
            <a:avLst/>
          </a:prstGeom>
        </p:spPr>
      </p:pic>
      <p:sp>
        <p:nvSpPr>
          <p:cNvPr id="12" name="Flèche vers le haut 11">
            <a:extLst>
              <a:ext uri="{FF2B5EF4-FFF2-40B4-BE49-F238E27FC236}">
                <a16:creationId xmlns:a16="http://schemas.microsoft.com/office/drawing/2014/main" id="{7FD05ED5-FC4A-284C-E1D1-FED70DA4F956}"/>
              </a:ext>
            </a:extLst>
          </p:cNvPr>
          <p:cNvSpPr/>
          <p:nvPr/>
        </p:nvSpPr>
        <p:spPr>
          <a:xfrm rot="1955629">
            <a:off x="6644657" y="1698760"/>
            <a:ext cx="745629" cy="2173785"/>
          </a:xfrm>
          <a:prstGeom prst="upArrow">
            <a:avLst/>
          </a:prstGeom>
          <a:gradFill>
            <a:gsLst>
              <a:gs pos="46000">
                <a:schemeClr val="bg2">
                  <a:lumMod val="75000"/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D0B7FF6-311D-BD57-F5B3-6F32D00617E4}"/>
              </a:ext>
            </a:extLst>
          </p:cNvPr>
          <p:cNvSpPr txBox="1">
            <a:spLocks/>
          </p:cNvSpPr>
          <p:nvPr/>
        </p:nvSpPr>
        <p:spPr>
          <a:xfrm>
            <a:off x="0" y="4848930"/>
            <a:ext cx="9144001" cy="199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idact Gothic"/>
              <a:buChar char="●"/>
              <a:defRPr sz="1867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marR="0" lvl="1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marR="0" lvl="2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marR="0" lvl="3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marR="0" lvl="4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marR="0" lvl="5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marR="0" lvl="6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marR="0" lvl="7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marR="0" lvl="8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>
              <a:buClr>
                <a:schemeClr val="accent3">
                  <a:lumMod val="75000"/>
                </a:schemeClr>
              </a:buClr>
              <a:buSzPct val="120000"/>
              <a:buFont typeface="Police système Courant"/>
              <a:buChar char="➠"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Ba inputs from glacial runoff, with isotope fractionation driven by adsorption onto Fe and Mn oxide particles</a:t>
            </a:r>
          </a:p>
          <a:p>
            <a:pPr algn="ctr">
              <a:buClr>
                <a:schemeClr val="accent3">
                  <a:lumMod val="75000"/>
                </a:schemeClr>
              </a:buClr>
              <a:buSzPct val="120000"/>
              <a:buFont typeface="Police système Courant"/>
              <a:buChar char="➠"/>
            </a:pP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D6C2B7-4E73-6505-8633-CB99691B5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67" y="1070516"/>
            <a:ext cx="5572976" cy="37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9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4A25A-678A-A0AE-BDF9-FEE97F07D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7C188-9602-57F7-A84B-B804B13D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9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Conclusions and implication </a:t>
            </a:r>
            <a:br>
              <a:rPr lang="en-US" dirty="0"/>
            </a:b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B2131D-1812-1A46-70C6-8CB486497D35}"/>
              </a:ext>
            </a:extLst>
          </p:cNvPr>
          <p:cNvSpPr txBox="1"/>
          <p:nvPr/>
        </p:nvSpPr>
        <p:spPr>
          <a:xfrm>
            <a:off x="330249" y="1310491"/>
            <a:ext cx="5773288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>
                <a:solidFill>
                  <a:srgbClr val="3A528B"/>
                </a:solidFill>
                <a:latin typeface="Didact Gothic" panose="02000603000000000000" pitchFamily="2" charset="0"/>
              </a:rPr>
              <a:t>1) McDonald</a:t>
            </a:r>
          </a:p>
          <a:p>
            <a:r>
              <a:rPr lang="en-US" dirty="0">
                <a:latin typeface="Didact Gothic" panose="02000603000000000000" pitchFamily="2" charset="0"/>
              </a:rPr>
              <a:t>Sedimentary inputs </a:t>
            </a:r>
          </a:p>
          <a:p>
            <a:r>
              <a:rPr lang="en-US" dirty="0">
                <a:latin typeface="Didact Gothic" panose="02000603000000000000" pitchFamily="2" charset="0"/>
              </a:rPr>
              <a:t>via resuspension and/or diffusion </a:t>
            </a:r>
          </a:p>
          <a:p>
            <a:r>
              <a:rPr lang="en-US" dirty="0">
                <a:latin typeface="Didact Gothic" panose="02000603000000000000" pitchFamily="2" charset="0"/>
              </a:rPr>
              <a:t>→ lighter δ</a:t>
            </a:r>
            <a:r>
              <a:rPr lang="en-US" baseline="30000" dirty="0">
                <a:latin typeface="Didact Gothic" panose="02000603000000000000" pitchFamily="2" charset="0"/>
              </a:rPr>
              <a:t>138</a:t>
            </a:r>
            <a:r>
              <a:rPr lang="en-US" dirty="0">
                <a:latin typeface="Didact Gothic" panose="02000603000000000000" pitchFamily="2" charset="0"/>
              </a:rPr>
              <a:t>Ba →  Missing source ? </a:t>
            </a:r>
          </a:p>
          <a:p>
            <a:endParaRPr lang="en-US" dirty="0">
              <a:latin typeface="Didact Gothic" panose="02000603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0908C"/>
                </a:solidFill>
                <a:latin typeface="Didact Gothic" panose="02000603000000000000" pitchFamily="2" charset="0"/>
              </a:rPr>
              <a:t>2) Heard</a:t>
            </a:r>
          </a:p>
          <a:p>
            <a:pPr marL="0" indent="0">
              <a:buNone/>
            </a:pPr>
            <a:r>
              <a:rPr lang="en-US" dirty="0">
                <a:latin typeface="Didact Gothic" panose="02000603000000000000" pitchFamily="2" charset="0"/>
              </a:rPr>
              <a:t>Glacial runoff :  input enriched in Fe and Mn oxides </a:t>
            </a:r>
          </a:p>
          <a:p>
            <a:pPr marL="0" indent="0">
              <a:buNone/>
            </a:pPr>
            <a:r>
              <a:rPr lang="en-US" dirty="0">
                <a:latin typeface="Didact Gothic" panose="02000603000000000000" pitchFamily="2" charset="0"/>
              </a:rPr>
              <a:t>selective adsorption of Ba onto oxides</a:t>
            </a:r>
          </a:p>
          <a:p>
            <a:pPr marL="0" indent="0">
              <a:buNone/>
            </a:pPr>
            <a:r>
              <a:rPr lang="en-US" dirty="0">
                <a:latin typeface="Didact Gothic" panose="02000603000000000000" pitchFamily="2" charset="0"/>
              </a:rPr>
              <a:t>→ heavier δ</a:t>
            </a:r>
            <a:r>
              <a:rPr lang="en-US" baseline="30000" dirty="0">
                <a:latin typeface="Didact Gothic" panose="02000603000000000000" pitchFamily="2" charset="0"/>
              </a:rPr>
              <a:t>138</a:t>
            </a:r>
            <a:r>
              <a:rPr lang="en-US" dirty="0">
                <a:latin typeface="Didact Gothic" panose="02000603000000000000" pitchFamily="2" charset="0"/>
              </a:rPr>
              <a:t>Ba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EF13A8-4CF0-DBEE-464E-2C64100A181F}"/>
              </a:ext>
            </a:extLst>
          </p:cNvPr>
          <p:cNvSpPr txBox="1"/>
          <p:nvPr/>
        </p:nvSpPr>
        <p:spPr>
          <a:xfrm>
            <a:off x="330249" y="941159"/>
            <a:ext cx="8543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Didact Gothic" panose="02000603000000000000" pitchFamily="2" charset="0"/>
              </a:rPr>
              <a:t>Two similar islands but two distinct Ba isotopic signatures.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6785CD-0B30-ACEE-1C7F-ADB1A1B58E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8" t="25020" r="6221" b="5655"/>
          <a:stretch/>
        </p:blipFill>
        <p:spPr>
          <a:xfrm>
            <a:off x="6886906" y="2563638"/>
            <a:ext cx="1926845" cy="12491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D42290-2245-882F-F712-87906248B9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09" t="18051" r="20790" b="2777"/>
          <a:stretch/>
        </p:blipFill>
        <p:spPr>
          <a:xfrm>
            <a:off x="7110669" y="1078714"/>
            <a:ext cx="1479317" cy="14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8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40115-3C44-8A0E-47B8-824DF19E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F0DEC-45F7-5CA5-7116-66A3F680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9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Conclusions and implications </a:t>
            </a:r>
            <a:br>
              <a:rPr lang="en-US" dirty="0"/>
            </a:b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27AFFF-51DE-DB1E-8916-456569F117A8}"/>
              </a:ext>
            </a:extLst>
          </p:cNvPr>
          <p:cNvSpPr txBox="1"/>
          <p:nvPr/>
        </p:nvSpPr>
        <p:spPr>
          <a:xfrm>
            <a:off x="330249" y="1310491"/>
            <a:ext cx="5773288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>
                <a:solidFill>
                  <a:srgbClr val="3A528B"/>
                </a:solidFill>
                <a:latin typeface="Didact Gothic" panose="02000603000000000000" pitchFamily="2" charset="0"/>
              </a:rPr>
              <a:t>1) McDonald</a:t>
            </a:r>
          </a:p>
          <a:p>
            <a:r>
              <a:rPr lang="en-US" dirty="0">
                <a:latin typeface="Didact Gothic" panose="02000603000000000000" pitchFamily="2" charset="0"/>
              </a:rPr>
              <a:t>Sedimentary inputs </a:t>
            </a:r>
          </a:p>
          <a:p>
            <a:r>
              <a:rPr lang="en-US" dirty="0">
                <a:latin typeface="Didact Gothic" panose="02000603000000000000" pitchFamily="2" charset="0"/>
              </a:rPr>
              <a:t>via resuspension and/or diffusion</a:t>
            </a:r>
          </a:p>
          <a:p>
            <a:r>
              <a:rPr lang="en-US" dirty="0">
                <a:latin typeface="Didact Gothic" panose="02000603000000000000" pitchFamily="2" charset="0"/>
              </a:rPr>
              <a:t>→ lighter δ</a:t>
            </a:r>
            <a:r>
              <a:rPr lang="en-US" baseline="30000" dirty="0">
                <a:latin typeface="Didact Gothic" panose="02000603000000000000" pitchFamily="2" charset="0"/>
              </a:rPr>
              <a:t>138</a:t>
            </a:r>
            <a:r>
              <a:rPr lang="en-US" dirty="0">
                <a:latin typeface="Didact Gothic" panose="02000603000000000000" pitchFamily="2" charset="0"/>
              </a:rPr>
              <a:t>Ba →  Missing source ? </a:t>
            </a:r>
          </a:p>
          <a:p>
            <a:endParaRPr lang="en-US" dirty="0">
              <a:latin typeface="Didact Gothic" panose="02000603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0908C"/>
                </a:solidFill>
                <a:latin typeface="Didact Gothic" panose="02000603000000000000" pitchFamily="2" charset="0"/>
              </a:rPr>
              <a:t>2) Heard</a:t>
            </a:r>
          </a:p>
          <a:p>
            <a:pPr marL="0" indent="0">
              <a:buNone/>
            </a:pPr>
            <a:r>
              <a:rPr lang="en-US" dirty="0">
                <a:latin typeface="Didact Gothic" panose="02000603000000000000" pitchFamily="2" charset="0"/>
              </a:rPr>
              <a:t>Glacial runoff :  input enriched in Fe and Mn oxides </a:t>
            </a:r>
          </a:p>
          <a:p>
            <a:pPr marL="0" indent="0">
              <a:buNone/>
            </a:pPr>
            <a:r>
              <a:rPr lang="en-US" dirty="0">
                <a:latin typeface="Didact Gothic" panose="02000603000000000000" pitchFamily="2" charset="0"/>
              </a:rPr>
              <a:t>selective adsorption of Ba onto oxides</a:t>
            </a:r>
          </a:p>
          <a:p>
            <a:pPr marL="0" indent="0">
              <a:buNone/>
            </a:pPr>
            <a:r>
              <a:rPr lang="en-US" dirty="0">
                <a:latin typeface="Didact Gothic" panose="02000603000000000000" pitchFamily="2" charset="0"/>
              </a:rPr>
              <a:t>→ heavier δ</a:t>
            </a:r>
            <a:r>
              <a:rPr lang="en-US" baseline="30000" dirty="0">
                <a:latin typeface="Didact Gothic" panose="02000603000000000000" pitchFamily="2" charset="0"/>
              </a:rPr>
              <a:t>138</a:t>
            </a:r>
            <a:r>
              <a:rPr lang="en-US" dirty="0">
                <a:latin typeface="Didact Gothic" panose="02000603000000000000" pitchFamily="2" charset="0"/>
              </a:rPr>
              <a:t>Ba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BDBFB7-8811-49E3-49D0-EF390EEF8A72}"/>
              </a:ext>
            </a:extLst>
          </p:cNvPr>
          <p:cNvSpPr txBox="1"/>
          <p:nvPr/>
        </p:nvSpPr>
        <p:spPr>
          <a:xfrm>
            <a:off x="330249" y="941159"/>
            <a:ext cx="8543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Didact Gothic" panose="02000603000000000000" pitchFamily="2" charset="0"/>
              </a:rPr>
              <a:t>Two similar islands but two distinct Ba isotopic signatures.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D4865D-948C-0BB0-0C2E-8B401AE5FE35}"/>
              </a:ext>
            </a:extLst>
          </p:cNvPr>
          <p:cNvSpPr txBox="1"/>
          <p:nvPr/>
        </p:nvSpPr>
        <p:spPr>
          <a:xfrm>
            <a:off x="330249" y="3935671"/>
            <a:ext cx="8813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Didact Gothic" panose="02000603000000000000" pitchFamily="2" charset="0"/>
                <a:sym typeface="Wingdings" pitchFamily="2" charset="2"/>
              </a:rPr>
              <a:t>Next : How do these signals travel across the Kerguelen Plateau?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1EFB34-D9BB-744C-9953-51316D085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8" t="25020" r="6221" b="5655"/>
          <a:stretch/>
        </p:blipFill>
        <p:spPr>
          <a:xfrm>
            <a:off x="6886906" y="2563638"/>
            <a:ext cx="1926845" cy="12491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247647-F0D4-FE4F-79A2-D4D9884E63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09" t="18051" r="20790" b="2777"/>
          <a:stretch/>
        </p:blipFill>
        <p:spPr>
          <a:xfrm>
            <a:off x="7110669" y="1078714"/>
            <a:ext cx="1479317" cy="14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5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31900-B05F-71BC-CAA1-450A94D1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9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Conclusions and implications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5C30F9-646D-B275-4338-02BD05C9CC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8" t="25020" r="6221" b="5655"/>
          <a:stretch/>
        </p:blipFill>
        <p:spPr>
          <a:xfrm>
            <a:off x="6886906" y="2563638"/>
            <a:ext cx="1926845" cy="12491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D4EEF7C-E8B4-5E39-2CAA-909A6887A013}"/>
              </a:ext>
            </a:extLst>
          </p:cNvPr>
          <p:cNvSpPr txBox="1"/>
          <p:nvPr/>
        </p:nvSpPr>
        <p:spPr>
          <a:xfrm>
            <a:off x="330249" y="1310491"/>
            <a:ext cx="5773288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>
                <a:solidFill>
                  <a:srgbClr val="3A528B"/>
                </a:solidFill>
                <a:latin typeface="Didact Gothic" panose="02000603000000000000" pitchFamily="2" charset="0"/>
              </a:rPr>
              <a:t>1) McDonald</a:t>
            </a:r>
          </a:p>
          <a:p>
            <a:r>
              <a:rPr lang="en-US" dirty="0">
                <a:latin typeface="Didact Gothic" panose="02000603000000000000" pitchFamily="2" charset="0"/>
              </a:rPr>
              <a:t>Sedimentary inputs </a:t>
            </a:r>
          </a:p>
          <a:p>
            <a:r>
              <a:rPr lang="en-US" dirty="0">
                <a:latin typeface="Didact Gothic" panose="02000603000000000000" pitchFamily="2" charset="0"/>
              </a:rPr>
              <a:t>via resuspension and/or diffusion</a:t>
            </a:r>
          </a:p>
          <a:p>
            <a:r>
              <a:rPr lang="en-US" dirty="0">
                <a:latin typeface="Didact Gothic" panose="02000603000000000000" pitchFamily="2" charset="0"/>
              </a:rPr>
              <a:t>→ lighter δ</a:t>
            </a:r>
            <a:r>
              <a:rPr lang="en-US" baseline="30000" dirty="0">
                <a:latin typeface="Didact Gothic" panose="02000603000000000000" pitchFamily="2" charset="0"/>
              </a:rPr>
              <a:t>138</a:t>
            </a:r>
            <a:r>
              <a:rPr lang="en-US" dirty="0">
                <a:latin typeface="Didact Gothic" panose="02000603000000000000" pitchFamily="2" charset="0"/>
              </a:rPr>
              <a:t>Ba →  Missing source ? </a:t>
            </a:r>
          </a:p>
          <a:p>
            <a:endParaRPr lang="en-US" dirty="0">
              <a:latin typeface="Didact Gothic" panose="02000603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0908C"/>
                </a:solidFill>
                <a:latin typeface="Didact Gothic" panose="02000603000000000000" pitchFamily="2" charset="0"/>
              </a:rPr>
              <a:t>2) Heard</a:t>
            </a:r>
          </a:p>
          <a:p>
            <a:pPr marL="0" indent="0">
              <a:buNone/>
            </a:pPr>
            <a:r>
              <a:rPr lang="en-US" dirty="0">
                <a:latin typeface="Didact Gothic" panose="02000603000000000000" pitchFamily="2" charset="0"/>
              </a:rPr>
              <a:t>Glacial runoff :  input enriched in Fe and Mn oxides </a:t>
            </a:r>
          </a:p>
          <a:p>
            <a:pPr marL="0" indent="0">
              <a:buNone/>
            </a:pPr>
            <a:r>
              <a:rPr lang="en-US" dirty="0">
                <a:latin typeface="Didact Gothic" panose="02000603000000000000" pitchFamily="2" charset="0"/>
              </a:rPr>
              <a:t>selective adsorption of Ba onto oxides</a:t>
            </a:r>
          </a:p>
          <a:p>
            <a:pPr marL="0" indent="0">
              <a:buNone/>
            </a:pPr>
            <a:r>
              <a:rPr lang="en-US" dirty="0">
                <a:latin typeface="Didact Gothic" panose="02000603000000000000" pitchFamily="2" charset="0"/>
              </a:rPr>
              <a:t>→ heavier δ</a:t>
            </a:r>
            <a:r>
              <a:rPr lang="en-US" baseline="30000" dirty="0">
                <a:latin typeface="Didact Gothic" panose="02000603000000000000" pitchFamily="2" charset="0"/>
              </a:rPr>
              <a:t>138</a:t>
            </a:r>
            <a:r>
              <a:rPr lang="en-US" dirty="0">
                <a:latin typeface="Didact Gothic" panose="02000603000000000000" pitchFamily="2" charset="0"/>
              </a:rPr>
              <a:t>Ba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06B336-4178-5C6C-9AB5-2107FBDD02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09" t="18051" r="20790" b="2777"/>
          <a:stretch/>
        </p:blipFill>
        <p:spPr>
          <a:xfrm>
            <a:off x="7110669" y="1078714"/>
            <a:ext cx="1479317" cy="144506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50DF9D4-3327-A8AE-11CD-2C62C59FCC91}"/>
              </a:ext>
            </a:extLst>
          </p:cNvPr>
          <p:cNvSpPr txBox="1"/>
          <p:nvPr/>
        </p:nvSpPr>
        <p:spPr>
          <a:xfrm>
            <a:off x="330249" y="941159"/>
            <a:ext cx="8543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Didact Gothic" panose="02000603000000000000" pitchFamily="2" charset="0"/>
              </a:rPr>
              <a:t>Two similar islands but two distinct Ba isotopic signatures.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7316FB-F968-3492-363C-B02B77984685}"/>
              </a:ext>
            </a:extLst>
          </p:cNvPr>
          <p:cNvSpPr txBox="1"/>
          <p:nvPr/>
        </p:nvSpPr>
        <p:spPr>
          <a:xfrm>
            <a:off x="330249" y="4716512"/>
            <a:ext cx="8546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Didact Gothic" panose="02000603000000000000" pitchFamily="2" charset="0"/>
                <a:sym typeface="Wingdings" pitchFamily="2" charset="2"/>
              </a:rPr>
              <a:t> S</a:t>
            </a:r>
            <a:r>
              <a:rPr lang="en-US" dirty="0">
                <a:latin typeface="Didact Gothic" panose="02000603000000000000" pitchFamily="2" charset="0"/>
              </a:rPr>
              <a:t>patial variability of the  δ</a:t>
            </a:r>
            <a:r>
              <a:rPr lang="en-US" baseline="30000" dirty="0">
                <a:latin typeface="Didact Gothic" panose="02000603000000000000" pitchFamily="2" charset="0"/>
              </a:rPr>
              <a:t>138</a:t>
            </a:r>
            <a:r>
              <a:rPr lang="en-US" dirty="0">
                <a:latin typeface="Didact Gothic" panose="02000603000000000000" pitchFamily="2" charset="0"/>
              </a:rPr>
              <a:t>Ba </a:t>
            </a:r>
          </a:p>
          <a:p>
            <a:r>
              <a:rPr lang="en-US" dirty="0">
                <a:latin typeface="Didact Gothic" panose="02000603000000000000" pitchFamily="2" charset="0"/>
                <a:sym typeface="Wingdings" pitchFamily="2" charset="2"/>
              </a:rPr>
              <a:t> </a:t>
            </a:r>
            <a:r>
              <a:rPr lang="en-US" dirty="0">
                <a:latin typeface="Didact Gothic" panose="02000603000000000000" pitchFamily="2" charset="0"/>
              </a:rPr>
              <a:t>Ba isotopes provide a useful tool for tracing the sources and processes for the Ba marine cycle</a:t>
            </a:r>
          </a:p>
          <a:p>
            <a:pPr marL="342900" indent="-342900">
              <a:buFont typeface="Wingdings" pitchFamily="2" charset="2"/>
              <a:buChar char="è"/>
            </a:pPr>
            <a:r>
              <a:rPr lang="en-US" dirty="0">
                <a:latin typeface="Didact Gothic" panose="02000603000000000000" pitchFamily="2" charset="0"/>
              </a:rPr>
              <a:t>Particle-solution interactions play an important  role in the  δ</a:t>
            </a:r>
            <a:r>
              <a:rPr lang="en-US" baseline="30000" dirty="0">
                <a:latin typeface="Didact Gothic" panose="02000603000000000000" pitchFamily="2" charset="0"/>
              </a:rPr>
              <a:t>138</a:t>
            </a:r>
            <a:r>
              <a:rPr lang="en-US" dirty="0">
                <a:latin typeface="Didact Gothic" panose="02000603000000000000" pitchFamily="2" charset="0"/>
              </a:rPr>
              <a:t>Ba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25BAEDB-4A41-DE19-3F83-068073A10D7E}"/>
              </a:ext>
            </a:extLst>
          </p:cNvPr>
          <p:cNvSpPr txBox="1"/>
          <p:nvPr/>
        </p:nvSpPr>
        <p:spPr>
          <a:xfrm>
            <a:off x="330249" y="3935671"/>
            <a:ext cx="8813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Didact Gothic" panose="02000603000000000000" pitchFamily="2" charset="0"/>
                <a:sym typeface="Wingdings" pitchFamily="2" charset="2"/>
              </a:rPr>
              <a:t>Next : How do these signals travel across the Kerguelen Plateau?</a:t>
            </a:r>
          </a:p>
        </p:txBody>
      </p:sp>
    </p:spTree>
    <p:extLst>
      <p:ext uri="{BB962C8B-B14F-4D97-AF65-F5344CB8AC3E}">
        <p14:creationId xmlns:p14="http://schemas.microsoft.com/office/powerpoint/2010/main" val="16869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045355F-E36F-B6BC-014C-BCAD93252977}"/>
              </a:ext>
            </a:extLst>
          </p:cNvPr>
          <p:cNvSpPr txBox="1"/>
          <p:nvPr/>
        </p:nvSpPr>
        <p:spPr>
          <a:xfrm>
            <a:off x="5541671" y="2280525"/>
            <a:ext cx="36023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222222"/>
              </a:solidFill>
              <a:latin typeface="Didact Gothic" panose="02000603000000000000" pitchFamily="2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  <a:cs typeface="Calibri" panose="020F0502020204030204" pitchFamily="34" charset="0"/>
              </a:rPr>
              <a:t>Microbial respiration within decaying OM aggregates forms barite-supersaturated microenvironments</a:t>
            </a:r>
          </a:p>
          <a:p>
            <a:br>
              <a:rPr lang="en-US" dirty="0">
                <a:solidFill>
                  <a:srgbClr val="222222"/>
                </a:solidFill>
                <a:latin typeface="Didact Gothic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  <a:cs typeface="Calibri" panose="020F0502020204030204" pitchFamily="34" charset="0"/>
              </a:rPr>
              <a:t>Ba precipitation in mesopelagic zone (100- 1000m)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F52FD8-C58E-532F-7B77-5F24406B0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5" y="1404037"/>
            <a:ext cx="5532146" cy="407145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8E4FF56-EA70-13E9-50D4-A46D56EA0CE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71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Barium Internal Cycle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8582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045355F-E36F-B6BC-014C-BCAD93252977}"/>
              </a:ext>
            </a:extLst>
          </p:cNvPr>
          <p:cNvSpPr txBox="1"/>
          <p:nvPr/>
        </p:nvSpPr>
        <p:spPr>
          <a:xfrm>
            <a:off x="5602897" y="3807892"/>
            <a:ext cx="3373729" cy="7104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Aft>
                <a:spcPts val="450"/>
              </a:spcAft>
            </a:pP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  <a:sym typeface="Wingdings" pitchFamily="2" charset="2"/>
              </a:rPr>
              <a:t> Ba </a:t>
            </a: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</a:rPr>
              <a:t>start to dissolve</a:t>
            </a:r>
          </a:p>
          <a:p>
            <a:pPr>
              <a:spcAft>
                <a:spcPts val="450"/>
              </a:spcAft>
            </a:pPr>
            <a:endParaRPr lang="en-US" dirty="0">
              <a:solidFill>
                <a:srgbClr val="222222"/>
              </a:solidFill>
              <a:latin typeface="Didact Gothic" panose="02000603000000000000" pitchFamily="2" charset="0"/>
            </a:endParaRPr>
          </a:p>
        </p:txBody>
      </p:sp>
      <p:pic>
        <p:nvPicPr>
          <p:cNvPr id="1066" name="Image 1065">
            <a:extLst>
              <a:ext uri="{FF2B5EF4-FFF2-40B4-BE49-F238E27FC236}">
                <a16:creationId xmlns:a16="http://schemas.microsoft.com/office/drawing/2014/main" id="{273E2D03-56C2-8437-44F6-A9024DED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392625"/>
            <a:ext cx="5534025" cy="407284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48A515C-9E57-BE7A-F1F3-E75F543759B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71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Barium Internal Cycle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74101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045355F-E36F-B6BC-014C-BCAD93252977}"/>
              </a:ext>
            </a:extLst>
          </p:cNvPr>
          <p:cNvSpPr txBox="1"/>
          <p:nvPr/>
        </p:nvSpPr>
        <p:spPr>
          <a:xfrm>
            <a:off x="5622213" y="2537334"/>
            <a:ext cx="3373729" cy="160556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</a:rPr>
              <a:t>Some particulate </a:t>
            </a: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  <a:sym typeface="Wingdings" pitchFamily="2" charset="2"/>
              </a:rPr>
              <a:t>Ba</a:t>
            </a:r>
            <a:r>
              <a:rPr lang="en-US" baseline="-25000" dirty="0">
                <a:solidFill>
                  <a:srgbClr val="222222"/>
                </a:solidFill>
                <a:latin typeface="Didact Gothic" panose="02000603000000000000" pitchFamily="2" charset="0"/>
                <a:sym typeface="Wingdings" pitchFamily="2" charset="2"/>
              </a:rPr>
              <a:t> </a:t>
            </a: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  <a:sym typeface="Wingdings" pitchFamily="2" charset="2"/>
              </a:rPr>
              <a:t>is buried into deep sediments 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Didact Gothic" panose="02000603000000000000" pitchFamily="2" charset="0"/>
              </a:rPr>
              <a:t>Barium may diffuse from sediments</a:t>
            </a:r>
          </a:p>
          <a:p>
            <a:pPr>
              <a:spcAft>
                <a:spcPts val="450"/>
              </a:spcAft>
            </a:pPr>
            <a:endParaRPr lang="en-US" dirty="0">
              <a:solidFill>
                <a:srgbClr val="222222"/>
              </a:solidFill>
              <a:latin typeface="Didact Gothic" panose="02000603000000000000" pitchFamily="2" charset="0"/>
            </a:endParaRPr>
          </a:p>
        </p:txBody>
      </p:sp>
      <p:pic>
        <p:nvPicPr>
          <p:cNvPr id="1066" name="Image 1065">
            <a:extLst>
              <a:ext uri="{FF2B5EF4-FFF2-40B4-BE49-F238E27FC236}">
                <a16:creationId xmlns:a16="http://schemas.microsoft.com/office/drawing/2014/main" id="{273E2D03-56C2-8437-44F6-A9024DED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392625"/>
            <a:ext cx="5534025" cy="407284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2E5279E-2546-9F83-C00E-4E177DEB5E4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71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Barium</a:t>
            </a:r>
            <a:r>
              <a:rPr lang="en-US" dirty="0">
                <a:latin typeface="Didact Gothic" panose="02000603000000000000" pitchFamily="2" charset="0"/>
              </a:rPr>
              <a:t> Internal Cycle</a:t>
            </a:r>
            <a:endParaRPr lang="en-US" baseline="-25000" dirty="0">
              <a:latin typeface="Didact Gothic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9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70AAA-0B5D-9783-4290-D8650DFC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000"/>
          </a:xfrm>
        </p:spPr>
        <p:txBody>
          <a:bodyPr>
            <a:normAutofit fontScale="90000"/>
          </a:bodyPr>
          <a:lstStyle/>
          <a:p>
            <a:r>
              <a:rPr lang="en-US" dirty="0"/>
              <a:t>Barium in the Ocean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7334A42-8EE1-D197-ED4B-AD0DB53EF14C}"/>
              </a:ext>
            </a:extLst>
          </p:cNvPr>
          <p:cNvSpPr txBox="1">
            <a:spLocks/>
          </p:cNvSpPr>
          <p:nvPr/>
        </p:nvSpPr>
        <p:spPr>
          <a:xfrm>
            <a:off x="-76200" y="6189860"/>
            <a:ext cx="9144000" cy="54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idact Gothic"/>
              <a:buChar char="●"/>
              <a:defRPr sz="1867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marR="0" lvl="1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marR="0" lvl="2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marR="0" lvl="3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marR="0" lvl="4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marR="0" lvl="5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marR="0" lvl="6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marR="0" lvl="7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marR="0" lvl="8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>
              <a:buClr>
                <a:schemeClr val="accent3">
                  <a:lumMod val="75000"/>
                </a:schemeClr>
              </a:buClr>
              <a:buSzPct val="120000"/>
              <a:buFont typeface="Police système Courant"/>
              <a:buChar char="➠"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Ba isotopes = insights on these missing sources and processes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C5B8500-4B55-202E-859E-D262B222A61E}"/>
              </a:ext>
            </a:extLst>
          </p:cNvPr>
          <p:cNvSpPr txBox="1">
            <a:spLocks/>
          </p:cNvSpPr>
          <p:nvPr/>
        </p:nvSpPr>
        <p:spPr>
          <a:xfrm>
            <a:off x="5591231" y="1392624"/>
            <a:ext cx="3374349" cy="4216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697" indent="0">
              <a:buFont typeface="Arial" panose="020B0604020202020204" pitchFamily="34" charset="0"/>
              <a:buNone/>
            </a:pPr>
            <a:r>
              <a:rPr lang="en-US" sz="1800" dirty="0">
                <a:latin typeface="Didact Gothic" panose="02000603000000000000" pitchFamily="2" charset="0"/>
                <a:cs typeface="Calibri" panose="020F0502020204030204" pitchFamily="34" charset="0"/>
              </a:rPr>
              <a:t>Modern Ba cycle is either: </a:t>
            </a:r>
          </a:p>
          <a:p>
            <a:r>
              <a:rPr lang="en-US" sz="1800" dirty="0">
                <a:latin typeface="Didact Gothic" panose="02000603000000000000" pitchFamily="2" charset="0"/>
                <a:cs typeface="Calibri" panose="020F0502020204030204" pitchFamily="34" charset="0"/>
              </a:rPr>
              <a:t>Not at steady state </a:t>
            </a:r>
          </a:p>
          <a:p>
            <a:r>
              <a:rPr lang="en-US" sz="1800" dirty="0">
                <a:latin typeface="Didact Gothic" panose="02000603000000000000" pitchFamily="2" charset="0"/>
                <a:cs typeface="Calibri" panose="020F0502020204030204" pitchFamily="34" charset="0"/>
              </a:rPr>
              <a:t>Missing at least one major flux term </a:t>
            </a:r>
          </a:p>
          <a:p>
            <a:endParaRPr lang="en-US" sz="1800" dirty="0">
              <a:latin typeface="Didact Gothic" panose="02000603000000000000" pitchFamily="2" charset="0"/>
              <a:cs typeface="Calibri" panose="020F0502020204030204" pitchFamily="34" charset="0"/>
            </a:endParaRPr>
          </a:p>
          <a:p>
            <a:pPr marL="139697" indent="0">
              <a:buFont typeface="Arial" panose="020B0604020202020204" pitchFamily="34" charset="0"/>
              <a:buNone/>
            </a:pPr>
            <a:r>
              <a:rPr lang="en-US" sz="1800" dirty="0">
                <a:latin typeface="Didact Gothic" panose="02000603000000000000" pitchFamily="2" charset="0"/>
                <a:cs typeface="Calibri" panose="020F0502020204030204" pitchFamily="34" charset="0"/>
              </a:rPr>
              <a:t>Uncertainties on the Ba cycle: </a:t>
            </a:r>
          </a:p>
          <a:p>
            <a:r>
              <a:rPr lang="en-US" sz="1800" dirty="0">
                <a:latin typeface="Didact Gothic" panose="02000603000000000000" pitchFamily="2" charset="0"/>
                <a:cs typeface="Calibri" panose="020F0502020204030204" pitchFamily="34" charset="0"/>
              </a:rPr>
              <a:t>Impact from biological activity</a:t>
            </a:r>
          </a:p>
          <a:p>
            <a:r>
              <a:rPr lang="en-US" sz="1800" dirty="0">
                <a:latin typeface="Didact Gothic" panose="02000603000000000000" pitchFamily="2" charset="0"/>
                <a:cs typeface="Calibri" panose="020F0502020204030204" pitchFamily="34" charset="0"/>
              </a:rPr>
              <a:t>Sources</a:t>
            </a:r>
          </a:p>
          <a:p>
            <a:r>
              <a:rPr lang="en-US" sz="1800" dirty="0">
                <a:latin typeface="Didact Gothic" panose="02000603000000000000" pitchFamily="2" charset="0"/>
                <a:cs typeface="Calibri" panose="020F0502020204030204" pitchFamily="34" charset="0"/>
              </a:rPr>
              <a:t>Particle-solution exchange processes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E8A7BB-971D-47AA-0C33-146561898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392625"/>
            <a:ext cx="5534025" cy="407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3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F4640-9868-0BD7-DDDC-0E4A53F9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BD2B4-7958-5C11-099C-66229E00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000"/>
          </a:xfrm>
        </p:spPr>
        <p:txBody>
          <a:bodyPr>
            <a:normAutofit fontScale="90000"/>
          </a:bodyPr>
          <a:lstStyle/>
          <a:p>
            <a:r>
              <a:rPr lang="en-US" dirty="0"/>
              <a:t>Barium ISOTOPEs :  </a:t>
            </a:r>
            <a:r>
              <a:rPr lang="en-US" cap="none" dirty="0"/>
              <a:t>δ</a:t>
            </a:r>
            <a:r>
              <a:rPr lang="en-US" baseline="30000" dirty="0"/>
              <a:t>138</a:t>
            </a:r>
            <a:r>
              <a:rPr lang="en-US" dirty="0"/>
              <a:t>B</a:t>
            </a:r>
            <a:r>
              <a:rPr lang="en-US" cap="none" dirty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D8AE82C-4D12-65D4-8186-FA514F8C1880}"/>
                  </a:ext>
                </a:extLst>
              </p:cNvPr>
              <p:cNvSpPr txBox="1"/>
              <p:nvPr/>
            </p:nvSpPr>
            <p:spPr>
              <a:xfrm>
                <a:off x="3724507" y="2188156"/>
                <a:ext cx="5709425" cy="821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138</m:t>
                          </m:r>
                        </m:sup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</m:sPre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Pre>
                                        <m:sPre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/>
                                        <m:sup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138</m:t>
                                          </m:r>
                                        </m:sup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𝐵𝑎</m:t>
                                          </m:r>
                                        </m:e>
                                      </m:sPre>
                                    </m:num>
                                    <m:den>
                                      <m:sPre>
                                        <m:sPre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/>
                                        <m:sup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134</m:t>
                                          </m:r>
                                        </m:sup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𝐵𝑎</m:t>
                                          </m:r>
                                        </m:e>
                                      </m:sPre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𝑠𝑎𝑚𝑝𝑙𝑒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Pre>
                                        <m:sPre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/>
                                        <m:sup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138</m:t>
                                          </m:r>
                                        </m:sup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𝐵𝑎</m:t>
                                          </m:r>
                                        </m:e>
                                      </m:sPre>
                                    </m:num>
                                    <m:den>
                                      <m:sPre>
                                        <m:sPre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/>
                                        <m:sup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134</m:t>
                                          </m:r>
                                        </m:sup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𝐵𝑎</m:t>
                                          </m:r>
                                        </m:e>
                                      </m:sPre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𝑡𝑎𝑛𝑑𝑎𝑟𝑑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effectLst/>
                  <a:latin typeface="Cooper Black" panose="0208090404030B020404" pitchFamily="18" charset="77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D8AE82C-4D12-65D4-8186-FA514F8C1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507" y="2188156"/>
                <a:ext cx="5709425" cy="821187"/>
              </a:xfrm>
              <a:prstGeom prst="rect">
                <a:avLst/>
              </a:prstGeom>
              <a:blipFill>
                <a:blip r:embed="rId3"/>
                <a:stretch>
                  <a:fillRect t="-107576" b="-15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64A56144-2D74-8677-B97B-544835394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75" y="963009"/>
            <a:ext cx="3424332" cy="28968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45F8F9-ECD2-ED5B-895F-C5DBF52ACFEB}"/>
              </a:ext>
            </a:extLst>
          </p:cNvPr>
          <p:cNvSpPr txBox="1"/>
          <p:nvPr/>
        </p:nvSpPr>
        <p:spPr>
          <a:xfrm>
            <a:off x="844999" y="4282166"/>
            <a:ext cx="7808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Didact Gothic" panose="02000603000000000000" pitchFamily="2" charset="0"/>
                <a:sym typeface="Wingdings" pitchFamily="2" charset="2"/>
              </a:rPr>
              <a:t> </a:t>
            </a:r>
            <a:r>
              <a:rPr lang="en-US" sz="2800" noProof="0" dirty="0">
                <a:latin typeface="Didact Gothic" panose="02000603000000000000" pitchFamily="2" charset="0"/>
              </a:rPr>
              <a:t>Different sources and processes leave distinct Ba isotope signatures </a:t>
            </a:r>
            <a:r>
              <a:rPr lang="en-US" sz="2800" cap="none" dirty="0">
                <a:latin typeface="Didact Gothic" panose="02000603000000000000" pitchFamily="2" charset="0"/>
              </a:rPr>
              <a:t>δ</a:t>
            </a:r>
            <a:r>
              <a:rPr lang="en-US" sz="2800" baseline="30000" dirty="0">
                <a:latin typeface="Didact Gothic" panose="02000603000000000000" pitchFamily="2" charset="0"/>
              </a:rPr>
              <a:t>138</a:t>
            </a:r>
            <a:r>
              <a:rPr lang="en-US" sz="2800" dirty="0">
                <a:latin typeface="Didact Gothic" panose="02000603000000000000" pitchFamily="2" charset="0"/>
              </a:rPr>
              <a:t>B</a:t>
            </a:r>
            <a:r>
              <a:rPr lang="en-US" sz="2800" cap="none" dirty="0">
                <a:latin typeface="Didact Gothic" panose="02000603000000000000" pitchFamily="2" charset="0"/>
              </a:rPr>
              <a:t>a</a:t>
            </a:r>
            <a:endParaRPr lang="en-US" sz="2800" noProof="0" dirty="0">
              <a:latin typeface="Didact Gothic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5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6F628-F4E5-85C1-1E23-D7019F58D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F43AC-C815-30D3-B245-460EC114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1986"/>
          </a:xfrm>
        </p:spPr>
        <p:txBody>
          <a:bodyPr>
            <a:normAutofit/>
          </a:bodyPr>
          <a:lstStyle/>
          <a:p>
            <a:r>
              <a:rPr lang="en-US" dirty="0"/>
              <a:t>Barium ISOTOPEs in the Ocean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71C26E5-2F9E-D24A-AD51-712DE4E12A01}"/>
              </a:ext>
            </a:extLst>
          </p:cNvPr>
          <p:cNvSpPr txBox="1">
            <a:spLocks/>
          </p:cNvSpPr>
          <p:nvPr/>
        </p:nvSpPr>
        <p:spPr>
          <a:xfrm>
            <a:off x="-337478" y="6129999"/>
            <a:ext cx="9481478" cy="72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idact Gothic"/>
              <a:buChar char="●"/>
              <a:defRPr sz="1867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marR="0" lvl="1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marR="0" lvl="2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marR="0" lvl="3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marR="0" lvl="4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marR="0" lvl="5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marR="0" lvl="6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marR="0" lvl="7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marR="0" lvl="8" indent="-42332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 sz="16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>
              <a:buClr>
                <a:schemeClr val="accent3">
                  <a:lumMod val="75000"/>
                </a:schemeClr>
              </a:buClr>
              <a:buSzPct val="120000"/>
              <a:buFont typeface="Police système Courant"/>
              <a:buChar char="➠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Mismatch Sources-Sinks = Missing Sources of light </a:t>
            </a:r>
            <a:r>
              <a:rPr lang="el-GR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δ</a:t>
            </a:r>
            <a:r>
              <a:rPr lang="el-GR" sz="2800" b="1" baseline="30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138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Ba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15E86-E1D2-59A2-13F1-FEEE98FA4BA6}"/>
              </a:ext>
            </a:extLst>
          </p:cNvPr>
          <p:cNvSpPr/>
          <p:nvPr/>
        </p:nvSpPr>
        <p:spPr>
          <a:xfrm>
            <a:off x="1344600" y="1483527"/>
            <a:ext cx="1475555" cy="2851779"/>
          </a:xfrm>
          <a:prstGeom prst="rect">
            <a:avLst/>
          </a:prstGeom>
          <a:gradFill>
            <a:gsLst>
              <a:gs pos="0">
                <a:srgbClr val="FFAA78">
                  <a:lumMod val="5000"/>
                  <a:lumOff val="95000"/>
                </a:srgbClr>
              </a:gs>
              <a:gs pos="36000">
                <a:srgbClr val="FFAA78">
                  <a:lumMod val="45000"/>
                  <a:lumOff val="55000"/>
                  <a:alpha val="87000"/>
                </a:srgbClr>
              </a:gs>
              <a:gs pos="100000">
                <a:srgbClr val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AA7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FB298E4-DC43-54E8-98F1-275B4D5AC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523014"/>
              </p:ext>
            </p:extLst>
          </p:nvPr>
        </p:nvGraphicFramePr>
        <p:xfrm>
          <a:off x="592781" y="1329458"/>
          <a:ext cx="2102233" cy="355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5C33C62-B2E6-59DA-F133-158F98614824}"/>
              </a:ext>
            </a:extLst>
          </p:cNvPr>
          <p:cNvSpPr/>
          <p:nvPr/>
        </p:nvSpPr>
        <p:spPr>
          <a:xfrm>
            <a:off x="4640090" y="3285100"/>
            <a:ext cx="1300172" cy="756000"/>
          </a:xfrm>
          <a:prstGeom prst="rect">
            <a:avLst/>
          </a:prstGeom>
          <a:solidFill>
            <a:srgbClr val="8B74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Pelagic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Barite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9AE66FB-F8DE-29BA-1D53-E2DA54C9DC25}"/>
              </a:ext>
            </a:extLst>
          </p:cNvPr>
          <p:cNvCxnSpPr>
            <a:cxnSpLocks/>
          </p:cNvCxnSpPr>
          <p:nvPr/>
        </p:nvCxnSpPr>
        <p:spPr>
          <a:xfrm flipV="1">
            <a:off x="2803059" y="2911197"/>
            <a:ext cx="375039" cy="1259"/>
          </a:xfrm>
          <a:prstGeom prst="straightConnector1">
            <a:avLst/>
          </a:prstGeom>
          <a:noFill/>
          <a:ln w="66675" cap="flat" cmpd="sng" algn="ctr">
            <a:solidFill>
              <a:srgbClr val="FFE0C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7DF362D-0279-29FE-9E3C-DEBF65EB2220}"/>
              </a:ext>
            </a:extLst>
          </p:cNvPr>
          <p:cNvSpPr/>
          <p:nvPr/>
        </p:nvSpPr>
        <p:spPr>
          <a:xfrm>
            <a:off x="3071654" y="1483527"/>
            <a:ext cx="997758" cy="1256434"/>
          </a:xfrm>
          <a:prstGeom prst="rect">
            <a:avLst/>
          </a:prstGeom>
          <a:gradFill flip="none" rotWithShape="1">
            <a:gsLst>
              <a:gs pos="0">
                <a:srgbClr val="00648C">
                  <a:alpha val="50000"/>
                </a:srgbClr>
              </a:gs>
              <a:gs pos="100000">
                <a:srgbClr val="00648C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Shallow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24AEB08-31C2-E286-A56A-C196CE18939E}"/>
              </a:ext>
            </a:extLst>
          </p:cNvPr>
          <p:cNvSpPr txBox="1"/>
          <p:nvPr/>
        </p:nvSpPr>
        <p:spPr>
          <a:xfrm>
            <a:off x="1372353" y="2155993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 </a:t>
            </a:r>
          </a:p>
          <a:p>
            <a:pPr algn="ctr" defTabSz="457200"/>
            <a:r>
              <a:rPr lang="fr-FR" sz="16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 defTabSz="457200"/>
            <a:r>
              <a:rPr lang="fr-FR" sz="1600" dirty="0" err="1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Submarine</a:t>
            </a:r>
            <a:r>
              <a:rPr lang="fr-FR" sz="16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</a:t>
            </a:r>
            <a:r>
              <a:rPr lang="fr-FR" sz="16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Discharges</a:t>
            </a:r>
            <a:endParaRPr lang="fr-FR" sz="1600" dirty="0">
              <a:solidFill>
                <a:srgbClr val="FFAA7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8A8F56-F064-4064-2901-38D463B19F6C}"/>
              </a:ext>
            </a:extLst>
          </p:cNvPr>
          <p:cNvSpPr txBox="1"/>
          <p:nvPr/>
        </p:nvSpPr>
        <p:spPr>
          <a:xfrm>
            <a:off x="4421811" y="2024946"/>
            <a:ext cx="1722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fr-FR" sz="1600" dirty="0">
                <a:solidFill>
                  <a:srgbClr val="006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600" baseline="30000" dirty="0">
                <a:solidFill>
                  <a:srgbClr val="006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fr-FR" sz="1600" dirty="0">
                <a:solidFill>
                  <a:srgbClr val="006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fr-FR" sz="1600" baseline="-25000" dirty="0">
                <a:solidFill>
                  <a:srgbClr val="006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DBa-Barite</a:t>
            </a:r>
          </a:p>
          <a:p>
            <a:pPr algn="ctr" defTabSz="457200"/>
            <a:r>
              <a:rPr lang="fr-FR" sz="1600" dirty="0">
                <a:solidFill>
                  <a:srgbClr val="006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≈0.5 ‰</a:t>
            </a:r>
          </a:p>
          <a:p>
            <a:pPr defTabSz="457200"/>
            <a:endParaRPr lang="fr-FR" sz="1600" dirty="0">
              <a:solidFill>
                <a:srgbClr val="006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300DCF-7199-CB21-F827-6236230DACE2}"/>
              </a:ext>
            </a:extLst>
          </p:cNvPr>
          <p:cNvSpPr txBox="1"/>
          <p:nvPr/>
        </p:nvSpPr>
        <p:spPr>
          <a:xfrm>
            <a:off x="6267963" y="3011556"/>
            <a:ext cx="1723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16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600" baseline="300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fr-FR" sz="16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fr-FR" sz="1600" baseline="-250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Sources- </a:t>
            </a:r>
            <a:r>
              <a:rPr lang="fr-FR" sz="1600" baseline="-25000" dirty="0" err="1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Sinks</a:t>
            </a:r>
            <a:endParaRPr lang="fr-FR" sz="1600" baseline="-25000" dirty="0">
              <a:solidFill>
                <a:srgbClr val="FFAA7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fr-FR" sz="16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0.2 ‰</a:t>
            </a:r>
          </a:p>
          <a:p>
            <a:pPr defTabSz="457200"/>
            <a:endParaRPr lang="fr-FR" sz="1600" dirty="0">
              <a:solidFill>
                <a:srgbClr val="FFAA7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AD51F71-A8E1-21E9-8D33-977C935951C7}"/>
              </a:ext>
            </a:extLst>
          </p:cNvPr>
          <p:cNvCxnSpPr>
            <a:cxnSpLocks/>
          </p:cNvCxnSpPr>
          <p:nvPr/>
        </p:nvCxnSpPr>
        <p:spPr>
          <a:xfrm>
            <a:off x="6104112" y="2887644"/>
            <a:ext cx="0" cy="756000"/>
          </a:xfrm>
          <a:prstGeom prst="line">
            <a:avLst/>
          </a:prstGeom>
          <a:noFill/>
          <a:ln w="63500" cap="flat" cmpd="sng" algn="ctr">
            <a:gradFill>
              <a:gsLst>
                <a:gs pos="0">
                  <a:srgbClr val="FFE0CC"/>
                </a:gs>
                <a:gs pos="100000">
                  <a:srgbClr val="81604F"/>
                </a:gs>
              </a:gsLst>
              <a:lin ang="5400000" scaled="1"/>
            </a:gradFill>
            <a:prstDash val="sysDot"/>
            <a:miter lim="800000"/>
            <a:headEnd type="triangle"/>
            <a:tailEnd type="triangle"/>
          </a:ln>
          <a:effectLst/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8EF1B5-4CDB-AC01-72CE-9D4B6715352B}"/>
              </a:ext>
            </a:extLst>
          </p:cNvPr>
          <p:cNvSpPr txBox="1"/>
          <p:nvPr/>
        </p:nvSpPr>
        <p:spPr>
          <a:xfrm>
            <a:off x="4640090" y="4813266"/>
            <a:ext cx="1300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1600" dirty="0" err="1">
                <a:solidFill>
                  <a:srgbClr val="7B4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Sinks</a:t>
            </a:r>
            <a:endParaRPr lang="fr-FR" sz="1600" dirty="0">
              <a:solidFill>
                <a:srgbClr val="7B4A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81B4806-D0F6-5FE2-CC9D-12ECF94188C4}"/>
              </a:ext>
            </a:extLst>
          </p:cNvPr>
          <p:cNvSpPr txBox="1"/>
          <p:nvPr/>
        </p:nvSpPr>
        <p:spPr>
          <a:xfrm>
            <a:off x="3051633" y="4822307"/>
            <a:ext cx="1171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1600" dirty="0" err="1">
                <a:solidFill>
                  <a:srgbClr val="006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Seawater</a:t>
            </a:r>
            <a:endParaRPr lang="fr-FR" sz="1600" dirty="0">
              <a:solidFill>
                <a:srgbClr val="006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eur en angle 18">
            <a:extLst>
              <a:ext uri="{FF2B5EF4-FFF2-40B4-BE49-F238E27FC236}">
                <a16:creationId xmlns:a16="http://schemas.microsoft.com/office/drawing/2014/main" id="{B8D8141D-2A7C-93C4-CC2A-87AE5AA1AE96}"/>
              </a:ext>
            </a:extLst>
          </p:cNvPr>
          <p:cNvCxnSpPr>
            <a:cxnSpLocks/>
          </p:cNvCxnSpPr>
          <p:nvPr/>
        </p:nvCxnSpPr>
        <p:spPr>
          <a:xfrm>
            <a:off x="4040448" y="1663644"/>
            <a:ext cx="612000" cy="1980000"/>
          </a:xfrm>
          <a:prstGeom prst="bentConnector3">
            <a:avLst/>
          </a:prstGeom>
          <a:noFill/>
          <a:ln w="63500" cap="flat" cmpd="sng" algn="ctr">
            <a:gradFill>
              <a:gsLst>
                <a:gs pos="0">
                  <a:srgbClr val="75ABC1"/>
                </a:gs>
                <a:gs pos="100000">
                  <a:srgbClr val="7B4A1D"/>
                </a:gs>
              </a:gsLst>
              <a:lin ang="5400000" scaled="1"/>
            </a:gradFill>
            <a:prstDash val="sysDot"/>
            <a:miter lim="800000"/>
            <a:headEnd type="none"/>
            <a:tailEnd type="triangle"/>
          </a:ln>
          <a:effectLst/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D5B5E1A-78E4-8ED8-4436-9F05425D1B4F}"/>
              </a:ext>
            </a:extLst>
          </p:cNvPr>
          <p:cNvSpPr txBox="1"/>
          <p:nvPr/>
        </p:nvSpPr>
        <p:spPr>
          <a:xfrm>
            <a:off x="1278441" y="4837519"/>
            <a:ext cx="137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fr-FR" sz="1600" dirty="0">
                <a:solidFill>
                  <a:srgbClr val="FFAA7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13491973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nalisé 6">
    <a:dk1>
      <a:srgbClr val="000000"/>
    </a:dk1>
    <a:lt1>
      <a:srgbClr val="FFFFFF"/>
    </a:lt1>
    <a:dk2>
      <a:srgbClr val="595959"/>
    </a:dk2>
    <a:lt2>
      <a:srgbClr val="EEEEEE"/>
    </a:lt2>
    <a:accent1>
      <a:srgbClr val="FFAA78"/>
    </a:accent1>
    <a:accent2>
      <a:srgbClr val="032667"/>
    </a:accent2>
    <a:accent3>
      <a:srgbClr val="00648C"/>
    </a:accent3>
    <a:accent4>
      <a:srgbClr val="7B2E23"/>
    </a:accent4>
    <a:accent5>
      <a:srgbClr val="D9A394"/>
    </a:accent5>
    <a:accent6>
      <a:srgbClr val="007600"/>
    </a:accent6>
    <a:hlink>
      <a:srgbClr val="A3856A"/>
    </a:hlink>
    <a:folHlink>
      <a:srgbClr val="00B3B4"/>
    </a:folHlink>
  </a:clrScheme>
  <a:fontScheme name="Thème 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1242</Words>
  <Application>Microsoft Macintosh PowerPoint</Application>
  <PresentationFormat>Affichage à l'écran (4:3)</PresentationFormat>
  <Paragraphs>340</Paragraphs>
  <Slides>33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Aptos</vt:lpstr>
      <vt:lpstr>Arial</vt:lpstr>
      <vt:lpstr>Calisto MT</vt:lpstr>
      <vt:lpstr>Cambria Math</vt:lpstr>
      <vt:lpstr>Cooper Black</vt:lpstr>
      <vt:lpstr>Didact Gothic</vt:lpstr>
      <vt:lpstr>Helvetica Neue</vt:lpstr>
      <vt:lpstr>Police système Courant</vt:lpstr>
      <vt:lpstr>Times New Roman</vt:lpstr>
      <vt:lpstr>Univers Condensed</vt:lpstr>
      <vt:lpstr>Wingdings</vt:lpstr>
      <vt:lpstr>ChronicleVTI</vt:lpstr>
      <vt:lpstr>Heard and McDonald: What Barium Isotopes Tell Us About Natural Fertilization Sources ? </vt:lpstr>
      <vt:lpstr>Présentation PowerPoint</vt:lpstr>
      <vt:lpstr>Sources of Barium in the Ocean </vt:lpstr>
      <vt:lpstr>Présentation PowerPoint</vt:lpstr>
      <vt:lpstr>Présentation PowerPoint</vt:lpstr>
      <vt:lpstr>Présentation PowerPoint</vt:lpstr>
      <vt:lpstr>Barium in the Ocean</vt:lpstr>
      <vt:lpstr>Barium ISOTOPEs :  δ138Ba</vt:lpstr>
      <vt:lpstr>Barium ISOTOPEs in the Ocean</vt:lpstr>
      <vt:lpstr>South West Indian GEOTRACES Section (GS02) </vt:lpstr>
      <vt:lpstr>South West Indian GEOTRACES Section (GS02) </vt:lpstr>
      <vt:lpstr>Why FoCUS on the Kerguelen Plateau?</vt:lpstr>
      <vt:lpstr>Natural fertilization Hypothesis </vt:lpstr>
      <vt:lpstr>Natural fertilization Hypothesis </vt:lpstr>
      <vt:lpstr>Circulation on the plateau </vt:lpstr>
      <vt:lpstr>Circulation on the plateau </vt:lpstr>
      <vt:lpstr>Two IsLANDs : Two Stories </vt:lpstr>
      <vt:lpstr>Two IsLANDs : Two Stories </vt:lpstr>
      <vt:lpstr>McDonald Island </vt:lpstr>
      <vt:lpstr>McDonald Island </vt:lpstr>
      <vt:lpstr>McDonald Island </vt:lpstr>
      <vt:lpstr>McDonald Island </vt:lpstr>
      <vt:lpstr>McDonald Island </vt:lpstr>
      <vt:lpstr>McDonald Island </vt:lpstr>
      <vt:lpstr>McDonald Island </vt:lpstr>
      <vt:lpstr>McDonald Island </vt:lpstr>
      <vt:lpstr>Heard island </vt:lpstr>
      <vt:lpstr>Heard island </vt:lpstr>
      <vt:lpstr>Heard island </vt:lpstr>
      <vt:lpstr>Heard island </vt:lpstr>
      <vt:lpstr>Conclusions and implication  </vt:lpstr>
      <vt:lpstr>Conclusions and implications  </vt:lpstr>
      <vt:lpstr>Conclusions and implications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LE ROY</dc:creator>
  <cp:lastModifiedBy>Dominique Simon</cp:lastModifiedBy>
  <cp:revision>17</cp:revision>
  <dcterms:created xsi:type="dcterms:W3CDTF">2025-04-09T09:04:31Z</dcterms:created>
  <dcterms:modified xsi:type="dcterms:W3CDTF">2025-05-04T20:00:05Z</dcterms:modified>
</cp:coreProperties>
</file>