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theme/theme10.xml" ContentType="application/vnd.openxmlformats-officedocument.theme+xml"/>
  <Override PartName="/ppt/slideLayouts/slideLayout15.xml" ContentType="application/vnd.openxmlformats-officedocument.presentationml.slideLayout+xml"/>
  <Override PartName="/ppt/theme/theme11.xml" ContentType="application/vnd.openxmlformats-officedocument.theme+xml"/>
  <Override PartName="/ppt/slideLayouts/slideLayout16.xml" ContentType="application/vnd.openxmlformats-officedocument.presentationml.slideLayout+xml"/>
  <Override PartName="/ppt/theme/theme1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62" r:id="rId6"/>
    <p:sldMasterId id="2147483664" r:id="rId7"/>
    <p:sldMasterId id="2147483666" r:id="rId8"/>
    <p:sldMasterId id="2147483668" r:id="rId9"/>
    <p:sldMasterId id="2147483670" r:id="rId10"/>
    <p:sldMasterId id="2147483672" r:id="rId11"/>
    <p:sldMasterId id="2147483674" r:id="rId12"/>
  </p:sldMasterIdLst>
  <p:sldIdLst>
    <p:sldId id="256" r:id="rId13"/>
    <p:sldId id="257" r:id="rId14"/>
    <p:sldId id="258" r:id="rId15"/>
    <p:sldId id="259" r:id="rId16"/>
    <p:sldId id="260" r:id="rId17"/>
    <p:sldId id="261" r:id="rId18"/>
    <p:sldId id="262" r:id="rId19"/>
    <p:sldId id="263" r:id="rId20"/>
    <p:sldId id="264" r:id="rId21"/>
    <p:sldId id="272" r:id="rId22"/>
    <p:sldId id="265" r:id="rId23"/>
    <p:sldId id="270" r:id="rId24"/>
    <p:sldId id="271" r:id="rId25"/>
    <p:sldId id="266" r:id="rId26"/>
    <p:sldId id="267" r:id="rId27"/>
    <p:sldId id="268" r:id="rId28"/>
    <p:sldId id="269" r:id="rId29"/>
  </p:sldIdLst>
  <p:sldSz cx="9144000" cy="5143500" type="screen16x9"/>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18"/>
  </p:normalViewPr>
  <p:slideViewPr>
    <p:cSldViewPr snapToGrid="0">
      <p:cViewPr varScale="1">
        <p:scale>
          <a:sx n="139" d="100"/>
          <a:sy n="139"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18320"/>
            <a:ext cx="8519400" cy="62532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4" name="PlaceHolder 2"/>
          <p:cNvSpPr>
            <a:spLocks noGrp="1"/>
          </p:cNvSpPr>
          <p:nvPr>
            <p:ph type="subTitle"/>
          </p:nvPr>
        </p:nvSpPr>
        <p:spPr>
          <a:xfrm>
            <a:off x="311760" y="1152360"/>
            <a:ext cx="8519400" cy="341532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
        <p:nvSpPr>
          <p:cNvPr id="2" name="PlaceHolder 3"/>
          <p:cNvSpPr>
            <a:spLocks noGrp="1"/>
          </p:cNvSpPr>
          <p:nvPr>
            <p:ph type="sldNum" idx="1"/>
          </p:nvPr>
        </p:nvSpPr>
        <p:spPr/>
        <p:txBody>
          <a:bodyPr/>
          <a:lstStyle/>
          <a:p>
            <a:fld id="{FF66B354-0394-478E-8598-DC363E779A74}"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_AND_TWO_COLUMNS">
    <p:spTree>
      <p:nvGrpSpPr>
        <p:cNvPr id="1" name=""/>
        <p:cNvGrpSpPr/>
        <p:nvPr/>
      </p:nvGrpSpPr>
      <p:grpSpPr>
        <a:xfrm>
          <a:off x="0" y="0"/>
          <a:ext cx="0" cy="0"/>
          <a:chOff x="0" y="0"/>
          <a:chExt cx="0" cy="0"/>
        </a:xfrm>
      </p:grpSpPr>
      <p:sp>
        <p:nvSpPr>
          <p:cNvPr id="23" name="PlaceHolder 1"/>
          <p:cNvSpPr>
            <a:spLocks noGrp="1"/>
          </p:cNvSpPr>
          <p:nvPr>
            <p:ph type="title"/>
          </p:nvPr>
        </p:nvSpPr>
        <p:spPr>
          <a:xfrm>
            <a:off x="311760" y="418320"/>
            <a:ext cx="8519400" cy="62532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24" name="PlaceHolder 2"/>
          <p:cNvSpPr>
            <a:spLocks noGrp="1"/>
          </p:cNvSpPr>
          <p:nvPr>
            <p:ph/>
          </p:nvPr>
        </p:nvSpPr>
        <p:spPr>
          <a:xfrm>
            <a:off x="311760" y="1152360"/>
            <a:ext cx="4157280" cy="3415320"/>
          </a:xfrm>
          <a:prstGeom prst="rect">
            <a:avLst/>
          </a:prstGeom>
          <a:noFill/>
          <a:ln w="0">
            <a:noFill/>
          </a:ln>
        </p:spPr>
        <p:txBody>
          <a:bodyPr lIns="0" tIns="0" rIns="0" bIns="0" anchor="t">
            <a:normAutofit/>
          </a:bodyPr>
          <a:lstStyle/>
          <a:p>
            <a:pPr indent="0">
              <a:spcBef>
                <a:spcPts val="1417"/>
              </a:spcBef>
              <a:buNone/>
            </a:pPr>
            <a:endParaRPr lang="fr-FR" sz="3200" b="0" u="none" strike="noStrike">
              <a:solidFill>
                <a:srgbClr val="000000"/>
              </a:solidFill>
              <a:uFillTx/>
              <a:latin typeface="Arial"/>
            </a:endParaRPr>
          </a:p>
        </p:txBody>
      </p:sp>
      <p:sp>
        <p:nvSpPr>
          <p:cNvPr id="25" name="PlaceHolder 3"/>
          <p:cNvSpPr>
            <a:spLocks noGrp="1"/>
          </p:cNvSpPr>
          <p:nvPr>
            <p:ph/>
          </p:nvPr>
        </p:nvSpPr>
        <p:spPr>
          <a:xfrm>
            <a:off x="4677120" y="1152360"/>
            <a:ext cx="4157280" cy="3415320"/>
          </a:xfrm>
          <a:prstGeom prst="rect">
            <a:avLst/>
          </a:prstGeom>
          <a:noFill/>
          <a:ln w="0">
            <a:noFill/>
          </a:ln>
        </p:spPr>
        <p:txBody>
          <a:bodyPr lIns="0" tIns="0" rIns="0" bIns="0" anchor="t">
            <a:normAutofit/>
          </a:bodyPr>
          <a:lstStyle/>
          <a:p>
            <a:pPr indent="0">
              <a:spcBef>
                <a:spcPts val="1417"/>
              </a:spcBef>
              <a:buNone/>
            </a:pPr>
            <a:endParaRPr lang="fr-FR" sz="3200" b="0" u="none" strike="noStrike">
              <a:solidFill>
                <a:srgbClr val="000000"/>
              </a:solidFill>
              <a:uFillTx/>
              <a:latin typeface="Arial"/>
            </a:endParaRPr>
          </a:p>
        </p:txBody>
      </p:sp>
      <p:sp>
        <p:nvSpPr>
          <p:cNvPr id="5" name="PlaceHolder 4"/>
          <p:cNvSpPr>
            <a:spLocks noGrp="1"/>
          </p:cNvSpPr>
          <p:nvPr>
            <p:ph type="sldNum" idx="6"/>
          </p:nvPr>
        </p:nvSpPr>
        <p:spPr/>
        <p:txBody>
          <a:bodyPr/>
          <a:lstStyle/>
          <a:p>
            <a:fld id="{83A928E9-B40B-40DD-99BA-7B882DE4CFDA}" type="slidenum">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8" name="PlaceHolder 1"/>
          <p:cNvSpPr>
            <a:spLocks noGrp="1"/>
          </p:cNvSpPr>
          <p:nvPr>
            <p:ph type="title"/>
          </p:nvPr>
        </p:nvSpPr>
        <p:spPr>
          <a:xfrm>
            <a:off x="311760" y="418320"/>
            <a:ext cx="8519400" cy="62532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3" name="PlaceHolder 2"/>
          <p:cNvSpPr>
            <a:spLocks noGrp="1"/>
          </p:cNvSpPr>
          <p:nvPr>
            <p:ph type="sldNum" idx="7"/>
          </p:nvPr>
        </p:nvSpPr>
        <p:spPr/>
        <p:txBody>
          <a:bodyPr/>
          <a:lstStyle/>
          <a:p>
            <a:fld id="{6F0451F2-A605-4259-8A3A-2702D7DC1870}" type="slidenum">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ONE_COLUMN_TEXT">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06B66C00-C265-48FE-9BCF-6833BDCAB8A4}" type="slidenum">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MAIN_POINT">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lstStyle/>
          <a:p>
            <a:fld id="{95F117BD-8B2C-49D4-80FC-EE48D520A640}" type="slidenum">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SECTION_TITLE_AND_DESCRIPTION">
    <p:spTree>
      <p:nvGrpSpPr>
        <p:cNvPr id="1" name=""/>
        <p:cNvGrpSpPr/>
        <p:nvPr/>
      </p:nvGrpSpPr>
      <p:grpSpPr>
        <a:xfrm>
          <a:off x="0" y="0"/>
          <a:ext cx="0" cy="0"/>
          <a:chOff x="0" y="0"/>
          <a:chExt cx="0" cy="0"/>
        </a:xfrm>
      </p:grpSpPr>
      <p:sp>
        <p:nvSpPr>
          <p:cNvPr id="2" name="PlaceHolder 1"/>
          <p:cNvSpPr>
            <a:spLocks noGrp="1"/>
          </p:cNvSpPr>
          <p:nvPr>
            <p:ph type="sldNum" idx="10"/>
          </p:nvPr>
        </p:nvSpPr>
        <p:spPr/>
        <p:txBody>
          <a:bodyPr/>
          <a:lstStyle/>
          <a:p>
            <a:fld id="{BAF843EB-1ED8-46D0-9837-36476660AE49}" type="slidenum">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APTION_ONLY">
    <p:spTree>
      <p:nvGrpSpPr>
        <p:cNvPr id="1" name=""/>
        <p:cNvGrpSpPr/>
        <p:nvPr/>
      </p:nvGrpSpPr>
      <p:grpSpPr>
        <a:xfrm>
          <a:off x="0" y="0"/>
          <a:ext cx="0" cy="0"/>
          <a:chOff x="0" y="0"/>
          <a:chExt cx="0" cy="0"/>
        </a:xfrm>
      </p:grpSpPr>
      <p:sp>
        <p:nvSpPr>
          <p:cNvPr id="2" name="PlaceHolder 1"/>
          <p:cNvSpPr>
            <a:spLocks noGrp="1"/>
          </p:cNvSpPr>
          <p:nvPr>
            <p:ph type="sldNum" idx="11"/>
          </p:nvPr>
        </p:nvSpPr>
        <p:spPr/>
        <p:txBody>
          <a:bodyPr/>
          <a:lstStyle/>
          <a:p>
            <a:fld id="{E042D205-7D34-4B44-97C1-04BE378F1C3F}" type="slidenum">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TITLE_AND_BODY_">
    <p:spTree>
      <p:nvGrpSpPr>
        <p:cNvPr id="1" name=""/>
        <p:cNvGrpSpPr/>
        <p:nvPr/>
      </p:nvGrpSpPr>
      <p:grpSpPr>
        <a:xfrm>
          <a:off x="0" y="0"/>
          <a:ext cx="0" cy="0"/>
          <a:chOff x="0" y="0"/>
          <a:chExt cx="0" cy="0"/>
        </a:xfrm>
      </p:grpSpPr>
      <p:sp>
        <p:nvSpPr>
          <p:cNvPr id="37" name="PlaceHolder 1"/>
          <p:cNvSpPr>
            <a:spLocks noGrp="1"/>
          </p:cNvSpPr>
          <p:nvPr>
            <p:ph type="title"/>
          </p:nvPr>
        </p:nvSpPr>
        <p:spPr>
          <a:xfrm>
            <a:off x="311760" y="418320"/>
            <a:ext cx="8519400" cy="62532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38" name="PlaceHolder 2"/>
          <p:cNvSpPr>
            <a:spLocks noGrp="1"/>
          </p:cNvSpPr>
          <p:nvPr>
            <p:ph/>
          </p:nvPr>
        </p:nvSpPr>
        <p:spPr>
          <a:xfrm>
            <a:off x="311760" y="1152360"/>
            <a:ext cx="8519400" cy="3415320"/>
          </a:xfrm>
          <a:prstGeom prst="rect">
            <a:avLst/>
          </a:prstGeom>
          <a:noFill/>
          <a:ln w="0">
            <a:noFill/>
          </a:ln>
        </p:spPr>
        <p:txBody>
          <a:bodyPr lIns="0" tIns="0" rIns="0" bIns="0" anchor="t">
            <a:normAutofit/>
          </a:bodyPr>
          <a:lstStyle/>
          <a:p>
            <a:pPr indent="0">
              <a:spcBef>
                <a:spcPts val="1417"/>
              </a:spcBef>
              <a:buNone/>
            </a:pPr>
            <a:endParaRPr lang="fr-FR" sz="3200" b="0" u="none" strike="noStrike">
              <a:solidFill>
                <a:srgbClr val="000000"/>
              </a:solidFill>
              <a:uFillTx/>
              <a:latin typeface="Arial"/>
            </a:endParaRPr>
          </a:p>
        </p:txBody>
      </p:sp>
      <p:sp>
        <p:nvSpPr>
          <p:cNvPr id="4" name="PlaceHolder 3"/>
          <p:cNvSpPr>
            <a:spLocks noGrp="1"/>
          </p:cNvSpPr>
          <p:nvPr>
            <p:ph type="sldNum" idx="12"/>
          </p:nvPr>
        </p:nvSpPr>
        <p:spPr/>
        <p:txBody>
          <a:bodyPr/>
          <a:lstStyle/>
          <a:p>
            <a:fld id="{F6A58E8B-76D8-4EE5-8BF9-392D95EA5CCA}"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IG_NUMBER">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365704C7-9AD1-41E5-BB4B-21E0B8775446}"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6CDC9361-2A85-4661-BD88-E6F112F39E5D}"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_HEADER">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0ABEEC4B-B8AC-43B9-A265-4FC761DF6DFA}"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_AND_BODY">
    <p:spTree>
      <p:nvGrpSpPr>
        <p:cNvPr id="1" name=""/>
        <p:cNvGrpSpPr/>
        <p:nvPr/>
      </p:nvGrpSpPr>
      <p:grpSpPr>
        <a:xfrm>
          <a:off x="0" y="0"/>
          <a:ext cx="0" cy="0"/>
          <a:chOff x="0" y="0"/>
          <a:chExt cx="0" cy="0"/>
        </a:xfrm>
      </p:grpSpPr>
      <p:sp>
        <p:nvSpPr>
          <p:cNvPr id="11" name="PlaceHolder 1"/>
          <p:cNvSpPr>
            <a:spLocks noGrp="1"/>
          </p:cNvSpPr>
          <p:nvPr>
            <p:ph type="title"/>
          </p:nvPr>
        </p:nvSpPr>
        <p:spPr>
          <a:xfrm>
            <a:off x="311760" y="418320"/>
            <a:ext cx="8519400" cy="62532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3" name="PlaceHolder 2"/>
          <p:cNvSpPr>
            <a:spLocks noGrp="1"/>
          </p:cNvSpPr>
          <p:nvPr>
            <p:ph type="sldNum" idx="5"/>
          </p:nvPr>
        </p:nvSpPr>
        <p:spPr/>
        <p:txBody>
          <a:bodyPr/>
          <a:lstStyle/>
          <a:p>
            <a:fld id="{0764008F-9F18-413D-8864-6995E0190CB1}"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_AND_BODY">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18320"/>
            <a:ext cx="8519400" cy="62532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13" name="PlaceHolder 2"/>
          <p:cNvSpPr>
            <a:spLocks noGrp="1"/>
          </p:cNvSpPr>
          <p:nvPr>
            <p:ph/>
          </p:nvPr>
        </p:nvSpPr>
        <p:spPr>
          <a:xfrm>
            <a:off x="311760" y="1152360"/>
            <a:ext cx="4157280" cy="3415320"/>
          </a:xfrm>
          <a:prstGeom prst="rect">
            <a:avLst/>
          </a:prstGeom>
          <a:noFill/>
          <a:ln w="0">
            <a:noFill/>
          </a:ln>
        </p:spPr>
        <p:txBody>
          <a:bodyPr lIns="0" tIns="0" rIns="0" bIns="0" anchor="t">
            <a:normAutofit/>
          </a:bodyPr>
          <a:lstStyle/>
          <a:p>
            <a:pPr indent="0">
              <a:spcBef>
                <a:spcPts val="1417"/>
              </a:spcBef>
              <a:buNone/>
            </a:pPr>
            <a:endParaRPr lang="fr-FR" sz="3200" b="0" u="none" strike="noStrike">
              <a:solidFill>
                <a:srgbClr val="000000"/>
              </a:solidFill>
              <a:uFillTx/>
              <a:latin typeface="Arial"/>
            </a:endParaRPr>
          </a:p>
        </p:txBody>
      </p:sp>
      <p:sp>
        <p:nvSpPr>
          <p:cNvPr id="14" name="PlaceHolder 3"/>
          <p:cNvSpPr>
            <a:spLocks noGrp="1"/>
          </p:cNvSpPr>
          <p:nvPr>
            <p:ph/>
          </p:nvPr>
        </p:nvSpPr>
        <p:spPr>
          <a:xfrm>
            <a:off x="4677120" y="1152360"/>
            <a:ext cx="4157280" cy="3415320"/>
          </a:xfrm>
          <a:prstGeom prst="rect">
            <a:avLst/>
          </a:prstGeom>
          <a:noFill/>
          <a:ln w="0">
            <a:noFill/>
          </a:ln>
        </p:spPr>
        <p:txBody>
          <a:bodyPr lIns="0" tIns="0" rIns="0" bIns="0" anchor="t">
            <a:normAutofit/>
          </a:bodyPr>
          <a:lstStyle/>
          <a:p>
            <a:pPr indent="0">
              <a:spcBef>
                <a:spcPts val="1417"/>
              </a:spcBef>
              <a:buNone/>
            </a:pPr>
            <a:endParaRPr lang="fr-FR" sz="3200" b="0" u="none" strike="noStrike">
              <a:solidFill>
                <a:srgbClr val="000000"/>
              </a:solidFill>
              <a:uFillTx/>
              <a:latin typeface="Arial"/>
            </a:endParaRPr>
          </a:p>
        </p:txBody>
      </p:sp>
      <p:sp>
        <p:nvSpPr>
          <p:cNvPr id="5" name="PlaceHolder 4"/>
          <p:cNvSpPr>
            <a:spLocks noGrp="1"/>
          </p:cNvSpPr>
          <p:nvPr>
            <p:ph type="sldNum" idx="5"/>
          </p:nvPr>
        </p:nvSpPr>
        <p:spPr/>
        <p:txBody>
          <a:bodyPr/>
          <a:lstStyle/>
          <a:p>
            <a:fld id="{EB9CC5B4-B6BA-438D-BE74-7BD93A84CA4C}" type="slidenum">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ITLE_AND_BODY">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lstStyle/>
          <a:p>
            <a:fld id="{50D1F0C8-192E-4465-86E8-879A801BB689}" type="slidenum">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_AND_BODY">
    <p:spTree>
      <p:nvGrpSpPr>
        <p:cNvPr id="1" name=""/>
        <p:cNvGrpSpPr/>
        <p:nvPr/>
      </p:nvGrpSpPr>
      <p:grpSpPr>
        <a:xfrm>
          <a:off x="0" y="0"/>
          <a:ext cx="0" cy="0"/>
          <a:chOff x="0" y="0"/>
          <a:chExt cx="0" cy="0"/>
        </a:xfrm>
      </p:grpSpPr>
      <p:sp>
        <p:nvSpPr>
          <p:cNvPr id="15" name="PlaceHolder 1"/>
          <p:cNvSpPr>
            <a:spLocks noGrp="1"/>
          </p:cNvSpPr>
          <p:nvPr>
            <p:ph type="title"/>
          </p:nvPr>
        </p:nvSpPr>
        <p:spPr>
          <a:xfrm>
            <a:off x="311760" y="418320"/>
            <a:ext cx="8519400" cy="62532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16" name="PlaceHolder 2"/>
          <p:cNvSpPr>
            <a:spLocks noGrp="1"/>
          </p:cNvSpPr>
          <p:nvPr>
            <p:ph type="subTitle"/>
          </p:nvPr>
        </p:nvSpPr>
        <p:spPr>
          <a:xfrm>
            <a:off x="311760" y="1152360"/>
            <a:ext cx="8519400" cy="341532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
        <p:nvSpPr>
          <p:cNvPr id="4" name="PlaceHolder 3"/>
          <p:cNvSpPr>
            <a:spLocks noGrp="1"/>
          </p:cNvSpPr>
          <p:nvPr>
            <p:ph type="sldNum" idx="5"/>
          </p:nvPr>
        </p:nvSpPr>
        <p:spPr/>
        <p:txBody>
          <a:bodyPr/>
          <a:lstStyle/>
          <a:p>
            <a:fld id="{F83D3370-C72C-4BF0-98D6-18775F6EA8E0}" type="slidenum">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17" name="PlaceHolder 1"/>
          <p:cNvSpPr>
            <a:spLocks noGrp="1"/>
          </p:cNvSpPr>
          <p:nvPr>
            <p:ph type="title"/>
          </p:nvPr>
        </p:nvSpPr>
        <p:spPr>
          <a:xfrm>
            <a:off x="311760" y="418320"/>
            <a:ext cx="8519400" cy="62532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18" name="PlaceHolder 2"/>
          <p:cNvSpPr>
            <a:spLocks noGrp="1"/>
          </p:cNvSpPr>
          <p:nvPr>
            <p:ph/>
          </p:nvPr>
        </p:nvSpPr>
        <p:spPr>
          <a:xfrm>
            <a:off x="311760" y="1152360"/>
            <a:ext cx="8519400" cy="3415320"/>
          </a:xfrm>
          <a:prstGeom prst="rect">
            <a:avLst/>
          </a:prstGeom>
          <a:noFill/>
          <a:ln w="0">
            <a:noFill/>
          </a:ln>
        </p:spPr>
        <p:txBody>
          <a:bodyPr lIns="0" tIns="0" rIns="0" bIns="0" anchor="t">
            <a:normAutofit/>
          </a:bodyPr>
          <a:lstStyle/>
          <a:p>
            <a:pPr indent="0">
              <a:spcBef>
                <a:spcPts val="1417"/>
              </a:spcBef>
              <a:buNone/>
            </a:pPr>
            <a:endParaRPr lang="fr-FR" sz="3200" b="0" u="none" strike="noStrike">
              <a:solidFill>
                <a:srgbClr val="000000"/>
              </a:solidFill>
              <a:uFillTx/>
              <a:latin typeface="Arial"/>
            </a:endParaRPr>
          </a:p>
        </p:txBody>
      </p:sp>
      <p:sp>
        <p:nvSpPr>
          <p:cNvPr id="4" name="PlaceHolder 3"/>
          <p:cNvSpPr>
            <a:spLocks noGrp="1"/>
          </p:cNvSpPr>
          <p:nvPr>
            <p:ph type="sldNum" idx="5"/>
          </p:nvPr>
        </p:nvSpPr>
        <p:spPr/>
        <p:txBody>
          <a:bodyPr/>
          <a:lstStyle/>
          <a:p>
            <a:fld id="{398DCA90-1034-48A1-8AF0-ED6EF8F6CBEE}"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6.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5.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18320"/>
            <a:ext cx="8519400" cy="62496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
        <p:nvSpPr>
          <p:cNvPr id="4" name="PlaceHolder 2"/>
          <p:cNvSpPr>
            <a:spLocks noGrp="1"/>
          </p:cNvSpPr>
          <p:nvPr>
            <p:ph type="sldNum" idx="1"/>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F7C8BC67-0FE6-4585-96AF-58F39FA0EF26}"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lnSpcReduction="9999"/>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1" name="Google Shape;36;p9"/>
          <p:cNvSpPr/>
          <p:nvPr/>
        </p:nvSpPr>
        <p:spPr>
          <a:xfrm>
            <a:off x="4572000" y="0"/>
            <a:ext cx="4570920" cy="5142600"/>
          </a:xfrm>
          <a:prstGeom prst="rect">
            <a:avLst/>
          </a:prstGeom>
          <a:solidFill>
            <a:schemeClr val="lt2"/>
          </a:solid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tabLst>
                <a:tab pos="0" algn="l"/>
              </a:tabLst>
            </a:pPr>
            <a:endParaRPr lang="fr-FR" sz="1400" b="0" u="none" strike="noStrike">
              <a:solidFill>
                <a:srgbClr val="000000"/>
              </a:solidFill>
              <a:uFillTx/>
              <a:latin typeface="Arial"/>
              <a:ea typeface="Arial"/>
            </a:endParaRPr>
          </a:p>
        </p:txBody>
      </p:sp>
      <p:sp>
        <p:nvSpPr>
          <p:cNvPr id="32" name="PlaceHolder 1"/>
          <p:cNvSpPr>
            <a:spLocks noGrp="1"/>
          </p:cNvSpPr>
          <p:nvPr>
            <p:ph type="sldNum" idx="10"/>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5F19E424-396D-4627-9622-1B9B5D5DA123}"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3" name="PlaceHolder 1"/>
          <p:cNvSpPr>
            <a:spLocks noGrp="1"/>
          </p:cNvSpPr>
          <p:nvPr>
            <p:ph type="sldNum" idx="11"/>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7A43407A-AC9F-49C2-B453-25A6965D9EEF}"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311760" y="418320"/>
            <a:ext cx="8519400" cy="62496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
        <p:nvSpPr>
          <p:cNvPr id="35" name="PlaceHolder 2"/>
          <p:cNvSpPr>
            <a:spLocks noGrp="1"/>
          </p:cNvSpPr>
          <p:nvPr>
            <p:ph type="body"/>
          </p:nvPr>
        </p:nvSpPr>
        <p:spPr>
          <a:xfrm>
            <a:off x="311760" y="1152360"/>
            <a:ext cx="8519400" cy="3415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18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18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18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18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1800" b="0" u="none" strike="noStrike">
                <a:solidFill>
                  <a:srgbClr val="000000"/>
                </a:solidFill>
                <a:uFillTx/>
                <a:latin typeface="Arial"/>
              </a:rPr>
              <a:t>Septième niveau de plan</a:t>
            </a:r>
          </a:p>
        </p:txBody>
      </p:sp>
      <p:sp>
        <p:nvSpPr>
          <p:cNvPr id="36" name="PlaceHolder 3"/>
          <p:cNvSpPr>
            <a:spLocks noGrp="1"/>
          </p:cNvSpPr>
          <p:nvPr>
            <p:ph type="sldNum" idx="12"/>
          </p:nvPr>
        </p:nvSpPr>
        <p:spPr>
          <a:xfrm>
            <a:off x="8472600" y="4663080"/>
            <a:ext cx="547560" cy="392400"/>
          </a:xfrm>
          <a:prstGeom prst="rect">
            <a:avLst/>
          </a:prstGeom>
          <a:noFill/>
          <a:ln w="0">
            <a:noFill/>
          </a:ln>
        </p:spPr>
        <p:txBody>
          <a:bodyPr lIns="91440" tIns="91440" rIns="91440" bIns="91440" anchor="ctr">
            <a:noAutofit/>
          </a:bodyPr>
          <a:lstStyle>
            <a:lvl1pPr indent="0" algn="r" defTabSz="914400">
              <a:lnSpc>
                <a:spcPct val="100000"/>
              </a:lnSpc>
              <a:buNone/>
              <a:tabLst>
                <a:tab pos="0" algn="l"/>
              </a:tabLst>
              <a:defRPr lang="fr" sz="1000" b="0" u="none" strike="noStrike">
                <a:solidFill>
                  <a:schemeClr val="dk2"/>
                </a:solidFill>
                <a:uFillTx/>
                <a:latin typeface="Arial"/>
                <a:ea typeface="Arial"/>
              </a:defRPr>
            </a:lvl1pPr>
          </a:lstStyle>
          <a:p>
            <a:pPr indent="0" algn="r" defTabSz="914400">
              <a:lnSpc>
                <a:spcPct val="100000"/>
              </a:lnSpc>
              <a:buNone/>
              <a:tabLst>
                <a:tab pos="0" algn="l"/>
              </a:tabLst>
            </a:pPr>
            <a:fld id="{D7B7487B-29AA-4622-85E8-A0EC7CA2575C}"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PlaceHolder 1"/>
          <p:cNvSpPr>
            <a:spLocks noGrp="1"/>
          </p:cNvSpPr>
          <p:nvPr>
            <p:ph type="sldNum" idx="2"/>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A1A001D7-018D-4031-8BE8-EAA559B91A3E}"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6" name="PlaceHolder 1"/>
          <p:cNvSpPr>
            <a:spLocks noGrp="1"/>
          </p:cNvSpPr>
          <p:nvPr>
            <p:ph type="sldNum" idx="3"/>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AC94FF67-0170-4B05-B290-39BF3913FFF6}"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7" name="PlaceHolder 1"/>
          <p:cNvSpPr>
            <a:spLocks noGrp="1"/>
          </p:cNvSpPr>
          <p:nvPr>
            <p:ph type="sldNum" idx="4"/>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EB88A3CD-AF8F-455C-8A7B-3C6D712E7430}"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8" name="PlaceHolder 1"/>
          <p:cNvSpPr>
            <a:spLocks noGrp="1"/>
          </p:cNvSpPr>
          <p:nvPr>
            <p:ph type="title"/>
          </p:nvPr>
        </p:nvSpPr>
        <p:spPr>
          <a:xfrm>
            <a:off x="311760" y="418320"/>
            <a:ext cx="8519400" cy="62496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
        <p:nvSpPr>
          <p:cNvPr id="9" name="PlaceHolder 2"/>
          <p:cNvSpPr>
            <a:spLocks noGrp="1"/>
          </p:cNvSpPr>
          <p:nvPr>
            <p:ph type="body"/>
          </p:nvPr>
        </p:nvSpPr>
        <p:spPr>
          <a:xfrm>
            <a:off x="311760" y="1152360"/>
            <a:ext cx="8519400" cy="34153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18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18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18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18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18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1800" b="0" u="none" strike="noStrike">
                <a:solidFill>
                  <a:srgbClr val="000000"/>
                </a:solidFill>
                <a:uFillTx/>
                <a:latin typeface="Arial"/>
              </a:rPr>
              <a:t>Septième niveau de plan</a:t>
            </a:r>
          </a:p>
        </p:txBody>
      </p:sp>
      <p:sp>
        <p:nvSpPr>
          <p:cNvPr id="10" name="PlaceHolder 3"/>
          <p:cNvSpPr>
            <a:spLocks noGrp="1"/>
          </p:cNvSpPr>
          <p:nvPr>
            <p:ph type="sldNum" idx="5"/>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D29F6594-BD94-416F-AA42-961CA77D15F1}"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311760" y="418320"/>
            <a:ext cx="8519400" cy="62496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
        <p:nvSpPr>
          <p:cNvPr id="20" name="PlaceHolder 2"/>
          <p:cNvSpPr>
            <a:spLocks noGrp="1"/>
          </p:cNvSpPr>
          <p:nvPr>
            <p:ph type="body"/>
          </p:nvPr>
        </p:nvSpPr>
        <p:spPr>
          <a:xfrm>
            <a:off x="311760" y="1152360"/>
            <a:ext cx="4156920" cy="3415320"/>
          </a:xfrm>
          <a:prstGeom prst="rect">
            <a:avLst/>
          </a:prstGeom>
          <a:noFill/>
          <a:ln w="0">
            <a:noFill/>
          </a:ln>
        </p:spPr>
        <p:txBody>
          <a:bodyPr lIns="0" tIns="0" rIns="0" bIns="0" anchor="t">
            <a:normAutofit fontScale="925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18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18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18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18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1800" b="0" u="none" strike="noStrike">
                <a:solidFill>
                  <a:srgbClr val="000000"/>
                </a:solidFill>
                <a:uFillTx/>
                <a:latin typeface="Arial"/>
              </a:rPr>
              <a:t>Septième niveau de plan</a:t>
            </a:r>
          </a:p>
        </p:txBody>
      </p:sp>
      <p:sp>
        <p:nvSpPr>
          <p:cNvPr id="21" name="PlaceHolder 3"/>
          <p:cNvSpPr>
            <a:spLocks noGrp="1"/>
          </p:cNvSpPr>
          <p:nvPr>
            <p:ph type="body"/>
          </p:nvPr>
        </p:nvSpPr>
        <p:spPr>
          <a:xfrm>
            <a:off x="4677120" y="1152360"/>
            <a:ext cx="4156920" cy="3415320"/>
          </a:xfrm>
          <a:prstGeom prst="rect">
            <a:avLst/>
          </a:prstGeom>
          <a:noFill/>
          <a:ln w="0">
            <a:noFill/>
          </a:ln>
        </p:spPr>
        <p:txBody>
          <a:bodyPr lIns="0" tIns="0" rIns="0" bIns="0" anchor="t">
            <a:normAutofit fontScale="92500" lnSpcReduction="19999"/>
          </a:bodyPr>
          <a:lstStyle/>
          <a:p>
            <a:pPr marL="432000" indent="-324000">
              <a:spcBef>
                <a:spcPts val="1417"/>
              </a:spcBef>
              <a:buClr>
                <a:srgbClr val="000000"/>
              </a:buClr>
              <a:buSzPct val="45000"/>
              <a:buFont typeface="Wingdings" charset="2"/>
              <a:buChar char=""/>
            </a:pPr>
            <a:r>
              <a:rPr lang="fr-FR" sz="18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1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18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18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18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18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1800" b="0" u="none" strike="noStrike">
                <a:solidFill>
                  <a:srgbClr val="000000"/>
                </a:solidFill>
                <a:uFillTx/>
                <a:latin typeface="Arial"/>
              </a:rPr>
              <a:t>Septième niveau de plan</a:t>
            </a:r>
          </a:p>
        </p:txBody>
      </p:sp>
      <p:sp>
        <p:nvSpPr>
          <p:cNvPr id="22" name="PlaceHolder 4"/>
          <p:cNvSpPr>
            <a:spLocks noGrp="1"/>
          </p:cNvSpPr>
          <p:nvPr>
            <p:ph type="sldNum" idx="6"/>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C356C5FB-22DB-4BFA-8E81-F06F260BE75F}"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311760" y="418320"/>
            <a:ext cx="8519400" cy="62496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
        <p:nvSpPr>
          <p:cNvPr id="27" name="PlaceHolder 2"/>
          <p:cNvSpPr>
            <a:spLocks noGrp="1"/>
          </p:cNvSpPr>
          <p:nvPr>
            <p:ph type="sldNum" idx="7"/>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10D13F3A-35EE-48F8-99F2-D6D29187B5EE}"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9" name="PlaceHolder 1"/>
          <p:cNvSpPr>
            <a:spLocks noGrp="1"/>
          </p:cNvSpPr>
          <p:nvPr>
            <p:ph type="sldNum" idx="8"/>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F1E0197C-0B60-466E-B0F7-A01F896C6AFF}"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0" name="PlaceHolder 1"/>
          <p:cNvSpPr>
            <a:spLocks noGrp="1"/>
          </p:cNvSpPr>
          <p:nvPr>
            <p:ph type="sldNum" idx="9"/>
          </p:nvPr>
        </p:nvSpPr>
        <p:spPr>
          <a:xfrm>
            <a:off x="8472600" y="4663080"/>
            <a:ext cx="547560" cy="392400"/>
          </a:xfrm>
          <a:prstGeom prst="rect">
            <a:avLst/>
          </a:prstGeom>
          <a:noFill/>
          <a:ln w="0">
            <a:noFill/>
          </a:ln>
        </p:spPr>
        <p:txBody>
          <a:bodyPr lIns="91440" tIns="91440" rIns="91440" bIns="91440" anchor="ctr">
            <a:no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C041E23F-CAF9-45DF-99A1-6ACB3E288FC1}" type="slidenum">
              <a:rPr lang="fr" sz="1000" b="0" u="none" strike="noStrike">
                <a:solidFill>
                  <a:schemeClr val="dk2"/>
                </a:solidFill>
                <a:uFillTx/>
                <a:latin typeface="Arial"/>
                <a:ea typeface="Arial"/>
              </a:rPr>
              <a:t>‹N°›</a:t>
            </a:fld>
            <a:endParaRPr lang="fr-FR" sz="10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slideLayout" Target="../slideLayouts/slideLayout8.xml"/><Relationship Id="rId4" Type="http://schemas.openxmlformats.org/officeDocument/2006/relationships/tags" Target="../tags/tag4.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xml"/><Relationship Id="rId7" Type="http://schemas.openxmlformats.org/officeDocument/2006/relationships/image" Target="../media/image1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slideLayout" Target="../slideLayouts/slideLayout8.xml"/><Relationship Id="rId4" Type="http://schemas.openxmlformats.org/officeDocument/2006/relationships/tags" Target="../tags/tag8.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PlaceHolder 1"/>
          <p:cNvSpPr>
            <a:spLocks noGrp="1"/>
          </p:cNvSpPr>
          <p:nvPr>
            <p:ph type="subTitle"/>
          </p:nvPr>
        </p:nvSpPr>
        <p:spPr>
          <a:xfrm>
            <a:off x="311760" y="1367640"/>
            <a:ext cx="8519400" cy="791640"/>
          </a:xfrm>
          <a:prstGeom prst="rect">
            <a:avLst/>
          </a:prstGeom>
          <a:noFill/>
          <a:ln w="0">
            <a:noFill/>
          </a:ln>
        </p:spPr>
        <p:txBody>
          <a:bodyPr lIns="91440" tIns="91440" rIns="91440" bIns="91440" anchor="t">
            <a:noAutofit/>
          </a:bodyPr>
          <a:lstStyle/>
          <a:p>
            <a:pPr algn="ctr">
              <a:lnSpc>
                <a:spcPct val="115000"/>
              </a:lnSpc>
              <a:spcBef>
                <a:spcPts val="1199"/>
              </a:spcBef>
              <a:tabLst>
                <a:tab pos="0" algn="l"/>
              </a:tabLst>
            </a:pPr>
            <a:r>
              <a:rPr lang="fr" sz="2700" b="1" u="none" strike="noStrike">
                <a:solidFill>
                  <a:schemeClr val="dk1"/>
                </a:solidFill>
                <a:uFillTx/>
                <a:latin typeface="Arial"/>
                <a:ea typeface="Arial"/>
              </a:rPr>
              <a:t>AR</a:t>
            </a:r>
            <a:r>
              <a:rPr lang="fr" sz="2700" b="0" u="none" strike="noStrike">
                <a:solidFill>
                  <a:schemeClr val="dk1"/>
                </a:solidFill>
                <a:uFillTx/>
                <a:latin typeface="Arial"/>
                <a:ea typeface="Arial"/>
              </a:rPr>
              <a:t>ctic</a:t>
            </a:r>
            <a:r>
              <a:rPr lang="fr" sz="2700" b="1" u="none" strike="noStrike">
                <a:solidFill>
                  <a:schemeClr val="dk1"/>
                </a:solidFill>
                <a:uFillTx/>
                <a:latin typeface="Arial"/>
                <a:ea typeface="Arial"/>
              </a:rPr>
              <a:t> D</a:t>
            </a:r>
            <a:r>
              <a:rPr lang="fr" sz="2700" b="0" u="none" strike="noStrike">
                <a:solidFill>
                  <a:schemeClr val="dk1"/>
                </a:solidFill>
                <a:uFillTx/>
                <a:latin typeface="Arial"/>
                <a:ea typeface="Arial"/>
              </a:rPr>
              <a:t>iatom microalgae bioactive </a:t>
            </a:r>
            <a:r>
              <a:rPr lang="fr" sz="2700" b="1" u="none" strike="noStrike">
                <a:solidFill>
                  <a:schemeClr val="dk1"/>
                </a:solidFill>
                <a:uFillTx/>
                <a:latin typeface="Arial"/>
                <a:ea typeface="Arial"/>
              </a:rPr>
              <a:t>C</a:t>
            </a:r>
            <a:r>
              <a:rPr lang="fr" sz="2700" b="0" u="none" strike="noStrike">
                <a:solidFill>
                  <a:schemeClr val="dk1"/>
                </a:solidFill>
                <a:uFillTx/>
                <a:latin typeface="Arial"/>
                <a:ea typeface="Arial"/>
              </a:rPr>
              <a:t>hemodiversity :</a:t>
            </a:r>
            <a:endParaRPr lang="fr-FR" sz="2700" b="0" u="none" strike="noStrike">
              <a:solidFill>
                <a:srgbClr val="000000"/>
              </a:solidFill>
              <a:uFillTx/>
              <a:latin typeface="Arial"/>
            </a:endParaRPr>
          </a:p>
          <a:p>
            <a:pPr algn="ctr">
              <a:lnSpc>
                <a:spcPct val="100000"/>
              </a:lnSpc>
              <a:tabLst>
                <a:tab pos="0" algn="l"/>
              </a:tabLst>
            </a:pPr>
            <a:r>
              <a:rPr lang="fr" sz="2700" b="0" u="none" strike="noStrike">
                <a:solidFill>
                  <a:schemeClr val="dk1"/>
                </a:solidFill>
                <a:uFillTx/>
                <a:latin typeface="Arial"/>
                <a:ea typeface="Arial"/>
              </a:rPr>
              <a:t>pr</a:t>
            </a:r>
            <a:r>
              <a:rPr lang="fr" sz="2700" b="1" u="none" strike="noStrike">
                <a:solidFill>
                  <a:schemeClr val="dk1"/>
                </a:solidFill>
                <a:uFillTx/>
                <a:latin typeface="Arial"/>
                <a:ea typeface="Arial"/>
              </a:rPr>
              <a:t>O</a:t>
            </a:r>
            <a:r>
              <a:rPr lang="fr" sz="2700" b="0" u="none" strike="noStrike">
                <a:solidFill>
                  <a:schemeClr val="dk1"/>
                </a:solidFill>
                <a:uFillTx/>
                <a:latin typeface="Arial"/>
                <a:ea typeface="Arial"/>
              </a:rPr>
              <a:t>spection, pr</a:t>
            </a:r>
            <a:r>
              <a:rPr lang="fr" sz="2700" b="1" u="none" strike="noStrike">
                <a:solidFill>
                  <a:schemeClr val="dk1"/>
                </a:solidFill>
                <a:uFillTx/>
                <a:latin typeface="Arial"/>
                <a:ea typeface="Arial"/>
              </a:rPr>
              <a:t>O</a:t>
            </a:r>
            <a:r>
              <a:rPr lang="fr" sz="2700" b="0" u="none" strike="noStrike">
                <a:solidFill>
                  <a:schemeClr val="dk1"/>
                </a:solidFill>
                <a:uFillTx/>
                <a:latin typeface="Arial"/>
                <a:ea typeface="Arial"/>
              </a:rPr>
              <a:t>duction and pr</a:t>
            </a:r>
            <a:r>
              <a:rPr lang="fr" sz="2700" b="1" u="none" strike="noStrike">
                <a:solidFill>
                  <a:schemeClr val="dk1"/>
                </a:solidFill>
                <a:uFillTx/>
                <a:latin typeface="Arial"/>
                <a:ea typeface="Arial"/>
              </a:rPr>
              <a:t>O</a:t>
            </a:r>
            <a:r>
              <a:rPr lang="fr" sz="2700" b="0" u="none" strike="noStrike">
                <a:solidFill>
                  <a:schemeClr val="dk1"/>
                </a:solidFill>
                <a:uFillTx/>
                <a:latin typeface="Arial"/>
                <a:ea typeface="Arial"/>
              </a:rPr>
              <a:t>tection</a:t>
            </a:r>
            <a:endParaRPr lang="fr-FR" sz="2700" b="0" u="none" strike="noStrike">
              <a:solidFill>
                <a:srgbClr val="000000"/>
              </a:solidFill>
              <a:uFillTx/>
              <a:latin typeface="Arial"/>
            </a:endParaRPr>
          </a:p>
        </p:txBody>
      </p:sp>
      <p:pic>
        <p:nvPicPr>
          <p:cNvPr id="40" name="Google Shape;56;p13"/>
          <p:cNvPicPr/>
          <p:nvPr/>
        </p:nvPicPr>
        <p:blipFill>
          <a:blip r:embed="rId2"/>
          <a:stretch/>
        </p:blipFill>
        <p:spPr>
          <a:xfrm>
            <a:off x="0" y="0"/>
            <a:ext cx="827640" cy="827640"/>
          </a:xfrm>
          <a:prstGeom prst="rect">
            <a:avLst/>
          </a:prstGeom>
          <a:noFill/>
          <a:ln w="0">
            <a:noFill/>
          </a:ln>
        </p:spPr>
      </p:pic>
      <p:pic>
        <p:nvPicPr>
          <p:cNvPr id="41" name="Google Shape;57;p13"/>
          <p:cNvPicPr/>
          <p:nvPr/>
        </p:nvPicPr>
        <p:blipFill>
          <a:blip r:embed="rId3"/>
          <a:stretch/>
        </p:blipFill>
        <p:spPr>
          <a:xfrm>
            <a:off x="3706560" y="2817720"/>
            <a:ext cx="1704960" cy="937440"/>
          </a:xfrm>
          <a:prstGeom prst="rect">
            <a:avLst/>
          </a:prstGeom>
          <a:noFill/>
          <a:ln w="0">
            <a:noFill/>
          </a:ln>
        </p:spPr>
      </p:pic>
      <p:pic>
        <p:nvPicPr>
          <p:cNvPr id="42" name="Google Shape;58;p13"/>
          <p:cNvPicPr/>
          <p:nvPr/>
        </p:nvPicPr>
        <p:blipFill>
          <a:blip r:embed="rId4"/>
          <a:stretch/>
        </p:blipFill>
        <p:spPr>
          <a:xfrm>
            <a:off x="1200240" y="2926080"/>
            <a:ext cx="2280240" cy="720720"/>
          </a:xfrm>
          <a:prstGeom prst="rect">
            <a:avLst/>
          </a:prstGeom>
          <a:noFill/>
          <a:ln w="0">
            <a:noFill/>
          </a:ln>
        </p:spPr>
      </p:pic>
      <p:pic>
        <p:nvPicPr>
          <p:cNvPr id="43" name="Google Shape;59;p13"/>
          <p:cNvPicPr/>
          <p:nvPr/>
        </p:nvPicPr>
        <p:blipFill>
          <a:blip r:embed="rId5"/>
          <a:stretch/>
        </p:blipFill>
        <p:spPr>
          <a:xfrm>
            <a:off x="2184480" y="4129920"/>
            <a:ext cx="4523400" cy="827640"/>
          </a:xfrm>
          <a:prstGeom prst="rect">
            <a:avLst/>
          </a:prstGeom>
          <a:noFill/>
          <a:ln w="0">
            <a:noFill/>
          </a:ln>
        </p:spPr>
      </p:pic>
      <p:pic>
        <p:nvPicPr>
          <p:cNvPr id="44" name="Google Shape;60;p13"/>
          <p:cNvPicPr/>
          <p:nvPr/>
        </p:nvPicPr>
        <p:blipFill>
          <a:blip r:embed="rId6"/>
          <a:stretch/>
        </p:blipFill>
        <p:spPr>
          <a:xfrm>
            <a:off x="7531560" y="0"/>
            <a:ext cx="1611360" cy="663480"/>
          </a:xfrm>
          <a:prstGeom prst="rect">
            <a:avLst/>
          </a:prstGeom>
          <a:noFill/>
          <a:ln w="0">
            <a:noFill/>
          </a:ln>
        </p:spPr>
      </p:pic>
      <p:pic>
        <p:nvPicPr>
          <p:cNvPr id="45" name="Google Shape;61;p13"/>
          <p:cNvPicPr/>
          <p:nvPr/>
        </p:nvPicPr>
        <p:blipFill>
          <a:blip r:embed="rId7"/>
          <a:stretch/>
        </p:blipFill>
        <p:spPr>
          <a:xfrm>
            <a:off x="5702760" y="2954880"/>
            <a:ext cx="2149560" cy="663480"/>
          </a:xfrm>
          <a:prstGeom prst="rect">
            <a:avLst/>
          </a:prstGeom>
          <a:noFill/>
          <a:ln w="0">
            <a:noFill/>
          </a:ln>
        </p:spPr>
      </p:pic>
      <p:sp>
        <p:nvSpPr>
          <p:cNvPr id="46" name="PlaceHolder 2"/>
          <p:cNvSpPr>
            <a:spLocks noGrp="1"/>
          </p:cNvSpPr>
          <p:nvPr>
            <p:ph type="subTitle"/>
          </p:nvPr>
        </p:nvSpPr>
        <p:spPr>
          <a:xfrm>
            <a:off x="1022400" y="2418840"/>
            <a:ext cx="2610720" cy="460440"/>
          </a:xfrm>
          <a:prstGeom prst="rect">
            <a:avLst/>
          </a:prstGeom>
          <a:noFill/>
          <a:ln w="0">
            <a:noFill/>
          </a:ln>
        </p:spPr>
        <p:txBody>
          <a:bodyPr lIns="91440" tIns="91440" rIns="91440" bIns="91440" anchor="t">
            <a:noAutofit/>
          </a:bodyPr>
          <a:lstStyle/>
          <a:p>
            <a:pPr algn="ctr">
              <a:lnSpc>
                <a:spcPct val="100000"/>
              </a:lnSpc>
              <a:tabLst>
                <a:tab pos="0" algn="l"/>
              </a:tabLst>
            </a:pPr>
            <a:r>
              <a:rPr lang="fr" sz="2000" b="1" u="none" strike="noStrike">
                <a:solidFill>
                  <a:schemeClr val="dk1"/>
                </a:solidFill>
                <a:uFillTx/>
                <a:latin typeface="Arial"/>
                <a:ea typeface="Arial"/>
              </a:rPr>
              <a:t>Dr Johann Lavaud</a:t>
            </a:r>
            <a:endParaRPr lang="fr-FR" sz="2000" b="0" u="none" strike="noStrike">
              <a:solidFill>
                <a:srgbClr val="000000"/>
              </a:solidFill>
              <a:uFillTx/>
              <a:latin typeface="Arial"/>
            </a:endParaRPr>
          </a:p>
        </p:txBody>
      </p:sp>
      <p:sp>
        <p:nvSpPr>
          <p:cNvPr id="47" name="PlaceHolder 3"/>
          <p:cNvSpPr>
            <a:spLocks noGrp="1"/>
          </p:cNvSpPr>
          <p:nvPr>
            <p:ph type="subTitle"/>
          </p:nvPr>
        </p:nvSpPr>
        <p:spPr>
          <a:xfrm>
            <a:off x="5641200" y="2418840"/>
            <a:ext cx="2505240" cy="460440"/>
          </a:xfrm>
          <a:prstGeom prst="rect">
            <a:avLst/>
          </a:prstGeom>
          <a:noFill/>
          <a:ln w="0">
            <a:noFill/>
          </a:ln>
        </p:spPr>
        <p:txBody>
          <a:bodyPr lIns="91440" tIns="91440" rIns="91440" bIns="91440" anchor="t">
            <a:noAutofit/>
          </a:bodyPr>
          <a:lstStyle/>
          <a:p>
            <a:pPr algn="ctr">
              <a:lnSpc>
                <a:spcPct val="100000"/>
              </a:lnSpc>
              <a:tabLst>
                <a:tab pos="0" algn="l"/>
              </a:tabLst>
            </a:pPr>
            <a:r>
              <a:rPr lang="fr" sz="2000" b="1" u="none" strike="noStrike">
                <a:solidFill>
                  <a:schemeClr val="dk1"/>
                </a:solidFill>
                <a:uFillTx/>
                <a:latin typeface="Arial"/>
                <a:ea typeface="Arial"/>
              </a:rPr>
              <a:t>Dr Betty Queffelec</a:t>
            </a:r>
            <a:endParaRPr lang="fr-FR" sz="2000" b="0" u="none" strike="noStrike">
              <a:solidFill>
                <a:srgbClr val="000000"/>
              </a:solidFill>
              <a:uFillTx/>
              <a:latin typeface="Arial"/>
            </a:endParaRPr>
          </a:p>
        </p:txBody>
      </p:sp>
      <p:sp>
        <p:nvSpPr>
          <p:cNvPr id="48" name="PlaceHolder 4"/>
          <p:cNvSpPr>
            <a:spLocks noGrp="1"/>
          </p:cNvSpPr>
          <p:nvPr>
            <p:ph type="sldNum" idx="13"/>
          </p:nvPr>
        </p:nvSpPr>
        <p:spPr>
          <a:xfrm>
            <a:off x="8472600" y="4663080"/>
            <a:ext cx="547560" cy="39240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D88B3A01-D978-4C9F-A88D-D5D555471EC9}" type="slidenum">
              <a:rPr lang="fr" sz="1000" b="0" u="none" strike="noStrike">
                <a:solidFill>
                  <a:schemeClr val="dk2"/>
                </a:solidFill>
                <a:uFillTx/>
                <a:latin typeface="Arial"/>
                <a:ea typeface="Arial"/>
              </a:rPr>
              <a:t>1</a:t>
            </a:fld>
            <a:endParaRPr lang="fr-FR" sz="1000" b="0" u="none" strike="noStrike">
              <a:solidFill>
                <a:srgbClr val="000000"/>
              </a:solidFill>
              <a:uFillTx/>
              <a:latin typeface="Times New Roman"/>
            </a:endParaRPr>
          </a:p>
        </p:txBody>
      </p:sp>
      <p:pic>
        <p:nvPicPr>
          <p:cNvPr id="49" name="Image 48"/>
          <p:cNvPicPr/>
          <p:nvPr/>
        </p:nvPicPr>
        <p:blipFill>
          <a:blip r:embed="rId8"/>
          <a:stretch/>
        </p:blipFill>
        <p:spPr>
          <a:xfrm>
            <a:off x="1440000" y="165960"/>
            <a:ext cx="5631840" cy="1273320"/>
          </a:xfrm>
          <a:prstGeom prst="rect">
            <a:avLst/>
          </a:prstGeom>
          <a:noFill/>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311760" y="364320"/>
            <a:ext cx="8519400" cy="57168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fr" sz="2800" b="1" u="none" strike="noStrike" dirty="0">
                <a:solidFill>
                  <a:schemeClr val="accent1"/>
                </a:solidFill>
                <a:uFillTx/>
                <a:latin typeface="Arial"/>
                <a:ea typeface="Arial"/>
              </a:rPr>
              <a:t>Sciences naturelles</a:t>
            </a:r>
            <a:endParaRPr lang="fr-FR" sz="2800" b="0" u="none" strike="noStrike" dirty="0">
              <a:solidFill>
                <a:schemeClr val="accent1"/>
              </a:solidFill>
              <a:uFillTx/>
              <a:latin typeface="Arial"/>
            </a:endParaRPr>
          </a:p>
        </p:txBody>
      </p:sp>
      <p:sp>
        <p:nvSpPr>
          <p:cNvPr id="99" name="PlaceHolder 2"/>
          <p:cNvSpPr>
            <a:spLocks noGrp="1"/>
          </p:cNvSpPr>
          <p:nvPr>
            <p:ph/>
          </p:nvPr>
        </p:nvSpPr>
        <p:spPr>
          <a:xfrm>
            <a:off x="134280" y="1169280"/>
            <a:ext cx="8697240" cy="3837600"/>
          </a:xfrm>
          <a:prstGeom prst="rect">
            <a:avLst/>
          </a:prstGeom>
          <a:noFill/>
          <a:ln w="0">
            <a:noFill/>
          </a:ln>
        </p:spPr>
        <p:txBody>
          <a:bodyPr lIns="91440" tIns="91440" rIns="91440" bIns="91440" anchor="t">
            <a:noAutofit/>
          </a:bodyPr>
          <a:lstStyle/>
          <a:p>
            <a:pPr indent="0">
              <a:lnSpc>
                <a:spcPct val="105000"/>
              </a:lnSpc>
              <a:buNone/>
              <a:tabLst>
                <a:tab pos="0" algn="l"/>
              </a:tabLst>
            </a:pPr>
            <a:r>
              <a:rPr lang="fr" sz="1500" b="1" u="none" strike="noStrike" dirty="0">
                <a:solidFill>
                  <a:schemeClr val="accent1"/>
                </a:solidFill>
                <a:uFillTx/>
                <a:latin typeface="Arial"/>
                <a:ea typeface="Arial"/>
              </a:rPr>
              <a:t>WP1: Écologie chimique et écophysiologie.</a:t>
            </a:r>
            <a:endParaRPr lang="fr-FR" sz="1500" b="0" u="none" strike="noStrike" dirty="0">
              <a:solidFill>
                <a:schemeClr val="accent1"/>
              </a:solidFill>
              <a:uFillTx/>
              <a:latin typeface="Arial"/>
            </a:endParaRPr>
          </a:p>
          <a:p>
            <a:pPr indent="0" algn="just">
              <a:lnSpc>
                <a:spcPct val="105000"/>
              </a:lnSpc>
              <a:spcBef>
                <a:spcPts val="1199"/>
              </a:spcBef>
              <a:buNone/>
              <a:tabLst>
                <a:tab pos="0" algn="l"/>
              </a:tabLst>
            </a:pPr>
            <a:r>
              <a:rPr lang="fr" sz="1220" b="1" u="none" strike="noStrike" dirty="0">
                <a:solidFill>
                  <a:schemeClr val="accent1"/>
                </a:solidFill>
                <a:uFillTx/>
                <a:latin typeface="Arial"/>
                <a:ea typeface="Arial"/>
              </a:rPr>
              <a:t>-T1.1: Écologie chimique </a:t>
            </a:r>
            <a:r>
              <a:rPr lang="fr" sz="1220" b="1" u="none" strike="noStrike" dirty="0">
                <a:solidFill>
                  <a:schemeClr val="dk1"/>
                </a:solidFill>
                <a:uFillTx/>
                <a:latin typeface="Arial"/>
                <a:ea typeface="Arial"/>
              </a:rPr>
              <a:t>:</a:t>
            </a:r>
            <a:r>
              <a:rPr lang="fr" sz="1220" b="0" u="none" strike="noStrike" dirty="0">
                <a:solidFill>
                  <a:schemeClr val="dk1"/>
                </a:solidFill>
                <a:uFillTx/>
                <a:latin typeface="Arial"/>
                <a:ea typeface="Arial"/>
              </a:rPr>
              <a:t> quel est le profil biochimique des blooms de diatomées dans l’Océan Arctique ?</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 sz="1220" b="1" u="none" strike="noStrike" dirty="0">
                <a:solidFill>
                  <a:schemeClr val="accent1"/>
                </a:solidFill>
                <a:uFillTx/>
                <a:latin typeface="Arial"/>
                <a:ea typeface="Arial"/>
              </a:rPr>
              <a:t>-T1.2: Écophysiologie : </a:t>
            </a:r>
            <a:r>
              <a:rPr lang="fr" sz="1220" b="0" u="none" strike="noStrike" dirty="0">
                <a:solidFill>
                  <a:schemeClr val="dk1"/>
                </a:solidFill>
                <a:uFillTx/>
                <a:latin typeface="Arial"/>
                <a:ea typeface="Arial"/>
              </a:rPr>
              <a:t>comment</a:t>
            </a:r>
            <a:r>
              <a:rPr lang="fr" sz="1220" b="1" u="none" strike="noStrike" dirty="0">
                <a:solidFill>
                  <a:schemeClr val="dk1"/>
                </a:solidFill>
                <a:uFillTx/>
                <a:latin typeface="Arial"/>
                <a:ea typeface="Arial"/>
              </a:rPr>
              <a:t> </a:t>
            </a:r>
            <a:r>
              <a:rPr lang="fr" sz="1220" b="0" u="none" strike="noStrike" dirty="0">
                <a:solidFill>
                  <a:schemeClr val="dk1"/>
                </a:solidFill>
                <a:uFillTx/>
                <a:latin typeface="Arial"/>
                <a:ea typeface="Arial"/>
              </a:rPr>
              <a:t>les changements environnementaux impactent la synthèse de métabolites d’intérêt chez les diatomées arctiques ?</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 sz="1220" b="0" u="sng" strike="noStrike" dirty="0">
                <a:solidFill>
                  <a:schemeClr val="dk1"/>
                </a:solidFill>
                <a:uFillTx/>
                <a:latin typeface="Arial"/>
                <a:ea typeface="Arial"/>
              </a:rPr>
              <a:t>Résultats attendus</a:t>
            </a:r>
            <a:r>
              <a:rPr lang="fr" sz="1220" b="0" u="none" strike="noStrike" dirty="0">
                <a:solidFill>
                  <a:schemeClr val="dk1"/>
                </a:solidFill>
                <a:uFillTx/>
                <a:latin typeface="Arial"/>
                <a:ea typeface="Arial"/>
              </a:rPr>
              <a:t> : biodiversité et chimiodiversité des diatomées arctiques dans les conditions environnementales actuelles et futures; sélection d’espèces clé pour le WP2.</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endParaRPr lang="fr-FR" sz="500" b="0" u="none" strike="noStrike" dirty="0">
              <a:solidFill>
                <a:srgbClr val="000000"/>
              </a:solidFill>
              <a:uFillTx/>
              <a:latin typeface="Arial"/>
            </a:endParaRPr>
          </a:p>
          <a:p>
            <a:pPr indent="0">
              <a:lnSpc>
                <a:spcPct val="105000"/>
              </a:lnSpc>
              <a:buNone/>
              <a:tabLst>
                <a:tab pos="0" algn="l"/>
              </a:tabLst>
            </a:pPr>
            <a:r>
              <a:rPr lang="fr" sz="1500" b="1" u="none" strike="noStrike" dirty="0">
                <a:solidFill>
                  <a:schemeClr val="accent1"/>
                </a:solidFill>
                <a:uFillTx/>
                <a:latin typeface="Arial"/>
                <a:ea typeface="Arial"/>
              </a:rPr>
              <a:t>WP2: Bioprospection et production.</a:t>
            </a:r>
            <a:endParaRPr lang="fr-FR" sz="1500" b="0" u="none" strike="noStrike" dirty="0">
              <a:solidFill>
                <a:schemeClr val="accent1"/>
              </a:solidFill>
              <a:uFillTx/>
              <a:latin typeface="Arial"/>
            </a:endParaRPr>
          </a:p>
          <a:p>
            <a:pPr indent="0" algn="just">
              <a:lnSpc>
                <a:spcPct val="105000"/>
              </a:lnSpc>
              <a:spcBef>
                <a:spcPts val="1199"/>
              </a:spcBef>
              <a:buNone/>
              <a:tabLst>
                <a:tab pos="0" algn="l"/>
              </a:tabLst>
            </a:pPr>
            <a:r>
              <a:rPr lang="fr" sz="1220" b="1" u="none" strike="noStrike" dirty="0">
                <a:solidFill>
                  <a:schemeClr val="accent1"/>
                </a:solidFill>
                <a:uFillTx/>
                <a:latin typeface="Arial"/>
                <a:ea typeface="Arial"/>
              </a:rPr>
              <a:t>-T2.1: Bioprospection :</a:t>
            </a:r>
            <a:r>
              <a:rPr lang="fr" sz="1220" b="0" u="none" strike="noStrike" dirty="0">
                <a:solidFill>
                  <a:schemeClr val="accent1"/>
                </a:solidFill>
                <a:uFillTx/>
                <a:latin typeface="Arial"/>
                <a:ea typeface="Arial"/>
              </a:rPr>
              <a:t> </a:t>
            </a:r>
            <a:r>
              <a:rPr lang="fr" sz="1220" b="0" u="none" strike="noStrike" dirty="0">
                <a:solidFill>
                  <a:schemeClr val="dk1"/>
                </a:solidFill>
                <a:uFillTx/>
                <a:latin typeface="Arial"/>
                <a:ea typeface="Arial"/>
              </a:rPr>
              <a:t>quels métabolites synthétisés par les diatomées arctiques sont intéressants pour des applications en santé humaine et biotechnologies bleues ?</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 sz="1220" b="1" u="none" strike="noStrike" dirty="0">
                <a:solidFill>
                  <a:schemeClr val="accent1"/>
                </a:solidFill>
                <a:uFillTx/>
                <a:latin typeface="Arial"/>
                <a:ea typeface="Arial"/>
              </a:rPr>
              <a:t>-T2.2: Bioproduction :</a:t>
            </a:r>
            <a:r>
              <a:rPr lang="fr" sz="1220" b="0" u="none" strike="noStrike" dirty="0">
                <a:solidFill>
                  <a:schemeClr val="accent1"/>
                </a:solidFill>
                <a:uFillTx/>
                <a:latin typeface="Arial"/>
                <a:ea typeface="Arial"/>
              </a:rPr>
              <a:t> </a:t>
            </a:r>
            <a:r>
              <a:rPr lang="fr" sz="1220" b="0" u="none" strike="noStrike" dirty="0">
                <a:solidFill>
                  <a:schemeClr val="dk1"/>
                </a:solidFill>
                <a:uFillTx/>
                <a:latin typeface="Arial"/>
                <a:ea typeface="Arial"/>
              </a:rPr>
              <a:t>comment pouvons-nous optimiser la synthèse de ces métabolites ?</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FR" sz="1220" b="0" u="sng" strike="noStrike" dirty="0">
                <a:solidFill>
                  <a:schemeClr val="dk1"/>
                </a:solidFill>
                <a:uFillTx/>
                <a:latin typeface="Arial"/>
                <a:ea typeface="Arial"/>
              </a:rPr>
              <a:t>Résultats attendus</a:t>
            </a:r>
            <a:r>
              <a:rPr lang="fr-FR" sz="1220" b="0" u="none" strike="noStrike" dirty="0">
                <a:solidFill>
                  <a:schemeClr val="dk1"/>
                </a:solidFill>
                <a:uFillTx/>
                <a:latin typeface="Arial"/>
                <a:ea typeface="Arial"/>
              </a:rPr>
              <a:t> : profil biochimique (pigments, acides gras, etc.) et bioactivités d’intérêt en santé humaine (</a:t>
            </a:r>
            <a:r>
              <a:rPr lang="fr-FR" sz="1220" b="0" u="none" strike="noStrike" dirty="0" err="1">
                <a:solidFill>
                  <a:schemeClr val="dk1"/>
                </a:solidFill>
                <a:uFillTx/>
                <a:latin typeface="Arial"/>
                <a:ea typeface="Arial"/>
              </a:rPr>
              <a:t>antioxydante</a:t>
            </a:r>
            <a:r>
              <a:rPr lang="fr-FR" sz="1220" b="0" u="none" strike="noStrike" dirty="0">
                <a:solidFill>
                  <a:schemeClr val="dk1"/>
                </a:solidFill>
                <a:uFillTx/>
                <a:latin typeface="Arial"/>
                <a:ea typeface="Arial"/>
              </a:rPr>
              <a:t>, antivirale, </a:t>
            </a:r>
            <a:r>
              <a:rPr lang="fr-FR" sz="1220" b="0" u="none" strike="noStrike" dirty="0" err="1">
                <a:solidFill>
                  <a:schemeClr val="dk1"/>
                </a:solidFill>
                <a:uFillTx/>
                <a:latin typeface="Arial"/>
                <a:ea typeface="Arial"/>
              </a:rPr>
              <a:t>chémopreventive</a:t>
            </a:r>
            <a:r>
              <a:rPr lang="fr-FR" sz="1220" b="0" u="none" strike="noStrike" dirty="0">
                <a:solidFill>
                  <a:schemeClr val="dk1"/>
                </a:solidFill>
                <a:uFillTx/>
                <a:latin typeface="Arial"/>
                <a:ea typeface="Arial"/>
              </a:rPr>
              <a:t>, etc.) et biotechnologie (ex. propriétés antibactériennes et </a:t>
            </a:r>
            <a:r>
              <a:rPr lang="fr-FR" sz="1220" b="0" u="none" strike="noStrike" dirty="0" err="1">
                <a:solidFill>
                  <a:schemeClr val="dk1"/>
                </a:solidFill>
                <a:uFillTx/>
                <a:latin typeface="Arial"/>
                <a:ea typeface="Arial"/>
              </a:rPr>
              <a:t>antibiofilm</a:t>
            </a:r>
            <a:r>
              <a:rPr lang="fr-FR" sz="1220" b="0" u="none" strike="noStrike" dirty="0">
                <a:solidFill>
                  <a:schemeClr val="dk1"/>
                </a:solidFill>
                <a:uFillTx/>
                <a:latin typeface="Arial"/>
                <a:ea typeface="Arial"/>
              </a:rPr>
              <a:t>); conditions de culture (lumière, température, etc.) pour optimiser la biomasse et/ou la synthèse de métabolites.</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endParaRPr lang="fr-FR" sz="1220" b="0" u="none" strike="noStrike" dirty="0">
              <a:solidFill>
                <a:srgbClr val="000000"/>
              </a:solidFill>
              <a:uFillTx/>
              <a:latin typeface="Arial"/>
            </a:endParaRPr>
          </a:p>
        </p:txBody>
      </p:sp>
      <p:sp>
        <p:nvSpPr>
          <p:cNvPr id="100" name="PlaceHolder 3"/>
          <p:cNvSpPr>
            <a:spLocks noGrp="1"/>
          </p:cNvSpPr>
          <p:nvPr>
            <p:ph type="sldNum" idx="4294967295"/>
          </p:nvPr>
        </p:nvSpPr>
        <p:spPr>
          <a:xfrm>
            <a:off x="8472600" y="4663080"/>
            <a:ext cx="547560" cy="39240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05393329-E276-4562-A772-E9063E77B47A}" type="slidenum">
              <a:rPr lang="fr" sz="1000" b="0" u="none" strike="noStrike">
                <a:solidFill>
                  <a:schemeClr val="dk2"/>
                </a:solidFill>
                <a:uFillTx/>
                <a:latin typeface="Arial"/>
                <a:ea typeface="Arial"/>
              </a:rPr>
              <a:t>10</a:t>
            </a:fld>
            <a:endParaRPr lang="fr-FR" sz="1000" b="0" u="none" strike="noStrike">
              <a:solidFill>
                <a:srgbClr val="000000"/>
              </a:solidFill>
              <a:uFillTx/>
              <a:latin typeface="Times New Roman"/>
            </a:endParaRPr>
          </a:p>
        </p:txBody>
      </p:sp>
      <p:pic>
        <p:nvPicPr>
          <p:cNvPr id="101" name="Google Shape;130;p20"/>
          <p:cNvPicPr/>
          <p:nvPr/>
        </p:nvPicPr>
        <p:blipFill>
          <a:blip r:embed="rId2"/>
          <a:stretch/>
        </p:blipFill>
        <p:spPr>
          <a:xfrm>
            <a:off x="6379200" y="0"/>
            <a:ext cx="2763720" cy="1513440"/>
          </a:xfrm>
          <a:prstGeom prst="rect">
            <a:avLst/>
          </a:prstGeom>
          <a:noFill/>
          <a:ln w="0">
            <a:noFill/>
          </a:ln>
        </p:spPr>
      </p:pic>
    </p:spTree>
    <p:extLst>
      <p:ext uri="{BB962C8B-B14F-4D97-AF65-F5344CB8AC3E}">
        <p14:creationId xmlns:p14="http://schemas.microsoft.com/office/powerpoint/2010/main" val="67574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PlaceHolder 1"/>
          <p:cNvSpPr txBox="1">
            <a:spLocks/>
          </p:cNvSpPr>
          <p:nvPr/>
        </p:nvSpPr>
        <p:spPr>
          <a:xfrm>
            <a:off x="133920" y="35584"/>
            <a:ext cx="8519400" cy="571680"/>
          </a:xfrm>
          <a:prstGeom prst="rect">
            <a:avLst/>
          </a:prstGeom>
          <a:noFill/>
          <a:ln w="0">
            <a:noFill/>
          </a:ln>
        </p:spPr>
        <p:txBody>
          <a:bodyPr lIns="91440" tIns="91440" rIns="91440" bIns="9144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fr" sz="2800" b="1" dirty="0">
                <a:solidFill>
                  <a:schemeClr val="accent1"/>
                </a:solidFill>
                <a:latin typeface="Arial"/>
                <a:ea typeface="Arial"/>
              </a:rPr>
              <a:t>1</a:t>
            </a:r>
            <a:r>
              <a:rPr lang="fr" sz="2800" b="1" baseline="30000" dirty="0">
                <a:solidFill>
                  <a:schemeClr val="accent1"/>
                </a:solidFill>
                <a:latin typeface="Arial"/>
                <a:ea typeface="Arial"/>
              </a:rPr>
              <a:t>ères</a:t>
            </a:r>
            <a:r>
              <a:rPr lang="fr" sz="2800" b="1" dirty="0">
                <a:solidFill>
                  <a:schemeClr val="accent1"/>
                </a:solidFill>
                <a:latin typeface="Arial"/>
                <a:ea typeface="Arial"/>
              </a:rPr>
              <a:t> actions</a:t>
            </a:r>
            <a:endParaRPr lang="fr-FR" sz="2800" dirty="0">
              <a:solidFill>
                <a:schemeClr val="accent1"/>
              </a:solidFill>
              <a:latin typeface="Arial"/>
            </a:endParaRPr>
          </a:p>
        </p:txBody>
      </p:sp>
      <p:sp>
        <p:nvSpPr>
          <p:cNvPr id="35" name="PlaceHolder 2"/>
          <p:cNvSpPr>
            <a:spLocks noGrp="1"/>
          </p:cNvSpPr>
          <p:nvPr>
            <p:ph/>
          </p:nvPr>
        </p:nvSpPr>
        <p:spPr>
          <a:xfrm>
            <a:off x="133920" y="528992"/>
            <a:ext cx="4223160" cy="1492689"/>
          </a:xfrm>
          <a:prstGeom prst="rect">
            <a:avLst/>
          </a:prstGeom>
          <a:noFill/>
          <a:ln w="0">
            <a:noFill/>
          </a:ln>
        </p:spPr>
        <p:txBody>
          <a:bodyPr lIns="91440" tIns="91440" rIns="91440" bIns="91440" anchor="t">
            <a:noAutofit/>
          </a:bodyPr>
          <a:lstStyle/>
          <a:p>
            <a:pPr indent="0">
              <a:lnSpc>
                <a:spcPct val="105000"/>
              </a:lnSpc>
              <a:buNone/>
              <a:tabLst>
                <a:tab pos="0" algn="l"/>
              </a:tabLst>
            </a:pPr>
            <a:r>
              <a:rPr lang="fr" sz="1500" b="1" u="none" strike="noStrike" dirty="0">
                <a:solidFill>
                  <a:schemeClr val="accent1"/>
                </a:solidFill>
                <a:uFillTx/>
                <a:latin typeface="Arial"/>
                <a:ea typeface="Arial"/>
              </a:rPr>
              <a:t>T1.1: Ecologie chimique.</a:t>
            </a:r>
            <a:endParaRPr lang="fr-FR" sz="1500" b="0" u="none" strike="noStrike" dirty="0">
              <a:solidFill>
                <a:schemeClr val="accent1"/>
              </a:solidFill>
              <a:uFillTx/>
              <a:latin typeface="Arial"/>
            </a:endParaRPr>
          </a:p>
          <a:p>
            <a:pPr indent="0" algn="just">
              <a:lnSpc>
                <a:spcPct val="105000"/>
              </a:lnSpc>
              <a:spcBef>
                <a:spcPts val="1199"/>
              </a:spcBef>
              <a:buNone/>
              <a:tabLst>
                <a:tab pos="0" algn="l"/>
              </a:tabLst>
            </a:pPr>
            <a:r>
              <a:rPr lang="fr-FR" sz="1220" b="1" u="none" strike="noStrike" dirty="0">
                <a:solidFill>
                  <a:schemeClr val="dk1"/>
                </a:solidFill>
                <a:uFillTx/>
                <a:latin typeface="Symbol"/>
                <a:ea typeface="Arial"/>
              </a:rPr>
              <a:t></a:t>
            </a:r>
            <a:r>
              <a:rPr lang="fr-FR" sz="1220" b="1" u="none" strike="noStrike" dirty="0">
                <a:solidFill>
                  <a:schemeClr val="dk1"/>
                </a:solidFill>
                <a:uFillTx/>
                <a:latin typeface="Arial"/>
                <a:ea typeface="Arial"/>
              </a:rPr>
              <a:t> Campagnes d’échantillonnages</a:t>
            </a:r>
            <a:r>
              <a:rPr lang="fr-FR" sz="1220" dirty="0">
                <a:solidFill>
                  <a:srgbClr val="000000"/>
                </a:solidFill>
                <a:latin typeface="Arial"/>
              </a:rPr>
              <a:t> </a:t>
            </a:r>
            <a:r>
              <a:rPr lang="fr-FR" sz="1220" b="1" u="none" strike="noStrike" dirty="0">
                <a:solidFill>
                  <a:schemeClr val="dk1"/>
                </a:solidFill>
                <a:uFillTx/>
                <a:latin typeface="Arial"/>
                <a:ea typeface="Arial"/>
              </a:rPr>
              <a:t>:</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FR" sz="1220" b="0" u="none" strike="noStrike" dirty="0">
                <a:solidFill>
                  <a:schemeClr val="dk1"/>
                </a:solidFill>
                <a:uFillTx/>
                <a:latin typeface="Arial"/>
                <a:ea typeface="Arial"/>
              </a:rPr>
              <a:t>- </a:t>
            </a:r>
            <a:r>
              <a:rPr lang="fr-FR" sz="1220" b="0" u="sng" strike="noStrike" dirty="0">
                <a:solidFill>
                  <a:schemeClr val="dk1"/>
                </a:solidFill>
                <a:uFillTx/>
                <a:latin typeface="Arial"/>
                <a:ea typeface="Arial"/>
              </a:rPr>
              <a:t>automne 2024</a:t>
            </a:r>
            <a:r>
              <a:rPr lang="fr-FR" sz="1220" b="0" u="none" strike="noStrike" dirty="0">
                <a:solidFill>
                  <a:schemeClr val="dk1"/>
                </a:solidFill>
                <a:uFillTx/>
                <a:latin typeface="Arial"/>
                <a:ea typeface="Arial"/>
              </a:rPr>
              <a:t>: mer de Lincoln &amp; baie de Baffin</a:t>
            </a:r>
            <a:r>
              <a:rPr lang="fr-FR" sz="1220" dirty="0">
                <a:solidFill>
                  <a:schemeClr val="dk1"/>
                </a:solidFill>
                <a:latin typeface="Arial"/>
                <a:ea typeface="Arial"/>
              </a:rPr>
              <a:t>.</a:t>
            </a:r>
          </a:p>
          <a:p>
            <a:pPr indent="0" algn="just">
              <a:lnSpc>
                <a:spcPct val="105000"/>
              </a:lnSpc>
              <a:spcBef>
                <a:spcPts val="1199"/>
              </a:spcBef>
              <a:buNone/>
              <a:tabLst>
                <a:tab pos="0" algn="l"/>
              </a:tabLst>
            </a:pPr>
            <a:r>
              <a:rPr lang="fr-FR" sz="1220" b="0" u="none" strike="noStrike" dirty="0">
                <a:solidFill>
                  <a:schemeClr val="dk1"/>
                </a:solidFill>
                <a:uFillTx/>
                <a:latin typeface="Arial"/>
                <a:ea typeface="Arial"/>
              </a:rPr>
              <a:t>- </a:t>
            </a:r>
            <a:r>
              <a:rPr lang="fr-FR" sz="1220" u="sng" dirty="0">
                <a:solidFill>
                  <a:schemeClr val="dk1"/>
                </a:solidFill>
                <a:latin typeface="Arial"/>
                <a:ea typeface="Arial"/>
              </a:rPr>
              <a:t>février-juillet </a:t>
            </a:r>
            <a:r>
              <a:rPr lang="fr-FR" sz="1220" b="0" u="sng" strike="noStrike" dirty="0">
                <a:solidFill>
                  <a:schemeClr val="dk1"/>
                </a:solidFill>
                <a:uFillTx/>
                <a:latin typeface="Arial"/>
                <a:ea typeface="Arial"/>
              </a:rPr>
              <a:t>2025</a:t>
            </a:r>
            <a:r>
              <a:rPr lang="fr-FR" sz="1220" b="0" u="none" strike="noStrike" dirty="0">
                <a:solidFill>
                  <a:schemeClr val="dk1"/>
                </a:solidFill>
                <a:uFillTx/>
                <a:latin typeface="Arial"/>
                <a:ea typeface="Arial"/>
              </a:rPr>
              <a:t>: baie de Baffin (sud ouest).</a:t>
            </a:r>
            <a:endParaRPr lang="fr-FR" sz="1220" b="0" u="none" strike="noStrike" dirty="0">
              <a:solidFill>
                <a:srgbClr val="000000"/>
              </a:solidFill>
              <a:uFillTx/>
              <a:latin typeface="Arial"/>
            </a:endParaRPr>
          </a:p>
        </p:txBody>
      </p:sp>
      <p:grpSp>
        <p:nvGrpSpPr>
          <p:cNvPr id="36" name="Groupe 35"/>
          <p:cNvGrpSpPr/>
          <p:nvPr/>
        </p:nvGrpSpPr>
        <p:grpSpPr>
          <a:xfrm>
            <a:off x="3640650" y="79327"/>
            <a:ext cx="4638957" cy="2252089"/>
            <a:chOff x="3589577" y="597960"/>
            <a:chExt cx="4932917" cy="2523857"/>
          </a:xfrm>
        </p:grpSpPr>
        <p:pic>
          <p:nvPicPr>
            <p:cNvPr id="37" name="Image 9"/>
            <p:cNvPicPr/>
            <p:nvPr/>
          </p:nvPicPr>
          <p:blipFill rotWithShape="1">
            <a:blip r:embed="rId2"/>
            <a:srcRect l="11602" r="23653" b="42760"/>
            <a:stretch/>
          </p:blipFill>
          <p:spPr>
            <a:xfrm>
              <a:off x="4421880" y="597960"/>
              <a:ext cx="4100614" cy="2523857"/>
            </a:xfrm>
            <a:prstGeom prst="rect">
              <a:avLst/>
            </a:prstGeom>
            <a:noFill/>
            <a:ln w="0">
              <a:noFill/>
            </a:ln>
          </p:spPr>
        </p:pic>
        <p:sp>
          <p:nvSpPr>
            <p:cNvPr id="38" name="Rectangle à coins arrondis 11"/>
            <p:cNvSpPr/>
            <p:nvPr/>
          </p:nvSpPr>
          <p:spPr>
            <a:xfrm>
              <a:off x="5572080" y="597960"/>
              <a:ext cx="663120" cy="1115640"/>
            </a:xfrm>
            <a:prstGeom prst="roundRect">
              <a:avLst>
                <a:gd name="adj" fmla="val 16667"/>
              </a:avLst>
            </a:prstGeom>
            <a:noFill/>
            <a:ln w="1905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400" b="0" u="none" strike="noStrike">
                <a:solidFill>
                  <a:schemeClr val="lt1"/>
                </a:solidFill>
                <a:uFillTx/>
                <a:latin typeface="Arial"/>
                <a:ea typeface="Arial"/>
              </a:endParaRPr>
            </a:p>
          </p:txBody>
        </p:sp>
        <p:cxnSp>
          <p:nvCxnSpPr>
            <p:cNvPr id="39" name="Connecteur droit avec flèche 13"/>
            <p:cNvCxnSpPr/>
            <p:nvPr/>
          </p:nvCxnSpPr>
          <p:spPr>
            <a:xfrm flipV="1">
              <a:off x="3589577" y="1136880"/>
              <a:ext cx="1938944" cy="947633"/>
            </a:xfrm>
            <a:prstGeom prst="straightConnector1">
              <a:avLst/>
            </a:prstGeom>
            <a:ln w="19050">
              <a:solidFill>
                <a:srgbClr val="FF0000"/>
              </a:solidFill>
              <a:round/>
              <a:tailEnd type="triangle" w="med" len="med"/>
            </a:ln>
          </p:spPr>
        </p:cxnSp>
        <p:sp>
          <p:nvSpPr>
            <p:cNvPr id="40" name="Rectangle à coins arrondis 15"/>
            <p:cNvSpPr/>
            <p:nvPr/>
          </p:nvSpPr>
          <p:spPr>
            <a:xfrm rot="17880000">
              <a:off x="6775920" y="1052280"/>
              <a:ext cx="663120" cy="1873800"/>
            </a:xfrm>
            <a:prstGeom prst="roundRect">
              <a:avLst>
                <a:gd name="adj" fmla="val 16667"/>
              </a:avLst>
            </a:prstGeom>
            <a:noFill/>
            <a:ln w="1905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400" b="0" u="none" strike="noStrike">
                <a:solidFill>
                  <a:schemeClr val="lt1"/>
                </a:solidFill>
                <a:uFillTx/>
                <a:latin typeface="Arial"/>
                <a:ea typeface="Arial"/>
              </a:endParaRPr>
            </a:p>
          </p:txBody>
        </p:sp>
        <p:cxnSp>
          <p:nvCxnSpPr>
            <p:cNvPr id="41" name="Connecteur droit avec flèche 16"/>
            <p:cNvCxnSpPr/>
            <p:nvPr/>
          </p:nvCxnSpPr>
          <p:spPr>
            <a:xfrm flipV="1">
              <a:off x="3589577" y="1840681"/>
              <a:ext cx="2536183" cy="265958"/>
            </a:xfrm>
            <a:prstGeom prst="straightConnector1">
              <a:avLst/>
            </a:prstGeom>
            <a:ln w="19050">
              <a:solidFill>
                <a:srgbClr val="FF0000"/>
              </a:solidFill>
              <a:round/>
              <a:tailEnd type="triangle" w="med" len="med"/>
            </a:ln>
          </p:spPr>
        </p:cxnSp>
        <p:sp>
          <p:nvSpPr>
            <p:cNvPr id="42" name="ZoneTexte 18"/>
            <p:cNvSpPr/>
            <p:nvPr/>
          </p:nvSpPr>
          <p:spPr>
            <a:xfrm>
              <a:off x="4723909" y="2721655"/>
              <a:ext cx="124020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000" b="0" u="none" strike="noStrike" dirty="0">
                  <a:solidFill>
                    <a:schemeClr val="lt1"/>
                  </a:solidFill>
                  <a:uFillTx/>
                  <a:latin typeface="Arial"/>
                  <a:ea typeface="Arial"/>
                </a:rPr>
                <a:t>CANADA</a:t>
              </a:r>
              <a:endParaRPr lang="fr-FR" sz="2000" b="0" u="none" strike="noStrike" dirty="0">
                <a:solidFill>
                  <a:srgbClr val="000000"/>
                </a:solidFill>
                <a:uFillTx/>
                <a:latin typeface="Arial"/>
              </a:endParaRPr>
            </a:p>
          </p:txBody>
        </p:sp>
        <p:sp>
          <p:nvSpPr>
            <p:cNvPr id="43" name="ZoneTexte 19"/>
            <p:cNvSpPr/>
            <p:nvPr/>
          </p:nvSpPr>
          <p:spPr>
            <a:xfrm>
              <a:off x="6495480" y="736920"/>
              <a:ext cx="136800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000" b="0" u="none" strike="noStrike" dirty="0">
                  <a:solidFill>
                    <a:srgbClr val="000000"/>
                  </a:solidFill>
                  <a:uFillTx/>
                  <a:latin typeface="Arial"/>
                  <a:ea typeface="Arial"/>
                </a:rPr>
                <a:t>Groenland</a:t>
              </a:r>
              <a:endParaRPr lang="fr-FR" sz="2000" b="0" u="none" strike="noStrike" dirty="0">
                <a:solidFill>
                  <a:srgbClr val="000000"/>
                </a:solidFill>
                <a:uFillTx/>
                <a:latin typeface="Arial"/>
              </a:endParaRPr>
            </a:p>
          </p:txBody>
        </p:sp>
        <p:sp>
          <p:nvSpPr>
            <p:cNvPr id="44" name="Étoile à 5 branches 43"/>
            <p:cNvSpPr/>
            <p:nvPr/>
          </p:nvSpPr>
          <p:spPr>
            <a:xfrm>
              <a:off x="7236619" y="2197750"/>
              <a:ext cx="300037" cy="298136"/>
            </a:xfrm>
            <a:prstGeom prst="star5">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6697323" y="1789125"/>
              <a:ext cx="1678665" cy="400110"/>
            </a:xfrm>
            <a:prstGeom prst="rect">
              <a:avLst/>
            </a:prstGeom>
            <a:noFill/>
          </p:spPr>
          <p:txBody>
            <a:bodyPr wrap="none" rtlCol="0">
              <a:spAutoFit/>
            </a:bodyPr>
            <a:lstStyle/>
            <a:p>
              <a:r>
                <a:rPr lang="fr-FR" sz="2000" b="1" dirty="0">
                  <a:solidFill>
                    <a:srgbClr val="FF0000"/>
                  </a:solidFill>
                </a:rPr>
                <a:t>Qikiqtarjuaq</a:t>
              </a:r>
            </a:p>
          </p:txBody>
        </p:sp>
      </p:grpSp>
      <p:cxnSp>
        <p:nvCxnSpPr>
          <p:cNvPr id="46" name="Connecteur droit avec flèche 16"/>
          <p:cNvCxnSpPr/>
          <p:nvPr/>
        </p:nvCxnSpPr>
        <p:spPr>
          <a:xfrm flipV="1">
            <a:off x="3459650" y="1679439"/>
            <a:ext cx="3610709" cy="154373"/>
          </a:xfrm>
          <a:prstGeom prst="straightConnector1">
            <a:avLst/>
          </a:prstGeom>
          <a:ln w="19050">
            <a:solidFill>
              <a:srgbClr val="FF0000"/>
            </a:solidFill>
            <a:roun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2"/>
          <p:cNvSpPr>
            <a:spLocks noGrp="1"/>
          </p:cNvSpPr>
          <p:nvPr>
            <p:ph/>
          </p:nvPr>
        </p:nvSpPr>
        <p:spPr>
          <a:xfrm>
            <a:off x="133920" y="528992"/>
            <a:ext cx="4223160" cy="1492689"/>
          </a:xfrm>
          <a:prstGeom prst="rect">
            <a:avLst/>
          </a:prstGeom>
          <a:noFill/>
          <a:ln w="0">
            <a:noFill/>
          </a:ln>
        </p:spPr>
        <p:txBody>
          <a:bodyPr lIns="91440" tIns="91440" rIns="91440" bIns="91440" anchor="t">
            <a:noAutofit/>
          </a:bodyPr>
          <a:lstStyle/>
          <a:p>
            <a:pPr indent="0">
              <a:lnSpc>
                <a:spcPct val="105000"/>
              </a:lnSpc>
              <a:buNone/>
              <a:tabLst>
                <a:tab pos="0" algn="l"/>
              </a:tabLst>
            </a:pPr>
            <a:r>
              <a:rPr lang="fr" sz="1500" b="1" u="none" strike="noStrike" dirty="0">
                <a:solidFill>
                  <a:schemeClr val="accent1"/>
                </a:solidFill>
                <a:uFillTx/>
                <a:latin typeface="Arial"/>
                <a:ea typeface="Arial"/>
              </a:rPr>
              <a:t>T1.1: Ecologie chimique.</a:t>
            </a:r>
            <a:endParaRPr lang="fr-FR" sz="1500" b="0" u="none" strike="noStrike" dirty="0">
              <a:solidFill>
                <a:schemeClr val="accent1"/>
              </a:solidFill>
              <a:uFillTx/>
              <a:latin typeface="Arial"/>
            </a:endParaRPr>
          </a:p>
          <a:p>
            <a:pPr indent="0" algn="just">
              <a:lnSpc>
                <a:spcPct val="105000"/>
              </a:lnSpc>
              <a:spcBef>
                <a:spcPts val="1199"/>
              </a:spcBef>
              <a:buNone/>
              <a:tabLst>
                <a:tab pos="0" algn="l"/>
              </a:tabLst>
            </a:pPr>
            <a:r>
              <a:rPr lang="fr-FR" sz="1220" b="1" u="none" strike="noStrike" dirty="0">
                <a:solidFill>
                  <a:schemeClr val="dk1"/>
                </a:solidFill>
                <a:uFillTx/>
                <a:latin typeface="Symbol"/>
                <a:ea typeface="Arial"/>
              </a:rPr>
              <a:t></a:t>
            </a:r>
            <a:r>
              <a:rPr lang="fr-FR" sz="1220" b="1" u="none" strike="noStrike" dirty="0">
                <a:solidFill>
                  <a:schemeClr val="dk1"/>
                </a:solidFill>
                <a:uFillTx/>
                <a:latin typeface="Arial"/>
                <a:ea typeface="Arial"/>
              </a:rPr>
              <a:t> Campagnes d’échantillonnages</a:t>
            </a:r>
            <a:r>
              <a:rPr lang="fr-FR" sz="1220" dirty="0">
                <a:solidFill>
                  <a:srgbClr val="000000"/>
                </a:solidFill>
                <a:latin typeface="Arial"/>
              </a:rPr>
              <a:t> </a:t>
            </a:r>
            <a:r>
              <a:rPr lang="fr-FR" sz="1220" b="1" u="none" strike="noStrike" dirty="0">
                <a:solidFill>
                  <a:schemeClr val="dk1"/>
                </a:solidFill>
                <a:uFillTx/>
                <a:latin typeface="Arial"/>
                <a:ea typeface="Arial"/>
              </a:rPr>
              <a:t>:</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FR" sz="1220" b="0" u="none" strike="noStrike" dirty="0">
                <a:solidFill>
                  <a:schemeClr val="dk1"/>
                </a:solidFill>
                <a:uFillTx/>
                <a:latin typeface="Arial"/>
                <a:ea typeface="Arial"/>
              </a:rPr>
              <a:t>- </a:t>
            </a:r>
            <a:r>
              <a:rPr lang="fr-FR" sz="1220" b="0" u="sng" strike="noStrike" dirty="0">
                <a:solidFill>
                  <a:schemeClr val="dk1"/>
                </a:solidFill>
                <a:uFillTx/>
                <a:latin typeface="Arial"/>
                <a:ea typeface="Arial"/>
              </a:rPr>
              <a:t>automne 2024</a:t>
            </a:r>
            <a:r>
              <a:rPr lang="fr-FR" sz="1220" b="0" u="none" strike="noStrike" dirty="0">
                <a:solidFill>
                  <a:schemeClr val="dk1"/>
                </a:solidFill>
                <a:uFillTx/>
                <a:latin typeface="Arial"/>
                <a:ea typeface="Arial"/>
              </a:rPr>
              <a:t>: mer de Lincoln &amp; baie de Baffin</a:t>
            </a:r>
            <a:r>
              <a:rPr lang="fr-FR" sz="1220" dirty="0">
                <a:solidFill>
                  <a:schemeClr val="dk1"/>
                </a:solidFill>
                <a:latin typeface="Arial"/>
                <a:ea typeface="Arial"/>
              </a:rPr>
              <a:t>.</a:t>
            </a:r>
          </a:p>
          <a:p>
            <a:pPr indent="0" algn="just">
              <a:lnSpc>
                <a:spcPct val="105000"/>
              </a:lnSpc>
              <a:spcBef>
                <a:spcPts val="1199"/>
              </a:spcBef>
              <a:buNone/>
              <a:tabLst>
                <a:tab pos="0" algn="l"/>
              </a:tabLst>
            </a:pPr>
            <a:r>
              <a:rPr lang="fr-FR" sz="1220" b="0" u="none" strike="noStrike" dirty="0">
                <a:solidFill>
                  <a:schemeClr val="dk1"/>
                </a:solidFill>
                <a:uFillTx/>
                <a:latin typeface="Arial"/>
                <a:ea typeface="Arial"/>
              </a:rPr>
              <a:t>- </a:t>
            </a:r>
            <a:r>
              <a:rPr lang="fr-FR" sz="1220" u="sng" dirty="0">
                <a:solidFill>
                  <a:schemeClr val="dk1"/>
                </a:solidFill>
                <a:latin typeface="Arial"/>
                <a:ea typeface="Arial"/>
              </a:rPr>
              <a:t>février-juillet </a:t>
            </a:r>
            <a:r>
              <a:rPr lang="fr-FR" sz="1220" b="0" u="sng" strike="noStrike" dirty="0">
                <a:solidFill>
                  <a:schemeClr val="dk1"/>
                </a:solidFill>
                <a:uFillTx/>
                <a:latin typeface="Arial"/>
                <a:ea typeface="Arial"/>
              </a:rPr>
              <a:t>2025</a:t>
            </a:r>
            <a:r>
              <a:rPr lang="fr-FR" sz="1220" b="0" u="none" strike="noStrike" dirty="0">
                <a:solidFill>
                  <a:schemeClr val="dk1"/>
                </a:solidFill>
                <a:uFillTx/>
                <a:latin typeface="Arial"/>
                <a:ea typeface="Arial"/>
              </a:rPr>
              <a:t>: baie de Baffin (sud ouest).</a:t>
            </a:r>
            <a:endParaRPr lang="fr-FR" sz="1220" b="0" u="none" strike="noStrike" dirty="0">
              <a:solidFill>
                <a:srgbClr val="000000"/>
              </a:solidFill>
              <a:uFillTx/>
              <a:latin typeface="Arial"/>
            </a:endParaRPr>
          </a:p>
        </p:txBody>
      </p:sp>
      <p:grpSp>
        <p:nvGrpSpPr>
          <p:cNvPr id="12" name="Groupe 11"/>
          <p:cNvGrpSpPr/>
          <p:nvPr/>
        </p:nvGrpSpPr>
        <p:grpSpPr>
          <a:xfrm>
            <a:off x="3640650" y="79327"/>
            <a:ext cx="4638957" cy="2252089"/>
            <a:chOff x="3589577" y="597960"/>
            <a:chExt cx="4932917" cy="2523857"/>
          </a:xfrm>
        </p:grpSpPr>
        <p:pic>
          <p:nvPicPr>
            <p:cNvPr id="104" name="Image 9"/>
            <p:cNvPicPr/>
            <p:nvPr/>
          </p:nvPicPr>
          <p:blipFill rotWithShape="1">
            <a:blip r:embed="rId6"/>
            <a:srcRect l="11602" r="23653" b="42760"/>
            <a:stretch/>
          </p:blipFill>
          <p:spPr>
            <a:xfrm>
              <a:off x="4421880" y="597960"/>
              <a:ext cx="4100614" cy="2523857"/>
            </a:xfrm>
            <a:prstGeom prst="rect">
              <a:avLst/>
            </a:prstGeom>
            <a:noFill/>
            <a:ln w="0">
              <a:noFill/>
            </a:ln>
          </p:spPr>
        </p:pic>
        <p:sp>
          <p:nvSpPr>
            <p:cNvPr id="105" name="Rectangle à coins arrondis 11"/>
            <p:cNvSpPr/>
            <p:nvPr/>
          </p:nvSpPr>
          <p:spPr>
            <a:xfrm>
              <a:off x="5572080" y="597960"/>
              <a:ext cx="663120" cy="1115640"/>
            </a:xfrm>
            <a:prstGeom prst="roundRect">
              <a:avLst>
                <a:gd name="adj" fmla="val 16667"/>
              </a:avLst>
            </a:prstGeom>
            <a:noFill/>
            <a:ln w="1905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400" b="0" u="none" strike="noStrike">
                <a:solidFill>
                  <a:schemeClr val="lt1"/>
                </a:solidFill>
                <a:uFillTx/>
                <a:latin typeface="Arial"/>
                <a:ea typeface="Arial"/>
              </a:endParaRPr>
            </a:p>
          </p:txBody>
        </p:sp>
        <p:cxnSp>
          <p:nvCxnSpPr>
            <p:cNvPr id="106" name="Connecteur droit avec flèche 13"/>
            <p:cNvCxnSpPr/>
            <p:nvPr/>
          </p:nvCxnSpPr>
          <p:spPr>
            <a:xfrm flipV="1">
              <a:off x="3589577" y="1136880"/>
              <a:ext cx="1938944" cy="947633"/>
            </a:xfrm>
            <a:prstGeom prst="straightConnector1">
              <a:avLst/>
            </a:prstGeom>
            <a:ln w="19050">
              <a:solidFill>
                <a:srgbClr val="FF0000"/>
              </a:solidFill>
              <a:round/>
              <a:tailEnd type="triangle" w="med" len="med"/>
            </a:ln>
          </p:spPr>
        </p:cxnSp>
        <p:sp>
          <p:nvSpPr>
            <p:cNvPr id="107" name="Rectangle à coins arrondis 15"/>
            <p:cNvSpPr/>
            <p:nvPr/>
          </p:nvSpPr>
          <p:spPr>
            <a:xfrm rot="17880000">
              <a:off x="6775920" y="1052280"/>
              <a:ext cx="663120" cy="1873800"/>
            </a:xfrm>
            <a:prstGeom prst="roundRect">
              <a:avLst>
                <a:gd name="adj" fmla="val 16667"/>
              </a:avLst>
            </a:prstGeom>
            <a:noFill/>
            <a:ln w="1905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400" b="0" u="none" strike="noStrike">
                <a:solidFill>
                  <a:schemeClr val="lt1"/>
                </a:solidFill>
                <a:uFillTx/>
                <a:latin typeface="Arial"/>
                <a:ea typeface="Arial"/>
              </a:endParaRPr>
            </a:p>
          </p:txBody>
        </p:sp>
        <p:cxnSp>
          <p:nvCxnSpPr>
            <p:cNvPr id="108" name="Connecteur droit avec flèche 16"/>
            <p:cNvCxnSpPr/>
            <p:nvPr/>
          </p:nvCxnSpPr>
          <p:spPr>
            <a:xfrm flipV="1">
              <a:off x="3589577" y="1840681"/>
              <a:ext cx="2536183" cy="265958"/>
            </a:xfrm>
            <a:prstGeom prst="straightConnector1">
              <a:avLst/>
            </a:prstGeom>
            <a:ln w="19050">
              <a:solidFill>
                <a:srgbClr val="FF0000"/>
              </a:solidFill>
              <a:round/>
              <a:tailEnd type="triangle" w="med" len="med"/>
            </a:ln>
          </p:spPr>
        </p:cxnSp>
        <p:sp>
          <p:nvSpPr>
            <p:cNvPr id="109" name="ZoneTexte 18"/>
            <p:cNvSpPr/>
            <p:nvPr/>
          </p:nvSpPr>
          <p:spPr>
            <a:xfrm>
              <a:off x="4723909" y="2721655"/>
              <a:ext cx="124020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000" b="0" u="none" strike="noStrike" dirty="0">
                  <a:solidFill>
                    <a:schemeClr val="lt1"/>
                  </a:solidFill>
                  <a:uFillTx/>
                  <a:latin typeface="Arial"/>
                  <a:ea typeface="Arial"/>
                </a:rPr>
                <a:t>CANADA</a:t>
              </a:r>
              <a:endParaRPr lang="fr-FR" sz="2000" b="0" u="none" strike="noStrike" dirty="0">
                <a:solidFill>
                  <a:srgbClr val="000000"/>
                </a:solidFill>
                <a:uFillTx/>
                <a:latin typeface="Arial"/>
              </a:endParaRPr>
            </a:p>
          </p:txBody>
        </p:sp>
        <p:sp>
          <p:nvSpPr>
            <p:cNvPr id="110" name="ZoneTexte 19"/>
            <p:cNvSpPr/>
            <p:nvPr/>
          </p:nvSpPr>
          <p:spPr>
            <a:xfrm>
              <a:off x="6495480" y="736920"/>
              <a:ext cx="136800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000" b="0" u="none" strike="noStrike" dirty="0">
                  <a:solidFill>
                    <a:srgbClr val="000000"/>
                  </a:solidFill>
                  <a:uFillTx/>
                  <a:latin typeface="Arial"/>
                  <a:ea typeface="Arial"/>
                </a:rPr>
                <a:t>Groenland</a:t>
              </a:r>
              <a:endParaRPr lang="fr-FR" sz="2000" b="0" u="none" strike="noStrike" dirty="0">
                <a:solidFill>
                  <a:srgbClr val="000000"/>
                </a:solidFill>
                <a:uFillTx/>
                <a:latin typeface="Arial"/>
              </a:endParaRPr>
            </a:p>
          </p:txBody>
        </p:sp>
        <p:sp>
          <p:nvSpPr>
            <p:cNvPr id="7" name="Étoile à 5 branches 6"/>
            <p:cNvSpPr/>
            <p:nvPr/>
          </p:nvSpPr>
          <p:spPr>
            <a:xfrm>
              <a:off x="7236619" y="2197750"/>
              <a:ext cx="300037" cy="298136"/>
            </a:xfrm>
            <a:prstGeom prst="star5">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6697323" y="1789125"/>
              <a:ext cx="1678665" cy="400110"/>
            </a:xfrm>
            <a:prstGeom prst="rect">
              <a:avLst/>
            </a:prstGeom>
            <a:noFill/>
          </p:spPr>
          <p:txBody>
            <a:bodyPr wrap="none" rtlCol="0">
              <a:spAutoFit/>
            </a:bodyPr>
            <a:lstStyle/>
            <a:p>
              <a:r>
                <a:rPr lang="fr-FR" sz="2000" b="1" dirty="0">
                  <a:solidFill>
                    <a:srgbClr val="FF0000"/>
                  </a:solidFill>
                </a:rPr>
                <a:t>Qikiqtarjuaq</a:t>
              </a:r>
            </a:p>
          </p:txBody>
        </p:sp>
      </p:grpSp>
      <p:cxnSp>
        <p:nvCxnSpPr>
          <p:cNvPr id="27" name="Connecteur droit avec flèche 16"/>
          <p:cNvCxnSpPr/>
          <p:nvPr/>
        </p:nvCxnSpPr>
        <p:spPr>
          <a:xfrm flipV="1">
            <a:off x="3459650" y="1679439"/>
            <a:ext cx="3610709" cy="154373"/>
          </a:xfrm>
          <a:prstGeom prst="straightConnector1">
            <a:avLst/>
          </a:prstGeom>
          <a:ln w="19050">
            <a:solidFill>
              <a:srgbClr val="FF0000"/>
            </a:solidFill>
            <a:round/>
            <a:tailEnd type="triangle" w="med" len="med"/>
          </a:ln>
        </p:spPr>
      </p:cxnSp>
      <p:sp>
        <p:nvSpPr>
          <p:cNvPr id="32" name="PlaceHolder 2"/>
          <p:cNvSpPr txBox="1">
            <a:spLocks/>
          </p:cNvSpPr>
          <p:nvPr/>
        </p:nvSpPr>
        <p:spPr>
          <a:xfrm>
            <a:off x="133920" y="2041425"/>
            <a:ext cx="4223160" cy="830318"/>
          </a:xfrm>
          <a:prstGeom prst="rect">
            <a:avLst/>
          </a:prstGeom>
          <a:noFill/>
          <a:ln w="0">
            <a:noFill/>
          </a:ln>
        </p:spPr>
        <p:txBody>
          <a:bodyPr lIns="91440" tIns="91440" rIns="91440" bIns="9144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5000"/>
              </a:lnSpc>
              <a:tabLst>
                <a:tab pos="0" algn="l"/>
              </a:tabLst>
            </a:pPr>
            <a:r>
              <a:rPr lang="fr" sz="1500" b="1">
                <a:solidFill>
                  <a:schemeClr val="accent1"/>
                </a:solidFill>
                <a:latin typeface="Arial"/>
                <a:ea typeface="Arial"/>
              </a:rPr>
              <a:t>T1.2: Ecophysiologie.</a:t>
            </a:r>
            <a:endParaRPr lang="fr-FR" sz="1500">
              <a:solidFill>
                <a:schemeClr val="accent1"/>
              </a:solidFill>
              <a:latin typeface="Arial"/>
            </a:endParaRPr>
          </a:p>
          <a:p>
            <a:pPr algn="just">
              <a:lnSpc>
                <a:spcPct val="105000"/>
              </a:lnSpc>
              <a:spcBef>
                <a:spcPts val="1199"/>
              </a:spcBef>
              <a:tabLst>
                <a:tab pos="0" algn="l"/>
              </a:tabLst>
            </a:pPr>
            <a:r>
              <a:rPr lang="fr-FR" sz="1220" b="1">
                <a:solidFill>
                  <a:schemeClr val="dk1"/>
                </a:solidFill>
                <a:latin typeface="Symbol"/>
                <a:ea typeface="Arial"/>
              </a:rPr>
              <a:t></a:t>
            </a:r>
            <a:r>
              <a:rPr lang="fr-FR" sz="1220" b="1">
                <a:solidFill>
                  <a:schemeClr val="dk1"/>
                </a:solidFill>
                <a:latin typeface="Arial"/>
                <a:ea typeface="Arial"/>
              </a:rPr>
              <a:t> Impact négatif de la baisse de salinité sur les PUFAs chez </a:t>
            </a:r>
            <a:r>
              <a:rPr lang="fr-FR" sz="1220" b="1" i="1">
                <a:solidFill>
                  <a:schemeClr val="dk1"/>
                </a:solidFill>
                <a:latin typeface="Arial"/>
                <a:ea typeface="Arial"/>
              </a:rPr>
              <a:t>Chaetoceros</a:t>
            </a:r>
            <a:r>
              <a:rPr lang="fr-FR" sz="1220" b="1">
                <a:solidFill>
                  <a:schemeClr val="dk1"/>
                </a:solidFill>
                <a:latin typeface="Arial"/>
                <a:ea typeface="Arial"/>
              </a:rPr>
              <a:t> :</a:t>
            </a:r>
            <a:endParaRPr lang="fr-FR" sz="1220" dirty="0">
              <a:solidFill>
                <a:srgbClr val="000000"/>
              </a:solidFill>
              <a:latin typeface="Arial"/>
            </a:endParaRPr>
          </a:p>
        </p:txBody>
      </p:sp>
      <p:pic>
        <p:nvPicPr>
          <p:cNvPr id="33" name="Image 32">
            <a:extLst>
              <a:ext uri="{FF2B5EF4-FFF2-40B4-BE49-F238E27FC236}">
                <a16:creationId xmlns:a16="http://schemas.microsoft.com/office/drawing/2014/main" id="{45904545-936F-609C-C4E2-77DB8E5259A6}"/>
              </a:ext>
            </a:extLst>
          </p:cNvPr>
          <p:cNvPicPr>
            <a:picLocks noChangeAspect="1"/>
          </p:cNvPicPr>
          <p:nvPr>
            <p:custDataLst>
              <p:tags r:id="rId1"/>
            </p:custDataLst>
          </p:nvPr>
        </p:nvPicPr>
        <p:blipFill>
          <a:blip r:embed="rId7"/>
          <a:stretch>
            <a:fillRect/>
          </a:stretch>
        </p:blipFill>
        <p:spPr>
          <a:xfrm>
            <a:off x="219710" y="3270246"/>
            <a:ext cx="1960317" cy="1723584"/>
          </a:xfrm>
          <a:prstGeom prst="rect">
            <a:avLst/>
          </a:prstGeom>
        </p:spPr>
      </p:pic>
      <p:sp>
        <p:nvSpPr>
          <p:cNvPr id="34" name="ZoneTexte 33">
            <a:extLst>
              <a:ext uri="{FF2B5EF4-FFF2-40B4-BE49-F238E27FC236}">
                <a16:creationId xmlns:a16="http://schemas.microsoft.com/office/drawing/2014/main" id="{6399999A-2FC2-3CC9-050A-17D1B1C1A531}"/>
              </a:ext>
            </a:extLst>
          </p:cNvPr>
          <p:cNvSpPr txBox="1"/>
          <p:nvPr>
            <p:custDataLst>
              <p:tags r:id="rId2"/>
            </p:custDataLst>
          </p:nvPr>
        </p:nvSpPr>
        <p:spPr>
          <a:xfrm>
            <a:off x="434378" y="3041601"/>
            <a:ext cx="1510350" cy="430887"/>
          </a:xfrm>
          <a:prstGeom prst="rect">
            <a:avLst/>
          </a:prstGeom>
          <a:noFill/>
        </p:spPr>
        <p:txBody>
          <a:bodyPr wrap="none" rtlCol="0">
            <a:spAutoFit/>
          </a:bodyPr>
          <a:lstStyle/>
          <a:p>
            <a:pPr algn="ctr"/>
            <a:r>
              <a:rPr lang="fr-FR" sz="1100" dirty="0"/>
              <a:t>Lipides Neutres </a:t>
            </a:r>
          </a:p>
          <a:p>
            <a:pPr algn="ctr"/>
            <a:r>
              <a:rPr lang="fr-FR" sz="1100" dirty="0"/>
              <a:t>(</a:t>
            </a:r>
            <a:r>
              <a:rPr lang="fr-CA" sz="1100" dirty="0"/>
              <a:t>% des lipides totaux</a:t>
            </a:r>
            <a:r>
              <a:rPr lang="fr-FR" sz="1100" dirty="0"/>
              <a:t>) </a:t>
            </a:r>
          </a:p>
        </p:txBody>
      </p:sp>
      <p:pic>
        <p:nvPicPr>
          <p:cNvPr id="35" name="Picture 9">
            <a:extLst>
              <a:ext uri="{FF2B5EF4-FFF2-40B4-BE49-F238E27FC236}">
                <a16:creationId xmlns:a16="http://schemas.microsoft.com/office/drawing/2014/main" id="{74EFDE47-8B47-17D4-1127-9CBF2246DF96}"/>
              </a:ext>
            </a:extLst>
          </p:cNvPr>
          <p:cNvPicPr>
            <a:picLocks noChangeAspect="1"/>
          </p:cNvPicPr>
          <p:nvPr>
            <p:custDataLst>
              <p:tags r:id="rId3"/>
            </p:custDataLst>
          </p:nvPr>
        </p:nvPicPr>
        <p:blipFill>
          <a:blip r:embed="rId8"/>
          <a:stretch>
            <a:fillRect/>
          </a:stretch>
        </p:blipFill>
        <p:spPr>
          <a:xfrm>
            <a:off x="3002744" y="3112858"/>
            <a:ext cx="429811" cy="311541"/>
          </a:xfrm>
          <a:prstGeom prst="rect">
            <a:avLst/>
          </a:prstGeom>
        </p:spPr>
      </p:pic>
      <p:sp>
        <p:nvSpPr>
          <p:cNvPr id="36" name="ZoneTexte 35">
            <a:extLst>
              <a:ext uri="{FF2B5EF4-FFF2-40B4-BE49-F238E27FC236}">
                <a16:creationId xmlns:a16="http://schemas.microsoft.com/office/drawing/2014/main" id="{358637E7-588F-4154-BD76-893DC52E3414}"/>
              </a:ext>
            </a:extLst>
          </p:cNvPr>
          <p:cNvSpPr txBox="1"/>
          <p:nvPr/>
        </p:nvSpPr>
        <p:spPr>
          <a:xfrm>
            <a:off x="2006512" y="3440278"/>
            <a:ext cx="2248760" cy="338554"/>
          </a:xfrm>
          <a:prstGeom prst="rect">
            <a:avLst/>
          </a:prstGeom>
          <a:noFill/>
        </p:spPr>
        <p:txBody>
          <a:bodyPr wrap="square" lIns="0" tIns="0" rIns="0" bIns="0" rtlCol="0">
            <a:spAutoFit/>
          </a:bodyPr>
          <a:lstStyle/>
          <a:p>
            <a:pPr algn="ctr"/>
            <a:r>
              <a:rPr lang="fr-FR" sz="1100" dirty="0">
                <a:latin typeface="Overpass Light" pitchFamily="2" charset="77"/>
              </a:rPr>
              <a:t>Rôle énergétique essentiel</a:t>
            </a:r>
          </a:p>
          <a:p>
            <a:pPr algn="ctr"/>
            <a:r>
              <a:rPr lang="fr-FR" sz="1100" dirty="0">
                <a:latin typeface="Overpass Light" pitchFamily="2" charset="77"/>
              </a:rPr>
              <a:t>pour la chaîne alimentaire</a:t>
            </a:r>
            <a:endParaRPr lang="fr-CA" sz="1100" dirty="0" err="1">
              <a:latin typeface="Overpass Light" pitchFamily="2" charset="77"/>
            </a:endParaRPr>
          </a:p>
        </p:txBody>
      </p:sp>
      <p:cxnSp>
        <p:nvCxnSpPr>
          <p:cNvPr id="37" name="Connecteur droit avec flèche 36"/>
          <p:cNvCxnSpPr/>
          <p:nvPr/>
        </p:nvCxnSpPr>
        <p:spPr>
          <a:xfrm>
            <a:off x="256020" y="3837204"/>
            <a:ext cx="1887696" cy="4076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2180026" y="4083258"/>
            <a:ext cx="1242648" cy="323165"/>
          </a:xfrm>
          <a:prstGeom prst="rect">
            <a:avLst/>
          </a:prstGeom>
          <a:noFill/>
        </p:spPr>
        <p:txBody>
          <a:bodyPr wrap="none" rtlCol="0">
            <a:spAutoFit/>
          </a:bodyPr>
          <a:lstStyle/>
          <a:p>
            <a:r>
              <a:rPr lang="fr-FR" sz="1500" dirty="0">
                <a:solidFill>
                  <a:srgbClr val="FF0000"/>
                </a:solidFill>
              </a:rPr>
              <a:t>-1% / 1 PSU</a:t>
            </a:r>
          </a:p>
        </p:txBody>
      </p:sp>
      <p:sp>
        <p:nvSpPr>
          <p:cNvPr id="39" name="ZoneTexte 38">
            <a:extLst>
              <a:ext uri="{FF2B5EF4-FFF2-40B4-BE49-F238E27FC236}">
                <a16:creationId xmlns:a16="http://schemas.microsoft.com/office/drawing/2014/main" id="{6399999A-2FC2-3CC9-050A-17D1B1C1A531}"/>
              </a:ext>
            </a:extLst>
          </p:cNvPr>
          <p:cNvSpPr txBox="1"/>
          <p:nvPr>
            <p:custDataLst>
              <p:tags r:id="rId4"/>
            </p:custDataLst>
          </p:nvPr>
        </p:nvSpPr>
        <p:spPr>
          <a:xfrm>
            <a:off x="653187" y="4921397"/>
            <a:ext cx="1072731" cy="261610"/>
          </a:xfrm>
          <a:prstGeom prst="rect">
            <a:avLst/>
          </a:prstGeom>
          <a:noFill/>
        </p:spPr>
        <p:txBody>
          <a:bodyPr wrap="none" rtlCol="0">
            <a:spAutoFit/>
          </a:bodyPr>
          <a:lstStyle/>
          <a:p>
            <a:pPr algn="ctr"/>
            <a:r>
              <a:rPr lang="fr-FR" sz="1100" dirty="0"/>
              <a:t>Salinité (PSU)</a:t>
            </a:r>
          </a:p>
        </p:txBody>
      </p:sp>
      <p:grpSp>
        <p:nvGrpSpPr>
          <p:cNvPr id="40" name="Groupe 39"/>
          <p:cNvGrpSpPr/>
          <p:nvPr/>
        </p:nvGrpSpPr>
        <p:grpSpPr>
          <a:xfrm>
            <a:off x="4357080" y="2411750"/>
            <a:ext cx="4261769" cy="1438954"/>
            <a:chOff x="4560762" y="2362640"/>
            <a:chExt cx="4261769" cy="1438954"/>
          </a:xfrm>
        </p:grpSpPr>
        <p:pic>
          <p:nvPicPr>
            <p:cNvPr id="41" name="Google Shape;72;p14"/>
            <p:cNvPicPr/>
            <p:nvPr/>
          </p:nvPicPr>
          <p:blipFill rotWithShape="1">
            <a:blip r:embed="rId9"/>
            <a:srcRect r="8879"/>
            <a:stretch/>
          </p:blipFill>
          <p:spPr>
            <a:xfrm>
              <a:off x="4560762" y="2362640"/>
              <a:ext cx="4203642" cy="1438954"/>
            </a:xfrm>
            <a:prstGeom prst="rect">
              <a:avLst/>
            </a:prstGeom>
            <a:noFill/>
            <a:ln w="0">
              <a:noFill/>
            </a:ln>
          </p:spPr>
        </p:pic>
        <p:sp>
          <p:nvSpPr>
            <p:cNvPr id="42" name="Rectangle 41"/>
            <p:cNvSpPr/>
            <p:nvPr/>
          </p:nvSpPr>
          <p:spPr>
            <a:xfrm>
              <a:off x="8653320" y="2621756"/>
              <a:ext cx="169211" cy="249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à coins arrondis 11"/>
            <p:cNvSpPr/>
            <p:nvPr/>
          </p:nvSpPr>
          <p:spPr>
            <a:xfrm>
              <a:off x="7659865" y="2713902"/>
              <a:ext cx="1104540" cy="1064930"/>
            </a:xfrm>
            <a:prstGeom prst="roundRect">
              <a:avLst>
                <a:gd name="adj" fmla="val 16667"/>
              </a:avLst>
            </a:prstGeom>
            <a:noFill/>
            <a:ln w="1905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400" b="0" u="none" strike="noStrike">
                <a:solidFill>
                  <a:schemeClr val="lt1"/>
                </a:solidFill>
                <a:uFillTx/>
                <a:latin typeface="Arial"/>
                <a:ea typeface="Arial"/>
              </a:endParaRPr>
            </a:p>
          </p:txBody>
        </p:sp>
      </p:grpSp>
      <p:sp>
        <p:nvSpPr>
          <p:cNvPr id="46" name="PlaceHolder 1"/>
          <p:cNvSpPr txBox="1">
            <a:spLocks/>
          </p:cNvSpPr>
          <p:nvPr/>
        </p:nvSpPr>
        <p:spPr>
          <a:xfrm>
            <a:off x="133920" y="35584"/>
            <a:ext cx="8519400" cy="571680"/>
          </a:xfrm>
          <a:prstGeom prst="rect">
            <a:avLst/>
          </a:prstGeom>
          <a:noFill/>
          <a:ln w="0">
            <a:noFill/>
          </a:ln>
        </p:spPr>
        <p:txBody>
          <a:bodyPr lIns="91440" tIns="91440" rIns="91440" bIns="9144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fr" sz="2800" b="1" dirty="0">
                <a:solidFill>
                  <a:schemeClr val="accent1"/>
                </a:solidFill>
                <a:latin typeface="Arial"/>
                <a:ea typeface="Arial"/>
              </a:rPr>
              <a:t>1</a:t>
            </a:r>
            <a:r>
              <a:rPr lang="fr" sz="2800" b="1" baseline="30000" dirty="0">
                <a:solidFill>
                  <a:schemeClr val="accent1"/>
                </a:solidFill>
                <a:latin typeface="Arial"/>
                <a:ea typeface="Arial"/>
              </a:rPr>
              <a:t>ères</a:t>
            </a:r>
            <a:r>
              <a:rPr lang="fr" sz="2800" b="1" dirty="0">
                <a:solidFill>
                  <a:schemeClr val="accent1"/>
                </a:solidFill>
                <a:latin typeface="Arial"/>
                <a:ea typeface="Arial"/>
              </a:rPr>
              <a:t> actions</a:t>
            </a:r>
            <a:endParaRPr lang="fr-FR" sz="2800" dirty="0">
              <a:solidFill>
                <a:schemeClr val="accent1"/>
              </a:solidFill>
              <a:latin typeface="Arial"/>
            </a:endParaRPr>
          </a:p>
        </p:txBody>
      </p:sp>
    </p:spTree>
    <p:extLst>
      <p:ext uri="{BB962C8B-B14F-4D97-AF65-F5344CB8AC3E}">
        <p14:creationId xmlns:p14="http://schemas.microsoft.com/office/powerpoint/2010/main" val="369375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2"/>
          <p:cNvSpPr>
            <a:spLocks noGrp="1"/>
          </p:cNvSpPr>
          <p:nvPr>
            <p:ph/>
          </p:nvPr>
        </p:nvSpPr>
        <p:spPr>
          <a:xfrm>
            <a:off x="133920" y="528992"/>
            <a:ext cx="4223160" cy="1492689"/>
          </a:xfrm>
          <a:prstGeom prst="rect">
            <a:avLst/>
          </a:prstGeom>
          <a:noFill/>
          <a:ln w="0">
            <a:noFill/>
          </a:ln>
        </p:spPr>
        <p:txBody>
          <a:bodyPr lIns="91440" tIns="91440" rIns="91440" bIns="91440" anchor="t">
            <a:noAutofit/>
          </a:bodyPr>
          <a:lstStyle/>
          <a:p>
            <a:pPr indent="0">
              <a:lnSpc>
                <a:spcPct val="105000"/>
              </a:lnSpc>
              <a:buNone/>
              <a:tabLst>
                <a:tab pos="0" algn="l"/>
              </a:tabLst>
            </a:pPr>
            <a:r>
              <a:rPr lang="fr" sz="1500" b="1" u="none" strike="noStrike" dirty="0">
                <a:solidFill>
                  <a:schemeClr val="accent1"/>
                </a:solidFill>
                <a:uFillTx/>
                <a:latin typeface="Arial"/>
                <a:ea typeface="Arial"/>
              </a:rPr>
              <a:t>T1.1: Ecologie chimique.</a:t>
            </a:r>
            <a:endParaRPr lang="fr-FR" sz="1500" b="0" u="none" strike="noStrike" dirty="0">
              <a:solidFill>
                <a:schemeClr val="accent1"/>
              </a:solidFill>
              <a:uFillTx/>
              <a:latin typeface="Arial"/>
            </a:endParaRPr>
          </a:p>
          <a:p>
            <a:pPr indent="0" algn="just">
              <a:lnSpc>
                <a:spcPct val="105000"/>
              </a:lnSpc>
              <a:spcBef>
                <a:spcPts val="1199"/>
              </a:spcBef>
              <a:buNone/>
              <a:tabLst>
                <a:tab pos="0" algn="l"/>
              </a:tabLst>
            </a:pPr>
            <a:r>
              <a:rPr lang="fr-FR" sz="1220" b="1" u="none" strike="noStrike" dirty="0">
                <a:solidFill>
                  <a:schemeClr val="dk1"/>
                </a:solidFill>
                <a:uFillTx/>
                <a:latin typeface="Symbol"/>
                <a:ea typeface="Arial"/>
              </a:rPr>
              <a:t></a:t>
            </a:r>
            <a:r>
              <a:rPr lang="fr-FR" sz="1220" b="1" u="none" strike="noStrike" dirty="0">
                <a:solidFill>
                  <a:schemeClr val="dk1"/>
                </a:solidFill>
                <a:uFillTx/>
                <a:latin typeface="Arial"/>
                <a:ea typeface="Arial"/>
              </a:rPr>
              <a:t> Campagnes d’échantillonnages</a:t>
            </a:r>
            <a:r>
              <a:rPr lang="fr-FR" sz="1220" dirty="0">
                <a:solidFill>
                  <a:srgbClr val="000000"/>
                </a:solidFill>
                <a:latin typeface="Arial"/>
              </a:rPr>
              <a:t> </a:t>
            </a:r>
            <a:r>
              <a:rPr lang="fr-FR" sz="1220" b="1" u="none" strike="noStrike" dirty="0">
                <a:solidFill>
                  <a:schemeClr val="dk1"/>
                </a:solidFill>
                <a:uFillTx/>
                <a:latin typeface="Arial"/>
                <a:ea typeface="Arial"/>
              </a:rPr>
              <a:t>:</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FR" sz="1220" b="0" u="none" strike="noStrike" dirty="0">
                <a:solidFill>
                  <a:schemeClr val="dk1"/>
                </a:solidFill>
                <a:uFillTx/>
                <a:latin typeface="Arial"/>
                <a:ea typeface="Arial"/>
              </a:rPr>
              <a:t>- </a:t>
            </a:r>
            <a:r>
              <a:rPr lang="fr-FR" sz="1220" b="0" u="sng" strike="noStrike" dirty="0">
                <a:solidFill>
                  <a:schemeClr val="dk1"/>
                </a:solidFill>
                <a:uFillTx/>
                <a:latin typeface="Arial"/>
                <a:ea typeface="Arial"/>
              </a:rPr>
              <a:t>automne 2024</a:t>
            </a:r>
            <a:r>
              <a:rPr lang="fr-FR" sz="1220" b="0" u="none" strike="noStrike" dirty="0">
                <a:solidFill>
                  <a:schemeClr val="dk1"/>
                </a:solidFill>
                <a:uFillTx/>
                <a:latin typeface="Arial"/>
                <a:ea typeface="Arial"/>
              </a:rPr>
              <a:t>: mer de Lincoln &amp; baie de Baffin</a:t>
            </a:r>
            <a:r>
              <a:rPr lang="fr-FR" sz="1220" dirty="0">
                <a:solidFill>
                  <a:schemeClr val="dk1"/>
                </a:solidFill>
                <a:latin typeface="Arial"/>
                <a:ea typeface="Arial"/>
              </a:rPr>
              <a:t>.</a:t>
            </a:r>
          </a:p>
          <a:p>
            <a:pPr indent="0" algn="just">
              <a:lnSpc>
                <a:spcPct val="105000"/>
              </a:lnSpc>
              <a:spcBef>
                <a:spcPts val="1199"/>
              </a:spcBef>
              <a:buNone/>
              <a:tabLst>
                <a:tab pos="0" algn="l"/>
              </a:tabLst>
            </a:pPr>
            <a:r>
              <a:rPr lang="fr-FR" sz="1220" b="0" u="none" strike="noStrike" dirty="0">
                <a:solidFill>
                  <a:schemeClr val="dk1"/>
                </a:solidFill>
                <a:uFillTx/>
                <a:latin typeface="Arial"/>
                <a:ea typeface="Arial"/>
              </a:rPr>
              <a:t>- </a:t>
            </a:r>
            <a:r>
              <a:rPr lang="fr-FR" sz="1220" u="sng" dirty="0">
                <a:solidFill>
                  <a:schemeClr val="dk1"/>
                </a:solidFill>
                <a:latin typeface="Arial"/>
                <a:ea typeface="Arial"/>
              </a:rPr>
              <a:t>février-juillet </a:t>
            </a:r>
            <a:r>
              <a:rPr lang="fr-FR" sz="1220" b="0" u="sng" strike="noStrike" dirty="0">
                <a:solidFill>
                  <a:schemeClr val="dk1"/>
                </a:solidFill>
                <a:uFillTx/>
                <a:latin typeface="Arial"/>
                <a:ea typeface="Arial"/>
              </a:rPr>
              <a:t>2025</a:t>
            </a:r>
            <a:r>
              <a:rPr lang="fr-FR" sz="1220" b="0" u="none" strike="noStrike" dirty="0">
                <a:solidFill>
                  <a:schemeClr val="dk1"/>
                </a:solidFill>
                <a:uFillTx/>
                <a:latin typeface="Arial"/>
                <a:ea typeface="Arial"/>
              </a:rPr>
              <a:t>: baie de Baffin (sud ouest).</a:t>
            </a:r>
            <a:endParaRPr lang="fr-FR" sz="1220" b="0" u="none" strike="noStrike" dirty="0">
              <a:solidFill>
                <a:srgbClr val="000000"/>
              </a:solidFill>
              <a:uFillTx/>
              <a:latin typeface="Arial"/>
            </a:endParaRPr>
          </a:p>
        </p:txBody>
      </p:sp>
      <p:sp>
        <p:nvSpPr>
          <p:cNvPr id="19" name="PlaceHolder 2"/>
          <p:cNvSpPr>
            <a:spLocks noGrp="1"/>
          </p:cNvSpPr>
          <p:nvPr>
            <p:ph/>
          </p:nvPr>
        </p:nvSpPr>
        <p:spPr>
          <a:xfrm>
            <a:off x="133920" y="2041425"/>
            <a:ext cx="4223160" cy="830318"/>
          </a:xfrm>
          <a:prstGeom prst="rect">
            <a:avLst/>
          </a:prstGeom>
          <a:noFill/>
          <a:ln w="0">
            <a:noFill/>
          </a:ln>
        </p:spPr>
        <p:txBody>
          <a:bodyPr lIns="91440" tIns="91440" rIns="91440" bIns="91440" anchor="t">
            <a:noAutofit/>
          </a:bodyPr>
          <a:lstStyle/>
          <a:p>
            <a:pPr indent="0">
              <a:lnSpc>
                <a:spcPct val="105000"/>
              </a:lnSpc>
              <a:buNone/>
              <a:tabLst>
                <a:tab pos="0" algn="l"/>
              </a:tabLst>
            </a:pPr>
            <a:r>
              <a:rPr lang="fr" sz="1500" b="1" u="none" strike="noStrike" dirty="0">
                <a:solidFill>
                  <a:schemeClr val="accent1"/>
                </a:solidFill>
                <a:uFillTx/>
                <a:latin typeface="Arial"/>
                <a:ea typeface="Arial"/>
              </a:rPr>
              <a:t>T1.2: Ecophysiologie.</a:t>
            </a:r>
            <a:endParaRPr lang="fr-FR" sz="1500" b="0" u="none" strike="noStrike" dirty="0">
              <a:solidFill>
                <a:schemeClr val="accent1"/>
              </a:solidFill>
              <a:uFillTx/>
              <a:latin typeface="Arial"/>
            </a:endParaRPr>
          </a:p>
          <a:p>
            <a:pPr indent="0" algn="just">
              <a:lnSpc>
                <a:spcPct val="105000"/>
              </a:lnSpc>
              <a:spcBef>
                <a:spcPts val="1199"/>
              </a:spcBef>
              <a:buNone/>
              <a:tabLst>
                <a:tab pos="0" algn="l"/>
              </a:tabLst>
            </a:pPr>
            <a:r>
              <a:rPr lang="fr-FR" sz="1220" b="1" u="none" strike="noStrike" dirty="0">
                <a:solidFill>
                  <a:schemeClr val="dk1"/>
                </a:solidFill>
                <a:uFillTx/>
                <a:latin typeface="Symbol"/>
                <a:ea typeface="Arial"/>
              </a:rPr>
              <a:t></a:t>
            </a:r>
            <a:r>
              <a:rPr lang="fr-FR" sz="1220" b="1" u="none" strike="noStrike" dirty="0">
                <a:solidFill>
                  <a:schemeClr val="dk1"/>
                </a:solidFill>
                <a:uFillTx/>
                <a:latin typeface="Arial"/>
                <a:ea typeface="Arial"/>
              </a:rPr>
              <a:t> Impact négatif de la baisse de salinité sur les </a:t>
            </a:r>
            <a:r>
              <a:rPr lang="fr-FR" sz="1220" b="1" u="none" strike="noStrike" dirty="0" err="1">
                <a:solidFill>
                  <a:schemeClr val="dk1"/>
                </a:solidFill>
                <a:uFillTx/>
                <a:latin typeface="Arial"/>
                <a:ea typeface="Arial"/>
              </a:rPr>
              <a:t>PUFAs</a:t>
            </a:r>
            <a:r>
              <a:rPr lang="fr-FR" sz="1220" b="1" u="none" strike="noStrike" dirty="0">
                <a:solidFill>
                  <a:schemeClr val="dk1"/>
                </a:solidFill>
                <a:uFillTx/>
                <a:latin typeface="Arial"/>
                <a:ea typeface="Arial"/>
              </a:rPr>
              <a:t> chez </a:t>
            </a:r>
            <a:r>
              <a:rPr lang="fr-FR" sz="1220" b="1" i="1" u="none" strike="noStrike" dirty="0" err="1">
                <a:solidFill>
                  <a:schemeClr val="dk1"/>
                </a:solidFill>
                <a:uFillTx/>
                <a:latin typeface="Arial"/>
                <a:ea typeface="Arial"/>
              </a:rPr>
              <a:t>Chaetoceros</a:t>
            </a:r>
            <a:r>
              <a:rPr lang="fr-FR" sz="1220" b="1" u="none" strike="noStrike" dirty="0">
                <a:solidFill>
                  <a:schemeClr val="dk1"/>
                </a:solidFill>
                <a:uFillTx/>
                <a:latin typeface="Arial"/>
                <a:ea typeface="Arial"/>
              </a:rPr>
              <a:t> :</a:t>
            </a:r>
            <a:endParaRPr lang="fr-FR" sz="1220" b="0" u="none" strike="noStrike" dirty="0">
              <a:solidFill>
                <a:srgbClr val="000000"/>
              </a:solidFill>
              <a:uFillTx/>
              <a:latin typeface="Arial"/>
            </a:endParaRPr>
          </a:p>
        </p:txBody>
      </p:sp>
      <p:grpSp>
        <p:nvGrpSpPr>
          <p:cNvPr id="12" name="Groupe 11"/>
          <p:cNvGrpSpPr/>
          <p:nvPr/>
        </p:nvGrpSpPr>
        <p:grpSpPr>
          <a:xfrm>
            <a:off x="3640650" y="79327"/>
            <a:ext cx="4638957" cy="2252089"/>
            <a:chOff x="3589577" y="597960"/>
            <a:chExt cx="4932917" cy="2523857"/>
          </a:xfrm>
        </p:grpSpPr>
        <p:pic>
          <p:nvPicPr>
            <p:cNvPr id="104" name="Image 9"/>
            <p:cNvPicPr/>
            <p:nvPr/>
          </p:nvPicPr>
          <p:blipFill rotWithShape="1">
            <a:blip r:embed="rId6"/>
            <a:srcRect l="11602" r="23653" b="42760"/>
            <a:stretch/>
          </p:blipFill>
          <p:spPr>
            <a:xfrm>
              <a:off x="4421880" y="597960"/>
              <a:ext cx="4100614" cy="2523857"/>
            </a:xfrm>
            <a:prstGeom prst="rect">
              <a:avLst/>
            </a:prstGeom>
            <a:noFill/>
            <a:ln w="0">
              <a:noFill/>
            </a:ln>
          </p:spPr>
        </p:pic>
        <p:sp>
          <p:nvSpPr>
            <p:cNvPr id="105" name="Rectangle à coins arrondis 11"/>
            <p:cNvSpPr/>
            <p:nvPr/>
          </p:nvSpPr>
          <p:spPr>
            <a:xfrm>
              <a:off x="5572080" y="597960"/>
              <a:ext cx="663120" cy="1115640"/>
            </a:xfrm>
            <a:prstGeom prst="roundRect">
              <a:avLst>
                <a:gd name="adj" fmla="val 16667"/>
              </a:avLst>
            </a:prstGeom>
            <a:noFill/>
            <a:ln w="1905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400" b="0" u="none" strike="noStrike">
                <a:solidFill>
                  <a:schemeClr val="lt1"/>
                </a:solidFill>
                <a:uFillTx/>
                <a:latin typeface="Arial"/>
                <a:ea typeface="Arial"/>
              </a:endParaRPr>
            </a:p>
          </p:txBody>
        </p:sp>
        <p:cxnSp>
          <p:nvCxnSpPr>
            <p:cNvPr id="106" name="Connecteur droit avec flèche 13"/>
            <p:cNvCxnSpPr/>
            <p:nvPr/>
          </p:nvCxnSpPr>
          <p:spPr>
            <a:xfrm flipV="1">
              <a:off x="3589577" y="1136880"/>
              <a:ext cx="1938944" cy="947633"/>
            </a:xfrm>
            <a:prstGeom prst="straightConnector1">
              <a:avLst/>
            </a:prstGeom>
            <a:ln w="19050">
              <a:solidFill>
                <a:srgbClr val="FF0000"/>
              </a:solidFill>
              <a:round/>
              <a:tailEnd type="triangle" w="med" len="med"/>
            </a:ln>
          </p:spPr>
        </p:cxnSp>
        <p:sp>
          <p:nvSpPr>
            <p:cNvPr id="107" name="Rectangle à coins arrondis 15"/>
            <p:cNvSpPr/>
            <p:nvPr/>
          </p:nvSpPr>
          <p:spPr>
            <a:xfrm rot="17880000">
              <a:off x="6775920" y="1052280"/>
              <a:ext cx="663120" cy="1873800"/>
            </a:xfrm>
            <a:prstGeom prst="roundRect">
              <a:avLst>
                <a:gd name="adj" fmla="val 16667"/>
              </a:avLst>
            </a:prstGeom>
            <a:noFill/>
            <a:ln w="1905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400" b="0" u="none" strike="noStrike">
                <a:solidFill>
                  <a:schemeClr val="lt1"/>
                </a:solidFill>
                <a:uFillTx/>
                <a:latin typeface="Arial"/>
                <a:ea typeface="Arial"/>
              </a:endParaRPr>
            </a:p>
          </p:txBody>
        </p:sp>
        <p:cxnSp>
          <p:nvCxnSpPr>
            <p:cNvPr id="108" name="Connecteur droit avec flèche 16"/>
            <p:cNvCxnSpPr/>
            <p:nvPr/>
          </p:nvCxnSpPr>
          <p:spPr>
            <a:xfrm flipV="1">
              <a:off x="3589577" y="1840681"/>
              <a:ext cx="2536183" cy="265958"/>
            </a:xfrm>
            <a:prstGeom prst="straightConnector1">
              <a:avLst/>
            </a:prstGeom>
            <a:ln w="19050">
              <a:solidFill>
                <a:srgbClr val="FF0000"/>
              </a:solidFill>
              <a:round/>
              <a:tailEnd type="triangle" w="med" len="med"/>
            </a:ln>
          </p:spPr>
        </p:cxnSp>
        <p:sp>
          <p:nvSpPr>
            <p:cNvPr id="109" name="ZoneTexte 18"/>
            <p:cNvSpPr/>
            <p:nvPr/>
          </p:nvSpPr>
          <p:spPr>
            <a:xfrm>
              <a:off x="4723909" y="2721655"/>
              <a:ext cx="124020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000" b="0" u="none" strike="noStrike" dirty="0">
                  <a:solidFill>
                    <a:schemeClr val="lt1"/>
                  </a:solidFill>
                  <a:uFillTx/>
                  <a:latin typeface="Arial"/>
                  <a:ea typeface="Arial"/>
                </a:rPr>
                <a:t>CANADA</a:t>
              </a:r>
              <a:endParaRPr lang="fr-FR" sz="2000" b="0" u="none" strike="noStrike" dirty="0">
                <a:solidFill>
                  <a:srgbClr val="000000"/>
                </a:solidFill>
                <a:uFillTx/>
                <a:latin typeface="Arial"/>
              </a:endParaRPr>
            </a:p>
          </p:txBody>
        </p:sp>
        <p:sp>
          <p:nvSpPr>
            <p:cNvPr id="110" name="ZoneTexte 19"/>
            <p:cNvSpPr/>
            <p:nvPr/>
          </p:nvSpPr>
          <p:spPr>
            <a:xfrm>
              <a:off x="6495480" y="736920"/>
              <a:ext cx="136800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fr-FR" sz="2000" b="0" u="none" strike="noStrike" dirty="0">
                  <a:solidFill>
                    <a:srgbClr val="000000"/>
                  </a:solidFill>
                  <a:uFillTx/>
                  <a:latin typeface="Arial"/>
                  <a:ea typeface="Arial"/>
                </a:rPr>
                <a:t>Groenland</a:t>
              </a:r>
              <a:endParaRPr lang="fr-FR" sz="2000" b="0" u="none" strike="noStrike" dirty="0">
                <a:solidFill>
                  <a:srgbClr val="000000"/>
                </a:solidFill>
                <a:uFillTx/>
                <a:latin typeface="Arial"/>
              </a:endParaRPr>
            </a:p>
          </p:txBody>
        </p:sp>
        <p:sp>
          <p:nvSpPr>
            <p:cNvPr id="7" name="Étoile à 5 branches 6"/>
            <p:cNvSpPr/>
            <p:nvPr/>
          </p:nvSpPr>
          <p:spPr>
            <a:xfrm>
              <a:off x="7236619" y="2197750"/>
              <a:ext cx="300037" cy="298136"/>
            </a:xfrm>
            <a:prstGeom prst="star5">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6697323" y="1789125"/>
              <a:ext cx="1678665" cy="400110"/>
            </a:xfrm>
            <a:prstGeom prst="rect">
              <a:avLst/>
            </a:prstGeom>
            <a:noFill/>
          </p:spPr>
          <p:txBody>
            <a:bodyPr wrap="none" rtlCol="0">
              <a:spAutoFit/>
            </a:bodyPr>
            <a:lstStyle/>
            <a:p>
              <a:r>
                <a:rPr lang="fr-FR" sz="2000" b="1" dirty="0">
                  <a:solidFill>
                    <a:srgbClr val="FF0000"/>
                  </a:solidFill>
                </a:rPr>
                <a:t>Qikiqtarjuaq</a:t>
              </a:r>
            </a:p>
          </p:txBody>
        </p:sp>
      </p:grpSp>
      <p:pic>
        <p:nvPicPr>
          <p:cNvPr id="21" name="Image 20">
            <a:extLst>
              <a:ext uri="{FF2B5EF4-FFF2-40B4-BE49-F238E27FC236}">
                <a16:creationId xmlns:a16="http://schemas.microsoft.com/office/drawing/2014/main" id="{45904545-936F-609C-C4E2-77DB8E5259A6}"/>
              </a:ext>
            </a:extLst>
          </p:cNvPr>
          <p:cNvPicPr>
            <a:picLocks noChangeAspect="1"/>
          </p:cNvPicPr>
          <p:nvPr>
            <p:custDataLst>
              <p:tags r:id="rId1"/>
            </p:custDataLst>
          </p:nvPr>
        </p:nvPicPr>
        <p:blipFill>
          <a:blip r:embed="rId7"/>
          <a:stretch>
            <a:fillRect/>
          </a:stretch>
        </p:blipFill>
        <p:spPr>
          <a:xfrm>
            <a:off x="219710" y="3270246"/>
            <a:ext cx="1960317" cy="1723584"/>
          </a:xfrm>
          <a:prstGeom prst="rect">
            <a:avLst/>
          </a:prstGeom>
        </p:spPr>
      </p:pic>
      <p:sp>
        <p:nvSpPr>
          <p:cNvPr id="22" name="ZoneTexte 21">
            <a:extLst>
              <a:ext uri="{FF2B5EF4-FFF2-40B4-BE49-F238E27FC236}">
                <a16:creationId xmlns:a16="http://schemas.microsoft.com/office/drawing/2014/main" id="{6399999A-2FC2-3CC9-050A-17D1B1C1A531}"/>
              </a:ext>
            </a:extLst>
          </p:cNvPr>
          <p:cNvSpPr txBox="1"/>
          <p:nvPr>
            <p:custDataLst>
              <p:tags r:id="rId2"/>
            </p:custDataLst>
          </p:nvPr>
        </p:nvSpPr>
        <p:spPr>
          <a:xfrm>
            <a:off x="434378" y="3041601"/>
            <a:ext cx="1510350" cy="430887"/>
          </a:xfrm>
          <a:prstGeom prst="rect">
            <a:avLst/>
          </a:prstGeom>
          <a:noFill/>
        </p:spPr>
        <p:txBody>
          <a:bodyPr wrap="none" rtlCol="0">
            <a:spAutoFit/>
          </a:bodyPr>
          <a:lstStyle/>
          <a:p>
            <a:pPr algn="ctr"/>
            <a:r>
              <a:rPr lang="fr-FR" sz="1100" dirty="0"/>
              <a:t>Lipides Neutres </a:t>
            </a:r>
          </a:p>
          <a:p>
            <a:pPr algn="ctr"/>
            <a:r>
              <a:rPr lang="fr-FR" sz="1100" dirty="0"/>
              <a:t>(</a:t>
            </a:r>
            <a:r>
              <a:rPr lang="fr-CA" sz="1100" dirty="0"/>
              <a:t>% des lipides totaux</a:t>
            </a:r>
            <a:r>
              <a:rPr lang="fr-FR" sz="1100" dirty="0"/>
              <a:t>) </a:t>
            </a:r>
          </a:p>
        </p:txBody>
      </p:sp>
      <p:pic>
        <p:nvPicPr>
          <p:cNvPr id="23" name="Picture 9">
            <a:extLst>
              <a:ext uri="{FF2B5EF4-FFF2-40B4-BE49-F238E27FC236}">
                <a16:creationId xmlns:a16="http://schemas.microsoft.com/office/drawing/2014/main" id="{74EFDE47-8B47-17D4-1127-9CBF2246DF96}"/>
              </a:ext>
            </a:extLst>
          </p:cNvPr>
          <p:cNvPicPr>
            <a:picLocks noChangeAspect="1"/>
          </p:cNvPicPr>
          <p:nvPr>
            <p:custDataLst>
              <p:tags r:id="rId3"/>
            </p:custDataLst>
          </p:nvPr>
        </p:nvPicPr>
        <p:blipFill>
          <a:blip r:embed="rId8"/>
          <a:stretch>
            <a:fillRect/>
          </a:stretch>
        </p:blipFill>
        <p:spPr>
          <a:xfrm>
            <a:off x="3002744" y="3112858"/>
            <a:ext cx="429811" cy="311541"/>
          </a:xfrm>
          <a:prstGeom prst="rect">
            <a:avLst/>
          </a:prstGeom>
        </p:spPr>
      </p:pic>
      <p:sp>
        <p:nvSpPr>
          <p:cNvPr id="24" name="ZoneTexte 23">
            <a:extLst>
              <a:ext uri="{FF2B5EF4-FFF2-40B4-BE49-F238E27FC236}">
                <a16:creationId xmlns:a16="http://schemas.microsoft.com/office/drawing/2014/main" id="{358637E7-588F-4154-BD76-893DC52E3414}"/>
              </a:ext>
            </a:extLst>
          </p:cNvPr>
          <p:cNvSpPr txBox="1"/>
          <p:nvPr/>
        </p:nvSpPr>
        <p:spPr>
          <a:xfrm>
            <a:off x="2006512" y="3440278"/>
            <a:ext cx="2248760" cy="338554"/>
          </a:xfrm>
          <a:prstGeom prst="rect">
            <a:avLst/>
          </a:prstGeom>
          <a:noFill/>
        </p:spPr>
        <p:txBody>
          <a:bodyPr wrap="square" lIns="0" tIns="0" rIns="0" bIns="0" rtlCol="0">
            <a:spAutoFit/>
          </a:bodyPr>
          <a:lstStyle/>
          <a:p>
            <a:pPr algn="ctr"/>
            <a:r>
              <a:rPr lang="fr-FR" sz="1100" dirty="0">
                <a:latin typeface="Overpass Light" pitchFamily="2" charset="77"/>
              </a:rPr>
              <a:t>Rôle énergétique essentiel</a:t>
            </a:r>
          </a:p>
          <a:p>
            <a:pPr algn="ctr"/>
            <a:r>
              <a:rPr lang="fr-FR" sz="1100" dirty="0">
                <a:latin typeface="Overpass Light" pitchFamily="2" charset="77"/>
              </a:rPr>
              <a:t>pour la chaîne alimentaire</a:t>
            </a:r>
            <a:endParaRPr lang="fr-CA" sz="1100" dirty="0" err="1">
              <a:latin typeface="Overpass Light" pitchFamily="2" charset="77"/>
            </a:endParaRPr>
          </a:p>
        </p:txBody>
      </p:sp>
      <p:cxnSp>
        <p:nvCxnSpPr>
          <p:cNvPr id="10" name="Connecteur droit avec flèche 9"/>
          <p:cNvCxnSpPr/>
          <p:nvPr/>
        </p:nvCxnSpPr>
        <p:spPr>
          <a:xfrm>
            <a:off x="256020" y="3837204"/>
            <a:ext cx="1887696" cy="4076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180026" y="4083258"/>
            <a:ext cx="1242648" cy="323165"/>
          </a:xfrm>
          <a:prstGeom prst="rect">
            <a:avLst/>
          </a:prstGeom>
          <a:noFill/>
        </p:spPr>
        <p:txBody>
          <a:bodyPr wrap="none" rtlCol="0">
            <a:spAutoFit/>
          </a:bodyPr>
          <a:lstStyle/>
          <a:p>
            <a:r>
              <a:rPr lang="fr-FR" sz="1500" dirty="0">
                <a:solidFill>
                  <a:srgbClr val="FF0000"/>
                </a:solidFill>
              </a:rPr>
              <a:t>-1% / 1 PSU</a:t>
            </a:r>
          </a:p>
        </p:txBody>
      </p:sp>
      <p:sp>
        <p:nvSpPr>
          <p:cNvPr id="28" name="ZoneTexte 27">
            <a:extLst>
              <a:ext uri="{FF2B5EF4-FFF2-40B4-BE49-F238E27FC236}">
                <a16:creationId xmlns:a16="http://schemas.microsoft.com/office/drawing/2014/main" id="{6399999A-2FC2-3CC9-050A-17D1B1C1A531}"/>
              </a:ext>
            </a:extLst>
          </p:cNvPr>
          <p:cNvSpPr txBox="1"/>
          <p:nvPr>
            <p:custDataLst>
              <p:tags r:id="rId4"/>
            </p:custDataLst>
          </p:nvPr>
        </p:nvSpPr>
        <p:spPr>
          <a:xfrm>
            <a:off x="653187" y="4921397"/>
            <a:ext cx="1072731" cy="261610"/>
          </a:xfrm>
          <a:prstGeom prst="rect">
            <a:avLst/>
          </a:prstGeom>
          <a:noFill/>
        </p:spPr>
        <p:txBody>
          <a:bodyPr wrap="none" rtlCol="0">
            <a:spAutoFit/>
          </a:bodyPr>
          <a:lstStyle/>
          <a:p>
            <a:pPr algn="ctr"/>
            <a:r>
              <a:rPr lang="fr-FR" sz="1100" dirty="0"/>
              <a:t>Salinité (PSU)</a:t>
            </a:r>
          </a:p>
        </p:txBody>
      </p:sp>
      <p:cxnSp>
        <p:nvCxnSpPr>
          <p:cNvPr id="27" name="Connecteur droit avec flèche 16"/>
          <p:cNvCxnSpPr/>
          <p:nvPr/>
        </p:nvCxnSpPr>
        <p:spPr>
          <a:xfrm flipV="1">
            <a:off x="3459650" y="1679439"/>
            <a:ext cx="3610709" cy="154373"/>
          </a:xfrm>
          <a:prstGeom prst="straightConnector1">
            <a:avLst/>
          </a:prstGeom>
          <a:ln w="19050">
            <a:solidFill>
              <a:srgbClr val="FF0000"/>
            </a:solidFill>
            <a:round/>
            <a:tailEnd type="triangle" w="med" len="med"/>
          </a:ln>
        </p:spPr>
      </p:cxnSp>
      <p:grpSp>
        <p:nvGrpSpPr>
          <p:cNvPr id="3" name="Groupe 2"/>
          <p:cNvGrpSpPr/>
          <p:nvPr/>
        </p:nvGrpSpPr>
        <p:grpSpPr>
          <a:xfrm>
            <a:off x="4357080" y="2411750"/>
            <a:ext cx="4261769" cy="1438954"/>
            <a:chOff x="4560762" y="2362640"/>
            <a:chExt cx="4261769" cy="1438954"/>
          </a:xfrm>
        </p:grpSpPr>
        <p:pic>
          <p:nvPicPr>
            <p:cNvPr id="30" name="Google Shape;72;p14"/>
            <p:cNvPicPr/>
            <p:nvPr/>
          </p:nvPicPr>
          <p:blipFill rotWithShape="1">
            <a:blip r:embed="rId9"/>
            <a:srcRect r="8879"/>
            <a:stretch/>
          </p:blipFill>
          <p:spPr>
            <a:xfrm>
              <a:off x="4560762" y="2362640"/>
              <a:ext cx="4203642" cy="1438954"/>
            </a:xfrm>
            <a:prstGeom prst="rect">
              <a:avLst/>
            </a:prstGeom>
            <a:noFill/>
            <a:ln w="0">
              <a:noFill/>
            </a:ln>
          </p:spPr>
        </p:pic>
        <p:sp>
          <p:nvSpPr>
            <p:cNvPr id="8" name="Rectangle 7"/>
            <p:cNvSpPr/>
            <p:nvPr/>
          </p:nvSpPr>
          <p:spPr>
            <a:xfrm>
              <a:off x="8653320" y="2621756"/>
              <a:ext cx="169211" cy="249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à coins arrondis 11"/>
            <p:cNvSpPr/>
            <p:nvPr/>
          </p:nvSpPr>
          <p:spPr>
            <a:xfrm>
              <a:off x="7659865" y="2713902"/>
              <a:ext cx="1104540" cy="1064930"/>
            </a:xfrm>
            <a:prstGeom prst="roundRect">
              <a:avLst>
                <a:gd name="adj" fmla="val 16667"/>
              </a:avLst>
            </a:prstGeom>
            <a:noFill/>
            <a:ln w="19050">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400" b="0" u="none" strike="noStrike">
                <a:solidFill>
                  <a:schemeClr val="lt1"/>
                </a:solidFill>
                <a:uFillTx/>
                <a:latin typeface="Arial"/>
                <a:ea typeface="Arial"/>
              </a:endParaRPr>
            </a:p>
          </p:txBody>
        </p:sp>
      </p:grpSp>
      <p:sp>
        <p:nvSpPr>
          <p:cNvPr id="2" name="ZoneTexte 1"/>
          <p:cNvSpPr txBox="1"/>
          <p:nvPr/>
        </p:nvSpPr>
        <p:spPr>
          <a:xfrm>
            <a:off x="4393620" y="3946237"/>
            <a:ext cx="4521366" cy="1092607"/>
          </a:xfrm>
          <a:prstGeom prst="rect">
            <a:avLst/>
          </a:prstGeom>
          <a:noFill/>
        </p:spPr>
        <p:txBody>
          <a:bodyPr wrap="none" rtlCol="0">
            <a:spAutoFit/>
          </a:bodyPr>
          <a:lstStyle/>
          <a:p>
            <a:r>
              <a:rPr lang="fr-FR" sz="1500" dirty="0">
                <a:solidFill>
                  <a:schemeClr val="accent1"/>
                </a:solidFill>
                <a:sym typeface="Symbol" panose="05050102010706020507" pitchFamily="18" charset="2"/>
              </a:rPr>
              <a:t> </a:t>
            </a:r>
            <a:r>
              <a:rPr lang="fr-FR" sz="1500" b="1" dirty="0">
                <a:solidFill>
                  <a:schemeClr val="accent1"/>
                </a:solidFill>
              </a:rPr>
              <a:t>Recrutement à venir :</a:t>
            </a:r>
          </a:p>
          <a:p>
            <a:endParaRPr lang="fr-FR" sz="1000" dirty="0">
              <a:solidFill>
                <a:schemeClr val="accent1"/>
              </a:solidFill>
            </a:endParaRPr>
          </a:p>
          <a:p>
            <a:r>
              <a:rPr lang="fr-FR" sz="1500" dirty="0"/>
              <a:t>-IR 2 ans ARDCO: écophysiologie, bioproduction.</a:t>
            </a:r>
          </a:p>
          <a:p>
            <a:endParaRPr lang="fr-FR" sz="1000" dirty="0"/>
          </a:p>
          <a:p>
            <a:r>
              <a:rPr lang="fr-FR" sz="1500" dirty="0"/>
              <a:t>-Post-doc Bienvenue: bioprospection, bioactivités.</a:t>
            </a:r>
          </a:p>
        </p:txBody>
      </p:sp>
      <p:sp>
        <p:nvSpPr>
          <p:cNvPr id="31" name="PlaceHolder 1"/>
          <p:cNvSpPr txBox="1">
            <a:spLocks/>
          </p:cNvSpPr>
          <p:nvPr/>
        </p:nvSpPr>
        <p:spPr>
          <a:xfrm>
            <a:off x="133920" y="35584"/>
            <a:ext cx="8519400" cy="571680"/>
          </a:xfrm>
          <a:prstGeom prst="rect">
            <a:avLst/>
          </a:prstGeom>
          <a:noFill/>
          <a:ln w="0">
            <a:noFill/>
          </a:ln>
        </p:spPr>
        <p:txBody>
          <a:bodyPr lIns="91440" tIns="91440" rIns="91440" bIns="9144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fr" sz="2800" b="1" dirty="0">
                <a:solidFill>
                  <a:schemeClr val="accent1"/>
                </a:solidFill>
                <a:latin typeface="Arial"/>
                <a:ea typeface="Arial"/>
              </a:rPr>
              <a:t>1</a:t>
            </a:r>
            <a:r>
              <a:rPr lang="fr" sz="2800" b="1" baseline="30000" dirty="0">
                <a:solidFill>
                  <a:schemeClr val="accent1"/>
                </a:solidFill>
                <a:latin typeface="Arial"/>
                <a:ea typeface="Arial"/>
              </a:rPr>
              <a:t>ères</a:t>
            </a:r>
            <a:r>
              <a:rPr lang="fr" sz="2800" b="1" dirty="0">
                <a:solidFill>
                  <a:schemeClr val="accent1"/>
                </a:solidFill>
                <a:latin typeface="Arial"/>
                <a:ea typeface="Arial"/>
              </a:rPr>
              <a:t> actions</a:t>
            </a:r>
            <a:endParaRPr lang="fr-FR" sz="2800" dirty="0">
              <a:solidFill>
                <a:schemeClr val="accent1"/>
              </a:solidFill>
              <a:latin typeface="Arial"/>
            </a:endParaRPr>
          </a:p>
        </p:txBody>
      </p:sp>
    </p:spTree>
    <p:extLst>
      <p:ext uri="{BB962C8B-B14F-4D97-AF65-F5344CB8AC3E}">
        <p14:creationId xmlns:p14="http://schemas.microsoft.com/office/powerpoint/2010/main" val="172308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311760" y="444960"/>
            <a:ext cx="8519400" cy="57168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fr" sz="2800" b="1" u="none" strike="noStrike" dirty="0">
                <a:solidFill>
                  <a:schemeClr val="accent1"/>
                </a:solidFill>
                <a:uFillTx/>
                <a:latin typeface="Arial"/>
                <a:ea typeface="Arial"/>
              </a:rPr>
              <a:t>Sciences sociales</a:t>
            </a:r>
            <a:endParaRPr lang="fr-FR" sz="2800" b="0" u="none" strike="noStrike" dirty="0">
              <a:solidFill>
                <a:schemeClr val="accent1"/>
              </a:solidFill>
              <a:uFillTx/>
              <a:latin typeface="Arial"/>
            </a:endParaRPr>
          </a:p>
        </p:txBody>
      </p:sp>
      <p:sp>
        <p:nvSpPr>
          <p:cNvPr id="113" name="PlaceHolder 2"/>
          <p:cNvSpPr>
            <a:spLocks noGrp="1"/>
          </p:cNvSpPr>
          <p:nvPr>
            <p:ph/>
          </p:nvPr>
        </p:nvSpPr>
        <p:spPr>
          <a:xfrm>
            <a:off x="311760" y="1378800"/>
            <a:ext cx="8519400" cy="3677040"/>
          </a:xfrm>
          <a:prstGeom prst="rect">
            <a:avLst/>
          </a:prstGeom>
          <a:noFill/>
          <a:ln w="0">
            <a:noFill/>
          </a:ln>
        </p:spPr>
        <p:txBody>
          <a:bodyPr lIns="91440" tIns="91440" rIns="91440" bIns="91440" anchor="t">
            <a:normAutofit fontScale="62500" lnSpcReduction="20000"/>
          </a:bodyPr>
          <a:lstStyle/>
          <a:p>
            <a:pPr indent="0">
              <a:lnSpc>
                <a:spcPct val="115000"/>
              </a:lnSpc>
              <a:buNone/>
              <a:tabLst>
                <a:tab pos="0" algn="l"/>
              </a:tabLst>
            </a:pPr>
            <a:r>
              <a:rPr lang="fr" sz="2150" b="1" u="none" strike="noStrike" dirty="0">
                <a:solidFill>
                  <a:schemeClr val="accent1"/>
                </a:solidFill>
                <a:uFillTx/>
                <a:latin typeface="Arial"/>
                <a:ea typeface="Arial"/>
              </a:rPr>
              <a:t>WP3: Gouvernance et protection</a:t>
            </a:r>
            <a:endParaRPr lang="fr-FR" sz="2150" b="0" u="none" strike="noStrike" dirty="0">
              <a:solidFill>
                <a:schemeClr val="accent1"/>
              </a:solidFill>
              <a:uFillTx/>
              <a:latin typeface="Arial"/>
            </a:endParaRPr>
          </a:p>
          <a:p>
            <a:pPr indent="0">
              <a:lnSpc>
                <a:spcPct val="115000"/>
              </a:lnSpc>
              <a:spcBef>
                <a:spcPts val="1199"/>
              </a:spcBef>
              <a:buNone/>
              <a:tabLst>
                <a:tab pos="0" algn="l"/>
              </a:tabLst>
            </a:pPr>
            <a:r>
              <a:rPr lang="fr" sz="1800" b="1" u="none" strike="noStrike" dirty="0">
                <a:solidFill>
                  <a:schemeClr val="accent1"/>
                </a:solidFill>
                <a:uFillTx/>
                <a:latin typeface="Arial"/>
                <a:ea typeface="Arial"/>
              </a:rPr>
              <a:t>T3.1: Gouvernance: Analyser les vecteurs de la conservation et de l’utilisation durable des diatomées arctiques.</a:t>
            </a:r>
            <a:endParaRPr lang="fr-FR" sz="1800" b="0" u="none" strike="noStrike" dirty="0">
              <a:solidFill>
                <a:schemeClr val="accent1"/>
              </a:solidFill>
              <a:uFillTx/>
              <a:latin typeface="Arial"/>
            </a:endParaRPr>
          </a:p>
          <a:p>
            <a:pPr indent="0">
              <a:lnSpc>
                <a:spcPct val="115000"/>
              </a:lnSpc>
              <a:spcBef>
                <a:spcPts val="1199"/>
              </a:spcBef>
              <a:buNone/>
              <a:tabLst>
                <a:tab pos="0" algn="l"/>
              </a:tabLst>
            </a:pPr>
            <a:r>
              <a:rPr lang="fr" sz="1800" b="0" u="none" strike="noStrike" dirty="0">
                <a:solidFill>
                  <a:schemeClr val="dk1"/>
                </a:solidFill>
                <a:uFillTx/>
                <a:latin typeface="Arial"/>
                <a:ea typeface="Arial"/>
                <a:sym typeface="Symbol" panose="05050102010706020507" pitchFamily="18" charset="2"/>
              </a:rPr>
              <a:t> </a:t>
            </a:r>
            <a:r>
              <a:rPr lang="fr" sz="1800" b="0" u="none" strike="noStrike" dirty="0">
                <a:solidFill>
                  <a:schemeClr val="dk1"/>
                </a:solidFill>
                <a:uFillTx/>
                <a:latin typeface="Arial"/>
                <a:ea typeface="Arial"/>
              </a:rPr>
              <a:t>Analyse économique des stratégies choisies par les industries du secteur privé, les populations autochtones (autant que possible) et les décideurs politiques, comme vecteur d’une pression croissante ou décroissante sur les diatomées arctiques et leurs écosystèmes.</a:t>
            </a:r>
            <a:endParaRPr lang="fr-FR" sz="1800" b="0" u="none" strike="noStrike" dirty="0">
              <a:solidFill>
                <a:srgbClr val="000000"/>
              </a:solidFill>
              <a:uFillTx/>
              <a:latin typeface="Arial"/>
            </a:endParaRPr>
          </a:p>
          <a:p>
            <a:pPr indent="0">
              <a:lnSpc>
                <a:spcPct val="115000"/>
              </a:lnSpc>
              <a:spcBef>
                <a:spcPts val="1199"/>
              </a:spcBef>
              <a:buNone/>
              <a:tabLst>
                <a:tab pos="0" algn="l"/>
              </a:tabLst>
            </a:pPr>
            <a:r>
              <a:rPr lang="fr" sz="1800" b="0" u="none" strike="noStrike" dirty="0">
                <a:solidFill>
                  <a:schemeClr val="dk1"/>
                </a:solidFill>
                <a:uFillTx/>
                <a:latin typeface="Arial"/>
                <a:ea typeface="Arial"/>
                <a:sym typeface="Symbol" panose="05050102010706020507" pitchFamily="18" charset="2"/>
              </a:rPr>
              <a:t> </a:t>
            </a:r>
            <a:r>
              <a:rPr lang="fr" sz="1800" b="0" u="none" strike="noStrike" dirty="0">
                <a:solidFill>
                  <a:schemeClr val="dk1"/>
                </a:solidFill>
                <a:uFillTx/>
                <a:latin typeface="Arial"/>
                <a:ea typeface="Arial"/>
              </a:rPr>
              <a:t>Résultats attendus: Identification des leviers possibles pour améliorer la conservation des diatomées arctiques en se fondant sur les stratégies et comportements observés.</a:t>
            </a:r>
            <a:endParaRPr lang="fr-FR" sz="1800" b="0" u="none" strike="noStrike" dirty="0">
              <a:solidFill>
                <a:srgbClr val="000000"/>
              </a:solidFill>
              <a:uFillTx/>
              <a:latin typeface="Arial"/>
            </a:endParaRPr>
          </a:p>
          <a:p>
            <a:pPr indent="0">
              <a:lnSpc>
                <a:spcPct val="115000"/>
              </a:lnSpc>
              <a:spcBef>
                <a:spcPts val="1199"/>
              </a:spcBef>
              <a:buNone/>
              <a:tabLst>
                <a:tab pos="0" algn="l"/>
              </a:tabLst>
            </a:pPr>
            <a:r>
              <a:rPr lang="fr" sz="1800" b="1" u="none" strike="noStrike" dirty="0">
                <a:solidFill>
                  <a:schemeClr val="accent1"/>
                </a:solidFill>
                <a:uFillTx/>
                <a:latin typeface="Arial"/>
                <a:ea typeface="Arial"/>
              </a:rPr>
              <a:t>T3.2: Protection: Comment protéger la diversité des diatomées arctiques ?</a:t>
            </a:r>
            <a:endParaRPr lang="fr-FR" sz="1800" b="0" u="none" strike="noStrike" dirty="0">
              <a:solidFill>
                <a:schemeClr val="accent1"/>
              </a:solidFill>
              <a:uFillTx/>
              <a:latin typeface="Arial"/>
            </a:endParaRPr>
          </a:p>
          <a:p>
            <a:pPr marL="140040">
              <a:lnSpc>
                <a:spcPct val="115000"/>
              </a:lnSpc>
              <a:spcBef>
                <a:spcPts val="1199"/>
              </a:spcBef>
              <a:buClr>
                <a:srgbClr val="000000"/>
              </a:buClr>
              <a:tabLst>
                <a:tab pos="0" algn="l"/>
              </a:tabLst>
            </a:pPr>
            <a:r>
              <a:rPr lang="fr" sz="1800" b="0" u="none" strike="noStrike" dirty="0">
                <a:solidFill>
                  <a:schemeClr val="dk1"/>
                </a:solidFill>
                <a:uFillTx/>
                <a:latin typeface="Arial"/>
                <a:ea typeface="Arial"/>
                <a:sym typeface="Symbol" panose="05050102010706020507" pitchFamily="18" charset="2"/>
              </a:rPr>
              <a:t> </a:t>
            </a:r>
            <a:r>
              <a:rPr lang="fr" sz="1800" b="0" u="none" strike="noStrike" dirty="0">
                <a:solidFill>
                  <a:schemeClr val="dk1"/>
                </a:solidFill>
                <a:uFillTx/>
                <a:latin typeface="Arial"/>
                <a:ea typeface="Arial"/>
              </a:rPr>
              <a:t>Conservation ex et in situ.</a:t>
            </a:r>
          </a:p>
          <a:p>
            <a:pPr marL="140040">
              <a:lnSpc>
                <a:spcPct val="115000"/>
              </a:lnSpc>
              <a:spcBef>
                <a:spcPts val="1199"/>
              </a:spcBef>
              <a:buClr>
                <a:srgbClr val="000000"/>
              </a:buClr>
              <a:tabLst>
                <a:tab pos="0" algn="l"/>
              </a:tabLst>
            </a:pPr>
            <a:endParaRPr lang="fr-FR" sz="200" b="0" u="none" strike="noStrike" dirty="0">
              <a:solidFill>
                <a:srgbClr val="000000"/>
              </a:solidFill>
              <a:uFillTx/>
              <a:latin typeface="Arial"/>
            </a:endParaRPr>
          </a:p>
          <a:p>
            <a:pPr marL="140040">
              <a:lnSpc>
                <a:spcPct val="115000"/>
              </a:lnSpc>
              <a:buClr>
                <a:srgbClr val="000000"/>
              </a:buClr>
              <a:tabLst>
                <a:tab pos="0" algn="l"/>
              </a:tabLst>
            </a:pPr>
            <a:r>
              <a:rPr lang="fr" sz="1800" b="0" u="none" strike="noStrike" dirty="0">
                <a:solidFill>
                  <a:schemeClr val="dk1"/>
                </a:solidFill>
                <a:uFillTx/>
                <a:latin typeface="Arial"/>
                <a:ea typeface="Arial"/>
                <a:sym typeface="Symbol" panose="05050102010706020507" pitchFamily="18" charset="2"/>
              </a:rPr>
              <a:t> </a:t>
            </a:r>
            <a:r>
              <a:rPr lang="fr" sz="1800" b="0" u="none" strike="noStrike" dirty="0">
                <a:solidFill>
                  <a:schemeClr val="dk1"/>
                </a:solidFill>
                <a:uFillTx/>
                <a:latin typeface="Arial"/>
                <a:ea typeface="Arial"/>
              </a:rPr>
              <a:t>Enjeux :</a:t>
            </a:r>
            <a:endParaRPr lang="fr-FR" sz="1800" b="0" u="none" strike="noStrike" dirty="0">
              <a:solidFill>
                <a:srgbClr val="000000"/>
              </a:solidFill>
              <a:uFillTx/>
              <a:latin typeface="Arial"/>
            </a:endParaRPr>
          </a:p>
          <a:p>
            <a:pPr marL="597240">
              <a:lnSpc>
                <a:spcPct val="115000"/>
              </a:lnSpc>
              <a:buClr>
                <a:srgbClr val="000000"/>
              </a:buClr>
              <a:tabLst>
                <a:tab pos="0" algn="l"/>
              </a:tabLst>
            </a:pPr>
            <a:r>
              <a:rPr lang="fr" sz="1800" b="0" u="none" strike="noStrike" dirty="0">
                <a:solidFill>
                  <a:schemeClr val="dk1"/>
                </a:solidFill>
                <a:uFillTx/>
                <a:latin typeface="Arial"/>
                <a:ea typeface="Arial"/>
              </a:rPr>
              <a:t>- Interroger l’appréhension juridique des écosystèmes -&gt; Des ours polaires aux diatomées, par quelle entrée le droit se saisit des écosystèmes arctiques ?</a:t>
            </a:r>
          </a:p>
          <a:p>
            <a:pPr marL="597240">
              <a:lnSpc>
                <a:spcPct val="115000"/>
              </a:lnSpc>
              <a:buClr>
                <a:srgbClr val="000000"/>
              </a:buClr>
              <a:tabLst>
                <a:tab pos="0" algn="l"/>
              </a:tabLst>
            </a:pPr>
            <a:endParaRPr lang="fr-FR" sz="1600" b="0" u="none" strike="noStrike" dirty="0">
              <a:solidFill>
                <a:srgbClr val="000000"/>
              </a:solidFill>
              <a:uFillTx/>
              <a:latin typeface="Arial"/>
            </a:endParaRPr>
          </a:p>
          <a:p>
            <a:pPr marL="597240">
              <a:lnSpc>
                <a:spcPct val="115000"/>
              </a:lnSpc>
              <a:buClr>
                <a:srgbClr val="000000"/>
              </a:buClr>
              <a:tabLst>
                <a:tab pos="0" algn="l"/>
              </a:tabLst>
            </a:pPr>
            <a:r>
              <a:rPr lang="fr" sz="1800" b="0" u="none" strike="noStrike" dirty="0">
                <a:solidFill>
                  <a:schemeClr val="dk1"/>
                </a:solidFill>
                <a:uFillTx/>
                <a:latin typeface="Arial"/>
                <a:ea typeface="Arial"/>
              </a:rPr>
              <a:t>- Interroger l’approche juridique des changements environnementaux et des incertitudes qui l’entourent -&gt; Que protéger dans un monde subissant des changements massifs et rapides ?</a:t>
            </a:r>
            <a:endParaRPr lang="fr-FR" sz="1800" b="0" u="none" strike="noStrike" dirty="0">
              <a:solidFill>
                <a:srgbClr val="000000"/>
              </a:solidFill>
              <a:uFillTx/>
              <a:latin typeface="Arial"/>
            </a:endParaRPr>
          </a:p>
        </p:txBody>
      </p:sp>
      <p:sp>
        <p:nvSpPr>
          <p:cNvPr id="114" name="PlaceHolder 3"/>
          <p:cNvSpPr>
            <a:spLocks noGrp="1"/>
          </p:cNvSpPr>
          <p:nvPr>
            <p:ph type="sldNum" idx="22"/>
          </p:nvPr>
        </p:nvSpPr>
        <p:spPr>
          <a:xfrm>
            <a:off x="8472600" y="4663080"/>
            <a:ext cx="547560" cy="39240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86BC01FD-3415-43F6-8815-D92A9714229D}" type="slidenum">
              <a:rPr lang="fr" sz="1000" b="0" u="none" strike="noStrike">
                <a:solidFill>
                  <a:schemeClr val="dk2"/>
                </a:solidFill>
                <a:uFillTx/>
                <a:latin typeface="Arial"/>
                <a:ea typeface="Arial"/>
              </a:rPr>
              <a:t>14</a:t>
            </a:fld>
            <a:endParaRPr lang="fr-FR" sz="1000" b="0" u="none" strike="noStrike">
              <a:solidFill>
                <a:srgbClr val="000000"/>
              </a:solidFill>
              <a:uFillTx/>
              <a:latin typeface="Times New Roman"/>
            </a:endParaRPr>
          </a:p>
        </p:txBody>
      </p:sp>
      <p:pic>
        <p:nvPicPr>
          <p:cNvPr id="115" name="Google Shape;138;p21"/>
          <p:cNvPicPr/>
          <p:nvPr/>
        </p:nvPicPr>
        <p:blipFill>
          <a:blip r:embed="rId2"/>
          <a:stretch/>
        </p:blipFill>
        <p:spPr>
          <a:xfrm>
            <a:off x="6282000" y="0"/>
            <a:ext cx="2860920" cy="1603080"/>
          </a:xfrm>
          <a:prstGeom prst="rect">
            <a:avLst/>
          </a:prstGeom>
          <a:noFill/>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60120" y="0"/>
            <a:ext cx="8519400" cy="571680"/>
          </a:xfrm>
          <a:prstGeom prst="rect">
            <a:avLst/>
          </a:prstGeom>
          <a:noFill/>
          <a:ln w="0">
            <a:noFill/>
          </a:ln>
        </p:spPr>
        <p:txBody>
          <a:bodyPr lIns="91440" tIns="91440" rIns="91440" bIns="91440" anchor="t">
            <a:normAutofit fontScale="90000"/>
          </a:bodyPr>
          <a:lstStyle/>
          <a:p>
            <a:pPr indent="0" defTabSz="914400">
              <a:lnSpc>
                <a:spcPct val="100000"/>
              </a:lnSpc>
              <a:buNone/>
              <a:tabLst>
                <a:tab pos="0" algn="l"/>
              </a:tabLst>
            </a:pPr>
            <a:r>
              <a:rPr lang="fr" sz="2800" b="1" u="none" strike="noStrike" dirty="0">
                <a:solidFill>
                  <a:schemeClr val="accent1"/>
                </a:solidFill>
                <a:uFillTx/>
                <a:latin typeface="Arial"/>
                <a:ea typeface="Arial"/>
              </a:rPr>
              <a:t>1</a:t>
            </a:r>
            <a:r>
              <a:rPr lang="fr" sz="2800" b="1" u="none" strike="noStrike" baseline="30000" dirty="0">
                <a:solidFill>
                  <a:schemeClr val="accent1"/>
                </a:solidFill>
                <a:uFillTx/>
                <a:latin typeface="Arial"/>
                <a:ea typeface="Arial"/>
              </a:rPr>
              <a:t>ères</a:t>
            </a:r>
            <a:r>
              <a:rPr lang="fr" sz="2800" b="1" u="none" strike="noStrike" dirty="0">
                <a:solidFill>
                  <a:schemeClr val="accent1"/>
                </a:solidFill>
                <a:uFillTx/>
                <a:latin typeface="Arial"/>
                <a:ea typeface="Arial"/>
              </a:rPr>
              <a:t> actions</a:t>
            </a:r>
            <a:endParaRPr lang="fr-FR" sz="2800" b="0" u="none" strike="noStrike" dirty="0">
              <a:solidFill>
                <a:schemeClr val="accent1"/>
              </a:solidFill>
              <a:uFillTx/>
              <a:latin typeface="Arial"/>
            </a:endParaRPr>
          </a:p>
        </p:txBody>
      </p:sp>
      <p:grpSp>
        <p:nvGrpSpPr>
          <p:cNvPr id="117" name="Diagramme 3"/>
          <p:cNvGrpSpPr/>
          <p:nvPr/>
        </p:nvGrpSpPr>
        <p:grpSpPr>
          <a:xfrm>
            <a:off x="115920" y="444600"/>
            <a:ext cx="8965080" cy="4830176"/>
            <a:chOff x="115920" y="444600"/>
            <a:chExt cx="8965080" cy="4830176"/>
          </a:xfrm>
        </p:grpSpPr>
        <p:sp>
          <p:nvSpPr>
            <p:cNvPr id="118" name="Rectangle 117"/>
            <p:cNvSpPr/>
            <p:nvPr/>
          </p:nvSpPr>
          <p:spPr>
            <a:xfrm>
              <a:off x="115920" y="444600"/>
              <a:ext cx="8916840" cy="447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uFillTx/>
                <a:latin typeface="Arial"/>
              </a:endParaRPr>
            </a:p>
          </p:txBody>
        </p:sp>
        <p:sp>
          <p:nvSpPr>
            <p:cNvPr id="119" name="Rectangle à coins arrondis 118"/>
            <p:cNvSpPr/>
            <p:nvPr/>
          </p:nvSpPr>
          <p:spPr>
            <a:xfrm>
              <a:off x="124560" y="444600"/>
              <a:ext cx="1833840" cy="603360"/>
            </a:xfrm>
            <a:prstGeom prst="roundRect">
              <a:avLst>
                <a:gd name="adj" fmla="val 10000"/>
              </a:avLst>
            </a:prstGeom>
            <a:solidFill>
              <a:schemeClr val="accent1">
                <a:hueOff val="0"/>
                <a:satOff val="0"/>
                <a:lumOff val="0"/>
                <a:alphaOff val="0"/>
              </a:schemeClr>
            </a:solidFill>
            <a:ln>
              <a:noFill/>
            </a:ln>
          </p:spPr>
          <p:style>
            <a:lnRef idx="2">
              <a:scrgbClr r="0" g="0" b="0"/>
            </a:lnRef>
            <a:fillRef idx="0">
              <a:scrgbClr r="0" g="0" b="0"/>
            </a:fillRef>
            <a:effectRef idx="0">
              <a:scrgbClr r="0" g="0" b="0"/>
            </a:effectRef>
            <a:fontRef idx="minor"/>
          </p:style>
          <p:txBody>
            <a:bodyPr lIns="96120" tIns="96120" rIns="96120" bIns="244440" numCol="1" spcCol="1440" anchor="t">
              <a:noAutofit/>
            </a:bodyPr>
            <a:lstStyle/>
            <a:p>
              <a:pPr defTabSz="711360">
                <a:lnSpc>
                  <a:spcPct val="90000"/>
                </a:lnSpc>
                <a:spcAft>
                  <a:spcPts val="561"/>
                </a:spcAft>
              </a:pPr>
              <a:r>
                <a:rPr lang="fr-FR" sz="1600" b="0" u="none" strike="noStrike">
                  <a:solidFill>
                    <a:schemeClr val="lt1"/>
                  </a:solidFill>
                  <a:uFillTx/>
                  <a:latin typeface="Arial"/>
                </a:rPr>
                <a:t>Achevé :</a:t>
              </a:r>
              <a:endParaRPr lang="fr-FR" sz="1600" b="0" u="none" strike="noStrike">
                <a:solidFill>
                  <a:srgbClr val="FFFFFF"/>
                </a:solidFill>
                <a:uFillTx/>
                <a:latin typeface="Arial"/>
              </a:endParaRPr>
            </a:p>
          </p:txBody>
        </p:sp>
        <p:sp>
          <p:nvSpPr>
            <p:cNvPr id="120" name="Rectangle à coins arrondis 119"/>
            <p:cNvSpPr/>
            <p:nvPr/>
          </p:nvSpPr>
          <p:spPr>
            <a:xfrm>
              <a:off x="174959" y="1071337"/>
              <a:ext cx="2561097" cy="4076280"/>
            </a:xfrm>
            <a:prstGeom prst="roundRect">
              <a:avLst>
                <a:gd name="adj" fmla="val 10000"/>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txBody>
            <a:bodyPr lIns="113760" tIns="113760" rIns="113760" bIns="113760" numCol="1" spcCol="1440" anchor="t">
              <a:noAutofit/>
            </a:bodyPr>
            <a:lstStyle/>
            <a:p>
              <a:pPr marL="171360" lvl="1" indent="-171360" defTabSz="711360">
                <a:lnSpc>
                  <a:spcPct val="90000"/>
                </a:lnSpc>
                <a:spcAft>
                  <a:spcPts val="241"/>
                </a:spcAft>
                <a:buClr>
                  <a:srgbClr val="4285F4"/>
                </a:buClr>
                <a:buFont typeface="Symbol" charset="2"/>
                <a:buChar char=""/>
              </a:pPr>
              <a:r>
                <a:rPr lang="fr-FR" sz="1600" b="1" u="none" strike="noStrike" dirty="0">
                  <a:solidFill>
                    <a:schemeClr val="accent1"/>
                  </a:solidFill>
                  <a:uFillTx/>
                  <a:latin typeface="Arial"/>
                </a:rPr>
                <a:t>2 stages juridiques</a:t>
              </a:r>
              <a:endParaRPr lang="fr-FR" sz="1600" b="0" u="none" strike="noStrike" dirty="0">
                <a:solidFill>
                  <a:srgbClr val="000000"/>
                </a:solidFill>
                <a:uFillTx/>
                <a:latin typeface="Arial"/>
              </a:endParaRPr>
            </a:p>
            <a:p>
              <a:pPr marL="0" lvl="1" defTabSz="711360">
                <a:lnSpc>
                  <a:spcPct val="90000"/>
                </a:lnSpc>
                <a:spcAft>
                  <a:spcPts val="241"/>
                </a:spcAft>
                <a:buClr>
                  <a:srgbClr val="4285F4"/>
                </a:buClr>
              </a:pPr>
              <a:r>
                <a:rPr lang="fr-FR" sz="1600" b="1" u="none" strike="noStrike" dirty="0">
                  <a:solidFill>
                    <a:schemeClr val="accent1"/>
                  </a:solidFill>
                  <a:uFillTx/>
                  <a:latin typeface="Arial"/>
                </a:rPr>
                <a:t>- Stage M1 2023  </a:t>
              </a:r>
              <a:r>
                <a:rPr lang="fr-FR" sz="1600" b="0" u="none" strike="noStrike" dirty="0">
                  <a:solidFill>
                    <a:srgbClr val="000000"/>
                  </a:solidFill>
                  <a:uFillTx/>
                  <a:latin typeface="Arial"/>
                </a:rPr>
                <a:t>Agnès Hébert : </a:t>
              </a:r>
              <a:r>
                <a:rPr lang="fr-FR" sz="1600" b="0" u="none" strike="noStrike" dirty="0">
                  <a:solidFill>
                    <a:schemeClr val="accent4">
                      <a:lumMod val="75000"/>
                    </a:schemeClr>
                  </a:solidFill>
                  <a:uFillTx/>
                  <a:latin typeface="Arial"/>
                </a:rPr>
                <a:t>La protection de l’environnement marin dans la région Arctique.</a:t>
              </a:r>
              <a:endParaRPr lang="fr-FR" sz="1600" b="0" u="none" strike="noStrike" dirty="0">
                <a:solidFill>
                  <a:srgbClr val="000000"/>
                </a:solidFill>
                <a:uFillTx/>
                <a:latin typeface="Arial"/>
              </a:endParaRPr>
            </a:p>
            <a:p>
              <a:pPr marL="0" lvl="1" defTabSz="711360">
                <a:lnSpc>
                  <a:spcPct val="90000"/>
                </a:lnSpc>
                <a:spcAft>
                  <a:spcPts val="241"/>
                </a:spcAft>
                <a:buClr>
                  <a:srgbClr val="4285F4"/>
                </a:buClr>
              </a:pPr>
              <a:r>
                <a:rPr lang="fr-FR" sz="1800" b="1" u="none" strike="noStrike" dirty="0">
                  <a:solidFill>
                    <a:schemeClr val="accent1"/>
                  </a:solidFill>
                  <a:uFillTx/>
                  <a:latin typeface="Arial"/>
                  <a:ea typeface="Noto Sans CJK SC"/>
                </a:rPr>
                <a:t>- Stage M2 </a:t>
              </a:r>
              <a:r>
                <a:rPr lang="fr-FR" sz="1600" b="0" u="none" strike="noStrike" dirty="0">
                  <a:solidFill>
                    <a:schemeClr val="accent1"/>
                  </a:solidFill>
                  <a:uFillTx/>
                  <a:latin typeface="Arial"/>
                  <a:ea typeface="Noto Sans CJK SC"/>
                </a:rPr>
                <a:t>2024 </a:t>
              </a:r>
              <a:endParaRPr lang="fr-FR" sz="1600" b="0" u="none" strike="noStrike" dirty="0">
                <a:solidFill>
                  <a:srgbClr val="000000"/>
                </a:solidFill>
                <a:uFillTx/>
                <a:latin typeface="Arial"/>
              </a:endParaRPr>
            </a:p>
            <a:p>
              <a:pPr marL="0" lvl="1" defTabSz="711360">
                <a:lnSpc>
                  <a:spcPct val="90000"/>
                </a:lnSpc>
                <a:spcAft>
                  <a:spcPts val="241"/>
                </a:spcAft>
                <a:buClr>
                  <a:srgbClr val="4285F4"/>
                </a:buClr>
              </a:pPr>
              <a:r>
                <a:rPr lang="fr-FR" sz="1800" b="0" u="none" strike="noStrike" dirty="0">
                  <a:solidFill>
                    <a:srgbClr val="000000"/>
                  </a:solidFill>
                  <a:uFillTx/>
                  <a:latin typeface="Arial"/>
                  <a:ea typeface="Noto Sans CJK SC"/>
                </a:rPr>
                <a:t>Alice</a:t>
              </a:r>
              <a:r>
                <a:rPr lang="fr-FR" sz="1800" b="1" u="none" strike="noStrike" dirty="0">
                  <a:solidFill>
                    <a:schemeClr val="accent1"/>
                  </a:solidFill>
                  <a:uFillTx/>
                  <a:latin typeface="Arial"/>
                  <a:ea typeface="Noto Sans CJK SC"/>
                </a:rPr>
                <a:t> </a:t>
              </a:r>
              <a:r>
                <a:rPr lang="fr-FR" sz="1800" b="0" u="none" strike="noStrike" dirty="0" err="1">
                  <a:solidFill>
                    <a:srgbClr val="000000"/>
                  </a:solidFill>
                  <a:uFillTx/>
                  <a:latin typeface="Arial"/>
                  <a:ea typeface="Noto Sans CJK SC"/>
                </a:rPr>
                <a:t>Thomasset</a:t>
              </a:r>
              <a:r>
                <a:rPr lang="fr-FR" sz="1800" b="0" u="none" strike="noStrike" dirty="0">
                  <a:solidFill>
                    <a:srgbClr val="000000"/>
                  </a:solidFill>
                  <a:uFillTx/>
                  <a:latin typeface="Arial"/>
                  <a:ea typeface="Noto Sans CJK SC"/>
                </a:rPr>
                <a:t> :</a:t>
              </a:r>
              <a:r>
                <a:rPr lang="fr-FR" sz="1600" b="0" u="none" strike="noStrike" dirty="0">
                  <a:solidFill>
                    <a:srgbClr val="000000"/>
                  </a:solidFill>
                  <a:uFillTx/>
                  <a:latin typeface="Arial"/>
                  <a:ea typeface="Noto Sans CJK SC"/>
                </a:rPr>
                <a:t> </a:t>
              </a:r>
              <a:r>
                <a:rPr lang="fr-FR" sz="1600" b="0" u="none" strike="noStrike" dirty="0">
                  <a:solidFill>
                    <a:schemeClr val="accent4">
                      <a:lumMod val="75000"/>
                    </a:schemeClr>
                  </a:solidFill>
                  <a:uFillTx/>
                  <a:latin typeface="Arial"/>
                  <a:ea typeface="Noto Sans CJK SC"/>
                </a:rPr>
                <a:t>le cadre juridique de la conservation ex situ de la diversité biologique - le cas des diatomées arctiques.</a:t>
              </a:r>
              <a:r>
                <a:rPr lang="fr-FR" sz="1600" b="0" u="none" strike="noStrike" dirty="0">
                  <a:solidFill>
                    <a:srgbClr val="000000"/>
                  </a:solidFill>
                  <a:uFillTx/>
                  <a:latin typeface="Arial"/>
                  <a:ea typeface="Noto Sans CJK SC"/>
                </a:rPr>
                <a:t> </a:t>
              </a:r>
              <a:endParaRPr lang="fr-FR" sz="1600" b="0" u="none" strike="noStrike" dirty="0">
                <a:solidFill>
                  <a:srgbClr val="000000"/>
                </a:solidFill>
                <a:uFillTx/>
                <a:latin typeface="Arial"/>
              </a:endParaRPr>
            </a:p>
          </p:txBody>
        </p:sp>
        <p:sp>
          <p:nvSpPr>
            <p:cNvPr id="121" name="Rectangle à coins arrondis 120"/>
            <p:cNvSpPr/>
            <p:nvPr/>
          </p:nvSpPr>
          <p:spPr>
            <a:xfrm>
              <a:off x="3070800" y="444600"/>
              <a:ext cx="1835280" cy="603360"/>
            </a:xfrm>
            <a:prstGeom prst="roundRect">
              <a:avLst>
                <a:gd name="adj" fmla="val 10000"/>
              </a:avLst>
            </a:prstGeom>
            <a:solidFill>
              <a:schemeClr val="accent1">
                <a:hueOff val="0"/>
                <a:satOff val="0"/>
                <a:lumOff val="0"/>
                <a:alphaOff val="0"/>
              </a:schemeClr>
            </a:solidFill>
            <a:ln>
              <a:noFill/>
            </a:ln>
          </p:spPr>
          <p:style>
            <a:lnRef idx="2">
              <a:scrgbClr r="0" g="0" b="0"/>
            </a:lnRef>
            <a:fillRef idx="0">
              <a:scrgbClr r="0" g="0" b="0"/>
            </a:fillRef>
            <a:effectRef idx="0">
              <a:scrgbClr r="0" g="0" b="0"/>
            </a:effectRef>
            <a:fontRef idx="minor"/>
          </p:style>
          <p:txBody>
            <a:bodyPr lIns="96120" tIns="96120" rIns="96120" bIns="244440" numCol="1" spcCol="1440" anchor="t">
              <a:noAutofit/>
            </a:bodyPr>
            <a:lstStyle/>
            <a:p>
              <a:pPr defTabSz="711360">
                <a:lnSpc>
                  <a:spcPct val="90000"/>
                </a:lnSpc>
                <a:spcAft>
                  <a:spcPts val="561"/>
                </a:spcAft>
              </a:pPr>
              <a:r>
                <a:rPr lang="fr-FR" sz="1600" b="0" u="none" strike="noStrike">
                  <a:solidFill>
                    <a:schemeClr val="lt1"/>
                  </a:solidFill>
                  <a:uFillTx/>
                  <a:latin typeface="Arial"/>
                </a:rPr>
                <a:t>en cours </a:t>
              </a:r>
              <a:endParaRPr lang="fr-FR" sz="1600" b="0" u="none" strike="noStrike">
                <a:solidFill>
                  <a:srgbClr val="FFFFFF"/>
                </a:solidFill>
                <a:uFillTx/>
                <a:latin typeface="Arial"/>
              </a:endParaRPr>
            </a:p>
          </p:txBody>
        </p:sp>
        <p:sp>
          <p:nvSpPr>
            <p:cNvPr id="122" name="Rectangle à coins arrondis 121"/>
            <p:cNvSpPr/>
            <p:nvPr/>
          </p:nvSpPr>
          <p:spPr>
            <a:xfrm>
              <a:off x="3029580" y="1082216"/>
              <a:ext cx="2699640" cy="4192560"/>
            </a:xfrm>
            <a:prstGeom prst="roundRect">
              <a:avLst>
                <a:gd name="adj" fmla="val 10000"/>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txBody>
            <a:bodyPr lIns="113760" tIns="113760" rIns="113760" bIns="113760" numCol="1" spcCol="1440" anchor="t">
              <a:noAutofit/>
            </a:bodyPr>
            <a:lstStyle/>
            <a:p>
              <a:pPr marL="171360" lvl="1" indent="-171360" defTabSz="711360">
                <a:lnSpc>
                  <a:spcPct val="90000"/>
                </a:lnSpc>
                <a:spcAft>
                  <a:spcPts val="241"/>
                </a:spcAft>
                <a:buClr>
                  <a:srgbClr val="4285F4"/>
                </a:buClr>
                <a:buFont typeface="Symbol" charset="2"/>
                <a:buChar char=""/>
              </a:pPr>
              <a:r>
                <a:rPr lang="fr-FR" sz="1400" b="1" u="none" strike="noStrike" dirty="0">
                  <a:solidFill>
                    <a:schemeClr val="accent1"/>
                  </a:solidFill>
                  <a:uFillTx/>
                  <a:latin typeface="Arial"/>
                  <a:ea typeface="Noto Sans CJK SC"/>
                </a:rPr>
                <a:t>2 Stages en économie</a:t>
              </a:r>
              <a:endParaRPr lang="fr-FR" sz="1400" b="1" u="none" strike="noStrike" dirty="0">
                <a:solidFill>
                  <a:srgbClr val="000000"/>
                </a:solidFill>
                <a:uFillTx/>
                <a:latin typeface="Arial"/>
              </a:endParaRPr>
            </a:p>
            <a:p>
              <a:pPr marL="0" lvl="1" defTabSz="711360">
                <a:lnSpc>
                  <a:spcPct val="90000"/>
                </a:lnSpc>
                <a:spcAft>
                  <a:spcPts val="241"/>
                </a:spcAft>
                <a:buClr>
                  <a:srgbClr val="4285F4"/>
                </a:buClr>
              </a:pPr>
              <a:r>
                <a:rPr lang="fr-FR" sz="1400" b="1" u="none" strike="noStrike" dirty="0">
                  <a:solidFill>
                    <a:schemeClr val="accent1"/>
                  </a:solidFill>
                  <a:uFillTx/>
                  <a:latin typeface="Arial"/>
                  <a:ea typeface="Noto Sans CJK SC"/>
                </a:rPr>
                <a:t>- Stage M2 2025 </a:t>
              </a:r>
              <a:r>
                <a:rPr lang="fr-FR" sz="1400" b="0" u="none" strike="noStrike" dirty="0">
                  <a:solidFill>
                    <a:srgbClr val="000000"/>
                  </a:solidFill>
                  <a:uFillTx/>
                  <a:latin typeface="Arial"/>
                  <a:ea typeface="Noto Sans CJK SC"/>
                </a:rPr>
                <a:t>Sven </a:t>
              </a:r>
              <a:r>
                <a:rPr lang="fr-FR" sz="1400" b="0" u="none" strike="noStrike" dirty="0" err="1">
                  <a:solidFill>
                    <a:srgbClr val="000000"/>
                  </a:solidFill>
                  <a:uFillTx/>
                  <a:latin typeface="Arial"/>
                  <a:ea typeface="Noto Sans CJK SC"/>
                </a:rPr>
                <a:t>Bouguin</a:t>
              </a:r>
              <a:r>
                <a:rPr lang="fr-FR" sz="1400" b="0" u="none" strike="noStrike" dirty="0">
                  <a:solidFill>
                    <a:srgbClr val="000000"/>
                  </a:solidFill>
                  <a:uFillTx/>
                  <a:latin typeface="Arial"/>
                  <a:ea typeface="Noto Sans CJK SC"/>
                </a:rPr>
                <a:t> : </a:t>
              </a:r>
              <a:r>
                <a:rPr lang="fr-FR" sz="1400" b="0" u="none" strike="noStrike" dirty="0">
                  <a:solidFill>
                    <a:srgbClr val="EF8600"/>
                  </a:solidFill>
                  <a:uFillTx/>
                  <a:latin typeface="Arial"/>
                  <a:ea typeface="Noto Sans CJK SC"/>
                </a:rPr>
                <a:t>Politiques publiques encadrant les usages des ressources vivantes marines arctiques.</a:t>
              </a:r>
              <a:endParaRPr lang="fr-FR" sz="1400" b="0" u="none" strike="noStrike" dirty="0">
                <a:solidFill>
                  <a:srgbClr val="000000"/>
                </a:solidFill>
                <a:uFillTx/>
                <a:latin typeface="Arial"/>
              </a:endParaRPr>
            </a:p>
            <a:p>
              <a:pPr marL="0" lvl="1" defTabSz="711360">
                <a:lnSpc>
                  <a:spcPct val="90000"/>
                </a:lnSpc>
                <a:spcAft>
                  <a:spcPts val="241"/>
                </a:spcAft>
                <a:buClr>
                  <a:srgbClr val="4285F4"/>
                </a:buClr>
              </a:pPr>
              <a:r>
                <a:rPr lang="fr-FR" sz="1400" b="1" u="none" strike="noStrike" dirty="0">
                  <a:solidFill>
                    <a:schemeClr val="accent1"/>
                  </a:solidFill>
                  <a:uFillTx/>
                  <a:latin typeface="Arial"/>
                  <a:ea typeface="Noto Sans CJK SC"/>
                </a:rPr>
                <a:t>- Stage M2 2025 </a:t>
              </a:r>
              <a:r>
                <a:rPr lang="fr-FR" sz="1400" b="0" u="none" strike="noStrike" dirty="0" err="1">
                  <a:solidFill>
                    <a:srgbClr val="000000"/>
                  </a:solidFill>
                  <a:uFillTx/>
                  <a:latin typeface="Arial"/>
                  <a:ea typeface="Noto Sans CJK SC"/>
                </a:rPr>
                <a:t>Sokhna</a:t>
              </a:r>
              <a:r>
                <a:rPr lang="fr-FR" sz="1400" b="0" u="none" strike="noStrike" dirty="0">
                  <a:solidFill>
                    <a:srgbClr val="000000"/>
                  </a:solidFill>
                  <a:uFillTx/>
                  <a:latin typeface="Arial"/>
                  <a:ea typeface="Noto Sans CJK SC"/>
                </a:rPr>
                <a:t> </a:t>
              </a:r>
              <a:r>
                <a:rPr lang="fr-FR" sz="1400" b="0" u="none" strike="noStrike" dirty="0" err="1">
                  <a:solidFill>
                    <a:srgbClr val="000000"/>
                  </a:solidFill>
                  <a:uFillTx/>
                  <a:latin typeface="Arial"/>
                  <a:ea typeface="Noto Sans CJK SC"/>
                </a:rPr>
                <a:t>Mariame</a:t>
              </a:r>
              <a:r>
                <a:rPr lang="fr-FR" sz="1400" b="0" u="none" strike="noStrike" dirty="0">
                  <a:solidFill>
                    <a:srgbClr val="000000"/>
                  </a:solidFill>
                  <a:uFillTx/>
                  <a:latin typeface="Arial"/>
                  <a:ea typeface="Noto Sans CJK SC"/>
                </a:rPr>
                <a:t> </a:t>
              </a:r>
              <a:r>
                <a:rPr lang="fr-FR" sz="1400" b="0" u="none" strike="noStrike" dirty="0" err="1">
                  <a:solidFill>
                    <a:srgbClr val="000000"/>
                  </a:solidFill>
                  <a:uFillTx/>
                  <a:latin typeface="Arial"/>
                  <a:ea typeface="Noto Sans CJK SC"/>
                </a:rPr>
                <a:t>Ndimblane</a:t>
              </a:r>
              <a:r>
                <a:rPr lang="fr-FR" sz="1400" b="0" u="none" strike="noStrike" dirty="0">
                  <a:solidFill>
                    <a:srgbClr val="000000"/>
                  </a:solidFill>
                  <a:uFillTx/>
                  <a:latin typeface="Arial"/>
                  <a:ea typeface="Noto Sans CJK SC"/>
                </a:rPr>
                <a:t> : </a:t>
              </a:r>
              <a:r>
                <a:rPr lang="fr-FR" sz="1400" b="0" u="none" strike="noStrike" dirty="0">
                  <a:solidFill>
                    <a:srgbClr val="EF8600"/>
                  </a:solidFill>
                  <a:uFillTx/>
                  <a:latin typeface="Arial"/>
                  <a:ea typeface="Noto Sans CJK SC"/>
                </a:rPr>
                <a:t>Exploitation des ressources vivantes marines arctiques par les acteurs privés.</a:t>
              </a:r>
            </a:p>
            <a:p>
              <a:pPr marL="0" lvl="1" defTabSz="711360">
                <a:lnSpc>
                  <a:spcPct val="90000"/>
                </a:lnSpc>
                <a:spcAft>
                  <a:spcPts val="241"/>
                </a:spcAft>
                <a:buClr>
                  <a:srgbClr val="4285F4"/>
                </a:buClr>
              </a:pPr>
              <a:endParaRPr lang="fr-FR" sz="1400" b="0" u="none" strike="noStrike" dirty="0">
                <a:solidFill>
                  <a:srgbClr val="000000"/>
                </a:solidFill>
                <a:uFillTx/>
                <a:latin typeface="Arial"/>
              </a:endParaRPr>
            </a:p>
            <a:p>
              <a:pPr marL="171360" lvl="1" indent="-171360" defTabSz="711360">
                <a:lnSpc>
                  <a:spcPct val="90000"/>
                </a:lnSpc>
                <a:spcAft>
                  <a:spcPts val="241"/>
                </a:spcAft>
                <a:buClr>
                  <a:srgbClr val="4285F4"/>
                </a:buClr>
                <a:buFont typeface="Symbol" charset="2"/>
                <a:buChar char=""/>
              </a:pPr>
              <a:r>
                <a:rPr lang="fr-FR" sz="1400" b="1" u="none" strike="noStrike" dirty="0">
                  <a:solidFill>
                    <a:schemeClr val="accent1"/>
                  </a:solidFill>
                  <a:uFillTx/>
                  <a:latin typeface="Arial"/>
                  <a:ea typeface="Noto Sans CJK SC"/>
                </a:rPr>
                <a:t>Fin 2024 : </a:t>
              </a:r>
              <a:r>
                <a:rPr lang="fr-FR" sz="1400" b="0" u="none" strike="noStrike" dirty="0">
                  <a:solidFill>
                    <a:srgbClr val="EF8600"/>
                  </a:solidFill>
                  <a:uFillTx/>
                  <a:latin typeface="Arial"/>
                  <a:ea typeface="Noto Sans CJK SC"/>
                </a:rPr>
                <a:t>recrutement d’</a:t>
              </a:r>
              <a:r>
                <a:rPr lang="fr-FR" sz="1400" b="0" u="none" strike="noStrike" dirty="0" err="1">
                  <a:solidFill>
                    <a:srgbClr val="EF8600"/>
                  </a:solidFill>
                  <a:uFillTx/>
                  <a:latin typeface="Arial"/>
                  <a:ea typeface="Noto Sans CJK SC"/>
                </a:rPr>
                <a:t>un.e</a:t>
              </a:r>
              <a:r>
                <a:rPr lang="fr-FR" sz="1400" b="0" u="none" strike="noStrike" dirty="0">
                  <a:solidFill>
                    <a:srgbClr val="EF8600"/>
                  </a:solidFill>
                  <a:uFillTx/>
                  <a:latin typeface="Arial"/>
                  <a:ea typeface="Noto Sans CJK SC"/>
                </a:rPr>
                <a:t> </a:t>
              </a:r>
              <a:r>
                <a:rPr lang="fr-FR" sz="1400" b="0" u="none" strike="noStrike" dirty="0" err="1">
                  <a:solidFill>
                    <a:srgbClr val="EF8600"/>
                  </a:solidFill>
                  <a:uFillTx/>
                  <a:latin typeface="Arial"/>
                  <a:ea typeface="Noto Sans CJK SC"/>
                </a:rPr>
                <a:t>doctorant.e</a:t>
              </a:r>
              <a:r>
                <a:rPr lang="fr-FR" sz="1400" b="0" u="none" strike="noStrike" dirty="0">
                  <a:solidFill>
                    <a:srgbClr val="EF8600"/>
                  </a:solidFill>
                  <a:uFillTx/>
                  <a:latin typeface="Arial"/>
                  <a:ea typeface="Noto Sans CJK SC"/>
                </a:rPr>
                <a:t> accès et partage des bénéfices issue de l’exploitation des ressources génétiques des diatomées arctiques</a:t>
              </a:r>
              <a:endParaRPr lang="fr-FR" sz="1400" b="0" u="none" strike="noStrike" dirty="0">
                <a:solidFill>
                  <a:srgbClr val="000000"/>
                </a:solidFill>
                <a:uFillTx/>
                <a:latin typeface="Arial"/>
              </a:endParaRPr>
            </a:p>
          </p:txBody>
        </p:sp>
        <p:sp>
          <p:nvSpPr>
            <p:cNvPr id="123" name="Flèche droite 122"/>
            <p:cNvSpPr/>
            <p:nvPr/>
          </p:nvSpPr>
          <p:spPr>
            <a:xfrm>
              <a:off x="5338800" y="444600"/>
              <a:ext cx="780840" cy="455760"/>
            </a:xfrm>
            <a:prstGeom prst="rightArrow">
              <a:avLst>
                <a:gd name="adj1" fmla="val 60000"/>
                <a:gd name="adj2" fmla="val 50000"/>
              </a:avLst>
            </a:prstGeom>
            <a:solidFill>
              <a:schemeClr val="accent1">
                <a:tint val="60000"/>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fr-FR" sz="1200" b="0" u="none" strike="noStrike">
                <a:solidFill>
                  <a:schemeClr val="lt1"/>
                </a:solidFill>
                <a:uFillTx/>
                <a:latin typeface="Arial"/>
              </a:endParaRPr>
            </a:p>
          </p:txBody>
        </p:sp>
        <p:sp>
          <p:nvSpPr>
            <p:cNvPr id="124" name="Rectangle à coins arrondis 123"/>
            <p:cNvSpPr/>
            <p:nvPr/>
          </p:nvSpPr>
          <p:spPr>
            <a:xfrm>
              <a:off x="6381360" y="444600"/>
              <a:ext cx="1835280" cy="603360"/>
            </a:xfrm>
            <a:prstGeom prst="roundRect">
              <a:avLst>
                <a:gd name="adj" fmla="val 10000"/>
              </a:avLst>
            </a:prstGeom>
            <a:solidFill>
              <a:schemeClr val="accent1">
                <a:hueOff val="0"/>
                <a:satOff val="0"/>
                <a:lumOff val="0"/>
                <a:alphaOff val="0"/>
              </a:schemeClr>
            </a:solidFill>
            <a:ln>
              <a:noFill/>
            </a:ln>
          </p:spPr>
          <p:style>
            <a:lnRef idx="2">
              <a:scrgbClr r="0" g="0" b="0"/>
            </a:lnRef>
            <a:fillRef idx="0">
              <a:scrgbClr r="0" g="0" b="0"/>
            </a:fillRef>
            <a:effectRef idx="0">
              <a:scrgbClr r="0" g="0" b="0"/>
            </a:effectRef>
            <a:fontRef idx="minor"/>
          </p:style>
          <p:txBody>
            <a:bodyPr lIns="96120" tIns="96120" rIns="96120" bIns="244440" numCol="1" spcCol="1440" anchor="t">
              <a:noAutofit/>
            </a:bodyPr>
            <a:lstStyle/>
            <a:p>
              <a:pPr defTabSz="711360">
                <a:lnSpc>
                  <a:spcPct val="90000"/>
                </a:lnSpc>
                <a:spcAft>
                  <a:spcPts val="561"/>
                </a:spcAft>
              </a:pPr>
              <a:r>
                <a:rPr lang="fr-FR" sz="1600" b="0" u="none" strike="noStrike">
                  <a:solidFill>
                    <a:schemeClr val="lt1"/>
                  </a:solidFill>
                  <a:uFillTx/>
                  <a:latin typeface="Arial"/>
                </a:rPr>
                <a:t>A venir</a:t>
              </a:r>
              <a:endParaRPr lang="fr-FR" sz="1600" b="0" u="none" strike="noStrike">
                <a:solidFill>
                  <a:srgbClr val="FFFFFF"/>
                </a:solidFill>
                <a:uFillTx/>
                <a:latin typeface="Arial"/>
              </a:endParaRPr>
            </a:p>
          </p:txBody>
        </p:sp>
        <p:sp>
          <p:nvSpPr>
            <p:cNvPr id="125" name="Rectangle à coins arrondis 124"/>
            <p:cNvSpPr/>
            <p:nvPr/>
          </p:nvSpPr>
          <p:spPr>
            <a:xfrm>
              <a:off x="6381360" y="1071337"/>
              <a:ext cx="2699640" cy="4119120"/>
            </a:xfrm>
            <a:prstGeom prst="roundRect">
              <a:avLst>
                <a:gd name="adj" fmla="val 10000"/>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txBody>
            <a:bodyPr lIns="113760" tIns="113760" rIns="113760" bIns="113760" numCol="1" spcCol="1440" anchor="t">
              <a:noAutofit/>
            </a:bodyPr>
            <a:lstStyle/>
            <a:p>
              <a:pPr marL="171360" lvl="1" indent="-171360" defTabSz="711360">
                <a:lnSpc>
                  <a:spcPct val="90000"/>
                </a:lnSpc>
                <a:spcAft>
                  <a:spcPts val="241"/>
                </a:spcAft>
                <a:buClr>
                  <a:srgbClr val="0D5BDC"/>
                </a:buClr>
                <a:buFont typeface="Symbol" charset="2"/>
                <a:buChar char=""/>
              </a:pPr>
              <a:r>
                <a:rPr lang="fr-FR" sz="1600" b="1" u="none" strike="noStrike" dirty="0">
                  <a:solidFill>
                    <a:schemeClr val="accent1"/>
                  </a:solidFill>
                  <a:uFillTx/>
                  <a:latin typeface="Arial"/>
                </a:rPr>
                <a:t>Fin 2025 / 2026</a:t>
              </a:r>
              <a:r>
                <a:rPr lang="fr-FR" sz="1600" b="1" u="none" strike="noStrike" dirty="0">
                  <a:solidFill>
                    <a:srgbClr val="000000"/>
                  </a:solidFill>
                  <a:uFillTx/>
                  <a:latin typeface="Arial"/>
                </a:rPr>
                <a:t> : </a:t>
              </a:r>
              <a:r>
                <a:rPr lang="fr-FR" sz="1600" b="0" u="none" strike="noStrike" dirty="0">
                  <a:solidFill>
                    <a:schemeClr val="accent4">
                      <a:lumMod val="75000"/>
                    </a:schemeClr>
                  </a:solidFill>
                  <a:uFillTx/>
                  <a:latin typeface="Arial"/>
                </a:rPr>
                <a:t>école d’été internationale </a:t>
              </a:r>
              <a:r>
                <a:rPr lang="fr-FR" sz="1600" b="0" u="none" strike="noStrike" dirty="0">
                  <a:solidFill>
                    <a:srgbClr val="000000"/>
                  </a:solidFill>
                  <a:uFillTx/>
                  <a:latin typeface="Arial"/>
                </a:rPr>
                <a:t>consacrée à la protection de l’environnement arctique au regard du transport maritime au prisme des diatomées. </a:t>
              </a:r>
            </a:p>
          </p:txBody>
        </p:sp>
        <p:sp>
          <p:nvSpPr>
            <p:cNvPr id="126" name="Flèche droite 125"/>
            <p:cNvSpPr/>
            <p:nvPr/>
          </p:nvSpPr>
          <p:spPr>
            <a:xfrm>
              <a:off x="2160000" y="444600"/>
              <a:ext cx="780840" cy="455760"/>
            </a:xfrm>
            <a:prstGeom prst="rightArrow">
              <a:avLst>
                <a:gd name="adj1" fmla="val 60000"/>
                <a:gd name="adj2" fmla="val 50000"/>
              </a:avLst>
            </a:prstGeom>
            <a:solidFill>
              <a:schemeClr val="accent1">
                <a:tint val="60000"/>
                <a:hueOff val="0"/>
                <a:satOff val="0"/>
                <a:lumOff val="0"/>
                <a:alphaOff val="0"/>
              </a:schemeClr>
            </a:solidFill>
            <a:ln w="0">
              <a:noFill/>
            </a:ln>
          </p:spPr>
          <p:style>
            <a:lnRef idx="0">
              <a:scrgbClr r="0" g="0" b="0"/>
            </a:lnRef>
            <a:fillRef idx="0">
              <a:scrgbClr r="0" g="0" b="0"/>
            </a:fillRef>
            <a:effectRef idx="0">
              <a:scrgbClr r="0" g="0" b="0"/>
            </a:effectRef>
            <a:fontRef idx="minor"/>
          </p:style>
          <p:txBody>
            <a:bodyPr lIns="0" tIns="0" rIns="0" bIns="0" numCol="1" spcCol="1440" anchor="ctr">
              <a:noAutofit/>
            </a:bodyPr>
            <a:lstStyle/>
            <a:p>
              <a:pPr>
                <a:lnSpc>
                  <a:spcPct val="100000"/>
                </a:lnSpc>
              </a:pPr>
              <a:endParaRPr lang="fr-FR" sz="1200" b="0" u="none" strike="noStrike">
                <a:solidFill>
                  <a:schemeClr val="lt1"/>
                </a:solidFill>
                <a:uFillTx/>
                <a:latin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53000"/>
          </a:blip>
          <a:stretch/>
        </a:blipFill>
        <a:effectLst/>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392400" y="162360"/>
            <a:ext cx="8519400" cy="571680"/>
          </a:xfrm>
          <a:prstGeom prst="rect">
            <a:avLst/>
          </a:prstGeom>
          <a:noFill/>
          <a:ln w="0">
            <a:noFill/>
          </a:ln>
        </p:spPr>
        <p:txBody>
          <a:bodyPr lIns="91440" tIns="91440" rIns="91440" bIns="91440" anchor="t">
            <a:normAutofit fontScale="90000"/>
          </a:bodyPr>
          <a:lstStyle/>
          <a:p>
            <a:pPr indent="0" defTabSz="914400">
              <a:lnSpc>
                <a:spcPct val="100000"/>
              </a:lnSpc>
              <a:buNone/>
              <a:tabLst>
                <a:tab pos="0" algn="l"/>
              </a:tabLst>
            </a:pPr>
            <a:r>
              <a:rPr lang="fr" sz="2800" b="1" u="none" strike="noStrike" dirty="0">
                <a:solidFill>
                  <a:schemeClr val="accent1"/>
                </a:solidFill>
                <a:uFillTx/>
                <a:latin typeface="Arial"/>
                <a:ea typeface="Arial"/>
              </a:rPr>
              <a:t>Prospectives</a:t>
            </a:r>
            <a:endParaRPr lang="fr-FR" sz="2800" b="0" u="none" strike="noStrike" dirty="0">
              <a:solidFill>
                <a:schemeClr val="accent1"/>
              </a:solidFill>
              <a:uFillTx/>
              <a:latin typeface="Arial"/>
            </a:endParaRPr>
          </a:p>
        </p:txBody>
      </p:sp>
      <p:sp>
        <p:nvSpPr>
          <p:cNvPr id="128" name="PlaceHolder 2"/>
          <p:cNvSpPr>
            <a:spLocks noGrp="1"/>
          </p:cNvSpPr>
          <p:nvPr>
            <p:ph type="sldNum" idx="23"/>
          </p:nvPr>
        </p:nvSpPr>
        <p:spPr>
          <a:xfrm>
            <a:off x="8472600" y="4663080"/>
            <a:ext cx="547560" cy="392400"/>
          </a:xfrm>
          <a:prstGeom prst="rect">
            <a:avLst/>
          </a:prstGeom>
          <a:noFill/>
          <a:ln w="0">
            <a:noFill/>
          </a:ln>
        </p:spPr>
        <p:txBody>
          <a:bodyPr lIns="91440" tIns="91440" rIns="91440" bIns="91440" anchor="ctr">
            <a:normAutofit/>
          </a:bodyPr>
          <a:lstStyle>
            <a:lvl1pPr indent="0" algn="r" defTabSz="914400">
              <a:lnSpc>
                <a:spcPct val="100000"/>
              </a:lnSpc>
              <a:buNone/>
              <a:tabLst>
                <a:tab pos="0" algn="l"/>
              </a:tabLst>
              <a:defRPr lang="fr" sz="1000" b="0" u="none" strike="noStrike">
                <a:solidFill>
                  <a:schemeClr val="dk2"/>
                </a:solidFill>
                <a:uFillTx/>
                <a:latin typeface="Arial"/>
                <a:ea typeface="Arial"/>
              </a:defRPr>
            </a:lvl1pPr>
          </a:lstStyle>
          <a:p>
            <a:pPr indent="0" algn="r" defTabSz="914400">
              <a:lnSpc>
                <a:spcPct val="100000"/>
              </a:lnSpc>
              <a:buNone/>
              <a:tabLst>
                <a:tab pos="0" algn="l"/>
              </a:tabLst>
            </a:pPr>
            <a:fld id="{FACB657C-E23E-42C7-991E-42B319165F01}" type="slidenum">
              <a:rPr lang="fr" sz="1000" b="0" u="none" strike="noStrike">
                <a:solidFill>
                  <a:schemeClr val="dk2"/>
                </a:solidFill>
                <a:uFillTx/>
                <a:latin typeface="Arial"/>
                <a:ea typeface="Arial"/>
              </a:rPr>
              <a:t>16</a:t>
            </a:fld>
            <a:endParaRPr lang="fr-FR" sz="1000" b="0" u="none" strike="noStrike">
              <a:solidFill>
                <a:srgbClr val="FFFFFF"/>
              </a:solidFill>
              <a:uFillTx/>
              <a:latin typeface="Times New Roman"/>
            </a:endParaRPr>
          </a:p>
        </p:txBody>
      </p:sp>
      <p:grpSp>
        <p:nvGrpSpPr>
          <p:cNvPr id="129" name="Diagramme 2"/>
          <p:cNvGrpSpPr/>
          <p:nvPr/>
        </p:nvGrpSpPr>
        <p:grpSpPr>
          <a:xfrm>
            <a:off x="517320" y="774720"/>
            <a:ext cx="8525160" cy="4300560"/>
            <a:chOff x="517320" y="774720"/>
            <a:chExt cx="8525160" cy="4300560"/>
          </a:xfrm>
        </p:grpSpPr>
        <p:sp>
          <p:nvSpPr>
            <p:cNvPr id="130" name="Rectangle 129"/>
            <p:cNvSpPr/>
            <p:nvPr/>
          </p:nvSpPr>
          <p:spPr>
            <a:xfrm>
              <a:off x="517320" y="774720"/>
              <a:ext cx="8525160" cy="410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FFFFFF"/>
                </a:solidFill>
                <a:uFillTx/>
                <a:latin typeface="Arial"/>
              </a:endParaRPr>
            </a:p>
          </p:txBody>
        </p:sp>
        <p:sp>
          <p:nvSpPr>
            <p:cNvPr id="131" name="Rectangle à coins arrondis 130"/>
            <p:cNvSpPr/>
            <p:nvPr/>
          </p:nvSpPr>
          <p:spPr>
            <a:xfrm>
              <a:off x="520920" y="902880"/>
              <a:ext cx="3029760" cy="1131480"/>
            </a:xfrm>
            <a:prstGeom prst="roundRect">
              <a:avLst>
                <a:gd name="adj" fmla="val 10000"/>
              </a:avLst>
            </a:prstGeom>
            <a:solidFill>
              <a:schemeClr val="accent1">
                <a:hueOff val="0"/>
                <a:satOff val="0"/>
                <a:lumOff val="0"/>
                <a:alphaOff val="0"/>
              </a:schemeClr>
            </a:solidFill>
            <a:ln>
              <a:noFill/>
            </a:ln>
          </p:spPr>
          <p:style>
            <a:lnRef idx="2">
              <a:scrgbClr r="0" g="0" b="0"/>
            </a:lnRef>
            <a:fillRef idx="0">
              <a:scrgbClr r="0" g="0" b="0"/>
            </a:fillRef>
            <a:effectRef idx="0">
              <a:scrgbClr r="0" g="0" b="0"/>
            </a:effectRef>
            <a:fontRef idx="minor"/>
          </p:style>
          <p:txBody>
            <a:bodyPr lIns="109080" tIns="109080" rIns="109080" bIns="420480" numCol="1" spcCol="1440" anchor="t">
              <a:noAutofit/>
            </a:bodyPr>
            <a:lstStyle/>
            <a:p>
              <a:pPr defTabSz="888840">
                <a:lnSpc>
                  <a:spcPct val="90000"/>
                </a:lnSpc>
                <a:spcAft>
                  <a:spcPts val="700"/>
                </a:spcAft>
              </a:pPr>
              <a:r>
                <a:rPr lang="fr-FR" sz="2000" b="0" u="none" strike="noStrike">
                  <a:solidFill>
                    <a:schemeClr val="lt1"/>
                  </a:solidFill>
                  <a:uFillTx/>
                  <a:latin typeface="Arial"/>
                </a:rPr>
                <a:t>Science/innovation</a:t>
              </a:r>
              <a:endParaRPr lang="fr-FR" sz="2000" b="0" u="none" strike="noStrike">
                <a:solidFill>
                  <a:srgbClr val="FFFFFF"/>
                </a:solidFill>
                <a:uFillTx/>
                <a:latin typeface="Arial"/>
              </a:endParaRPr>
            </a:p>
          </p:txBody>
        </p:sp>
        <p:sp>
          <p:nvSpPr>
            <p:cNvPr id="132" name="Rectangle à coins arrondis 131"/>
            <p:cNvSpPr/>
            <p:nvPr/>
          </p:nvSpPr>
          <p:spPr>
            <a:xfrm>
              <a:off x="1080000" y="1980000"/>
              <a:ext cx="3320550" cy="3095280"/>
            </a:xfrm>
            <a:prstGeom prst="roundRect">
              <a:avLst>
                <a:gd name="adj" fmla="val 10000"/>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txBody>
            <a:bodyPr lIns="142200" tIns="142200" rIns="142200" bIns="142200" numCol="1" spcCol="1440" anchor="t">
              <a:noAutofit/>
            </a:bodyPr>
            <a:lstStyle/>
            <a:p>
              <a:pPr marL="228600" lvl="1" indent="-228600" defTabSz="888840">
                <a:lnSpc>
                  <a:spcPct val="90000"/>
                </a:lnSpc>
                <a:spcAft>
                  <a:spcPts val="300"/>
                </a:spcAft>
                <a:buClr>
                  <a:srgbClr val="000000"/>
                </a:buClr>
                <a:buFont typeface="Symbol" charset="2"/>
                <a:buChar char=""/>
              </a:pPr>
              <a:r>
                <a:rPr lang="fr-FR" sz="2000" dirty="0">
                  <a:solidFill>
                    <a:srgbClr val="000000"/>
                  </a:solidFill>
                  <a:latin typeface="Arial"/>
                </a:rPr>
                <a:t>L</a:t>
              </a:r>
              <a:r>
                <a:rPr lang="fr-FR" sz="2000" b="0" u="none" strike="noStrike" dirty="0">
                  <a:solidFill>
                    <a:srgbClr val="000000"/>
                  </a:solidFill>
                  <a:uFillTx/>
                  <a:latin typeface="Arial"/>
                </a:rPr>
                <a:t>a bioprospection des métabolites à valeur ajoutée des diatomées arctiques pour les biotechnologies bleues en utilisant de méthodes analytiques de pointe.</a:t>
              </a:r>
            </a:p>
          </p:txBody>
        </p:sp>
        <p:sp>
          <p:nvSpPr>
            <p:cNvPr id="133" name="Rectangle à coins arrondis 132"/>
            <p:cNvSpPr/>
            <p:nvPr/>
          </p:nvSpPr>
          <p:spPr>
            <a:xfrm>
              <a:off x="5388840" y="902880"/>
              <a:ext cx="3029760" cy="1131480"/>
            </a:xfrm>
            <a:prstGeom prst="roundRect">
              <a:avLst>
                <a:gd name="adj" fmla="val 10000"/>
              </a:avLst>
            </a:prstGeom>
            <a:solidFill>
              <a:schemeClr val="accent1">
                <a:hueOff val="0"/>
                <a:satOff val="0"/>
                <a:lumOff val="0"/>
                <a:alphaOff val="0"/>
              </a:schemeClr>
            </a:solidFill>
            <a:ln>
              <a:noFill/>
            </a:ln>
          </p:spPr>
          <p:style>
            <a:lnRef idx="2">
              <a:scrgbClr r="0" g="0" b="0"/>
            </a:lnRef>
            <a:fillRef idx="0">
              <a:scrgbClr r="0" g="0" b="0"/>
            </a:fillRef>
            <a:effectRef idx="0">
              <a:scrgbClr r="0" g="0" b="0"/>
            </a:effectRef>
            <a:fontRef idx="minor"/>
          </p:style>
          <p:txBody>
            <a:bodyPr lIns="109080" tIns="109080" rIns="109080" bIns="420480" numCol="1" spcCol="1440" anchor="t">
              <a:noAutofit/>
            </a:bodyPr>
            <a:lstStyle/>
            <a:p>
              <a:pPr defTabSz="888840">
                <a:lnSpc>
                  <a:spcPct val="90000"/>
                </a:lnSpc>
                <a:spcAft>
                  <a:spcPts val="700"/>
                </a:spcAft>
              </a:pPr>
              <a:r>
                <a:rPr lang="fr-FR" sz="2000" b="0" u="none" strike="noStrike">
                  <a:solidFill>
                    <a:schemeClr val="lt1"/>
                  </a:solidFill>
                  <a:uFillTx/>
                  <a:latin typeface="Arial"/>
                </a:rPr>
                <a:t>Science / société / politiques publiques</a:t>
              </a:r>
              <a:endParaRPr lang="fr-FR" sz="2000" b="0" u="none" strike="noStrike">
                <a:solidFill>
                  <a:srgbClr val="FFFFFF"/>
                </a:solidFill>
                <a:uFillTx/>
                <a:latin typeface="Arial"/>
              </a:endParaRPr>
            </a:p>
          </p:txBody>
        </p:sp>
        <p:sp>
          <p:nvSpPr>
            <p:cNvPr id="134" name="Rectangle à coins arrondis 133"/>
            <p:cNvSpPr/>
            <p:nvPr/>
          </p:nvSpPr>
          <p:spPr>
            <a:xfrm>
              <a:off x="6012720" y="1980000"/>
              <a:ext cx="3029760" cy="3095280"/>
            </a:xfrm>
            <a:prstGeom prst="roundRect">
              <a:avLst>
                <a:gd name="adj" fmla="val 10000"/>
              </a:avLst>
            </a:prstGeom>
            <a:solidFill>
              <a:schemeClr val="lt1">
                <a:alpha val="90000"/>
                <a:hueOff val="0"/>
                <a:satOff val="0"/>
                <a:lumOff val="0"/>
                <a:alphaOff val="0"/>
              </a:schemeClr>
            </a:solidFill>
            <a:ln>
              <a:noFill/>
            </a:ln>
          </p:spPr>
          <p:style>
            <a:lnRef idx="2">
              <a:scrgbClr r="0" g="0" b="0"/>
            </a:lnRef>
            <a:fillRef idx="0">
              <a:scrgbClr r="0" g="0" b="0"/>
            </a:fillRef>
            <a:effectRef idx="0">
              <a:scrgbClr r="0" g="0" b="0"/>
            </a:effectRef>
            <a:fontRef idx="minor"/>
          </p:style>
          <p:txBody>
            <a:bodyPr lIns="142200" tIns="142200" rIns="142200" bIns="142200" numCol="1" spcCol="1440" anchor="t">
              <a:noAutofit/>
            </a:bodyPr>
            <a:lstStyle/>
            <a:p>
              <a:pPr marL="228600" lvl="1" indent="-228600" defTabSz="888840">
                <a:lnSpc>
                  <a:spcPct val="90000"/>
                </a:lnSpc>
                <a:spcAft>
                  <a:spcPts val="300"/>
                </a:spcAft>
                <a:buClr>
                  <a:srgbClr val="000000"/>
                </a:buClr>
                <a:buFont typeface="Symbol" charset="2"/>
                <a:buChar char=""/>
              </a:pPr>
              <a:r>
                <a:rPr lang="fr-FR" sz="2000" dirty="0">
                  <a:solidFill>
                    <a:srgbClr val="000000"/>
                  </a:solidFill>
                  <a:latin typeface="Arial"/>
                </a:rPr>
                <a:t>P</a:t>
              </a:r>
              <a:r>
                <a:rPr lang="fr-FR" sz="2000" b="0" u="none" strike="noStrike" dirty="0">
                  <a:solidFill>
                    <a:srgbClr val="000000"/>
                  </a:solidFill>
                  <a:uFillTx/>
                  <a:latin typeface="Arial"/>
                </a:rPr>
                <a:t>roposer un cadre juridique adapté pour la protection de la majorité invisible formée par les micro-organismes comme les diatomées arctiques.</a:t>
              </a:r>
            </a:p>
          </p:txBody>
        </p:sp>
        <p:sp>
          <p:nvSpPr>
            <p:cNvPr id="135" name="Double flèche horizontale 134"/>
            <p:cNvSpPr/>
            <p:nvPr/>
          </p:nvSpPr>
          <p:spPr>
            <a:xfrm>
              <a:off x="3780000" y="1080000"/>
              <a:ext cx="1439640" cy="719640"/>
            </a:xfrm>
            <a:prstGeom prst="leftRightArrow">
              <a:avLst>
                <a:gd name="adj1" fmla="val 50000"/>
                <a:gd name="adj2" fmla="val 39815"/>
              </a:avLst>
            </a:prstGeom>
            <a:solidFill>
              <a:srgbClr val="2A6099"/>
            </a:solidFill>
            <a:ln w="0">
              <a:solidFill>
                <a:srgbClr val="3465A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fr-FR" sz="1800" b="0" u="none" strike="noStrike">
                <a:solidFill>
                  <a:srgbClr val="FFFFFF"/>
                </a:solidFill>
                <a:uFillTx/>
                <a:latin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311760" y="377640"/>
            <a:ext cx="8519400" cy="57168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fr" sz="2800" b="1" u="none" strike="noStrike" dirty="0">
                <a:solidFill>
                  <a:schemeClr val="accent1"/>
                </a:solidFill>
                <a:uFillTx/>
                <a:latin typeface="Arial"/>
                <a:ea typeface="Arial"/>
              </a:rPr>
              <a:t>Contacts</a:t>
            </a:r>
            <a:endParaRPr lang="fr-FR" sz="2800" b="0" u="none" strike="noStrike" dirty="0">
              <a:solidFill>
                <a:schemeClr val="accent1"/>
              </a:solidFill>
              <a:uFillTx/>
              <a:latin typeface="Arial"/>
            </a:endParaRPr>
          </a:p>
        </p:txBody>
      </p:sp>
      <p:sp>
        <p:nvSpPr>
          <p:cNvPr id="137" name="PlaceHolder 2"/>
          <p:cNvSpPr>
            <a:spLocks noGrp="1"/>
          </p:cNvSpPr>
          <p:nvPr>
            <p:ph/>
          </p:nvPr>
        </p:nvSpPr>
        <p:spPr>
          <a:xfrm>
            <a:off x="311760" y="1098360"/>
            <a:ext cx="8519400" cy="3415320"/>
          </a:xfrm>
          <a:prstGeom prst="rect">
            <a:avLst/>
          </a:prstGeom>
          <a:noFill/>
          <a:ln w="0">
            <a:noFill/>
          </a:ln>
        </p:spPr>
        <p:txBody>
          <a:bodyPr lIns="91440" tIns="91440" rIns="91440" bIns="91440" anchor="t">
            <a:noAutofit/>
          </a:bodyPr>
          <a:lstStyle/>
          <a:p>
            <a:pPr indent="0" algn="ctr">
              <a:lnSpc>
                <a:spcPct val="115000"/>
              </a:lnSpc>
              <a:buNone/>
              <a:tabLst>
                <a:tab pos="0" algn="l"/>
              </a:tabLst>
            </a:pPr>
            <a:r>
              <a:rPr lang="fr" sz="2000" b="0" u="none" strike="noStrike">
                <a:solidFill>
                  <a:schemeClr val="dk1"/>
                </a:solidFill>
                <a:uFillTx/>
                <a:latin typeface="Arial"/>
                <a:ea typeface="Arial"/>
              </a:rPr>
              <a:t>Betty Queffelec : betty.queffelec@univ-brest.fr</a:t>
            </a:r>
            <a:endParaRPr lang="fr-FR" sz="2000" b="0" u="none" strike="noStrike">
              <a:solidFill>
                <a:srgbClr val="000000"/>
              </a:solidFill>
              <a:uFillTx/>
              <a:latin typeface="Arial"/>
            </a:endParaRPr>
          </a:p>
          <a:p>
            <a:pPr indent="0" algn="ctr">
              <a:lnSpc>
                <a:spcPct val="115000"/>
              </a:lnSpc>
              <a:spcBef>
                <a:spcPts val="1199"/>
              </a:spcBef>
              <a:buNone/>
              <a:tabLst>
                <a:tab pos="0" algn="l"/>
              </a:tabLst>
            </a:pPr>
            <a:r>
              <a:rPr lang="fr" sz="2000" b="0" u="none" strike="noStrike">
                <a:solidFill>
                  <a:schemeClr val="dk1"/>
                </a:solidFill>
                <a:uFillTx/>
                <a:latin typeface="Arial"/>
                <a:ea typeface="Arial"/>
              </a:rPr>
              <a:t>Johann Lavaud : johann.lavaud@univ-brest.fr</a:t>
            </a:r>
            <a:endParaRPr lang="fr-FR" sz="2000" b="0" u="none" strike="noStrike">
              <a:solidFill>
                <a:srgbClr val="000000"/>
              </a:solidFill>
              <a:uFillTx/>
              <a:latin typeface="Arial"/>
            </a:endParaRPr>
          </a:p>
          <a:p>
            <a:pPr indent="0" algn="ctr">
              <a:lnSpc>
                <a:spcPct val="115000"/>
              </a:lnSpc>
              <a:spcBef>
                <a:spcPts val="1199"/>
              </a:spcBef>
              <a:spcAft>
                <a:spcPts val="1199"/>
              </a:spcAft>
              <a:buNone/>
              <a:tabLst>
                <a:tab pos="0" algn="l"/>
              </a:tabLst>
            </a:pPr>
            <a:endParaRPr lang="fr-FR" sz="2000" b="0" u="none" strike="noStrike">
              <a:solidFill>
                <a:srgbClr val="000000"/>
              </a:solidFill>
              <a:uFillTx/>
              <a:latin typeface="Arial"/>
            </a:endParaRPr>
          </a:p>
        </p:txBody>
      </p:sp>
      <p:sp>
        <p:nvSpPr>
          <p:cNvPr id="138" name="PlaceHolder 3"/>
          <p:cNvSpPr>
            <a:spLocks noGrp="1"/>
          </p:cNvSpPr>
          <p:nvPr>
            <p:ph type="sldNum" idx="24"/>
          </p:nvPr>
        </p:nvSpPr>
        <p:spPr>
          <a:xfrm>
            <a:off x="8472600" y="4663080"/>
            <a:ext cx="547560" cy="39240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CEF30516-CE9F-4785-B376-5FEF3F58868A}" type="slidenum">
              <a:rPr lang="fr" sz="1000" b="0" u="none" strike="noStrike">
                <a:solidFill>
                  <a:schemeClr val="dk2"/>
                </a:solidFill>
                <a:uFillTx/>
                <a:latin typeface="Arial"/>
                <a:ea typeface="Arial"/>
              </a:rPr>
              <a:t>17</a:t>
            </a:fld>
            <a:endParaRPr lang="fr-FR" sz="1000" b="0" u="none" strike="noStrike">
              <a:solidFill>
                <a:srgbClr val="000000"/>
              </a:solidFill>
              <a:uFillTx/>
              <a:latin typeface="Times New Roman"/>
            </a:endParaRPr>
          </a:p>
        </p:txBody>
      </p:sp>
      <p:pic>
        <p:nvPicPr>
          <p:cNvPr id="139" name="Google Shape;153;p23"/>
          <p:cNvPicPr/>
          <p:nvPr/>
        </p:nvPicPr>
        <p:blipFill>
          <a:blip r:embed="rId2"/>
          <a:stretch/>
        </p:blipFill>
        <p:spPr>
          <a:xfrm>
            <a:off x="2184480" y="4129920"/>
            <a:ext cx="4523400" cy="827640"/>
          </a:xfrm>
          <a:prstGeom prst="rect">
            <a:avLst/>
          </a:prstGeom>
          <a:noFill/>
          <a:ln w="0">
            <a:noFill/>
          </a:ln>
        </p:spPr>
      </p:pic>
      <p:pic>
        <p:nvPicPr>
          <p:cNvPr id="140" name="Google Shape;154;p23"/>
          <p:cNvPicPr/>
          <p:nvPr/>
        </p:nvPicPr>
        <p:blipFill>
          <a:blip r:embed="rId3"/>
          <a:stretch/>
        </p:blipFill>
        <p:spPr>
          <a:xfrm>
            <a:off x="3630240" y="2817720"/>
            <a:ext cx="1704960" cy="937440"/>
          </a:xfrm>
          <a:prstGeom prst="rect">
            <a:avLst/>
          </a:prstGeom>
          <a:noFill/>
          <a:ln w="0">
            <a:noFill/>
          </a:ln>
        </p:spPr>
      </p:pic>
      <p:pic>
        <p:nvPicPr>
          <p:cNvPr id="141" name="Google Shape;155;p23"/>
          <p:cNvPicPr/>
          <p:nvPr/>
        </p:nvPicPr>
        <p:blipFill>
          <a:blip r:embed="rId4"/>
          <a:stretch/>
        </p:blipFill>
        <p:spPr>
          <a:xfrm>
            <a:off x="1124280" y="2926080"/>
            <a:ext cx="2280240" cy="720720"/>
          </a:xfrm>
          <a:prstGeom prst="rect">
            <a:avLst/>
          </a:prstGeom>
          <a:noFill/>
          <a:ln w="0">
            <a:noFill/>
          </a:ln>
        </p:spPr>
      </p:pic>
      <p:pic>
        <p:nvPicPr>
          <p:cNvPr id="142" name="Google Shape;156;p23"/>
          <p:cNvPicPr/>
          <p:nvPr/>
        </p:nvPicPr>
        <p:blipFill>
          <a:blip r:embed="rId5"/>
          <a:stretch/>
        </p:blipFill>
        <p:spPr>
          <a:xfrm>
            <a:off x="5626440" y="2954880"/>
            <a:ext cx="2149560" cy="663480"/>
          </a:xfrm>
          <a:prstGeom prst="rect">
            <a:avLst/>
          </a:prstGeom>
          <a:no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244440" y="23400"/>
            <a:ext cx="8519400" cy="57168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fr" sz="2800" b="1" u="none" strike="noStrike" dirty="0">
                <a:solidFill>
                  <a:schemeClr val="accent1"/>
                </a:solidFill>
                <a:uFillTx/>
                <a:latin typeface="Arial"/>
                <a:ea typeface="Arial"/>
              </a:rPr>
              <a:t>Les microalgues diatomées en Arctique</a:t>
            </a:r>
            <a:endParaRPr lang="fr-FR" sz="2800" b="0" u="none" strike="noStrike" dirty="0">
              <a:solidFill>
                <a:schemeClr val="accent1"/>
              </a:solidFill>
              <a:uFillTx/>
              <a:latin typeface="Arial"/>
            </a:endParaRPr>
          </a:p>
        </p:txBody>
      </p:sp>
      <p:sp>
        <p:nvSpPr>
          <p:cNvPr id="51" name="PlaceHolder 2"/>
          <p:cNvSpPr>
            <a:spLocks noGrp="1"/>
          </p:cNvSpPr>
          <p:nvPr>
            <p:ph type="sldNum" idx="14"/>
          </p:nvPr>
        </p:nvSpPr>
        <p:spPr>
          <a:xfrm>
            <a:off x="8472600" y="4663080"/>
            <a:ext cx="547560" cy="39240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56ACFCC4-3F68-4FC4-9C2D-98950D8114B7}" type="slidenum">
              <a:rPr lang="fr" sz="1000" b="0" u="none" strike="noStrike">
                <a:solidFill>
                  <a:schemeClr val="dk2"/>
                </a:solidFill>
                <a:uFillTx/>
                <a:latin typeface="Arial"/>
                <a:ea typeface="Arial"/>
              </a:rPr>
              <a:t>2</a:t>
            </a:fld>
            <a:endParaRPr lang="fr-FR" sz="1000" b="0" u="none" strike="noStrike">
              <a:solidFill>
                <a:srgbClr val="000000"/>
              </a:solidFill>
              <a:uFillTx/>
              <a:latin typeface="Times New Roman"/>
            </a:endParaRPr>
          </a:p>
        </p:txBody>
      </p:sp>
      <p:pic>
        <p:nvPicPr>
          <p:cNvPr id="52" name="Google Shape;71;p14"/>
          <p:cNvPicPr/>
          <p:nvPr/>
        </p:nvPicPr>
        <p:blipFill>
          <a:blip r:embed="rId2"/>
          <a:stretch/>
        </p:blipFill>
        <p:spPr>
          <a:xfrm>
            <a:off x="2992680" y="3071880"/>
            <a:ext cx="2935800" cy="1628640"/>
          </a:xfrm>
          <a:prstGeom prst="rect">
            <a:avLst/>
          </a:prstGeom>
          <a:noFill/>
          <a:ln w="0">
            <a:noFill/>
          </a:ln>
        </p:spPr>
      </p:pic>
      <p:pic>
        <p:nvPicPr>
          <p:cNvPr id="53" name="Google Shape;72;p14"/>
          <p:cNvPicPr/>
          <p:nvPr/>
        </p:nvPicPr>
        <p:blipFill>
          <a:blip r:embed="rId3"/>
          <a:stretch/>
        </p:blipFill>
        <p:spPr>
          <a:xfrm>
            <a:off x="701280" y="678600"/>
            <a:ext cx="8318880" cy="2397960"/>
          </a:xfrm>
          <a:prstGeom prst="rect">
            <a:avLst/>
          </a:prstGeom>
          <a:noFill/>
          <a:ln w="0">
            <a:noFill/>
          </a:ln>
        </p:spPr>
      </p:pic>
      <p:sp>
        <p:nvSpPr>
          <p:cNvPr id="54" name="Google Shape;73;p14"/>
          <p:cNvSpPr/>
          <p:nvPr/>
        </p:nvSpPr>
        <p:spPr>
          <a:xfrm>
            <a:off x="2992680" y="4301280"/>
            <a:ext cx="1439640" cy="396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fr" sz="1400" b="0" i="1" u="none" strike="noStrike">
                <a:solidFill>
                  <a:schemeClr val="lt1"/>
                </a:solidFill>
                <a:uFillTx/>
                <a:latin typeface="Arial"/>
                <a:ea typeface="Arial"/>
              </a:rPr>
              <a:t>Nitzschia frigida</a:t>
            </a:r>
            <a:endParaRPr lang="fr-FR" sz="1400" b="0" u="none" strike="noStrike">
              <a:solidFill>
                <a:srgbClr val="000000"/>
              </a:solidFill>
              <a:uFillTx/>
              <a:latin typeface="Arial"/>
            </a:endParaRPr>
          </a:p>
        </p:txBody>
      </p:sp>
      <p:pic>
        <p:nvPicPr>
          <p:cNvPr id="55" name="Google Shape;74;p14"/>
          <p:cNvPicPr/>
          <p:nvPr/>
        </p:nvPicPr>
        <p:blipFill>
          <a:blip r:embed="rId4"/>
          <a:stretch/>
        </p:blipFill>
        <p:spPr>
          <a:xfrm>
            <a:off x="620640" y="3200760"/>
            <a:ext cx="2035800" cy="1370520"/>
          </a:xfrm>
          <a:prstGeom prst="rect">
            <a:avLst/>
          </a:prstGeom>
          <a:noFill/>
          <a:ln w="0">
            <a:noFill/>
          </a:ln>
        </p:spPr>
      </p:pic>
      <p:sp>
        <p:nvSpPr>
          <p:cNvPr id="56" name="Google Shape;75;p14"/>
          <p:cNvSpPr/>
          <p:nvPr/>
        </p:nvSpPr>
        <p:spPr>
          <a:xfrm>
            <a:off x="576360" y="4552200"/>
            <a:ext cx="2491200" cy="4878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fr" sz="1000" b="0" u="none" strike="noStrike">
                <a:solidFill>
                  <a:schemeClr val="dk1"/>
                </a:solidFill>
                <a:uFillTx/>
                <a:latin typeface="Arial"/>
                <a:ea typeface="Arial"/>
              </a:rPr>
              <a:t>Ice core</a:t>
            </a:r>
            <a:endParaRPr lang="fr-FR" sz="1000" b="0" u="none" strike="noStrike">
              <a:solidFill>
                <a:srgbClr val="000000"/>
              </a:solidFill>
              <a:uFillTx/>
              <a:latin typeface="Arial"/>
            </a:endParaRPr>
          </a:p>
          <a:p>
            <a:pPr>
              <a:lnSpc>
                <a:spcPct val="100000"/>
              </a:lnSpc>
              <a:tabLst>
                <a:tab pos="0" algn="l"/>
              </a:tabLst>
            </a:pPr>
            <a:r>
              <a:rPr lang="fr" sz="1000" b="0" u="none" strike="noStrike">
                <a:solidFill>
                  <a:schemeClr val="dk1"/>
                </a:solidFill>
                <a:uFillTx/>
                <a:latin typeface="Arial"/>
                <a:ea typeface="Arial"/>
              </a:rPr>
              <a:t>Green Edge project 2016</a:t>
            </a:r>
            <a:endParaRPr lang="fr-FR" sz="1000" b="0" u="none" strike="noStrike">
              <a:solidFill>
                <a:srgbClr val="000000"/>
              </a:solidFill>
              <a:uFillTx/>
              <a:latin typeface="Arial"/>
            </a:endParaRPr>
          </a:p>
        </p:txBody>
      </p:sp>
      <p:cxnSp>
        <p:nvCxnSpPr>
          <p:cNvPr id="57" name="Google Shape;76;p14"/>
          <p:cNvCxnSpPr/>
          <p:nvPr/>
        </p:nvCxnSpPr>
        <p:spPr>
          <a:xfrm>
            <a:off x="2021040" y="1932120"/>
            <a:ext cx="1080" cy="1280160"/>
          </a:xfrm>
          <a:prstGeom prst="straightConnector1">
            <a:avLst/>
          </a:prstGeom>
          <a:ln w="28575">
            <a:solidFill>
              <a:srgbClr val="000000"/>
            </a:solidFill>
            <a:round/>
            <a:tailEnd type="stealth" w="med" len="med"/>
          </a:ln>
        </p:spPr>
      </p:cxnSp>
      <p:cxnSp>
        <p:nvCxnSpPr>
          <p:cNvPr id="58" name="Google Shape;77;p14"/>
          <p:cNvCxnSpPr>
            <a:stCxn id="59" idx="3"/>
            <a:endCxn id="52" idx="1"/>
          </p:cNvCxnSpPr>
          <p:nvPr/>
        </p:nvCxnSpPr>
        <p:spPr>
          <a:xfrm>
            <a:off x="2385720" y="3884760"/>
            <a:ext cx="607320" cy="1800"/>
          </a:xfrm>
          <a:prstGeom prst="straightConnector1">
            <a:avLst/>
          </a:prstGeom>
          <a:ln w="28575">
            <a:solidFill>
              <a:srgbClr val="000000"/>
            </a:solidFill>
            <a:round/>
            <a:tailEnd type="stealth" w="med" len="med"/>
          </a:ln>
        </p:spPr>
      </p:cxnSp>
      <p:cxnSp>
        <p:nvCxnSpPr>
          <p:cNvPr id="60" name="Google Shape;79;p14"/>
          <p:cNvCxnSpPr/>
          <p:nvPr/>
        </p:nvCxnSpPr>
        <p:spPr>
          <a:xfrm>
            <a:off x="5348880" y="4502520"/>
            <a:ext cx="297000" cy="1080"/>
          </a:xfrm>
          <a:prstGeom prst="straightConnector1">
            <a:avLst/>
          </a:prstGeom>
          <a:ln w="28575">
            <a:solidFill>
              <a:srgbClr val="FFFFFF"/>
            </a:solidFill>
            <a:round/>
          </a:ln>
        </p:spPr>
      </p:cxnSp>
      <p:sp>
        <p:nvSpPr>
          <p:cNvPr id="61" name="Google Shape;80;p14"/>
          <p:cNvSpPr/>
          <p:nvPr/>
        </p:nvSpPr>
        <p:spPr>
          <a:xfrm>
            <a:off x="5138640" y="4149000"/>
            <a:ext cx="699120" cy="39600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fr" sz="1400" b="0" u="none" strike="noStrike">
                <a:solidFill>
                  <a:schemeClr val="lt1"/>
                </a:solidFill>
                <a:uFillTx/>
                <a:latin typeface="Arial"/>
                <a:ea typeface="Arial"/>
              </a:rPr>
              <a:t>50 µm</a:t>
            </a:r>
            <a:endParaRPr lang="fr-FR" sz="1400" b="0" u="none" strike="noStrike">
              <a:solidFill>
                <a:srgbClr val="000000"/>
              </a:solidFill>
              <a:uFillTx/>
              <a:latin typeface="Arial"/>
            </a:endParaRPr>
          </a:p>
        </p:txBody>
      </p:sp>
      <p:pic>
        <p:nvPicPr>
          <p:cNvPr id="62" name="Google Shape;81;p14"/>
          <p:cNvPicPr/>
          <p:nvPr/>
        </p:nvPicPr>
        <p:blipFill>
          <a:blip r:embed="rId5"/>
          <a:stretch/>
        </p:blipFill>
        <p:spPr>
          <a:xfrm>
            <a:off x="6264720" y="3038040"/>
            <a:ext cx="2400480" cy="1738440"/>
          </a:xfrm>
          <a:prstGeom prst="rect">
            <a:avLst/>
          </a:prstGeom>
          <a:noFill/>
          <a:ln w="0">
            <a:noFill/>
          </a:ln>
        </p:spPr>
      </p:pic>
      <p:sp>
        <p:nvSpPr>
          <p:cNvPr id="63" name="Google Shape;82;p14"/>
          <p:cNvSpPr/>
          <p:nvPr/>
        </p:nvSpPr>
        <p:spPr>
          <a:xfrm>
            <a:off x="6322680" y="3038040"/>
            <a:ext cx="1439640" cy="6094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spAutoFit/>
          </a:bodyPr>
          <a:lstStyle/>
          <a:p>
            <a:pPr>
              <a:lnSpc>
                <a:spcPct val="100000"/>
              </a:lnSpc>
              <a:tabLst>
                <a:tab pos="0" algn="l"/>
              </a:tabLst>
            </a:pPr>
            <a:r>
              <a:rPr lang="fr" sz="1400" b="0" i="1" u="none" strike="noStrike">
                <a:solidFill>
                  <a:schemeClr val="lt1"/>
                </a:solidFill>
                <a:uFillTx/>
                <a:latin typeface="Arial"/>
                <a:ea typeface="Arial"/>
              </a:rPr>
              <a:t>Fragilariopsis cylindrus</a:t>
            </a:r>
            <a:endParaRPr lang="fr-FR" sz="1400" b="0" u="none" strike="noStrike">
              <a:solidFill>
                <a:srgbClr val="000000"/>
              </a:solidFill>
              <a:uFillTx/>
              <a:latin typeface="Arial"/>
            </a:endParaRPr>
          </a:p>
        </p:txBody>
      </p:sp>
      <p:cxnSp>
        <p:nvCxnSpPr>
          <p:cNvPr id="64" name="Google Shape;83;p14"/>
          <p:cNvCxnSpPr/>
          <p:nvPr/>
        </p:nvCxnSpPr>
        <p:spPr>
          <a:xfrm>
            <a:off x="3894840" y="2469240"/>
            <a:ext cx="2370600" cy="566640"/>
          </a:xfrm>
          <a:prstGeom prst="straightConnector1">
            <a:avLst/>
          </a:prstGeom>
          <a:ln w="28575">
            <a:solidFill>
              <a:srgbClr val="595959"/>
            </a:solidFill>
            <a:round/>
            <a:tailEnd type="stealth" w="med" len="med"/>
          </a:ln>
        </p:spPr>
      </p:cxnSp>
      <p:sp>
        <p:nvSpPr>
          <p:cNvPr id="59" name="Google Shape;78;p14"/>
          <p:cNvSpPr/>
          <p:nvPr/>
        </p:nvSpPr>
        <p:spPr>
          <a:xfrm>
            <a:off x="2211840" y="3802320"/>
            <a:ext cx="173880" cy="165240"/>
          </a:xfrm>
          <a:prstGeom prst="rect">
            <a:avLst/>
          </a:prstGeom>
          <a:noFill/>
          <a:ln w="28575">
            <a:solidFill>
              <a:srgbClr val="FFFFFF"/>
            </a:solidFill>
            <a:round/>
          </a:ln>
        </p:spPr>
        <p:style>
          <a:lnRef idx="0">
            <a:scrgbClr r="0" g="0" b="0"/>
          </a:lnRef>
          <a:fillRef idx="0">
            <a:scrgbClr r="0" g="0" b="0"/>
          </a:fillRef>
          <a:effectRef idx="0">
            <a:scrgbClr r="0" g="0" b="0"/>
          </a:effectRef>
          <a:fontRef idx="minor"/>
        </p:style>
        <p:txBody>
          <a:bodyPr lIns="90000" tIns="82800" rIns="90000" bIns="82800" anchor="ctr">
            <a:noAutofit/>
          </a:bodyPr>
          <a:lstStyle/>
          <a:p>
            <a:pPr algn="ctr">
              <a:lnSpc>
                <a:spcPct val="100000"/>
              </a:lnSpc>
              <a:tabLst>
                <a:tab pos="0" algn="l"/>
              </a:tabLst>
            </a:pPr>
            <a:endParaRPr lang="fr-FR" sz="1400" b="0" u="none" strike="noStrike">
              <a:solidFill>
                <a:srgbClr val="000000"/>
              </a:solidFill>
              <a:uFillTx/>
              <a:latin typeface="Arial"/>
              <a:ea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56000"/>
          </a:blip>
          <a:stretch/>
        </a:blipFill>
        <a:effectLst/>
      </p:bgPr>
    </p:bg>
    <p:spTree>
      <p:nvGrpSpPr>
        <p:cNvPr id="1" name=""/>
        <p:cNvGrpSpPr/>
        <p:nvPr/>
      </p:nvGrpSpPr>
      <p:grpSpPr>
        <a:xfrm>
          <a:off x="0" y="0"/>
          <a:ext cx="0" cy="0"/>
          <a:chOff x="0" y="0"/>
          <a:chExt cx="0" cy="0"/>
        </a:xfrm>
      </p:grpSpPr>
      <p:sp>
        <p:nvSpPr>
          <p:cNvPr id="67" name="PlaceHolder 3"/>
          <p:cNvSpPr>
            <a:spLocks noGrp="1"/>
          </p:cNvSpPr>
          <p:nvPr>
            <p:ph type="sldNum" idx="15"/>
          </p:nvPr>
        </p:nvSpPr>
        <p:spPr>
          <a:xfrm>
            <a:off x="8472600" y="4663080"/>
            <a:ext cx="547560" cy="392400"/>
          </a:xfrm>
          <a:prstGeom prst="rect">
            <a:avLst/>
          </a:prstGeom>
          <a:noFill/>
          <a:ln w="0">
            <a:noFill/>
          </a:ln>
        </p:spPr>
        <p:txBody>
          <a:bodyPr lIns="91440" tIns="91440" rIns="91440" bIns="91440" anchor="ctr">
            <a:normAutofit/>
          </a:bodyPr>
          <a:lstStyle>
            <a:lvl1pPr indent="0" algn="r" defTabSz="914400">
              <a:lnSpc>
                <a:spcPct val="100000"/>
              </a:lnSpc>
              <a:buNone/>
              <a:tabLst>
                <a:tab pos="0" algn="l"/>
              </a:tabLst>
              <a:defRPr lang="fr" sz="1000" b="0" u="none" strike="noStrike">
                <a:solidFill>
                  <a:schemeClr val="dk2"/>
                </a:solidFill>
                <a:uFillTx/>
                <a:latin typeface="Arial"/>
                <a:ea typeface="Arial"/>
              </a:defRPr>
            </a:lvl1pPr>
          </a:lstStyle>
          <a:p>
            <a:pPr indent="0" algn="r" defTabSz="914400">
              <a:lnSpc>
                <a:spcPct val="100000"/>
              </a:lnSpc>
              <a:buNone/>
              <a:tabLst>
                <a:tab pos="0" algn="l"/>
              </a:tabLst>
            </a:pPr>
            <a:fld id="{7B2B3CCF-1FFA-4CE2-B3B1-9BE37855283C}" type="slidenum">
              <a:rPr lang="fr" sz="1000" b="0" u="none" strike="noStrike">
                <a:solidFill>
                  <a:schemeClr val="dk2"/>
                </a:solidFill>
                <a:uFillTx/>
                <a:latin typeface="Arial"/>
                <a:ea typeface="Arial"/>
              </a:rPr>
              <a:t>3</a:t>
            </a:fld>
            <a:endParaRPr lang="fr-FR" sz="1000" b="0" u="none" strike="noStrike">
              <a:solidFill>
                <a:srgbClr val="000000"/>
              </a:solidFill>
              <a:uFillTx/>
              <a:latin typeface="Times New Roman"/>
            </a:endParaRPr>
          </a:p>
        </p:txBody>
      </p:sp>
      <p:sp>
        <p:nvSpPr>
          <p:cNvPr id="8" name="PlaceHolder 1"/>
          <p:cNvSpPr txBox="1">
            <a:spLocks/>
          </p:cNvSpPr>
          <p:nvPr/>
        </p:nvSpPr>
        <p:spPr>
          <a:xfrm>
            <a:off x="311760" y="108360"/>
            <a:ext cx="8519400" cy="571680"/>
          </a:xfrm>
          <a:prstGeom prst="rect">
            <a:avLst/>
          </a:prstGeom>
          <a:noFill/>
          <a:ln w="0">
            <a:noFill/>
          </a:ln>
        </p:spPr>
        <p:txBody>
          <a:bodyPr lIns="91440" tIns="91440" rIns="91440" bIns="9144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fr" sz="2800" b="1" dirty="0">
                <a:solidFill>
                  <a:schemeClr val="accent1"/>
                </a:solidFill>
                <a:latin typeface="Arial"/>
                <a:ea typeface="Arial"/>
              </a:rPr>
              <a:t>Contexte</a:t>
            </a:r>
            <a:endParaRPr lang="fr-FR" sz="2800" dirty="0">
              <a:solidFill>
                <a:schemeClr val="accent1"/>
              </a:solidFill>
              <a:latin typeface="Arial"/>
            </a:endParaRPr>
          </a:p>
        </p:txBody>
      </p:sp>
      <p:sp>
        <p:nvSpPr>
          <p:cNvPr id="10" name="PlaceHolder 2"/>
          <p:cNvSpPr>
            <a:spLocks noGrp="1"/>
          </p:cNvSpPr>
          <p:nvPr>
            <p:ph/>
          </p:nvPr>
        </p:nvSpPr>
        <p:spPr>
          <a:xfrm>
            <a:off x="964440" y="566280"/>
            <a:ext cx="7871400" cy="3415320"/>
          </a:xfrm>
          <a:prstGeom prst="rect">
            <a:avLst/>
          </a:prstGeom>
          <a:noFill/>
          <a:ln w="0">
            <a:noFill/>
          </a:ln>
        </p:spPr>
        <p:txBody>
          <a:bodyPr lIns="91440" tIns="91440" rIns="91440" bIns="91440" anchor="t">
            <a:noAutofit/>
          </a:bodyPr>
          <a:lstStyle/>
          <a:p>
            <a:pPr indent="0" algn="just" defTabSz="914400">
              <a:lnSpc>
                <a:spcPct val="115000"/>
              </a:lnSpc>
              <a:spcBef>
                <a:spcPts val="1199"/>
              </a:spcBef>
              <a:buNone/>
              <a:tabLst>
                <a:tab pos="0" algn="l"/>
              </a:tabLst>
            </a:pPr>
            <a:r>
              <a:rPr lang="fr" sz="2000" b="0" u="none" strike="noStrike" dirty="0">
                <a:solidFill>
                  <a:schemeClr val="dk1"/>
                </a:solidFill>
                <a:uFillTx/>
                <a:latin typeface="Arial"/>
                <a:ea typeface="Arial"/>
              </a:rPr>
              <a:t>Les diatomées sont les producteurs principaux de l’Océan Arctique, elles fournissent de </a:t>
            </a:r>
            <a:r>
              <a:rPr lang="fr" sz="2000" b="1" u="none" strike="noStrike" dirty="0">
                <a:solidFill>
                  <a:schemeClr val="dk1"/>
                </a:solidFill>
                <a:uFillTx/>
                <a:latin typeface="Arial"/>
                <a:ea typeface="Arial"/>
              </a:rPr>
              <a:t>nombreux services écosystémiques essentiels </a:t>
            </a:r>
            <a:r>
              <a:rPr lang="fr" sz="2000" b="0" u="none" strike="noStrike" dirty="0">
                <a:solidFill>
                  <a:schemeClr val="dk1"/>
                </a:solidFill>
                <a:uFillTx/>
                <a:latin typeface="Arial"/>
                <a:ea typeface="Arial"/>
              </a:rPr>
              <a:t>comme la </a:t>
            </a:r>
            <a:r>
              <a:rPr lang="fr" sz="2000" b="1" u="none" strike="noStrike" dirty="0">
                <a:solidFill>
                  <a:schemeClr val="dk1"/>
                </a:solidFill>
                <a:uFillTx/>
                <a:latin typeface="Arial"/>
                <a:ea typeface="Arial"/>
              </a:rPr>
              <a:t>production de métabolites d’intérêt en santé humaine et biotechnologies bleues</a:t>
            </a:r>
            <a:r>
              <a:rPr lang="fr" sz="2000" b="0" u="none" strike="noStrike" dirty="0">
                <a:solidFill>
                  <a:schemeClr val="dk1"/>
                </a:solidFill>
                <a:uFillTx/>
                <a:latin typeface="Arial"/>
                <a:ea typeface="Arial"/>
              </a:rPr>
              <a:t>.</a:t>
            </a:r>
            <a:endParaRPr lang="fr-FR" sz="2000" b="0" u="none" strike="noStrike" dirty="0">
              <a:solidFill>
                <a:srgbClr val="000000"/>
              </a:solidFill>
              <a:uFillTx/>
              <a:latin typeface="Arial"/>
            </a:endParaRPr>
          </a:p>
          <a:p>
            <a:pPr indent="0" algn="just" defTabSz="914400">
              <a:lnSpc>
                <a:spcPct val="115000"/>
              </a:lnSpc>
              <a:spcBef>
                <a:spcPts val="1199"/>
              </a:spcBef>
              <a:buNone/>
              <a:tabLst>
                <a:tab pos="0" algn="l"/>
              </a:tabLst>
            </a:pPr>
            <a:endParaRPr lang="fr-FR" sz="2000" b="0" u="none" strike="noStrike" dirty="0">
              <a:solidFill>
                <a:srgbClr val="000000"/>
              </a:solidFill>
              <a:uFillTx/>
              <a:latin typeface="Arial"/>
            </a:endParaRPr>
          </a:p>
        </p:txBody>
      </p:sp>
      <p:sp>
        <p:nvSpPr>
          <p:cNvPr id="11" name="Google Shape;91;p 2"/>
          <p:cNvSpPr/>
          <p:nvPr/>
        </p:nvSpPr>
        <p:spPr>
          <a:xfrm>
            <a:off x="322200" y="680040"/>
            <a:ext cx="631800" cy="392400"/>
          </a:xfrm>
          <a:prstGeom prst="notchedRightArrow">
            <a:avLst>
              <a:gd name="adj1" fmla="val 50000"/>
              <a:gd name="adj2" fmla="val 50000"/>
            </a:avLst>
          </a:prstGeom>
          <a:solidFill>
            <a:schemeClr val="accent1"/>
          </a:solidFill>
          <a:ln w="9525">
            <a:solidFill>
              <a:schemeClr val="bg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u="none" strike="noStrike">
              <a:solidFill>
                <a:srgbClr val="000000"/>
              </a:solidFill>
              <a:uFillTx/>
              <a:latin typeface="Arial"/>
              <a:ea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49000"/>
          </a:blip>
          <a:stretch/>
        </a:blipFill>
        <a:effectLst/>
      </p:bgPr>
    </p:bg>
    <p:spTree>
      <p:nvGrpSpPr>
        <p:cNvPr id="1" name=""/>
        <p:cNvGrpSpPr/>
        <p:nvPr/>
      </p:nvGrpSpPr>
      <p:grpSpPr>
        <a:xfrm>
          <a:off x="0" y="0"/>
          <a:ext cx="0" cy="0"/>
          <a:chOff x="0" y="0"/>
          <a:chExt cx="0" cy="0"/>
        </a:xfrm>
      </p:grpSpPr>
      <p:sp>
        <p:nvSpPr>
          <p:cNvPr id="70" name="PlaceHolder 2"/>
          <p:cNvSpPr>
            <a:spLocks noGrp="1"/>
          </p:cNvSpPr>
          <p:nvPr>
            <p:ph/>
          </p:nvPr>
        </p:nvSpPr>
        <p:spPr>
          <a:xfrm>
            <a:off x="964440" y="566280"/>
            <a:ext cx="7871400" cy="3415320"/>
          </a:xfrm>
          <a:prstGeom prst="rect">
            <a:avLst/>
          </a:prstGeom>
          <a:noFill/>
          <a:ln w="0">
            <a:noFill/>
          </a:ln>
        </p:spPr>
        <p:txBody>
          <a:bodyPr lIns="91440" tIns="91440" rIns="91440" bIns="91440" anchor="t">
            <a:noAutofit/>
          </a:bodyPr>
          <a:lstStyle/>
          <a:p>
            <a:pPr indent="0" algn="just" defTabSz="914400">
              <a:lnSpc>
                <a:spcPct val="115000"/>
              </a:lnSpc>
              <a:spcBef>
                <a:spcPts val="1199"/>
              </a:spcBef>
              <a:buNone/>
              <a:tabLst>
                <a:tab pos="0" algn="l"/>
              </a:tabLst>
            </a:pPr>
            <a:r>
              <a:rPr lang="fr" sz="2000" b="0" u="none" strike="noStrike" dirty="0">
                <a:solidFill>
                  <a:schemeClr val="dk1"/>
                </a:solidFill>
                <a:uFillTx/>
                <a:latin typeface="Arial"/>
                <a:ea typeface="Arial"/>
              </a:rPr>
              <a:t>Les diatomées sont les producteurs principaux de l’Océan Arctique, elles fournissent de </a:t>
            </a:r>
            <a:r>
              <a:rPr lang="fr" sz="2000" b="1" u="none" strike="noStrike" dirty="0">
                <a:solidFill>
                  <a:schemeClr val="dk1"/>
                </a:solidFill>
                <a:uFillTx/>
                <a:latin typeface="Arial"/>
                <a:ea typeface="Arial"/>
              </a:rPr>
              <a:t>nombreux services écosystémiques essentiels </a:t>
            </a:r>
            <a:r>
              <a:rPr lang="fr" sz="2000" b="0" u="none" strike="noStrike" dirty="0">
                <a:solidFill>
                  <a:schemeClr val="dk1"/>
                </a:solidFill>
                <a:uFillTx/>
                <a:latin typeface="Arial"/>
                <a:ea typeface="Arial"/>
              </a:rPr>
              <a:t>comme la </a:t>
            </a:r>
            <a:r>
              <a:rPr lang="fr" sz="2000" b="1" u="none" strike="noStrike" dirty="0">
                <a:solidFill>
                  <a:schemeClr val="dk1"/>
                </a:solidFill>
                <a:uFillTx/>
                <a:latin typeface="Arial"/>
                <a:ea typeface="Arial"/>
              </a:rPr>
              <a:t>production de métabolites d’intérêt en santé humaine et biotechnologies bleues</a:t>
            </a:r>
            <a:r>
              <a:rPr lang="fr" sz="2000" b="0" u="none" strike="noStrike" dirty="0">
                <a:solidFill>
                  <a:schemeClr val="dk1"/>
                </a:solidFill>
                <a:uFillTx/>
                <a:latin typeface="Arial"/>
                <a:ea typeface="Arial"/>
              </a:rPr>
              <a:t>.</a:t>
            </a:r>
            <a:endParaRPr lang="fr-FR" sz="2000" b="0" u="none" strike="noStrike" dirty="0">
              <a:solidFill>
                <a:srgbClr val="000000"/>
              </a:solidFill>
              <a:uFillTx/>
              <a:latin typeface="Arial"/>
            </a:endParaRPr>
          </a:p>
          <a:p>
            <a:pPr indent="0" algn="just" defTabSz="914400">
              <a:lnSpc>
                <a:spcPct val="115000"/>
              </a:lnSpc>
              <a:spcBef>
                <a:spcPts val="1199"/>
              </a:spcBef>
              <a:buNone/>
              <a:tabLst>
                <a:tab pos="0" algn="l"/>
              </a:tabLst>
            </a:pPr>
            <a:endParaRPr lang="fr-FR" sz="2000" b="0" u="none" strike="noStrike" dirty="0">
              <a:solidFill>
                <a:srgbClr val="000000"/>
              </a:solidFill>
              <a:uFillTx/>
              <a:latin typeface="Arial"/>
            </a:endParaRPr>
          </a:p>
        </p:txBody>
      </p:sp>
      <p:sp>
        <p:nvSpPr>
          <p:cNvPr id="71" name="PlaceHolder 3"/>
          <p:cNvSpPr>
            <a:spLocks noGrp="1"/>
          </p:cNvSpPr>
          <p:nvPr>
            <p:ph type="sldNum" idx="16"/>
          </p:nvPr>
        </p:nvSpPr>
        <p:spPr>
          <a:xfrm>
            <a:off x="8472600" y="4663080"/>
            <a:ext cx="547560" cy="392400"/>
          </a:xfrm>
          <a:prstGeom prst="rect">
            <a:avLst/>
          </a:prstGeom>
          <a:noFill/>
          <a:ln w="0">
            <a:noFill/>
          </a:ln>
        </p:spPr>
        <p:txBody>
          <a:bodyPr lIns="91440" tIns="91440" rIns="91440" bIns="91440" anchor="ctr">
            <a:normAutofit/>
          </a:bodyPr>
          <a:lstStyle>
            <a:lvl1pPr indent="0" algn="r" defTabSz="914400">
              <a:lnSpc>
                <a:spcPct val="100000"/>
              </a:lnSpc>
              <a:buNone/>
              <a:tabLst>
                <a:tab pos="0" algn="l"/>
              </a:tabLst>
              <a:defRPr lang="fr" sz="1000" b="0" u="none" strike="noStrike">
                <a:solidFill>
                  <a:schemeClr val="dk2"/>
                </a:solidFill>
                <a:uFillTx/>
                <a:latin typeface="Arial"/>
                <a:ea typeface="Arial"/>
              </a:defRPr>
            </a:lvl1pPr>
          </a:lstStyle>
          <a:p>
            <a:pPr indent="0" algn="r" defTabSz="914400">
              <a:lnSpc>
                <a:spcPct val="100000"/>
              </a:lnSpc>
              <a:buNone/>
              <a:tabLst>
                <a:tab pos="0" algn="l"/>
              </a:tabLst>
            </a:pPr>
            <a:fld id="{B174DFEC-57EC-4683-A742-782DC3541B5F}" type="slidenum">
              <a:rPr lang="fr" sz="1000" b="0" u="none" strike="noStrike">
                <a:solidFill>
                  <a:schemeClr val="dk2"/>
                </a:solidFill>
                <a:uFillTx/>
                <a:latin typeface="Arial"/>
                <a:ea typeface="Arial"/>
              </a:rPr>
              <a:t>4</a:t>
            </a:fld>
            <a:endParaRPr lang="fr-FR" sz="1000" b="0" u="none" strike="noStrike">
              <a:solidFill>
                <a:srgbClr val="000000"/>
              </a:solidFill>
              <a:uFillTx/>
              <a:latin typeface="Times New Roman"/>
            </a:endParaRPr>
          </a:p>
        </p:txBody>
      </p:sp>
      <p:sp>
        <p:nvSpPr>
          <p:cNvPr id="74" name="Google Shape;97;p 1"/>
          <p:cNvSpPr/>
          <p:nvPr/>
        </p:nvSpPr>
        <p:spPr>
          <a:xfrm>
            <a:off x="964440" y="2138040"/>
            <a:ext cx="7871400" cy="3415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just" defTabSz="914400">
              <a:lnSpc>
                <a:spcPct val="115000"/>
              </a:lnSpc>
              <a:spcBef>
                <a:spcPts val="1199"/>
              </a:spcBef>
              <a:tabLst>
                <a:tab pos="0" algn="l"/>
              </a:tabLst>
            </a:pPr>
            <a:r>
              <a:rPr lang="fr-FR" sz="2000" b="0" u="none" strike="noStrike">
                <a:solidFill>
                  <a:schemeClr val="dk1"/>
                </a:solidFill>
                <a:uFillTx/>
                <a:latin typeface="Arial"/>
                <a:ea typeface="Arial"/>
              </a:rPr>
              <a:t>A cause des changements environnementaux en cours dans l’Arctique, la </a:t>
            </a:r>
            <a:r>
              <a:rPr lang="fr-FR" sz="2000" b="1" u="none" strike="noStrike">
                <a:solidFill>
                  <a:schemeClr val="dk1"/>
                </a:solidFill>
                <a:uFillTx/>
                <a:latin typeface="Arial"/>
                <a:ea typeface="Arial"/>
              </a:rPr>
              <a:t>bio-chimio-diversité des diatomées </a:t>
            </a:r>
            <a:r>
              <a:rPr lang="fr-FR" sz="2000" b="0" u="none" strike="noStrike">
                <a:solidFill>
                  <a:schemeClr val="dk1"/>
                </a:solidFill>
                <a:uFillTx/>
                <a:latin typeface="Arial"/>
                <a:ea typeface="Arial"/>
              </a:rPr>
              <a:t>est</a:t>
            </a:r>
            <a:r>
              <a:rPr lang="fr-FR" sz="2000" b="1" u="none" strike="noStrike">
                <a:solidFill>
                  <a:schemeClr val="dk1"/>
                </a:solidFill>
                <a:uFillTx/>
                <a:latin typeface="Arial"/>
                <a:ea typeface="Arial"/>
              </a:rPr>
              <a:t> </a:t>
            </a:r>
            <a:r>
              <a:rPr lang="fr-FR" sz="2000" b="1" u="none" strike="noStrike">
                <a:solidFill>
                  <a:srgbClr val="000000"/>
                </a:solidFill>
                <a:uFillTx/>
                <a:latin typeface="Arial"/>
                <a:ea typeface="Arial"/>
              </a:rPr>
              <a:t>en danger </a:t>
            </a:r>
            <a:r>
              <a:rPr lang="fr-FR" sz="2000" b="0" u="none" strike="noStrike">
                <a:solidFill>
                  <a:srgbClr val="000000"/>
                </a:solidFill>
                <a:uFillTx/>
                <a:latin typeface="Arial"/>
                <a:ea typeface="Arial"/>
              </a:rPr>
              <a:t>(ex. fonte des glaces de mer).</a:t>
            </a:r>
            <a:endParaRPr lang="fr-FR" sz="2000" b="0" u="none" strike="noStrike">
              <a:solidFill>
                <a:srgbClr val="000000"/>
              </a:solidFill>
              <a:uFillTx/>
              <a:latin typeface="Arial"/>
            </a:endParaRPr>
          </a:p>
        </p:txBody>
      </p:sp>
      <p:sp>
        <p:nvSpPr>
          <p:cNvPr id="8" name="Google Shape;91;p 2"/>
          <p:cNvSpPr/>
          <p:nvPr/>
        </p:nvSpPr>
        <p:spPr>
          <a:xfrm>
            <a:off x="322200" y="680040"/>
            <a:ext cx="631800" cy="392400"/>
          </a:xfrm>
          <a:prstGeom prst="notchedRightArrow">
            <a:avLst>
              <a:gd name="adj1" fmla="val 50000"/>
              <a:gd name="adj2" fmla="val 50000"/>
            </a:avLst>
          </a:prstGeom>
          <a:solidFill>
            <a:schemeClr val="accent1"/>
          </a:solidFill>
          <a:ln w="9525">
            <a:solidFill>
              <a:schemeClr val="bg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u="none" strike="noStrike">
              <a:solidFill>
                <a:srgbClr val="000000"/>
              </a:solidFill>
              <a:uFillTx/>
              <a:latin typeface="Arial"/>
              <a:ea typeface="Arial"/>
            </a:endParaRPr>
          </a:p>
        </p:txBody>
      </p:sp>
      <p:sp>
        <p:nvSpPr>
          <p:cNvPr id="9" name="Google Shape;91;p 2"/>
          <p:cNvSpPr/>
          <p:nvPr/>
        </p:nvSpPr>
        <p:spPr>
          <a:xfrm>
            <a:off x="311760" y="2212223"/>
            <a:ext cx="631800" cy="392400"/>
          </a:xfrm>
          <a:prstGeom prst="notchedRightArrow">
            <a:avLst>
              <a:gd name="adj1" fmla="val 50000"/>
              <a:gd name="adj2" fmla="val 50000"/>
            </a:avLst>
          </a:prstGeom>
          <a:solidFill>
            <a:schemeClr val="accent1"/>
          </a:solidFill>
          <a:ln w="9525">
            <a:solidFill>
              <a:schemeClr val="bg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u="none" strike="noStrike">
              <a:solidFill>
                <a:srgbClr val="000000"/>
              </a:solidFill>
              <a:uFillTx/>
              <a:latin typeface="Arial"/>
              <a:ea typeface="Arial"/>
            </a:endParaRPr>
          </a:p>
        </p:txBody>
      </p:sp>
      <p:sp>
        <p:nvSpPr>
          <p:cNvPr id="11" name="PlaceHolder 1"/>
          <p:cNvSpPr txBox="1">
            <a:spLocks/>
          </p:cNvSpPr>
          <p:nvPr/>
        </p:nvSpPr>
        <p:spPr>
          <a:xfrm>
            <a:off x="311760" y="108360"/>
            <a:ext cx="8519400" cy="571680"/>
          </a:xfrm>
          <a:prstGeom prst="rect">
            <a:avLst/>
          </a:prstGeom>
          <a:noFill/>
          <a:ln w="0">
            <a:noFill/>
          </a:ln>
        </p:spPr>
        <p:txBody>
          <a:bodyPr lIns="91440" tIns="91440" rIns="91440" bIns="9144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fr" sz="2800" b="1" dirty="0">
                <a:solidFill>
                  <a:schemeClr val="accent1"/>
                </a:solidFill>
                <a:latin typeface="Arial"/>
                <a:ea typeface="Arial"/>
              </a:rPr>
              <a:t>Contexte</a:t>
            </a:r>
            <a:endParaRPr lang="fr-FR" sz="2800" dirty="0">
              <a:solidFill>
                <a:schemeClr val="accent1"/>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49000"/>
          </a:blip>
          <a:stretch/>
        </a:blipFill>
        <a:effectLst/>
      </p:bgPr>
    </p:bg>
    <p:spTree>
      <p:nvGrpSpPr>
        <p:cNvPr id="1" name=""/>
        <p:cNvGrpSpPr/>
        <p:nvPr/>
      </p:nvGrpSpPr>
      <p:grpSpPr>
        <a:xfrm>
          <a:off x="0" y="0"/>
          <a:ext cx="0" cy="0"/>
          <a:chOff x="0" y="0"/>
          <a:chExt cx="0" cy="0"/>
        </a:xfrm>
      </p:grpSpPr>
      <p:sp>
        <p:nvSpPr>
          <p:cNvPr id="76" name="PlaceHolder 2"/>
          <p:cNvSpPr>
            <a:spLocks noGrp="1"/>
          </p:cNvSpPr>
          <p:nvPr>
            <p:ph/>
          </p:nvPr>
        </p:nvSpPr>
        <p:spPr>
          <a:xfrm>
            <a:off x="964440" y="566280"/>
            <a:ext cx="7871400" cy="3415320"/>
          </a:xfrm>
          <a:prstGeom prst="rect">
            <a:avLst/>
          </a:prstGeom>
          <a:noFill/>
          <a:ln w="0">
            <a:noFill/>
          </a:ln>
        </p:spPr>
        <p:txBody>
          <a:bodyPr lIns="91440" tIns="91440" rIns="91440" bIns="91440" anchor="t">
            <a:noAutofit/>
          </a:bodyPr>
          <a:lstStyle/>
          <a:p>
            <a:pPr indent="0" algn="just" defTabSz="914400">
              <a:lnSpc>
                <a:spcPct val="115000"/>
              </a:lnSpc>
              <a:spcBef>
                <a:spcPts val="1199"/>
              </a:spcBef>
              <a:buNone/>
              <a:tabLst>
                <a:tab pos="0" algn="l"/>
              </a:tabLst>
            </a:pPr>
            <a:r>
              <a:rPr lang="fr" sz="2000" b="0" u="none" strike="noStrike">
                <a:solidFill>
                  <a:schemeClr val="dk1"/>
                </a:solidFill>
                <a:uFillTx/>
                <a:latin typeface="Arial"/>
                <a:ea typeface="Arial"/>
              </a:rPr>
              <a:t>Les diatomées sont les producteurs principaux de l’Océan Arctique, elles fournissent de </a:t>
            </a:r>
            <a:r>
              <a:rPr lang="fr" sz="2000" b="1" u="none" strike="noStrike">
                <a:solidFill>
                  <a:schemeClr val="dk1"/>
                </a:solidFill>
                <a:uFillTx/>
                <a:latin typeface="Arial"/>
                <a:ea typeface="Arial"/>
              </a:rPr>
              <a:t>nombreux services écosystémiques essentiels </a:t>
            </a:r>
            <a:r>
              <a:rPr lang="fr" sz="2000" b="0" u="none" strike="noStrike">
                <a:solidFill>
                  <a:schemeClr val="dk1"/>
                </a:solidFill>
                <a:uFillTx/>
                <a:latin typeface="Arial"/>
                <a:ea typeface="Arial"/>
              </a:rPr>
              <a:t>comme la </a:t>
            </a:r>
            <a:r>
              <a:rPr lang="fr" sz="2000" b="1" u="none" strike="noStrike">
                <a:solidFill>
                  <a:schemeClr val="dk1"/>
                </a:solidFill>
                <a:uFillTx/>
                <a:latin typeface="Arial"/>
                <a:ea typeface="Arial"/>
              </a:rPr>
              <a:t>production de métabolites d’intérêt en santé humaine et biotechnologies bleues</a:t>
            </a:r>
            <a:r>
              <a:rPr lang="fr" sz="2000" b="0" u="none" strike="noStrike">
                <a:solidFill>
                  <a:schemeClr val="dk1"/>
                </a:solidFill>
                <a:uFillTx/>
                <a:latin typeface="Arial"/>
                <a:ea typeface="Arial"/>
              </a:rPr>
              <a:t>.</a:t>
            </a:r>
            <a:endParaRPr lang="fr-FR" sz="2000" b="0" u="none" strike="noStrike">
              <a:solidFill>
                <a:srgbClr val="000000"/>
              </a:solidFill>
              <a:uFillTx/>
              <a:latin typeface="Arial"/>
            </a:endParaRPr>
          </a:p>
          <a:p>
            <a:pPr indent="0" algn="just" defTabSz="914400">
              <a:lnSpc>
                <a:spcPct val="115000"/>
              </a:lnSpc>
              <a:spcBef>
                <a:spcPts val="1199"/>
              </a:spcBef>
              <a:buNone/>
              <a:tabLst>
                <a:tab pos="0" algn="l"/>
              </a:tabLst>
            </a:pPr>
            <a:endParaRPr lang="fr-FR" sz="2000" b="0" u="none" strike="noStrike">
              <a:solidFill>
                <a:srgbClr val="000000"/>
              </a:solidFill>
              <a:uFillTx/>
              <a:latin typeface="Arial"/>
            </a:endParaRPr>
          </a:p>
        </p:txBody>
      </p:sp>
      <p:sp>
        <p:nvSpPr>
          <p:cNvPr id="77" name="PlaceHolder 3"/>
          <p:cNvSpPr>
            <a:spLocks noGrp="1"/>
          </p:cNvSpPr>
          <p:nvPr>
            <p:ph type="sldNum" idx="17"/>
          </p:nvPr>
        </p:nvSpPr>
        <p:spPr>
          <a:xfrm>
            <a:off x="8472600" y="4663080"/>
            <a:ext cx="547560" cy="392400"/>
          </a:xfrm>
          <a:prstGeom prst="rect">
            <a:avLst/>
          </a:prstGeom>
          <a:noFill/>
          <a:ln w="0">
            <a:noFill/>
          </a:ln>
        </p:spPr>
        <p:txBody>
          <a:bodyPr lIns="91440" tIns="91440" rIns="91440" bIns="91440" anchor="ctr">
            <a:normAutofit/>
          </a:bodyPr>
          <a:lstStyle>
            <a:lvl1pPr indent="0" algn="r" defTabSz="914400">
              <a:lnSpc>
                <a:spcPct val="100000"/>
              </a:lnSpc>
              <a:buNone/>
              <a:tabLst>
                <a:tab pos="0" algn="l"/>
              </a:tabLst>
              <a:defRPr lang="fr" sz="1000" b="0" u="none" strike="noStrike">
                <a:solidFill>
                  <a:schemeClr val="dk2"/>
                </a:solidFill>
                <a:uFillTx/>
                <a:latin typeface="Arial"/>
                <a:ea typeface="Arial"/>
              </a:defRPr>
            </a:lvl1pPr>
          </a:lstStyle>
          <a:p>
            <a:pPr indent="0" algn="r" defTabSz="914400">
              <a:lnSpc>
                <a:spcPct val="100000"/>
              </a:lnSpc>
              <a:buNone/>
              <a:tabLst>
                <a:tab pos="0" algn="l"/>
              </a:tabLst>
            </a:pPr>
            <a:fld id="{1745DE85-904A-42AC-B4F0-1D0F183C9C1B}" type="slidenum">
              <a:rPr lang="fr" sz="1000" b="0" u="none" strike="noStrike">
                <a:solidFill>
                  <a:schemeClr val="dk2"/>
                </a:solidFill>
                <a:uFillTx/>
                <a:latin typeface="Arial"/>
                <a:ea typeface="Arial"/>
              </a:rPr>
              <a:t>5</a:t>
            </a:fld>
            <a:endParaRPr lang="fr-FR" sz="1000" b="0" u="none" strike="noStrike">
              <a:solidFill>
                <a:srgbClr val="000000"/>
              </a:solidFill>
              <a:uFillTx/>
              <a:latin typeface="Times New Roman"/>
            </a:endParaRPr>
          </a:p>
        </p:txBody>
      </p:sp>
      <p:sp>
        <p:nvSpPr>
          <p:cNvPr id="80" name="Google Shape;97;p 2"/>
          <p:cNvSpPr/>
          <p:nvPr/>
        </p:nvSpPr>
        <p:spPr>
          <a:xfrm>
            <a:off x="964440" y="2138040"/>
            <a:ext cx="7871400" cy="341532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just" defTabSz="914400">
              <a:lnSpc>
                <a:spcPct val="115000"/>
              </a:lnSpc>
              <a:spcBef>
                <a:spcPts val="1199"/>
              </a:spcBef>
              <a:tabLst>
                <a:tab pos="0" algn="l"/>
              </a:tabLst>
            </a:pPr>
            <a:r>
              <a:rPr lang="fr-FR" sz="2000" b="0" u="none" strike="noStrike" dirty="0">
                <a:solidFill>
                  <a:schemeClr val="dk1"/>
                </a:solidFill>
                <a:uFillTx/>
                <a:latin typeface="Arial"/>
                <a:ea typeface="Arial"/>
              </a:rPr>
              <a:t>A cause des changements environnementaux en cours dans l’Arctique, la </a:t>
            </a:r>
            <a:r>
              <a:rPr lang="fr-FR" sz="2000" b="1" u="none" strike="noStrike" dirty="0">
                <a:solidFill>
                  <a:schemeClr val="dk1"/>
                </a:solidFill>
                <a:uFillTx/>
                <a:latin typeface="Arial"/>
                <a:ea typeface="Arial"/>
              </a:rPr>
              <a:t>bio-chimio-diversité des diatomées </a:t>
            </a:r>
            <a:r>
              <a:rPr lang="fr-FR" sz="2000" b="0" u="none" strike="noStrike" dirty="0">
                <a:solidFill>
                  <a:schemeClr val="dk1"/>
                </a:solidFill>
                <a:uFillTx/>
                <a:latin typeface="Arial"/>
                <a:ea typeface="Arial"/>
              </a:rPr>
              <a:t>est</a:t>
            </a:r>
            <a:r>
              <a:rPr lang="fr-FR" sz="2000" b="1" u="none" strike="noStrike" dirty="0">
                <a:solidFill>
                  <a:schemeClr val="dk1"/>
                </a:solidFill>
                <a:uFillTx/>
                <a:latin typeface="Arial"/>
                <a:ea typeface="Arial"/>
              </a:rPr>
              <a:t> </a:t>
            </a:r>
            <a:r>
              <a:rPr lang="fr-FR" sz="2000" b="1" u="none" strike="noStrike" dirty="0">
                <a:solidFill>
                  <a:srgbClr val="000000"/>
                </a:solidFill>
                <a:uFillTx/>
                <a:latin typeface="Arial"/>
                <a:ea typeface="Arial"/>
              </a:rPr>
              <a:t>en danger </a:t>
            </a:r>
            <a:r>
              <a:rPr lang="fr-FR" sz="2000" b="0" u="none" strike="noStrike" dirty="0">
                <a:solidFill>
                  <a:srgbClr val="000000"/>
                </a:solidFill>
                <a:uFillTx/>
                <a:latin typeface="Arial"/>
                <a:ea typeface="Arial"/>
              </a:rPr>
              <a:t>(ex. fonte des glaces de mer).</a:t>
            </a:r>
            <a:endParaRPr lang="fr-FR" sz="2000" b="0" u="none" strike="noStrike" dirty="0">
              <a:solidFill>
                <a:srgbClr val="000000"/>
              </a:solidFill>
              <a:uFillTx/>
              <a:latin typeface="Arial"/>
            </a:endParaRPr>
          </a:p>
          <a:p>
            <a:pPr algn="just" defTabSz="914400">
              <a:lnSpc>
                <a:spcPct val="115000"/>
              </a:lnSpc>
              <a:spcBef>
                <a:spcPts val="1199"/>
              </a:spcBef>
              <a:tabLst>
                <a:tab pos="0" algn="l"/>
              </a:tabLst>
            </a:pPr>
            <a:r>
              <a:rPr lang="fr-FR" sz="2000" b="0" u="none" strike="noStrike" dirty="0">
                <a:solidFill>
                  <a:srgbClr val="000000"/>
                </a:solidFill>
                <a:uFillTx/>
                <a:latin typeface="Arial"/>
                <a:ea typeface="Arial"/>
              </a:rPr>
              <a:t>Afin de protéger la bio-chimio-diversité des diatomées, des </a:t>
            </a:r>
            <a:r>
              <a:rPr lang="fr-FR" sz="2000" b="1" u="none" strike="noStrike" dirty="0">
                <a:solidFill>
                  <a:srgbClr val="000000"/>
                </a:solidFill>
                <a:uFillTx/>
                <a:latin typeface="Arial"/>
                <a:ea typeface="Arial"/>
              </a:rPr>
              <a:t>approches interdisciplinaires </a:t>
            </a:r>
            <a:r>
              <a:rPr lang="fr-FR" sz="2000" b="0" u="none" strike="noStrike" dirty="0">
                <a:solidFill>
                  <a:srgbClr val="000000"/>
                </a:solidFill>
                <a:uFillTx/>
                <a:latin typeface="Arial"/>
                <a:ea typeface="Arial"/>
              </a:rPr>
              <a:t>sont nécessaires. Elles permettent notamment de </a:t>
            </a:r>
            <a:r>
              <a:rPr lang="fr-FR" sz="2000" b="1" u="none" strike="noStrike" dirty="0">
                <a:solidFill>
                  <a:srgbClr val="000000"/>
                </a:solidFill>
                <a:uFillTx/>
                <a:latin typeface="Arial"/>
                <a:ea typeface="Arial"/>
              </a:rPr>
              <a:t>nourrir les évolutions juridiques</a:t>
            </a:r>
            <a:r>
              <a:rPr lang="fr-FR" sz="2000" b="0" u="none" strike="noStrike" dirty="0">
                <a:solidFill>
                  <a:srgbClr val="000000"/>
                </a:solidFill>
                <a:uFillTx/>
                <a:latin typeface="Arial"/>
                <a:ea typeface="Arial"/>
              </a:rPr>
              <a:t>.</a:t>
            </a:r>
            <a:endParaRPr lang="fr-FR" sz="2000" b="0" u="none" strike="noStrike" dirty="0">
              <a:solidFill>
                <a:srgbClr val="000000"/>
              </a:solidFill>
              <a:uFillTx/>
              <a:latin typeface="Arial"/>
            </a:endParaRPr>
          </a:p>
        </p:txBody>
      </p:sp>
      <p:sp>
        <p:nvSpPr>
          <p:cNvPr id="10" name="PlaceHolder 1"/>
          <p:cNvSpPr txBox="1">
            <a:spLocks/>
          </p:cNvSpPr>
          <p:nvPr/>
        </p:nvSpPr>
        <p:spPr>
          <a:xfrm>
            <a:off x="311760" y="108360"/>
            <a:ext cx="8519400" cy="571680"/>
          </a:xfrm>
          <a:prstGeom prst="rect">
            <a:avLst/>
          </a:prstGeom>
          <a:noFill/>
          <a:ln w="0">
            <a:noFill/>
          </a:ln>
        </p:spPr>
        <p:txBody>
          <a:bodyPr lIns="91440" tIns="91440" rIns="91440" bIns="9144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tabLst>
                <a:tab pos="0" algn="l"/>
              </a:tabLst>
            </a:pPr>
            <a:r>
              <a:rPr lang="fr" sz="2800" b="1" dirty="0">
                <a:solidFill>
                  <a:schemeClr val="accent1"/>
                </a:solidFill>
                <a:latin typeface="Arial"/>
                <a:ea typeface="Arial"/>
              </a:rPr>
              <a:t>Contexte</a:t>
            </a:r>
            <a:endParaRPr lang="fr-FR" sz="2800" dirty="0">
              <a:solidFill>
                <a:schemeClr val="accent1"/>
              </a:solidFill>
              <a:latin typeface="Arial"/>
            </a:endParaRPr>
          </a:p>
        </p:txBody>
      </p:sp>
      <p:sp>
        <p:nvSpPr>
          <p:cNvPr id="11" name="Google Shape;91;p 2"/>
          <p:cNvSpPr/>
          <p:nvPr/>
        </p:nvSpPr>
        <p:spPr>
          <a:xfrm>
            <a:off x="322200" y="680040"/>
            <a:ext cx="631800" cy="392400"/>
          </a:xfrm>
          <a:prstGeom prst="notchedRightArrow">
            <a:avLst>
              <a:gd name="adj1" fmla="val 50000"/>
              <a:gd name="adj2" fmla="val 50000"/>
            </a:avLst>
          </a:prstGeom>
          <a:solidFill>
            <a:schemeClr val="accent1"/>
          </a:solidFill>
          <a:ln w="9525">
            <a:solidFill>
              <a:schemeClr val="bg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u="none" strike="noStrike">
              <a:solidFill>
                <a:srgbClr val="000000"/>
              </a:solidFill>
              <a:uFillTx/>
              <a:latin typeface="Arial"/>
              <a:ea typeface="Arial"/>
            </a:endParaRPr>
          </a:p>
        </p:txBody>
      </p:sp>
      <p:sp>
        <p:nvSpPr>
          <p:cNvPr id="12" name="Google Shape;91;p 2"/>
          <p:cNvSpPr/>
          <p:nvPr/>
        </p:nvSpPr>
        <p:spPr>
          <a:xfrm>
            <a:off x="311760" y="2212223"/>
            <a:ext cx="631800" cy="392400"/>
          </a:xfrm>
          <a:prstGeom prst="notchedRightArrow">
            <a:avLst>
              <a:gd name="adj1" fmla="val 50000"/>
              <a:gd name="adj2" fmla="val 50000"/>
            </a:avLst>
          </a:prstGeom>
          <a:solidFill>
            <a:schemeClr val="accent1"/>
          </a:solidFill>
          <a:ln w="9525">
            <a:solidFill>
              <a:schemeClr val="bg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u="none" strike="noStrike">
              <a:solidFill>
                <a:srgbClr val="000000"/>
              </a:solidFill>
              <a:uFillTx/>
              <a:latin typeface="Arial"/>
              <a:ea typeface="Arial"/>
            </a:endParaRPr>
          </a:p>
        </p:txBody>
      </p:sp>
      <p:sp>
        <p:nvSpPr>
          <p:cNvPr id="13" name="Google Shape;91;p 2"/>
          <p:cNvSpPr/>
          <p:nvPr/>
        </p:nvSpPr>
        <p:spPr>
          <a:xfrm>
            <a:off x="332640" y="3407592"/>
            <a:ext cx="631800" cy="392400"/>
          </a:xfrm>
          <a:prstGeom prst="notchedRightArrow">
            <a:avLst>
              <a:gd name="adj1" fmla="val 50000"/>
              <a:gd name="adj2" fmla="val 50000"/>
            </a:avLst>
          </a:prstGeom>
          <a:solidFill>
            <a:schemeClr val="accent1"/>
          </a:solidFill>
          <a:ln w="9525">
            <a:solidFill>
              <a:schemeClr val="bg1"/>
            </a:solidFill>
            <a:round/>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pPr>
            <a:endParaRPr lang="fr-FR" sz="1400" b="0" u="none" strike="noStrike">
              <a:solidFill>
                <a:srgbClr val="000000"/>
              </a:solidFill>
              <a:uFillTx/>
              <a:latin typeface="Arial"/>
              <a:ea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311760" y="180720"/>
            <a:ext cx="8519400" cy="571680"/>
          </a:xfrm>
          <a:prstGeom prst="rect">
            <a:avLst/>
          </a:prstGeom>
          <a:noFill/>
          <a:ln w="0">
            <a:noFill/>
          </a:ln>
        </p:spPr>
        <p:txBody>
          <a:bodyPr lIns="91440" tIns="91440" rIns="91440" bIns="91440" anchor="t">
            <a:normAutofit fontScale="90000"/>
          </a:bodyPr>
          <a:lstStyle/>
          <a:p>
            <a:pPr indent="0" defTabSz="914400">
              <a:lnSpc>
                <a:spcPct val="100000"/>
              </a:lnSpc>
              <a:buNone/>
              <a:tabLst>
                <a:tab pos="0" algn="l"/>
              </a:tabLst>
            </a:pPr>
            <a:r>
              <a:rPr lang="fr" sz="2800" b="1" u="none" strike="noStrike" dirty="0">
                <a:solidFill>
                  <a:schemeClr val="accent1"/>
                </a:solidFill>
                <a:uFillTx/>
                <a:latin typeface="Arial"/>
                <a:ea typeface="Arial"/>
              </a:rPr>
              <a:t>Objectifs spécifiques</a:t>
            </a:r>
            <a:endParaRPr lang="fr-FR" sz="2800" b="0" u="none" strike="noStrike" dirty="0">
              <a:solidFill>
                <a:srgbClr val="000000"/>
              </a:solidFill>
              <a:uFillTx/>
              <a:latin typeface="Arial"/>
            </a:endParaRPr>
          </a:p>
        </p:txBody>
      </p:sp>
      <p:sp>
        <p:nvSpPr>
          <p:cNvPr id="83" name="PlaceHolder 2"/>
          <p:cNvSpPr>
            <a:spLocks noGrp="1"/>
          </p:cNvSpPr>
          <p:nvPr>
            <p:ph type="sldNum" idx="18"/>
          </p:nvPr>
        </p:nvSpPr>
        <p:spPr>
          <a:xfrm>
            <a:off x="8472600" y="4663080"/>
            <a:ext cx="547560" cy="392400"/>
          </a:xfrm>
          <a:prstGeom prst="rect">
            <a:avLst/>
          </a:prstGeom>
          <a:noFill/>
          <a:ln w="0">
            <a:noFill/>
          </a:ln>
        </p:spPr>
        <p:txBody>
          <a:bodyPr lIns="91440" tIns="91440" rIns="91440" bIns="91440" anchor="ctr">
            <a:normAutofit/>
          </a:bodyPr>
          <a:lstStyle>
            <a:lvl1pPr indent="0" algn="r" defTabSz="914400">
              <a:lnSpc>
                <a:spcPct val="100000"/>
              </a:lnSpc>
              <a:buNone/>
              <a:tabLst>
                <a:tab pos="0" algn="l"/>
              </a:tabLst>
              <a:defRPr lang="fr" sz="1000" b="0" u="none" strike="noStrike">
                <a:solidFill>
                  <a:schemeClr val="dk2"/>
                </a:solidFill>
                <a:uFillTx/>
                <a:latin typeface="Arial"/>
                <a:ea typeface="Arial"/>
              </a:defRPr>
            </a:lvl1pPr>
          </a:lstStyle>
          <a:p>
            <a:pPr indent="0" algn="r" defTabSz="914400">
              <a:lnSpc>
                <a:spcPct val="100000"/>
              </a:lnSpc>
              <a:buNone/>
              <a:tabLst>
                <a:tab pos="0" algn="l"/>
              </a:tabLst>
            </a:pPr>
            <a:fld id="{88065BC8-09BC-418F-A841-FD1087D1CF15}" type="slidenum">
              <a:rPr lang="fr" sz="1000" b="0" u="none" strike="noStrike">
                <a:solidFill>
                  <a:schemeClr val="dk2"/>
                </a:solidFill>
                <a:uFillTx/>
                <a:latin typeface="Arial"/>
                <a:ea typeface="Arial"/>
              </a:rPr>
              <a:t>6</a:t>
            </a:fld>
            <a:endParaRPr lang="fr-FR" sz="1000" b="0" u="none" strike="noStrike">
              <a:solidFill>
                <a:srgbClr val="000000"/>
              </a:solidFill>
              <a:uFillTx/>
              <a:latin typeface="Times New Roman"/>
            </a:endParaRPr>
          </a:p>
        </p:txBody>
      </p:sp>
      <p:grpSp>
        <p:nvGrpSpPr>
          <p:cNvPr id="84" name="Diagramme 1"/>
          <p:cNvGrpSpPr/>
          <p:nvPr/>
        </p:nvGrpSpPr>
        <p:grpSpPr>
          <a:xfrm>
            <a:off x="232200" y="707400"/>
            <a:ext cx="8676360" cy="4348080"/>
            <a:chOff x="232200" y="707400"/>
            <a:chExt cx="8676360" cy="4348080"/>
          </a:xfrm>
        </p:grpSpPr>
        <p:sp>
          <p:nvSpPr>
            <p:cNvPr id="85" name="Rectangle 84"/>
            <p:cNvSpPr/>
            <p:nvPr/>
          </p:nvSpPr>
          <p:spPr>
            <a:xfrm>
              <a:off x="232200" y="707400"/>
              <a:ext cx="8676360" cy="4333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r-FR" sz="1800" b="0" u="none" strike="noStrike">
                <a:solidFill>
                  <a:srgbClr val="000000"/>
                </a:solidFill>
                <a:uFillTx/>
                <a:latin typeface="Arial"/>
              </a:endParaRPr>
            </a:p>
          </p:txBody>
        </p:sp>
        <p:sp>
          <p:nvSpPr>
            <p:cNvPr id="86" name="Rectangle 85"/>
            <p:cNvSpPr/>
            <p:nvPr/>
          </p:nvSpPr>
          <p:spPr>
            <a:xfrm>
              <a:off x="234720" y="895680"/>
              <a:ext cx="2643120" cy="460080"/>
            </a:xfrm>
            <a:prstGeom prst="rect">
              <a:avLst/>
            </a:prstGeom>
            <a:solidFill>
              <a:schemeClr val="accent1">
                <a:hueOff val="0"/>
                <a:satOff val="0"/>
                <a:lumOff val="0"/>
                <a:alphaOff val="0"/>
              </a:schemeClr>
            </a:solidFill>
            <a:ln>
              <a:noFill/>
            </a:ln>
          </p:spPr>
          <p:style>
            <a:lnRef idx="2">
              <a:scrgbClr r="0" g="0" b="0"/>
            </a:lnRef>
            <a:fillRef idx="0">
              <a:scrgbClr r="0" g="0" b="0"/>
            </a:fillRef>
            <a:effectRef idx="0">
              <a:scrgbClr r="0" g="0" b="0"/>
            </a:effectRef>
            <a:fontRef idx="minor"/>
          </p:style>
          <p:txBody>
            <a:bodyPr lIns="113760" tIns="65160" rIns="113760" bIns="65160" numCol="1" spcCol="1440" anchor="ctr">
              <a:noAutofit/>
            </a:bodyPr>
            <a:lstStyle/>
            <a:p>
              <a:pPr algn="ctr" defTabSz="711360">
                <a:lnSpc>
                  <a:spcPct val="90000"/>
                </a:lnSpc>
                <a:spcAft>
                  <a:spcPts val="561"/>
                </a:spcAft>
              </a:pPr>
              <a:r>
                <a:rPr lang="fr-FR" sz="1600" b="0" u="none" strike="noStrike">
                  <a:solidFill>
                    <a:schemeClr val="lt1"/>
                  </a:solidFill>
                  <a:uFillTx/>
                  <a:latin typeface="Arial"/>
                </a:rPr>
                <a:t>1_‘Prospection’</a:t>
              </a:r>
              <a:endParaRPr lang="fr-FR" sz="1600" b="0" u="none" strike="noStrike">
                <a:solidFill>
                  <a:srgbClr val="FFFFFF"/>
                </a:solidFill>
                <a:uFillTx/>
                <a:latin typeface="Arial"/>
              </a:endParaRPr>
            </a:p>
          </p:txBody>
        </p:sp>
        <p:sp>
          <p:nvSpPr>
            <p:cNvPr id="87" name="Rectangle 86"/>
            <p:cNvSpPr/>
            <p:nvPr/>
          </p:nvSpPr>
          <p:spPr>
            <a:xfrm>
              <a:off x="234720" y="1356480"/>
              <a:ext cx="2643120" cy="3684600"/>
            </a:xfrm>
            <a:prstGeom prst="rect">
              <a:avLst/>
            </a:prstGeom>
            <a:solidFill>
              <a:schemeClr val="accent1">
                <a:alpha val="90000"/>
                <a:tint val="40000"/>
                <a:hueOff val="0"/>
                <a:satOff val="0"/>
                <a:lumOff val="0"/>
                <a:alphaOff val="0"/>
              </a:schemeClr>
            </a:solidFill>
            <a:ln>
              <a:noFill/>
            </a:ln>
          </p:spPr>
          <p:style>
            <a:lnRef idx="2">
              <a:scrgbClr r="0" g="0" b="0"/>
            </a:lnRef>
            <a:fillRef idx="0">
              <a:scrgbClr r="0" g="0" b="0"/>
            </a:fillRef>
            <a:effectRef idx="0">
              <a:scrgbClr r="0" g="0" b="0"/>
            </a:effectRef>
            <a:fontRef idx="minor"/>
          </p:style>
          <p:txBody>
            <a:bodyPr lIns="85320" tIns="85320" rIns="113760" bIns="128160" numCol="1" spcCol="1440" anchor="t">
              <a:noAutofit/>
            </a:bodyPr>
            <a:lstStyle/>
            <a:p>
              <a:pPr marL="171360" lvl="1" indent="-171360" defTabSz="711360">
                <a:lnSpc>
                  <a:spcPct val="90000"/>
                </a:lnSpc>
                <a:spcAft>
                  <a:spcPts val="241"/>
                </a:spcAft>
                <a:buClr>
                  <a:srgbClr val="000000"/>
                </a:buClr>
                <a:buFont typeface="Symbol" charset="2"/>
                <a:buChar char=""/>
              </a:pPr>
              <a:r>
                <a:rPr lang="fr-FR" sz="1600" b="0" u="none" strike="noStrike" dirty="0">
                  <a:solidFill>
                    <a:srgbClr val="000000"/>
                  </a:solidFill>
                  <a:uFillTx/>
                  <a:latin typeface="Arial"/>
                </a:rPr>
                <a:t>Explorer</a:t>
              </a:r>
            </a:p>
            <a:p>
              <a:pPr marL="0" lvl="1" defTabSz="711360">
                <a:lnSpc>
                  <a:spcPct val="90000"/>
                </a:lnSpc>
                <a:spcAft>
                  <a:spcPts val="241"/>
                </a:spcAft>
                <a:buClr>
                  <a:srgbClr val="000000"/>
                </a:buClr>
              </a:pPr>
              <a:r>
                <a:rPr lang="fr-FR" sz="1600" b="0" u="none" strike="noStrike" dirty="0">
                  <a:solidFill>
                    <a:srgbClr val="000000"/>
                  </a:solidFill>
                  <a:uFillTx/>
                  <a:latin typeface="Arial"/>
                </a:rPr>
                <a:t>les métabolites et les bioactivités d’espèces clés de diatomées arctiques.</a:t>
              </a:r>
            </a:p>
          </p:txBody>
        </p:sp>
        <p:sp>
          <p:nvSpPr>
            <p:cNvPr id="88" name="Rectangle 87"/>
            <p:cNvSpPr/>
            <p:nvPr/>
          </p:nvSpPr>
          <p:spPr>
            <a:xfrm>
              <a:off x="3248640" y="895680"/>
              <a:ext cx="2643120" cy="460080"/>
            </a:xfrm>
            <a:prstGeom prst="rect">
              <a:avLst/>
            </a:prstGeom>
            <a:solidFill>
              <a:schemeClr val="accent1">
                <a:hueOff val="0"/>
                <a:satOff val="0"/>
                <a:lumOff val="0"/>
                <a:alphaOff val="0"/>
              </a:schemeClr>
            </a:solidFill>
            <a:ln>
              <a:noFill/>
            </a:ln>
          </p:spPr>
          <p:style>
            <a:lnRef idx="2">
              <a:scrgbClr r="0" g="0" b="0"/>
            </a:lnRef>
            <a:fillRef idx="0">
              <a:scrgbClr r="0" g="0" b="0"/>
            </a:fillRef>
            <a:effectRef idx="0">
              <a:scrgbClr r="0" g="0" b="0"/>
            </a:effectRef>
            <a:fontRef idx="minor"/>
          </p:style>
          <p:txBody>
            <a:bodyPr lIns="113760" tIns="65160" rIns="113760" bIns="65160" numCol="1" spcCol="1440" anchor="ctr">
              <a:noAutofit/>
            </a:bodyPr>
            <a:lstStyle/>
            <a:p>
              <a:pPr algn="ctr" defTabSz="711360">
                <a:lnSpc>
                  <a:spcPct val="90000"/>
                </a:lnSpc>
                <a:spcAft>
                  <a:spcPts val="561"/>
                </a:spcAft>
              </a:pPr>
              <a:r>
                <a:rPr lang="fr-FR" sz="1600" b="0" u="none" strike="noStrike">
                  <a:solidFill>
                    <a:schemeClr val="lt1"/>
                  </a:solidFill>
                  <a:uFillTx/>
                  <a:latin typeface="Arial"/>
                </a:rPr>
                <a:t>2_‘Production’</a:t>
              </a:r>
              <a:endParaRPr lang="fr-FR" sz="1600" b="0" u="none" strike="noStrike">
                <a:solidFill>
                  <a:srgbClr val="FFFFFF"/>
                </a:solidFill>
                <a:uFillTx/>
                <a:latin typeface="Arial"/>
              </a:endParaRPr>
            </a:p>
          </p:txBody>
        </p:sp>
        <p:sp>
          <p:nvSpPr>
            <p:cNvPr id="89" name="Rectangle 88"/>
            <p:cNvSpPr/>
            <p:nvPr/>
          </p:nvSpPr>
          <p:spPr>
            <a:xfrm>
              <a:off x="3248640" y="1356480"/>
              <a:ext cx="2643120" cy="3699000"/>
            </a:xfrm>
            <a:prstGeom prst="rect">
              <a:avLst/>
            </a:prstGeom>
            <a:solidFill>
              <a:schemeClr val="accent1">
                <a:alpha val="90000"/>
                <a:tint val="40000"/>
                <a:hueOff val="0"/>
                <a:satOff val="0"/>
                <a:lumOff val="0"/>
                <a:alphaOff val="0"/>
              </a:schemeClr>
            </a:solidFill>
            <a:ln>
              <a:noFill/>
            </a:ln>
          </p:spPr>
          <p:style>
            <a:lnRef idx="2">
              <a:scrgbClr r="0" g="0" b="0"/>
            </a:lnRef>
            <a:fillRef idx="0">
              <a:scrgbClr r="0" g="0" b="0"/>
            </a:fillRef>
            <a:effectRef idx="0">
              <a:scrgbClr r="0" g="0" b="0"/>
            </a:effectRef>
            <a:fontRef idx="minor"/>
          </p:style>
          <p:txBody>
            <a:bodyPr lIns="85320" tIns="85320" rIns="113760" bIns="128160" numCol="1" spcCol="1440" anchor="t">
              <a:noAutofit/>
            </a:bodyPr>
            <a:lstStyle/>
            <a:p>
              <a:pPr marL="171360" lvl="1" indent="-171360" defTabSz="711360">
                <a:lnSpc>
                  <a:spcPct val="90000"/>
                </a:lnSpc>
                <a:spcAft>
                  <a:spcPts val="241"/>
                </a:spcAft>
                <a:buClr>
                  <a:srgbClr val="000000"/>
                </a:buClr>
                <a:buFont typeface="Symbol" charset="2"/>
                <a:buChar char=""/>
              </a:pPr>
              <a:r>
                <a:rPr lang="fr-FR" sz="1600" b="0" u="none" strike="noStrike" dirty="0">
                  <a:solidFill>
                    <a:srgbClr val="000000"/>
                  </a:solidFill>
                  <a:uFillTx/>
                  <a:latin typeface="Arial"/>
                </a:rPr>
                <a:t>Identifier</a:t>
              </a:r>
            </a:p>
            <a:p>
              <a:pPr marL="171720" lvl="2" defTabSz="711360">
                <a:lnSpc>
                  <a:spcPct val="90000"/>
                </a:lnSpc>
                <a:spcAft>
                  <a:spcPts val="241"/>
                </a:spcAft>
                <a:buClr>
                  <a:srgbClr val="000000"/>
                </a:buClr>
              </a:pPr>
              <a:r>
                <a:rPr lang="fr-FR" sz="1600" b="0" u="none" strike="noStrike" dirty="0">
                  <a:solidFill>
                    <a:srgbClr val="000000"/>
                  </a:solidFill>
                  <a:uFillTx/>
                  <a:latin typeface="Arial"/>
                </a:rPr>
                <a:t>-comment leur synthèse pourrait être impactée par les nouvelles caractéristiques environnementales de l’Océan Arctique, et</a:t>
              </a:r>
            </a:p>
            <a:p>
              <a:pPr marL="171720" lvl="2" defTabSz="711360">
                <a:lnSpc>
                  <a:spcPct val="90000"/>
                </a:lnSpc>
                <a:spcAft>
                  <a:spcPts val="241"/>
                </a:spcAft>
                <a:buClr>
                  <a:srgbClr val="000000"/>
                </a:buClr>
              </a:pPr>
              <a:r>
                <a:rPr lang="fr-FR" sz="1600" b="0" u="none" strike="noStrike" dirty="0">
                  <a:solidFill>
                    <a:srgbClr val="000000"/>
                  </a:solidFill>
                  <a:uFillTx/>
                  <a:latin typeface="Arial"/>
                </a:rPr>
                <a:t>-comment les paramètres environnementaux pourraient être manipulés pour améliorer la chimiodiversité en biotechnologie.</a:t>
              </a:r>
            </a:p>
          </p:txBody>
        </p:sp>
        <p:sp>
          <p:nvSpPr>
            <p:cNvPr id="90" name="Rectangle 89"/>
            <p:cNvSpPr/>
            <p:nvPr/>
          </p:nvSpPr>
          <p:spPr>
            <a:xfrm>
              <a:off x="6262560" y="895680"/>
              <a:ext cx="2643120" cy="460080"/>
            </a:xfrm>
            <a:prstGeom prst="rect">
              <a:avLst/>
            </a:prstGeom>
            <a:solidFill>
              <a:schemeClr val="accent1">
                <a:hueOff val="0"/>
                <a:satOff val="0"/>
                <a:lumOff val="0"/>
                <a:alphaOff val="0"/>
              </a:schemeClr>
            </a:solidFill>
            <a:ln>
              <a:noFill/>
            </a:ln>
          </p:spPr>
          <p:style>
            <a:lnRef idx="2">
              <a:scrgbClr r="0" g="0" b="0"/>
            </a:lnRef>
            <a:fillRef idx="0">
              <a:scrgbClr r="0" g="0" b="0"/>
            </a:fillRef>
            <a:effectRef idx="0">
              <a:scrgbClr r="0" g="0" b="0"/>
            </a:effectRef>
            <a:fontRef idx="minor"/>
          </p:style>
          <p:txBody>
            <a:bodyPr lIns="113760" tIns="65160" rIns="113760" bIns="65160" numCol="1" spcCol="1440" anchor="ctr">
              <a:noAutofit/>
            </a:bodyPr>
            <a:lstStyle/>
            <a:p>
              <a:pPr algn="ctr" defTabSz="711360">
                <a:lnSpc>
                  <a:spcPct val="90000"/>
                </a:lnSpc>
                <a:spcAft>
                  <a:spcPts val="561"/>
                </a:spcAft>
              </a:pPr>
              <a:r>
                <a:rPr lang="fr-FR" sz="1600" b="0" u="none" strike="noStrike">
                  <a:solidFill>
                    <a:schemeClr val="lt1"/>
                  </a:solidFill>
                  <a:uFillTx/>
                  <a:latin typeface="Arial"/>
                </a:rPr>
                <a:t>3_‘Protection’:</a:t>
              </a:r>
              <a:endParaRPr lang="fr-FR" sz="1600" b="0" u="none" strike="noStrike">
                <a:solidFill>
                  <a:srgbClr val="FFFFFF"/>
                </a:solidFill>
                <a:uFillTx/>
                <a:latin typeface="Arial"/>
              </a:endParaRPr>
            </a:p>
          </p:txBody>
        </p:sp>
        <p:sp>
          <p:nvSpPr>
            <p:cNvPr id="91" name="Rectangle 90"/>
            <p:cNvSpPr/>
            <p:nvPr/>
          </p:nvSpPr>
          <p:spPr>
            <a:xfrm>
              <a:off x="6262560" y="1356480"/>
              <a:ext cx="2643120" cy="3684600"/>
            </a:xfrm>
            <a:prstGeom prst="rect">
              <a:avLst/>
            </a:prstGeom>
            <a:solidFill>
              <a:schemeClr val="accent1">
                <a:alpha val="90000"/>
                <a:tint val="40000"/>
                <a:hueOff val="0"/>
                <a:satOff val="0"/>
                <a:lumOff val="0"/>
                <a:alphaOff val="0"/>
              </a:schemeClr>
            </a:solidFill>
            <a:ln>
              <a:noFill/>
            </a:ln>
          </p:spPr>
          <p:style>
            <a:lnRef idx="2">
              <a:scrgbClr r="0" g="0" b="0"/>
            </a:lnRef>
            <a:fillRef idx="0">
              <a:scrgbClr r="0" g="0" b="0"/>
            </a:fillRef>
            <a:effectRef idx="0">
              <a:scrgbClr r="0" g="0" b="0"/>
            </a:effectRef>
            <a:fontRef idx="minor"/>
          </p:style>
          <p:txBody>
            <a:bodyPr lIns="85320" tIns="85320" rIns="113760" bIns="128160" numCol="1" spcCol="1440" anchor="t">
              <a:noAutofit/>
            </a:bodyPr>
            <a:lstStyle/>
            <a:p>
              <a:pPr marL="171360" lvl="1" indent="-171360" defTabSz="711360">
                <a:lnSpc>
                  <a:spcPct val="90000"/>
                </a:lnSpc>
                <a:spcAft>
                  <a:spcPts val="241"/>
                </a:spcAft>
                <a:buClr>
                  <a:srgbClr val="000000"/>
                </a:buClr>
                <a:buFont typeface="Symbol" charset="2"/>
                <a:buChar char=""/>
              </a:pPr>
              <a:r>
                <a:rPr lang="fr-FR" sz="1600" b="0" u="none" strike="noStrike" dirty="0">
                  <a:solidFill>
                    <a:srgbClr val="000000"/>
                  </a:solidFill>
                  <a:uFillTx/>
                  <a:latin typeface="Arial"/>
                </a:rPr>
                <a:t>Alimenter</a:t>
              </a:r>
            </a:p>
            <a:p>
              <a:pPr marL="0" lvl="1" defTabSz="711360">
                <a:lnSpc>
                  <a:spcPct val="90000"/>
                </a:lnSpc>
                <a:spcAft>
                  <a:spcPts val="241"/>
                </a:spcAft>
                <a:buClr>
                  <a:srgbClr val="000000"/>
                </a:buClr>
              </a:pPr>
              <a:r>
                <a:rPr lang="fr-FR" sz="1600" b="0" u="none" strike="noStrike" dirty="0">
                  <a:solidFill>
                    <a:srgbClr val="000000"/>
                  </a:solidFill>
                  <a:uFillTx/>
                  <a:latin typeface="Arial"/>
                </a:rPr>
                <a:t>les discussions pour le développement de politiques publiques et d’évolutions juridiques en identifiant plusieurs options pour la protection de la diversité des diatomées y compris leur chimiodiversité, au regard des évolutions en cours des écosystèmes arctiques.</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226980" y="143955"/>
            <a:ext cx="8519400" cy="57168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fr" sz="2800" b="1" u="none" strike="noStrike" dirty="0">
                <a:solidFill>
                  <a:schemeClr val="accent1"/>
                </a:solidFill>
                <a:uFillTx/>
                <a:latin typeface="Arial"/>
                <a:ea typeface="Arial"/>
              </a:rPr>
              <a:t>Structure du projet ARDCO</a:t>
            </a:r>
            <a:endParaRPr lang="fr-FR" sz="2800" b="0" u="none" strike="noStrike" dirty="0">
              <a:solidFill>
                <a:schemeClr val="accent1"/>
              </a:solidFill>
              <a:uFillTx/>
              <a:latin typeface="Arial"/>
            </a:endParaRPr>
          </a:p>
        </p:txBody>
      </p:sp>
      <p:sp>
        <p:nvSpPr>
          <p:cNvPr id="93" name="PlaceHolder 2"/>
          <p:cNvSpPr>
            <a:spLocks noGrp="1"/>
          </p:cNvSpPr>
          <p:nvPr>
            <p:ph type="sldNum" idx="19"/>
          </p:nvPr>
        </p:nvSpPr>
        <p:spPr>
          <a:xfrm>
            <a:off x="8472600" y="4663080"/>
            <a:ext cx="547560" cy="39240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F462EB9C-F671-45A5-B4D8-38A7CFDEDF50}" type="slidenum">
              <a:rPr lang="fr" sz="1000" b="0" u="none" strike="noStrike">
                <a:solidFill>
                  <a:schemeClr val="dk2"/>
                </a:solidFill>
                <a:uFillTx/>
                <a:latin typeface="Arial"/>
                <a:ea typeface="Arial"/>
              </a:rPr>
              <a:t>7</a:t>
            </a:fld>
            <a:endParaRPr lang="fr-FR" sz="1000" b="0" u="none" strike="noStrike">
              <a:solidFill>
                <a:srgbClr val="000000"/>
              </a:solidFill>
              <a:uFillTx/>
              <a:latin typeface="Times New Roman"/>
            </a:endParaRPr>
          </a:p>
        </p:txBody>
      </p:sp>
      <p:pic>
        <p:nvPicPr>
          <p:cNvPr id="94" name="Google Shape;115;p18"/>
          <p:cNvPicPr/>
          <p:nvPr/>
        </p:nvPicPr>
        <p:blipFill>
          <a:blip r:embed="rId2"/>
          <a:stretch/>
        </p:blipFill>
        <p:spPr>
          <a:xfrm>
            <a:off x="1163880" y="901080"/>
            <a:ext cx="6815520" cy="3819960"/>
          </a:xfrm>
          <a:prstGeom prst="rect">
            <a:avLst/>
          </a:prstGeom>
          <a:noFill/>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311760" y="377640"/>
            <a:ext cx="8519400" cy="57168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fr" sz="2800" b="1" u="none" strike="noStrike" dirty="0">
                <a:solidFill>
                  <a:schemeClr val="accent1"/>
                </a:solidFill>
                <a:uFillTx/>
                <a:latin typeface="Arial"/>
                <a:ea typeface="Arial"/>
              </a:rPr>
              <a:t>Consortium</a:t>
            </a:r>
            <a:endParaRPr lang="fr-FR" sz="2800" b="0" u="none" strike="noStrike" dirty="0">
              <a:solidFill>
                <a:schemeClr val="accent1"/>
              </a:solidFill>
              <a:uFillTx/>
              <a:latin typeface="Arial"/>
            </a:endParaRPr>
          </a:p>
        </p:txBody>
      </p:sp>
      <p:sp>
        <p:nvSpPr>
          <p:cNvPr id="96" name="PlaceHolder 2"/>
          <p:cNvSpPr>
            <a:spLocks noGrp="1"/>
          </p:cNvSpPr>
          <p:nvPr>
            <p:ph/>
          </p:nvPr>
        </p:nvSpPr>
        <p:spPr>
          <a:xfrm>
            <a:off x="311760" y="1098360"/>
            <a:ext cx="8519400" cy="3415320"/>
          </a:xfrm>
          <a:prstGeom prst="rect">
            <a:avLst/>
          </a:prstGeom>
          <a:noFill/>
          <a:ln w="0">
            <a:noFill/>
          </a:ln>
        </p:spPr>
        <p:txBody>
          <a:bodyPr lIns="91440" tIns="91440" rIns="91440" bIns="91440" anchor="t">
            <a:normAutofit fontScale="85000" lnSpcReduction="19999"/>
          </a:bodyPr>
          <a:lstStyle/>
          <a:p>
            <a:pPr indent="0">
              <a:lnSpc>
                <a:spcPct val="115000"/>
              </a:lnSpc>
              <a:buNone/>
              <a:tabLst>
                <a:tab pos="0" algn="l"/>
              </a:tabLst>
            </a:pPr>
            <a:r>
              <a:rPr lang="fr" sz="2000" b="0" u="none" strike="noStrike" dirty="0">
                <a:solidFill>
                  <a:schemeClr val="dk1"/>
                </a:solidFill>
                <a:uFillTx/>
                <a:latin typeface="Arial"/>
                <a:ea typeface="Arial"/>
              </a:rPr>
              <a:t>- </a:t>
            </a:r>
            <a:r>
              <a:rPr lang="fr" sz="2000" b="1" u="none" strike="noStrike" dirty="0">
                <a:solidFill>
                  <a:schemeClr val="accent1"/>
                </a:solidFill>
                <a:uFillTx/>
                <a:latin typeface="Arial"/>
                <a:ea typeface="Arial"/>
              </a:rPr>
              <a:t>11 partenaires</a:t>
            </a:r>
            <a:r>
              <a:rPr lang="fr" sz="2000" b="0" u="none" strike="noStrike" dirty="0">
                <a:solidFill>
                  <a:schemeClr val="accent1"/>
                </a:solidFill>
                <a:uFillTx/>
                <a:latin typeface="Arial"/>
                <a:ea typeface="Arial"/>
              </a:rPr>
              <a:t> </a:t>
            </a:r>
            <a:r>
              <a:rPr lang="fr" sz="2000" b="0" u="none" strike="noStrike" dirty="0">
                <a:solidFill>
                  <a:schemeClr val="dk1"/>
                </a:solidFill>
                <a:uFillTx/>
                <a:latin typeface="Arial"/>
                <a:ea typeface="Arial"/>
              </a:rPr>
              <a:t>en France, Europe (Italie, Norvège, Allemagne) et au Canada.</a:t>
            </a:r>
            <a:endParaRPr lang="fr-FR" sz="2000" b="0" u="none" strike="noStrike" dirty="0">
              <a:solidFill>
                <a:srgbClr val="000000"/>
              </a:solidFill>
              <a:uFillTx/>
              <a:latin typeface="Arial"/>
            </a:endParaRPr>
          </a:p>
          <a:p>
            <a:pPr indent="0">
              <a:lnSpc>
                <a:spcPct val="115000"/>
              </a:lnSpc>
              <a:spcBef>
                <a:spcPts val="1199"/>
              </a:spcBef>
              <a:buNone/>
              <a:tabLst>
                <a:tab pos="0" algn="l"/>
              </a:tabLst>
            </a:pPr>
            <a:r>
              <a:rPr lang="fr" sz="2000" b="0" u="none" strike="noStrike" dirty="0">
                <a:solidFill>
                  <a:schemeClr val="dk1"/>
                </a:solidFill>
                <a:uFillTx/>
                <a:latin typeface="Arial"/>
                <a:ea typeface="Arial"/>
              </a:rPr>
              <a:t>- Inclut des laboratoires avec des </a:t>
            </a:r>
            <a:r>
              <a:rPr lang="fr" sz="2000" b="1" u="none" strike="noStrike" dirty="0">
                <a:solidFill>
                  <a:schemeClr val="accent1"/>
                </a:solidFill>
                <a:uFillTx/>
                <a:latin typeface="Arial"/>
                <a:ea typeface="Arial"/>
              </a:rPr>
              <a:t>expertises variées</a:t>
            </a:r>
            <a:r>
              <a:rPr lang="fr" sz="2000" b="0" u="none" strike="noStrike" dirty="0">
                <a:solidFill>
                  <a:schemeClr val="accent1"/>
                </a:solidFill>
                <a:uFillTx/>
                <a:latin typeface="Arial"/>
                <a:ea typeface="Arial"/>
              </a:rPr>
              <a:t> </a:t>
            </a:r>
            <a:r>
              <a:rPr lang="fr" sz="2000" b="0" u="none" strike="noStrike" dirty="0">
                <a:solidFill>
                  <a:schemeClr val="dk1"/>
                </a:solidFill>
                <a:uFillTx/>
                <a:latin typeface="Arial"/>
                <a:ea typeface="Arial"/>
              </a:rPr>
              <a:t>:</a:t>
            </a:r>
            <a:endParaRPr lang="fr-FR" sz="2000" b="0" u="none" strike="noStrike" dirty="0">
              <a:solidFill>
                <a:srgbClr val="000000"/>
              </a:solidFill>
              <a:uFillTx/>
              <a:latin typeface="Arial"/>
            </a:endParaRPr>
          </a:p>
          <a:p>
            <a:pPr marL="360000" indent="-207360">
              <a:lnSpc>
                <a:spcPct val="150000"/>
              </a:lnSpc>
              <a:spcBef>
                <a:spcPts val="1199"/>
              </a:spcBef>
              <a:buClr>
                <a:srgbClr val="000000"/>
              </a:buClr>
              <a:buFont typeface="Arial"/>
              <a:buChar char="●"/>
              <a:tabLst>
                <a:tab pos="0" algn="l"/>
              </a:tabLst>
            </a:pPr>
            <a:r>
              <a:rPr lang="fr" sz="2000" b="0" u="sng" strike="noStrike" dirty="0">
                <a:solidFill>
                  <a:schemeClr val="dk1"/>
                </a:solidFill>
                <a:uFillTx/>
                <a:latin typeface="Arial"/>
                <a:ea typeface="Arial"/>
              </a:rPr>
              <a:t>Biologie et écologie marines et arctiques</a:t>
            </a:r>
            <a:r>
              <a:rPr lang="fr" sz="2000" b="0" u="none" strike="noStrike" dirty="0">
                <a:solidFill>
                  <a:schemeClr val="dk1"/>
                </a:solidFill>
                <a:uFillTx/>
                <a:latin typeface="Arial"/>
                <a:ea typeface="Arial"/>
              </a:rPr>
              <a:t> : LEMAR, MNHN Concarneau, Takuvik (Canada).</a:t>
            </a:r>
            <a:endParaRPr lang="fr-FR" sz="2000" b="0" u="none" strike="noStrike" dirty="0">
              <a:solidFill>
                <a:srgbClr val="000000"/>
              </a:solidFill>
              <a:uFillTx/>
              <a:latin typeface="Arial"/>
            </a:endParaRPr>
          </a:p>
          <a:p>
            <a:pPr marL="360000" indent="-207360">
              <a:lnSpc>
                <a:spcPct val="150000"/>
              </a:lnSpc>
              <a:buClr>
                <a:srgbClr val="000000"/>
              </a:buClr>
              <a:buFont typeface="Arial"/>
              <a:buChar char="●"/>
              <a:tabLst>
                <a:tab pos="0" algn="l"/>
              </a:tabLst>
            </a:pPr>
            <a:r>
              <a:rPr lang="fr" sz="2000" b="0" u="sng" strike="noStrike" dirty="0">
                <a:solidFill>
                  <a:schemeClr val="dk1"/>
                </a:solidFill>
                <a:uFillTx/>
                <a:latin typeface="Arial"/>
                <a:ea typeface="Arial"/>
              </a:rPr>
              <a:t>Biotechnologies marines</a:t>
            </a:r>
            <a:r>
              <a:rPr lang="fr" sz="2000" b="0" u="none" strike="noStrike" dirty="0">
                <a:solidFill>
                  <a:schemeClr val="dk1"/>
                </a:solidFill>
                <a:uFillTx/>
                <a:latin typeface="Arial"/>
                <a:ea typeface="Arial"/>
              </a:rPr>
              <a:t> : BIODIMAR, LBCM, IFREMER, SZN (Italy), SINTEF Ocean (Norway).</a:t>
            </a:r>
            <a:endParaRPr lang="fr-FR" sz="2000" b="0" u="none" strike="noStrike" dirty="0">
              <a:solidFill>
                <a:srgbClr val="000000"/>
              </a:solidFill>
              <a:uFillTx/>
              <a:latin typeface="Arial"/>
            </a:endParaRPr>
          </a:p>
          <a:p>
            <a:pPr marL="360000" indent="-207360">
              <a:lnSpc>
                <a:spcPct val="150000"/>
              </a:lnSpc>
              <a:buClr>
                <a:srgbClr val="000000"/>
              </a:buClr>
              <a:buFont typeface="Arial"/>
              <a:buChar char="●"/>
              <a:tabLst>
                <a:tab pos="0" algn="l"/>
              </a:tabLst>
            </a:pPr>
            <a:r>
              <a:rPr lang="fr" sz="2000" b="0" u="sng" strike="noStrike" dirty="0">
                <a:solidFill>
                  <a:schemeClr val="dk1"/>
                </a:solidFill>
                <a:uFillTx/>
                <a:latin typeface="Arial"/>
                <a:ea typeface="Arial"/>
              </a:rPr>
              <a:t>Santé humaine</a:t>
            </a:r>
            <a:r>
              <a:rPr lang="fr" sz="2000" b="0" u="none" strike="noStrike" dirty="0">
                <a:solidFill>
                  <a:schemeClr val="dk1"/>
                </a:solidFill>
                <a:uFillTx/>
                <a:latin typeface="Arial"/>
                <a:ea typeface="Arial"/>
              </a:rPr>
              <a:t>: GGFB, LBCM.</a:t>
            </a:r>
            <a:endParaRPr lang="fr-FR" sz="2000" b="0" u="none" strike="noStrike" dirty="0">
              <a:solidFill>
                <a:srgbClr val="000000"/>
              </a:solidFill>
              <a:uFillTx/>
              <a:latin typeface="Arial"/>
            </a:endParaRPr>
          </a:p>
          <a:p>
            <a:pPr marL="360000" indent="-207360">
              <a:lnSpc>
                <a:spcPct val="150000"/>
              </a:lnSpc>
              <a:buClr>
                <a:srgbClr val="000000"/>
              </a:buClr>
              <a:buFont typeface="Arial"/>
              <a:buChar char="●"/>
              <a:tabLst>
                <a:tab pos="0" algn="l"/>
              </a:tabLst>
            </a:pPr>
            <a:r>
              <a:rPr lang="fr" sz="2000" b="0" u="sng" strike="noStrike" dirty="0">
                <a:solidFill>
                  <a:schemeClr val="dk1"/>
                </a:solidFill>
                <a:uFillTx/>
                <a:latin typeface="Arial"/>
                <a:ea typeface="Arial"/>
              </a:rPr>
              <a:t>Droit et économie de la mer</a:t>
            </a:r>
            <a:r>
              <a:rPr lang="fr" sz="2000" b="0" u="none" strike="noStrike" dirty="0">
                <a:solidFill>
                  <a:schemeClr val="dk1"/>
                </a:solidFill>
                <a:uFillTx/>
                <a:latin typeface="Arial"/>
                <a:ea typeface="Arial"/>
              </a:rPr>
              <a:t> : AMURE, W. S. Institute for International Law (Kiel, Germany), Schulich School of Law (Dalhousie, Canada).</a:t>
            </a:r>
            <a:endParaRPr lang="fr-FR" sz="2000" b="0" u="none" strike="noStrike" dirty="0">
              <a:solidFill>
                <a:srgbClr val="000000"/>
              </a:solidFill>
              <a:uFillTx/>
              <a:latin typeface="Arial"/>
            </a:endParaRPr>
          </a:p>
        </p:txBody>
      </p:sp>
      <p:sp>
        <p:nvSpPr>
          <p:cNvPr id="97" name="PlaceHolder 3"/>
          <p:cNvSpPr>
            <a:spLocks noGrp="1"/>
          </p:cNvSpPr>
          <p:nvPr>
            <p:ph type="sldNum" idx="20"/>
          </p:nvPr>
        </p:nvSpPr>
        <p:spPr>
          <a:xfrm>
            <a:off x="8472600" y="4663080"/>
            <a:ext cx="547560" cy="39240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EF262688-1AB5-4971-8306-AA07B4C28C35}" type="slidenum">
              <a:rPr lang="fr" sz="1000" b="0" u="none" strike="noStrike">
                <a:solidFill>
                  <a:schemeClr val="dk2"/>
                </a:solidFill>
                <a:uFillTx/>
                <a:latin typeface="Arial"/>
                <a:ea typeface="Arial"/>
              </a:rPr>
              <a:t>8</a:t>
            </a:fld>
            <a:endParaRPr lang="fr-FR" sz="1000" b="0" u="none" strike="noStrike">
              <a:solidFill>
                <a:srgbClr val="000000"/>
              </a:solidFill>
              <a:uFillTx/>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311760" y="364320"/>
            <a:ext cx="8519400" cy="571680"/>
          </a:xfrm>
          <a:prstGeom prst="rect">
            <a:avLst/>
          </a:prstGeom>
          <a:noFill/>
          <a:ln w="0">
            <a:noFill/>
          </a:ln>
        </p:spPr>
        <p:txBody>
          <a:bodyPr lIns="91440" tIns="91440" rIns="91440" bIns="91440" anchor="t">
            <a:normAutofit fontScale="90000"/>
          </a:bodyPr>
          <a:lstStyle/>
          <a:p>
            <a:pPr indent="0">
              <a:lnSpc>
                <a:spcPct val="100000"/>
              </a:lnSpc>
              <a:buNone/>
              <a:tabLst>
                <a:tab pos="0" algn="l"/>
              </a:tabLst>
            </a:pPr>
            <a:r>
              <a:rPr lang="fr" sz="2800" b="1" u="none" strike="noStrike" dirty="0">
                <a:solidFill>
                  <a:schemeClr val="accent1"/>
                </a:solidFill>
                <a:uFillTx/>
                <a:latin typeface="Arial"/>
                <a:ea typeface="Arial"/>
              </a:rPr>
              <a:t>Sciences naturelles</a:t>
            </a:r>
            <a:endParaRPr lang="fr-FR" sz="2800" b="0" u="none" strike="noStrike" dirty="0">
              <a:solidFill>
                <a:schemeClr val="accent1"/>
              </a:solidFill>
              <a:uFillTx/>
              <a:latin typeface="Arial"/>
            </a:endParaRPr>
          </a:p>
        </p:txBody>
      </p:sp>
      <p:sp>
        <p:nvSpPr>
          <p:cNvPr id="99" name="PlaceHolder 2"/>
          <p:cNvSpPr>
            <a:spLocks noGrp="1"/>
          </p:cNvSpPr>
          <p:nvPr>
            <p:ph/>
          </p:nvPr>
        </p:nvSpPr>
        <p:spPr>
          <a:xfrm>
            <a:off x="134280" y="1169280"/>
            <a:ext cx="8697240" cy="3837600"/>
          </a:xfrm>
          <a:prstGeom prst="rect">
            <a:avLst/>
          </a:prstGeom>
          <a:noFill/>
          <a:ln w="0">
            <a:noFill/>
          </a:ln>
        </p:spPr>
        <p:txBody>
          <a:bodyPr lIns="91440" tIns="91440" rIns="91440" bIns="91440" anchor="t">
            <a:noAutofit/>
          </a:bodyPr>
          <a:lstStyle/>
          <a:p>
            <a:pPr indent="0">
              <a:lnSpc>
                <a:spcPct val="105000"/>
              </a:lnSpc>
              <a:buNone/>
              <a:tabLst>
                <a:tab pos="0" algn="l"/>
              </a:tabLst>
            </a:pPr>
            <a:r>
              <a:rPr lang="fr" sz="1500" b="1" u="none" strike="noStrike" dirty="0">
                <a:solidFill>
                  <a:schemeClr val="accent1"/>
                </a:solidFill>
                <a:uFillTx/>
                <a:latin typeface="Arial"/>
                <a:ea typeface="Arial"/>
              </a:rPr>
              <a:t>WP1: Écologie chimique et écophysiologie.</a:t>
            </a:r>
            <a:endParaRPr lang="fr-FR" sz="1500" b="0" u="none" strike="noStrike" dirty="0">
              <a:solidFill>
                <a:schemeClr val="accent1"/>
              </a:solidFill>
              <a:uFillTx/>
              <a:latin typeface="Arial"/>
            </a:endParaRPr>
          </a:p>
          <a:p>
            <a:pPr indent="0" algn="just">
              <a:lnSpc>
                <a:spcPct val="105000"/>
              </a:lnSpc>
              <a:spcBef>
                <a:spcPts val="1199"/>
              </a:spcBef>
              <a:buNone/>
              <a:tabLst>
                <a:tab pos="0" algn="l"/>
              </a:tabLst>
            </a:pPr>
            <a:r>
              <a:rPr lang="fr" sz="1220" b="1" u="none" strike="noStrike" dirty="0">
                <a:solidFill>
                  <a:schemeClr val="accent1"/>
                </a:solidFill>
                <a:uFillTx/>
                <a:latin typeface="Arial"/>
                <a:ea typeface="Arial"/>
              </a:rPr>
              <a:t>-T1.1: Écologie chimique </a:t>
            </a:r>
            <a:r>
              <a:rPr lang="fr" sz="1220" b="1" u="none" strike="noStrike" dirty="0">
                <a:solidFill>
                  <a:schemeClr val="dk1"/>
                </a:solidFill>
                <a:uFillTx/>
                <a:latin typeface="Arial"/>
                <a:ea typeface="Arial"/>
              </a:rPr>
              <a:t>:</a:t>
            </a:r>
            <a:r>
              <a:rPr lang="fr" sz="1220" b="0" u="none" strike="noStrike" dirty="0">
                <a:solidFill>
                  <a:schemeClr val="dk1"/>
                </a:solidFill>
                <a:uFillTx/>
                <a:latin typeface="Arial"/>
                <a:ea typeface="Arial"/>
              </a:rPr>
              <a:t> quel est le profil biochimique des blooms de diatomées dans l’Océan Arctique ?</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 sz="1220" b="1" u="none" strike="noStrike" dirty="0">
                <a:solidFill>
                  <a:schemeClr val="accent1"/>
                </a:solidFill>
                <a:uFillTx/>
                <a:latin typeface="Arial"/>
                <a:ea typeface="Arial"/>
              </a:rPr>
              <a:t>-T1.2: Écophysiologie : </a:t>
            </a:r>
            <a:r>
              <a:rPr lang="fr" sz="1220" b="0" u="none" strike="noStrike" dirty="0">
                <a:solidFill>
                  <a:schemeClr val="dk1"/>
                </a:solidFill>
                <a:uFillTx/>
                <a:latin typeface="Arial"/>
                <a:ea typeface="Arial"/>
              </a:rPr>
              <a:t>comment</a:t>
            </a:r>
            <a:r>
              <a:rPr lang="fr" sz="1220" b="1" u="none" strike="noStrike" dirty="0">
                <a:solidFill>
                  <a:schemeClr val="dk1"/>
                </a:solidFill>
                <a:uFillTx/>
                <a:latin typeface="Arial"/>
                <a:ea typeface="Arial"/>
              </a:rPr>
              <a:t> </a:t>
            </a:r>
            <a:r>
              <a:rPr lang="fr" sz="1220" b="0" u="none" strike="noStrike" dirty="0">
                <a:solidFill>
                  <a:schemeClr val="dk1"/>
                </a:solidFill>
                <a:uFillTx/>
                <a:latin typeface="Arial"/>
                <a:ea typeface="Arial"/>
              </a:rPr>
              <a:t>les changements environnementaux impactent la synthèse de métabolites d’intérêt chez les diatomées arctiques ?</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r>
              <a:rPr lang="fr" sz="1220" b="0" u="sng" strike="noStrike" dirty="0">
                <a:solidFill>
                  <a:schemeClr val="dk1"/>
                </a:solidFill>
                <a:uFillTx/>
                <a:latin typeface="Arial"/>
                <a:ea typeface="Arial"/>
              </a:rPr>
              <a:t>Résultats attendus</a:t>
            </a:r>
            <a:r>
              <a:rPr lang="fr" sz="1220" b="0" u="none" strike="noStrike" dirty="0">
                <a:solidFill>
                  <a:schemeClr val="dk1"/>
                </a:solidFill>
                <a:uFillTx/>
                <a:latin typeface="Arial"/>
                <a:ea typeface="Arial"/>
              </a:rPr>
              <a:t> : biodiversité et chimiodiversité des diatomées arctiques dans les conditions environnementales actuelles et futures; sélection d’espèces clé pour le WP2.</a:t>
            </a:r>
            <a:endParaRPr lang="fr-FR" sz="1220" b="0" u="none" strike="noStrike" dirty="0">
              <a:solidFill>
                <a:srgbClr val="000000"/>
              </a:solidFill>
              <a:uFillTx/>
              <a:latin typeface="Arial"/>
            </a:endParaRPr>
          </a:p>
          <a:p>
            <a:pPr indent="0" algn="just">
              <a:lnSpc>
                <a:spcPct val="105000"/>
              </a:lnSpc>
              <a:spcBef>
                <a:spcPts val="1199"/>
              </a:spcBef>
              <a:buNone/>
              <a:tabLst>
                <a:tab pos="0" algn="l"/>
              </a:tabLst>
            </a:pPr>
            <a:endParaRPr lang="fr-FR" sz="1220" b="0" u="none" strike="noStrike" dirty="0">
              <a:solidFill>
                <a:srgbClr val="000000"/>
              </a:solidFill>
              <a:uFillTx/>
              <a:latin typeface="Arial"/>
            </a:endParaRPr>
          </a:p>
        </p:txBody>
      </p:sp>
      <p:sp>
        <p:nvSpPr>
          <p:cNvPr id="100" name="PlaceHolder 3"/>
          <p:cNvSpPr>
            <a:spLocks noGrp="1"/>
          </p:cNvSpPr>
          <p:nvPr>
            <p:ph type="sldNum" idx="21"/>
          </p:nvPr>
        </p:nvSpPr>
        <p:spPr>
          <a:xfrm>
            <a:off x="8472600" y="4663080"/>
            <a:ext cx="547560" cy="392400"/>
          </a:xfrm>
          <a:prstGeom prst="rect">
            <a:avLst/>
          </a:prstGeom>
          <a:noFill/>
          <a:ln w="0">
            <a:noFill/>
          </a:ln>
        </p:spPr>
        <p:txBody>
          <a:bodyPr lIns="91440" tIns="91440" rIns="91440" bIns="91440" anchor="ctr">
            <a:normAutofit/>
          </a:bodyPr>
          <a:lstStyle>
            <a:lvl1pPr indent="0" algn="r">
              <a:lnSpc>
                <a:spcPct val="100000"/>
              </a:lnSpc>
              <a:buNone/>
              <a:tabLst>
                <a:tab pos="0" algn="l"/>
              </a:tabLst>
              <a:defRPr lang="fr" sz="1000" b="0" u="none" strike="noStrike">
                <a:solidFill>
                  <a:schemeClr val="dk2"/>
                </a:solidFill>
                <a:uFillTx/>
                <a:latin typeface="Arial"/>
                <a:ea typeface="Arial"/>
              </a:defRPr>
            </a:lvl1pPr>
          </a:lstStyle>
          <a:p>
            <a:pPr indent="0" algn="r">
              <a:lnSpc>
                <a:spcPct val="100000"/>
              </a:lnSpc>
              <a:buNone/>
              <a:tabLst>
                <a:tab pos="0" algn="l"/>
              </a:tabLst>
            </a:pPr>
            <a:fld id="{05393329-E276-4562-A772-E9063E77B47A}" type="slidenum">
              <a:rPr lang="fr" sz="1000" b="0" u="none" strike="noStrike">
                <a:solidFill>
                  <a:schemeClr val="dk2"/>
                </a:solidFill>
                <a:uFillTx/>
                <a:latin typeface="Arial"/>
                <a:ea typeface="Arial"/>
              </a:rPr>
              <a:t>9</a:t>
            </a:fld>
            <a:endParaRPr lang="fr-FR" sz="1000" b="0" u="none" strike="noStrike">
              <a:solidFill>
                <a:srgbClr val="000000"/>
              </a:solidFill>
              <a:uFillTx/>
              <a:latin typeface="Times New Roman"/>
            </a:endParaRPr>
          </a:p>
        </p:txBody>
      </p:sp>
      <p:pic>
        <p:nvPicPr>
          <p:cNvPr id="101" name="Google Shape;130;p20"/>
          <p:cNvPicPr/>
          <p:nvPr/>
        </p:nvPicPr>
        <p:blipFill>
          <a:blip r:embed="rId2"/>
          <a:stretch/>
        </p:blipFill>
        <p:spPr>
          <a:xfrm>
            <a:off x="6379200" y="0"/>
            <a:ext cx="2763720" cy="1513440"/>
          </a:xfrm>
          <a:prstGeom prst="rect">
            <a:avLst/>
          </a:prstGeom>
          <a:noFill/>
          <a:ln w="0">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15"/>
</p:tagLst>
</file>

<file path=ppt/tags/tag3.xml><?xml version="1.0" encoding="utf-8"?>
<p:tagLst xmlns:a="http://schemas.openxmlformats.org/drawingml/2006/main" xmlns:r="http://schemas.openxmlformats.org/officeDocument/2006/relationships" xmlns:p="http://schemas.openxmlformats.org/presentationml/2006/main">
  <p:tag name="NUM" val="23"/>
</p:tagLst>
</file>

<file path=ppt/tags/tag4.xml><?xml version="1.0" encoding="utf-8"?>
<p:tagLst xmlns:a="http://schemas.openxmlformats.org/drawingml/2006/main" xmlns:r="http://schemas.openxmlformats.org/officeDocument/2006/relationships" xmlns:p="http://schemas.openxmlformats.org/presentationml/2006/main">
  <p:tag name="NUM" val="15"/>
</p:tagLst>
</file>

<file path=ppt/tags/tag5.xml><?xml version="1.0" encoding="utf-8"?>
<p:tagLst xmlns:a="http://schemas.openxmlformats.org/drawingml/2006/main" xmlns:r="http://schemas.openxmlformats.org/officeDocument/2006/relationships" xmlns:p="http://schemas.openxmlformats.org/presentationml/2006/main">
  <p:tag name="NUM" val="13"/>
</p:tagLst>
</file>

<file path=ppt/tags/tag6.xml><?xml version="1.0" encoding="utf-8"?>
<p:tagLst xmlns:a="http://schemas.openxmlformats.org/drawingml/2006/main" xmlns:r="http://schemas.openxmlformats.org/officeDocument/2006/relationships" xmlns:p="http://schemas.openxmlformats.org/presentationml/2006/main">
  <p:tag name="NUM" val="15"/>
</p:tagLst>
</file>

<file path=ppt/tags/tag7.xml><?xml version="1.0" encoding="utf-8"?>
<p:tagLst xmlns:a="http://schemas.openxmlformats.org/drawingml/2006/main" xmlns:r="http://schemas.openxmlformats.org/officeDocument/2006/relationships" xmlns:p="http://schemas.openxmlformats.org/presentationml/2006/main">
  <p:tag name="NUM" val="23"/>
</p:tagLst>
</file>

<file path=ppt/tags/tag8.xml><?xml version="1.0" encoding="utf-8"?>
<p:tagLst xmlns:a="http://schemas.openxmlformats.org/drawingml/2006/main" xmlns:r="http://schemas.openxmlformats.org/officeDocument/2006/relationships" xmlns:p="http://schemas.openxmlformats.org/presentationml/2006/main">
  <p:tag name="NUM" val="15"/>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TotalTime>
  <Words>1265</Words>
  <Application>Microsoft Macintosh PowerPoint</Application>
  <PresentationFormat>Affichage à l'écran (16:9)</PresentationFormat>
  <Paragraphs>145</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12</vt:i4>
      </vt:variant>
      <vt:variant>
        <vt:lpstr>Titres des diapositives</vt:lpstr>
      </vt:variant>
      <vt:variant>
        <vt:i4>17</vt:i4>
      </vt:variant>
    </vt:vector>
  </HeadingPairs>
  <TitlesOfParts>
    <vt:vector size="34" baseType="lpstr">
      <vt:lpstr>Arial</vt:lpstr>
      <vt:lpstr>Overpass Light</vt:lpstr>
      <vt:lpstr>Symbol</vt:lpstr>
      <vt:lpstr>Times New Roman</vt:lpstr>
      <vt:lpstr>Wingdings</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Simple Light</vt:lpstr>
      <vt:lpstr>Présentation PowerPoint</vt:lpstr>
      <vt:lpstr>Les microalgues diatomées en Arctique</vt:lpstr>
      <vt:lpstr>Présentation PowerPoint</vt:lpstr>
      <vt:lpstr>Présentation PowerPoint</vt:lpstr>
      <vt:lpstr>Présentation PowerPoint</vt:lpstr>
      <vt:lpstr>Objectifs spécifiques</vt:lpstr>
      <vt:lpstr>Structure du projet ARDCO</vt:lpstr>
      <vt:lpstr>Consortium</vt:lpstr>
      <vt:lpstr>Sciences naturelles</vt:lpstr>
      <vt:lpstr>Sciences naturelles</vt:lpstr>
      <vt:lpstr>Présentation PowerPoint</vt:lpstr>
      <vt:lpstr>Présentation PowerPoint</vt:lpstr>
      <vt:lpstr>Présentation PowerPoint</vt:lpstr>
      <vt:lpstr>Sciences sociales</vt:lpstr>
      <vt:lpstr>1ères actions</vt:lpstr>
      <vt:lpstr>Prospectives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ARDCO</dc:title>
  <dc:subject/>
  <dc:creator/>
  <dc:description/>
  <cp:lastModifiedBy>Dominique Simon</cp:lastModifiedBy>
  <cp:revision>33</cp:revision>
  <dcterms:modified xsi:type="dcterms:W3CDTF">2025-05-04T19:43:37Z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11</vt:i4>
  </property>
  <property fmtid="{D5CDD505-2E9C-101B-9397-08002B2CF9AE}" pid="3" name="PresentationFormat">
    <vt:lpwstr>Affichage à l'écran (16:9)</vt:lpwstr>
  </property>
  <property fmtid="{D5CDD505-2E9C-101B-9397-08002B2CF9AE}" pid="4" name="Slides">
    <vt:i4>13</vt:i4>
  </property>
</Properties>
</file>