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sldIdLst>
    <p:sldId id="256" r:id="rId2"/>
    <p:sldId id="302" r:id="rId3"/>
    <p:sldId id="308" r:id="rId4"/>
    <p:sldId id="319" r:id="rId5"/>
    <p:sldId id="337" r:id="rId6"/>
    <p:sldId id="358" r:id="rId7"/>
    <p:sldId id="321" r:id="rId8"/>
    <p:sldId id="322" r:id="rId9"/>
    <p:sldId id="339" r:id="rId10"/>
    <p:sldId id="323" r:id="rId11"/>
    <p:sldId id="366" r:id="rId12"/>
    <p:sldId id="359" r:id="rId13"/>
    <p:sldId id="360" r:id="rId14"/>
    <p:sldId id="327" r:id="rId15"/>
    <p:sldId id="361" r:id="rId16"/>
    <p:sldId id="362" r:id="rId17"/>
    <p:sldId id="363" r:id="rId18"/>
    <p:sldId id="326" r:id="rId19"/>
    <p:sldId id="365" r:id="rId20"/>
    <p:sldId id="349" r:id="rId21"/>
    <p:sldId id="350" r:id="rId22"/>
    <p:sldId id="336" r:id="rId23"/>
    <p:sldId id="352" r:id="rId24"/>
    <p:sldId id="325" r:id="rId25"/>
    <p:sldId id="367" r:id="rId26"/>
    <p:sldId id="31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89"/>
    <p:restoredTop sz="96405"/>
  </p:normalViewPr>
  <p:slideViewPr>
    <p:cSldViewPr snapToGrid="0">
      <p:cViewPr varScale="1">
        <p:scale>
          <a:sx n="113" d="100"/>
          <a:sy n="113" d="100"/>
        </p:scale>
        <p:origin x="184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E935E-254E-F242-B4E5-84924FD30D26}" type="datetimeFigureOut">
              <a:rPr lang="fr-FR" smtClean="0"/>
              <a:t>09/11/2024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EFD4B-6B40-BC43-A068-A4D4F1FD27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8524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11/9/24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4128426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11/9/24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3Oaz8CAXPE" TargetMode="External"/><Relationship Id="rId7" Type="http://schemas.openxmlformats.org/officeDocument/2006/relationships/hyperlink" Target="https://bit.ly/48Gd8Cg" TargetMode="External"/><Relationship Id="rId2" Type="http://schemas.openxmlformats.org/officeDocument/2006/relationships/hyperlink" Target="https://drive.google.com/drive/folders/1hHPlbLIVZY6g860UUv3S-hXKHzfq1BZU?usp=drive_lin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it.ly/4elizbX" TargetMode="External"/><Relationship Id="rId5" Type="http://schemas.openxmlformats.org/officeDocument/2006/relationships/hyperlink" Target="https://bit.ly/4fsb1EC" TargetMode="External"/><Relationship Id="rId4" Type="http://schemas.openxmlformats.org/officeDocument/2006/relationships/hyperlink" Target="https://www.leeisa.cnrs.fr/actualite/spherographia-suivez-le-fil-dalice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anr.hal.science/search/index/?q=*&amp;anrProjectReference_s=ANR-22-CE55-0005" TargetMode="Externa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-iuem.univ-brest.fr/pops/attachments/3299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-iuem.univ-brest.fr/pops/attachments/3299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EBF3B9-4EA0-1ECF-3DBF-4EEFB0EFAA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D625915-4E59-DAC6-060E-FFD8FE590D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Visioconférence du 4 novembre 2024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4310515-6559-4E9B-9012-3E22A3CB6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236" y="2026841"/>
            <a:ext cx="8713759" cy="2613253"/>
          </a:xfrm>
          <a:prstGeom prst="rect">
            <a:avLst/>
          </a:prstGeom>
          <a:effectLst/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31BD572-90C7-556B-2D4D-B56D38970A8D}"/>
              </a:ext>
            </a:extLst>
          </p:cNvPr>
          <p:cNvSpPr txBox="1"/>
          <p:nvPr/>
        </p:nvSpPr>
        <p:spPr>
          <a:xfrm>
            <a:off x="5148414" y="1385660"/>
            <a:ext cx="1855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Webinaire n°4</a:t>
            </a:r>
          </a:p>
        </p:txBody>
      </p:sp>
    </p:spTree>
    <p:extLst>
      <p:ext uri="{BB962C8B-B14F-4D97-AF65-F5344CB8AC3E}">
        <p14:creationId xmlns:p14="http://schemas.microsoft.com/office/powerpoint/2010/main" val="856401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960064-2DA9-D300-D306-E94C54187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Du terrain aux globes :</a:t>
            </a:r>
            <a:br>
              <a:rPr lang="fr-FR" sz="3200" dirty="0"/>
            </a:br>
            <a:r>
              <a:rPr lang="fr-FR" sz="3200" dirty="0"/>
              <a:t>se rendre visible autrement</a:t>
            </a:r>
            <a:br>
              <a:rPr lang="fr-FR" sz="3200" dirty="0"/>
            </a:br>
            <a:endParaRPr lang="fr-FR" sz="32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D0BB52A-1B3F-9768-74E0-E34510501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7230" y="627213"/>
            <a:ext cx="7504770" cy="6106609"/>
          </a:xfrm>
        </p:spPr>
        <p:txBody>
          <a:bodyPr>
            <a:noAutofit/>
          </a:bodyPr>
          <a:lstStyle/>
          <a:p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WP4.1 – Noircir le globe pour se rendre visible</a:t>
            </a:r>
          </a:p>
          <a:p>
            <a:r>
              <a:rPr lang="fr-FR" sz="1800" dirty="0">
                <a:effectLst/>
                <a:latin typeface="PalatinoLinotype"/>
              </a:rPr>
              <a:t>WP4.2 – Des </a:t>
            </a:r>
            <a:r>
              <a:rPr lang="fr-FR" sz="1800" dirty="0" err="1">
                <a:effectLst/>
                <a:latin typeface="PalatinoLinotype"/>
              </a:rPr>
              <a:t>contre-cartes</a:t>
            </a:r>
            <a:r>
              <a:rPr lang="fr-FR" sz="1800" dirty="0">
                <a:effectLst/>
                <a:latin typeface="PalatinoLinotype"/>
              </a:rPr>
              <a:t> aux contre-globes, mettre en dialogue les représentations de nos Mondes</a:t>
            </a:r>
            <a:br>
              <a:rPr lang="fr-FR" sz="1800" dirty="0">
                <a:effectLst/>
                <a:latin typeface="PalatinoLinotype"/>
              </a:rPr>
            </a:br>
            <a:endParaRPr lang="fr-FR" dirty="0">
              <a:highlight>
                <a:srgbClr val="FF0000"/>
              </a:highlight>
              <a:latin typeface="PalatinoLinotype"/>
            </a:endParaRPr>
          </a:p>
          <a:p>
            <a:r>
              <a:rPr lang="fr-FR" dirty="0">
                <a:latin typeface="PalatinoLinotype"/>
              </a:rPr>
              <a:t>Le Bouclier des Guyanes : faire exister une entité géographique</a:t>
            </a:r>
            <a:br>
              <a:rPr lang="fr-FR" sz="1200" dirty="0"/>
            </a:br>
            <a:endParaRPr lang="fr-FR" sz="1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093946C-F0FA-51AC-D5A5-70E4FB4FA67D}"/>
              </a:ext>
            </a:extLst>
          </p:cNvPr>
          <p:cNvSpPr txBox="1"/>
          <p:nvPr/>
        </p:nvSpPr>
        <p:spPr>
          <a:xfrm>
            <a:off x="2294609" y="175365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cap="small" dirty="0">
                <a:solidFill>
                  <a:schemeClr val="bg1"/>
                </a:solidFill>
              </a:rPr>
              <a:t>WP 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3F48FB1-5FFD-6E26-34C5-D31F728AC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804" y="2843286"/>
            <a:ext cx="3000329" cy="38905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7D81DAB-B565-C58D-7928-75308FF57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706" y="2782778"/>
            <a:ext cx="3305096" cy="226509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369DF8-D383-5B30-CEE3-41E216FB0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706" y="4636188"/>
            <a:ext cx="3305096" cy="209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58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960064-2DA9-D300-D306-E94C54187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Du terrain aux globes :</a:t>
            </a:r>
            <a:br>
              <a:rPr lang="fr-FR" sz="3200" dirty="0"/>
            </a:br>
            <a:r>
              <a:rPr lang="fr-FR" sz="3200" dirty="0"/>
              <a:t>se rendre visible autrement</a:t>
            </a:r>
            <a:br>
              <a:rPr lang="fr-FR" sz="3200" dirty="0"/>
            </a:br>
            <a:endParaRPr lang="fr-FR" sz="32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D0BB52A-1B3F-9768-74E0-E34510501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7230" y="627213"/>
            <a:ext cx="7504770" cy="6106609"/>
          </a:xfrm>
        </p:spPr>
        <p:txBody>
          <a:bodyPr>
            <a:noAutofit/>
          </a:bodyPr>
          <a:lstStyle/>
          <a:p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WP4.1 – Noircir le globe pour se rendre visible</a:t>
            </a:r>
          </a:p>
          <a:p>
            <a:r>
              <a:rPr lang="fr-FR" sz="1800" dirty="0">
                <a:effectLst/>
                <a:latin typeface="PalatinoLinotype"/>
              </a:rPr>
              <a:t>WP4.2 – Des </a:t>
            </a:r>
            <a:r>
              <a:rPr lang="fr-FR" sz="1800" dirty="0" err="1">
                <a:effectLst/>
                <a:latin typeface="PalatinoLinotype"/>
              </a:rPr>
              <a:t>contre-cartes</a:t>
            </a:r>
            <a:r>
              <a:rPr lang="fr-FR" sz="1800" dirty="0">
                <a:effectLst/>
                <a:latin typeface="PalatinoLinotype"/>
              </a:rPr>
              <a:t> aux contre-globes, mettre en dialogue les représentations de nos Mondes</a:t>
            </a:r>
            <a:br>
              <a:rPr lang="fr-FR" sz="1800" dirty="0">
                <a:effectLst/>
                <a:latin typeface="PalatinoLinotype"/>
              </a:rPr>
            </a:br>
            <a:endParaRPr lang="fr-FR" dirty="0">
              <a:highlight>
                <a:srgbClr val="FF0000"/>
              </a:highlight>
              <a:latin typeface="PalatinoLinotype"/>
            </a:endParaRPr>
          </a:p>
          <a:p>
            <a:r>
              <a:rPr lang="fr-FR" dirty="0">
                <a:latin typeface="PalatinoLinotype"/>
              </a:rPr>
              <a:t>Le Bouclier des Guyanes : faire exister une entité</a:t>
            </a:r>
            <a:br>
              <a:rPr lang="fr-FR" sz="1200" dirty="0"/>
            </a:br>
            <a:endParaRPr lang="fr-FR" sz="1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093946C-F0FA-51AC-D5A5-70E4FB4FA67D}"/>
              </a:ext>
            </a:extLst>
          </p:cNvPr>
          <p:cNvSpPr txBox="1"/>
          <p:nvPr/>
        </p:nvSpPr>
        <p:spPr>
          <a:xfrm>
            <a:off x="2294609" y="175365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cap="small" dirty="0">
                <a:solidFill>
                  <a:schemeClr val="bg1"/>
                </a:solidFill>
              </a:rPr>
              <a:t>WP 4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1C15F52-8E22-F34C-057A-75BDED4A6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230" y="2604064"/>
            <a:ext cx="7310217" cy="412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69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960064-2DA9-D300-D306-E94C54187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Du terrain aux globes :</a:t>
            </a:r>
            <a:br>
              <a:rPr lang="fr-FR" sz="3200" dirty="0"/>
            </a:br>
            <a:r>
              <a:rPr lang="fr-FR" sz="3200" dirty="0"/>
              <a:t>se rendre visible autrement</a:t>
            </a:r>
            <a:br>
              <a:rPr lang="fr-FR" sz="3200" dirty="0"/>
            </a:br>
            <a:endParaRPr lang="fr-FR" sz="32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D0BB52A-1B3F-9768-74E0-E34510501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24531" y="296672"/>
            <a:ext cx="7413003" cy="6106609"/>
          </a:xfrm>
        </p:spPr>
        <p:txBody>
          <a:bodyPr>
            <a:noAutofit/>
          </a:bodyPr>
          <a:lstStyle/>
          <a:p>
            <a:r>
              <a:rPr lang="fr-FR" sz="1800" dirty="0">
                <a:effectLst/>
                <a:latin typeface="PalatinoLinotype"/>
              </a:rPr>
              <a:t>WP4.1 – Noircir le globe pour se rendre visible</a:t>
            </a:r>
          </a:p>
          <a:p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WP4.2 – Des </a:t>
            </a:r>
            <a:r>
              <a:rPr lang="fr-FR" sz="18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contre-cartes</a:t>
            </a:r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 aux contre-globes, mettre en dialogue les représentations de nos Mondes</a:t>
            </a:r>
          </a:p>
          <a:p>
            <a:pPr marL="0" indent="0">
              <a:buNone/>
            </a:pPr>
            <a:endParaRPr lang="fr-FR" sz="800" dirty="0">
              <a:solidFill>
                <a:schemeClr val="bg1"/>
              </a:solidFill>
              <a:highlight>
                <a:srgbClr val="FF0000"/>
              </a:highlight>
              <a:latin typeface="PalatinoLinotype"/>
            </a:endParaRPr>
          </a:p>
          <a:p>
            <a:r>
              <a:rPr lang="fr-FR" dirty="0">
                <a:latin typeface="PalatinoLinotype"/>
              </a:rPr>
              <a:t>Exposition « </a:t>
            </a:r>
            <a:r>
              <a:rPr lang="fr-FR" b="1" i="1" dirty="0">
                <a:latin typeface="PalatinoLinotype"/>
              </a:rPr>
              <a:t>Voir le monde en données, voir le monde en entier </a:t>
            </a:r>
            <a:r>
              <a:rPr lang="fr-FR" dirty="0">
                <a:latin typeface="PalatinoLinotype"/>
              </a:rPr>
              <a:t>»</a:t>
            </a:r>
          </a:p>
          <a:p>
            <a:pPr lvl="1"/>
            <a:r>
              <a:rPr lang="fr-FR" dirty="0">
                <a:latin typeface="PalatinoLinotype"/>
              </a:rPr>
              <a:t>23 au 27 septembre : montage, installation de l’exposition au Centre d’Arts de Mana (CARMA), petits travaux (nombreux) préalables</a:t>
            </a:r>
          </a:p>
          <a:p>
            <a:pPr lvl="1"/>
            <a:r>
              <a:rPr lang="fr-FR" dirty="0">
                <a:latin typeface="PalatinoLinotype"/>
              </a:rPr>
              <a:t>28 septembre (cf. programme transmis) : un vernissage réussi en présence d’une centaine de personnes sur les 2 sessions</a:t>
            </a:r>
          </a:p>
          <a:p>
            <a:pPr lvl="1"/>
            <a:r>
              <a:rPr lang="fr-FR" dirty="0">
                <a:latin typeface="PalatinoLinotype"/>
              </a:rPr>
              <a:t>2 octobre : soirée autour de la projection du film sur Amundsen</a:t>
            </a:r>
          </a:p>
          <a:p>
            <a:pPr lvl="1"/>
            <a:r>
              <a:rPr lang="fr-FR" dirty="0">
                <a:latin typeface="PalatinoLinotype"/>
              </a:rPr>
              <a:t>3 octobre : 2 sessions de visite avec une 40aine d’enseignants du secondaire (partenariat avec le Rectorat de Guyane) de Saint-Laurent du Maroni (matin), Cayenne (après-midi), présentation d’activités pédagogiques (mallette développée par le </a:t>
            </a:r>
            <a:r>
              <a:rPr lang="fr-FR" dirty="0" err="1">
                <a:latin typeface="PalatinoLinotype"/>
              </a:rPr>
              <a:t>GeoDock</a:t>
            </a:r>
            <a:r>
              <a:rPr lang="fr-FR" dirty="0">
                <a:latin typeface="PalatinoLinotype"/>
              </a:rPr>
              <a:t>)</a:t>
            </a:r>
          </a:p>
          <a:p>
            <a:pPr lvl="1"/>
            <a:r>
              <a:rPr lang="fr-FR" dirty="0">
                <a:latin typeface="PalatinoLinotype"/>
              </a:rPr>
              <a:t>4 octobre : « Apéro-globe » autour du défi d’Alain, du compas à un globe ?</a:t>
            </a:r>
          </a:p>
          <a:p>
            <a:pPr lvl="1"/>
            <a:r>
              <a:rPr lang="fr-FR" dirty="0">
                <a:latin typeface="PalatinoLinotype"/>
              </a:rPr>
              <a:t>Octobre / Novembre : poursuite de la médiation et des visites</a:t>
            </a:r>
          </a:p>
          <a:p>
            <a:pPr lvl="1"/>
            <a:r>
              <a:rPr lang="fr-FR" sz="1600" dirty="0">
                <a:latin typeface="PalatinoLinotype"/>
              </a:rPr>
              <a:t>À partir du 9 décembre : démontage</a:t>
            </a:r>
            <a:r>
              <a:rPr lang="fr-FR" dirty="0">
                <a:latin typeface="PalatinoLinotype"/>
              </a:rPr>
              <a:t> </a:t>
            </a:r>
            <a:r>
              <a:rPr lang="fr-FR" sz="1600" dirty="0">
                <a:latin typeface="PalatinoLinotype"/>
              </a:rPr>
              <a:t>sous la houlette et avec les bras d’Alice et Beatrice</a:t>
            </a:r>
          </a:p>
          <a:p>
            <a:pPr lvl="1"/>
            <a:endParaRPr lang="fr-FR" dirty="0">
              <a:latin typeface="PalatinoLinotype"/>
            </a:endParaRPr>
          </a:p>
          <a:p>
            <a:pPr marL="0" indent="0">
              <a:buNone/>
            </a:pPr>
            <a:endParaRPr lang="fr-FR" dirty="0">
              <a:latin typeface="PalatinoLinotype"/>
            </a:endParaRPr>
          </a:p>
          <a:p>
            <a:pPr lvl="1"/>
            <a:endParaRPr lang="fr-FR" dirty="0">
              <a:highlight>
                <a:srgbClr val="FF0000"/>
              </a:highlight>
              <a:latin typeface="PalatinoLinotype"/>
            </a:endParaRPr>
          </a:p>
          <a:p>
            <a:endParaRPr lang="fr-FR" dirty="0">
              <a:highlight>
                <a:srgbClr val="FF0000"/>
              </a:highlight>
              <a:latin typeface="PalatinoLinotype"/>
            </a:endParaRPr>
          </a:p>
          <a:p>
            <a:endParaRPr lang="fr-FR" dirty="0">
              <a:highlight>
                <a:srgbClr val="FF0000"/>
              </a:highlight>
              <a:latin typeface="PalatinoLinotype"/>
            </a:endParaRPr>
          </a:p>
          <a:p>
            <a:endParaRPr lang="fr-FR" dirty="0">
              <a:highlight>
                <a:srgbClr val="FF0000"/>
              </a:highlight>
              <a:latin typeface="PalatinoLinotype"/>
            </a:endParaRPr>
          </a:p>
          <a:p>
            <a:endParaRPr lang="fr-FR" dirty="0">
              <a:highlight>
                <a:srgbClr val="FF0000"/>
              </a:highlight>
              <a:latin typeface="PalatinoLinotype"/>
            </a:endParaRPr>
          </a:p>
          <a:p>
            <a:pPr marL="0" indent="0">
              <a:buNone/>
            </a:pPr>
            <a:br>
              <a:rPr lang="fr-FR" sz="1200" dirty="0"/>
            </a:br>
            <a:endParaRPr lang="fr-FR" sz="1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093946C-F0FA-51AC-D5A5-70E4FB4FA67D}"/>
              </a:ext>
            </a:extLst>
          </p:cNvPr>
          <p:cNvSpPr txBox="1"/>
          <p:nvPr/>
        </p:nvSpPr>
        <p:spPr>
          <a:xfrm>
            <a:off x="2294609" y="175365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WP 4</a:t>
            </a:r>
          </a:p>
        </p:txBody>
      </p:sp>
    </p:spTree>
    <p:extLst>
      <p:ext uri="{BB962C8B-B14F-4D97-AF65-F5344CB8AC3E}">
        <p14:creationId xmlns:p14="http://schemas.microsoft.com/office/powerpoint/2010/main" val="2484785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960064-2DA9-D300-D306-E94C54187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Du terrain aux globes :</a:t>
            </a:r>
            <a:br>
              <a:rPr lang="fr-FR" sz="3200" dirty="0"/>
            </a:br>
            <a:r>
              <a:rPr lang="fr-FR" sz="3200" dirty="0"/>
              <a:t>se rendre visible autrement</a:t>
            </a:r>
            <a:br>
              <a:rPr lang="fr-FR" sz="3200" dirty="0"/>
            </a:br>
            <a:endParaRPr lang="fr-FR" sz="32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D0BB52A-1B3F-9768-74E0-E34510501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0574" y="388928"/>
            <a:ext cx="7396703" cy="5845253"/>
          </a:xfrm>
        </p:spPr>
        <p:txBody>
          <a:bodyPr>
            <a:noAutofit/>
          </a:bodyPr>
          <a:lstStyle/>
          <a:p>
            <a:r>
              <a:rPr lang="fr-FR" b="1" dirty="0">
                <a:latin typeface="PalatinoLinotype"/>
              </a:rPr>
              <a:t>Bilan proposé par Véro (1)</a:t>
            </a:r>
          </a:p>
          <a:p>
            <a:pPr marL="0" indent="0">
              <a:buNone/>
            </a:pPr>
            <a:endParaRPr lang="fr-FR" sz="800" b="1" dirty="0">
              <a:latin typeface="PalatinoLinotype"/>
            </a:endParaRPr>
          </a:p>
          <a:p>
            <a:pPr lvl="1"/>
            <a:r>
              <a:rPr lang="fr-FR" sz="1500" dirty="0">
                <a:latin typeface="PalatinoLinotype"/>
              </a:rPr>
              <a:t>Le CARMA, lieu inattendu, « loin » de Cayenne et même de Saint Laurent mais où les gens viennent</a:t>
            </a:r>
          </a:p>
          <a:p>
            <a:pPr lvl="1"/>
            <a:r>
              <a:rPr lang="fr-FR" sz="1500" dirty="0">
                <a:latin typeface="PalatinoLinotype"/>
              </a:rPr>
              <a:t>Une fréquentation de l’exposition très satisfaisante (en dehors même de l’événement vernissage) et après notre départ (suivi : L. Chanel) : </a:t>
            </a:r>
          </a:p>
          <a:p>
            <a:pPr lvl="2"/>
            <a:r>
              <a:rPr lang="fr-FR" dirty="0">
                <a:latin typeface="PalatinoLinotype"/>
              </a:rPr>
              <a:t>Septembre : 95 visites individuelles et 92 scolaires</a:t>
            </a:r>
          </a:p>
          <a:p>
            <a:pPr lvl="2"/>
            <a:r>
              <a:rPr lang="fr-FR" dirty="0">
                <a:latin typeface="PalatinoLinotype"/>
              </a:rPr>
              <a:t>Octobre : 88 visites individuelles et 107 scolaires</a:t>
            </a:r>
          </a:p>
          <a:p>
            <a:pPr lvl="1"/>
            <a:r>
              <a:rPr lang="fr-FR" sz="1500" dirty="0">
                <a:latin typeface="PalatinoLinotype"/>
              </a:rPr>
              <a:t>Une scénographie qui distingue cette exposition</a:t>
            </a:r>
          </a:p>
          <a:p>
            <a:pPr lvl="1"/>
            <a:r>
              <a:rPr lang="fr-FR" sz="1500" dirty="0">
                <a:latin typeface="PalatinoLinotype"/>
              </a:rPr>
              <a:t>Une articulation Arts/Science qui fonctionne extrêmement bien</a:t>
            </a:r>
          </a:p>
          <a:p>
            <a:pPr lvl="1"/>
            <a:r>
              <a:rPr lang="fr-FR" sz="1500" dirty="0">
                <a:latin typeface="PalatinoLinotype"/>
              </a:rPr>
              <a:t>Un propos qui intéresse le grand public et les enseignants</a:t>
            </a:r>
          </a:p>
          <a:p>
            <a:pPr lvl="1"/>
            <a:r>
              <a:rPr lang="fr-FR" sz="1500" dirty="0">
                <a:latin typeface="PalatinoLinotype"/>
              </a:rPr>
              <a:t>Un retour extrêmement positif et unanime (enquête du Rectorat) des enseignants : réinvestissement de l’exposition dans le thème transversal du programme de lycée autour de savoir critiquer et déconstruire (entre autre)</a:t>
            </a:r>
          </a:p>
          <a:p>
            <a:pPr lvl="1"/>
            <a:r>
              <a:rPr lang="fr-FR" sz="1500" dirty="0">
                <a:latin typeface="PalatinoLinotype"/>
              </a:rPr>
              <a:t>Une mallette pédagogique qui répond à des attentes/besoins : à enrichir et faire évoluer</a:t>
            </a:r>
          </a:p>
          <a:p>
            <a:pPr lvl="1"/>
            <a:r>
              <a:rPr lang="fr-FR" sz="1500" dirty="0">
                <a:latin typeface="PalatinoLinotype"/>
              </a:rPr>
              <a:t>Les aspects ludiques autour de l’exposition très appréciés y compris par les adultes : cartes et puzzle, billes de bois, origamis, etc.</a:t>
            </a:r>
          </a:p>
          <a:p>
            <a:endParaRPr lang="fr-FR" dirty="0">
              <a:highlight>
                <a:srgbClr val="FF0000"/>
              </a:highlight>
              <a:latin typeface="PalatinoLinotype"/>
            </a:endParaRPr>
          </a:p>
          <a:p>
            <a:endParaRPr lang="fr-FR" dirty="0">
              <a:highlight>
                <a:srgbClr val="FF0000"/>
              </a:highlight>
              <a:latin typeface="PalatinoLinotype"/>
            </a:endParaRPr>
          </a:p>
          <a:p>
            <a:endParaRPr lang="fr-FR" dirty="0">
              <a:highlight>
                <a:srgbClr val="FF0000"/>
              </a:highlight>
              <a:latin typeface="PalatinoLinotype"/>
            </a:endParaRPr>
          </a:p>
          <a:p>
            <a:endParaRPr lang="fr-FR" dirty="0">
              <a:highlight>
                <a:srgbClr val="FF0000"/>
              </a:highlight>
              <a:latin typeface="PalatinoLinotype"/>
            </a:endParaRPr>
          </a:p>
          <a:p>
            <a:pPr marL="0" indent="0">
              <a:buNone/>
            </a:pPr>
            <a:br>
              <a:rPr lang="fr-FR" sz="1200" dirty="0"/>
            </a:br>
            <a:endParaRPr lang="fr-FR" sz="1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093946C-F0FA-51AC-D5A5-70E4FB4FA67D}"/>
              </a:ext>
            </a:extLst>
          </p:cNvPr>
          <p:cNvSpPr txBox="1"/>
          <p:nvPr/>
        </p:nvSpPr>
        <p:spPr>
          <a:xfrm>
            <a:off x="2294609" y="175365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WP 4</a:t>
            </a:r>
          </a:p>
        </p:txBody>
      </p:sp>
    </p:spTree>
    <p:extLst>
      <p:ext uri="{BB962C8B-B14F-4D97-AF65-F5344CB8AC3E}">
        <p14:creationId xmlns:p14="http://schemas.microsoft.com/office/powerpoint/2010/main" val="253998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960064-2DA9-D300-D306-E94C54187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Du terrain aux globes :</a:t>
            </a:r>
            <a:br>
              <a:rPr lang="fr-FR" sz="3200" dirty="0"/>
            </a:br>
            <a:r>
              <a:rPr lang="fr-FR" sz="3200" dirty="0"/>
              <a:t>se rendre visible autrement</a:t>
            </a:r>
            <a:br>
              <a:rPr lang="fr-FR" sz="3200" dirty="0"/>
            </a:br>
            <a:endParaRPr lang="fr-FR" sz="32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D0BB52A-1B3F-9768-74E0-E34510501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04267" y="219983"/>
            <a:ext cx="7416178" cy="5845253"/>
          </a:xfrm>
        </p:spPr>
        <p:txBody>
          <a:bodyPr>
            <a:noAutofit/>
          </a:bodyPr>
          <a:lstStyle/>
          <a:p>
            <a:r>
              <a:rPr lang="fr-FR" b="1" dirty="0">
                <a:latin typeface="PalatinoLinotype"/>
              </a:rPr>
              <a:t>Bilan proposé par Véro (2)</a:t>
            </a:r>
          </a:p>
          <a:p>
            <a:pPr marL="0" indent="0">
              <a:buNone/>
            </a:pPr>
            <a:endParaRPr lang="fr-FR" sz="300" b="1" dirty="0">
              <a:latin typeface="PalatinoLinotype"/>
            </a:endParaRPr>
          </a:p>
          <a:p>
            <a:pPr lvl="1"/>
            <a:r>
              <a:rPr lang="fr-FR" sz="1500" dirty="0">
                <a:latin typeface="PalatinoLinotype"/>
              </a:rPr>
              <a:t>Des vidéos très attractives mais à « </a:t>
            </a:r>
            <a:r>
              <a:rPr lang="fr-FR" sz="1500" dirty="0" err="1">
                <a:latin typeface="PalatinoLinotype"/>
              </a:rPr>
              <a:t>re-découper</a:t>
            </a:r>
            <a:r>
              <a:rPr lang="fr-FR" sz="1500" dirty="0">
                <a:latin typeface="PalatinoLinotype"/>
              </a:rPr>
              <a:t> » pour qu’elles puissent être remobilisées comme support dans l’enseignement </a:t>
            </a:r>
          </a:p>
          <a:p>
            <a:pPr lvl="1"/>
            <a:r>
              <a:rPr lang="fr-FR" sz="1500" dirty="0">
                <a:latin typeface="PalatinoLinotype"/>
              </a:rPr>
              <a:t>Des relations ponctuellement délicates avec P. </a:t>
            </a:r>
            <a:r>
              <a:rPr lang="fr-FR" sz="1500" dirty="0" err="1">
                <a:latin typeface="PalatinoLinotype"/>
              </a:rPr>
              <a:t>Lacaisse</a:t>
            </a:r>
            <a:r>
              <a:rPr lang="fr-FR" sz="1500" dirty="0">
                <a:latin typeface="PalatinoLinotype"/>
              </a:rPr>
              <a:t>, traduction pour lui d’une distance/dichotomie Arts/Science…</a:t>
            </a:r>
          </a:p>
          <a:p>
            <a:pPr lvl="1"/>
            <a:r>
              <a:rPr lang="fr-FR" sz="1500" dirty="0">
                <a:latin typeface="PalatinoLinotype"/>
              </a:rPr>
              <a:t>…or c’est bien cette intrication et mise en dialogue Arts/Sciences qui fonde et fait le sens de cette exposition</a:t>
            </a:r>
          </a:p>
          <a:p>
            <a:pPr lvl="1"/>
            <a:r>
              <a:rPr lang="fr-FR" sz="1500" dirty="0">
                <a:latin typeface="PalatinoLinotype"/>
              </a:rPr>
              <a:t>Une dialectique qui devra aussi être restituée à la fin du projet : </a:t>
            </a:r>
          </a:p>
          <a:p>
            <a:pPr lvl="2"/>
            <a:r>
              <a:rPr lang="fr-FR" sz="1300" dirty="0">
                <a:latin typeface="PalatinoLinotype"/>
              </a:rPr>
              <a:t>Cf. proposition d’Olivier</a:t>
            </a:r>
          </a:p>
          <a:p>
            <a:pPr marL="457200" lvl="1" indent="0">
              <a:buNone/>
            </a:pPr>
            <a:endParaRPr lang="fr-FR" sz="800" dirty="0">
              <a:latin typeface="PalatinoLinotype"/>
            </a:endParaRPr>
          </a:p>
          <a:p>
            <a:pPr lvl="1"/>
            <a:r>
              <a:rPr lang="fr-FR" dirty="0">
                <a:latin typeface="PalatinoLinotype"/>
              </a:rPr>
              <a:t>Participation de l’équipe SPHEROGRAPHIA au concours photo de la Dr15 du CNRS</a:t>
            </a:r>
          </a:p>
          <a:p>
            <a:pPr lvl="2"/>
            <a:r>
              <a:rPr lang="fr-FR" dirty="0">
                <a:latin typeface="PalatinoLinotype"/>
              </a:rPr>
              <a:t>Deux photos de Johan CHEVALIER soumises (diapo suivante)</a:t>
            </a:r>
          </a:p>
          <a:p>
            <a:pPr lvl="2"/>
            <a:r>
              <a:rPr lang="fr-FR" dirty="0">
                <a:latin typeface="PalatinoLinotype"/>
              </a:rPr>
              <a:t>Rédaction d’un texte court associé à chaque photo (Matthieu, Véro et Olivier)</a:t>
            </a:r>
          </a:p>
          <a:p>
            <a:pPr lvl="1"/>
            <a:r>
              <a:rPr lang="fr-FR" dirty="0">
                <a:latin typeface="PalatinoLinotype"/>
              </a:rPr>
              <a:t>1 vidéo (14 min.) réalisé par Véro pour que toute l’équipe visualise et partage :</a:t>
            </a:r>
          </a:p>
          <a:p>
            <a:pPr lvl="2"/>
            <a:r>
              <a:rPr lang="fr-FR" dirty="0">
                <a:latin typeface="PalatinoLinotype"/>
              </a:rPr>
              <a:t>l’environnement dans lequel l’expo a été déployée, </a:t>
            </a:r>
          </a:p>
          <a:p>
            <a:pPr lvl="2"/>
            <a:r>
              <a:rPr lang="fr-FR" dirty="0">
                <a:latin typeface="PalatinoLinotype"/>
              </a:rPr>
              <a:t>quelques temps du vernissage……et d’après, </a:t>
            </a:r>
          </a:p>
          <a:p>
            <a:pPr lvl="2"/>
            <a:r>
              <a:rPr lang="fr-FR" dirty="0">
                <a:latin typeface="PalatinoLinotype"/>
              </a:rPr>
              <a:t>des </a:t>
            </a:r>
            <a:r>
              <a:rPr lang="fr-FR" i="1" dirty="0">
                <a:latin typeface="PalatinoLinotype"/>
              </a:rPr>
              <a:t>rushes</a:t>
            </a:r>
            <a:r>
              <a:rPr lang="fr-FR" dirty="0">
                <a:latin typeface="PalatinoLinotype"/>
              </a:rPr>
              <a:t> de ce qui a été tourné pour les 2 films pour Val d’Or</a:t>
            </a:r>
          </a:p>
          <a:p>
            <a:pPr lvl="2"/>
            <a:r>
              <a:rPr lang="fr-FR" dirty="0">
                <a:latin typeface="PalatinoLinotype"/>
              </a:rPr>
              <a:t>les dessous invisibles de l’installation de l’exposition</a:t>
            </a:r>
          </a:p>
          <a:p>
            <a:pPr lvl="1"/>
            <a:endParaRPr lang="fr-FR" dirty="0">
              <a:latin typeface="PalatinoLinotype"/>
            </a:endParaRPr>
          </a:p>
          <a:p>
            <a:pPr lvl="1"/>
            <a:endParaRPr lang="fr-FR" dirty="0">
              <a:latin typeface="PalatinoLinotype"/>
            </a:endParaRPr>
          </a:p>
          <a:p>
            <a:pPr lvl="1"/>
            <a:endParaRPr lang="fr-FR" dirty="0">
              <a:highlight>
                <a:srgbClr val="FF0000"/>
              </a:highlight>
              <a:latin typeface="PalatinoLinotype"/>
            </a:endParaRPr>
          </a:p>
          <a:p>
            <a:endParaRPr lang="fr-FR" dirty="0">
              <a:highlight>
                <a:srgbClr val="FF0000"/>
              </a:highlight>
              <a:latin typeface="PalatinoLinotype"/>
            </a:endParaRPr>
          </a:p>
          <a:p>
            <a:endParaRPr lang="fr-FR" dirty="0">
              <a:highlight>
                <a:srgbClr val="FF0000"/>
              </a:highlight>
              <a:latin typeface="PalatinoLinotype"/>
            </a:endParaRPr>
          </a:p>
          <a:p>
            <a:endParaRPr lang="fr-FR" dirty="0">
              <a:highlight>
                <a:srgbClr val="FF0000"/>
              </a:highlight>
              <a:latin typeface="PalatinoLinotype"/>
            </a:endParaRPr>
          </a:p>
          <a:p>
            <a:endParaRPr lang="fr-FR" dirty="0">
              <a:highlight>
                <a:srgbClr val="FF0000"/>
              </a:highlight>
              <a:latin typeface="PalatinoLinotype"/>
            </a:endParaRPr>
          </a:p>
          <a:p>
            <a:pPr marL="0" indent="0">
              <a:buNone/>
            </a:pPr>
            <a:br>
              <a:rPr lang="fr-FR" sz="1200" dirty="0"/>
            </a:br>
            <a:endParaRPr lang="fr-FR" sz="1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093946C-F0FA-51AC-D5A5-70E4FB4FA67D}"/>
              </a:ext>
            </a:extLst>
          </p:cNvPr>
          <p:cNvSpPr txBox="1"/>
          <p:nvPr/>
        </p:nvSpPr>
        <p:spPr>
          <a:xfrm>
            <a:off x="2294609" y="175365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WP 4</a:t>
            </a:r>
          </a:p>
        </p:txBody>
      </p:sp>
    </p:spTree>
    <p:extLst>
      <p:ext uri="{BB962C8B-B14F-4D97-AF65-F5344CB8AC3E}">
        <p14:creationId xmlns:p14="http://schemas.microsoft.com/office/powerpoint/2010/main" val="1572447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9665A4D-F714-E8F6-0D76-9C745A840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27" y="0"/>
            <a:ext cx="5135323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0CE1CCD-CCB5-7B5E-2FA4-87F5789C9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352" y="0"/>
            <a:ext cx="50917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69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E625E29-003D-BDEA-D32B-991294F79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043" y="0"/>
            <a:ext cx="5078392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C54EF8D-331F-2EF0-AF6C-041D3C055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146" y="0"/>
            <a:ext cx="5083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99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D102FF9-E26B-9A3F-A309-3E760C3FB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265" y="166923"/>
            <a:ext cx="8731469" cy="652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52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190527B-6AB2-476D-BAD9-13BE539AD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23" y="2149263"/>
            <a:ext cx="5381123" cy="358029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71D3C48-2889-4CD6-B42E-514127EE0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471" y="2149264"/>
            <a:ext cx="5380725" cy="358029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0307339-4F34-43E2-934B-A7CF4D0D2C89}"/>
              </a:ext>
            </a:extLst>
          </p:cNvPr>
          <p:cNvSpPr txBox="1"/>
          <p:nvPr/>
        </p:nvSpPr>
        <p:spPr>
          <a:xfrm>
            <a:off x="2871312" y="1532617"/>
            <a:ext cx="691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PalatinoLinotype"/>
              </a:rPr>
              <a:t>Les deux photographies soumises au concours de la DR :</a:t>
            </a:r>
          </a:p>
        </p:txBody>
      </p:sp>
    </p:spTree>
    <p:extLst>
      <p:ext uri="{BB962C8B-B14F-4D97-AF65-F5344CB8AC3E}">
        <p14:creationId xmlns:p14="http://schemas.microsoft.com/office/powerpoint/2010/main" val="4183798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5232C5-EB69-D5D9-FD29-8D1E644BE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Il était une fois </a:t>
            </a:r>
            <a:r>
              <a:rPr lang="fr-FR" cap="small" dirty="0" err="1"/>
              <a:t>Sphérographia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à Mana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193B6C-4D88-FAF8-9E54-7ACDC0DAB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58044"/>
            <a:ext cx="7620000" cy="6699956"/>
          </a:xfrm>
        </p:spPr>
        <p:txBody>
          <a:bodyPr>
            <a:normAutofit fontScale="92500"/>
          </a:bodyPr>
          <a:lstStyle/>
          <a:p>
            <a:pPr marL="285750" indent="-285750">
              <a:buFont typeface="Wingdings" pitchFamily="2" charset="2"/>
              <a:buChar char="è"/>
            </a:pPr>
            <a:r>
              <a:rPr lang="fr-FR" sz="2800" dirty="0">
                <a:latin typeface="PalatinoLinotype"/>
              </a:rPr>
              <a:t>Vidéos de Fabrice projetées sur place 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>
                <a:latin typeface="PalatinoLinotype"/>
                <a:hlinkClick r:id="rId2"/>
              </a:rPr>
              <a:t>https://drive.google.com/drive/folders/1hHPlbLIVZY6g860UUv3S-hXKHzfq1BZU?usp=drive_link</a:t>
            </a:r>
            <a:r>
              <a:rPr lang="fr-FR" dirty="0">
                <a:latin typeface="PalatinoLinotype"/>
              </a:rPr>
              <a:t> </a:t>
            </a:r>
          </a:p>
          <a:p>
            <a:pPr marL="285750" indent="-285750">
              <a:buFont typeface="Wingdings" pitchFamily="2" charset="2"/>
              <a:buChar char="è"/>
            </a:pPr>
            <a:r>
              <a:rPr lang="fr-FR" sz="2800" dirty="0">
                <a:latin typeface="PalatinoLinotype"/>
              </a:rPr>
              <a:t>Matinale radio </a:t>
            </a:r>
            <a:r>
              <a:rPr lang="fr-FR" sz="2800" dirty="0" err="1">
                <a:latin typeface="PalatinoLinotype"/>
              </a:rPr>
              <a:t>Peyi</a:t>
            </a:r>
            <a:r>
              <a:rPr lang="fr-FR" sz="2800" dirty="0">
                <a:latin typeface="PalatinoLinotype"/>
              </a:rPr>
              <a:t> de Matthieu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>
                <a:latin typeface="PalatinoLinotype"/>
                <a:hlinkClick r:id="rId3"/>
              </a:rPr>
              <a:t>https://www.youtube.com/watch?v=d3Oaz8CAXPE</a:t>
            </a:r>
            <a:r>
              <a:rPr lang="fr-FR" dirty="0">
                <a:latin typeface="PalatinoLinotype"/>
              </a:rPr>
              <a:t> </a:t>
            </a:r>
          </a:p>
          <a:p>
            <a:pPr marL="285750" indent="-285750">
              <a:buFont typeface="Wingdings" pitchFamily="2" charset="2"/>
              <a:buChar char="è"/>
            </a:pPr>
            <a:r>
              <a:rPr lang="fr-FR" sz="2800" dirty="0">
                <a:latin typeface="PalatinoLinotype"/>
              </a:rPr>
              <a:t>Interview écrite d’Alice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>
                <a:latin typeface="PalatinoLinotype"/>
                <a:hlinkClick r:id="rId4"/>
              </a:rPr>
              <a:t>https://www.leeisa.cnrs.fr/actualite/spherographia-suivez-le-fil-dalice/</a:t>
            </a:r>
            <a:r>
              <a:rPr lang="fr-FR" dirty="0">
                <a:latin typeface="PalatinoLinotype"/>
              </a:rPr>
              <a:t> </a:t>
            </a:r>
            <a:endParaRPr lang="fr-FR" sz="2600" dirty="0">
              <a:latin typeface="PalatinoLinotype"/>
            </a:endParaRPr>
          </a:p>
          <a:p>
            <a:pPr marL="285750" indent="-285750">
              <a:buFont typeface="Wingdings" pitchFamily="2" charset="2"/>
              <a:buChar char="è"/>
            </a:pPr>
            <a:r>
              <a:rPr lang="fr-FR" sz="2800" dirty="0">
                <a:latin typeface="PalatinoLinotype"/>
              </a:rPr>
              <a:t>Dossier partagé de photos de Johan Chevalier </a:t>
            </a:r>
            <a:br>
              <a:rPr lang="fr-FR" sz="2800" dirty="0">
                <a:latin typeface="PalatinoLinotype"/>
              </a:rPr>
            </a:br>
            <a:r>
              <a:rPr lang="fr-FR" sz="2800" dirty="0">
                <a:latin typeface="PalatinoLinotype"/>
              </a:rPr>
              <a:t>(à créditer pour tout usage ultérieur).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>
                <a:latin typeface="PalatinoLinotype"/>
                <a:hlinkClick r:id="rId5"/>
              </a:rPr>
              <a:t>https://bit.ly/4fsb1EC</a:t>
            </a:r>
            <a:r>
              <a:rPr lang="fr-FR" dirty="0">
                <a:latin typeface="PalatinoLinotype"/>
              </a:rPr>
              <a:t> </a:t>
            </a:r>
          </a:p>
          <a:p>
            <a:pPr marL="285750" indent="-285750">
              <a:buFont typeface="Wingdings" pitchFamily="2" charset="2"/>
              <a:buChar char="è"/>
            </a:pPr>
            <a:r>
              <a:rPr lang="fr-FR" sz="2800" dirty="0">
                <a:latin typeface="PalatinoLinotype"/>
              </a:rPr>
              <a:t>Portfolio (15 pages de </a:t>
            </a:r>
            <a:r>
              <a:rPr lang="fr-FR" sz="2800" dirty="0" err="1">
                <a:latin typeface="PalatinoLinotype"/>
              </a:rPr>
              <a:t>recap</a:t>
            </a:r>
            <a:r>
              <a:rPr lang="fr-FR" sz="2800" dirty="0">
                <a:latin typeface="PalatinoLinotype"/>
              </a:rPr>
              <a:t>’)</a:t>
            </a:r>
            <a:endParaRPr lang="fr-FR" sz="1600" dirty="0">
              <a:latin typeface="PalatinoLinotype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>
                <a:latin typeface="PalatinoLinotype"/>
              </a:rPr>
              <a:t> </a:t>
            </a:r>
            <a:r>
              <a:rPr lang="fr-FR" dirty="0">
                <a:latin typeface="PalatinoLinotype"/>
                <a:hlinkClick r:id="rId6"/>
              </a:rPr>
              <a:t>https://bit.ly/4elizbX</a:t>
            </a:r>
            <a:r>
              <a:rPr lang="fr-FR" dirty="0">
                <a:latin typeface="PalatinoLinotype"/>
              </a:rPr>
              <a:t> </a:t>
            </a:r>
          </a:p>
          <a:p>
            <a:pPr marL="285750" indent="-285750">
              <a:buFont typeface="Wingdings" pitchFamily="2" charset="2"/>
              <a:buChar char="è"/>
            </a:pPr>
            <a:r>
              <a:rPr lang="fr-FR" sz="2800" dirty="0">
                <a:latin typeface="PalatinoLinotype"/>
              </a:rPr>
              <a:t>Vidéo « souvenir » de Véro (14 min.)</a:t>
            </a:r>
            <a:endParaRPr lang="fr-FR" sz="2200" dirty="0">
              <a:latin typeface="PalatinoLinotype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>
                <a:latin typeface="PalatinoLinotype"/>
              </a:rPr>
              <a:t> </a:t>
            </a:r>
            <a:r>
              <a:rPr lang="fr-FR" dirty="0">
                <a:latin typeface="PalatinoLinotype"/>
                <a:hlinkClick r:id="rId7"/>
              </a:rPr>
              <a:t>https://bit.ly/48Gd8Cg</a:t>
            </a:r>
            <a:r>
              <a:rPr lang="fr-FR" dirty="0">
                <a:latin typeface="PalatinoLinotyp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7846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805F3-A867-0F72-75CB-57DAFBCF9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AD2551-513B-21AC-5378-631F5D7D1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803186"/>
            <a:ext cx="6435121" cy="5248622"/>
          </a:xfrm>
        </p:spPr>
        <p:txBody>
          <a:bodyPr>
            <a:normAutofit fontScale="92500"/>
          </a:bodyPr>
          <a:lstStyle/>
          <a:p>
            <a:r>
              <a:rPr lang="fr-FR" b="1" dirty="0"/>
              <a:t>L’objectif du projet </a:t>
            </a:r>
            <a:r>
              <a:rPr lang="fr-FR" b="1" cap="small" dirty="0" err="1"/>
              <a:t>Spherographia</a:t>
            </a:r>
            <a:r>
              <a:rPr lang="fr-FR" b="1" dirty="0"/>
              <a:t> est de se saisir des globes virtuels comme d’un objet de recherche pour décrypter les modalités contemporaines de mise en récit (</a:t>
            </a:r>
            <a:r>
              <a:rPr lang="fr-FR" b="1" dirty="0" err="1"/>
              <a:t>carto</a:t>
            </a:r>
            <a:r>
              <a:rPr lang="fr-FR" b="1" dirty="0"/>
              <a:t>-)graphique des changements globaux.</a:t>
            </a:r>
          </a:p>
          <a:p>
            <a:r>
              <a:rPr lang="fr-FR" dirty="0"/>
              <a:t>Plus précisément, il s’agit d’opérer une analyse critique de ces artefacts numériques en articulant une double étude : </a:t>
            </a:r>
          </a:p>
          <a:p>
            <a:pPr lvl="1"/>
            <a:r>
              <a:rPr lang="fr-FR" dirty="0"/>
              <a:t>celle de leur </a:t>
            </a:r>
            <a:r>
              <a:rPr lang="fr-FR" b="1" dirty="0"/>
              <a:t>fabrique</a:t>
            </a:r>
            <a:r>
              <a:rPr lang="fr-FR" dirty="0"/>
              <a:t> pour déconstruire les épreuves sociotechniques  à leur construction et révéler la disparité des données sous-jacentes à ces visualisations  ; </a:t>
            </a:r>
          </a:p>
          <a:p>
            <a:pPr lvl="1"/>
            <a:r>
              <a:rPr lang="fr-FR" dirty="0"/>
              <a:t>celle des effets de ces dispositifs pour décrypter leur </a:t>
            </a:r>
            <a:r>
              <a:rPr lang="fr-FR" b="1" dirty="0"/>
              <a:t>performativité</a:t>
            </a:r>
            <a:r>
              <a:rPr lang="fr-FR" dirty="0"/>
              <a:t> tant sur les imaginaires que sur les engagements politiques de celles et ceux qui les mobilisent ou s’y opposent. </a:t>
            </a:r>
          </a:p>
          <a:p>
            <a:r>
              <a:rPr lang="fr-FR" dirty="0"/>
              <a:t>En prenant pour point d’entrée les globes virtuels, </a:t>
            </a:r>
            <a:r>
              <a:rPr lang="fr-FR" cap="small" dirty="0" err="1"/>
              <a:t>Spherographia</a:t>
            </a:r>
            <a:r>
              <a:rPr lang="fr-FR" dirty="0"/>
              <a:t> propose de réfléchir en termes de </a:t>
            </a:r>
            <a:r>
              <a:rPr lang="fr-FR" b="1" dirty="0"/>
              <a:t>justice spatiale </a:t>
            </a:r>
            <a:r>
              <a:rPr lang="fr-FR" dirty="0"/>
              <a:t>à </a:t>
            </a:r>
            <a:r>
              <a:rPr lang="fr-FR" b="1" dirty="0"/>
              <a:t>l’inégale </a:t>
            </a:r>
            <a:r>
              <a:rPr lang="fr-FR" b="1" dirty="0" err="1"/>
              <a:t>géonumérisation</a:t>
            </a:r>
            <a:r>
              <a:rPr lang="fr-FR" b="1" dirty="0"/>
              <a:t> du monde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21903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805F3-A867-0F72-75CB-57DAFBCF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605310" cy="2456442"/>
          </a:xfrm>
        </p:spPr>
        <p:txBody>
          <a:bodyPr>
            <a:noAutofit/>
          </a:bodyPr>
          <a:lstStyle/>
          <a:p>
            <a:r>
              <a:rPr lang="fr-FR" sz="2800" dirty="0"/>
              <a:t>Et après Mana…</a:t>
            </a:r>
            <a:br>
              <a:rPr lang="fr-FR" sz="2800" dirty="0"/>
            </a:br>
            <a:r>
              <a:rPr lang="fr-FR" sz="2800" dirty="0"/>
              <a:t>… Val d’Or !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02A8778-A966-EB75-D7F5-A864435AC630}"/>
              </a:ext>
            </a:extLst>
          </p:cNvPr>
          <p:cNvSpPr txBox="1">
            <a:spLocks/>
          </p:cNvSpPr>
          <p:nvPr/>
        </p:nvSpPr>
        <p:spPr>
          <a:xfrm>
            <a:off x="4493941" y="309953"/>
            <a:ext cx="7698059" cy="54709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Du 11 avril au 1</a:t>
            </a:r>
            <a:r>
              <a:rPr lang="fr-FR" baseline="30000" dirty="0"/>
              <a:t>er</a:t>
            </a:r>
            <a:r>
              <a:rPr lang="fr-FR" dirty="0"/>
              <a:t> juin (a minima) 2025</a:t>
            </a:r>
          </a:p>
          <a:p>
            <a:r>
              <a:rPr lang="fr-FR" dirty="0"/>
              <a:t>Remobilisation des structures sur place.</a:t>
            </a:r>
          </a:p>
          <a:p>
            <a:r>
              <a:rPr lang="fr-FR" dirty="0"/>
              <a:t>Echange à venir pour la</a:t>
            </a:r>
            <a:br>
              <a:rPr lang="fr-FR" dirty="0"/>
            </a:br>
            <a:r>
              <a:rPr lang="fr-FR" dirty="0"/>
              <a:t>scénographie pour</a:t>
            </a:r>
            <a:br>
              <a:rPr lang="fr-FR" dirty="0"/>
            </a:br>
            <a:r>
              <a:rPr lang="fr-FR" dirty="0"/>
              <a:t>l’intégration des modules,</a:t>
            </a:r>
            <a:br>
              <a:rPr lang="fr-FR" dirty="0"/>
            </a:br>
            <a:r>
              <a:rPr lang="fr-FR" dirty="0"/>
              <a:t>des projections vidéos, </a:t>
            </a:r>
            <a:br>
              <a:rPr lang="fr-FR" dirty="0"/>
            </a:br>
            <a:r>
              <a:rPr lang="fr-FR" dirty="0"/>
              <a:t>des installations d’Alice,</a:t>
            </a:r>
            <a:br>
              <a:rPr lang="fr-FR" dirty="0"/>
            </a:br>
            <a:r>
              <a:rPr lang="fr-FR" dirty="0"/>
              <a:t>des globes d’Alain et des</a:t>
            </a:r>
            <a:br>
              <a:rPr lang="fr-FR" dirty="0"/>
            </a:br>
            <a:r>
              <a:rPr lang="fr-FR" dirty="0"/>
              <a:t>dispositifs numériques des</a:t>
            </a:r>
            <a:br>
              <a:rPr lang="fr-FR" dirty="0"/>
            </a:br>
            <a:r>
              <a:rPr lang="fr-FR" dirty="0" err="1"/>
              <a:t>Morphogénistes</a:t>
            </a:r>
            <a:r>
              <a:rPr lang="fr-FR" dirty="0"/>
              <a:t>.</a:t>
            </a:r>
          </a:p>
          <a:p>
            <a:r>
              <a:rPr lang="fr-FR" dirty="0"/>
              <a:t>En lien avec l’UQAT : </a:t>
            </a:r>
          </a:p>
          <a:p>
            <a:pPr lvl="1"/>
            <a:r>
              <a:rPr lang="fr-FR" dirty="0"/>
              <a:t>Appel FRQSC « Cartographie et savoirs autochtones »</a:t>
            </a:r>
          </a:p>
          <a:p>
            <a:pPr lvl="1"/>
            <a:r>
              <a:rPr lang="fr-FR" dirty="0"/>
              <a:t>Ateliers en présence de représentants des communautés autochtones de Guyane et du Québec.</a:t>
            </a:r>
          </a:p>
          <a:p>
            <a:r>
              <a:rPr lang="fr-FR" dirty="0"/>
              <a:t>En lien avec une géographe, médiatrice scientifique du musée.</a:t>
            </a:r>
          </a:p>
          <a:p>
            <a:r>
              <a:rPr lang="fr-FR" dirty="0"/>
              <a:t>Master « Conception de projet numérique et narration </a:t>
            </a:r>
            <a:r>
              <a:rPr lang="fr-FR" dirty="0" err="1"/>
              <a:t>transmedia</a:t>
            </a:r>
            <a:r>
              <a:rPr lang="fr-FR" dirty="0"/>
              <a:t> » (Mélanie </a:t>
            </a:r>
            <a:r>
              <a:rPr lang="fr-FR" dirty="0" err="1"/>
              <a:t>Bourdaa</a:t>
            </a:r>
            <a:r>
              <a:rPr lang="fr-FR" dirty="0"/>
              <a:t>, UBM).</a:t>
            </a:r>
            <a:br>
              <a:rPr lang="fr-FR" dirty="0"/>
            </a:b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61605C5-CD19-2F79-08F5-0B51EF8F4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615" y="1157947"/>
            <a:ext cx="4356295" cy="326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52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805F3-A867-0F72-75CB-57DAFBCF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605310" cy="2456442"/>
          </a:xfrm>
        </p:spPr>
        <p:txBody>
          <a:bodyPr>
            <a:noAutofit/>
          </a:bodyPr>
          <a:lstStyle/>
          <a:p>
            <a:r>
              <a:rPr lang="fr-FR" sz="2800" dirty="0"/>
              <a:t>Et après Val d’Or…</a:t>
            </a:r>
            <a:br>
              <a:rPr lang="fr-FR" sz="2800" dirty="0"/>
            </a:br>
            <a:r>
              <a:rPr lang="fr-FR" sz="2800" dirty="0"/>
              <a:t>… Bordeaux ?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02A8778-A966-EB75-D7F5-A864435AC630}"/>
              </a:ext>
            </a:extLst>
          </p:cNvPr>
          <p:cNvSpPr txBox="1">
            <a:spLocks/>
          </p:cNvSpPr>
          <p:nvPr/>
        </p:nvSpPr>
        <p:spPr>
          <a:xfrm>
            <a:off x="4493941" y="2349925"/>
            <a:ext cx="7698059" cy="17476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En 2026…</a:t>
            </a:r>
          </a:p>
          <a:p>
            <a:r>
              <a:rPr lang="fr-FR" sz="2000" dirty="0"/>
              <a:t>Couplage possible avec un dernier séminaire d’équipe </a:t>
            </a:r>
            <a:br>
              <a:rPr lang="fr-FR" sz="2000" dirty="0"/>
            </a:br>
            <a:r>
              <a:rPr lang="fr-FR" sz="2000" dirty="0"/>
              <a:t>et un colloque final</a:t>
            </a:r>
          </a:p>
          <a:p>
            <a:r>
              <a:rPr lang="fr-FR" sz="2000" dirty="0"/>
              <a:t>Selon budget.</a:t>
            </a:r>
          </a:p>
        </p:txBody>
      </p:sp>
    </p:spTree>
    <p:extLst>
      <p:ext uri="{BB962C8B-B14F-4D97-AF65-F5344CB8AC3E}">
        <p14:creationId xmlns:p14="http://schemas.microsoft.com/office/powerpoint/2010/main" val="4074719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805F3-A867-0F72-75CB-57DAFBCF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605310" cy="2456442"/>
          </a:xfrm>
        </p:spPr>
        <p:txBody>
          <a:bodyPr>
            <a:noAutofit/>
          </a:bodyPr>
          <a:lstStyle/>
          <a:p>
            <a:r>
              <a:rPr lang="fr-FR" sz="2800" dirty="0"/>
              <a:t>Quoi de neuf côté budget depuis le séminaire d’avril ?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02A8778-A966-EB75-D7F5-A864435AC630}"/>
              </a:ext>
            </a:extLst>
          </p:cNvPr>
          <p:cNvSpPr txBox="1">
            <a:spLocks/>
          </p:cNvSpPr>
          <p:nvPr/>
        </p:nvSpPr>
        <p:spPr>
          <a:xfrm>
            <a:off x="4391378" y="114934"/>
            <a:ext cx="7868356" cy="41493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Budget initial : 245 000 €</a:t>
            </a:r>
          </a:p>
          <a:p>
            <a:r>
              <a:rPr lang="fr-FR" dirty="0"/>
              <a:t>Reste : 21 000 €</a:t>
            </a:r>
          </a:p>
          <a:p>
            <a:r>
              <a:rPr lang="fr-FR" dirty="0"/>
              <a:t>Prévu : </a:t>
            </a:r>
          </a:p>
          <a:p>
            <a:pPr lvl="1"/>
            <a:r>
              <a:rPr lang="fr-FR" dirty="0"/>
              <a:t>Terrain pour la phase « entretiens » ?</a:t>
            </a:r>
          </a:p>
          <a:p>
            <a:pPr lvl="1"/>
            <a:r>
              <a:rPr lang="fr-FR" dirty="0"/>
              <a:t>Exposition Val-d’Or</a:t>
            </a:r>
          </a:p>
          <a:p>
            <a:pPr lvl="2"/>
            <a:r>
              <a:rPr lang="fr-FR" dirty="0"/>
              <a:t>Fabrication module et livraison : 5600 $CAN (3700 €)</a:t>
            </a:r>
          </a:p>
          <a:p>
            <a:pPr lvl="2"/>
            <a:r>
              <a:rPr lang="fr-FR" dirty="0"/>
              <a:t>Missions de Matthieu, Béatrice, ???</a:t>
            </a:r>
          </a:p>
          <a:p>
            <a:pPr lvl="1"/>
            <a:r>
              <a:rPr lang="fr-FR" dirty="0"/>
              <a:t>Séminaire annuel au printemps 2025</a:t>
            </a:r>
          </a:p>
          <a:p>
            <a:pPr lvl="1"/>
            <a:r>
              <a:rPr lang="fr-FR" dirty="0"/>
              <a:t>Site Web ? Catalogue de l’expo ?</a:t>
            </a:r>
          </a:p>
          <a:p>
            <a:r>
              <a:rPr lang="fr-FR" dirty="0"/>
              <a:t>Cofinancement additionnels pour boucler le budget de l’exposition de Mana sans trop empiéter sur  Val d’Or… et en attendant Bordeaux :</a:t>
            </a:r>
          </a:p>
          <a:p>
            <a:pPr lvl="1"/>
            <a:r>
              <a:rPr lang="fr-FR" dirty="0"/>
              <a:t>Cofinancement de l’UMR PASSAGES sur les demandes individuelles de moyens de Véro, Béatrice, Olivier, Matthieu.</a:t>
            </a:r>
          </a:p>
          <a:p>
            <a:pPr lvl="1"/>
            <a:r>
              <a:rPr lang="fr-FR" dirty="0"/>
              <a:t>Cofinancement via reliquat de projets (CO2 Matthieu)</a:t>
            </a:r>
          </a:p>
          <a:p>
            <a:r>
              <a:rPr lang="fr-FR" dirty="0"/>
              <a:t>Trois demandes en cours / à venir pour supporter Bordeaux (2026) :</a:t>
            </a:r>
          </a:p>
          <a:p>
            <a:pPr lvl="1"/>
            <a:r>
              <a:rPr lang="fr-FR" dirty="0"/>
              <a:t>Fondation Bordeaux Université</a:t>
            </a:r>
          </a:p>
          <a:p>
            <a:pPr lvl="1"/>
            <a:r>
              <a:rPr lang="fr-FR" dirty="0"/>
              <a:t>Label SAPS obtenu par l’Université Bordeaux Montaigne</a:t>
            </a:r>
          </a:p>
          <a:p>
            <a:pPr lvl="1"/>
            <a:r>
              <a:rPr lang="fr-FR" dirty="0"/>
              <a:t>Appel SAPS de l’ANR</a:t>
            </a:r>
          </a:p>
        </p:txBody>
      </p:sp>
    </p:spTree>
    <p:extLst>
      <p:ext uri="{BB962C8B-B14F-4D97-AF65-F5344CB8AC3E}">
        <p14:creationId xmlns:p14="http://schemas.microsoft.com/office/powerpoint/2010/main" val="2498118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960064-2DA9-D300-D306-E94C54187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Bilan 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8AA7D0-6F5F-8AFF-AFB0-BDBAF6DFCB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43590" y="33996"/>
            <a:ext cx="7648409" cy="648520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fr-FR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Colloque :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b="1" dirty="0"/>
              <a:t>ICHC </a:t>
            </a:r>
            <a:r>
              <a:rPr lang="fr-FR" dirty="0"/>
              <a:t>(juillet 2024, Lyon) : conférence de Sebastian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b="1" dirty="0"/>
              <a:t>THÉOQUANT</a:t>
            </a:r>
            <a:r>
              <a:rPr lang="fr-FR" dirty="0"/>
              <a:t> (février 2024, Besançon) : conférence invitée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Séminaire :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UMR </a:t>
            </a:r>
            <a:r>
              <a:rPr lang="fr-FR" b="1" dirty="0"/>
              <a:t>EVS</a:t>
            </a:r>
            <a:r>
              <a:rPr lang="fr-FR" dirty="0"/>
              <a:t> (février 2024, Lyon) : invitation atelier « spatialité numérique 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Article scientifique 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b="1" i="1" dirty="0" err="1"/>
              <a:t>Zilsel</a:t>
            </a:r>
            <a:r>
              <a:rPr lang="fr-FR" b="1" i="1" dirty="0"/>
              <a:t>, sciences et techniques </a:t>
            </a:r>
            <a:r>
              <a:rPr lang="fr-FR" dirty="0"/>
              <a:t>– Dossier « Terrains » coordonné par Arnaud St Martin, Marion </a:t>
            </a:r>
            <a:r>
              <a:rPr lang="fr-FR" dirty="0" err="1"/>
              <a:t>Maisonobe</a:t>
            </a:r>
            <a:r>
              <a:rPr lang="fr-FR" dirty="0"/>
              <a:t>, Jérôme Lamy.  Article « </a:t>
            </a:r>
            <a:r>
              <a:rPr lang="fr-FR" i="1" dirty="0"/>
              <a:t>Le terrain, un objet géographique éminemment politique </a:t>
            </a:r>
            <a:r>
              <a:rPr lang="fr-FR" dirty="0"/>
              <a:t>» indexé dans l’ espace HAL-ANR du projet : </a:t>
            </a:r>
            <a:br>
              <a:rPr lang="fr-FR" dirty="0"/>
            </a:br>
            <a:r>
              <a:rPr lang="fr-FR" sz="1200" dirty="0">
                <a:hlinkClick r:id="rId2"/>
              </a:rPr>
              <a:t>https://anr.hal.science/search/index/?q=*&amp;anrProjectReference_s=ANR-22-CE55-0005</a:t>
            </a:r>
            <a:r>
              <a:rPr lang="fr-FR" sz="1200" dirty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Article / Tribune 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b="1" i="1" dirty="0"/>
              <a:t>AOC Média </a:t>
            </a:r>
            <a:r>
              <a:rPr lang="fr-FR" dirty="0"/>
              <a:t>: « De l’inégale </a:t>
            </a:r>
            <a:r>
              <a:rPr lang="fr-FR" dirty="0" err="1"/>
              <a:t>géonumérisation</a:t>
            </a:r>
            <a:r>
              <a:rPr lang="fr-FR" dirty="0"/>
              <a:t> du monde 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A rédiger (!) 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Manuel CRITIGIS (Pierre et Matthieu avec Baptiste </a:t>
            </a:r>
            <a:r>
              <a:rPr lang="fr-FR" dirty="0" err="1"/>
              <a:t>Hautdidier</a:t>
            </a:r>
            <a:r>
              <a:rPr lang="fr-FR" dirty="0"/>
              <a:t>, </a:t>
            </a:r>
            <a:r>
              <a:rPr lang="fr-FR" dirty="0" err="1"/>
              <a:t>coord</a:t>
            </a:r>
            <a:r>
              <a:rPr lang="fr-FR" dirty="0"/>
              <a:t>.)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Un appel à communication toujours en cours 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dirty="0">
                <a:highlight>
                  <a:srgbClr val="FFFF00"/>
                </a:highlight>
              </a:rPr>
              <a:t>Jusqu’au 15 janvier 2025 : - </a:t>
            </a:r>
            <a:r>
              <a:rPr lang="fr-FR" b="1" dirty="0">
                <a:highlight>
                  <a:srgbClr val="FFFF00"/>
                </a:highlight>
              </a:rPr>
              <a:t>Géographie et Cutures </a:t>
            </a:r>
            <a:r>
              <a:rPr lang="fr-FR" dirty="0">
                <a:highlight>
                  <a:srgbClr val="FFFF00"/>
                </a:highlight>
              </a:rPr>
              <a:t>: « Couturer le Monde : du puzzle au patchwork cartographique » (avec H. Desbois)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fr-FR" dirty="0">
                <a:highlight>
                  <a:srgbClr val="FFFF00"/>
                </a:highlight>
              </a:rPr>
              <a:t>Témoignage d’Alain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fr-FR" dirty="0">
                <a:highlight>
                  <a:srgbClr val="FFFF00"/>
                </a:highlight>
              </a:rPr>
              <a:t>Témoignage d’Alice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fr-FR" dirty="0">
                <a:highlight>
                  <a:srgbClr val="FFFF00"/>
                </a:highlight>
              </a:rPr>
              <a:t>Contribution de Véro, Béa, Matthieu ?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fr-FR" dirty="0">
                <a:highlight>
                  <a:srgbClr val="FFFF00"/>
                </a:highlight>
              </a:rPr>
              <a:t>Toutes les autres contributions sont les bienvenues !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093946C-F0FA-51AC-D5A5-70E4FB4FA67D}"/>
              </a:ext>
            </a:extLst>
          </p:cNvPr>
          <p:cNvSpPr txBox="1"/>
          <p:nvPr/>
        </p:nvSpPr>
        <p:spPr>
          <a:xfrm>
            <a:off x="889001" y="1755169"/>
            <a:ext cx="3654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cap="small" dirty="0">
                <a:solidFill>
                  <a:schemeClr val="bg1"/>
                </a:solidFill>
              </a:rPr>
              <a:t>Premières communications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D64BCC83-BC66-EC7D-36BD-E7472D2C8B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0332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960064-2DA9-D300-D306-E94C54187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SAGEO 2025</a:t>
            </a:r>
          </a:p>
        </p:txBody>
      </p:sp>
      <p:pic>
        <p:nvPicPr>
          <p:cNvPr id="1026" name="Picture 2" descr="Bandeau SAGEO 2025">
            <a:extLst>
              <a:ext uri="{FF2B5EF4-FFF2-40B4-BE49-F238E27FC236}">
                <a16:creationId xmlns:a16="http://schemas.microsoft.com/office/drawing/2014/main" id="{B831BBF1-B1B6-B4C7-A00C-0E3DD343C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195"/>
            <a:ext cx="121920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74EA0-3C7D-4CA1-F533-DBAAA1BE5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289" y="3039018"/>
            <a:ext cx="7495822" cy="99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45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D67C9A-ED36-B121-3580-C9EAA1CDA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Prochains RDV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BEFDD7-3234-88F8-CEED-BF4951CC2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Un webinaire trimestriel en janvier/février</a:t>
            </a:r>
          </a:p>
          <a:p>
            <a:r>
              <a:rPr lang="fr-FR" dirty="0"/>
              <a:t>Le séminaire annuel en mai ou juin : réouverture du sondage suite à la demande de plusieurs collègues en conservant des choix en mai ou en juin.</a:t>
            </a:r>
          </a:p>
          <a:p>
            <a:pPr lvl="1"/>
            <a:r>
              <a:rPr lang="fr-FR" dirty="0"/>
              <a:t>Olivier propose d’intégrer à la programmation de ce séminaire annuel un temps de réflexivité sur les relations Arts/Sciences, leurs apports et limites dans le cadre de notre projet.</a:t>
            </a:r>
          </a:p>
        </p:txBody>
      </p:sp>
    </p:spTree>
    <p:extLst>
      <p:ext uri="{BB962C8B-B14F-4D97-AF65-F5344CB8AC3E}">
        <p14:creationId xmlns:p14="http://schemas.microsoft.com/office/powerpoint/2010/main" val="1954418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4087D46C-D39A-5565-9301-AAB61DD48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C28FE677-7786-BAE5-6881-D47875546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59DC0B-A825-44A7-7A28-CEC89AF87E11}"/>
              </a:ext>
            </a:extLst>
          </p:cNvPr>
          <p:cNvSpPr/>
          <p:nvPr/>
        </p:nvSpPr>
        <p:spPr>
          <a:xfrm>
            <a:off x="5214551" y="6339016"/>
            <a:ext cx="881449" cy="1853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091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00D09F-3EC0-3414-1580-47BEF247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B17344-8524-20EE-B7B7-11FD8E7F2F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699D66D-51D6-EFDC-6034-E103A0084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92" y="231543"/>
            <a:ext cx="11609815" cy="639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34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805F3-A867-0F72-75CB-57DAFBCF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605310" cy="2456442"/>
          </a:xfrm>
        </p:spPr>
        <p:txBody>
          <a:bodyPr>
            <a:noAutofit/>
          </a:bodyPr>
          <a:lstStyle/>
          <a:p>
            <a:r>
              <a:rPr lang="fr-FR" sz="2800" dirty="0"/>
              <a:t>Globes virtuels : </a:t>
            </a:r>
            <a:br>
              <a:rPr lang="fr-FR" sz="2800" dirty="0"/>
            </a:br>
            <a:r>
              <a:rPr lang="fr-FR" sz="2800" dirty="0" err="1"/>
              <a:t>état</a:t>
            </a:r>
            <a:r>
              <a:rPr lang="fr-FR" sz="2800" dirty="0"/>
              <a:t> des lieux, histoire, </a:t>
            </a:r>
            <a:r>
              <a:rPr lang="fr-FR" sz="2800" dirty="0" err="1"/>
              <a:t>esthétique</a:t>
            </a:r>
            <a:r>
              <a:rPr lang="fr-FR" sz="2800" dirty="0"/>
              <a:t> et usages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38C4C1-FFAB-2776-296D-AF7FF68A37C9}"/>
              </a:ext>
            </a:extLst>
          </p:cNvPr>
          <p:cNvSpPr txBox="1"/>
          <p:nvPr/>
        </p:nvSpPr>
        <p:spPr>
          <a:xfrm>
            <a:off x="2262055" y="175365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cap="small" dirty="0">
                <a:solidFill>
                  <a:schemeClr val="bg1"/>
                </a:solidFill>
              </a:rPr>
              <a:t>WP 2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02A8778-A966-EB75-D7F5-A864435AC630}"/>
              </a:ext>
            </a:extLst>
          </p:cNvPr>
          <p:cNvSpPr txBox="1">
            <a:spLocks/>
          </p:cNvSpPr>
          <p:nvPr/>
        </p:nvSpPr>
        <p:spPr>
          <a:xfrm>
            <a:off x="4728117" y="673333"/>
            <a:ext cx="7370955" cy="54709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WP2.1- Catalogue de globes virtuels -&gt; </a:t>
            </a:r>
            <a:r>
              <a:rPr lang="fr-FR" sz="18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globothèque</a:t>
            </a:r>
            <a:endParaRPr lang="fr-FR" dirty="0">
              <a:solidFill>
                <a:schemeClr val="bg1"/>
              </a:solidFill>
              <a:highlight>
                <a:srgbClr val="FF0000"/>
              </a:highlight>
              <a:latin typeface="PalatinoLinotype"/>
            </a:endParaRPr>
          </a:p>
          <a:p>
            <a:r>
              <a:rPr lang="fr-FR" dirty="0">
                <a:latin typeface="PalatinoLinotype"/>
              </a:rPr>
              <a:t>WP2.2 – Imaginaire des globes (analyse historique et </a:t>
            </a:r>
            <a:r>
              <a:rPr lang="fr-FR" dirty="0" err="1">
                <a:latin typeface="PalatinoLinotype"/>
              </a:rPr>
              <a:t>sémiotique</a:t>
            </a:r>
            <a:r>
              <a:rPr lang="fr-FR" dirty="0">
                <a:latin typeface="PalatinoLinotype"/>
              </a:rPr>
              <a:t>) </a:t>
            </a:r>
          </a:p>
          <a:p>
            <a:r>
              <a:rPr lang="fr-FR" dirty="0">
                <a:latin typeface="PalatinoLinotype"/>
              </a:rPr>
              <a:t>WP2.3 – Usages des globes pour l’action publique </a:t>
            </a:r>
          </a:p>
          <a:p>
            <a:endParaRPr lang="fr-FR" dirty="0">
              <a:latin typeface="PalatinoLinotype"/>
            </a:endParaRPr>
          </a:p>
          <a:p>
            <a:pPr algn="l"/>
            <a:br>
              <a:rPr lang="fr-FR" sz="1200" dirty="0"/>
            </a:br>
            <a:endParaRPr lang="fr-FR" sz="12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94DF55B-3D2D-EEAB-76B0-4B38FA273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388" y="2122985"/>
            <a:ext cx="3387732" cy="42836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0B4F50-2AC5-E2FB-BFBF-9A794832C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865" y="2122985"/>
            <a:ext cx="3386490" cy="428361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31877EC-FAB7-503F-0777-87EAA2AEB423}"/>
              </a:ext>
            </a:extLst>
          </p:cNvPr>
          <p:cNvSpPr txBox="1"/>
          <p:nvPr/>
        </p:nvSpPr>
        <p:spPr>
          <a:xfrm>
            <a:off x="597741" y="5326818"/>
            <a:ext cx="4237057" cy="138499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  <a:sym typeface="Wingdings" pitchFamily="2" charset="2"/>
              </a:rPr>
              <a:t>Problème actuellement avec le site Web</a:t>
            </a:r>
          </a:p>
          <a:p>
            <a:r>
              <a:rPr lang="fr-FR" sz="1400" dirty="0">
                <a:highlight>
                  <a:srgbClr val="FFFF00"/>
                </a:highlight>
                <a:sym typeface="Wingdings" pitchFamily="2" charset="2"/>
              </a:rPr>
              <a:t>suite à la sécurisation des serveurs par la</a:t>
            </a:r>
          </a:p>
          <a:p>
            <a:r>
              <a:rPr lang="fr-FR" sz="1400" dirty="0">
                <a:highlight>
                  <a:srgbClr val="FFFF00"/>
                </a:highlight>
                <a:sym typeface="Wingdings" pitchFamily="2" charset="2"/>
              </a:rPr>
              <a:t>DSI du CNRS. Les fonctions Wiki ne fonctionnent</a:t>
            </a:r>
          </a:p>
          <a:p>
            <a:r>
              <a:rPr lang="fr-FR" sz="1400" dirty="0">
                <a:highlight>
                  <a:srgbClr val="FFFF00"/>
                </a:highlight>
                <a:sym typeface="Wingdings" pitchFamily="2" charset="2"/>
              </a:rPr>
              <a:t>que pour les adresses IP identifiées : </a:t>
            </a:r>
          </a:p>
          <a:p>
            <a:r>
              <a:rPr lang="fr-FR" sz="1400" dirty="0">
                <a:highlight>
                  <a:srgbClr val="FFFF00"/>
                </a:highlight>
                <a:sym typeface="Wingdings" pitchFamily="2" charset="2"/>
              </a:rPr>
              <a:t>pas l’idéal pour faire bosser dessus les étudiants </a:t>
            </a:r>
          </a:p>
          <a:p>
            <a:r>
              <a:rPr lang="fr-FR" sz="1400" dirty="0">
                <a:highlight>
                  <a:srgbClr val="FFFF00"/>
                </a:highlight>
                <a:sym typeface="Wingdings" pitchFamily="2" charset="2"/>
              </a:rPr>
              <a:t>de GEONUM en décembre !</a:t>
            </a:r>
            <a:endParaRPr lang="fr-FR" sz="1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17638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805F3-A867-0F72-75CB-57DAFBCF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605310" cy="2456442"/>
          </a:xfrm>
        </p:spPr>
        <p:txBody>
          <a:bodyPr>
            <a:noAutofit/>
          </a:bodyPr>
          <a:lstStyle/>
          <a:p>
            <a:r>
              <a:rPr lang="fr-FR" sz="2800" dirty="0"/>
              <a:t>Globes virtuels : </a:t>
            </a:r>
            <a:br>
              <a:rPr lang="fr-FR" sz="2800" dirty="0"/>
            </a:br>
            <a:r>
              <a:rPr lang="fr-FR" sz="2800" dirty="0" err="1"/>
              <a:t>état</a:t>
            </a:r>
            <a:r>
              <a:rPr lang="fr-FR" sz="2800" dirty="0"/>
              <a:t> des lieux, histoire, </a:t>
            </a:r>
            <a:r>
              <a:rPr lang="fr-FR" sz="2800" dirty="0" err="1"/>
              <a:t>esthétique</a:t>
            </a:r>
            <a:r>
              <a:rPr lang="fr-FR" sz="2800" dirty="0"/>
              <a:t> et usages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38C4C1-FFAB-2776-296D-AF7FF68A37C9}"/>
              </a:ext>
            </a:extLst>
          </p:cNvPr>
          <p:cNvSpPr txBox="1"/>
          <p:nvPr/>
        </p:nvSpPr>
        <p:spPr>
          <a:xfrm>
            <a:off x="2262055" y="175365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cap="small" dirty="0">
                <a:solidFill>
                  <a:schemeClr val="bg1"/>
                </a:solidFill>
              </a:rPr>
              <a:t>WP 2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02A8778-A966-EB75-D7F5-A864435AC630}"/>
              </a:ext>
            </a:extLst>
          </p:cNvPr>
          <p:cNvSpPr txBox="1">
            <a:spLocks/>
          </p:cNvSpPr>
          <p:nvPr/>
        </p:nvSpPr>
        <p:spPr>
          <a:xfrm>
            <a:off x="4694250" y="345956"/>
            <a:ext cx="7370955" cy="58962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WP2.1- Catalogue de globes virtuels -&gt; </a:t>
            </a:r>
            <a:r>
              <a:rPr lang="fr-FR" sz="18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globothèque</a:t>
            </a:r>
            <a:endParaRPr lang="fr-FR" dirty="0">
              <a:solidFill>
                <a:schemeClr val="bg1"/>
              </a:solidFill>
              <a:highlight>
                <a:srgbClr val="FF0000"/>
              </a:highlight>
              <a:latin typeface="PalatinoLinotype"/>
            </a:endParaRPr>
          </a:p>
          <a:p>
            <a:r>
              <a:rPr lang="fr-FR" dirty="0">
                <a:latin typeface="PalatinoLinotype"/>
              </a:rPr>
              <a:t>WP2.2 – Imaginaire des globes (analyse historique et </a:t>
            </a:r>
            <a:r>
              <a:rPr lang="fr-FR" dirty="0" err="1">
                <a:latin typeface="PalatinoLinotype"/>
              </a:rPr>
              <a:t>sémiotique</a:t>
            </a:r>
            <a:r>
              <a:rPr lang="fr-FR" dirty="0">
                <a:latin typeface="PalatinoLinotype"/>
              </a:rPr>
              <a:t>) </a:t>
            </a:r>
          </a:p>
          <a:p>
            <a:r>
              <a:rPr lang="fr-FR" dirty="0">
                <a:latin typeface="PalatinoLinotype"/>
              </a:rPr>
              <a:t>WP2.3 – Usages des globes pour l’action publique </a:t>
            </a:r>
          </a:p>
          <a:p>
            <a:endParaRPr lang="fr-FR" dirty="0">
              <a:latin typeface="PalatinoLinotype"/>
            </a:endParaRPr>
          </a:p>
          <a:p>
            <a:r>
              <a:rPr lang="fr-FR" dirty="0">
                <a:latin typeface="PalatinoLinotype"/>
              </a:rPr>
              <a:t>Tâches effectuées depuis le séminaire d’avril :</a:t>
            </a:r>
          </a:p>
          <a:p>
            <a:pPr lvl="1"/>
            <a:r>
              <a:rPr lang="fr-FR" dirty="0">
                <a:latin typeface="Palatino" pitchFamily="2" charset="77"/>
                <a:ea typeface="Palatino" pitchFamily="2" charset="77"/>
              </a:rPr>
              <a:t>Tutoriel pour la saisie des métadonnées : </a:t>
            </a:r>
            <a:r>
              <a:rPr lang="fr-FR" dirty="0">
                <a:latin typeface="Palatino" pitchFamily="2" charset="77"/>
                <a:ea typeface="Palatino" pitchFamily="2" charset="77"/>
                <a:hlinkClick r:id="rId2"/>
              </a:rPr>
              <a:t>https://www-iuem.univ-brest.fr/pops/attachments/3299</a:t>
            </a:r>
            <a:r>
              <a:rPr lang="fr-FR" dirty="0">
                <a:latin typeface="Palatino" pitchFamily="2" charset="77"/>
                <a:ea typeface="Palatino" pitchFamily="2" charset="77"/>
              </a:rPr>
              <a:t> </a:t>
            </a:r>
          </a:p>
          <a:p>
            <a:pPr lvl="1"/>
            <a:r>
              <a:rPr lang="fr-FR" dirty="0">
                <a:latin typeface="Palatino" pitchFamily="2" charset="77"/>
                <a:ea typeface="Palatino" pitchFamily="2" charset="77"/>
              </a:rPr>
              <a:t>Liste des globes à renseigner : </a:t>
            </a:r>
            <a:r>
              <a:rPr lang="fr-FR" dirty="0">
                <a:latin typeface="Palatino" pitchFamily="2" charset="77"/>
                <a:ea typeface="Palatino" pitchFamily="2" charset="77"/>
                <a:hlinkClick r:id="rId2"/>
              </a:rPr>
              <a:t>https://www-iuem.univ-brest.fr/pops/attachments/3299</a:t>
            </a:r>
            <a:r>
              <a:rPr lang="fr-FR" dirty="0">
                <a:latin typeface="Palatino" pitchFamily="2" charset="77"/>
                <a:ea typeface="Palatino" pitchFamily="2" charset="77"/>
              </a:rPr>
              <a:t> </a:t>
            </a:r>
          </a:p>
          <a:p>
            <a:pPr lvl="1"/>
            <a:r>
              <a:rPr lang="fr-FR" dirty="0">
                <a:latin typeface="Palatino" pitchFamily="2" charset="77"/>
                <a:ea typeface="Palatino" pitchFamily="2" charset="77"/>
              </a:rPr>
              <a:t>Travail en cours (Fabrice / Matthieu) sur les globes recensés depuis le compte Twitter/X de GLOBAIA (changement de statut du compte)</a:t>
            </a:r>
          </a:p>
          <a:p>
            <a:pPr lvl="2"/>
            <a:r>
              <a:rPr lang="fr-FR" dirty="0">
                <a:highlight>
                  <a:srgbClr val="FFFF00"/>
                </a:highlight>
                <a:latin typeface="Palatino" pitchFamily="2" charset="77"/>
                <a:ea typeface="Palatino" pitchFamily="2" charset="77"/>
              </a:rPr>
              <a:t>Finalement réactivation récente du compte qui va nous permettre de réintégrer ces globes !</a:t>
            </a:r>
            <a:r>
              <a:rPr lang="fr-FR" dirty="0">
                <a:latin typeface="Palatino" pitchFamily="2" charset="77"/>
                <a:ea typeface="Palatino" pitchFamily="2" charset="77"/>
              </a:rPr>
              <a:t> </a:t>
            </a:r>
            <a:r>
              <a:rPr lang="fr-FR" sz="1600" dirty="0">
                <a:latin typeface="Palatino" pitchFamily="2" charset="77"/>
                <a:ea typeface="Palatino" pitchFamily="2" charset="77"/>
              </a:rPr>
              <a:t>	</a:t>
            </a:r>
          </a:p>
          <a:p>
            <a:r>
              <a:rPr lang="fr-FR" dirty="0">
                <a:highlight>
                  <a:srgbClr val="FFFF00"/>
                </a:highlight>
                <a:latin typeface="Palatino" pitchFamily="2" charset="77"/>
                <a:ea typeface="Palatino" pitchFamily="2" charset="77"/>
              </a:rPr>
              <a:t>Perspectives : </a:t>
            </a:r>
          </a:p>
          <a:p>
            <a:pPr lvl="1"/>
            <a:r>
              <a:rPr lang="fr-FR" dirty="0">
                <a:highlight>
                  <a:srgbClr val="FFFF00"/>
                </a:highlight>
                <a:latin typeface="Palatino" pitchFamily="2" charset="77"/>
                <a:ea typeface="Palatino" pitchFamily="2" charset="77"/>
              </a:rPr>
              <a:t>Poursuite de la saisie jusqu’à la fin de l’année uniquement !</a:t>
            </a:r>
            <a:br>
              <a:rPr lang="fr-FR" dirty="0">
                <a:highlight>
                  <a:srgbClr val="FFFF00"/>
                </a:highlight>
                <a:latin typeface="Palatino" pitchFamily="2" charset="77"/>
                <a:ea typeface="Palatino" pitchFamily="2" charset="77"/>
              </a:rPr>
            </a:br>
            <a:r>
              <a:rPr lang="fr-FR" dirty="0">
                <a:highlight>
                  <a:srgbClr val="FFFF00"/>
                </a:highlight>
                <a:latin typeface="Palatino" pitchFamily="2" charset="77"/>
                <a:ea typeface="Palatino" pitchFamily="2" charset="77"/>
              </a:rPr>
              <a:t>(master GEONUM -&gt; déc. 2024)</a:t>
            </a:r>
          </a:p>
          <a:p>
            <a:pPr lvl="1"/>
            <a:r>
              <a:rPr lang="fr-FR" dirty="0">
                <a:highlight>
                  <a:srgbClr val="FFFF00"/>
                </a:highlight>
                <a:latin typeface="Palatino" pitchFamily="2" charset="77"/>
                <a:ea typeface="Palatino" pitchFamily="2" charset="77"/>
              </a:rPr>
              <a:t>Analyse du corpus début 2025 (avant séminaire annuel) avec Grégoire et Laurent.</a:t>
            </a:r>
            <a:br>
              <a:rPr lang="fr-FR" dirty="0">
                <a:highlight>
                  <a:srgbClr val="FFFF00"/>
                </a:highlight>
                <a:latin typeface="Palatino" pitchFamily="2" charset="77"/>
                <a:ea typeface="Palatino" pitchFamily="2" charset="77"/>
              </a:rPr>
            </a:br>
            <a:endParaRPr lang="fr-FR" dirty="0">
              <a:highlight>
                <a:srgbClr val="FFFF00"/>
              </a:highlight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86164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805F3-A867-0F72-75CB-57DAFBCF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605310" cy="2456442"/>
          </a:xfrm>
        </p:spPr>
        <p:txBody>
          <a:bodyPr>
            <a:noAutofit/>
          </a:bodyPr>
          <a:lstStyle/>
          <a:p>
            <a:r>
              <a:rPr lang="fr-FR" sz="2800" dirty="0"/>
              <a:t>Globes virtuels : </a:t>
            </a:r>
            <a:br>
              <a:rPr lang="fr-FR" sz="2800" dirty="0"/>
            </a:br>
            <a:r>
              <a:rPr lang="fr-FR" sz="2800" dirty="0" err="1"/>
              <a:t>état</a:t>
            </a:r>
            <a:r>
              <a:rPr lang="fr-FR" sz="2800" dirty="0"/>
              <a:t> des lieux, histoire, </a:t>
            </a:r>
            <a:r>
              <a:rPr lang="fr-FR" sz="2800" dirty="0" err="1"/>
              <a:t>esthétique</a:t>
            </a:r>
            <a:r>
              <a:rPr lang="fr-FR" sz="2800" dirty="0"/>
              <a:t> et usages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38C4C1-FFAB-2776-296D-AF7FF68A37C9}"/>
              </a:ext>
            </a:extLst>
          </p:cNvPr>
          <p:cNvSpPr txBox="1"/>
          <p:nvPr/>
        </p:nvSpPr>
        <p:spPr>
          <a:xfrm>
            <a:off x="2262055" y="175365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cap="small" dirty="0">
                <a:solidFill>
                  <a:schemeClr val="bg1"/>
                </a:solidFill>
              </a:rPr>
              <a:t>WP 2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02A8778-A966-EB75-D7F5-A864435AC630}"/>
              </a:ext>
            </a:extLst>
          </p:cNvPr>
          <p:cNvSpPr txBox="1">
            <a:spLocks/>
          </p:cNvSpPr>
          <p:nvPr/>
        </p:nvSpPr>
        <p:spPr>
          <a:xfrm>
            <a:off x="4728117" y="673333"/>
            <a:ext cx="7370955" cy="58962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WP2.1- Catalogue de globes virtuels -&gt; </a:t>
            </a:r>
            <a:r>
              <a:rPr lang="fr-FR" sz="18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globothèque</a:t>
            </a:r>
            <a:endParaRPr lang="fr-FR" dirty="0">
              <a:solidFill>
                <a:schemeClr val="bg1"/>
              </a:solidFill>
              <a:highlight>
                <a:srgbClr val="FF0000"/>
              </a:highlight>
              <a:latin typeface="PalatinoLinotype"/>
            </a:endParaRPr>
          </a:p>
          <a:p>
            <a:r>
              <a:rPr lang="fr-FR" dirty="0">
                <a:latin typeface="PalatinoLinotype"/>
              </a:rPr>
              <a:t>WP2.2 – Imaginaire des globes (analyse historique et </a:t>
            </a:r>
            <a:r>
              <a:rPr lang="fr-FR" dirty="0" err="1">
                <a:latin typeface="PalatinoLinotype"/>
              </a:rPr>
              <a:t>sémiotique</a:t>
            </a:r>
            <a:r>
              <a:rPr lang="fr-FR" dirty="0">
                <a:latin typeface="PalatinoLinotype"/>
              </a:rPr>
              <a:t>) </a:t>
            </a:r>
          </a:p>
          <a:p>
            <a:r>
              <a:rPr lang="fr-FR" dirty="0">
                <a:latin typeface="PalatinoLinotype"/>
              </a:rPr>
              <a:t>WP2.3 – Usages des globes pour l’action publique </a:t>
            </a:r>
          </a:p>
          <a:p>
            <a:endParaRPr lang="fr-FR" dirty="0">
              <a:latin typeface="PalatinoLinotype"/>
            </a:endParaRPr>
          </a:p>
          <a:p>
            <a:r>
              <a:rPr lang="fr-FR" dirty="0">
                <a:latin typeface="PalatinoLinotype"/>
              </a:rPr>
              <a:t>Tâches effectuées depuis le séminaire d’avril :</a:t>
            </a:r>
          </a:p>
          <a:p>
            <a:pPr lvl="1"/>
            <a:r>
              <a:rPr lang="fr-FR" dirty="0">
                <a:latin typeface="Palatino" pitchFamily="2" charset="77"/>
                <a:ea typeface="Palatino" pitchFamily="2" charset="77"/>
              </a:rPr>
              <a:t>Tutoriel pour la saisie des métadonnées : </a:t>
            </a:r>
            <a:r>
              <a:rPr lang="fr-FR" dirty="0">
                <a:latin typeface="Palatino" pitchFamily="2" charset="77"/>
                <a:ea typeface="Palatino" pitchFamily="2" charset="77"/>
                <a:hlinkClick r:id="rId2"/>
              </a:rPr>
              <a:t>https://www-iuem.univ-brest.fr/pops/attachments/3299</a:t>
            </a:r>
            <a:r>
              <a:rPr lang="fr-FR" dirty="0">
                <a:latin typeface="Palatino" pitchFamily="2" charset="77"/>
                <a:ea typeface="Palatino" pitchFamily="2" charset="77"/>
              </a:rPr>
              <a:t> </a:t>
            </a:r>
          </a:p>
          <a:p>
            <a:pPr lvl="1"/>
            <a:r>
              <a:rPr lang="fr-FR" dirty="0">
                <a:latin typeface="Palatino" pitchFamily="2" charset="77"/>
                <a:ea typeface="Palatino" pitchFamily="2" charset="77"/>
              </a:rPr>
              <a:t>Liste des globes à renseigner : </a:t>
            </a:r>
            <a:r>
              <a:rPr lang="fr-FR" dirty="0">
                <a:latin typeface="Palatino" pitchFamily="2" charset="77"/>
                <a:ea typeface="Palatino" pitchFamily="2" charset="77"/>
                <a:hlinkClick r:id="rId2"/>
              </a:rPr>
              <a:t>https://www-iuem.univ-brest.fr/pops/attachments/3299</a:t>
            </a:r>
            <a:r>
              <a:rPr lang="fr-FR" dirty="0">
                <a:latin typeface="Palatino" pitchFamily="2" charset="77"/>
                <a:ea typeface="Palatino" pitchFamily="2" charset="77"/>
              </a:rPr>
              <a:t> </a:t>
            </a:r>
          </a:p>
          <a:p>
            <a:pPr lvl="1"/>
            <a:r>
              <a:rPr lang="fr-FR" dirty="0">
                <a:latin typeface="Palatino" pitchFamily="2" charset="77"/>
                <a:ea typeface="Palatino" pitchFamily="2" charset="77"/>
              </a:rPr>
              <a:t>Travail en cours (Fabrice / Matthieu) sur les globes recensés depuis le compte Twitter/X de GLOBAIA (changement de statut du compte).</a:t>
            </a:r>
            <a:r>
              <a:rPr lang="fr-FR" sz="1800" dirty="0">
                <a:latin typeface="Palatino" pitchFamily="2" charset="77"/>
                <a:ea typeface="Palatino" pitchFamily="2" charset="77"/>
              </a:rPr>
              <a:t>	</a:t>
            </a:r>
          </a:p>
          <a:p>
            <a:r>
              <a:rPr lang="fr-FR" dirty="0">
                <a:latin typeface="Palatino" pitchFamily="2" charset="77"/>
                <a:ea typeface="Palatino" pitchFamily="2" charset="77"/>
              </a:rPr>
              <a:t>Perspectives : </a:t>
            </a:r>
          </a:p>
          <a:p>
            <a:pPr lvl="1"/>
            <a:r>
              <a:rPr lang="fr-FR" dirty="0">
                <a:latin typeface="Palatino" pitchFamily="2" charset="77"/>
                <a:ea typeface="Palatino" pitchFamily="2" charset="77"/>
              </a:rPr>
              <a:t>Poursuite de la saisie (notamment master GEONUM -&gt; déc. 2024)</a:t>
            </a:r>
          </a:p>
          <a:p>
            <a:pPr lvl="1"/>
            <a:r>
              <a:rPr lang="fr-FR" dirty="0">
                <a:latin typeface="Palatino" pitchFamily="2" charset="77"/>
                <a:ea typeface="Palatino" pitchFamily="2" charset="77"/>
              </a:rPr>
              <a:t>Analyse du corpus début 2025 (avant séminaire annuel) avec Grégoire.</a:t>
            </a:r>
            <a:br>
              <a:rPr lang="fr-FR" dirty="0">
                <a:latin typeface="Palatino" pitchFamily="2" charset="77"/>
                <a:ea typeface="Palatino" pitchFamily="2" charset="77"/>
              </a:rPr>
            </a:br>
            <a:endParaRPr lang="fr-FR" dirty="0"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210306-2C95-A150-2867-26AB9D2E9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11" y="-122786"/>
            <a:ext cx="12099072" cy="738417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995AA95-ED02-089F-A2B2-84750922F1D7}"/>
              </a:ext>
            </a:extLst>
          </p:cNvPr>
          <p:cNvSpPr txBox="1"/>
          <p:nvPr/>
        </p:nvSpPr>
        <p:spPr>
          <a:xfrm>
            <a:off x="170937" y="3636816"/>
            <a:ext cx="4887877" cy="116955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  <a:sym typeface="Wingdings" pitchFamily="2" charset="2"/>
              </a:rPr>
              <a:t>Le liste des globes à cataloguer</a:t>
            </a:r>
          </a:p>
          <a:p>
            <a:r>
              <a:rPr lang="fr-FR" sz="1400" dirty="0">
                <a:highlight>
                  <a:srgbClr val="FFFF00"/>
                </a:highlight>
                <a:sym typeface="Wingdings" pitchFamily="2" charset="2"/>
              </a:rPr>
              <a:t>est toujours disponible et peut être</a:t>
            </a:r>
          </a:p>
          <a:p>
            <a:r>
              <a:rPr lang="fr-FR" sz="1400" dirty="0">
                <a:highlight>
                  <a:srgbClr val="FFFF00"/>
                </a:highlight>
                <a:sym typeface="Wingdings" pitchFamily="2" charset="2"/>
              </a:rPr>
              <a:t>mise à jour par n’importe quel membre</a:t>
            </a:r>
          </a:p>
          <a:p>
            <a:r>
              <a:rPr lang="fr-FR" sz="1400" dirty="0">
                <a:highlight>
                  <a:srgbClr val="FFFF00"/>
                </a:highlight>
                <a:sym typeface="Wingdings" pitchFamily="2" charset="2"/>
              </a:rPr>
              <a:t>du projet sur POPS :</a:t>
            </a:r>
          </a:p>
          <a:p>
            <a:r>
              <a:rPr lang="fr-FR" sz="1400" dirty="0">
                <a:highlight>
                  <a:srgbClr val="FFFF00"/>
                </a:highlight>
                <a:sym typeface="Wingdings" pitchFamily="2" charset="2"/>
              </a:rPr>
              <a:t>https://www-</a:t>
            </a:r>
            <a:r>
              <a:rPr lang="fr-FR" sz="1400" dirty="0" err="1">
                <a:highlight>
                  <a:srgbClr val="FFFF00"/>
                </a:highlight>
                <a:sym typeface="Wingdings" pitchFamily="2" charset="2"/>
              </a:rPr>
              <a:t>iuem.univ</a:t>
            </a:r>
            <a:r>
              <a:rPr lang="fr-FR" sz="1400" dirty="0">
                <a:highlight>
                  <a:srgbClr val="FFFF00"/>
                </a:highlight>
                <a:sym typeface="Wingdings" pitchFamily="2" charset="2"/>
              </a:rPr>
              <a:t>-</a:t>
            </a:r>
            <a:r>
              <a:rPr lang="fr-FR" sz="1400" dirty="0" err="1">
                <a:highlight>
                  <a:srgbClr val="FFFF00"/>
                </a:highlight>
                <a:sym typeface="Wingdings" pitchFamily="2" charset="2"/>
              </a:rPr>
              <a:t>brest.fr</a:t>
            </a:r>
            <a:r>
              <a:rPr lang="fr-FR" sz="1400" dirty="0">
                <a:highlight>
                  <a:srgbClr val="FFFF00"/>
                </a:highlight>
                <a:sym typeface="Wingdings" pitchFamily="2" charset="2"/>
              </a:rPr>
              <a:t>/pops/</a:t>
            </a:r>
            <a:r>
              <a:rPr lang="fr-FR" sz="1400" dirty="0" err="1">
                <a:highlight>
                  <a:srgbClr val="FFFF00"/>
                </a:highlight>
                <a:sym typeface="Wingdings" pitchFamily="2" charset="2"/>
              </a:rPr>
              <a:t>attachments</a:t>
            </a:r>
            <a:r>
              <a:rPr lang="fr-FR" sz="1400" dirty="0">
                <a:highlight>
                  <a:srgbClr val="FFFF00"/>
                </a:highlight>
                <a:sym typeface="Wingdings" pitchFamily="2" charset="2"/>
              </a:rPr>
              <a:t>/3299  </a:t>
            </a:r>
          </a:p>
        </p:txBody>
      </p:sp>
    </p:spTree>
    <p:extLst>
      <p:ext uri="{BB962C8B-B14F-4D97-AF65-F5344CB8AC3E}">
        <p14:creationId xmlns:p14="http://schemas.microsoft.com/office/powerpoint/2010/main" val="4043244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960064-2DA9-D300-D306-E94C54187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 dirty="0"/>
              <a:t>Globes virtuels : </a:t>
            </a:r>
            <a:br>
              <a:rPr lang="fr-FR" sz="2800" dirty="0"/>
            </a:br>
            <a:r>
              <a:rPr lang="fr-FR" sz="2800" dirty="0" err="1"/>
              <a:t>état</a:t>
            </a:r>
            <a:r>
              <a:rPr lang="fr-FR" sz="2800" dirty="0"/>
              <a:t> des lieux, histoire, </a:t>
            </a:r>
            <a:r>
              <a:rPr lang="fr-FR" sz="2800" dirty="0" err="1"/>
              <a:t>esthétique</a:t>
            </a:r>
            <a:r>
              <a:rPr lang="fr-FR" sz="2800" dirty="0"/>
              <a:t> et usages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D0BB52A-1B3F-9768-74E0-E34510501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9449" y="673333"/>
            <a:ext cx="7579624" cy="5470989"/>
          </a:xfrm>
        </p:spPr>
        <p:txBody>
          <a:bodyPr>
            <a:noAutofit/>
          </a:bodyPr>
          <a:lstStyle/>
          <a:p>
            <a:r>
              <a:rPr lang="fr-FR" sz="1800" dirty="0">
                <a:effectLst/>
                <a:latin typeface="PalatinoLinotype"/>
              </a:rPr>
              <a:t>WP2.1- Catalogue de globes virtuels -&gt; </a:t>
            </a:r>
            <a:r>
              <a:rPr lang="fr-FR" sz="1800" dirty="0" err="1">
                <a:effectLst/>
                <a:latin typeface="PalatinoLinotype"/>
              </a:rPr>
              <a:t>globothèque</a:t>
            </a:r>
            <a:endParaRPr lang="fr-FR" dirty="0">
              <a:latin typeface="PalatinoLinotype"/>
            </a:endParaRPr>
          </a:p>
          <a:p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WP2.2 – Imaginaire des globes (analyse historique et </a:t>
            </a:r>
            <a:r>
              <a:rPr lang="fr-FR" sz="18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sémiotique</a:t>
            </a:r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) </a:t>
            </a:r>
          </a:p>
          <a:p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WP2.3 – Usages des globes pour l’action publique </a:t>
            </a:r>
            <a:endParaRPr lang="fr-FR" sz="1800" dirty="0">
              <a:effectLst/>
              <a:latin typeface="PalatinoLinotype"/>
            </a:endParaRPr>
          </a:p>
          <a:p>
            <a:r>
              <a:rPr lang="fr-FR" dirty="0">
                <a:latin typeface="PalatinoLinotype"/>
              </a:rPr>
              <a:t>2 volets qui restent à enclencher autour d’e</a:t>
            </a:r>
            <a:r>
              <a:rPr lang="fr-FR" sz="1800" dirty="0">
                <a:effectLst/>
                <a:latin typeface="PalatinoLinotype"/>
              </a:rPr>
              <a:t>ntretiens.</a:t>
            </a:r>
          </a:p>
          <a:p>
            <a:r>
              <a:rPr lang="fr-FR" dirty="0">
                <a:latin typeface="PalatinoLinotype"/>
              </a:rPr>
              <a:t>Extrait du CR du séminaire d’avril :</a:t>
            </a:r>
          </a:p>
          <a:p>
            <a:pPr lvl="1"/>
            <a:r>
              <a:rPr lang="fr-FR" dirty="0">
                <a:effectLst/>
                <a:latin typeface="PalatinoLinotype"/>
              </a:rPr>
              <a:t>Entretiens (qui pourraient être filmé pour enrichir l’expo) avec les acteurs clés pour questionner leurs narrations associées à ces données (intentionnalités) : c’est ici un nouveau chantier qui s’ouvre. </a:t>
            </a:r>
          </a:p>
          <a:p>
            <a:pPr lvl="1"/>
            <a:r>
              <a:rPr lang="fr-FR" dirty="0">
                <a:effectLst/>
                <a:latin typeface="PalatinoLinotype"/>
              </a:rPr>
              <a:t>Une réflexion méthodologique doit alors s’engager (un nouveau sous-groupe) pour réfléchir à la trame d’entretien (pourquoi 2/3 entretiens biographiques avec certains acteurs ?) et au mode d’entretien (pourquoi pas envisager un temps consacré à de la « </a:t>
            </a:r>
            <a:r>
              <a:rPr lang="fr-FR" dirty="0" err="1">
                <a:effectLst/>
                <a:latin typeface="PalatinoLinotype"/>
              </a:rPr>
              <a:t>globo</a:t>
            </a:r>
            <a:r>
              <a:rPr lang="fr-FR" dirty="0">
                <a:effectLst/>
                <a:latin typeface="PalatinoLinotype"/>
              </a:rPr>
              <a:t>-élicitation » (globes comme support d’</a:t>
            </a:r>
            <a:r>
              <a:rPr lang="fr-FR" dirty="0" err="1">
                <a:effectLst/>
                <a:latin typeface="PalatinoLinotype"/>
              </a:rPr>
              <a:t>élicitation</a:t>
            </a:r>
            <a:r>
              <a:rPr lang="fr-FR" dirty="0">
                <a:effectLst/>
                <a:latin typeface="PalatinoLinotype"/>
              </a:rPr>
              <a:t>) ?). Plusieurs acteurs clés ont </a:t>
            </a:r>
            <a:r>
              <a:rPr lang="fr-FR" dirty="0">
                <a:latin typeface="PalatinoLinotype"/>
              </a:rPr>
              <a:t>été </a:t>
            </a:r>
            <a:r>
              <a:rPr lang="fr-FR" dirty="0">
                <a:effectLst/>
                <a:latin typeface="PalatinoLinotype"/>
              </a:rPr>
              <a:t>d’ores et déjà été identifiés : M. </a:t>
            </a:r>
            <a:r>
              <a:rPr lang="fr-FR" dirty="0" err="1">
                <a:effectLst/>
                <a:latin typeface="PalatinoLinotype"/>
              </a:rPr>
              <a:t>Globaia</a:t>
            </a:r>
            <a:r>
              <a:rPr lang="fr-FR" dirty="0">
                <a:latin typeface="PalatinoLinotype"/>
              </a:rPr>
              <a:t>, </a:t>
            </a:r>
            <a:r>
              <a:rPr lang="fr-FR" dirty="0">
                <a:effectLst/>
                <a:latin typeface="PalatinoLinotype"/>
              </a:rPr>
              <a:t>M. </a:t>
            </a:r>
            <a:r>
              <a:rPr lang="fr-FR" dirty="0" err="1">
                <a:effectLst/>
                <a:latin typeface="PalatinoLinotype"/>
              </a:rPr>
              <a:t>Geoconscience</a:t>
            </a:r>
            <a:r>
              <a:rPr lang="fr-FR" dirty="0">
                <a:effectLst/>
                <a:latin typeface="PalatinoLinotype"/>
              </a:rPr>
              <a:t>, le DG de l’IGN, M. </a:t>
            </a:r>
            <a:r>
              <a:rPr lang="fr-FR" dirty="0" err="1">
                <a:effectLst/>
                <a:latin typeface="PalatinoLinotype"/>
              </a:rPr>
              <a:t>Geospatial</a:t>
            </a:r>
            <a:r>
              <a:rPr lang="fr-FR" dirty="0">
                <a:effectLst/>
                <a:latin typeface="PalatinoLinotype"/>
              </a:rPr>
              <a:t> de Google, la NOAA et les responsables du projet Science On a </a:t>
            </a:r>
            <a:r>
              <a:rPr lang="fr-FR" dirty="0" err="1">
                <a:effectLst/>
                <a:latin typeface="PalatinoLinotype"/>
              </a:rPr>
              <a:t>Sphere</a:t>
            </a:r>
            <a:r>
              <a:rPr lang="fr-FR" dirty="0">
                <a:latin typeface="PalatinoLinotype"/>
              </a:rPr>
              <a:t>, </a:t>
            </a:r>
            <a:r>
              <a:rPr lang="fr-FR" dirty="0">
                <a:effectLst/>
                <a:latin typeface="PalatinoLinotype"/>
              </a:rPr>
              <a:t>des contacts de FMLT au SEDAC, à l’Université de Chicago, etc.</a:t>
            </a:r>
          </a:p>
          <a:p>
            <a:pPr lvl="1"/>
            <a:r>
              <a:rPr lang="fr-FR" dirty="0">
                <a:latin typeface="PalatinoLinotype"/>
              </a:rPr>
              <a:t>À t</a:t>
            </a:r>
            <a:r>
              <a:rPr lang="fr-FR" dirty="0">
                <a:effectLst/>
                <a:latin typeface="PalatinoLinotype"/>
              </a:rPr>
              <a:t>erme, travailler le lien entre texte, discours, </a:t>
            </a:r>
            <a:r>
              <a:rPr lang="fr-FR" dirty="0" err="1">
                <a:effectLst/>
                <a:latin typeface="PalatinoLinotype"/>
              </a:rPr>
              <a:t>données</a:t>
            </a:r>
            <a:r>
              <a:rPr lang="fr-FR" dirty="0">
                <a:effectLst/>
                <a:latin typeface="PalatinoLinotype"/>
              </a:rPr>
              <a:t> autour des globes.</a:t>
            </a:r>
          </a:p>
          <a:p>
            <a:endParaRPr lang="fr-FR" sz="1200" dirty="0">
              <a:solidFill>
                <a:schemeClr val="bg1"/>
              </a:solidFill>
            </a:endParaRPr>
          </a:p>
          <a:p>
            <a:pPr marL="0" indent="0">
              <a:buNone/>
            </a:pPr>
            <a:br>
              <a:rPr lang="fr-FR" sz="1200" dirty="0"/>
            </a:br>
            <a:endParaRPr lang="fr-FR" sz="1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093946C-F0FA-51AC-D5A5-70E4FB4FA67D}"/>
              </a:ext>
            </a:extLst>
          </p:cNvPr>
          <p:cNvSpPr txBox="1"/>
          <p:nvPr/>
        </p:nvSpPr>
        <p:spPr>
          <a:xfrm>
            <a:off x="2294609" y="1764804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cap="small" dirty="0">
                <a:solidFill>
                  <a:schemeClr val="bg1"/>
                </a:solidFill>
              </a:rPr>
              <a:t>WP 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04BE4BF-F547-359D-E839-A0850A04BF45}"/>
              </a:ext>
            </a:extLst>
          </p:cNvPr>
          <p:cNvSpPr txBox="1"/>
          <p:nvPr/>
        </p:nvSpPr>
        <p:spPr>
          <a:xfrm>
            <a:off x="332533" y="5042118"/>
            <a:ext cx="4676280" cy="18158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highlight>
                  <a:srgbClr val="FFFF00"/>
                </a:highlight>
              </a:rPr>
              <a:t>Sébastian et Pierre vont initier le chantier </a:t>
            </a:r>
            <a:br>
              <a:rPr lang="fr-FR" sz="1600" dirty="0">
                <a:highlight>
                  <a:srgbClr val="FFFF00"/>
                </a:highlight>
              </a:rPr>
            </a:br>
            <a:r>
              <a:rPr lang="fr-FR" sz="1600" dirty="0">
                <a:highlight>
                  <a:srgbClr val="FFFF00"/>
                </a:highlight>
              </a:rPr>
              <a:t>en proposant : </a:t>
            </a:r>
          </a:p>
          <a:p>
            <a:r>
              <a:rPr lang="fr-FR" sz="1600" dirty="0">
                <a:highlight>
                  <a:srgbClr val="FFFF00"/>
                </a:highlight>
              </a:rPr>
              <a:t>- une première liste de contacts</a:t>
            </a:r>
          </a:p>
          <a:p>
            <a:r>
              <a:rPr lang="fr-FR" sz="1600" dirty="0">
                <a:highlight>
                  <a:srgbClr val="FFFF00"/>
                </a:highlight>
              </a:rPr>
              <a:t>- une première de trame d’entretiens</a:t>
            </a:r>
          </a:p>
          <a:p>
            <a:r>
              <a:rPr lang="fr-FR" sz="1600" dirty="0">
                <a:highlight>
                  <a:srgbClr val="FFFF00"/>
                </a:highlight>
              </a:rPr>
              <a:t>Nous constituerons alors un groupe de</a:t>
            </a:r>
            <a:br>
              <a:rPr lang="fr-FR" sz="1600" dirty="0">
                <a:highlight>
                  <a:srgbClr val="FFFF00"/>
                </a:highlight>
              </a:rPr>
            </a:br>
            <a:r>
              <a:rPr lang="fr-FR" sz="1600" dirty="0">
                <a:highlight>
                  <a:srgbClr val="FFFF00"/>
                </a:highlight>
              </a:rPr>
              <a:t>travail avec les collègues motivés.</a:t>
            </a:r>
          </a:p>
          <a:p>
            <a:r>
              <a:rPr lang="fr-FR" sz="1600" dirty="0">
                <a:highlight>
                  <a:srgbClr val="FFFF00"/>
                </a:highlight>
              </a:rPr>
              <a:t>Véro, Fabrice, Thierry, Matthieu sont intéressés</a:t>
            </a:r>
          </a:p>
        </p:txBody>
      </p:sp>
    </p:spTree>
    <p:extLst>
      <p:ext uri="{BB962C8B-B14F-4D97-AF65-F5344CB8AC3E}">
        <p14:creationId xmlns:p14="http://schemas.microsoft.com/office/powerpoint/2010/main" val="4277529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960064-2DA9-D300-D306-E94C54187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Des globes virtuels </a:t>
            </a:r>
            <a:br>
              <a:rPr lang="fr-FR" sz="3200" dirty="0"/>
            </a:br>
            <a:r>
              <a:rPr lang="fr-FR" sz="3200" dirty="0"/>
              <a:t>aux </a:t>
            </a:r>
            <a:r>
              <a:rPr lang="fr-FR" sz="3200" dirty="0" err="1"/>
              <a:t>données</a:t>
            </a:r>
            <a:r>
              <a:rPr lang="fr-FR" sz="3200" dirty="0"/>
              <a:t> : </a:t>
            </a:r>
            <a:br>
              <a:rPr lang="fr-FR" sz="3200" dirty="0"/>
            </a:br>
            <a:r>
              <a:rPr lang="fr-FR" sz="3200" dirty="0"/>
              <a:t>spatialiser les sources, </a:t>
            </a:r>
            <a:br>
              <a:rPr lang="fr-FR" sz="3200" dirty="0"/>
            </a:br>
            <a:r>
              <a:rPr lang="fr-FR" sz="3200" dirty="0" err="1"/>
              <a:t>révéler</a:t>
            </a:r>
            <a:r>
              <a:rPr lang="fr-FR" sz="3200" dirty="0"/>
              <a:t> les blancs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D0BB52A-1B3F-9768-74E0-E34510501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5556" y="186627"/>
            <a:ext cx="7676444" cy="6586706"/>
          </a:xfrm>
        </p:spPr>
        <p:txBody>
          <a:bodyPr>
            <a:noAutofit/>
          </a:bodyPr>
          <a:lstStyle/>
          <a:p>
            <a:r>
              <a:rPr lang="fr-FR" sz="16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WP3.1 – </a:t>
            </a:r>
            <a:r>
              <a:rPr lang="fr-FR" sz="16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Généalogie</a:t>
            </a:r>
            <a:r>
              <a:rPr lang="fr-FR" sz="16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 de la fabrique des globes </a:t>
            </a:r>
          </a:p>
          <a:p>
            <a:r>
              <a:rPr lang="fr-FR" sz="16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WP3.2 – Spatialisation des </a:t>
            </a:r>
            <a:r>
              <a:rPr lang="fr-FR" sz="16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déserts</a:t>
            </a:r>
            <a:r>
              <a:rPr lang="fr-FR" sz="16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 de </a:t>
            </a:r>
            <a:r>
              <a:rPr lang="fr-FR" sz="16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données</a:t>
            </a:r>
            <a:endParaRPr lang="fr-FR" sz="1600" dirty="0">
              <a:solidFill>
                <a:schemeClr val="bg1"/>
              </a:solidFill>
              <a:effectLst/>
              <a:highlight>
                <a:srgbClr val="FF0000"/>
              </a:highlight>
              <a:latin typeface="PalatinoLinotype"/>
            </a:endParaRPr>
          </a:p>
          <a:p>
            <a:r>
              <a:rPr lang="fr-FR" sz="1600" dirty="0">
                <a:solidFill>
                  <a:schemeClr val="bg1"/>
                </a:solidFill>
                <a:highlight>
                  <a:srgbClr val="FF0000"/>
                </a:highlight>
                <a:latin typeface="PalatinoLinotype"/>
              </a:rPr>
              <a:t>WP3.3 – Etudier le nexus inégalité / blanc des cartes</a:t>
            </a:r>
            <a:r>
              <a:rPr lang="fr-FR" sz="16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 </a:t>
            </a:r>
            <a:endParaRPr lang="fr-FR" sz="1600" dirty="0"/>
          </a:p>
          <a:p>
            <a:r>
              <a:rPr lang="fr-FR" sz="1600" dirty="0">
                <a:effectLst/>
                <a:latin typeface="PalatinoLinotype"/>
              </a:rPr>
              <a:t>Plusieurs chantiers ouverts en // autour d’études de cas :</a:t>
            </a:r>
          </a:p>
          <a:p>
            <a:pPr lvl="1"/>
            <a:r>
              <a:rPr lang="fr-FR" sz="1200" b="1" dirty="0">
                <a:latin typeface="PalatinoLinotype"/>
              </a:rPr>
              <a:t>Peuplement</a:t>
            </a:r>
            <a:r>
              <a:rPr lang="fr-FR" sz="1200" dirty="0">
                <a:latin typeface="PalatinoLinotype"/>
              </a:rPr>
              <a:t> (Hélène, Julie, FMLT, Fabrice, Matthieu)</a:t>
            </a:r>
          </a:p>
          <a:p>
            <a:pPr lvl="2"/>
            <a:r>
              <a:rPr lang="fr-FR" sz="1100" dirty="0">
                <a:highlight>
                  <a:srgbClr val="FFFF00"/>
                </a:highlight>
                <a:latin typeface="PalatinoLinotype"/>
              </a:rPr>
              <a:t>Vidéo réalisée par Fabrice pour l’expo de Mana. Sera réutilisée pour Val-d’Or.</a:t>
            </a:r>
          </a:p>
          <a:p>
            <a:pPr lvl="2"/>
            <a:r>
              <a:rPr lang="fr-FR" sz="1100" dirty="0">
                <a:highlight>
                  <a:srgbClr val="FFFF00"/>
                </a:highlight>
                <a:latin typeface="PalatinoLinotype"/>
              </a:rPr>
              <a:t>Reprise des travaux d’analyse d’ici la fin de l’année dans l’optique d’une publication en 2025.</a:t>
            </a:r>
          </a:p>
          <a:p>
            <a:pPr lvl="1"/>
            <a:r>
              <a:rPr lang="fr-FR" sz="1200" b="1" dirty="0">
                <a:latin typeface="PalatinoLinotype"/>
              </a:rPr>
              <a:t>Biodiversité</a:t>
            </a:r>
            <a:r>
              <a:rPr lang="fr-FR" sz="1200" dirty="0">
                <a:latin typeface="PalatinoLinotype"/>
              </a:rPr>
              <a:t> (Julie, POM, Fabrice, Matthieu)</a:t>
            </a:r>
          </a:p>
          <a:p>
            <a:pPr lvl="2"/>
            <a:r>
              <a:rPr lang="fr-FR" sz="1100" dirty="0">
                <a:highlight>
                  <a:srgbClr val="FFFF00"/>
                </a:highlight>
                <a:latin typeface="PalatinoLinotype"/>
              </a:rPr>
              <a:t>Vidéo réalisée par Fabrice pour l’expo de Mana. </a:t>
            </a:r>
          </a:p>
          <a:p>
            <a:pPr lvl="2"/>
            <a:r>
              <a:rPr lang="fr-FR" sz="1100" dirty="0">
                <a:highlight>
                  <a:srgbClr val="FFFF00"/>
                </a:highlight>
                <a:latin typeface="PalatinoLinotype"/>
              </a:rPr>
              <a:t>Réplication des analyses initialement effectuée à l’échelle de la Guyane, à l’échelle du Québec. Va permettre d’enrichir la vidéo  pour Val-d’Or.</a:t>
            </a:r>
          </a:p>
          <a:p>
            <a:pPr lvl="2"/>
            <a:r>
              <a:rPr lang="fr-FR" sz="1100" dirty="0">
                <a:highlight>
                  <a:srgbClr val="FFFF00"/>
                </a:highlight>
                <a:latin typeface="PalatinoLinotype"/>
              </a:rPr>
              <a:t>Reprise des travaux d’analyse d’ici la fin de l’année.</a:t>
            </a:r>
          </a:p>
          <a:p>
            <a:pPr lvl="1"/>
            <a:r>
              <a:rPr lang="fr-FR" sz="1200" b="1" dirty="0">
                <a:latin typeface="PalatinoLinotype"/>
              </a:rPr>
              <a:t>Autochtonie</a:t>
            </a:r>
            <a:r>
              <a:rPr lang="fr-FR" sz="1200" dirty="0">
                <a:latin typeface="PalatinoLinotype"/>
              </a:rPr>
              <a:t> (Béatrice, Fabrice)</a:t>
            </a:r>
          </a:p>
          <a:p>
            <a:pPr lvl="2"/>
            <a:r>
              <a:rPr lang="fr-FR" sz="1100" dirty="0">
                <a:highlight>
                  <a:srgbClr val="FFFF00"/>
                </a:highlight>
                <a:latin typeface="PalatinoLinotype"/>
              </a:rPr>
              <a:t>Vidéo réalisée par Fabrice pour l’expo de Mana.</a:t>
            </a:r>
          </a:p>
          <a:p>
            <a:pPr lvl="2"/>
            <a:r>
              <a:rPr lang="fr-FR" sz="1100" dirty="0">
                <a:highlight>
                  <a:srgbClr val="FFFF00"/>
                </a:highlight>
                <a:latin typeface="PalatinoLinotype"/>
              </a:rPr>
              <a:t>Envoi au collègue québécois (Benoit Ethier) pour son actualisation pour Val-d’Or.</a:t>
            </a:r>
            <a:endParaRPr lang="fr-FR" sz="1200" dirty="0">
              <a:highlight>
                <a:srgbClr val="FFFF00"/>
              </a:highlight>
              <a:latin typeface="PalatinoLinotype"/>
            </a:endParaRPr>
          </a:p>
          <a:p>
            <a:pPr lvl="1"/>
            <a:r>
              <a:rPr lang="fr-FR" sz="1200" b="1" dirty="0">
                <a:latin typeface="PalatinoLinotype"/>
              </a:rPr>
              <a:t>Pêcherie</a:t>
            </a:r>
            <a:r>
              <a:rPr lang="fr-FR" sz="1200" dirty="0">
                <a:latin typeface="PalatinoLinotype"/>
              </a:rPr>
              <a:t> (Nicolas, Brice, Julie, Fabrice, Grégoire) </a:t>
            </a:r>
          </a:p>
          <a:p>
            <a:pPr lvl="2"/>
            <a:r>
              <a:rPr lang="fr-FR" sz="1100" dirty="0">
                <a:highlight>
                  <a:srgbClr val="FFFF00"/>
                </a:highlight>
                <a:latin typeface="PalatinoLinotype"/>
              </a:rPr>
              <a:t>3 réunions de travail depuis juillet. Analyse centrée sur l’usage à partir d’un corpus bibliographique.</a:t>
            </a:r>
          </a:p>
          <a:p>
            <a:pPr lvl="1"/>
            <a:r>
              <a:rPr lang="fr-FR" sz="1200" b="1" dirty="0">
                <a:latin typeface="PalatinoLinotype"/>
              </a:rPr>
              <a:t>Déforestation</a:t>
            </a:r>
            <a:r>
              <a:rPr lang="fr-FR" sz="1200" dirty="0">
                <a:latin typeface="PalatinoLinotype"/>
              </a:rPr>
              <a:t> (Xavier, Pierre, Fabrice)</a:t>
            </a:r>
          </a:p>
          <a:p>
            <a:pPr lvl="2"/>
            <a:r>
              <a:rPr lang="fr-FR" sz="1100" dirty="0">
                <a:highlight>
                  <a:srgbClr val="FFFF00"/>
                </a:highlight>
                <a:latin typeface="PalatinoLinotype"/>
              </a:rPr>
              <a:t>Analyse des stratégies d’agglomération de données et de dissémination de Global Forest Watch</a:t>
            </a:r>
          </a:p>
          <a:p>
            <a:pPr lvl="1"/>
            <a:r>
              <a:rPr lang="fr-FR" sz="1200" b="1" dirty="0">
                <a:latin typeface="PalatinoLinotype"/>
              </a:rPr>
              <a:t>Mine</a:t>
            </a:r>
            <a:r>
              <a:rPr lang="fr-FR" sz="1200" dirty="0">
                <a:latin typeface="PalatinoLinotype"/>
              </a:rPr>
              <a:t> </a:t>
            </a:r>
          </a:p>
          <a:p>
            <a:pPr lvl="2"/>
            <a:r>
              <a:rPr lang="fr-FR" sz="1000" dirty="0">
                <a:highlight>
                  <a:srgbClr val="FFFF00"/>
                </a:highlight>
                <a:latin typeface="PalatinoLinotype"/>
              </a:rPr>
              <a:t>Nouveau chantier à ouvrir en lien avec Alexandre </a:t>
            </a:r>
            <a:r>
              <a:rPr lang="fr-FR" sz="1000" dirty="0" err="1">
                <a:highlight>
                  <a:srgbClr val="FFFF00"/>
                </a:highlight>
                <a:latin typeface="PalatinoLinotype"/>
              </a:rPr>
              <a:t>Gourret</a:t>
            </a:r>
            <a:r>
              <a:rPr lang="fr-FR" sz="1000" dirty="0">
                <a:highlight>
                  <a:srgbClr val="FFFF00"/>
                </a:highlight>
                <a:latin typeface="PalatinoLinotype"/>
              </a:rPr>
              <a:t> (mines abandonnées au </a:t>
            </a:r>
            <a:r>
              <a:rPr lang="fr-FR" sz="1000" dirty="0" err="1">
                <a:highlight>
                  <a:srgbClr val="FFFF00"/>
                </a:highlight>
                <a:latin typeface="PalatinoLinotype"/>
              </a:rPr>
              <a:t>Qc</a:t>
            </a:r>
            <a:r>
              <a:rPr lang="fr-FR" sz="1000" dirty="0">
                <a:highlight>
                  <a:srgbClr val="FFFF00"/>
                </a:highlight>
                <a:latin typeface="PalatinoLinotype"/>
              </a:rPr>
              <a:t>) et Alain (contact </a:t>
            </a:r>
            <a:r>
              <a:rPr lang="fr-FR" sz="1000" dirty="0" err="1">
                <a:highlight>
                  <a:srgbClr val="FFFF00"/>
                </a:highlight>
                <a:latin typeface="PalatinoLinotype"/>
              </a:rPr>
              <a:t>SystExt</a:t>
            </a:r>
            <a:r>
              <a:rPr lang="fr-FR" sz="1000" dirty="0">
                <a:highlight>
                  <a:srgbClr val="FFFF00"/>
                </a:highlight>
                <a:latin typeface="PalatinoLinotype"/>
              </a:rPr>
              <a:t>). Fabrice, POM et Matthieu sont intéressés.</a:t>
            </a:r>
          </a:p>
          <a:p>
            <a:pPr lvl="1"/>
            <a:r>
              <a:rPr lang="fr-FR" sz="1200" b="1" dirty="0">
                <a:latin typeface="PalatinoLinotype"/>
              </a:rPr>
              <a:t>Google </a:t>
            </a:r>
            <a:r>
              <a:rPr lang="fr-FR" sz="1200" b="1" dirty="0" err="1">
                <a:latin typeface="PalatinoLinotype"/>
              </a:rPr>
              <a:t>Earth</a:t>
            </a:r>
            <a:r>
              <a:rPr lang="fr-FR" sz="1200" b="1" dirty="0">
                <a:latin typeface="PalatinoLinotype"/>
              </a:rPr>
              <a:t> </a:t>
            </a:r>
            <a:r>
              <a:rPr lang="fr-FR" sz="1200" dirty="0">
                <a:latin typeface="PalatinoLinotype"/>
              </a:rPr>
              <a:t>(datation imagerie) OSM (</a:t>
            </a:r>
            <a:r>
              <a:rPr lang="fr-FR" sz="1200" dirty="0" err="1">
                <a:latin typeface="PalatinoLinotype"/>
              </a:rPr>
              <a:t>unmapped</a:t>
            </a:r>
            <a:r>
              <a:rPr lang="fr-FR" sz="1200" dirty="0">
                <a:latin typeface="PalatinoLinotype"/>
              </a:rPr>
              <a:t> places) -&gt; ultérieurement</a:t>
            </a:r>
          </a:p>
          <a:p>
            <a:pPr lvl="1"/>
            <a:endParaRPr lang="fr-FR" sz="1200" dirty="0"/>
          </a:p>
          <a:p>
            <a:pPr marL="0" indent="0">
              <a:buNone/>
            </a:pPr>
            <a:br>
              <a:rPr lang="fr-FR" sz="1100" dirty="0"/>
            </a:br>
            <a:endParaRPr lang="fr-FR" sz="11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093946C-F0FA-51AC-D5A5-70E4FB4FA67D}"/>
              </a:ext>
            </a:extLst>
          </p:cNvPr>
          <p:cNvSpPr txBox="1"/>
          <p:nvPr/>
        </p:nvSpPr>
        <p:spPr>
          <a:xfrm>
            <a:off x="2294609" y="175365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cap="small" dirty="0">
                <a:solidFill>
                  <a:schemeClr val="bg1"/>
                </a:solidFill>
              </a:rPr>
              <a:t>WP 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F4ACDA1-6308-BD5C-FDC2-4D68CBFEA04D}"/>
              </a:ext>
            </a:extLst>
          </p:cNvPr>
          <p:cNvSpPr txBox="1"/>
          <p:nvPr/>
        </p:nvSpPr>
        <p:spPr>
          <a:xfrm>
            <a:off x="343822" y="5203673"/>
            <a:ext cx="4499950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highlight>
                  <a:srgbClr val="FFFF00"/>
                </a:highlight>
              </a:rPr>
              <a:t>Les données de ces chantiers </a:t>
            </a:r>
          </a:p>
          <a:p>
            <a:r>
              <a:rPr lang="fr-FR" sz="1600" dirty="0">
                <a:highlight>
                  <a:srgbClr val="FFFF00"/>
                </a:highlight>
              </a:rPr>
              <a:t>pourront être transférés à Alice, Alain ou</a:t>
            </a:r>
          </a:p>
          <a:p>
            <a:r>
              <a:rPr lang="fr-FR" sz="1600" dirty="0">
                <a:highlight>
                  <a:srgbClr val="FFFF00"/>
                </a:highlight>
              </a:rPr>
              <a:t>aux </a:t>
            </a:r>
            <a:r>
              <a:rPr lang="fr-FR" sz="1600" dirty="0" err="1">
                <a:highlight>
                  <a:srgbClr val="FFFF00"/>
                </a:highlight>
              </a:rPr>
              <a:t>Morphogénistes</a:t>
            </a:r>
            <a:r>
              <a:rPr lang="fr-FR" sz="1600" dirty="0">
                <a:highlight>
                  <a:srgbClr val="FFFF00"/>
                </a:highlight>
              </a:rPr>
              <a:t> selon leur besoin.</a:t>
            </a:r>
          </a:p>
          <a:p>
            <a:r>
              <a:rPr lang="fr-FR" sz="1600" dirty="0">
                <a:highlight>
                  <a:srgbClr val="FFFF00"/>
                </a:highlight>
              </a:rPr>
              <a:t>La visualisation des vidéos de Fabrice permet</a:t>
            </a:r>
          </a:p>
          <a:p>
            <a:r>
              <a:rPr lang="fr-FR" sz="1600" dirty="0">
                <a:highlight>
                  <a:srgbClr val="FFFF00"/>
                </a:highlight>
              </a:rPr>
              <a:t>aux artistes de voir les données dont ils ont </a:t>
            </a:r>
          </a:p>
          <a:p>
            <a:r>
              <a:rPr lang="fr-FR" sz="1600" dirty="0">
                <a:highlight>
                  <a:srgbClr val="FFFF00"/>
                </a:highlight>
              </a:rPr>
              <a:t>potentiellement besoin.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44D52DC-D65E-237B-1500-DC3D8A3A5247}"/>
              </a:ext>
            </a:extLst>
          </p:cNvPr>
          <p:cNvSpPr txBox="1"/>
          <p:nvPr/>
        </p:nvSpPr>
        <p:spPr>
          <a:xfrm>
            <a:off x="279902" y="84667"/>
            <a:ext cx="3871573" cy="132343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highlight>
                  <a:srgbClr val="FFFF00"/>
                </a:highlight>
              </a:rPr>
              <a:t>Fabrice va renvoyer les liens </a:t>
            </a:r>
          </a:p>
          <a:p>
            <a:r>
              <a:rPr lang="fr-FR" sz="1600" dirty="0">
                <a:highlight>
                  <a:srgbClr val="FFFF00"/>
                </a:highlight>
              </a:rPr>
              <a:t>vers les 3 vidéos réalisées pour Mana</a:t>
            </a:r>
          </a:p>
          <a:p>
            <a:r>
              <a:rPr lang="fr-FR" sz="1600" dirty="0">
                <a:highlight>
                  <a:srgbClr val="FFFF00"/>
                </a:highlight>
              </a:rPr>
              <a:t>accompagnées des textes pour ultimes</a:t>
            </a:r>
          </a:p>
          <a:p>
            <a:r>
              <a:rPr lang="fr-FR" sz="1600" dirty="0">
                <a:highlight>
                  <a:srgbClr val="FFFF00"/>
                </a:highlight>
              </a:rPr>
              <a:t>relectures et demandes de corrections</a:t>
            </a:r>
          </a:p>
          <a:p>
            <a:r>
              <a:rPr lang="fr-FR" sz="1600" dirty="0">
                <a:highlight>
                  <a:srgbClr val="FFFF00"/>
                </a:highlight>
              </a:rPr>
              <a:t>avant Val-d’Or.</a:t>
            </a:r>
          </a:p>
        </p:txBody>
      </p:sp>
    </p:spTree>
    <p:extLst>
      <p:ext uri="{BB962C8B-B14F-4D97-AF65-F5344CB8AC3E}">
        <p14:creationId xmlns:p14="http://schemas.microsoft.com/office/powerpoint/2010/main" val="339846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960064-2DA9-D300-D306-E94C54187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Des globes virtuels </a:t>
            </a:r>
            <a:br>
              <a:rPr lang="fr-FR" sz="3200" dirty="0"/>
            </a:br>
            <a:r>
              <a:rPr lang="fr-FR" sz="3200" dirty="0"/>
              <a:t>aux </a:t>
            </a:r>
            <a:r>
              <a:rPr lang="fr-FR" sz="3200" dirty="0" err="1"/>
              <a:t>données</a:t>
            </a:r>
            <a:r>
              <a:rPr lang="fr-FR" sz="3200" dirty="0"/>
              <a:t> : </a:t>
            </a:r>
            <a:br>
              <a:rPr lang="fr-FR" sz="3200" dirty="0"/>
            </a:br>
            <a:r>
              <a:rPr lang="fr-FR" sz="3200" dirty="0"/>
              <a:t>spatialiser les sources, </a:t>
            </a:r>
            <a:br>
              <a:rPr lang="fr-FR" sz="3200" dirty="0"/>
            </a:br>
            <a:r>
              <a:rPr lang="fr-FR" sz="3200" dirty="0" err="1"/>
              <a:t>révéler</a:t>
            </a:r>
            <a:r>
              <a:rPr lang="fr-FR" sz="3200" dirty="0"/>
              <a:t> les blancs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D0BB52A-1B3F-9768-74E0-E34510501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7230" y="628728"/>
            <a:ext cx="7504770" cy="5278086"/>
          </a:xfrm>
        </p:spPr>
        <p:txBody>
          <a:bodyPr>
            <a:noAutofit/>
          </a:bodyPr>
          <a:lstStyle/>
          <a:p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WP3.1 – </a:t>
            </a:r>
            <a:r>
              <a:rPr lang="fr-FR" sz="18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Généalogie</a:t>
            </a:r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 de la fabrique des globes </a:t>
            </a:r>
          </a:p>
          <a:p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WP3.2 – Spatialisation des </a:t>
            </a:r>
            <a:r>
              <a:rPr lang="fr-FR" sz="18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déserts</a:t>
            </a:r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 de </a:t>
            </a:r>
            <a:r>
              <a:rPr lang="fr-FR" sz="18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données</a:t>
            </a:r>
            <a:endParaRPr lang="fr-FR" sz="1800" dirty="0">
              <a:solidFill>
                <a:schemeClr val="bg1"/>
              </a:solidFill>
              <a:effectLst/>
              <a:highlight>
                <a:srgbClr val="FF0000"/>
              </a:highlight>
              <a:latin typeface="PalatinoLinotype"/>
            </a:endParaRPr>
          </a:p>
          <a:p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PalatinoLinotype"/>
              </a:rPr>
              <a:t>WP3.3 – Etudier le nexus inégalité / blanc des cartes</a:t>
            </a:r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 </a:t>
            </a:r>
            <a:endParaRPr lang="fr-FR" dirty="0"/>
          </a:p>
          <a:p>
            <a:r>
              <a:rPr lang="fr-FR" sz="1800" dirty="0">
                <a:effectLst/>
                <a:latin typeface="PalatinoLinotype"/>
              </a:rPr>
              <a:t>Rappels des objectifs à terme : </a:t>
            </a:r>
          </a:p>
          <a:p>
            <a:pPr lvl="1"/>
            <a:r>
              <a:rPr lang="fr-FR" dirty="0">
                <a:latin typeface="PalatinoLinotype"/>
              </a:rPr>
              <a:t>Confrontation des chantiers au prochain séminaire annuel </a:t>
            </a:r>
            <a:br>
              <a:rPr lang="fr-FR" dirty="0">
                <a:latin typeface="PalatinoLinotype"/>
              </a:rPr>
            </a:br>
            <a:r>
              <a:rPr lang="fr-FR" dirty="0">
                <a:latin typeface="PalatinoLinotype"/>
              </a:rPr>
              <a:t>(</a:t>
            </a:r>
            <a:r>
              <a:rPr lang="fr-FR" dirty="0">
                <a:highlight>
                  <a:srgbClr val="FFFF00"/>
                </a:highlight>
                <a:latin typeface="PalatinoLinotype"/>
              </a:rPr>
              <a:t>printemps 2025</a:t>
            </a:r>
            <a:r>
              <a:rPr lang="fr-FR" dirty="0">
                <a:latin typeface="PalatinoLinotype"/>
              </a:rPr>
              <a:t>).</a:t>
            </a:r>
          </a:p>
          <a:p>
            <a:pPr lvl="1"/>
            <a:r>
              <a:rPr lang="fr-FR" dirty="0">
                <a:latin typeface="PalatinoLinotype"/>
              </a:rPr>
              <a:t>Recherche de </a:t>
            </a:r>
            <a:r>
              <a:rPr lang="fr-FR" dirty="0">
                <a:highlight>
                  <a:srgbClr val="FFFF00"/>
                </a:highlight>
                <a:latin typeface="PalatinoLinotype"/>
              </a:rPr>
              <a:t>transversalités</a:t>
            </a:r>
            <a:r>
              <a:rPr lang="fr-FR" dirty="0">
                <a:latin typeface="PalatinoLinotype"/>
              </a:rPr>
              <a:t> pour publication collective : </a:t>
            </a:r>
          </a:p>
          <a:p>
            <a:pPr lvl="2"/>
            <a:r>
              <a:rPr lang="fr-FR" dirty="0">
                <a:latin typeface="PalatinoLinotype"/>
              </a:rPr>
              <a:t>Rôle des publications scientifiques</a:t>
            </a:r>
          </a:p>
          <a:p>
            <a:pPr lvl="2"/>
            <a:r>
              <a:rPr lang="fr-FR" dirty="0">
                <a:latin typeface="PalatinoLinotype"/>
              </a:rPr>
              <a:t>Des partenariats souvent complexes et opaques</a:t>
            </a:r>
          </a:p>
          <a:p>
            <a:pPr lvl="2"/>
            <a:r>
              <a:rPr lang="fr-FR" dirty="0">
                <a:latin typeface="PalatinoLinotype"/>
              </a:rPr>
              <a:t>Un effet de recyclage des données ET des algorithmes</a:t>
            </a:r>
          </a:p>
          <a:p>
            <a:pPr lvl="2"/>
            <a:r>
              <a:rPr lang="fr-FR" dirty="0">
                <a:latin typeface="PalatinoLinotype"/>
              </a:rPr>
              <a:t>Une performativité ciblée (usage par défaut / faute de mieux)</a:t>
            </a:r>
          </a:p>
          <a:p>
            <a:pPr lvl="2"/>
            <a:r>
              <a:rPr lang="fr-FR" dirty="0">
                <a:latin typeface="PalatinoLinotype"/>
              </a:rPr>
              <a:t>Triple effet boîte noire</a:t>
            </a:r>
          </a:p>
          <a:p>
            <a:pPr lvl="3"/>
            <a:r>
              <a:rPr lang="fr-FR" dirty="0">
                <a:latin typeface="PalatinoLinotype"/>
              </a:rPr>
              <a:t>Opacité des sources (absence de documentation ou effet patchwork)</a:t>
            </a:r>
          </a:p>
          <a:p>
            <a:pPr lvl="3"/>
            <a:r>
              <a:rPr lang="fr-FR" dirty="0">
                <a:latin typeface="PalatinoLinotype"/>
              </a:rPr>
              <a:t>Opacité des traitements (spatialisation, agrégation)</a:t>
            </a:r>
          </a:p>
          <a:p>
            <a:pPr lvl="3"/>
            <a:r>
              <a:rPr lang="fr-FR" dirty="0">
                <a:latin typeface="PalatinoLinotype"/>
              </a:rPr>
              <a:t>Opacité des visualisations (discrétisation notamment)</a:t>
            </a:r>
          </a:p>
          <a:p>
            <a:pPr lvl="2"/>
            <a:r>
              <a:rPr lang="fr-FR" dirty="0">
                <a:latin typeface="PalatinoLinotype"/>
              </a:rPr>
              <a:t>Double biais paradoxal (biais de globalité (catégories) VS silos thématiques</a:t>
            </a:r>
          </a:p>
          <a:p>
            <a:pPr lvl="2"/>
            <a:r>
              <a:rPr lang="fr-FR" dirty="0">
                <a:latin typeface="PalatinoLinotype"/>
              </a:rPr>
              <a:t>Des méta-catégories pour pallier les biais méthodos (ambiant pop, </a:t>
            </a:r>
            <a:r>
              <a:rPr lang="fr-FR" dirty="0" err="1">
                <a:latin typeface="PalatinoLinotype"/>
              </a:rPr>
              <a:t>tree</a:t>
            </a:r>
            <a:r>
              <a:rPr lang="fr-FR" dirty="0">
                <a:latin typeface="PalatinoLinotype"/>
              </a:rPr>
              <a:t> cover)</a:t>
            </a:r>
          </a:p>
          <a:p>
            <a:pPr lvl="2"/>
            <a:r>
              <a:rPr lang="fr-FR" dirty="0">
                <a:latin typeface="PalatinoLinotype"/>
              </a:rPr>
              <a:t>Un détachement du terrain (IA et vérité terrain)</a:t>
            </a:r>
          </a:p>
          <a:p>
            <a:pPr lvl="1"/>
            <a:endParaRPr lang="fr-FR" dirty="0">
              <a:latin typeface="PalatinoLinotype"/>
            </a:endParaRPr>
          </a:p>
          <a:p>
            <a:pPr lvl="1"/>
            <a:endParaRPr lang="fr-FR" sz="1400" dirty="0">
              <a:latin typeface="PalatinoLinotype"/>
            </a:endParaRPr>
          </a:p>
          <a:p>
            <a:pPr lvl="1"/>
            <a:endParaRPr lang="fr-FR" sz="1400" dirty="0"/>
          </a:p>
          <a:p>
            <a:pPr marL="0" indent="0">
              <a:buNone/>
            </a:pPr>
            <a:br>
              <a:rPr lang="fr-FR" sz="1200" dirty="0"/>
            </a:br>
            <a:endParaRPr lang="fr-FR" sz="1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093946C-F0FA-51AC-D5A5-70E4FB4FA67D}"/>
              </a:ext>
            </a:extLst>
          </p:cNvPr>
          <p:cNvSpPr txBox="1"/>
          <p:nvPr/>
        </p:nvSpPr>
        <p:spPr>
          <a:xfrm>
            <a:off x="2294609" y="175365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cap="small" dirty="0">
                <a:solidFill>
                  <a:schemeClr val="bg1"/>
                </a:solidFill>
              </a:rPr>
              <a:t>WP 3</a:t>
            </a:r>
          </a:p>
        </p:txBody>
      </p:sp>
    </p:spTree>
    <p:extLst>
      <p:ext uri="{BB962C8B-B14F-4D97-AF65-F5344CB8AC3E}">
        <p14:creationId xmlns:p14="http://schemas.microsoft.com/office/powerpoint/2010/main" val="654920893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6200</TotalTime>
  <Words>2687</Words>
  <Application>Microsoft Macintosh PowerPoint</Application>
  <PresentationFormat>Grand écran</PresentationFormat>
  <Paragraphs>279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Palatino</vt:lpstr>
      <vt:lpstr>PalatinoLinotype</vt:lpstr>
      <vt:lpstr>Rockwell</vt:lpstr>
      <vt:lpstr>Wingdings</vt:lpstr>
      <vt:lpstr>Atlas</vt:lpstr>
      <vt:lpstr>Présentation PowerPoint</vt:lpstr>
      <vt:lpstr>Objectifs</vt:lpstr>
      <vt:lpstr>Présentation PowerPoint</vt:lpstr>
      <vt:lpstr>Globes virtuels :  état des lieux, histoire, esthétique et usages</vt:lpstr>
      <vt:lpstr>Globes virtuels :  état des lieux, histoire, esthétique et usages</vt:lpstr>
      <vt:lpstr>Globes virtuels :  état des lieux, histoire, esthétique et usages</vt:lpstr>
      <vt:lpstr>Globes virtuels :  état des lieux, histoire, esthétique et usages</vt:lpstr>
      <vt:lpstr>Des globes virtuels  aux données :  spatialiser les sources,  révéler les blancs</vt:lpstr>
      <vt:lpstr>Des globes virtuels  aux données :  spatialiser les sources,  révéler les blancs</vt:lpstr>
      <vt:lpstr>Du terrain aux globes : se rendre visible autrement </vt:lpstr>
      <vt:lpstr>Du terrain aux globes : se rendre visible autrement </vt:lpstr>
      <vt:lpstr>Du terrain aux globes : se rendre visible autrement </vt:lpstr>
      <vt:lpstr>Du terrain aux globes : se rendre visible autrement </vt:lpstr>
      <vt:lpstr>Du terrain aux globes : se rendre visible autrement </vt:lpstr>
      <vt:lpstr>Présentation PowerPoint</vt:lpstr>
      <vt:lpstr>Présentation PowerPoint</vt:lpstr>
      <vt:lpstr>Présentation PowerPoint</vt:lpstr>
      <vt:lpstr>Présentation PowerPoint</vt:lpstr>
      <vt:lpstr>Il était une fois Sphérographia  à Mana</vt:lpstr>
      <vt:lpstr>Et après Mana… … Val d’Or !</vt:lpstr>
      <vt:lpstr>Et après Val d’Or… … Bordeaux ?</vt:lpstr>
      <vt:lpstr>Quoi de neuf côté budget depuis le séminaire d’avril ?</vt:lpstr>
      <vt:lpstr>Bilan </vt:lpstr>
      <vt:lpstr>SAGEO 2025</vt:lpstr>
      <vt:lpstr>Prochains RDV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Matthieu Noucher</dc:creator>
  <cp:lastModifiedBy>Matthieu Noucher</cp:lastModifiedBy>
  <cp:revision>58</cp:revision>
  <cp:lastPrinted>2023-07-01T17:10:43Z</cp:lastPrinted>
  <dcterms:created xsi:type="dcterms:W3CDTF">2023-03-14T17:56:31Z</dcterms:created>
  <dcterms:modified xsi:type="dcterms:W3CDTF">2024-11-09T14:41:46Z</dcterms:modified>
</cp:coreProperties>
</file>