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4637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36C0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4637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36C0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4637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4637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018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074" y="2139599"/>
            <a:ext cx="989863" cy="4975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133" y="4607052"/>
            <a:ext cx="633505" cy="6431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888" y="195071"/>
            <a:ext cx="900684" cy="90068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025139"/>
            <a:ext cx="1546859" cy="120091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50414" y="61235"/>
            <a:ext cx="670471" cy="119689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135867" y="0"/>
            <a:ext cx="1056640" cy="1333500"/>
          </a:xfrm>
          <a:custGeom>
            <a:avLst/>
            <a:gdLst/>
            <a:ahLst/>
            <a:cxnLst/>
            <a:rect l="l" t="t" r="r" b="b"/>
            <a:pathLst>
              <a:path w="1056640" h="1333500">
                <a:moveTo>
                  <a:pt x="1056131" y="0"/>
                </a:moveTo>
                <a:lnTo>
                  <a:pt x="0" y="0"/>
                </a:lnTo>
                <a:lnTo>
                  <a:pt x="0" y="1333500"/>
                </a:lnTo>
                <a:lnTo>
                  <a:pt x="1056131" y="1333500"/>
                </a:lnTo>
                <a:lnTo>
                  <a:pt x="10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4018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7074" y="2139599"/>
            <a:ext cx="989863" cy="4975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133" y="4607052"/>
            <a:ext cx="633505" cy="6431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6888" y="195071"/>
            <a:ext cx="900684" cy="90068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3025139"/>
            <a:ext cx="1546859" cy="120091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50414" y="61235"/>
            <a:ext cx="670471" cy="11968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7501" y="651713"/>
            <a:ext cx="9235567" cy="11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4637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0214" y="1922779"/>
            <a:ext cx="8455025" cy="4023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36C0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indigeo.fr/?page_id=49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indigeo.fr/#science-ouvert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chart.univ-brest.f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let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-bleu.cnrs.f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atlas-bleu.cnrs.fr/espaces-littoraux-les-plus-densement-peuples-de-la-planete-en-2015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garun.univ-nantes.io/CartABl/stable/edit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nrs.fr/fr/page-daccue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magelan.cnrs.fr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iuem.univ-brest.fr/pop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-iuem.univ-brest.fr/pops/projects/raster-2022-2027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geo.f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portail.indigeo.fr/geonetwork/srv/fre/catalog.search%23/hom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portail.indigeo.fr/geocms/maps/portail-cmwoceaa#project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indigeo.fr/?page_id=325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669" rIns="0" bIns="0" rtlCol="0">
            <a:spAutoFit/>
          </a:bodyPr>
          <a:lstStyle/>
          <a:p>
            <a:pPr marL="12700">
              <a:lnSpc>
                <a:spcPts val="5045"/>
              </a:lnSpc>
              <a:spcBef>
                <a:spcPts val="95"/>
              </a:spcBef>
            </a:pPr>
            <a:r>
              <a:rPr sz="4300" spc="-10" dirty="0"/>
              <a:t>RASTeR</a:t>
            </a:r>
            <a:endParaRPr sz="4300"/>
          </a:p>
          <a:p>
            <a:pPr marL="12700">
              <a:lnSpc>
                <a:spcPts val="2765"/>
              </a:lnSpc>
            </a:pPr>
            <a:r>
              <a:rPr sz="2400" dirty="0"/>
              <a:t>R</a:t>
            </a:r>
            <a:r>
              <a:rPr sz="2400" dirty="0">
                <a:solidFill>
                  <a:srgbClr val="73BED2"/>
                </a:solidFill>
              </a:rPr>
              <a:t>éseau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spc="-35" dirty="0">
                <a:solidFill>
                  <a:srgbClr val="73BED2"/>
                </a:solidFill>
              </a:rPr>
              <a:t>d’</a:t>
            </a:r>
            <a:r>
              <a:rPr sz="2400" spc="-35" dirty="0"/>
              <a:t>A</a:t>
            </a:r>
            <a:r>
              <a:rPr sz="2400" spc="-35" dirty="0">
                <a:solidFill>
                  <a:srgbClr val="73BED2"/>
                </a:solidFill>
              </a:rPr>
              <a:t>ccompagnement</a:t>
            </a:r>
            <a:r>
              <a:rPr sz="2400" spc="-10" dirty="0">
                <a:solidFill>
                  <a:srgbClr val="73BED2"/>
                </a:solidFill>
              </a:rPr>
              <a:t> </a:t>
            </a:r>
            <a:r>
              <a:rPr sz="2400" dirty="0"/>
              <a:t>S</a:t>
            </a:r>
            <a:r>
              <a:rPr sz="2400" dirty="0">
                <a:solidFill>
                  <a:srgbClr val="73BED2"/>
                </a:solidFill>
              </a:rPr>
              <a:t>cientifique</a:t>
            </a:r>
            <a:r>
              <a:rPr sz="2400" spc="-75" dirty="0">
                <a:solidFill>
                  <a:srgbClr val="73BED2"/>
                </a:solidFill>
              </a:rPr>
              <a:t> </a:t>
            </a:r>
            <a:r>
              <a:rPr sz="2400" dirty="0">
                <a:solidFill>
                  <a:srgbClr val="73BED2"/>
                </a:solidFill>
              </a:rPr>
              <a:t>et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spc="-25" dirty="0"/>
              <a:t>Te</a:t>
            </a:r>
            <a:r>
              <a:rPr sz="2400" spc="-25" dirty="0">
                <a:solidFill>
                  <a:srgbClr val="73BED2"/>
                </a:solidFill>
              </a:rPr>
              <a:t>chnique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dirty="0">
                <a:solidFill>
                  <a:srgbClr val="73BED2"/>
                </a:solidFill>
              </a:rPr>
              <a:t>de</a:t>
            </a:r>
            <a:r>
              <a:rPr sz="2400" spc="-40" dirty="0">
                <a:solidFill>
                  <a:srgbClr val="73BED2"/>
                </a:solidFill>
              </a:rPr>
              <a:t> </a:t>
            </a:r>
            <a:r>
              <a:rPr sz="2400" dirty="0">
                <a:solidFill>
                  <a:srgbClr val="73BED2"/>
                </a:solidFill>
              </a:rPr>
              <a:t>la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spc="-10" dirty="0"/>
              <a:t>R</a:t>
            </a:r>
            <a:r>
              <a:rPr sz="2400" spc="-10" dirty="0">
                <a:solidFill>
                  <a:srgbClr val="73BED2"/>
                </a:solidFill>
              </a:rPr>
              <a:t>echerche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040760" y="2697302"/>
            <a:ext cx="7776209" cy="33064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</a:pP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Rassemble</a:t>
            </a:r>
            <a:r>
              <a:rPr sz="2400" spc="-2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les</a:t>
            </a:r>
            <a:r>
              <a:rPr sz="24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ingénieurs</a:t>
            </a:r>
            <a:r>
              <a:rPr sz="2400" spc="-7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des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3</a:t>
            </a:r>
            <a:r>
              <a:rPr sz="2400" spc="-5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sites</a:t>
            </a:r>
            <a:r>
              <a:rPr sz="2400" spc="-3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de</a:t>
            </a:r>
            <a:r>
              <a:rPr sz="2400" spc="-3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l’UMR</a:t>
            </a:r>
            <a:r>
              <a:rPr sz="2400" spc="-4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et</a:t>
            </a:r>
            <a:r>
              <a:rPr sz="24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est</a:t>
            </a:r>
            <a:r>
              <a:rPr sz="24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animé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par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les</a:t>
            </a:r>
            <a:r>
              <a:rPr sz="24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ingénieurs</a:t>
            </a:r>
            <a:r>
              <a:rPr sz="2400" spc="-7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E36C09"/>
                </a:solidFill>
                <a:latin typeface="Cambria"/>
                <a:cs typeface="Cambria"/>
              </a:rPr>
              <a:t>titulaires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.</a:t>
            </a:r>
            <a:r>
              <a:rPr sz="2400" spc="-7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Les</a:t>
            </a:r>
            <a:r>
              <a:rPr sz="24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ingénieurs</a:t>
            </a:r>
            <a:r>
              <a:rPr sz="2400" spc="-6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contractuels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30859B"/>
                </a:solidFill>
                <a:latin typeface="Cambria"/>
                <a:cs typeface="Cambria"/>
              </a:rPr>
              <a:t>qui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le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souhaitent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en</a:t>
            </a:r>
            <a:r>
              <a:rPr sz="2400" spc="-6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font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partie.</a:t>
            </a:r>
            <a:endParaRPr sz="2400">
              <a:latin typeface="Cambria"/>
              <a:cs typeface="Cambria"/>
            </a:endParaRPr>
          </a:p>
          <a:p>
            <a:pPr marL="12700" marR="165100">
              <a:lnSpc>
                <a:spcPct val="90100"/>
              </a:lnSpc>
              <a:spcBef>
                <a:spcPts val="2395"/>
              </a:spcBef>
            </a:pP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Ce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collectif</a:t>
            </a:r>
            <a:r>
              <a:rPr sz="24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vient</a:t>
            </a:r>
            <a:r>
              <a:rPr sz="2400" spc="-6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en</a:t>
            </a:r>
            <a:r>
              <a:rPr sz="2400" spc="-4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appui</a:t>
            </a:r>
            <a:r>
              <a:rPr sz="2400" spc="-5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des</a:t>
            </a:r>
            <a:r>
              <a:rPr sz="24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chercheurs,</a:t>
            </a:r>
            <a:r>
              <a:rPr sz="2400" spc="-4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enseignants- chercheurs,</a:t>
            </a:r>
            <a:r>
              <a:rPr sz="24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doctorants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sur</a:t>
            </a:r>
            <a:r>
              <a:rPr sz="2400" spc="-4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les</a:t>
            </a:r>
            <a:r>
              <a:rPr sz="2400" spc="-3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aspects</a:t>
            </a:r>
            <a:r>
              <a:rPr sz="2400" spc="-4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E36C09"/>
                </a:solidFill>
                <a:latin typeface="Cambria"/>
                <a:cs typeface="Cambria"/>
              </a:rPr>
              <a:t>méthodologiques</a:t>
            </a:r>
            <a:r>
              <a:rPr sz="2400" spc="-25" dirty="0">
                <a:solidFill>
                  <a:srgbClr val="E36C09"/>
                </a:solidFill>
                <a:latin typeface="Cambria"/>
                <a:cs typeface="Cambria"/>
              </a:rPr>
              <a:t> et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techniques</a:t>
            </a:r>
            <a:r>
              <a:rPr sz="2400" spc="-6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de</a:t>
            </a:r>
            <a:r>
              <a:rPr sz="2400" spc="-4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la</a:t>
            </a:r>
            <a:r>
              <a:rPr sz="2400" spc="-7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E36C09"/>
                </a:solidFill>
                <a:latin typeface="Cambria"/>
                <a:cs typeface="Cambria"/>
              </a:rPr>
              <a:t>recherche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12700" marR="212090">
              <a:lnSpc>
                <a:spcPts val="2590"/>
              </a:lnSpc>
              <a:spcBef>
                <a:spcPts val="2440"/>
              </a:spcBef>
            </a:pPr>
            <a:r>
              <a:rPr sz="2400" spc="-20" dirty="0">
                <a:solidFill>
                  <a:srgbClr val="30859B"/>
                </a:solidFill>
                <a:latin typeface="Cambria"/>
                <a:cs typeface="Cambria"/>
              </a:rPr>
              <a:t>Développement</a:t>
            </a:r>
            <a:r>
              <a:rPr sz="24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d’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outils</a:t>
            </a:r>
            <a:r>
              <a:rPr sz="2400" spc="-5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spécifiques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,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mise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en</a:t>
            </a:r>
            <a:r>
              <a:rPr sz="2400" spc="-6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place</a:t>
            </a:r>
            <a:r>
              <a:rPr sz="24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30859B"/>
                </a:solidFill>
                <a:latin typeface="Cambria"/>
                <a:cs typeface="Cambria"/>
              </a:rPr>
              <a:t>de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formations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,</a:t>
            </a:r>
            <a:r>
              <a:rPr sz="2400" spc="-7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accompagnement</a:t>
            </a:r>
            <a:r>
              <a:rPr sz="24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technique</a:t>
            </a:r>
            <a:r>
              <a:rPr sz="24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au</a:t>
            </a:r>
            <a:r>
              <a:rPr sz="24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sein</a:t>
            </a:r>
            <a:r>
              <a:rPr sz="24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d’</a:t>
            </a:r>
            <a:r>
              <a:rPr sz="2400" spc="-10" dirty="0">
                <a:solidFill>
                  <a:srgbClr val="E36C09"/>
                </a:solidFill>
                <a:latin typeface="Cambria"/>
                <a:cs typeface="Cambria"/>
              </a:rPr>
              <a:t>ateliers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939" y="2796667"/>
            <a:ext cx="202692" cy="213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939" y="4089019"/>
            <a:ext cx="202692" cy="213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939" y="5381371"/>
            <a:ext cx="202692" cy="213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35867" y="0"/>
            <a:ext cx="1056640" cy="1333500"/>
          </a:xfrm>
          <a:custGeom>
            <a:avLst/>
            <a:gdLst/>
            <a:ahLst/>
            <a:cxnLst/>
            <a:rect l="l" t="t" r="r" b="b"/>
            <a:pathLst>
              <a:path w="1056640" h="1333500">
                <a:moveTo>
                  <a:pt x="1056131" y="0"/>
                </a:moveTo>
                <a:lnTo>
                  <a:pt x="0" y="0"/>
                </a:lnTo>
                <a:lnTo>
                  <a:pt x="0" y="1333500"/>
                </a:lnTo>
                <a:lnTo>
                  <a:pt x="1056131" y="1333500"/>
                </a:lnTo>
                <a:lnTo>
                  <a:pt x="10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7236" y="661416"/>
            <a:ext cx="10619231" cy="59679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715000" y="56388"/>
            <a:ext cx="2173605" cy="579120"/>
          </a:xfrm>
          <a:custGeom>
            <a:avLst/>
            <a:gdLst/>
            <a:ahLst/>
            <a:cxnLst/>
            <a:rect l="l" t="t" r="r" b="b"/>
            <a:pathLst>
              <a:path w="2173604" h="579120">
                <a:moveTo>
                  <a:pt x="2076704" y="0"/>
                </a:moveTo>
                <a:lnTo>
                  <a:pt x="96519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19" y="579119"/>
                </a:lnTo>
                <a:lnTo>
                  <a:pt x="2076704" y="579119"/>
                </a:lnTo>
                <a:lnTo>
                  <a:pt x="2114288" y="571539"/>
                </a:lnTo>
                <a:lnTo>
                  <a:pt x="2144966" y="550862"/>
                </a:lnTo>
                <a:lnTo>
                  <a:pt x="2165643" y="520184"/>
                </a:lnTo>
                <a:lnTo>
                  <a:pt x="2173223" y="482599"/>
                </a:lnTo>
                <a:lnTo>
                  <a:pt x="2173223" y="96519"/>
                </a:lnTo>
                <a:lnTo>
                  <a:pt x="2165643" y="58935"/>
                </a:lnTo>
                <a:lnTo>
                  <a:pt x="2144966" y="28257"/>
                </a:lnTo>
                <a:lnTo>
                  <a:pt x="2114288" y="7580"/>
                </a:lnTo>
                <a:lnTo>
                  <a:pt x="207670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98262" y="110998"/>
            <a:ext cx="18091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TUTORIELS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35867" y="0"/>
            <a:ext cx="1056640" cy="1333500"/>
          </a:xfrm>
          <a:custGeom>
            <a:avLst/>
            <a:gdLst/>
            <a:ahLst/>
            <a:cxnLst/>
            <a:rect l="l" t="t" r="r" b="b"/>
            <a:pathLst>
              <a:path w="1056640" h="1333500">
                <a:moveTo>
                  <a:pt x="1056131" y="0"/>
                </a:moveTo>
                <a:lnTo>
                  <a:pt x="0" y="0"/>
                </a:lnTo>
                <a:lnTo>
                  <a:pt x="0" y="1333500"/>
                </a:lnTo>
                <a:lnTo>
                  <a:pt x="1056131" y="1333500"/>
                </a:lnTo>
                <a:lnTo>
                  <a:pt x="10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4855" y="737616"/>
            <a:ext cx="10620756" cy="59679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138421" y="47244"/>
            <a:ext cx="3472179" cy="541020"/>
          </a:xfrm>
          <a:custGeom>
            <a:avLst/>
            <a:gdLst/>
            <a:ahLst/>
            <a:cxnLst/>
            <a:rect l="l" t="t" r="r" b="b"/>
            <a:pathLst>
              <a:path w="3472179" h="541020">
                <a:moveTo>
                  <a:pt x="3381502" y="0"/>
                </a:moveTo>
                <a:lnTo>
                  <a:pt x="90169" y="0"/>
                </a:lnTo>
                <a:lnTo>
                  <a:pt x="55078" y="7088"/>
                </a:lnTo>
                <a:lnTo>
                  <a:pt x="26416" y="26415"/>
                </a:lnTo>
                <a:lnTo>
                  <a:pt x="7088" y="55078"/>
                </a:lnTo>
                <a:lnTo>
                  <a:pt x="0" y="90170"/>
                </a:lnTo>
                <a:lnTo>
                  <a:pt x="0" y="450850"/>
                </a:lnTo>
                <a:lnTo>
                  <a:pt x="7088" y="485941"/>
                </a:lnTo>
                <a:lnTo>
                  <a:pt x="26415" y="514603"/>
                </a:lnTo>
                <a:lnTo>
                  <a:pt x="55078" y="533931"/>
                </a:lnTo>
                <a:lnTo>
                  <a:pt x="90169" y="541019"/>
                </a:lnTo>
                <a:lnTo>
                  <a:pt x="3381502" y="541019"/>
                </a:lnTo>
                <a:lnTo>
                  <a:pt x="3416593" y="533931"/>
                </a:lnTo>
                <a:lnTo>
                  <a:pt x="3445255" y="514603"/>
                </a:lnTo>
                <a:lnTo>
                  <a:pt x="3464583" y="485941"/>
                </a:lnTo>
                <a:lnTo>
                  <a:pt x="3471671" y="450850"/>
                </a:lnTo>
                <a:lnTo>
                  <a:pt x="3471671" y="90170"/>
                </a:lnTo>
                <a:lnTo>
                  <a:pt x="3464583" y="55078"/>
                </a:lnTo>
                <a:lnTo>
                  <a:pt x="3445255" y="26416"/>
                </a:lnTo>
                <a:lnTo>
                  <a:pt x="3416593" y="7088"/>
                </a:lnTo>
                <a:lnTo>
                  <a:pt x="3381502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8264" y="82118"/>
            <a:ext cx="2951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SCIENCE</a:t>
            </a:r>
            <a:r>
              <a:rPr sz="2800" spc="-14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OUVERTE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655777"/>
            <a:ext cx="2912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7572" y="798956"/>
            <a:ext cx="5388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E36C09"/>
                </a:solidFill>
                <a:latin typeface="Cambria"/>
                <a:cs typeface="Cambria"/>
              </a:rPr>
              <a:t>https://managechart.univ-</a:t>
            </a: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</a:rPr>
              <a:t>brest.fr/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6798" y="913511"/>
            <a:ext cx="240791" cy="248412"/>
          </a:xfrm>
          <a:prstGeom prst="rect">
            <a:avLst/>
          </a:prstGeom>
        </p:spPr>
      </p:pic>
      <p:pic>
        <p:nvPicPr>
          <p:cNvPr id="5" name="object 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1364" y="1480662"/>
            <a:ext cx="9144000" cy="5043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4664" y="146304"/>
            <a:ext cx="9102852" cy="6565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655777"/>
            <a:ext cx="2726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GitLab</a:t>
            </a:r>
            <a:r>
              <a:rPr spc="-30" dirty="0"/>
              <a:t> </a:t>
            </a:r>
            <a:r>
              <a:rPr spc="-20" dirty="0"/>
              <a:t>LETG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38518" y="789559"/>
            <a:ext cx="4140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</a:rPr>
              <a:t>https://gitlab.in2p3.fr/letg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743" y="904113"/>
            <a:ext cx="240792" cy="248412"/>
          </a:xfrm>
          <a:prstGeom prst="rect">
            <a:avLst/>
          </a:prstGeom>
        </p:spPr>
      </p:pic>
      <p:pic>
        <p:nvPicPr>
          <p:cNvPr id="5" name="object 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9795" y="1365503"/>
            <a:ext cx="8770620" cy="53096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555" y="492251"/>
            <a:ext cx="10070592" cy="58734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6138" y="1484907"/>
            <a:ext cx="4686300" cy="2932430"/>
            <a:chOff x="2126138" y="1484907"/>
            <a:chExt cx="4686300" cy="2932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6138" y="1484907"/>
              <a:ext cx="4558449" cy="29322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37710" y="3830574"/>
              <a:ext cx="2255520" cy="467995"/>
            </a:xfrm>
            <a:custGeom>
              <a:avLst/>
              <a:gdLst/>
              <a:ahLst/>
              <a:cxnLst/>
              <a:rect l="l" t="t" r="r" b="b"/>
              <a:pathLst>
                <a:path w="2255520" h="467995">
                  <a:moveTo>
                    <a:pt x="2177541" y="0"/>
                  </a:moveTo>
                  <a:lnTo>
                    <a:pt x="77977" y="0"/>
                  </a:lnTo>
                  <a:lnTo>
                    <a:pt x="47630" y="6129"/>
                  </a:lnTo>
                  <a:lnTo>
                    <a:pt x="22844" y="22844"/>
                  </a:lnTo>
                  <a:lnTo>
                    <a:pt x="6129" y="47630"/>
                  </a:lnTo>
                  <a:lnTo>
                    <a:pt x="0" y="77977"/>
                  </a:lnTo>
                  <a:lnTo>
                    <a:pt x="0" y="389889"/>
                  </a:lnTo>
                  <a:lnTo>
                    <a:pt x="6129" y="420237"/>
                  </a:lnTo>
                  <a:lnTo>
                    <a:pt x="22844" y="445023"/>
                  </a:lnTo>
                  <a:lnTo>
                    <a:pt x="47630" y="461738"/>
                  </a:lnTo>
                  <a:lnTo>
                    <a:pt x="77977" y="467868"/>
                  </a:lnTo>
                  <a:lnTo>
                    <a:pt x="2177541" y="467868"/>
                  </a:lnTo>
                  <a:lnTo>
                    <a:pt x="2207889" y="461738"/>
                  </a:lnTo>
                  <a:lnTo>
                    <a:pt x="2232675" y="445023"/>
                  </a:lnTo>
                  <a:lnTo>
                    <a:pt x="2249390" y="420237"/>
                  </a:lnTo>
                  <a:lnTo>
                    <a:pt x="2255519" y="389889"/>
                  </a:lnTo>
                  <a:lnTo>
                    <a:pt x="2255519" y="77977"/>
                  </a:lnTo>
                  <a:lnTo>
                    <a:pt x="2249390" y="47630"/>
                  </a:lnTo>
                  <a:lnTo>
                    <a:pt x="2232675" y="22844"/>
                  </a:lnTo>
                  <a:lnTo>
                    <a:pt x="2207889" y="6129"/>
                  </a:lnTo>
                  <a:lnTo>
                    <a:pt x="2177541" y="0"/>
                  </a:lnTo>
                  <a:close/>
                </a:path>
              </a:pathLst>
            </a:custGeom>
            <a:solidFill>
              <a:srgbClr val="E36C09">
                <a:alpha val="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37710" y="3830574"/>
              <a:ext cx="2255520" cy="467995"/>
            </a:xfrm>
            <a:custGeom>
              <a:avLst/>
              <a:gdLst/>
              <a:ahLst/>
              <a:cxnLst/>
              <a:rect l="l" t="t" r="r" b="b"/>
              <a:pathLst>
                <a:path w="2255520" h="467995">
                  <a:moveTo>
                    <a:pt x="0" y="77977"/>
                  </a:moveTo>
                  <a:lnTo>
                    <a:pt x="6129" y="47630"/>
                  </a:lnTo>
                  <a:lnTo>
                    <a:pt x="22844" y="22844"/>
                  </a:lnTo>
                  <a:lnTo>
                    <a:pt x="47630" y="6129"/>
                  </a:lnTo>
                  <a:lnTo>
                    <a:pt x="77977" y="0"/>
                  </a:lnTo>
                  <a:lnTo>
                    <a:pt x="2177541" y="0"/>
                  </a:lnTo>
                  <a:lnTo>
                    <a:pt x="2207889" y="6129"/>
                  </a:lnTo>
                  <a:lnTo>
                    <a:pt x="2232675" y="22844"/>
                  </a:lnTo>
                  <a:lnTo>
                    <a:pt x="2249390" y="47630"/>
                  </a:lnTo>
                  <a:lnTo>
                    <a:pt x="2255519" y="77977"/>
                  </a:lnTo>
                  <a:lnTo>
                    <a:pt x="2255519" y="389889"/>
                  </a:lnTo>
                  <a:lnTo>
                    <a:pt x="2249390" y="420237"/>
                  </a:lnTo>
                  <a:lnTo>
                    <a:pt x="2232675" y="445023"/>
                  </a:lnTo>
                  <a:lnTo>
                    <a:pt x="2207889" y="461738"/>
                  </a:lnTo>
                  <a:lnTo>
                    <a:pt x="2177541" y="467868"/>
                  </a:lnTo>
                  <a:lnTo>
                    <a:pt x="77977" y="467868"/>
                  </a:lnTo>
                  <a:lnTo>
                    <a:pt x="47630" y="461738"/>
                  </a:lnTo>
                  <a:lnTo>
                    <a:pt x="22844" y="445023"/>
                  </a:lnTo>
                  <a:lnTo>
                    <a:pt x="6129" y="420237"/>
                  </a:lnTo>
                  <a:lnTo>
                    <a:pt x="0" y="389889"/>
                  </a:lnTo>
                  <a:lnTo>
                    <a:pt x="0" y="77977"/>
                  </a:lnTo>
                  <a:close/>
                </a:path>
              </a:pathLst>
            </a:custGeom>
            <a:ln w="381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18716" y="304800"/>
            <a:ext cx="9901555" cy="731520"/>
            <a:chOff x="1918716" y="304800"/>
            <a:chExt cx="9901555" cy="731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8716" y="381000"/>
              <a:ext cx="9901428" cy="6553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73689" y="323850"/>
              <a:ext cx="905510" cy="396240"/>
            </a:xfrm>
            <a:custGeom>
              <a:avLst/>
              <a:gdLst/>
              <a:ahLst/>
              <a:cxnLst/>
              <a:rect l="l" t="t" r="r" b="b"/>
              <a:pathLst>
                <a:path w="905509" h="396240">
                  <a:moveTo>
                    <a:pt x="839215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39"/>
                  </a:lnTo>
                  <a:lnTo>
                    <a:pt x="839215" y="396239"/>
                  </a:lnTo>
                  <a:lnTo>
                    <a:pt x="864911" y="391046"/>
                  </a:lnTo>
                  <a:lnTo>
                    <a:pt x="885904" y="376888"/>
                  </a:lnTo>
                  <a:lnTo>
                    <a:pt x="900062" y="355895"/>
                  </a:lnTo>
                  <a:lnTo>
                    <a:pt x="905255" y="330200"/>
                  </a:lnTo>
                  <a:lnTo>
                    <a:pt x="905255" y="66039"/>
                  </a:lnTo>
                  <a:lnTo>
                    <a:pt x="900062" y="40344"/>
                  </a:lnTo>
                  <a:lnTo>
                    <a:pt x="885904" y="19351"/>
                  </a:lnTo>
                  <a:lnTo>
                    <a:pt x="864911" y="5193"/>
                  </a:lnTo>
                  <a:lnTo>
                    <a:pt x="839215" y="0"/>
                  </a:lnTo>
                  <a:close/>
                </a:path>
              </a:pathLst>
            </a:custGeom>
            <a:solidFill>
              <a:srgbClr val="F79546">
                <a:alpha val="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3689" y="323850"/>
              <a:ext cx="905510" cy="396240"/>
            </a:xfrm>
            <a:custGeom>
              <a:avLst/>
              <a:gdLst/>
              <a:ahLst/>
              <a:cxnLst/>
              <a:rect l="l" t="t" r="r" b="b"/>
              <a:pathLst>
                <a:path w="905509" h="396240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839215" y="0"/>
                  </a:lnTo>
                  <a:lnTo>
                    <a:pt x="864911" y="5193"/>
                  </a:lnTo>
                  <a:lnTo>
                    <a:pt x="885904" y="19351"/>
                  </a:lnTo>
                  <a:lnTo>
                    <a:pt x="900062" y="40344"/>
                  </a:lnTo>
                  <a:lnTo>
                    <a:pt x="905255" y="66039"/>
                  </a:lnTo>
                  <a:lnTo>
                    <a:pt x="905255" y="330200"/>
                  </a:lnTo>
                  <a:lnTo>
                    <a:pt x="900062" y="355895"/>
                  </a:lnTo>
                  <a:lnTo>
                    <a:pt x="885904" y="376888"/>
                  </a:lnTo>
                  <a:lnTo>
                    <a:pt x="864911" y="391046"/>
                  </a:lnTo>
                  <a:lnTo>
                    <a:pt x="839215" y="396239"/>
                  </a:lnTo>
                  <a:lnTo>
                    <a:pt x="66039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381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3843" y="3090672"/>
            <a:ext cx="4844796" cy="350824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816852" y="775716"/>
            <a:ext cx="4174490" cy="1135380"/>
          </a:xfrm>
          <a:custGeom>
            <a:avLst/>
            <a:gdLst/>
            <a:ahLst/>
            <a:cxnLst/>
            <a:rect l="l" t="t" r="r" b="b"/>
            <a:pathLst>
              <a:path w="4174490" h="1135380">
                <a:moveTo>
                  <a:pt x="4174236" y="0"/>
                </a:moveTo>
                <a:lnTo>
                  <a:pt x="4069333" y="0"/>
                </a:lnTo>
                <a:lnTo>
                  <a:pt x="4069333" y="507238"/>
                </a:lnTo>
                <a:lnTo>
                  <a:pt x="4066279" y="556388"/>
                </a:lnTo>
                <a:lnTo>
                  <a:pt x="4057362" y="603716"/>
                </a:lnTo>
                <a:lnTo>
                  <a:pt x="4042949" y="648853"/>
                </a:lnTo>
                <a:lnTo>
                  <a:pt x="4023409" y="691434"/>
                </a:lnTo>
                <a:lnTo>
                  <a:pt x="3999109" y="731090"/>
                </a:lnTo>
                <a:lnTo>
                  <a:pt x="3970418" y="767454"/>
                </a:lnTo>
                <a:lnTo>
                  <a:pt x="3937704" y="800161"/>
                </a:lnTo>
                <a:lnTo>
                  <a:pt x="3901335" y="828843"/>
                </a:lnTo>
                <a:lnTo>
                  <a:pt x="3861678" y="853133"/>
                </a:lnTo>
                <a:lnTo>
                  <a:pt x="3819102" y="872663"/>
                </a:lnTo>
                <a:lnTo>
                  <a:pt x="3773975" y="887068"/>
                </a:lnTo>
                <a:lnTo>
                  <a:pt x="3726664" y="895980"/>
                </a:lnTo>
                <a:lnTo>
                  <a:pt x="3677539" y="899033"/>
                </a:lnTo>
                <a:lnTo>
                  <a:pt x="283845" y="899033"/>
                </a:lnTo>
                <a:lnTo>
                  <a:pt x="283845" y="767588"/>
                </a:lnTo>
                <a:lnTo>
                  <a:pt x="0" y="951484"/>
                </a:lnTo>
                <a:lnTo>
                  <a:pt x="283845" y="1135380"/>
                </a:lnTo>
                <a:lnTo>
                  <a:pt x="283845" y="1003935"/>
                </a:lnTo>
                <a:lnTo>
                  <a:pt x="3677539" y="1003935"/>
                </a:lnTo>
                <a:lnTo>
                  <a:pt x="3725374" y="1001661"/>
                </a:lnTo>
                <a:lnTo>
                  <a:pt x="3771923" y="994978"/>
                </a:lnTo>
                <a:lnTo>
                  <a:pt x="3816977" y="984095"/>
                </a:lnTo>
                <a:lnTo>
                  <a:pt x="3860329" y="969220"/>
                </a:lnTo>
                <a:lnTo>
                  <a:pt x="3901769" y="950561"/>
                </a:lnTo>
                <a:lnTo>
                  <a:pt x="3941091" y="928325"/>
                </a:lnTo>
                <a:lnTo>
                  <a:pt x="3978085" y="902721"/>
                </a:lnTo>
                <a:lnTo>
                  <a:pt x="4012543" y="873958"/>
                </a:lnTo>
                <a:lnTo>
                  <a:pt x="4044259" y="842242"/>
                </a:lnTo>
                <a:lnTo>
                  <a:pt x="4073022" y="807784"/>
                </a:lnTo>
                <a:lnTo>
                  <a:pt x="4098626" y="770790"/>
                </a:lnTo>
                <a:lnTo>
                  <a:pt x="4120862" y="731468"/>
                </a:lnTo>
                <a:lnTo>
                  <a:pt x="4139521" y="690028"/>
                </a:lnTo>
                <a:lnTo>
                  <a:pt x="4154396" y="646676"/>
                </a:lnTo>
                <a:lnTo>
                  <a:pt x="4165279" y="601622"/>
                </a:lnTo>
                <a:lnTo>
                  <a:pt x="4171962" y="555073"/>
                </a:lnTo>
                <a:lnTo>
                  <a:pt x="4174236" y="507238"/>
                </a:lnTo>
                <a:lnTo>
                  <a:pt x="4174236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9537192" y="4357115"/>
            <a:ext cx="1983105" cy="508000"/>
            <a:chOff x="9537192" y="4357115"/>
            <a:chExt cx="1983105" cy="508000"/>
          </a:xfrm>
        </p:grpSpPr>
        <p:sp>
          <p:nvSpPr>
            <p:cNvPr id="13" name="object 13"/>
            <p:cNvSpPr/>
            <p:nvPr/>
          </p:nvSpPr>
          <p:spPr>
            <a:xfrm>
              <a:off x="9556242" y="4376165"/>
              <a:ext cx="1945005" cy="469900"/>
            </a:xfrm>
            <a:custGeom>
              <a:avLst/>
              <a:gdLst/>
              <a:ahLst/>
              <a:cxnLst/>
              <a:rect l="l" t="t" r="r" b="b"/>
              <a:pathLst>
                <a:path w="1945004" h="469900">
                  <a:moveTo>
                    <a:pt x="1866391" y="0"/>
                  </a:moveTo>
                  <a:lnTo>
                    <a:pt x="78231" y="0"/>
                  </a:lnTo>
                  <a:lnTo>
                    <a:pt x="47791" y="6151"/>
                  </a:lnTo>
                  <a:lnTo>
                    <a:pt x="22923" y="22923"/>
                  </a:lnTo>
                  <a:lnTo>
                    <a:pt x="6151" y="47791"/>
                  </a:lnTo>
                  <a:lnTo>
                    <a:pt x="0" y="78231"/>
                  </a:lnTo>
                  <a:lnTo>
                    <a:pt x="0" y="391159"/>
                  </a:lnTo>
                  <a:lnTo>
                    <a:pt x="6151" y="421600"/>
                  </a:lnTo>
                  <a:lnTo>
                    <a:pt x="22923" y="446468"/>
                  </a:lnTo>
                  <a:lnTo>
                    <a:pt x="47791" y="463240"/>
                  </a:lnTo>
                  <a:lnTo>
                    <a:pt x="78231" y="469391"/>
                  </a:lnTo>
                  <a:lnTo>
                    <a:pt x="1866391" y="469391"/>
                  </a:lnTo>
                  <a:lnTo>
                    <a:pt x="1896832" y="463240"/>
                  </a:lnTo>
                  <a:lnTo>
                    <a:pt x="1921700" y="446468"/>
                  </a:lnTo>
                  <a:lnTo>
                    <a:pt x="1938472" y="421600"/>
                  </a:lnTo>
                  <a:lnTo>
                    <a:pt x="1944624" y="391159"/>
                  </a:lnTo>
                  <a:lnTo>
                    <a:pt x="1944624" y="78231"/>
                  </a:lnTo>
                  <a:lnTo>
                    <a:pt x="1938472" y="47791"/>
                  </a:lnTo>
                  <a:lnTo>
                    <a:pt x="1921700" y="22923"/>
                  </a:lnTo>
                  <a:lnTo>
                    <a:pt x="1896832" y="6151"/>
                  </a:lnTo>
                  <a:lnTo>
                    <a:pt x="1866391" y="0"/>
                  </a:lnTo>
                  <a:close/>
                </a:path>
              </a:pathLst>
            </a:custGeom>
            <a:solidFill>
              <a:srgbClr val="E36C09">
                <a:alpha val="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56242" y="4376165"/>
              <a:ext cx="1945005" cy="469900"/>
            </a:xfrm>
            <a:custGeom>
              <a:avLst/>
              <a:gdLst/>
              <a:ahLst/>
              <a:cxnLst/>
              <a:rect l="l" t="t" r="r" b="b"/>
              <a:pathLst>
                <a:path w="1945004" h="469900">
                  <a:moveTo>
                    <a:pt x="0" y="78231"/>
                  </a:moveTo>
                  <a:lnTo>
                    <a:pt x="6151" y="47791"/>
                  </a:lnTo>
                  <a:lnTo>
                    <a:pt x="22923" y="22923"/>
                  </a:lnTo>
                  <a:lnTo>
                    <a:pt x="47791" y="6151"/>
                  </a:lnTo>
                  <a:lnTo>
                    <a:pt x="78231" y="0"/>
                  </a:lnTo>
                  <a:lnTo>
                    <a:pt x="1866391" y="0"/>
                  </a:lnTo>
                  <a:lnTo>
                    <a:pt x="1896832" y="6151"/>
                  </a:lnTo>
                  <a:lnTo>
                    <a:pt x="1921700" y="22923"/>
                  </a:lnTo>
                  <a:lnTo>
                    <a:pt x="1938472" y="47791"/>
                  </a:lnTo>
                  <a:lnTo>
                    <a:pt x="1944624" y="78231"/>
                  </a:lnTo>
                  <a:lnTo>
                    <a:pt x="1944624" y="391159"/>
                  </a:lnTo>
                  <a:lnTo>
                    <a:pt x="1938472" y="421600"/>
                  </a:lnTo>
                  <a:lnTo>
                    <a:pt x="1921700" y="446468"/>
                  </a:lnTo>
                  <a:lnTo>
                    <a:pt x="1896832" y="463240"/>
                  </a:lnTo>
                  <a:lnTo>
                    <a:pt x="1866391" y="469391"/>
                  </a:lnTo>
                  <a:lnTo>
                    <a:pt x="78231" y="469391"/>
                  </a:lnTo>
                  <a:lnTo>
                    <a:pt x="47791" y="463240"/>
                  </a:lnTo>
                  <a:lnTo>
                    <a:pt x="22923" y="446468"/>
                  </a:lnTo>
                  <a:lnTo>
                    <a:pt x="6151" y="421600"/>
                  </a:lnTo>
                  <a:lnTo>
                    <a:pt x="0" y="391159"/>
                  </a:lnTo>
                  <a:lnTo>
                    <a:pt x="0" y="78231"/>
                  </a:lnTo>
                  <a:close/>
                </a:path>
              </a:pathLst>
            </a:custGeom>
            <a:ln w="381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664708" y="4693920"/>
            <a:ext cx="1127760" cy="1283335"/>
          </a:xfrm>
          <a:custGeom>
            <a:avLst/>
            <a:gdLst/>
            <a:ahLst/>
            <a:cxnLst/>
            <a:rect l="l" t="t" r="r" b="b"/>
            <a:pathLst>
              <a:path w="1127759" h="1283335">
                <a:moveTo>
                  <a:pt x="83946" y="0"/>
                </a:moveTo>
                <a:lnTo>
                  <a:pt x="0" y="0"/>
                </a:lnTo>
                <a:lnTo>
                  <a:pt x="0" y="601725"/>
                </a:lnTo>
                <a:lnTo>
                  <a:pt x="2018" y="649174"/>
                </a:lnTo>
                <a:lnTo>
                  <a:pt x="7965" y="695502"/>
                </a:lnTo>
                <a:lnTo>
                  <a:pt x="17674" y="740545"/>
                </a:lnTo>
                <a:lnTo>
                  <a:pt x="30980" y="784137"/>
                </a:lnTo>
                <a:lnTo>
                  <a:pt x="47718" y="826113"/>
                </a:lnTo>
                <a:lnTo>
                  <a:pt x="67724" y="866308"/>
                </a:lnTo>
                <a:lnTo>
                  <a:pt x="90830" y="904558"/>
                </a:lnTo>
                <a:lnTo>
                  <a:pt x="116874" y="940696"/>
                </a:lnTo>
                <a:lnTo>
                  <a:pt x="145688" y="974558"/>
                </a:lnTo>
                <a:lnTo>
                  <a:pt x="177109" y="1005978"/>
                </a:lnTo>
                <a:lnTo>
                  <a:pt x="210970" y="1034793"/>
                </a:lnTo>
                <a:lnTo>
                  <a:pt x="247107" y="1060835"/>
                </a:lnTo>
                <a:lnTo>
                  <a:pt x="285355" y="1083941"/>
                </a:lnTo>
                <a:lnTo>
                  <a:pt x="325548" y="1103945"/>
                </a:lnTo>
                <a:lnTo>
                  <a:pt x="367521" y="1120683"/>
                </a:lnTo>
                <a:lnTo>
                  <a:pt x="411109" y="1133988"/>
                </a:lnTo>
                <a:lnTo>
                  <a:pt x="456146" y="1143696"/>
                </a:lnTo>
                <a:lnTo>
                  <a:pt x="502468" y="1149642"/>
                </a:lnTo>
                <a:lnTo>
                  <a:pt x="549909" y="1151661"/>
                </a:lnTo>
                <a:lnTo>
                  <a:pt x="845819" y="1151661"/>
                </a:lnTo>
                <a:lnTo>
                  <a:pt x="845819" y="1283207"/>
                </a:lnTo>
                <a:lnTo>
                  <a:pt x="1127760" y="1109662"/>
                </a:lnTo>
                <a:lnTo>
                  <a:pt x="845819" y="936104"/>
                </a:lnTo>
                <a:lnTo>
                  <a:pt x="845819" y="1067650"/>
                </a:lnTo>
                <a:lnTo>
                  <a:pt x="549909" y="1067650"/>
                </a:lnTo>
                <a:lnTo>
                  <a:pt x="502274" y="1065245"/>
                </a:lnTo>
                <a:lnTo>
                  <a:pt x="456014" y="1058184"/>
                </a:lnTo>
                <a:lnTo>
                  <a:pt x="411362" y="1046702"/>
                </a:lnTo>
                <a:lnTo>
                  <a:pt x="368553" y="1031033"/>
                </a:lnTo>
                <a:lnTo>
                  <a:pt x="327823" y="1011412"/>
                </a:lnTo>
                <a:lnTo>
                  <a:pt x="289404" y="988072"/>
                </a:lnTo>
                <a:lnTo>
                  <a:pt x="253531" y="961249"/>
                </a:lnTo>
                <a:lnTo>
                  <a:pt x="220440" y="931176"/>
                </a:lnTo>
                <a:lnTo>
                  <a:pt x="190363" y="898088"/>
                </a:lnTo>
                <a:lnTo>
                  <a:pt x="163537" y="862219"/>
                </a:lnTo>
                <a:lnTo>
                  <a:pt x="140194" y="823804"/>
                </a:lnTo>
                <a:lnTo>
                  <a:pt x="120570" y="783076"/>
                </a:lnTo>
                <a:lnTo>
                  <a:pt x="104899" y="740269"/>
                </a:lnTo>
                <a:lnTo>
                  <a:pt x="93415" y="695620"/>
                </a:lnTo>
                <a:lnTo>
                  <a:pt x="86353" y="649360"/>
                </a:lnTo>
                <a:lnTo>
                  <a:pt x="83946" y="601725"/>
                </a:lnTo>
                <a:lnTo>
                  <a:pt x="83946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655777"/>
            <a:ext cx="2644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L’</a:t>
            </a:r>
            <a:r>
              <a:rPr spc="-5" dirty="0"/>
              <a:t> </a:t>
            </a:r>
            <a:r>
              <a:rPr dirty="0"/>
              <a:t>Atlas</a:t>
            </a:r>
            <a:r>
              <a:rPr spc="-114" dirty="0"/>
              <a:t> </a:t>
            </a:r>
            <a:r>
              <a:rPr spc="-20" dirty="0"/>
              <a:t>Bleu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8350" y="798956"/>
            <a:ext cx="3977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E36C09"/>
                </a:solidFill>
                <a:latin typeface="Cambria"/>
                <a:cs typeface="Cambria"/>
              </a:rPr>
              <a:t>https://atlas-</a:t>
            </a: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</a:rPr>
              <a:t>bleu.cnrs.fr/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7448" y="913511"/>
            <a:ext cx="240792" cy="248412"/>
          </a:xfrm>
          <a:prstGeom prst="rect">
            <a:avLst/>
          </a:prstGeom>
        </p:spPr>
      </p:pic>
      <p:pic>
        <p:nvPicPr>
          <p:cNvPr id="5" name="object 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0429" y="1354836"/>
            <a:ext cx="9224934" cy="53324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5544" y="400811"/>
            <a:ext cx="9989820" cy="60365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5868" y="0"/>
            <a:ext cx="1056640" cy="1333500"/>
          </a:xfrm>
          <a:custGeom>
            <a:avLst/>
            <a:gdLst/>
            <a:ahLst/>
            <a:cxnLst/>
            <a:rect l="l" t="t" r="r" b="b"/>
            <a:pathLst>
              <a:path w="1056640" h="1333500">
                <a:moveTo>
                  <a:pt x="1056131" y="0"/>
                </a:moveTo>
                <a:lnTo>
                  <a:pt x="0" y="0"/>
                </a:lnTo>
                <a:lnTo>
                  <a:pt x="0" y="1333500"/>
                </a:lnTo>
                <a:lnTo>
                  <a:pt x="1056131" y="1333500"/>
                </a:lnTo>
                <a:lnTo>
                  <a:pt x="10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480190"/>
            <a:ext cx="5719572" cy="5047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7860" y="4344542"/>
            <a:ext cx="152400" cy="1600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15414" y="4267327"/>
            <a:ext cx="376110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995" indent="3625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0859C"/>
                </a:solidFill>
                <a:latin typeface="Cambria"/>
                <a:cs typeface="Cambria"/>
              </a:rPr>
              <a:t>Prototype</a:t>
            </a:r>
            <a:r>
              <a:rPr sz="1800" spc="-30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en</a:t>
            </a:r>
            <a:r>
              <a:rPr sz="1800" spc="-1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cours</a:t>
            </a:r>
            <a:r>
              <a:rPr sz="1800" spc="-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de</a:t>
            </a:r>
            <a:r>
              <a:rPr sz="1800" spc="-1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30859C"/>
                </a:solidFill>
                <a:latin typeface="Cambria"/>
                <a:cs typeface="Cambria"/>
              </a:rPr>
              <a:t>finalisation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(site</a:t>
            </a:r>
            <a:r>
              <a:rPr sz="1800" spc="-50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de</a:t>
            </a:r>
            <a:r>
              <a:rPr sz="1800" spc="-3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présentation</a:t>
            </a:r>
            <a:r>
              <a:rPr sz="1800" spc="-50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30859C"/>
                </a:solidFill>
                <a:latin typeface="Cambria"/>
                <a:cs typeface="Cambria"/>
              </a:rPr>
              <a:t>et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documentation)</a:t>
            </a:r>
            <a:r>
              <a:rPr sz="1800" spc="-4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disponible</a:t>
            </a:r>
            <a:r>
              <a:rPr sz="1800" spc="-30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à</a:t>
            </a:r>
            <a:r>
              <a:rPr sz="1800" spc="-20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30859C"/>
                </a:solidFill>
                <a:latin typeface="Cambria"/>
                <a:cs typeface="Cambria"/>
              </a:rPr>
              <a:t>l’adresse ci-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dessus</a:t>
            </a:r>
            <a:r>
              <a:rPr sz="1800" spc="-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en</a:t>
            </a:r>
            <a:r>
              <a:rPr sz="1800" spc="-1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mbria"/>
                <a:cs typeface="Cambria"/>
              </a:rPr>
              <a:t>contrepartie</a:t>
            </a:r>
            <a:r>
              <a:rPr sz="1800" spc="-3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E36C09"/>
                </a:solidFill>
                <a:latin typeface="Cambria"/>
                <a:cs typeface="Cambria"/>
              </a:rPr>
              <a:t>d'un</a:t>
            </a:r>
            <a:r>
              <a:rPr sz="1800" spc="-2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mbria"/>
                <a:cs typeface="Cambria"/>
              </a:rPr>
              <a:t>retour </a:t>
            </a:r>
            <a:r>
              <a:rPr sz="1800" dirty="0">
                <a:solidFill>
                  <a:srgbClr val="E36C09"/>
                </a:solidFill>
                <a:latin typeface="Cambria"/>
                <a:cs typeface="Cambria"/>
              </a:rPr>
              <a:t>utilisateur</a:t>
            </a:r>
            <a:r>
              <a:rPr sz="1800" spc="-5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30859C"/>
                </a:solidFill>
                <a:latin typeface="Cambria"/>
                <a:cs typeface="Cambria"/>
              </a:rPr>
              <a:t>(contexte,</a:t>
            </a:r>
            <a:r>
              <a:rPr sz="1800" spc="-80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production,</a:t>
            </a:r>
            <a:r>
              <a:rPr sz="1800" spc="-6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30859C"/>
                </a:solidFill>
                <a:latin typeface="Cambria"/>
                <a:cs typeface="Cambria"/>
              </a:rPr>
              <a:t>avis)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quand</a:t>
            </a:r>
            <a:r>
              <a:rPr sz="1800" spc="-1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il</a:t>
            </a:r>
            <a:r>
              <a:rPr sz="1800" spc="-35" dirty="0">
                <a:solidFill>
                  <a:srgbClr val="30859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0859C"/>
                </a:solidFill>
                <a:latin typeface="Cambria"/>
                <a:cs typeface="Cambria"/>
              </a:rPr>
              <a:t>est</a:t>
            </a:r>
            <a:r>
              <a:rPr sz="1800" spc="-10" dirty="0">
                <a:solidFill>
                  <a:srgbClr val="30859C"/>
                </a:solidFill>
                <a:latin typeface="Cambria"/>
                <a:cs typeface="Cambria"/>
              </a:rPr>
              <a:t> utilisé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58" rIns="0" bIns="0" rtlCol="0">
            <a:spAutoFit/>
          </a:bodyPr>
          <a:lstStyle/>
          <a:p>
            <a:pPr marL="49149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E36C09"/>
                </a:solidFill>
              </a:rPr>
              <a:t>https://igarun.univ-</a:t>
            </a:r>
            <a:r>
              <a:rPr sz="2800" spc="-10" dirty="0">
                <a:solidFill>
                  <a:srgbClr val="E36C09"/>
                </a:solidFill>
              </a:rPr>
              <a:t>nantes.io/CartABl/stable/editor.html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6026" y="907161"/>
            <a:ext cx="240792" cy="248412"/>
          </a:xfrm>
          <a:prstGeom prst="rect">
            <a:avLst/>
          </a:prstGeom>
        </p:spPr>
      </p:pic>
      <p:pic>
        <p:nvPicPr>
          <p:cNvPr id="8" name="object 8">
            <a:hlinkClick r:id="rId2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0066" y="2171700"/>
            <a:ext cx="3882444" cy="1418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669" rIns="0" bIns="0" rtlCol="0">
            <a:spAutoFit/>
          </a:bodyPr>
          <a:lstStyle/>
          <a:p>
            <a:pPr marL="12700">
              <a:lnSpc>
                <a:spcPts val="5045"/>
              </a:lnSpc>
              <a:spcBef>
                <a:spcPts val="95"/>
              </a:spcBef>
            </a:pPr>
            <a:r>
              <a:rPr sz="4300" spc="-10" dirty="0"/>
              <a:t>RASTeR</a:t>
            </a:r>
            <a:endParaRPr sz="4300"/>
          </a:p>
          <a:p>
            <a:pPr marL="12700">
              <a:lnSpc>
                <a:spcPts val="2765"/>
              </a:lnSpc>
            </a:pPr>
            <a:r>
              <a:rPr sz="2400" dirty="0"/>
              <a:t>R</a:t>
            </a:r>
            <a:r>
              <a:rPr sz="2400" dirty="0">
                <a:solidFill>
                  <a:srgbClr val="73BED2"/>
                </a:solidFill>
              </a:rPr>
              <a:t>éseau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spc="-35" dirty="0">
                <a:solidFill>
                  <a:srgbClr val="73BED2"/>
                </a:solidFill>
              </a:rPr>
              <a:t>d’</a:t>
            </a:r>
            <a:r>
              <a:rPr sz="2400" spc="-35" dirty="0"/>
              <a:t>A</a:t>
            </a:r>
            <a:r>
              <a:rPr sz="2400" spc="-35" dirty="0">
                <a:solidFill>
                  <a:srgbClr val="73BED2"/>
                </a:solidFill>
              </a:rPr>
              <a:t>ccompagnement</a:t>
            </a:r>
            <a:r>
              <a:rPr sz="2400" spc="-10" dirty="0">
                <a:solidFill>
                  <a:srgbClr val="73BED2"/>
                </a:solidFill>
              </a:rPr>
              <a:t> </a:t>
            </a:r>
            <a:r>
              <a:rPr sz="2400" dirty="0"/>
              <a:t>S</a:t>
            </a:r>
            <a:r>
              <a:rPr sz="2400" dirty="0">
                <a:solidFill>
                  <a:srgbClr val="73BED2"/>
                </a:solidFill>
              </a:rPr>
              <a:t>cientifique</a:t>
            </a:r>
            <a:r>
              <a:rPr sz="2400" spc="-75" dirty="0">
                <a:solidFill>
                  <a:srgbClr val="73BED2"/>
                </a:solidFill>
              </a:rPr>
              <a:t> </a:t>
            </a:r>
            <a:r>
              <a:rPr sz="2400" dirty="0">
                <a:solidFill>
                  <a:srgbClr val="73BED2"/>
                </a:solidFill>
              </a:rPr>
              <a:t>et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spc="-25" dirty="0"/>
              <a:t>Te</a:t>
            </a:r>
            <a:r>
              <a:rPr sz="2400" spc="-25" dirty="0">
                <a:solidFill>
                  <a:srgbClr val="73BED2"/>
                </a:solidFill>
              </a:rPr>
              <a:t>chnique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dirty="0">
                <a:solidFill>
                  <a:srgbClr val="73BED2"/>
                </a:solidFill>
              </a:rPr>
              <a:t>de</a:t>
            </a:r>
            <a:r>
              <a:rPr sz="2400" spc="-40" dirty="0">
                <a:solidFill>
                  <a:srgbClr val="73BED2"/>
                </a:solidFill>
              </a:rPr>
              <a:t> </a:t>
            </a:r>
            <a:r>
              <a:rPr sz="2400" dirty="0">
                <a:solidFill>
                  <a:srgbClr val="73BED2"/>
                </a:solidFill>
              </a:rPr>
              <a:t>la</a:t>
            </a:r>
            <a:r>
              <a:rPr sz="2400" spc="-45" dirty="0">
                <a:solidFill>
                  <a:srgbClr val="73BED2"/>
                </a:solidFill>
              </a:rPr>
              <a:t> </a:t>
            </a:r>
            <a:r>
              <a:rPr sz="2400" spc="-10" dirty="0"/>
              <a:t>R</a:t>
            </a:r>
            <a:r>
              <a:rPr sz="2400" spc="-10" dirty="0">
                <a:solidFill>
                  <a:srgbClr val="73BED2"/>
                </a:solidFill>
              </a:rPr>
              <a:t>echerche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0346181" y="4019550"/>
            <a:ext cx="1047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9C090"/>
                </a:solidFill>
                <a:latin typeface="Cambria"/>
                <a:cs typeface="Cambria"/>
              </a:rPr>
              <a:t>Titulaires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5EF4579-8310-484B-8820-73DE41652302}"/>
              </a:ext>
            </a:extLst>
          </p:cNvPr>
          <p:cNvGrpSpPr/>
          <p:nvPr/>
        </p:nvGrpSpPr>
        <p:grpSpPr>
          <a:xfrm>
            <a:off x="2895600" y="2281535"/>
            <a:ext cx="6627684" cy="843698"/>
            <a:chOff x="2895600" y="2281535"/>
            <a:chExt cx="6627684" cy="84369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E1E9EED-100B-4F8E-A6B2-18FFEEE0A4E4}"/>
                </a:ext>
              </a:extLst>
            </p:cNvPr>
            <p:cNvSpPr txBox="1"/>
            <p:nvPr/>
          </p:nvSpPr>
          <p:spPr>
            <a:xfrm>
              <a:off x="2895600" y="22815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spc="-10" dirty="0">
                  <a:solidFill>
                    <a:srgbClr val="30859B"/>
                  </a:solidFill>
                  <a:latin typeface="Cambria"/>
                  <a:cs typeface="Cambria"/>
                </a:rPr>
                <a:t>BREST</a:t>
              </a:r>
              <a:endParaRPr lang="fr-FR" sz="2400" dirty="0">
                <a:latin typeface="Cambria"/>
                <a:cs typeface="Cambria"/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BD3F58F4-9357-4172-9620-50C40A85E610}"/>
                </a:ext>
              </a:extLst>
            </p:cNvPr>
            <p:cNvGrpSpPr/>
            <p:nvPr/>
          </p:nvGrpSpPr>
          <p:grpSpPr>
            <a:xfrm>
              <a:off x="3057651" y="2755901"/>
              <a:ext cx="6465633" cy="369332"/>
              <a:chOff x="3057651" y="2755901"/>
              <a:chExt cx="6465633" cy="369332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57651" y="2851413"/>
                <a:ext cx="178307" cy="178308"/>
              </a:xfrm>
              <a:prstGeom prst="rect">
                <a:avLst/>
              </a:prstGeom>
            </p:spPr>
          </p:pic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251BF07-4A3E-490D-96C8-C8D19BD576AE}"/>
                  </a:ext>
                </a:extLst>
              </p:cNvPr>
              <p:cNvSpPr txBox="1"/>
              <p:nvPr/>
            </p:nvSpPr>
            <p:spPr>
              <a:xfrm>
                <a:off x="3427284" y="275590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30859B"/>
                    </a:solidFill>
                    <a:latin typeface="Cambria"/>
                    <a:cs typeface="Cambria"/>
                  </a:rPr>
                  <a:t>Laurence DAVID </a:t>
                </a:r>
                <a:r>
                  <a:rPr lang="fr-FR" sz="1800" i="1" dirty="0">
                    <a:solidFill>
                      <a:srgbClr val="73BED2"/>
                    </a:solidFill>
                    <a:latin typeface="Cambria"/>
                    <a:cs typeface="Cambria"/>
                  </a:rPr>
                  <a:t>[IE]</a:t>
                </a:r>
                <a:r>
                  <a:rPr lang="fr-FR" sz="1800" i="1" spc="-40" dirty="0">
                    <a:solidFill>
                      <a:srgbClr val="73BED2"/>
                    </a:solidFill>
                    <a:latin typeface="Cambria"/>
                    <a:cs typeface="Cambria"/>
                  </a:rPr>
                  <a:t> </a:t>
                </a:r>
                <a:r>
                  <a:rPr lang="fr-FR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Cartographie </a:t>
                </a:r>
                <a:r>
                  <a:rPr lang="fr-FR" sz="1800" dirty="0">
                    <a:solidFill>
                      <a:srgbClr val="E36C09"/>
                    </a:solidFill>
                    <a:latin typeface="Cambria"/>
                    <a:cs typeface="Cambria"/>
                  </a:rPr>
                  <a:t>•</a:t>
                </a:r>
                <a:r>
                  <a:rPr lang="fr-FR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 SIG</a:t>
                </a:r>
                <a:endParaRPr lang="fr-FR" dirty="0"/>
              </a:p>
            </p:txBody>
          </p:sp>
        </p:grp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A96BC97-B245-477E-95DC-384C94444582}"/>
              </a:ext>
            </a:extLst>
          </p:cNvPr>
          <p:cNvGrpSpPr/>
          <p:nvPr/>
        </p:nvGrpSpPr>
        <p:grpSpPr>
          <a:xfrm>
            <a:off x="2895600" y="3281227"/>
            <a:ext cx="6627684" cy="1802056"/>
            <a:chOff x="2895600" y="3161492"/>
            <a:chExt cx="6627684" cy="180205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2D0BC5B-BE1D-4E92-8417-0D8E4DF57834}"/>
                </a:ext>
              </a:extLst>
            </p:cNvPr>
            <p:cNvSpPr txBox="1"/>
            <p:nvPr/>
          </p:nvSpPr>
          <p:spPr>
            <a:xfrm>
              <a:off x="2895600" y="3161492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spc="-10" dirty="0">
                  <a:solidFill>
                    <a:srgbClr val="30859B"/>
                  </a:solidFill>
                  <a:latin typeface="Cambria"/>
                  <a:cs typeface="Cambria"/>
                </a:rPr>
                <a:t>NANTES</a:t>
              </a:r>
              <a:endParaRPr lang="fr-FR" sz="2400" dirty="0">
                <a:latin typeface="Cambria"/>
                <a:cs typeface="Cambria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9EB20F2D-4F77-4925-B7F2-035423940AC9}"/>
                </a:ext>
              </a:extLst>
            </p:cNvPr>
            <p:cNvGrpSpPr/>
            <p:nvPr/>
          </p:nvGrpSpPr>
          <p:grpSpPr>
            <a:xfrm>
              <a:off x="3057651" y="4147419"/>
              <a:ext cx="6465633" cy="369332"/>
              <a:chOff x="3057651" y="4122217"/>
              <a:chExt cx="6465633" cy="369332"/>
            </a:xfrm>
          </p:grpSpPr>
          <p:pic>
            <p:nvPicPr>
              <p:cNvPr id="5" name="object 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57651" y="4217730"/>
                <a:ext cx="178307" cy="178307"/>
              </a:xfrm>
              <a:prstGeom prst="rect">
                <a:avLst/>
              </a:prstGeom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7DE023A-0E65-46A0-BEFF-87B532D7B349}"/>
                  </a:ext>
                </a:extLst>
              </p:cNvPr>
              <p:cNvSpPr txBox="1"/>
              <p:nvPr/>
            </p:nvSpPr>
            <p:spPr>
              <a:xfrm>
                <a:off x="3427284" y="412221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30859B"/>
                    </a:solidFill>
                    <a:latin typeface="Cambria"/>
                    <a:cs typeface="Cambria"/>
                  </a:rPr>
                  <a:t>Julie</a:t>
                </a:r>
                <a:r>
                  <a:rPr lang="fr-FR" sz="1800" spc="-45" dirty="0">
                    <a:solidFill>
                      <a:srgbClr val="30859B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dirty="0">
                    <a:solidFill>
                      <a:srgbClr val="30859B"/>
                    </a:solidFill>
                    <a:latin typeface="Cambria"/>
                    <a:cs typeface="Cambria"/>
                  </a:rPr>
                  <a:t>PIERSON</a:t>
                </a:r>
                <a:r>
                  <a:rPr lang="fr-FR" sz="1800" spc="-40" dirty="0">
                    <a:solidFill>
                      <a:srgbClr val="30859B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i="1" dirty="0">
                    <a:solidFill>
                      <a:srgbClr val="73BED2"/>
                    </a:solidFill>
                    <a:latin typeface="Cambria"/>
                    <a:cs typeface="Cambria"/>
                  </a:rPr>
                  <a:t>[IE]</a:t>
                </a:r>
                <a:r>
                  <a:rPr lang="fr-FR" sz="1800" i="1" spc="-40" dirty="0">
                    <a:solidFill>
                      <a:srgbClr val="73BED2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Géomatique</a:t>
                </a:r>
                <a:endParaRPr lang="fr-FR" dirty="0"/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7401DDE3-7DEC-4CEA-AA50-E8669F1C66FF}"/>
                </a:ext>
              </a:extLst>
            </p:cNvPr>
            <p:cNvGrpSpPr/>
            <p:nvPr/>
          </p:nvGrpSpPr>
          <p:grpSpPr>
            <a:xfrm>
              <a:off x="3057651" y="3700622"/>
              <a:ext cx="6465633" cy="369332"/>
              <a:chOff x="3057651" y="3650218"/>
              <a:chExt cx="6465633" cy="369332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57651" y="3745730"/>
                <a:ext cx="178307" cy="178308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0A98CE0-2B33-47D5-971E-C511F29BF3EB}"/>
                  </a:ext>
                </a:extLst>
              </p:cNvPr>
              <p:cNvSpPr txBox="1"/>
              <p:nvPr/>
            </p:nvSpPr>
            <p:spPr>
              <a:xfrm>
                <a:off x="3427284" y="365021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30859B"/>
                    </a:solidFill>
                    <a:latin typeface="Cambria"/>
                    <a:cs typeface="Cambria"/>
                  </a:rPr>
                  <a:t>Laurent POURINET </a:t>
                </a:r>
                <a:r>
                  <a:rPr lang="fr-FR" sz="1800" i="1" dirty="0">
                    <a:solidFill>
                      <a:srgbClr val="73BED2"/>
                    </a:solidFill>
                    <a:latin typeface="Cambria"/>
                    <a:cs typeface="Cambria"/>
                  </a:rPr>
                  <a:t>[IE]</a:t>
                </a:r>
                <a:r>
                  <a:rPr lang="fr-FR" sz="1800" i="1" spc="-40" dirty="0">
                    <a:solidFill>
                      <a:srgbClr val="73BED2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Cartographie </a:t>
                </a:r>
                <a:r>
                  <a:rPr lang="fr-FR" sz="1800" dirty="0">
                    <a:solidFill>
                      <a:srgbClr val="E36C09"/>
                    </a:solidFill>
                    <a:latin typeface="Cambria"/>
                    <a:cs typeface="Cambria"/>
                  </a:rPr>
                  <a:t>• </a:t>
                </a:r>
                <a:r>
                  <a:rPr lang="fr-FR" sz="1800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É</a:t>
                </a:r>
                <a:r>
                  <a:rPr lang="fr-FR" sz="1800" dirty="0">
                    <a:solidFill>
                      <a:srgbClr val="E36C09"/>
                    </a:solidFill>
                    <a:latin typeface="Cambria"/>
                    <a:cs typeface="Cambria"/>
                  </a:rPr>
                  <a:t>dition</a:t>
                </a:r>
                <a:endParaRPr lang="fr-FR" dirty="0"/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6EDAA18-F0D2-41C2-9C99-182B57AB4C94}"/>
                </a:ext>
              </a:extLst>
            </p:cNvPr>
            <p:cNvGrpSpPr/>
            <p:nvPr/>
          </p:nvGrpSpPr>
          <p:grpSpPr>
            <a:xfrm>
              <a:off x="3050032" y="4594216"/>
              <a:ext cx="6473252" cy="369332"/>
              <a:chOff x="3050032" y="4594216"/>
              <a:chExt cx="6473252" cy="369332"/>
            </a:xfrm>
          </p:grpSpPr>
          <p:pic>
            <p:nvPicPr>
              <p:cNvPr id="6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50032" y="4689729"/>
                <a:ext cx="178307" cy="178307"/>
              </a:xfrm>
              <a:prstGeom prst="rect">
                <a:avLst/>
              </a:prstGeom>
            </p:spPr>
          </p:pic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7CD3737C-5175-473A-8A93-52F6E536B02F}"/>
                  </a:ext>
                </a:extLst>
              </p:cNvPr>
              <p:cNvSpPr txBox="1"/>
              <p:nvPr/>
            </p:nvSpPr>
            <p:spPr>
              <a:xfrm>
                <a:off x="3427284" y="459421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30859B"/>
                    </a:solidFill>
                    <a:latin typeface="Cambria"/>
                    <a:cs typeface="Cambria"/>
                  </a:rPr>
                  <a:t>Davien BLANC </a:t>
                </a:r>
                <a:r>
                  <a:rPr lang="fr-FR" sz="1800" i="1" dirty="0">
                    <a:solidFill>
                      <a:srgbClr val="73BED2"/>
                    </a:solidFill>
                    <a:latin typeface="Cambria"/>
                    <a:cs typeface="Cambria"/>
                  </a:rPr>
                  <a:t>[IE]</a:t>
                </a:r>
                <a:r>
                  <a:rPr lang="fr-FR" sz="1800" i="1" spc="-40" dirty="0">
                    <a:solidFill>
                      <a:srgbClr val="73BED2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Informatique </a:t>
                </a:r>
                <a:r>
                  <a:rPr lang="fr-FR" sz="1800" dirty="0">
                    <a:solidFill>
                      <a:srgbClr val="E36C09"/>
                    </a:solidFill>
                    <a:latin typeface="Cambria"/>
                    <a:cs typeface="Cambria"/>
                  </a:rPr>
                  <a:t>• BDD • </a:t>
                </a:r>
                <a:r>
                  <a:rPr lang="fr-FR" sz="1800" dirty="0">
                    <a:solidFill>
                      <a:srgbClr val="C00000"/>
                    </a:solidFill>
                    <a:latin typeface="Cambria"/>
                    <a:cs typeface="Cambria"/>
                  </a:rPr>
                  <a:t>CSSI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D15100AC-89E5-4150-9BF2-B4F3DEE9825A}"/>
              </a:ext>
            </a:extLst>
          </p:cNvPr>
          <p:cNvGrpSpPr/>
          <p:nvPr/>
        </p:nvGrpSpPr>
        <p:grpSpPr>
          <a:xfrm>
            <a:off x="2895600" y="5239276"/>
            <a:ext cx="6627684" cy="1302256"/>
            <a:chOff x="2895600" y="5239276"/>
            <a:chExt cx="6627684" cy="1302256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0FBD4CC-AE07-48B8-AD1F-BEABA3F356B6}"/>
                </a:ext>
              </a:extLst>
            </p:cNvPr>
            <p:cNvSpPr txBox="1"/>
            <p:nvPr/>
          </p:nvSpPr>
          <p:spPr>
            <a:xfrm>
              <a:off x="2895600" y="5239276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spc="-10" dirty="0">
                  <a:solidFill>
                    <a:srgbClr val="30859B"/>
                  </a:solidFill>
                  <a:latin typeface="Cambria"/>
                  <a:cs typeface="Cambria"/>
                </a:rPr>
                <a:t>RENNES</a:t>
              </a:r>
              <a:endParaRPr lang="fr-FR" sz="2400" dirty="0">
                <a:latin typeface="Cambria"/>
                <a:cs typeface="Cambria"/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301C3CEF-8175-491A-AD87-1E933A83AAEF}"/>
                </a:ext>
              </a:extLst>
            </p:cNvPr>
            <p:cNvGrpSpPr/>
            <p:nvPr/>
          </p:nvGrpSpPr>
          <p:grpSpPr>
            <a:xfrm>
              <a:off x="3050032" y="5719639"/>
              <a:ext cx="6473252" cy="369332"/>
              <a:chOff x="3050032" y="5406571"/>
              <a:chExt cx="6473252" cy="369332"/>
            </a:xfrm>
          </p:grpSpPr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50032" y="5502084"/>
                <a:ext cx="178307" cy="178307"/>
              </a:xfrm>
              <a:prstGeom prst="rect">
                <a:avLst/>
              </a:prstGeom>
            </p:spPr>
          </p:pic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D4772DB-A0A1-4FF9-A63F-EAA0ECE20A11}"/>
                  </a:ext>
                </a:extLst>
              </p:cNvPr>
              <p:cNvSpPr txBox="1"/>
              <p:nvPr/>
            </p:nvSpPr>
            <p:spPr>
              <a:xfrm>
                <a:off x="3427284" y="540657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30859B"/>
                    </a:solidFill>
                    <a:latin typeface="Cambria"/>
                    <a:cs typeface="Cambria"/>
                  </a:rPr>
                  <a:t>Jean NABUCET </a:t>
                </a:r>
                <a:r>
                  <a:rPr lang="fr-FR" sz="1800" i="1" dirty="0">
                    <a:solidFill>
                      <a:srgbClr val="73BED2"/>
                    </a:solidFill>
                    <a:latin typeface="Cambria"/>
                    <a:cs typeface="Cambria"/>
                  </a:rPr>
                  <a:t>[IR]</a:t>
                </a:r>
                <a:r>
                  <a:rPr lang="fr-FR" sz="1800" i="1" spc="-40" dirty="0">
                    <a:solidFill>
                      <a:srgbClr val="73BED2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Télédétection</a:t>
                </a:r>
                <a:r>
                  <a:rPr lang="fr-FR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dirty="0">
                    <a:solidFill>
                      <a:srgbClr val="E36C09"/>
                    </a:solidFill>
                    <a:latin typeface="Cambria"/>
                    <a:cs typeface="Cambria"/>
                  </a:rPr>
                  <a:t>•</a:t>
                </a:r>
                <a:r>
                  <a:rPr lang="fr-FR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 Capteurs</a:t>
                </a:r>
                <a:endParaRPr lang="fr-FR" dirty="0"/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4DA3ADD4-77BA-4BD1-B5B4-944DFA9F1A96}"/>
                </a:ext>
              </a:extLst>
            </p:cNvPr>
            <p:cNvGrpSpPr/>
            <p:nvPr/>
          </p:nvGrpSpPr>
          <p:grpSpPr>
            <a:xfrm>
              <a:off x="3050032" y="6172200"/>
              <a:ext cx="6473252" cy="369332"/>
              <a:chOff x="3050032" y="5826016"/>
              <a:chExt cx="6473252" cy="369332"/>
            </a:xfrm>
          </p:grpSpPr>
          <p:pic>
            <p:nvPicPr>
              <p:cNvPr id="8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50032" y="5921529"/>
                <a:ext cx="178307" cy="178307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9EA0FE2-93F4-4597-8E9E-2BC8ADEBB70E}"/>
                  </a:ext>
                </a:extLst>
              </p:cNvPr>
              <p:cNvSpPr txBox="1"/>
              <p:nvPr/>
            </p:nvSpPr>
            <p:spPr>
              <a:xfrm>
                <a:off x="3427284" y="582601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30859B"/>
                    </a:solidFill>
                    <a:latin typeface="Cambria"/>
                    <a:cs typeface="Cambria"/>
                  </a:rPr>
                  <a:t>Thibaut PERES </a:t>
                </a:r>
                <a:r>
                  <a:rPr lang="fr-FR" sz="1800" i="1" dirty="0">
                    <a:solidFill>
                      <a:srgbClr val="73BED2"/>
                    </a:solidFill>
                    <a:latin typeface="Cambria"/>
                    <a:cs typeface="Cambria"/>
                  </a:rPr>
                  <a:t>[IE]</a:t>
                </a:r>
                <a:r>
                  <a:rPr lang="fr-FR" sz="1800" i="1" spc="-40" dirty="0">
                    <a:solidFill>
                      <a:srgbClr val="73BED2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Télépilote</a:t>
                </a:r>
                <a:r>
                  <a:rPr lang="fr-FR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 </a:t>
                </a:r>
                <a:r>
                  <a:rPr lang="fr-FR" sz="1800" dirty="0">
                    <a:solidFill>
                      <a:srgbClr val="E36C09"/>
                    </a:solidFill>
                    <a:latin typeface="Cambria"/>
                    <a:cs typeface="Cambria"/>
                  </a:rPr>
                  <a:t>•</a:t>
                </a:r>
                <a:r>
                  <a:rPr lang="fr-FR" spc="-10" dirty="0">
                    <a:solidFill>
                      <a:srgbClr val="E36C09"/>
                    </a:solidFill>
                    <a:latin typeface="Cambria"/>
                    <a:cs typeface="Cambria"/>
                  </a:rPr>
                  <a:t> Photogrammétrie</a:t>
                </a:r>
                <a:endParaRPr lang="fr-FR" dirty="0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Partage</a:t>
            </a:r>
            <a:r>
              <a:rPr spc="-150" dirty="0"/>
              <a:t> </a:t>
            </a:r>
            <a:r>
              <a:rPr dirty="0"/>
              <a:t>des</a:t>
            </a:r>
            <a:r>
              <a:rPr spc="-114" dirty="0"/>
              <a:t> </a:t>
            </a:r>
            <a:r>
              <a:rPr spc="-10" dirty="0"/>
              <a:t>savoirs</a:t>
            </a:r>
            <a:r>
              <a:rPr spc="-130" dirty="0"/>
              <a:t> </a:t>
            </a:r>
            <a:r>
              <a:rPr spc="-10" dirty="0"/>
              <a:t>faire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277" y="3572509"/>
            <a:ext cx="202692" cy="2133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277" y="4054094"/>
            <a:ext cx="202692" cy="213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277" y="4535678"/>
            <a:ext cx="202692" cy="213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277" y="5017261"/>
            <a:ext cx="202692" cy="2133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4004" rIns="0" bIns="0" rtlCol="0">
            <a:spAutoFit/>
          </a:bodyPr>
          <a:lstStyle/>
          <a:p>
            <a:pPr marL="403225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30859B"/>
                </a:solidFill>
              </a:rPr>
              <a:t>Plusieurs</a:t>
            </a:r>
            <a:r>
              <a:rPr sz="2400" spc="-40" dirty="0">
                <a:solidFill>
                  <a:srgbClr val="30859B"/>
                </a:solidFill>
              </a:rPr>
              <a:t> </a:t>
            </a:r>
            <a:r>
              <a:rPr sz="2400" spc="-10" dirty="0">
                <a:solidFill>
                  <a:srgbClr val="30859B"/>
                </a:solidFill>
              </a:rPr>
              <a:t>ateliers/formations</a:t>
            </a:r>
            <a:r>
              <a:rPr sz="2400" spc="-7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sont</a:t>
            </a:r>
            <a:r>
              <a:rPr sz="2400" spc="-3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organisés</a:t>
            </a:r>
            <a:r>
              <a:rPr sz="2400" spc="-4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par</a:t>
            </a:r>
            <a:r>
              <a:rPr sz="2400" spc="-4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le</a:t>
            </a:r>
            <a:r>
              <a:rPr sz="2400" spc="-95" dirty="0">
                <a:solidFill>
                  <a:srgbClr val="30859B"/>
                </a:solidFill>
              </a:rPr>
              <a:t> </a:t>
            </a:r>
            <a:r>
              <a:rPr sz="2400" spc="-40" dirty="0">
                <a:solidFill>
                  <a:srgbClr val="30859B"/>
                </a:solidFill>
              </a:rPr>
              <a:t>RASTeR</a:t>
            </a:r>
            <a:r>
              <a:rPr sz="2400" spc="-45" dirty="0">
                <a:solidFill>
                  <a:srgbClr val="30859B"/>
                </a:solidFill>
              </a:rPr>
              <a:t> </a:t>
            </a:r>
            <a:r>
              <a:rPr sz="2400" spc="-25" dirty="0">
                <a:solidFill>
                  <a:srgbClr val="30859B"/>
                </a:solidFill>
              </a:rPr>
              <a:t>ou </a:t>
            </a:r>
            <a:r>
              <a:rPr sz="2400" dirty="0">
                <a:solidFill>
                  <a:srgbClr val="30859B"/>
                </a:solidFill>
              </a:rPr>
              <a:t>les</a:t>
            </a:r>
            <a:r>
              <a:rPr sz="2400" spc="-25" dirty="0">
                <a:solidFill>
                  <a:srgbClr val="30859B"/>
                </a:solidFill>
              </a:rPr>
              <a:t> </a:t>
            </a:r>
            <a:r>
              <a:rPr sz="2400" spc="-20" dirty="0">
                <a:solidFill>
                  <a:srgbClr val="30859B"/>
                </a:solidFill>
              </a:rPr>
              <a:t>axes</a:t>
            </a:r>
            <a:endParaRPr sz="2400"/>
          </a:p>
          <a:p>
            <a:pPr marL="1108710">
              <a:lnSpc>
                <a:spcPct val="100000"/>
              </a:lnSpc>
              <a:spcBef>
                <a:spcPts val="875"/>
              </a:spcBef>
            </a:pPr>
            <a:r>
              <a:rPr sz="2400" dirty="0">
                <a:solidFill>
                  <a:srgbClr val="30859B"/>
                </a:solidFill>
              </a:rPr>
              <a:t>Atelier</a:t>
            </a:r>
            <a:r>
              <a:rPr sz="2400" spc="-7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Qgis</a:t>
            </a:r>
            <a:r>
              <a:rPr sz="2400" spc="-5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(Brest,</a:t>
            </a:r>
            <a:r>
              <a:rPr sz="2400" spc="-6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Rennes</a:t>
            </a:r>
            <a:r>
              <a:rPr sz="2400" spc="-6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printemps</a:t>
            </a:r>
            <a:r>
              <a:rPr sz="2400" spc="-55" dirty="0">
                <a:solidFill>
                  <a:srgbClr val="30859B"/>
                </a:solidFill>
              </a:rPr>
              <a:t> </a:t>
            </a:r>
            <a:r>
              <a:rPr sz="2400" spc="-10" dirty="0">
                <a:solidFill>
                  <a:srgbClr val="30859B"/>
                </a:solidFill>
              </a:rPr>
              <a:t>2023)</a:t>
            </a:r>
            <a:endParaRPr sz="2400"/>
          </a:p>
          <a:p>
            <a:pPr marL="1108710" marR="117475">
              <a:lnSpc>
                <a:spcPct val="131700"/>
              </a:lnSpc>
              <a:spcBef>
                <a:spcPts val="5"/>
              </a:spcBef>
            </a:pPr>
            <a:r>
              <a:rPr sz="2400" dirty="0">
                <a:solidFill>
                  <a:srgbClr val="30859B"/>
                </a:solidFill>
              </a:rPr>
              <a:t>Atelier</a:t>
            </a:r>
            <a:r>
              <a:rPr sz="2400" spc="-10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python</a:t>
            </a:r>
            <a:r>
              <a:rPr sz="2400" spc="-8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(Brest,</a:t>
            </a:r>
            <a:r>
              <a:rPr sz="2400" spc="-9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Nantes</a:t>
            </a:r>
            <a:r>
              <a:rPr sz="2400" spc="-8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printemps</a:t>
            </a:r>
            <a:r>
              <a:rPr sz="2400" spc="-85" dirty="0">
                <a:solidFill>
                  <a:srgbClr val="30859B"/>
                </a:solidFill>
              </a:rPr>
              <a:t> </a:t>
            </a:r>
            <a:r>
              <a:rPr sz="2400" spc="-10" dirty="0">
                <a:solidFill>
                  <a:srgbClr val="30859B"/>
                </a:solidFill>
              </a:rPr>
              <a:t>2023) Photogrammétrie</a:t>
            </a:r>
            <a:r>
              <a:rPr sz="2400" spc="-9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pour</a:t>
            </a:r>
            <a:r>
              <a:rPr sz="2400" spc="-6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les</a:t>
            </a:r>
            <a:r>
              <a:rPr sz="2400" spc="-5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noobs</a:t>
            </a:r>
            <a:r>
              <a:rPr sz="2400" spc="-8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(Rennes</a:t>
            </a:r>
            <a:r>
              <a:rPr sz="2400" spc="-65" dirty="0">
                <a:solidFill>
                  <a:srgbClr val="30859B"/>
                </a:solidFill>
              </a:rPr>
              <a:t> </a:t>
            </a:r>
            <a:r>
              <a:rPr sz="2400" spc="-10" dirty="0">
                <a:solidFill>
                  <a:srgbClr val="30859B"/>
                </a:solidFill>
              </a:rPr>
              <a:t>20/11/2023) </a:t>
            </a:r>
            <a:r>
              <a:rPr sz="2400" dirty="0">
                <a:solidFill>
                  <a:srgbClr val="30859B"/>
                </a:solidFill>
              </a:rPr>
              <a:t>Deep</a:t>
            </a:r>
            <a:r>
              <a:rPr sz="2400" spc="-70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learning</a:t>
            </a:r>
            <a:r>
              <a:rPr sz="2400" spc="-95" dirty="0">
                <a:solidFill>
                  <a:srgbClr val="30859B"/>
                </a:solidFill>
              </a:rPr>
              <a:t> </a:t>
            </a:r>
            <a:r>
              <a:rPr sz="2400" dirty="0">
                <a:solidFill>
                  <a:srgbClr val="30859B"/>
                </a:solidFill>
              </a:rPr>
              <a:t>(Rennes</a:t>
            </a:r>
            <a:r>
              <a:rPr sz="2400" spc="-60" dirty="0">
                <a:solidFill>
                  <a:srgbClr val="30859B"/>
                </a:solidFill>
              </a:rPr>
              <a:t> </a:t>
            </a:r>
            <a:r>
              <a:rPr sz="2400" spc="-10" dirty="0">
                <a:solidFill>
                  <a:srgbClr val="30859B"/>
                </a:solidFill>
              </a:rPr>
              <a:t>20/11/2023)</a:t>
            </a:r>
            <a:endParaRPr sz="2400"/>
          </a:p>
          <a:p>
            <a:pPr marL="403225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30859B"/>
                </a:solidFill>
              </a:rPr>
              <a:t>Des</a:t>
            </a:r>
            <a:r>
              <a:rPr sz="2400" spc="-60" dirty="0">
                <a:solidFill>
                  <a:srgbClr val="30859B"/>
                </a:solidFill>
              </a:rPr>
              <a:t> </a:t>
            </a:r>
            <a:r>
              <a:rPr sz="2400" dirty="0"/>
              <a:t>besoins</a:t>
            </a:r>
            <a:r>
              <a:rPr sz="2400" spc="-60" dirty="0"/>
              <a:t> </a:t>
            </a:r>
            <a:r>
              <a:rPr sz="2400" spc="-50" dirty="0"/>
              <a:t>?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655777"/>
            <a:ext cx="1816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Réseaux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3566" y="2723388"/>
            <a:ext cx="178307" cy="1783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0014" y="3659123"/>
            <a:ext cx="140208" cy="1417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10992" y="1546301"/>
            <a:ext cx="8557260" cy="23107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80"/>
              </a:spcBef>
            </a:pP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Le</a:t>
            </a:r>
            <a:r>
              <a:rPr sz="2400" spc="-6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GDR</a:t>
            </a:r>
            <a:r>
              <a:rPr sz="2400" spc="-6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E36C09"/>
                </a:solidFill>
                <a:latin typeface="Cambria"/>
                <a:cs typeface="Cambria"/>
              </a:rPr>
              <a:t>MAGIS</a:t>
            </a:r>
            <a:r>
              <a:rPr sz="2400" spc="-8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souhaite</a:t>
            </a:r>
            <a:r>
              <a:rPr sz="24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créer</a:t>
            </a:r>
            <a:r>
              <a:rPr sz="2400" spc="-8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un</a:t>
            </a:r>
            <a:r>
              <a:rPr sz="2400" spc="-6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réseau</a:t>
            </a:r>
            <a:r>
              <a:rPr sz="2400" spc="-6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dédié</a:t>
            </a:r>
            <a:r>
              <a:rPr sz="24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aux</a:t>
            </a:r>
            <a:r>
              <a:rPr sz="2400" spc="-7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30859B"/>
                </a:solidFill>
                <a:latin typeface="Cambria"/>
                <a:cs typeface="Cambria"/>
              </a:rPr>
              <a:t>"jeunes" chercheur·e·s</a:t>
            </a:r>
            <a:r>
              <a:rPr sz="2400" spc="-6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et</a:t>
            </a:r>
            <a:r>
              <a:rPr sz="24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ingénieur·e·s</a:t>
            </a:r>
            <a:r>
              <a:rPr sz="2400" spc="-9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en</a:t>
            </a:r>
            <a:r>
              <a:rPr sz="24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0859B"/>
                </a:solidFill>
                <a:latin typeface="Cambria"/>
                <a:cs typeface="Cambria"/>
              </a:rPr>
              <a:t>géomatique</a:t>
            </a:r>
            <a:r>
              <a:rPr sz="2400" spc="-1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(doctorant,</a:t>
            </a:r>
            <a:r>
              <a:rPr sz="2000" spc="-7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post-doc,</a:t>
            </a:r>
            <a:r>
              <a:rPr sz="20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AI,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IE,</a:t>
            </a:r>
            <a:r>
              <a:rPr sz="2000" spc="-1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IR,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30859B"/>
                </a:solidFill>
                <a:latin typeface="Cambria"/>
                <a:cs typeface="Cambria"/>
              </a:rPr>
              <a:t>MCF,</a:t>
            </a:r>
            <a:r>
              <a:rPr sz="20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30859B"/>
                </a:solidFill>
                <a:latin typeface="Cambria"/>
                <a:cs typeface="Cambria"/>
              </a:rPr>
              <a:t>CR...).</a:t>
            </a:r>
            <a:endParaRPr sz="2000">
              <a:latin typeface="Cambria"/>
              <a:cs typeface="Cambria"/>
            </a:endParaRPr>
          </a:p>
          <a:p>
            <a:pPr marL="375285">
              <a:lnSpc>
                <a:spcPct val="100000"/>
              </a:lnSpc>
              <a:spcBef>
                <a:spcPts val="960"/>
              </a:spcBef>
            </a:pPr>
            <a:r>
              <a:rPr sz="2000" spc="-10" dirty="0">
                <a:solidFill>
                  <a:srgbClr val="E36C09"/>
                </a:solidFill>
                <a:latin typeface="Cambria"/>
                <a:cs typeface="Cambria"/>
              </a:rPr>
              <a:t>https://gdr-magis.imag.fr/</a:t>
            </a:r>
            <a:endParaRPr sz="2000">
              <a:latin typeface="Cambria"/>
              <a:cs typeface="Cambria"/>
            </a:endParaRPr>
          </a:p>
          <a:p>
            <a:pPr marL="549275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Création</a:t>
            </a:r>
            <a:r>
              <a:rPr sz="2000" spc="-6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d’une</a:t>
            </a:r>
            <a:r>
              <a:rPr sz="20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liste</a:t>
            </a:r>
            <a:r>
              <a:rPr sz="20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de</a:t>
            </a:r>
            <a:r>
              <a:rPr sz="2000" spc="-3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diffusion</a:t>
            </a:r>
            <a:r>
              <a:rPr sz="20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pour</a:t>
            </a:r>
            <a:r>
              <a:rPr sz="20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s’y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inscrire</a:t>
            </a:r>
            <a:r>
              <a:rPr sz="2000" spc="-4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30859B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 marL="910590">
              <a:lnSpc>
                <a:spcPct val="100000"/>
              </a:lnSpc>
              <a:spcBef>
                <a:spcPts val="1710"/>
              </a:spcBef>
            </a:pPr>
            <a:r>
              <a:rPr sz="1600" spc="-10" dirty="0">
                <a:solidFill>
                  <a:srgbClr val="E36C09"/>
                </a:solidFill>
                <a:latin typeface="Cambria"/>
                <a:cs typeface="Cambria"/>
              </a:rPr>
              <a:t>https://listes.ird.fr/sympa/subscribe/jeunes-magis?previous_action=review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Services</a:t>
            </a:r>
            <a:r>
              <a:rPr spc="-165" dirty="0"/>
              <a:t> </a:t>
            </a:r>
            <a:r>
              <a:rPr spc="-25" dirty="0"/>
              <a:t>RENATER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2036952"/>
            <a:ext cx="240792" cy="2484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651" y="2754122"/>
            <a:ext cx="178307" cy="178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651" y="3729482"/>
            <a:ext cx="178307" cy="1783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852" y="4151629"/>
            <a:ext cx="140208" cy="1417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651" y="4528058"/>
            <a:ext cx="178307" cy="1783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852" y="4950205"/>
            <a:ext cx="140208" cy="1417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651" y="5326634"/>
            <a:ext cx="178307" cy="1783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852" y="5748782"/>
            <a:ext cx="140208" cy="14173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https://services.renater.fr/</a:t>
            </a:r>
          </a:p>
          <a:p>
            <a:pPr marL="1180465">
              <a:lnSpc>
                <a:spcPts val="2280"/>
              </a:lnSpc>
              <a:spcBef>
                <a:spcPts val="2525"/>
              </a:spcBef>
            </a:pPr>
            <a:r>
              <a:rPr sz="2000" spc="-10" dirty="0">
                <a:solidFill>
                  <a:srgbClr val="30859B"/>
                </a:solidFill>
              </a:rPr>
              <a:t>Fédération</a:t>
            </a:r>
            <a:r>
              <a:rPr sz="2000" spc="-7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d’identité</a:t>
            </a:r>
            <a:r>
              <a:rPr sz="2000" spc="-6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•</a:t>
            </a:r>
            <a:r>
              <a:rPr sz="2000" spc="-3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Permet</a:t>
            </a:r>
            <a:r>
              <a:rPr sz="2000" spc="-4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un</a:t>
            </a:r>
            <a:r>
              <a:rPr sz="2000" spc="-4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accès</a:t>
            </a:r>
            <a:r>
              <a:rPr sz="2000" spc="-4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aux</a:t>
            </a:r>
            <a:r>
              <a:rPr sz="2000" spc="-55" dirty="0">
                <a:solidFill>
                  <a:srgbClr val="30859B"/>
                </a:solidFill>
              </a:rPr>
              <a:t> </a:t>
            </a:r>
            <a:r>
              <a:rPr sz="2000" spc="-10" dirty="0">
                <a:solidFill>
                  <a:srgbClr val="30859B"/>
                </a:solidFill>
              </a:rPr>
              <a:t>plateformes</a:t>
            </a:r>
            <a:endParaRPr sz="2000"/>
          </a:p>
          <a:p>
            <a:pPr marL="1180465" marR="5080">
              <a:lnSpc>
                <a:spcPts val="2160"/>
              </a:lnSpc>
              <a:spcBef>
                <a:spcPts val="150"/>
              </a:spcBef>
            </a:pPr>
            <a:r>
              <a:rPr sz="2000" spc="-10" dirty="0">
                <a:solidFill>
                  <a:srgbClr val="30859B"/>
                </a:solidFill>
              </a:rPr>
              <a:t>institutionnelles</a:t>
            </a:r>
            <a:r>
              <a:rPr sz="2000" spc="-4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via</a:t>
            </a:r>
            <a:r>
              <a:rPr sz="2000" spc="-1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un</a:t>
            </a:r>
            <a:r>
              <a:rPr sz="2000" spc="-2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identifiant</a:t>
            </a:r>
            <a:r>
              <a:rPr sz="2000" spc="-5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unique</a:t>
            </a:r>
            <a:r>
              <a:rPr sz="2000" spc="-2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fourni</a:t>
            </a:r>
            <a:r>
              <a:rPr sz="2000" spc="-5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par</a:t>
            </a:r>
            <a:r>
              <a:rPr sz="2000" spc="-3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l’organisme</a:t>
            </a:r>
            <a:r>
              <a:rPr sz="2000" spc="-65" dirty="0">
                <a:solidFill>
                  <a:srgbClr val="30859B"/>
                </a:solidFill>
              </a:rPr>
              <a:t> </a:t>
            </a:r>
            <a:r>
              <a:rPr sz="2000" spc="-25" dirty="0">
                <a:solidFill>
                  <a:srgbClr val="30859B"/>
                </a:solidFill>
              </a:rPr>
              <a:t>de </a:t>
            </a:r>
            <a:r>
              <a:rPr sz="2000" dirty="0">
                <a:solidFill>
                  <a:srgbClr val="30859B"/>
                </a:solidFill>
              </a:rPr>
              <a:t>tutelle</a:t>
            </a:r>
            <a:r>
              <a:rPr sz="2000" spc="-9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(CNRS,</a:t>
            </a:r>
            <a:r>
              <a:rPr sz="2000" spc="-8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UBO,</a:t>
            </a:r>
            <a:r>
              <a:rPr sz="2000" spc="-5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UN,</a:t>
            </a:r>
            <a:r>
              <a:rPr sz="2000" spc="-55" dirty="0">
                <a:solidFill>
                  <a:srgbClr val="30859B"/>
                </a:solidFill>
              </a:rPr>
              <a:t> </a:t>
            </a:r>
            <a:r>
              <a:rPr sz="2000" spc="-20" dirty="0">
                <a:solidFill>
                  <a:srgbClr val="30859B"/>
                </a:solidFill>
              </a:rPr>
              <a:t>UR2)</a:t>
            </a:r>
            <a:endParaRPr sz="2000"/>
          </a:p>
          <a:p>
            <a:pPr marL="1180465">
              <a:lnSpc>
                <a:spcPct val="100000"/>
              </a:lnSpc>
              <a:spcBef>
                <a:spcPts val="930"/>
              </a:spcBef>
            </a:pPr>
            <a:r>
              <a:rPr sz="2000" dirty="0">
                <a:solidFill>
                  <a:srgbClr val="30859B"/>
                </a:solidFill>
              </a:rPr>
              <a:t>FILESENDER</a:t>
            </a:r>
            <a:r>
              <a:rPr sz="2000" spc="-6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•</a:t>
            </a:r>
            <a:r>
              <a:rPr sz="2000" spc="-2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Partage</a:t>
            </a:r>
            <a:r>
              <a:rPr sz="2000" spc="-6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de</a:t>
            </a:r>
            <a:r>
              <a:rPr sz="2000" spc="-1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fichiers</a:t>
            </a:r>
            <a:r>
              <a:rPr sz="2000" spc="-50" dirty="0">
                <a:solidFill>
                  <a:srgbClr val="30859B"/>
                </a:solidFill>
              </a:rPr>
              <a:t> </a:t>
            </a:r>
            <a:r>
              <a:rPr sz="2000" spc="-10" dirty="0">
                <a:solidFill>
                  <a:srgbClr val="30859B"/>
                </a:solidFill>
              </a:rPr>
              <a:t>volumineux</a:t>
            </a:r>
            <a:endParaRPr sz="2000"/>
          </a:p>
          <a:p>
            <a:pPr marL="1640839">
              <a:lnSpc>
                <a:spcPct val="100000"/>
              </a:lnSpc>
              <a:spcBef>
                <a:spcPts val="1025"/>
              </a:spcBef>
            </a:pPr>
            <a:r>
              <a:rPr sz="1600" spc="-10" dirty="0"/>
              <a:t>https://filesender.renater.fr/</a:t>
            </a:r>
            <a:endParaRPr sz="1600"/>
          </a:p>
          <a:p>
            <a:pPr marL="1180465">
              <a:lnSpc>
                <a:spcPct val="100000"/>
              </a:lnSpc>
              <a:spcBef>
                <a:spcPts val="944"/>
              </a:spcBef>
            </a:pPr>
            <a:r>
              <a:rPr sz="2000" dirty="0">
                <a:solidFill>
                  <a:srgbClr val="30859B"/>
                </a:solidFill>
              </a:rPr>
              <a:t>EVENTO</a:t>
            </a:r>
            <a:r>
              <a:rPr sz="2000" spc="-5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•</a:t>
            </a:r>
            <a:r>
              <a:rPr sz="2000" spc="-4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Planification</a:t>
            </a:r>
            <a:r>
              <a:rPr sz="2000" spc="-75" dirty="0">
                <a:solidFill>
                  <a:srgbClr val="30859B"/>
                </a:solidFill>
              </a:rPr>
              <a:t> </a:t>
            </a:r>
            <a:r>
              <a:rPr sz="2000" spc="-10" dirty="0">
                <a:solidFill>
                  <a:srgbClr val="30859B"/>
                </a:solidFill>
              </a:rPr>
              <a:t>d’événements</a:t>
            </a:r>
            <a:endParaRPr sz="2000"/>
          </a:p>
          <a:p>
            <a:pPr marL="1640839">
              <a:lnSpc>
                <a:spcPct val="100000"/>
              </a:lnSpc>
              <a:spcBef>
                <a:spcPts val="1025"/>
              </a:spcBef>
            </a:pPr>
            <a:r>
              <a:rPr sz="1600" spc="-10" dirty="0"/>
              <a:t>https://evento.renater.fr/</a:t>
            </a:r>
            <a:endParaRPr sz="1600"/>
          </a:p>
          <a:p>
            <a:pPr marL="1180465">
              <a:lnSpc>
                <a:spcPct val="100000"/>
              </a:lnSpc>
              <a:spcBef>
                <a:spcPts val="944"/>
              </a:spcBef>
            </a:pPr>
            <a:r>
              <a:rPr sz="2000" spc="-10" dirty="0">
                <a:solidFill>
                  <a:srgbClr val="30859B"/>
                </a:solidFill>
              </a:rPr>
              <a:t>RENDEZ-</a:t>
            </a:r>
            <a:r>
              <a:rPr sz="2000" dirty="0">
                <a:solidFill>
                  <a:srgbClr val="30859B"/>
                </a:solidFill>
              </a:rPr>
              <a:t>VOUS</a:t>
            </a:r>
            <a:r>
              <a:rPr sz="2000" spc="-5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•</a:t>
            </a:r>
            <a:r>
              <a:rPr sz="2000" spc="-30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Réunions</a:t>
            </a:r>
            <a:r>
              <a:rPr sz="2000" spc="-55" dirty="0">
                <a:solidFill>
                  <a:srgbClr val="30859B"/>
                </a:solidFill>
              </a:rPr>
              <a:t> </a:t>
            </a:r>
            <a:r>
              <a:rPr sz="2000" dirty="0">
                <a:solidFill>
                  <a:srgbClr val="30859B"/>
                </a:solidFill>
              </a:rPr>
              <a:t>en</a:t>
            </a:r>
            <a:r>
              <a:rPr sz="2000" spc="-40" dirty="0">
                <a:solidFill>
                  <a:srgbClr val="30859B"/>
                </a:solidFill>
              </a:rPr>
              <a:t> </a:t>
            </a:r>
            <a:r>
              <a:rPr sz="2000" spc="-10" dirty="0">
                <a:solidFill>
                  <a:srgbClr val="30859B"/>
                </a:solidFill>
              </a:rPr>
              <a:t>webconférences</a:t>
            </a:r>
            <a:endParaRPr sz="2000"/>
          </a:p>
          <a:p>
            <a:pPr marL="1640839">
              <a:lnSpc>
                <a:spcPct val="100000"/>
              </a:lnSpc>
              <a:spcBef>
                <a:spcPts val="1025"/>
              </a:spcBef>
            </a:pPr>
            <a:r>
              <a:rPr sz="1600" spc="-10" dirty="0"/>
              <a:t>https://rendez-vous.renater.fr/home/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Outils</a:t>
            </a:r>
            <a:r>
              <a:rPr spc="-95" dirty="0"/>
              <a:t> </a:t>
            </a:r>
            <a:r>
              <a:rPr spc="-20" dirty="0"/>
              <a:t>CNRS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20214" y="1922779"/>
            <a:ext cx="5797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E36C09"/>
                </a:solidFill>
                <a:latin typeface="Cambria"/>
                <a:cs typeface="Cambria"/>
              </a:rPr>
              <a:t>https://</a:t>
            </a:r>
            <a:r>
              <a:rPr sz="2800" spc="-25" dirty="0">
                <a:solidFill>
                  <a:srgbClr val="E36C09"/>
                </a:solidFill>
                <a:latin typeface="Cambria"/>
                <a:cs typeface="Cambria"/>
                <a:hlinkClick r:id="rId2"/>
              </a:rPr>
              <a:t>www.cnrs.fr/fr/page-</a:t>
            </a: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  <a:hlinkClick r:id="rId2"/>
              </a:rPr>
              <a:t>daccueil</a:t>
            </a: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</a:rPr>
              <a:t> https://magelan.cnrs.fr/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9948" y="2036952"/>
            <a:ext cx="240792" cy="2484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9948" y="2463673"/>
            <a:ext cx="240792" cy="248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7651" y="3509771"/>
            <a:ext cx="178307" cy="1783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852" y="4206240"/>
            <a:ext cx="140208" cy="1417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7651" y="4582667"/>
            <a:ext cx="178307" cy="1783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852" y="5004815"/>
            <a:ext cx="140208" cy="1417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852" y="5376671"/>
            <a:ext cx="140208" cy="14173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88233" y="3424809"/>
            <a:ext cx="6517768" cy="295657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Intranet</a:t>
            </a:r>
            <a:r>
              <a:rPr sz="20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du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CNRS</a:t>
            </a:r>
            <a:r>
              <a:rPr sz="2000" spc="-4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•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Plateforme</a:t>
            </a:r>
            <a:r>
              <a:rPr sz="2000" spc="-6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de</a:t>
            </a:r>
            <a:r>
              <a:rPr sz="2000" spc="-2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30859B"/>
                </a:solidFill>
                <a:latin typeface="Cambria"/>
                <a:cs typeface="Cambria"/>
              </a:rPr>
              <a:t>ressources</a:t>
            </a:r>
            <a:r>
              <a:rPr sz="20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accessible</a:t>
            </a:r>
            <a:r>
              <a:rPr sz="2000" spc="-3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via</a:t>
            </a:r>
            <a:r>
              <a:rPr sz="2000" spc="-2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les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identifiants</a:t>
            </a:r>
            <a:r>
              <a:rPr sz="2000" spc="-7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Janus,</a:t>
            </a:r>
            <a:r>
              <a:rPr sz="2000" spc="-5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création</a:t>
            </a:r>
            <a:r>
              <a:rPr sz="2000" spc="-6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de</a:t>
            </a:r>
            <a:r>
              <a:rPr sz="20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compte</a:t>
            </a:r>
            <a:r>
              <a:rPr sz="2000" spc="-5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ici</a:t>
            </a:r>
            <a:r>
              <a:rPr sz="20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30859B"/>
                </a:solidFill>
                <a:latin typeface="Cambria"/>
                <a:cs typeface="Cambria"/>
              </a:rPr>
              <a:t>:</a:t>
            </a:r>
            <a:endParaRPr sz="2000" dirty="0">
              <a:latin typeface="Cambria"/>
              <a:cs typeface="Cambria"/>
            </a:endParaRPr>
          </a:p>
          <a:p>
            <a:pPr marL="472440">
              <a:lnSpc>
                <a:spcPct val="100000"/>
              </a:lnSpc>
              <a:spcBef>
                <a:spcPts val="990"/>
              </a:spcBef>
            </a:pPr>
            <a:r>
              <a:rPr sz="1600" spc="-10" dirty="0">
                <a:solidFill>
                  <a:srgbClr val="E36C09"/>
                </a:solidFill>
                <a:latin typeface="Cambria"/>
                <a:cs typeface="Cambria"/>
              </a:rPr>
              <a:t>https://sesame.cnrs.fr/</a:t>
            </a:r>
            <a:endParaRPr sz="1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ZOOM</a:t>
            </a:r>
            <a:r>
              <a:rPr sz="20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ou</a:t>
            </a:r>
            <a:r>
              <a:rPr sz="20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BBB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•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Réunions</a:t>
            </a:r>
            <a:r>
              <a:rPr sz="2000" spc="-3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en</a:t>
            </a:r>
            <a:r>
              <a:rPr sz="20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30859B"/>
                </a:solidFill>
                <a:latin typeface="Cambria"/>
                <a:cs typeface="Cambria"/>
              </a:rPr>
              <a:t>webconférences</a:t>
            </a:r>
            <a:endParaRPr sz="2000" dirty="0">
              <a:latin typeface="Cambria"/>
              <a:cs typeface="Cambria"/>
            </a:endParaRPr>
          </a:p>
          <a:p>
            <a:pPr marL="472440">
              <a:lnSpc>
                <a:spcPct val="100000"/>
              </a:lnSpc>
              <a:spcBef>
                <a:spcPts val="1025"/>
              </a:spcBef>
            </a:pPr>
            <a:r>
              <a:rPr sz="1600" spc="-10" dirty="0">
                <a:solidFill>
                  <a:srgbClr val="E36C09"/>
                </a:solidFill>
                <a:latin typeface="Cambria"/>
                <a:cs typeface="Cambria"/>
              </a:rPr>
              <a:t>https://cnrs.zoom.us/</a:t>
            </a:r>
            <a:endParaRPr sz="1600" dirty="0">
              <a:latin typeface="Cambria"/>
              <a:cs typeface="Cambria"/>
            </a:endParaRPr>
          </a:p>
          <a:p>
            <a:pPr marL="472440">
              <a:lnSpc>
                <a:spcPct val="100000"/>
              </a:lnSpc>
              <a:spcBef>
                <a:spcPts val="1010"/>
              </a:spcBef>
            </a:pPr>
            <a:r>
              <a:rPr sz="1600" spc="-10" dirty="0">
                <a:solidFill>
                  <a:srgbClr val="E36C09"/>
                </a:solidFill>
                <a:latin typeface="Cambria"/>
                <a:cs typeface="Cambria"/>
              </a:rPr>
              <a:t>https://orsay.bbb.cnrs.fr/b/</a:t>
            </a:r>
            <a:endParaRPr sz="1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lang="fr-FR" sz="2000" dirty="0" err="1">
                <a:solidFill>
                  <a:srgbClr val="30859B"/>
                </a:solidFill>
                <a:latin typeface="Cambria"/>
                <a:cs typeface="Cambria"/>
              </a:rPr>
              <a:t>sDrive</a:t>
            </a:r>
            <a:r>
              <a:rPr sz="2000" spc="-4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•</a:t>
            </a:r>
            <a:r>
              <a:rPr sz="2000" spc="-1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Espace</a:t>
            </a:r>
            <a:r>
              <a:rPr sz="2000" spc="-4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cloud</a:t>
            </a:r>
            <a:r>
              <a:rPr sz="2000" spc="-30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de</a:t>
            </a:r>
            <a:r>
              <a:rPr sz="2000" spc="-1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30859B"/>
                </a:solidFill>
                <a:latin typeface="Cambria"/>
                <a:cs typeface="Cambria"/>
              </a:rPr>
              <a:t>100</a:t>
            </a:r>
            <a:r>
              <a:rPr sz="2000" spc="-15" dirty="0">
                <a:solidFill>
                  <a:srgbClr val="30859B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30859B"/>
                </a:solidFill>
                <a:latin typeface="Cambria"/>
                <a:cs typeface="Cambria"/>
              </a:rPr>
              <a:t>go</a:t>
            </a:r>
            <a:endParaRPr sz="2000" dirty="0">
              <a:latin typeface="Cambria"/>
              <a:cs typeface="Cambria"/>
            </a:endParaRPr>
          </a:p>
          <a:p>
            <a:pPr marL="472440">
              <a:lnSpc>
                <a:spcPct val="100000"/>
              </a:lnSpc>
              <a:spcBef>
                <a:spcPts val="1025"/>
              </a:spcBef>
            </a:pPr>
            <a:r>
              <a:rPr lang="fr-FR" sz="1600" spc="-10" dirty="0">
                <a:solidFill>
                  <a:srgbClr val="E36C09"/>
                </a:solidFill>
                <a:latin typeface="Cambria"/>
                <a:cs typeface="Cambria"/>
              </a:rPr>
              <a:t>https://ods.cnrs.fr/sdrive.php</a:t>
            </a:r>
            <a:endParaRPr sz="1600" dirty="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7651" y="5753100"/>
            <a:ext cx="178307" cy="1783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852" y="6175247"/>
            <a:ext cx="140208" cy="1417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7236" y="445008"/>
            <a:ext cx="10619231" cy="5967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708101"/>
            <a:ext cx="3527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Site</a:t>
            </a:r>
            <a:r>
              <a:rPr sz="3600" spc="-55" dirty="0"/>
              <a:t> </a:t>
            </a:r>
            <a:r>
              <a:rPr sz="3600" dirty="0"/>
              <a:t>web</a:t>
            </a:r>
            <a:r>
              <a:rPr sz="3600" spc="-40" dirty="0"/>
              <a:t> </a:t>
            </a:r>
            <a:r>
              <a:rPr sz="3600" dirty="0"/>
              <a:t>de</a:t>
            </a:r>
            <a:r>
              <a:rPr sz="3600" spc="-45" dirty="0"/>
              <a:t> </a:t>
            </a:r>
            <a:r>
              <a:rPr sz="3600" spc="-10" dirty="0"/>
              <a:t>l’UMR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094091" y="797433"/>
            <a:ext cx="304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</a:rPr>
              <a:t>https://letg.cnrs.fr/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2935" y="911986"/>
            <a:ext cx="240792" cy="2484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00B38F-3636-43BF-A5DD-1B8CC423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852214"/>
            <a:ext cx="8515350" cy="4291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D94F2E-CDB4-4A3F-8E82-05F48E070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"/>
          <a:stretch/>
        </p:blipFill>
        <p:spPr>
          <a:xfrm>
            <a:off x="7254600" y="2506031"/>
            <a:ext cx="1051200" cy="1075369"/>
          </a:xfrm>
          <a:prstGeom prst="rect">
            <a:avLst/>
          </a:prstGeom>
          <a:ln w="38100">
            <a:solidFill>
              <a:srgbClr val="E46C0A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54159B-22F2-4107-B2DA-BD9DF70B0706}"/>
              </a:ext>
            </a:extLst>
          </p:cNvPr>
          <p:cNvSpPr/>
          <p:nvPr/>
        </p:nvSpPr>
        <p:spPr>
          <a:xfrm>
            <a:off x="5730600" y="2506031"/>
            <a:ext cx="1051200" cy="907200"/>
          </a:xfrm>
          <a:prstGeom prst="rect">
            <a:avLst/>
          </a:prstGeom>
          <a:noFill/>
          <a:ln w="381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651713"/>
            <a:ext cx="1186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7501" y="1225422"/>
            <a:ext cx="87306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246374"/>
                </a:solidFill>
                <a:latin typeface="Cambria"/>
                <a:cs typeface="Cambria"/>
              </a:rPr>
              <a:t>P</a:t>
            </a:r>
            <a:r>
              <a:rPr sz="2700" dirty="0">
                <a:solidFill>
                  <a:srgbClr val="73BED2"/>
                </a:solidFill>
                <a:latin typeface="Cambria"/>
                <a:cs typeface="Cambria"/>
              </a:rPr>
              <a:t>lateforme</a:t>
            </a:r>
            <a:r>
              <a:rPr sz="2700" spc="-50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700" spc="-10" dirty="0">
                <a:solidFill>
                  <a:srgbClr val="73BED2"/>
                </a:solidFill>
                <a:latin typeface="Cambria"/>
                <a:cs typeface="Cambria"/>
              </a:rPr>
              <a:t>c</a:t>
            </a:r>
            <a:r>
              <a:rPr sz="2700" spc="-10" dirty="0">
                <a:solidFill>
                  <a:srgbClr val="246374"/>
                </a:solidFill>
                <a:latin typeface="Cambria"/>
                <a:cs typeface="Cambria"/>
              </a:rPr>
              <a:t>O</a:t>
            </a:r>
            <a:r>
              <a:rPr sz="2700" spc="-10" dirty="0">
                <a:solidFill>
                  <a:srgbClr val="73BED2"/>
                </a:solidFill>
                <a:latin typeface="Cambria"/>
                <a:cs typeface="Cambria"/>
              </a:rPr>
              <a:t>llaborative</a:t>
            </a:r>
            <a:r>
              <a:rPr sz="2700" spc="-8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73BED2"/>
                </a:solidFill>
                <a:latin typeface="Cambria"/>
                <a:cs typeface="Cambria"/>
              </a:rPr>
              <a:t>de</a:t>
            </a:r>
            <a:r>
              <a:rPr sz="2700" spc="-50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73BED2"/>
                </a:solidFill>
                <a:latin typeface="Cambria"/>
                <a:cs typeface="Cambria"/>
              </a:rPr>
              <a:t>gestion</a:t>
            </a:r>
            <a:r>
              <a:rPr sz="2700" spc="-6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73BED2"/>
                </a:solidFill>
                <a:latin typeface="Cambria"/>
                <a:cs typeface="Cambria"/>
              </a:rPr>
              <a:t>de</a:t>
            </a:r>
            <a:r>
              <a:rPr sz="2700" spc="-50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246374"/>
                </a:solidFill>
                <a:latin typeface="Cambria"/>
                <a:cs typeface="Cambria"/>
              </a:rPr>
              <a:t>P</a:t>
            </a:r>
            <a:r>
              <a:rPr sz="2700" dirty="0">
                <a:solidFill>
                  <a:srgbClr val="73BED2"/>
                </a:solidFill>
                <a:latin typeface="Cambria"/>
                <a:cs typeface="Cambria"/>
              </a:rPr>
              <a:t>rojets</a:t>
            </a:r>
            <a:r>
              <a:rPr sz="2700" spc="-6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700" spc="-10" dirty="0">
                <a:solidFill>
                  <a:srgbClr val="246374"/>
                </a:solidFill>
                <a:latin typeface="Cambria"/>
                <a:cs typeface="Cambria"/>
              </a:rPr>
              <a:t>S</a:t>
            </a:r>
            <a:r>
              <a:rPr sz="2700" spc="-10" dirty="0">
                <a:solidFill>
                  <a:srgbClr val="73BED2"/>
                </a:solidFill>
                <a:latin typeface="Cambria"/>
                <a:cs typeface="Cambria"/>
              </a:rPr>
              <a:t>cientifiques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3829" y="791083"/>
            <a:ext cx="584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E36C09"/>
                </a:solidFill>
                <a:latin typeface="Cambria"/>
                <a:cs typeface="Cambria"/>
              </a:rPr>
              <a:t>https://www-</a:t>
            </a:r>
            <a:r>
              <a:rPr sz="2800" spc="-25" dirty="0">
                <a:solidFill>
                  <a:srgbClr val="E36C09"/>
                </a:solidFill>
                <a:latin typeface="Cambria"/>
                <a:cs typeface="Cambria"/>
              </a:rPr>
              <a:t>iuem.univ-</a:t>
            </a: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</a:rPr>
              <a:t>brest.fr/pops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3183" y="905636"/>
            <a:ext cx="240791" cy="248412"/>
          </a:xfrm>
          <a:prstGeom prst="rect">
            <a:avLst/>
          </a:prstGeom>
        </p:spPr>
      </p:pic>
      <p:pic>
        <p:nvPicPr>
          <p:cNvPr id="6" name="object 6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1364" y="1792223"/>
            <a:ext cx="9144000" cy="4878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023" y="0"/>
            <a:ext cx="10476230" cy="6532245"/>
            <a:chOff x="1716023" y="0"/>
            <a:chExt cx="10476230" cy="653224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342900"/>
              <a:ext cx="10440924" cy="61097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16852" y="5801867"/>
              <a:ext cx="609600" cy="730250"/>
            </a:xfrm>
            <a:custGeom>
              <a:avLst/>
              <a:gdLst/>
              <a:ahLst/>
              <a:cxnLst/>
              <a:rect l="l" t="t" r="r" b="b"/>
              <a:pathLst>
                <a:path w="609600" h="730250">
                  <a:moveTo>
                    <a:pt x="304800" y="0"/>
                  </a:moveTo>
                  <a:lnTo>
                    <a:pt x="0" y="0"/>
                  </a:lnTo>
                  <a:lnTo>
                    <a:pt x="304800" y="364997"/>
                  </a:lnTo>
                  <a:lnTo>
                    <a:pt x="0" y="729995"/>
                  </a:lnTo>
                  <a:lnTo>
                    <a:pt x="304800" y="729995"/>
                  </a:lnTo>
                  <a:lnTo>
                    <a:pt x="609600" y="36499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655066"/>
            <a:ext cx="1588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latin typeface="Cambria"/>
                <a:cs typeface="Cambria"/>
              </a:rPr>
              <a:t>indigeo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7501" y="1238758"/>
            <a:ext cx="91611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246374"/>
                </a:solidFill>
                <a:latin typeface="Cambria"/>
                <a:cs typeface="Cambria"/>
              </a:rPr>
              <a:t>in</a:t>
            </a:r>
            <a:r>
              <a:rPr sz="2100" spc="-10" dirty="0">
                <a:solidFill>
                  <a:srgbClr val="73BED2"/>
                </a:solidFill>
                <a:latin typeface="Cambria"/>
                <a:cs typeface="Cambria"/>
              </a:rPr>
              <a:t>frastructure</a:t>
            </a:r>
            <a:r>
              <a:rPr sz="2100" spc="-30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73BED2"/>
                </a:solidFill>
                <a:latin typeface="Cambria"/>
                <a:cs typeface="Cambria"/>
              </a:rPr>
              <a:t>de</a:t>
            </a:r>
            <a:r>
              <a:rPr sz="2100" spc="-3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246374"/>
                </a:solidFill>
                <a:latin typeface="Cambria"/>
                <a:cs typeface="Cambria"/>
              </a:rPr>
              <a:t>d</a:t>
            </a:r>
            <a:r>
              <a:rPr sz="2100" dirty="0">
                <a:solidFill>
                  <a:srgbClr val="73BED2"/>
                </a:solidFill>
                <a:latin typeface="Cambria"/>
                <a:cs typeface="Cambria"/>
              </a:rPr>
              <a:t>onnées</a:t>
            </a:r>
            <a:r>
              <a:rPr sz="2100" spc="-30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73BED2"/>
                </a:solidFill>
                <a:latin typeface="Cambria"/>
                <a:cs typeface="Cambria"/>
              </a:rPr>
              <a:t>et</a:t>
            </a:r>
            <a:r>
              <a:rPr sz="2100" spc="-3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73BED2"/>
                </a:solidFill>
                <a:latin typeface="Cambria"/>
                <a:cs typeface="Cambria"/>
              </a:rPr>
              <a:t>d'</a:t>
            </a:r>
            <a:r>
              <a:rPr sz="2100" spc="-10" dirty="0">
                <a:solidFill>
                  <a:srgbClr val="246374"/>
                </a:solidFill>
                <a:latin typeface="Cambria"/>
                <a:cs typeface="Cambria"/>
              </a:rPr>
              <a:t>i</a:t>
            </a:r>
            <a:r>
              <a:rPr sz="2100" spc="-10" dirty="0">
                <a:solidFill>
                  <a:srgbClr val="73BED2"/>
                </a:solidFill>
                <a:latin typeface="Cambria"/>
                <a:cs typeface="Cambria"/>
              </a:rPr>
              <a:t>nformations</a:t>
            </a:r>
            <a:r>
              <a:rPr sz="2100" spc="-2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246374"/>
                </a:solidFill>
                <a:latin typeface="Cambria"/>
                <a:cs typeface="Cambria"/>
              </a:rPr>
              <a:t>géo</a:t>
            </a:r>
            <a:r>
              <a:rPr sz="2100" dirty="0">
                <a:solidFill>
                  <a:srgbClr val="73BED2"/>
                </a:solidFill>
                <a:latin typeface="Cambria"/>
                <a:cs typeface="Cambria"/>
              </a:rPr>
              <a:t>spatialisées</a:t>
            </a:r>
            <a:r>
              <a:rPr sz="2100" spc="-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73BED2"/>
                </a:solidFill>
                <a:latin typeface="Cambria"/>
                <a:cs typeface="Cambria"/>
              </a:rPr>
              <a:t>sur</a:t>
            </a:r>
            <a:r>
              <a:rPr sz="2100" spc="-45" dirty="0">
                <a:solidFill>
                  <a:srgbClr val="73BED2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73BED2"/>
                </a:solidFill>
                <a:latin typeface="Cambria"/>
                <a:cs typeface="Cambria"/>
              </a:rPr>
              <a:t>l'environnement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6645" y="790778"/>
            <a:ext cx="2885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E36C09"/>
                </a:solidFill>
                <a:latin typeface="Cambria"/>
                <a:cs typeface="Cambria"/>
              </a:rPr>
              <a:t>https://indigeo.fr/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5491" y="905763"/>
            <a:ext cx="240792" cy="248412"/>
          </a:xfrm>
          <a:prstGeom prst="rect">
            <a:avLst/>
          </a:prstGeom>
        </p:spPr>
      </p:pic>
      <p:pic>
        <p:nvPicPr>
          <p:cNvPr id="6" name="object 6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1364" y="1700783"/>
            <a:ext cx="9144000" cy="5021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35867" y="0"/>
            <a:ext cx="1056640" cy="1333500"/>
          </a:xfrm>
          <a:custGeom>
            <a:avLst/>
            <a:gdLst/>
            <a:ahLst/>
            <a:cxnLst/>
            <a:rect l="l" t="t" r="r" b="b"/>
            <a:pathLst>
              <a:path w="1056640" h="1333500">
                <a:moveTo>
                  <a:pt x="1056131" y="0"/>
                </a:moveTo>
                <a:lnTo>
                  <a:pt x="0" y="0"/>
                </a:lnTo>
                <a:lnTo>
                  <a:pt x="0" y="1333500"/>
                </a:lnTo>
                <a:lnTo>
                  <a:pt x="1056131" y="1333500"/>
                </a:lnTo>
                <a:lnTo>
                  <a:pt x="10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8947" y="685800"/>
            <a:ext cx="10619232" cy="59679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638800" y="50292"/>
            <a:ext cx="2475230" cy="539750"/>
          </a:xfrm>
          <a:custGeom>
            <a:avLst/>
            <a:gdLst/>
            <a:ahLst/>
            <a:cxnLst/>
            <a:rect l="l" t="t" r="r" b="b"/>
            <a:pathLst>
              <a:path w="2475229" h="539750">
                <a:moveTo>
                  <a:pt x="2385060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79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5"/>
                </a:lnTo>
                <a:lnTo>
                  <a:pt x="2385060" y="539495"/>
                </a:lnTo>
                <a:lnTo>
                  <a:pt x="2420058" y="532429"/>
                </a:lnTo>
                <a:lnTo>
                  <a:pt x="2448639" y="513159"/>
                </a:lnTo>
                <a:lnTo>
                  <a:pt x="2467909" y="484578"/>
                </a:lnTo>
                <a:lnTo>
                  <a:pt x="2474976" y="449579"/>
                </a:lnTo>
                <a:lnTo>
                  <a:pt x="2474976" y="89915"/>
                </a:lnTo>
                <a:lnTo>
                  <a:pt x="2467909" y="54917"/>
                </a:lnTo>
                <a:lnTo>
                  <a:pt x="2448639" y="26336"/>
                </a:lnTo>
                <a:lnTo>
                  <a:pt x="2420058" y="7066"/>
                </a:lnTo>
                <a:lnTo>
                  <a:pt x="238506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27597" y="84277"/>
            <a:ext cx="1899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</a:rPr>
              <a:t>CATALOGUE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35867" y="0"/>
            <a:ext cx="1056640" cy="1333500"/>
          </a:xfrm>
          <a:custGeom>
            <a:avLst/>
            <a:gdLst/>
            <a:ahLst/>
            <a:cxnLst/>
            <a:rect l="l" t="t" r="r" b="b"/>
            <a:pathLst>
              <a:path w="1056640" h="1333500">
                <a:moveTo>
                  <a:pt x="1056131" y="0"/>
                </a:moveTo>
                <a:lnTo>
                  <a:pt x="0" y="0"/>
                </a:lnTo>
                <a:lnTo>
                  <a:pt x="0" y="1333500"/>
                </a:lnTo>
                <a:lnTo>
                  <a:pt x="1056131" y="1333500"/>
                </a:lnTo>
                <a:lnTo>
                  <a:pt x="10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7236" y="762000"/>
            <a:ext cx="10619231" cy="59679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638800" y="68580"/>
            <a:ext cx="2476500" cy="541020"/>
          </a:xfrm>
          <a:custGeom>
            <a:avLst/>
            <a:gdLst/>
            <a:ahLst/>
            <a:cxnLst/>
            <a:rect l="l" t="t" r="r" b="b"/>
            <a:pathLst>
              <a:path w="2476500" h="541020">
                <a:moveTo>
                  <a:pt x="2386330" y="0"/>
                </a:moveTo>
                <a:lnTo>
                  <a:pt x="90169" y="0"/>
                </a:lnTo>
                <a:lnTo>
                  <a:pt x="55078" y="7088"/>
                </a:lnTo>
                <a:lnTo>
                  <a:pt x="26416" y="26416"/>
                </a:lnTo>
                <a:lnTo>
                  <a:pt x="7088" y="55078"/>
                </a:lnTo>
                <a:lnTo>
                  <a:pt x="0" y="90169"/>
                </a:lnTo>
                <a:lnTo>
                  <a:pt x="0" y="450849"/>
                </a:lnTo>
                <a:lnTo>
                  <a:pt x="7088" y="485941"/>
                </a:lnTo>
                <a:lnTo>
                  <a:pt x="26415" y="514603"/>
                </a:lnTo>
                <a:lnTo>
                  <a:pt x="55078" y="533931"/>
                </a:lnTo>
                <a:lnTo>
                  <a:pt x="90169" y="541019"/>
                </a:lnTo>
                <a:lnTo>
                  <a:pt x="2386330" y="541019"/>
                </a:lnTo>
                <a:lnTo>
                  <a:pt x="2421421" y="533931"/>
                </a:lnTo>
                <a:lnTo>
                  <a:pt x="2450083" y="514603"/>
                </a:lnTo>
                <a:lnTo>
                  <a:pt x="2469411" y="485941"/>
                </a:lnTo>
                <a:lnTo>
                  <a:pt x="2476499" y="450849"/>
                </a:lnTo>
                <a:lnTo>
                  <a:pt x="2476499" y="90169"/>
                </a:lnTo>
                <a:lnTo>
                  <a:pt x="2469411" y="55078"/>
                </a:lnTo>
                <a:lnTo>
                  <a:pt x="2450083" y="26416"/>
                </a:lnTo>
                <a:lnTo>
                  <a:pt x="2421421" y="7088"/>
                </a:lnTo>
                <a:lnTo>
                  <a:pt x="238633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22696" y="104014"/>
            <a:ext cx="2110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VISUALISEUR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35867" y="0"/>
            <a:ext cx="1056640" cy="1333500"/>
          </a:xfrm>
          <a:custGeom>
            <a:avLst/>
            <a:gdLst/>
            <a:ahLst/>
            <a:cxnLst/>
            <a:rect l="l" t="t" r="r" b="b"/>
            <a:pathLst>
              <a:path w="1056640" h="1333500">
                <a:moveTo>
                  <a:pt x="1056131" y="0"/>
                </a:moveTo>
                <a:lnTo>
                  <a:pt x="0" y="0"/>
                </a:lnTo>
                <a:lnTo>
                  <a:pt x="0" y="1333500"/>
                </a:lnTo>
                <a:lnTo>
                  <a:pt x="1056131" y="1333500"/>
                </a:lnTo>
                <a:lnTo>
                  <a:pt x="10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7236" y="737616"/>
            <a:ext cx="10619231" cy="59679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833621" y="68580"/>
            <a:ext cx="3472179" cy="541020"/>
          </a:xfrm>
          <a:custGeom>
            <a:avLst/>
            <a:gdLst/>
            <a:ahLst/>
            <a:cxnLst/>
            <a:rect l="l" t="t" r="r" b="b"/>
            <a:pathLst>
              <a:path w="3472179" h="541020">
                <a:moveTo>
                  <a:pt x="3381502" y="0"/>
                </a:moveTo>
                <a:lnTo>
                  <a:pt x="90169" y="0"/>
                </a:lnTo>
                <a:lnTo>
                  <a:pt x="55078" y="7088"/>
                </a:lnTo>
                <a:lnTo>
                  <a:pt x="26416" y="26415"/>
                </a:lnTo>
                <a:lnTo>
                  <a:pt x="7088" y="55078"/>
                </a:lnTo>
                <a:lnTo>
                  <a:pt x="0" y="90170"/>
                </a:lnTo>
                <a:lnTo>
                  <a:pt x="0" y="450850"/>
                </a:lnTo>
                <a:lnTo>
                  <a:pt x="7088" y="485941"/>
                </a:lnTo>
                <a:lnTo>
                  <a:pt x="26415" y="514603"/>
                </a:lnTo>
                <a:lnTo>
                  <a:pt x="55078" y="533931"/>
                </a:lnTo>
                <a:lnTo>
                  <a:pt x="90169" y="541019"/>
                </a:lnTo>
                <a:lnTo>
                  <a:pt x="3381502" y="541019"/>
                </a:lnTo>
                <a:lnTo>
                  <a:pt x="3416593" y="533931"/>
                </a:lnTo>
                <a:lnTo>
                  <a:pt x="3445255" y="514603"/>
                </a:lnTo>
                <a:lnTo>
                  <a:pt x="3464583" y="485941"/>
                </a:lnTo>
                <a:lnTo>
                  <a:pt x="3471671" y="450850"/>
                </a:lnTo>
                <a:lnTo>
                  <a:pt x="3471671" y="90170"/>
                </a:lnTo>
                <a:lnTo>
                  <a:pt x="3464583" y="55078"/>
                </a:lnTo>
                <a:lnTo>
                  <a:pt x="3445255" y="26416"/>
                </a:lnTo>
                <a:lnTo>
                  <a:pt x="3416593" y="7088"/>
                </a:lnTo>
                <a:lnTo>
                  <a:pt x="3381502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0979" y="103454"/>
            <a:ext cx="307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OUTILS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&amp;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SERVICES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563</Words>
  <Application>Microsoft Office PowerPoint</Application>
  <PresentationFormat>Grand écran</PresentationFormat>
  <Paragraphs>68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Calibri</vt:lpstr>
      <vt:lpstr>Cambria</vt:lpstr>
      <vt:lpstr>Office Theme</vt:lpstr>
      <vt:lpstr>RASTeR Réseau d’Accompagnement Scientifique et Technique de la Recherche</vt:lpstr>
      <vt:lpstr>RASTeR Réseau d’Accompagnement Scientifique et Technique de la Recherche</vt:lpstr>
      <vt:lpstr>Site web de l’UMR</vt:lpstr>
      <vt:lpstr>POPS</vt:lpstr>
      <vt:lpstr>Présentation PowerPoint</vt:lpstr>
      <vt:lpstr>indigeo</vt:lpstr>
      <vt:lpstr>CATALOGUE</vt:lpstr>
      <vt:lpstr>VISUALISEUR</vt:lpstr>
      <vt:lpstr>OUTILS &amp; SERVICES</vt:lpstr>
      <vt:lpstr>TUTORIELS</vt:lpstr>
      <vt:lpstr>SCIENCE OUVERTE</vt:lpstr>
      <vt:lpstr>ManageChart</vt:lpstr>
      <vt:lpstr>Présentation PowerPoint</vt:lpstr>
      <vt:lpstr>GitLab LETG</vt:lpstr>
      <vt:lpstr>Présentation PowerPoint</vt:lpstr>
      <vt:lpstr>Présentation PowerPoint</vt:lpstr>
      <vt:lpstr>L’ Atlas Bleu</vt:lpstr>
      <vt:lpstr>Présentation PowerPoint</vt:lpstr>
      <vt:lpstr>https://igarun.univ-nantes.io/CartABl/stable/editor.html</vt:lpstr>
      <vt:lpstr>Partage des savoirs faire</vt:lpstr>
      <vt:lpstr>Réseaux</vt:lpstr>
      <vt:lpstr>Services RENATER</vt:lpstr>
      <vt:lpstr>Outils CNRS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maulpoix</dc:creator>
  <cp:lastModifiedBy>Davien BLANC</cp:lastModifiedBy>
  <cp:revision>7</cp:revision>
  <dcterms:created xsi:type="dcterms:W3CDTF">2024-10-04T07:27:29Z</dcterms:created>
  <dcterms:modified xsi:type="dcterms:W3CDTF">2024-10-14T13:32:06Z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2024-10-04T00:00:00Z</vt:filetime>
  </property>
  <property fmtid="{D5CDD505-2E9C-101B-9397-08002B2CF9AE}" pid="5" name="Producer">
    <vt:lpwstr>Microsoft® PowerPoint® 2016</vt:lpwstr>
  </property>
</Properties>
</file>