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6" r:id="rId2"/>
    <p:sldId id="302" r:id="rId3"/>
    <p:sldId id="308" r:id="rId4"/>
    <p:sldId id="338" r:id="rId5"/>
    <p:sldId id="335" r:id="rId6"/>
    <p:sldId id="319" r:id="rId7"/>
    <p:sldId id="337" r:id="rId8"/>
    <p:sldId id="321" r:id="rId9"/>
    <p:sldId id="322" r:id="rId10"/>
    <p:sldId id="339" r:id="rId11"/>
    <p:sldId id="323" r:id="rId12"/>
    <p:sldId id="324" r:id="rId13"/>
    <p:sldId id="343" r:id="rId14"/>
    <p:sldId id="258" r:id="rId15"/>
    <p:sldId id="344" r:id="rId16"/>
    <p:sldId id="341" r:id="rId17"/>
    <p:sldId id="355" r:id="rId18"/>
    <p:sldId id="342" r:id="rId19"/>
    <p:sldId id="353" r:id="rId20"/>
    <p:sldId id="356" r:id="rId21"/>
    <p:sldId id="345" r:id="rId22"/>
    <p:sldId id="354" r:id="rId23"/>
    <p:sldId id="346" r:id="rId24"/>
    <p:sldId id="299" r:id="rId25"/>
    <p:sldId id="347" r:id="rId26"/>
    <p:sldId id="348" r:id="rId27"/>
    <p:sldId id="357" r:id="rId28"/>
    <p:sldId id="349" r:id="rId29"/>
    <p:sldId id="350" r:id="rId30"/>
    <p:sldId id="336" r:id="rId31"/>
    <p:sldId id="352" r:id="rId32"/>
    <p:sldId id="325" r:id="rId33"/>
    <p:sldId id="31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9"/>
    <p:restoredTop sz="96405"/>
  </p:normalViewPr>
  <p:slideViewPr>
    <p:cSldViewPr snapToGrid="0">
      <p:cViewPr varScale="1">
        <p:scale>
          <a:sx n="122" d="100"/>
          <a:sy n="122" d="100"/>
        </p:scale>
        <p:origin x="22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E935E-254E-F242-B4E5-84924FD30D26}" type="datetimeFigureOut">
              <a:rPr lang="fr-FR" smtClean="0"/>
              <a:t>15/07/2024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EFD4B-6B40-BC43-A068-A4D4F1FD27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52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7/15/24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7/15/24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7/15/24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nr.hal.science/search/index/?q=*&amp;anrProjectReference_s=ANR-22-CE55-0005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hal.science/hal-04639743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-iuem.univ-brest.fr/pops/attachments/3299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spherographia.cnrs.fr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iuem.univ-brest.fr/pops/attachments/329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BF3B9-4EA0-1ECF-3DBF-4EEFB0EFAA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D625915-4E59-DAC6-060E-FFD8FE590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Visioconférence du 11 juillet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310515-6559-4E9B-9012-3E22A3CB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6" y="2026841"/>
            <a:ext cx="8713759" cy="2613253"/>
          </a:xfrm>
          <a:prstGeom prst="rect">
            <a:avLst/>
          </a:prstGeom>
          <a:effectLst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31BD572-90C7-556B-2D4D-B56D38970A8D}"/>
              </a:ext>
            </a:extLst>
          </p:cNvPr>
          <p:cNvSpPr txBox="1"/>
          <p:nvPr/>
        </p:nvSpPr>
        <p:spPr>
          <a:xfrm>
            <a:off x="5148414" y="1385660"/>
            <a:ext cx="1855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Webinaire n°3</a:t>
            </a:r>
          </a:p>
        </p:txBody>
      </p:sp>
    </p:spTree>
    <p:extLst>
      <p:ext uri="{BB962C8B-B14F-4D97-AF65-F5344CB8AC3E}">
        <p14:creationId xmlns:p14="http://schemas.microsoft.com/office/powerpoint/2010/main" val="856401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Des globes virtuels </a:t>
            </a:r>
            <a:br>
              <a:rPr lang="fr-FR" sz="3200" dirty="0"/>
            </a:br>
            <a:r>
              <a:rPr lang="fr-FR" sz="3200" dirty="0"/>
              <a:t>aux </a:t>
            </a:r>
            <a:r>
              <a:rPr lang="fr-FR" sz="3200" dirty="0" err="1"/>
              <a:t>données</a:t>
            </a:r>
            <a:r>
              <a:rPr lang="fr-FR" sz="3200" dirty="0"/>
              <a:t> : </a:t>
            </a:r>
            <a:br>
              <a:rPr lang="fr-FR" sz="3200" dirty="0"/>
            </a:br>
            <a:r>
              <a:rPr lang="fr-FR" sz="3200" dirty="0"/>
              <a:t>spatialiser les sources, </a:t>
            </a:r>
            <a:br>
              <a:rPr lang="fr-FR" sz="3200" dirty="0"/>
            </a:br>
            <a:r>
              <a:rPr lang="fr-FR" sz="3200" dirty="0" err="1"/>
              <a:t>révéler</a:t>
            </a:r>
            <a:r>
              <a:rPr lang="fr-FR" sz="3200" dirty="0"/>
              <a:t> les blancs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230" y="628728"/>
            <a:ext cx="7504770" cy="5278086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WP3.1 –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Généalogie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la fabrique des globes 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WP3.2 – Spatialisation des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déserts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données</a:t>
            </a:r>
            <a:endParaRPr lang="fr-FR" sz="1800" dirty="0">
              <a:solidFill>
                <a:schemeClr val="bg1"/>
              </a:solidFill>
              <a:effectLst/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PalatinoLinotype"/>
              </a:rPr>
              <a:t>WP3.3 – Etudier le nexus inégalité / blanc des cartes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</a:t>
            </a:r>
            <a:endParaRPr lang="fr-FR" dirty="0"/>
          </a:p>
          <a:p>
            <a:r>
              <a:rPr lang="fr-FR" sz="1800" dirty="0">
                <a:effectLst/>
                <a:latin typeface="PalatinoLinotype"/>
              </a:rPr>
              <a:t>Rappels des objectifs à terme : </a:t>
            </a:r>
          </a:p>
          <a:p>
            <a:pPr lvl="1"/>
            <a:r>
              <a:rPr lang="fr-FR" dirty="0">
                <a:latin typeface="PalatinoLinotype"/>
              </a:rPr>
              <a:t>Confrontation des chantiers au prochain séminaire annuel </a:t>
            </a:r>
            <a:br>
              <a:rPr lang="fr-FR" dirty="0">
                <a:latin typeface="PalatinoLinotype"/>
              </a:rPr>
            </a:br>
            <a:r>
              <a:rPr lang="fr-FR" dirty="0">
                <a:latin typeface="PalatinoLinotype"/>
              </a:rPr>
              <a:t>(printemps 2025).</a:t>
            </a:r>
          </a:p>
          <a:p>
            <a:pPr lvl="1"/>
            <a:r>
              <a:rPr lang="fr-FR" dirty="0">
                <a:latin typeface="PalatinoLinotype"/>
              </a:rPr>
              <a:t>Recherche de transversalités pour publication collective : </a:t>
            </a:r>
          </a:p>
          <a:p>
            <a:pPr lvl="2"/>
            <a:r>
              <a:rPr lang="fr-FR" dirty="0">
                <a:latin typeface="PalatinoLinotype"/>
              </a:rPr>
              <a:t>Rôle des publications scientifiques</a:t>
            </a:r>
          </a:p>
          <a:p>
            <a:pPr lvl="2"/>
            <a:r>
              <a:rPr lang="fr-FR" dirty="0">
                <a:latin typeface="PalatinoLinotype"/>
              </a:rPr>
              <a:t>Des partenariats souvent complexes et opaques</a:t>
            </a:r>
          </a:p>
          <a:p>
            <a:pPr lvl="2"/>
            <a:r>
              <a:rPr lang="fr-FR" dirty="0">
                <a:latin typeface="PalatinoLinotype"/>
              </a:rPr>
              <a:t>Un effet de recyclage des données ET des algorithmes</a:t>
            </a:r>
          </a:p>
          <a:p>
            <a:pPr lvl="2"/>
            <a:r>
              <a:rPr lang="fr-FR" dirty="0">
                <a:latin typeface="PalatinoLinotype"/>
              </a:rPr>
              <a:t>Une performativité ciblée (usage par défaut / faute de mieux)</a:t>
            </a:r>
          </a:p>
          <a:p>
            <a:pPr lvl="2"/>
            <a:r>
              <a:rPr lang="fr-FR" dirty="0">
                <a:latin typeface="PalatinoLinotype"/>
              </a:rPr>
              <a:t>Triple effet boîte noire</a:t>
            </a:r>
          </a:p>
          <a:p>
            <a:pPr lvl="3"/>
            <a:r>
              <a:rPr lang="fr-FR" dirty="0">
                <a:latin typeface="PalatinoLinotype"/>
              </a:rPr>
              <a:t>Opacité des sources (absence de documentation ou effet patchwork)</a:t>
            </a:r>
          </a:p>
          <a:p>
            <a:pPr lvl="3"/>
            <a:r>
              <a:rPr lang="fr-FR" dirty="0">
                <a:latin typeface="PalatinoLinotype"/>
              </a:rPr>
              <a:t>Opacité des traitements (spatialisation, agrégation)</a:t>
            </a:r>
          </a:p>
          <a:p>
            <a:pPr lvl="3"/>
            <a:r>
              <a:rPr lang="fr-FR" dirty="0">
                <a:latin typeface="PalatinoLinotype"/>
              </a:rPr>
              <a:t>Opacité des visualisations (discrétisation notamment)</a:t>
            </a:r>
          </a:p>
          <a:p>
            <a:pPr lvl="2"/>
            <a:r>
              <a:rPr lang="fr-FR" dirty="0">
                <a:latin typeface="PalatinoLinotype"/>
              </a:rPr>
              <a:t>Double biais paradoxal (biais de globalité (catégories) VS silos thématiques</a:t>
            </a:r>
          </a:p>
          <a:p>
            <a:pPr lvl="2"/>
            <a:r>
              <a:rPr lang="fr-FR" dirty="0">
                <a:latin typeface="PalatinoLinotype"/>
              </a:rPr>
              <a:t>Des méta-catégories pour pallier les biais méthodos (ambiant pop, </a:t>
            </a:r>
            <a:r>
              <a:rPr lang="fr-FR" dirty="0" err="1">
                <a:latin typeface="PalatinoLinotype"/>
              </a:rPr>
              <a:t>tree</a:t>
            </a:r>
            <a:r>
              <a:rPr lang="fr-FR" dirty="0">
                <a:latin typeface="PalatinoLinotype"/>
              </a:rPr>
              <a:t> cover)</a:t>
            </a:r>
          </a:p>
          <a:p>
            <a:pPr lvl="2"/>
            <a:r>
              <a:rPr lang="fr-FR" dirty="0">
                <a:latin typeface="PalatinoLinotype"/>
              </a:rPr>
              <a:t>Un détachement du terrain (IA et vérité terrain)</a:t>
            </a:r>
          </a:p>
          <a:p>
            <a:pPr lvl="1"/>
            <a:endParaRPr lang="fr-FR" dirty="0">
              <a:latin typeface="PalatinoLinotype"/>
            </a:endParaRPr>
          </a:p>
          <a:p>
            <a:pPr lvl="1"/>
            <a:endParaRPr lang="fr-FR" sz="1400" dirty="0">
              <a:latin typeface="PalatinoLinotype"/>
            </a:endParaRPr>
          </a:p>
          <a:p>
            <a:pPr lvl="1"/>
            <a:endParaRPr lang="fr-FR" sz="1400" dirty="0"/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3</a:t>
            </a:r>
          </a:p>
        </p:txBody>
      </p:sp>
    </p:spTree>
    <p:extLst>
      <p:ext uri="{BB962C8B-B14F-4D97-AF65-F5344CB8AC3E}">
        <p14:creationId xmlns:p14="http://schemas.microsoft.com/office/powerpoint/2010/main" val="65492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230" y="628727"/>
            <a:ext cx="7504770" cy="6106609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WP4.1 – Noircir le globe pour se rendre visible</a:t>
            </a:r>
          </a:p>
          <a:p>
            <a:r>
              <a:rPr lang="fr-FR" sz="1800" dirty="0">
                <a:effectLst/>
                <a:latin typeface="PalatinoLinotype"/>
              </a:rPr>
              <a:t>WP4.2 – Des </a:t>
            </a:r>
            <a:r>
              <a:rPr lang="fr-FR" sz="1800" dirty="0" err="1">
                <a:effectLst/>
                <a:latin typeface="PalatinoLinotype"/>
              </a:rPr>
              <a:t>contre-cartes</a:t>
            </a:r>
            <a:r>
              <a:rPr lang="fr-FR" sz="1800" dirty="0">
                <a:effectLst/>
                <a:latin typeface="PalatinoLinotype"/>
              </a:rPr>
              <a:t> aux contre-globes, mettre en dialogue les représentations de nos Mondes</a:t>
            </a: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Le Bouclier des Guyanes : faire exister une entité</a:t>
            </a:r>
          </a:p>
          <a:p>
            <a:pPr lvl="1"/>
            <a:r>
              <a:rPr lang="fr-FR" dirty="0">
                <a:latin typeface="PalatinoLinotype"/>
              </a:rPr>
              <a:t>Entretiens auprès d’ONG et d’acteurs institutionnels (FR/BR/SUR/GCC) </a:t>
            </a:r>
            <a:br>
              <a:rPr lang="fr-FR" dirty="0">
                <a:latin typeface="PalatinoLinotype"/>
              </a:rPr>
            </a:br>
            <a:r>
              <a:rPr lang="fr-FR" dirty="0">
                <a:latin typeface="PalatinoLinotype"/>
              </a:rPr>
              <a:t>-&gt; Matthieu(terrain en avril / septembre / décembre)</a:t>
            </a:r>
          </a:p>
          <a:p>
            <a:pPr lvl="1"/>
            <a:r>
              <a:rPr lang="fr-FR" dirty="0">
                <a:latin typeface="PalatinoLinotype"/>
              </a:rPr>
              <a:t>Entretiens auprès de collectifs autochtones et d’acteurs institutionnels</a:t>
            </a:r>
            <a:br>
              <a:rPr lang="fr-FR" dirty="0">
                <a:latin typeface="PalatinoLinotype"/>
              </a:rPr>
            </a:br>
            <a:r>
              <a:rPr lang="fr-FR" dirty="0">
                <a:latin typeface="PalatinoLinotype"/>
              </a:rPr>
              <a:t>-&gt; Caroline Delattre (mai 2023 / janvier 2024)</a:t>
            </a:r>
          </a:p>
          <a:p>
            <a:r>
              <a:rPr lang="fr-FR" dirty="0">
                <a:latin typeface="PalatinoLinotype"/>
              </a:rPr>
              <a:t>Madagascar : remplir les vides (mosaïques plutôt que blancs)</a:t>
            </a:r>
          </a:p>
          <a:p>
            <a:pPr lvl="1"/>
            <a:r>
              <a:rPr lang="fr-FR" dirty="0">
                <a:latin typeface="PalatinoLinotype"/>
              </a:rPr>
              <a:t>-&gt; terrains d’Anouk </a:t>
            </a:r>
            <a:r>
              <a:rPr lang="fr-FR" dirty="0" err="1">
                <a:latin typeface="PalatinoLinotype"/>
              </a:rPr>
              <a:t>Agrech</a:t>
            </a:r>
            <a:r>
              <a:rPr lang="fr-FR" dirty="0">
                <a:latin typeface="PalatinoLinotype"/>
              </a:rPr>
              <a:t> (2024/25).</a:t>
            </a:r>
            <a:endParaRPr lang="fr-FR" dirty="0"/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4</a:t>
            </a:r>
          </a:p>
        </p:txBody>
      </p:sp>
    </p:spTree>
    <p:extLst>
      <p:ext uri="{BB962C8B-B14F-4D97-AF65-F5344CB8AC3E}">
        <p14:creationId xmlns:p14="http://schemas.microsoft.com/office/powerpoint/2010/main" val="234225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Du terrain aux globes :</a:t>
            </a:r>
            <a:br>
              <a:rPr lang="fr-FR" sz="3200" dirty="0"/>
            </a:br>
            <a:r>
              <a:rPr lang="fr-FR" sz="3200" dirty="0"/>
              <a:t>se rendre visible autrement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9698" y="628727"/>
            <a:ext cx="7642302" cy="6106609"/>
          </a:xfrm>
        </p:spPr>
        <p:txBody>
          <a:bodyPr>
            <a:noAutofit/>
          </a:bodyPr>
          <a:lstStyle/>
          <a:p>
            <a:r>
              <a:rPr lang="fr-FR" sz="1800" dirty="0">
                <a:effectLst/>
                <a:latin typeface="PalatinoLinotype"/>
              </a:rPr>
              <a:t>WP4.1 – Noircir le globe pour se rendre visible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WP4.2 – Des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contre-cartes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aux contre-globes, mettre en dialogue les représentations de nos Mondes</a:t>
            </a:r>
          </a:p>
          <a:p>
            <a:pPr marL="0" indent="0">
              <a:buNone/>
            </a:pPr>
            <a:endParaRPr lang="fr-FR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Proposition de Véronique et Béatrice : </a:t>
            </a:r>
          </a:p>
          <a:p>
            <a:pPr lvl="1"/>
            <a:r>
              <a:rPr lang="fr-FR" dirty="0">
                <a:latin typeface="PalatinoLinotype"/>
              </a:rPr>
              <a:t>Suivre Alain dans son expérimentation </a:t>
            </a:r>
            <a:r>
              <a:rPr lang="fr-FR" i="1" dirty="0">
                <a:latin typeface="PalatinoLinotype"/>
              </a:rPr>
              <a:t>in situ </a:t>
            </a:r>
            <a:r>
              <a:rPr lang="fr-FR" dirty="0">
                <a:latin typeface="PalatinoLinotype"/>
              </a:rPr>
              <a:t>et son dialogue avec les artistes locaux (vannerie, sculpture sur bois, poterie)…</a:t>
            </a:r>
          </a:p>
          <a:p>
            <a:pPr lvl="2"/>
            <a:r>
              <a:rPr lang="fr-FR" dirty="0">
                <a:latin typeface="PalatinoLinotype"/>
              </a:rPr>
              <a:t>Approche filmique qui pourra être combiner avec les prises de vue </a:t>
            </a:r>
            <a:br>
              <a:rPr lang="fr-FR" dirty="0">
                <a:latin typeface="PalatinoLinotype"/>
              </a:rPr>
            </a:br>
            <a:r>
              <a:rPr lang="fr-FR" dirty="0">
                <a:latin typeface="PalatinoLinotype"/>
              </a:rPr>
              <a:t>d’un photographe pro., habitant d’</a:t>
            </a:r>
            <a:r>
              <a:rPr lang="fr-FR" dirty="0" err="1">
                <a:latin typeface="PalatinoLinotype"/>
              </a:rPr>
              <a:t>Awala</a:t>
            </a:r>
            <a:r>
              <a:rPr lang="fr-FR" dirty="0">
                <a:latin typeface="PalatinoLinotype"/>
              </a:rPr>
              <a:t>.</a:t>
            </a:r>
          </a:p>
          <a:p>
            <a:r>
              <a:rPr lang="fr-FR" dirty="0">
                <a:latin typeface="PalatinoLinotype"/>
              </a:rPr>
              <a:t>Autres pistes : </a:t>
            </a:r>
          </a:p>
          <a:p>
            <a:pPr lvl="1"/>
            <a:r>
              <a:rPr lang="fr-FR" dirty="0">
                <a:latin typeface="PalatinoLinotype"/>
              </a:rPr>
              <a:t>Profiter de l’exposition pour organiser des tables-rondes</a:t>
            </a:r>
          </a:p>
          <a:p>
            <a:pPr lvl="1"/>
            <a:r>
              <a:rPr lang="fr-FR" dirty="0">
                <a:latin typeface="PalatinoLinotype"/>
              </a:rPr>
              <a:t>Faire circuler les objets entre la Guyane et le Québec.</a:t>
            </a: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endParaRPr lang="fr-FR" dirty="0">
              <a:highlight>
                <a:srgbClr val="FF0000"/>
              </a:highlight>
              <a:latin typeface="PalatinoLinotype"/>
            </a:endParaRPr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4</a:t>
            </a:r>
          </a:p>
        </p:txBody>
      </p:sp>
    </p:spTree>
    <p:extLst>
      <p:ext uri="{BB962C8B-B14F-4D97-AF65-F5344CB8AC3E}">
        <p14:creationId xmlns:p14="http://schemas.microsoft.com/office/powerpoint/2010/main" val="109484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Communication</a:t>
            </a:r>
            <a:br>
              <a:rPr lang="fr-FR" sz="2800" dirty="0"/>
            </a:br>
            <a:r>
              <a:rPr lang="fr-FR" sz="2800" dirty="0"/>
              <a:t>(affiche, plaquette, panneau, réseaux sociaux…)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395907-57F3-096C-1994-09BAE8CB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052" y="269376"/>
            <a:ext cx="4456062" cy="31596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2F9C8D-88A8-C9E2-CD50-8DB576CDD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37" y="3566568"/>
            <a:ext cx="4458777" cy="31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2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5ED92F-29AE-54F3-01E0-79F8BE46B37E}"/>
              </a:ext>
            </a:extLst>
          </p:cNvPr>
          <p:cNvSpPr/>
          <p:nvPr/>
        </p:nvSpPr>
        <p:spPr>
          <a:xfrm>
            <a:off x="4491990" y="1188720"/>
            <a:ext cx="7052310" cy="204597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099930-12C3-600D-2BF3-168EEEBEF8F0}"/>
              </a:ext>
            </a:extLst>
          </p:cNvPr>
          <p:cNvSpPr/>
          <p:nvPr/>
        </p:nvSpPr>
        <p:spPr>
          <a:xfrm>
            <a:off x="7600950" y="3234690"/>
            <a:ext cx="971550" cy="9944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506574-EEAE-78EC-A3AA-F3368AA7BE14}"/>
              </a:ext>
            </a:extLst>
          </p:cNvPr>
          <p:cNvSpPr/>
          <p:nvPr/>
        </p:nvSpPr>
        <p:spPr>
          <a:xfrm>
            <a:off x="5932170" y="3234690"/>
            <a:ext cx="1668780" cy="240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570FB6-EFCB-8642-1C85-CA98165D9188}"/>
              </a:ext>
            </a:extLst>
          </p:cNvPr>
          <p:cNvSpPr/>
          <p:nvPr/>
        </p:nvSpPr>
        <p:spPr>
          <a:xfrm>
            <a:off x="548640" y="4229100"/>
            <a:ext cx="3943350" cy="184594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D2D363-34C3-F40F-282C-1769191DF0AB}"/>
              </a:ext>
            </a:extLst>
          </p:cNvPr>
          <p:cNvSpPr/>
          <p:nvPr/>
        </p:nvSpPr>
        <p:spPr>
          <a:xfrm>
            <a:off x="5932170" y="3474720"/>
            <a:ext cx="1668780" cy="75438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A5A7BA-97F6-81DD-418B-202D1EB2E781}"/>
              </a:ext>
            </a:extLst>
          </p:cNvPr>
          <p:cNvSpPr/>
          <p:nvPr/>
        </p:nvSpPr>
        <p:spPr>
          <a:xfrm>
            <a:off x="4491990" y="3234690"/>
            <a:ext cx="1440180" cy="9944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40E231-5CFD-2FC0-E60F-5C6517F6D019}"/>
              </a:ext>
            </a:extLst>
          </p:cNvPr>
          <p:cNvSpPr/>
          <p:nvPr/>
        </p:nvSpPr>
        <p:spPr>
          <a:xfrm>
            <a:off x="8572500" y="3234690"/>
            <a:ext cx="971550" cy="9944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98D45-5C92-63D0-A53A-5D37A778EF3D}"/>
              </a:ext>
            </a:extLst>
          </p:cNvPr>
          <p:cNvSpPr/>
          <p:nvPr/>
        </p:nvSpPr>
        <p:spPr>
          <a:xfrm>
            <a:off x="9544050" y="3228975"/>
            <a:ext cx="971550" cy="9944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98B90E-6ABC-8245-0D09-7CE3B845F99D}"/>
              </a:ext>
            </a:extLst>
          </p:cNvPr>
          <p:cNvSpPr/>
          <p:nvPr/>
        </p:nvSpPr>
        <p:spPr>
          <a:xfrm>
            <a:off x="10515600" y="3228975"/>
            <a:ext cx="1028700" cy="9944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DEFF81-24B0-27CD-5DDD-3822E257C6B2}"/>
              </a:ext>
            </a:extLst>
          </p:cNvPr>
          <p:cNvSpPr txBox="1"/>
          <p:nvPr/>
        </p:nvSpPr>
        <p:spPr>
          <a:xfrm>
            <a:off x="1972633" y="4967406"/>
            <a:ext cx="109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ATELIER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9C1348-D00B-E934-938C-8026DC155AF3}"/>
              </a:ext>
            </a:extLst>
          </p:cNvPr>
          <p:cNvSpPr txBox="1"/>
          <p:nvPr/>
        </p:nvSpPr>
        <p:spPr>
          <a:xfrm>
            <a:off x="4611481" y="3551157"/>
            <a:ext cx="118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ACCUEIL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33D535-FD34-C76B-86AF-C9A9E5E50E88}"/>
              </a:ext>
            </a:extLst>
          </p:cNvPr>
          <p:cNvSpPr txBox="1"/>
          <p:nvPr/>
        </p:nvSpPr>
        <p:spPr>
          <a:xfrm>
            <a:off x="6032476" y="3205817"/>
            <a:ext cx="1578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MUR D’ACCUEIL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D5E9E1-6F21-521E-6A69-DB65B3F56073}"/>
              </a:ext>
            </a:extLst>
          </p:cNvPr>
          <p:cNvSpPr txBox="1"/>
          <p:nvPr/>
        </p:nvSpPr>
        <p:spPr>
          <a:xfrm>
            <a:off x="9418912" y="352780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ALCÔVES</a:t>
            </a:r>
          </a:p>
        </p:txBody>
      </p:sp>
      <p:sp>
        <p:nvSpPr>
          <p:cNvPr id="16" name="Arc plein 15">
            <a:extLst>
              <a:ext uri="{FF2B5EF4-FFF2-40B4-BE49-F238E27FC236}">
                <a16:creationId xmlns:a16="http://schemas.microsoft.com/office/drawing/2014/main" id="{3D9AF83B-2E9D-DA5E-72A6-077FEBA74115}"/>
              </a:ext>
            </a:extLst>
          </p:cNvPr>
          <p:cNvSpPr/>
          <p:nvPr/>
        </p:nvSpPr>
        <p:spPr>
          <a:xfrm rot="17100000">
            <a:off x="6039178" y="1870752"/>
            <a:ext cx="813019" cy="813019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Arc plein 16">
            <a:extLst>
              <a:ext uri="{FF2B5EF4-FFF2-40B4-BE49-F238E27FC236}">
                <a16:creationId xmlns:a16="http://schemas.microsoft.com/office/drawing/2014/main" id="{AD9D9969-6E97-30A1-18D6-9D70AEFC6031}"/>
              </a:ext>
            </a:extLst>
          </p:cNvPr>
          <p:cNvSpPr/>
          <p:nvPr/>
        </p:nvSpPr>
        <p:spPr>
          <a:xfrm>
            <a:off x="6033759" y="1867750"/>
            <a:ext cx="813019" cy="813019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Arc plein 17">
            <a:extLst>
              <a:ext uri="{FF2B5EF4-FFF2-40B4-BE49-F238E27FC236}">
                <a16:creationId xmlns:a16="http://schemas.microsoft.com/office/drawing/2014/main" id="{55062B8E-7B36-C26B-1FEC-C8AC382E172C}"/>
              </a:ext>
            </a:extLst>
          </p:cNvPr>
          <p:cNvSpPr/>
          <p:nvPr/>
        </p:nvSpPr>
        <p:spPr>
          <a:xfrm rot="20762935">
            <a:off x="7204860" y="1842343"/>
            <a:ext cx="813019" cy="813019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Arc plein 18">
            <a:extLst>
              <a:ext uri="{FF2B5EF4-FFF2-40B4-BE49-F238E27FC236}">
                <a16:creationId xmlns:a16="http://schemas.microsoft.com/office/drawing/2014/main" id="{04585BAF-F401-22CA-1993-4529A1FD4DFC}"/>
              </a:ext>
            </a:extLst>
          </p:cNvPr>
          <p:cNvSpPr/>
          <p:nvPr/>
        </p:nvSpPr>
        <p:spPr>
          <a:xfrm rot="9900000">
            <a:off x="8180094" y="2007512"/>
            <a:ext cx="813019" cy="703208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Arc plein 19">
            <a:extLst>
              <a:ext uri="{FF2B5EF4-FFF2-40B4-BE49-F238E27FC236}">
                <a16:creationId xmlns:a16="http://schemas.microsoft.com/office/drawing/2014/main" id="{590BCD45-D03B-6BA5-F27D-DF6D5FCE190E}"/>
              </a:ext>
            </a:extLst>
          </p:cNvPr>
          <p:cNvSpPr/>
          <p:nvPr/>
        </p:nvSpPr>
        <p:spPr>
          <a:xfrm>
            <a:off x="8951009" y="1674250"/>
            <a:ext cx="813019" cy="813019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B13DCDE-8F61-E5A6-F09B-28451D54BB75}"/>
              </a:ext>
            </a:extLst>
          </p:cNvPr>
          <p:cNvSpPr txBox="1"/>
          <p:nvPr/>
        </p:nvSpPr>
        <p:spPr>
          <a:xfrm rot="5400000">
            <a:off x="10717424" y="2032099"/>
            <a:ext cx="1414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MUR VEGETAL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C39C88-C377-4B50-1B03-A709C4774C23}"/>
              </a:ext>
            </a:extLst>
          </p:cNvPr>
          <p:cNvSpPr/>
          <p:nvPr/>
        </p:nvSpPr>
        <p:spPr>
          <a:xfrm>
            <a:off x="11270812" y="1188720"/>
            <a:ext cx="273488" cy="2040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rc plein 22">
            <a:extLst>
              <a:ext uri="{FF2B5EF4-FFF2-40B4-BE49-F238E27FC236}">
                <a16:creationId xmlns:a16="http://schemas.microsoft.com/office/drawing/2014/main" id="{96C14A55-FEF6-E49B-E4AB-B4717394DA15}"/>
              </a:ext>
            </a:extLst>
          </p:cNvPr>
          <p:cNvSpPr/>
          <p:nvPr/>
        </p:nvSpPr>
        <p:spPr>
          <a:xfrm>
            <a:off x="4763869" y="1461240"/>
            <a:ext cx="813019" cy="813019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Nuage 23">
            <a:extLst>
              <a:ext uri="{FF2B5EF4-FFF2-40B4-BE49-F238E27FC236}">
                <a16:creationId xmlns:a16="http://schemas.microsoft.com/office/drawing/2014/main" id="{E44DC649-6B42-5608-2530-1C24D78359A9}"/>
              </a:ext>
            </a:extLst>
          </p:cNvPr>
          <p:cNvSpPr/>
          <p:nvPr/>
        </p:nvSpPr>
        <p:spPr>
          <a:xfrm>
            <a:off x="10000041" y="1914280"/>
            <a:ext cx="1154014" cy="67201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EFFB49F-67AB-C1A1-03CB-B063F14360A7}"/>
              </a:ext>
            </a:extLst>
          </p:cNvPr>
          <p:cNvSpPr txBox="1"/>
          <p:nvPr/>
        </p:nvSpPr>
        <p:spPr>
          <a:xfrm>
            <a:off x="6032476" y="584146"/>
            <a:ext cx="2660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modules d’exposition</a:t>
            </a:r>
          </a:p>
          <a:p>
            <a:pPr algn="ctr"/>
            <a:r>
              <a:rPr lang="fr-FR" dirty="0"/>
              <a:t>scientifiques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1DD75EC-DE43-B916-7ED0-A98D815EEFE1}"/>
              </a:ext>
            </a:extLst>
          </p:cNvPr>
          <p:cNvCxnSpPr>
            <a:stCxn id="25" idx="2"/>
          </p:cNvCxnSpPr>
          <p:nvPr/>
        </p:nvCxnSpPr>
        <p:spPr>
          <a:xfrm flipH="1">
            <a:off x="5463540" y="1230477"/>
            <a:ext cx="1899269" cy="230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EE0ACBA-EB70-B664-E16F-FC71C5202F4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6615114" y="1230477"/>
            <a:ext cx="747695" cy="598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DDF5DE1-11D3-2213-4757-EA443E1919C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362809" y="1230477"/>
            <a:ext cx="116757" cy="542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847B53F-F81F-B966-F213-CC849EBA82C0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362809" y="1230477"/>
            <a:ext cx="1204848" cy="978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16BA55C-49B7-8271-0D6E-8A976CBE3936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7362809" y="1230477"/>
            <a:ext cx="1726762" cy="388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BA372F74-FA84-42C3-4DB6-A7E24794219D}"/>
              </a:ext>
            </a:extLst>
          </p:cNvPr>
          <p:cNvSpPr txBox="1"/>
          <p:nvPr/>
        </p:nvSpPr>
        <p:spPr>
          <a:xfrm>
            <a:off x="9125558" y="585362"/>
            <a:ext cx="2562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espace d’exposition </a:t>
            </a:r>
          </a:p>
          <a:p>
            <a:pPr algn="ctr"/>
            <a:r>
              <a:rPr lang="fr-FR" dirty="0"/>
              <a:t>artistiques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21D9B7D4-F265-3A2C-AF83-D294579CA0AE}"/>
              </a:ext>
            </a:extLst>
          </p:cNvPr>
          <p:cNvCxnSpPr>
            <a:cxnSpLocks/>
          </p:cNvCxnSpPr>
          <p:nvPr/>
        </p:nvCxnSpPr>
        <p:spPr>
          <a:xfrm>
            <a:off x="10389043" y="1258805"/>
            <a:ext cx="0" cy="57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F5AA39D8-1B80-CD99-0B99-9E82099FE07A}"/>
              </a:ext>
            </a:extLst>
          </p:cNvPr>
          <p:cNvCxnSpPr>
            <a:cxnSpLocks/>
          </p:cNvCxnSpPr>
          <p:nvPr/>
        </p:nvCxnSpPr>
        <p:spPr>
          <a:xfrm flipV="1">
            <a:off x="7965233" y="4006906"/>
            <a:ext cx="0" cy="71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7DD4C756-AC9B-2EF0-4220-208CC1D831A8}"/>
              </a:ext>
            </a:extLst>
          </p:cNvPr>
          <p:cNvSpPr txBox="1"/>
          <p:nvPr/>
        </p:nvSpPr>
        <p:spPr>
          <a:xfrm>
            <a:off x="6039858" y="4688658"/>
            <a:ext cx="234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/>
              <a:t>1 coin </a:t>
            </a:r>
            <a:r>
              <a:rPr lang="fr-FR" sz="1600" dirty="0">
                <a:solidFill>
                  <a:srgbClr val="FF0000"/>
                </a:solidFill>
              </a:rPr>
              <a:t>bibliothèque</a:t>
            </a:r>
          </a:p>
          <a:p>
            <a:r>
              <a:rPr lang="fr-FR" sz="1600" dirty="0"/>
              <a:t>avec double </a:t>
            </a:r>
            <a:r>
              <a:rPr lang="fr-FR" sz="1600" dirty="0">
                <a:solidFill>
                  <a:srgbClr val="FF0000"/>
                </a:solidFill>
              </a:rPr>
              <a:t>projection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FE174441-19BE-9B67-3A1C-884554B96F2E}"/>
              </a:ext>
            </a:extLst>
          </p:cNvPr>
          <p:cNvCxnSpPr>
            <a:cxnSpLocks/>
          </p:cNvCxnSpPr>
          <p:nvPr/>
        </p:nvCxnSpPr>
        <p:spPr>
          <a:xfrm flipV="1">
            <a:off x="9103334" y="4023154"/>
            <a:ext cx="0" cy="71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2FC60B6-D15F-08A0-CD62-8F2F559FADA2}"/>
              </a:ext>
            </a:extLst>
          </p:cNvPr>
          <p:cNvCxnSpPr>
            <a:cxnSpLocks/>
          </p:cNvCxnSpPr>
          <p:nvPr/>
        </p:nvCxnSpPr>
        <p:spPr>
          <a:xfrm flipV="1">
            <a:off x="10025234" y="4023154"/>
            <a:ext cx="0" cy="71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5BD77D54-EB1C-D529-12B5-C9882482DB7F}"/>
              </a:ext>
            </a:extLst>
          </p:cNvPr>
          <p:cNvCxnSpPr>
            <a:cxnSpLocks/>
          </p:cNvCxnSpPr>
          <p:nvPr/>
        </p:nvCxnSpPr>
        <p:spPr>
          <a:xfrm flipV="1">
            <a:off x="11020853" y="4023154"/>
            <a:ext cx="0" cy="715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3C1966C3-230E-730B-C6C8-329BF7FF10DC}"/>
              </a:ext>
            </a:extLst>
          </p:cNvPr>
          <p:cNvSpPr txBox="1"/>
          <p:nvPr/>
        </p:nvSpPr>
        <p:spPr>
          <a:xfrm>
            <a:off x="8788106" y="4809552"/>
            <a:ext cx="2423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/>
              <a:t>3 espaces de projection</a:t>
            </a:r>
          </a:p>
        </p:txBody>
      </p:sp>
      <p:sp>
        <p:nvSpPr>
          <p:cNvPr id="51" name="Nuage 50">
            <a:extLst>
              <a:ext uri="{FF2B5EF4-FFF2-40B4-BE49-F238E27FC236}">
                <a16:creationId xmlns:a16="http://schemas.microsoft.com/office/drawing/2014/main" id="{A5A48965-A8D4-8A58-5DC8-4537F3F59FBF}"/>
              </a:ext>
            </a:extLst>
          </p:cNvPr>
          <p:cNvSpPr/>
          <p:nvPr/>
        </p:nvSpPr>
        <p:spPr>
          <a:xfrm>
            <a:off x="4198684" y="3613270"/>
            <a:ext cx="386000" cy="224778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0B97935C-CD8E-36F5-A5CB-863A1C530335}"/>
              </a:ext>
            </a:extLst>
          </p:cNvPr>
          <p:cNvCxnSpPr>
            <a:cxnSpLocks/>
          </p:cNvCxnSpPr>
          <p:nvPr/>
        </p:nvCxnSpPr>
        <p:spPr>
          <a:xfrm>
            <a:off x="4000500" y="3205817"/>
            <a:ext cx="288733" cy="345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CA2D9DBF-067D-C399-0E0C-2CAE8F8798E3}"/>
              </a:ext>
            </a:extLst>
          </p:cNvPr>
          <p:cNvSpPr txBox="1"/>
          <p:nvPr/>
        </p:nvSpPr>
        <p:spPr>
          <a:xfrm>
            <a:off x="3163692" y="2621042"/>
            <a:ext cx="104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/>
              <a:t>1 totem </a:t>
            </a:r>
          </a:p>
          <a:p>
            <a:pPr algn="r"/>
            <a:r>
              <a:rPr lang="fr-FR" sz="1600" dirty="0"/>
              <a:t>d’accueil</a:t>
            </a:r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33EBC341-1A29-70A8-6FD3-105708C97E1C}"/>
              </a:ext>
            </a:extLst>
          </p:cNvPr>
          <p:cNvSpPr/>
          <p:nvPr/>
        </p:nvSpPr>
        <p:spPr>
          <a:xfrm>
            <a:off x="8238561" y="3228975"/>
            <a:ext cx="628650" cy="99441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F0EBA726-3FAE-0244-6AB8-55A73BED4DEC}"/>
              </a:ext>
            </a:extLst>
          </p:cNvPr>
          <p:cNvCxnSpPr>
            <a:cxnSpLocks/>
          </p:cNvCxnSpPr>
          <p:nvPr/>
        </p:nvCxnSpPr>
        <p:spPr>
          <a:xfrm flipV="1">
            <a:off x="8567657" y="4310254"/>
            <a:ext cx="0" cy="1404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A047C8E-B2B0-FD2B-ADA2-508371A4E542}"/>
              </a:ext>
            </a:extLst>
          </p:cNvPr>
          <p:cNvSpPr txBox="1"/>
          <p:nvPr/>
        </p:nvSpPr>
        <p:spPr>
          <a:xfrm>
            <a:off x="7700012" y="5684608"/>
            <a:ext cx="1773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dirty="0"/>
              <a:t>1 </a:t>
            </a:r>
            <a:r>
              <a:rPr lang="fr-FR" sz="1600" dirty="0">
                <a:solidFill>
                  <a:schemeClr val="accent1"/>
                </a:solidFill>
              </a:rPr>
              <a:t>espace de jeux</a:t>
            </a:r>
          </a:p>
        </p:txBody>
      </p:sp>
    </p:spTree>
    <p:extLst>
      <p:ext uri="{BB962C8B-B14F-4D97-AF65-F5344CB8AC3E}">
        <p14:creationId xmlns:p14="http://schemas.microsoft.com/office/powerpoint/2010/main" val="348380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Mur d’accueil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1009664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XXXX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E12FC8-33A0-572E-5297-AD8E0148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98" y="693505"/>
            <a:ext cx="11712204" cy="54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9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Modules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1009664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XXXX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12727D-11AF-B354-CB22-182C36FE2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902" y="754381"/>
            <a:ext cx="7662098" cy="56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8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Modules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388139" y="476220"/>
            <a:ext cx="7698059" cy="62038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Gros boulot d’écriture </a:t>
            </a:r>
            <a:br>
              <a:rPr lang="fr-FR" dirty="0"/>
            </a:br>
            <a:r>
              <a:rPr lang="fr-FR" dirty="0"/>
              <a:t>relecture dans des délais </a:t>
            </a:r>
            <a:br>
              <a:rPr lang="fr-FR" dirty="0"/>
            </a:br>
            <a:r>
              <a:rPr lang="fr-FR" dirty="0"/>
              <a:t>contraints de Véro, </a:t>
            </a:r>
            <a:br>
              <a:rPr lang="fr-FR" dirty="0"/>
            </a:br>
            <a:r>
              <a:rPr lang="fr-FR" dirty="0"/>
              <a:t>Olivier, Laurent, Pierre,</a:t>
            </a:r>
            <a:br>
              <a:rPr lang="fr-FR" dirty="0"/>
            </a:br>
            <a:r>
              <a:rPr lang="fr-FR" dirty="0"/>
              <a:t>Sebastian, Fabrice, </a:t>
            </a:r>
            <a:br>
              <a:rPr lang="fr-FR" dirty="0"/>
            </a:br>
            <a:r>
              <a:rPr lang="fr-FR" dirty="0"/>
              <a:t>Thierry, Alain</a:t>
            </a:r>
            <a:br>
              <a:rPr lang="fr-FR" dirty="0"/>
            </a:br>
            <a:r>
              <a:rPr lang="fr-FR" dirty="0"/>
              <a:t> -&gt; Merci !</a:t>
            </a:r>
          </a:p>
          <a:p>
            <a:endParaRPr lang="fr-FR" dirty="0"/>
          </a:p>
          <a:p>
            <a:r>
              <a:rPr lang="fr-FR" dirty="0"/>
              <a:t>4 modules finalisés :</a:t>
            </a:r>
          </a:p>
          <a:p>
            <a:pPr lvl="1"/>
            <a:r>
              <a:rPr lang="fr-FR" dirty="0"/>
              <a:t>Voir le Monde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Explorer le Monde</a:t>
            </a:r>
          </a:p>
          <a:p>
            <a:pPr lvl="1"/>
            <a:r>
              <a:rPr lang="fr-FR" dirty="0"/>
              <a:t>Simuler le Monde</a:t>
            </a:r>
          </a:p>
          <a:p>
            <a:endParaRPr lang="fr-FR" dirty="0"/>
          </a:p>
          <a:p>
            <a:pPr lvl="1"/>
            <a:r>
              <a:rPr lang="fr-FR" dirty="0"/>
              <a:t>Fabriquer son Monde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AFCAF9-6FA3-119F-4BCC-0A8C5CE9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309" y="327074"/>
            <a:ext cx="4652889" cy="620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17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Le « confessionnal »</a:t>
            </a:r>
            <a:br>
              <a:rPr lang="fr-FR" sz="2800" dirty="0"/>
            </a:br>
            <a:r>
              <a:rPr lang="fr-FR" sz="2800" dirty="0"/>
              <a:t>comme espace de projection spécifique </a:t>
            </a:r>
            <a:br>
              <a:rPr lang="fr-FR" sz="2800" dirty="0"/>
            </a:br>
            <a:r>
              <a:rPr lang="fr-FR" sz="2800" dirty="0"/>
              <a:t>pour le module </a:t>
            </a:r>
            <a:br>
              <a:rPr lang="fr-FR" sz="2800" dirty="0"/>
            </a:br>
            <a:r>
              <a:rPr lang="fr-FR" sz="2800" dirty="0"/>
              <a:t>« Jouer avec le Monde 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3331D5-4299-558A-8F85-928A55E8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595" y="1121703"/>
            <a:ext cx="4044201" cy="227486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4A5E7D-738C-7098-CF93-9D56B0E5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596" y="3437921"/>
            <a:ext cx="4044201" cy="227486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50302B-9A50-B784-FEF2-6C48320DF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8" r="17000"/>
          <a:stretch/>
        </p:blipFill>
        <p:spPr>
          <a:xfrm>
            <a:off x="4493943" y="3437921"/>
            <a:ext cx="3498142" cy="22748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B15763-F7ED-D6FC-A7FF-596DD9A47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/>
          <a:stretch/>
        </p:blipFill>
        <p:spPr bwMode="auto">
          <a:xfrm>
            <a:off x="4493941" y="1110566"/>
            <a:ext cx="349814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29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 err="1"/>
              <a:t>Globodrome</a:t>
            </a:r>
            <a:endParaRPr lang="fr-FR" sz="2800" dirty="0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432889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Documentaire + Livre + Cartel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E4F3C9-F2A6-2B7C-81AF-E4C2F9104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150" y="1093958"/>
            <a:ext cx="7226201" cy="49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8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AD2551-513B-21AC-5378-631F5D7D1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7" y="803186"/>
            <a:ext cx="6435121" cy="5248622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L’objectif du projet </a:t>
            </a:r>
            <a:r>
              <a:rPr lang="fr-FR" b="1" cap="small" dirty="0" err="1"/>
              <a:t>Spherographia</a:t>
            </a:r>
            <a:r>
              <a:rPr lang="fr-FR" b="1" dirty="0"/>
              <a:t> est de se saisir des globes virtuels comme d’un objet de recherche pour décrypter les modalités contemporaines de mise en récit (</a:t>
            </a:r>
            <a:r>
              <a:rPr lang="fr-FR" b="1" dirty="0" err="1"/>
              <a:t>carto</a:t>
            </a:r>
            <a:r>
              <a:rPr lang="fr-FR" b="1" dirty="0"/>
              <a:t>-)graphique des changements globaux.</a:t>
            </a:r>
          </a:p>
          <a:p>
            <a:r>
              <a:rPr lang="fr-FR" dirty="0"/>
              <a:t>Plus précisément, il s’agit d’opérer une analyse critique de ces artefacts numériques en articulant une double étude : </a:t>
            </a:r>
          </a:p>
          <a:p>
            <a:pPr lvl="1"/>
            <a:r>
              <a:rPr lang="fr-FR" dirty="0"/>
              <a:t>celle de leur </a:t>
            </a:r>
            <a:r>
              <a:rPr lang="fr-FR" b="1" dirty="0"/>
              <a:t>fabrique</a:t>
            </a:r>
            <a:r>
              <a:rPr lang="fr-FR" dirty="0"/>
              <a:t> pour déconstruire les épreuves sociotechniques  à leur construction et révéler la disparité des données sous-jacentes à ces visualisations  ; </a:t>
            </a:r>
          </a:p>
          <a:p>
            <a:pPr lvl="1"/>
            <a:r>
              <a:rPr lang="fr-FR" dirty="0"/>
              <a:t>celle des effets de ces dispositifs pour décrypter leur </a:t>
            </a:r>
            <a:r>
              <a:rPr lang="fr-FR" b="1" dirty="0"/>
              <a:t>performativité</a:t>
            </a:r>
            <a:r>
              <a:rPr lang="fr-FR" dirty="0"/>
              <a:t> tant sur les imaginaires que sur les engagements politiques de celles et ceux qui les mobilisent ou s’y opposent. </a:t>
            </a:r>
          </a:p>
          <a:p>
            <a:r>
              <a:rPr lang="fr-FR" dirty="0"/>
              <a:t>En prenant pour point d’entrée les globes virtuels, </a:t>
            </a:r>
            <a:r>
              <a:rPr lang="fr-FR" cap="small" dirty="0" err="1"/>
              <a:t>Spherographia</a:t>
            </a:r>
            <a:r>
              <a:rPr lang="fr-FR" dirty="0"/>
              <a:t> propose de réfléchir en termes de </a:t>
            </a:r>
            <a:r>
              <a:rPr lang="fr-FR" b="1" dirty="0"/>
              <a:t>justice spatiale </a:t>
            </a:r>
            <a:r>
              <a:rPr lang="fr-FR" dirty="0"/>
              <a:t>à </a:t>
            </a:r>
            <a:r>
              <a:rPr lang="fr-FR" b="1" dirty="0"/>
              <a:t>l’inégale </a:t>
            </a:r>
            <a:r>
              <a:rPr lang="fr-FR" b="1" dirty="0" err="1"/>
              <a:t>géonumérisation</a:t>
            </a:r>
            <a:r>
              <a:rPr lang="fr-FR" b="1" dirty="0"/>
              <a:t> du monde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21903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AAE04-5694-78BD-6F96-AC54298A0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B792A0-BFD7-3EF8-2A3D-49812E6D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2219" cy="72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9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Bibliothèque</a:t>
            </a:r>
            <a:br>
              <a:rPr lang="fr-FR" sz="2800" dirty="0"/>
            </a:br>
            <a:r>
              <a:rPr lang="fr-FR" sz="2800" dirty="0"/>
              <a:t>Ateliers / Jeux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278144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Commande d’une dizaine d’ouvrages auprès de la </a:t>
            </a:r>
            <a:r>
              <a:rPr lang="fr-FR" dirty="0" err="1"/>
              <a:t>Kazabull</a:t>
            </a:r>
            <a:r>
              <a:rPr lang="fr-FR" dirty="0"/>
              <a:t> (présente pour le vernissage)</a:t>
            </a:r>
          </a:p>
          <a:p>
            <a:r>
              <a:rPr lang="fr-FR" dirty="0"/>
              <a:t>Malette pédagogique </a:t>
            </a:r>
            <a:r>
              <a:rPr lang="fr-FR" dirty="0" err="1"/>
              <a:t>Geodock</a:t>
            </a:r>
            <a:endParaRPr lang="fr-FR" dirty="0"/>
          </a:p>
          <a:p>
            <a:r>
              <a:rPr lang="fr-FR" dirty="0"/>
              <a:t>Jeux de cartes </a:t>
            </a:r>
            <a:r>
              <a:rPr lang="fr-FR" dirty="0" err="1"/>
              <a:t>Géodocks</a:t>
            </a:r>
            <a:endParaRPr lang="fr-FR" dirty="0"/>
          </a:p>
          <a:p>
            <a:r>
              <a:rPr lang="fr-FR" dirty="0"/>
              <a:t>Jeu d’origamis de Philippe Rivière</a:t>
            </a:r>
          </a:p>
          <a:p>
            <a:r>
              <a:rPr lang="fr-FR" dirty="0"/>
              <a:t>Jeu de découpage / collage de globe Pierre</a:t>
            </a:r>
          </a:p>
          <a:p>
            <a:r>
              <a:rPr lang="fr-FR" dirty="0"/>
              <a:t>Atelier « Monde coco » du CARMA</a:t>
            </a:r>
          </a:p>
          <a:p>
            <a:pPr marL="0" indent="0">
              <a:buNone/>
            </a:pPr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F64552-9989-9C4D-0575-4D2592E3F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8" y="3309059"/>
            <a:ext cx="5199185" cy="33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61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Work in </a:t>
            </a:r>
            <a:r>
              <a:rPr lang="fr-FR" sz="2800" dirty="0" err="1"/>
              <a:t>progress</a:t>
            </a:r>
            <a:r>
              <a:rPr lang="fr-FR" sz="2800" dirty="0"/>
              <a:t> </a:t>
            </a:r>
            <a:br>
              <a:rPr lang="fr-FR" sz="2800" dirty="0"/>
            </a:br>
            <a:r>
              <a:rPr lang="fr-FR" sz="2800" dirty="0"/>
              <a:t>d’Alice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1009664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XXXX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F36C2-FF8A-704D-3FF2-D05E44529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34" t="77078"/>
          <a:stretch/>
        </p:blipFill>
        <p:spPr>
          <a:xfrm>
            <a:off x="4593454" y="1009664"/>
            <a:ext cx="7499032" cy="44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0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Œuvres d’art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1009664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XXXX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FBE214-D5F2-2B8D-CF3D-86D28798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3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3500248-AB2A-E86A-1C13-932FB34C6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78506" y="857250"/>
            <a:ext cx="6858000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7E0CBA-BE5F-1D3B-9900-5E176E32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2930" y="0"/>
            <a:ext cx="51435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E47AB8-DCC9-BFD8-5F38-506A599EC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45"/>
          <a:stretch/>
        </p:blipFill>
        <p:spPr>
          <a:xfrm>
            <a:off x="4560570" y="0"/>
            <a:ext cx="493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7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Globes d’Alain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3B8091-AE5C-4566-612E-487A4B78D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301" y="3263462"/>
            <a:ext cx="6715471" cy="35945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882468-882D-E132-84AE-1E3E51282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904" y="-1"/>
            <a:ext cx="6321466" cy="33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08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Animation sur place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606483" y="1387011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Visite guidée</a:t>
            </a:r>
          </a:p>
          <a:p>
            <a:r>
              <a:rPr lang="fr-FR" dirty="0"/>
              <a:t>Visite scolaire</a:t>
            </a:r>
          </a:p>
          <a:p>
            <a:r>
              <a:rPr lang="fr-FR" dirty="0"/>
              <a:t>Visite IPR – Prof. H/G</a:t>
            </a:r>
          </a:p>
          <a:p>
            <a:r>
              <a:rPr lang="fr-FR" dirty="0"/>
              <a:t>Projection commentée de film</a:t>
            </a:r>
          </a:p>
          <a:p>
            <a:r>
              <a:rPr lang="fr-FR" dirty="0"/>
              <a:t>Conférences / Tables rondes</a:t>
            </a:r>
          </a:p>
          <a:p>
            <a:r>
              <a:rPr lang="fr-FR" dirty="0"/>
              <a:t>Présentation de livres (partenariat </a:t>
            </a:r>
            <a:r>
              <a:rPr lang="fr-FR" dirty="0" err="1"/>
              <a:t>Kazabull</a:t>
            </a:r>
            <a:r>
              <a:rPr lang="fr-FR" dirty="0"/>
              <a:t>)</a:t>
            </a:r>
          </a:p>
          <a:p>
            <a:r>
              <a:rPr lang="fr-FR" dirty="0"/>
              <a:t>Atelier de création</a:t>
            </a:r>
          </a:p>
          <a:p>
            <a:r>
              <a:rPr lang="fr-FR" dirty="0"/>
              <a:t>Etc.</a:t>
            </a:r>
          </a:p>
          <a:p>
            <a:endParaRPr lang="fr-FR" dirty="0"/>
          </a:p>
          <a:p>
            <a:r>
              <a:rPr lang="fr-FR" dirty="0"/>
              <a:t>28 septembre : vernissage -&gt; programme à bâtir début sept.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5726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Calendrier sur place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2BB9105-FC2B-5860-A340-05C8A758D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497767"/>
              </p:ext>
            </p:extLst>
          </p:nvPr>
        </p:nvGraphicFramePr>
        <p:xfrm>
          <a:off x="4853354" y="1185042"/>
          <a:ext cx="6450015" cy="4487915"/>
        </p:xfrm>
        <a:graphic>
          <a:graphicData uri="http://schemas.openxmlformats.org/drawingml/2006/table">
            <a:tbl>
              <a:tblPr/>
              <a:tblGrid>
                <a:gridCol w="1392701">
                  <a:extLst>
                    <a:ext uri="{9D8B030D-6E8A-4147-A177-3AD203B41FA5}">
                      <a16:colId xmlns:a16="http://schemas.microsoft.com/office/drawing/2014/main" val="3887670886"/>
                    </a:ext>
                  </a:extLst>
                </a:gridCol>
                <a:gridCol w="2869810">
                  <a:extLst>
                    <a:ext uri="{9D8B030D-6E8A-4147-A177-3AD203B41FA5}">
                      <a16:colId xmlns:a16="http://schemas.microsoft.com/office/drawing/2014/main" val="1419079840"/>
                    </a:ext>
                  </a:extLst>
                </a:gridCol>
                <a:gridCol w="2187504">
                  <a:extLst>
                    <a:ext uri="{9D8B030D-6E8A-4147-A177-3AD203B41FA5}">
                      <a16:colId xmlns:a16="http://schemas.microsoft.com/office/drawing/2014/main" val="3455808227"/>
                    </a:ext>
                  </a:extLst>
                </a:gridCol>
              </a:tblGrid>
              <a:tr h="394216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19 août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Montage Expo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Alice, Fabrice, Matthieu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371077"/>
                  </a:ext>
                </a:extLst>
              </a:tr>
              <a:tr h="131405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23 août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5658590"/>
                  </a:ext>
                </a:extLst>
              </a:tr>
              <a:tr h="131405">
                <a:tc>
                  <a:txBody>
                    <a:bodyPr/>
                    <a:lstStyle/>
                    <a:p>
                      <a:pPr rtl="0" fontAlgn="b"/>
                      <a:endParaRPr lang="fr-FR" sz="1400" dirty="0">
                        <a:effectLst/>
                      </a:endParaRP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449132"/>
                  </a:ext>
                </a:extLst>
              </a:tr>
              <a:tr h="138879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15 septembre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Répérage film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Véronique, Béatrice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746262"/>
                  </a:ext>
                </a:extLst>
              </a:tr>
              <a:tr h="168812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23 septembre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7038784"/>
                  </a:ext>
                </a:extLst>
              </a:tr>
              <a:tr h="131405">
                <a:tc>
                  <a:txBody>
                    <a:bodyPr/>
                    <a:lstStyle/>
                    <a:p>
                      <a:pPr rtl="0" fontAlgn="b"/>
                      <a:endParaRPr lang="fr-FR" sz="1400" dirty="0">
                        <a:effectLst/>
                      </a:endParaRP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021959"/>
                  </a:ext>
                </a:extLst>
              </a:tr>
              <a:tr h="282431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23 septembre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Finalisation expo et 1ères animations : 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Olivier, Matthieu, Véro, Béa, Alice, Alain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19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129504"/>
                  </a:ext>
                </a:extLst>
              </a:tr>
              <a:tr h="253219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28 septembre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962016"/>
                  </a:ext>
                </a:extLst>
              </a:tr>
              <a:tr h="131405">
                <a:tc>
                  <a:txBody>
                    <a:bodyPr/>
                    <a:lstStyle/>
                    <a:p>
                      <a:pPr rtl="0" fontAlgn="b"/>
                      <a:endParaRPr lang="fr-FR" sz="1400" dirty="0">
                        <a:effectLst/>
                      </a:endParaRP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428298"/>
                  </a:ext>
                </a:extLst>
              </a:tr>
              <a:tr h="174768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28 septembre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Vernissage : visite, expo, table-ronde, projection...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444740"/>
                  </a:ext>
                </a:extLst>
              </a:tr>
              <a:tr h="131405">
                <a:tc>
                  <a:txBody>
                    <a:bodyPr/>
                    <a:lstStyle/>
                    <a:p>
                      <a:pPr rtl="0" fontAlgn="b"/>
                      <a:endParaRPr lang="fr-FR" sz="1400" dirty="0">
                        <a:effectLst/>
                      </a:endParaRP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808675"/>
                  </a:ext>
                </a:extLst>
              </a:tr>
              <a:tr h="256736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28 septembre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Poursuite des animations autour de l'expo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Olivier, Matthieu, Véro, Alice, Alain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042742"/>
                  </a:ext>
                </a:extLst>
              </a:tr>
              <a:tr h="165296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5 octobre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78185"/>
                  </a:ext>
                </a:extLst>
              </a:tr>
              <a:tr h="131405">
                <a:tc>
                  <a:txBody>
                    <a:bodyPr/>
                    <a:lstStyle/>
                    <a:p>
                      <a:pPr rtl="0" fontAlgn="b"/>
                      <a:endParaRPr lang="fr-FR" sz="1400" dirty="0">
                        <a:effectLst/>
                      </a:endParaRP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679340"/>
                  </a:ext>
                </a:extLst>
              </a:tr>
              <a:tr h="158261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22 octobre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Colloque Mine à Cayenne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FMLT, Matthieu</a:t>
                      </a:r>
                    </a:p>
                  </a:txBody>
                  <a:tcPr marL="0" marR="0" marT="0" marB="0" anchor="b">
                    <a:lnL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393193"/>
                  </a:ext>
                </a:extLst>
              </a:tr>
              <a:tr h="126610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23 octobre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fr-FR" sz="1400">
                        <a:effectLst/>
                      </a:endParaRP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945547"/>
                  </a:ext>
                </a:extLst>
              </a:tr>
              <a:tr h="130126"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24 octobre</a:t>
                      </a:r>
                    </a:p>
                  </a:txBody>
                  <a:tcPr marL="13688" marR="13688" marT="0" marB="0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>
                          <a:effectLst/>
                        </a:rPr>
                        <a:t>Visite Mana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fr-FR" sz="1400" dirty="0">
                          <a:effectLst/>
                        </a:rPr>
                        <a:t>Matthieu...</a:t>
                      </a:r>
                    </a:p>
                  </a:txBody>
                  <a:tcPr marL="13688" marR="13688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5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45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Et après Mana…</a:t>
            </a:r>
            <a:br>
              <a:rPr lang="fr-FR" sz="2800" dirty="0"/>
            </a:br>
            <a:r>
              <a:rPr lang="fr-FR" sz="2800" dirty="0"/>
              <a:t>… Val d’Or !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309953"/>
            <a:ext cx="7698059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Du 11 avril au 1</a:t>
            </a:r>
            <a:r>
              <a:rPr lang="fr-FR" baseline="30000" dirty="0"/>
              <a:t>er</a:t>
            </a:r>
            <a:r>
              <a:rPr lang="fr-FR" dirty="0"/>
              <a:t> juin (a minima) 2025</a:t>
            </a:r>
          </a:p>
          <a:p>
            <a:r>
              <a:rPr lang="fr-FR" dirty="0"/>
              <a:t>Remobilisation des structures sur place.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En lien avec l’UQAT.</a:t>
            </a:r>
          </a:p>
          <a:p>
            <a:r>
              <a:rPr lang="fr-FR" dirty="0"/>
              <a:t>En lien avec une géographe, médiatrice scientifique du musée :</a:t>
            </a:r>
          </a:p>
          <a:p>
            <a:pPr lvl="1"/>
            <a:r>
              <a:rPr lang="fr-FR" dirty="0"/>
              <a:t>En charge de la déclinaison de l’exposition « à hauteur d’enfants »</a:t>
            </a:r>
          </a:p>
          <a:p>
            <a:pPr lvl="1"/>
            <a:r>
              <a:rPr lang="fr-FR" dirty="0"/>
              <a:t>En charge de la médiation auprès des classes (6 par semaine !)</a:t>
            </a:r>
          </a:p>
          <a:p>
            <a:pPr lvl="1"/>
            <a:r>
              <a:rPr lang="fr-FR" dirty="0"/>
              <a:t>En charge de la constitution d’une œuvre collective avec les scolaires.</a:t>
            </a:r>
          </a:p>
          <a:p>
            <a:r>
              <a:rPr lang="fr-FR" dirty="0"/>
              <a:t>Master « Conception de projet numérique et narration </a:t>
            </a:r>
            <a:r>
              <a:rPr lang="fr-FR" dirty="0" err="1"/>
              <a:t>transmedia</a:t>
            </a:r>
            <a:r>
              <a:rPr lang="fr-FR" dirty="0"/>
              <a:t> » (Mélanie </a:t>
            </a:r>
            <a:r>
              <a:rPr lang="fr-FR" dirty="0" err="1"/>
              <a:t>Bourdaa</a:t>
            </a:r>
            <a:r>
              <a:rPr lang="fr-FR" dirty="0"/>
              <a:t>, UBM).</a:t>
            </a:r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1605C5-CD19-2F79-08F5-0B51EF8F4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282" y="1157947"/>
            <a:ext cx="4356295" cy="32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5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Et après Val d’Or…</a:t>
            </a:r>
            <a:br>
              <a:rPr lang="fr-FR" sz="2800" dirty="0"/>
            </a:br>
            <a:r>
              <a:rPr lang="fr-FR" sz="2800" dirty="0"/>
              <a:t>… Bordeaux ?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93941" y="2349925"/>
            <a:ext cx="7698059" cy="1747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En 2026…</a:t>
            </a:r>
          </a:p>
          <a:p>
            <a:r>
              <a:rPr lang="fr-FR" sz="2000" dirty="0"/>
              <a:t>Selon budget…</a:t>
            </a:r>
          </a:p>
          <a:p>
            <a:r>
              <a:rPr lang="fr-FR" sz="2000" dirty="0"/>
              <a:t>Couplage possible d’un colloque final avec GEOPOINT ?</a:t>
            </a:r>
            <a:br>
              <a:rPr lang="fr-FR" sz="2000" dirty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74719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0D09F-3EC0-3414-1580-47BEF247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B17344-8524-20EE-B7B7-11FD8E7F2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699D66D-51D6-EFDC-6034-E103A008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92" y="231543"/>
            <a:ext cx="11609815" cy="63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34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Quoi de neuf côté budget depuis le séminaire d’avril ?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419601" y="1009664"/>
            <a:ext cx="7772400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Cofinancement additionnels pour boucler le budget de l’exposition de Mana sans trop empiéter sur Val d’Or… et en attendant Bordeaux :</a:t>
            </a:r>
          </a:p>
          <a:p>
            <a:pPr lvl="1"/>
            <a:r>
              <a:rPr lang="fr-FR" dirty="0"/>
              <a:t>Cofinancement de l’UMR PASSAGES sur les demandes individuelles de moyens de Véro, Béatrice, Olivier, Matthieu.</a:t>
            </a:r>
          </a:p>
          <a:p>
            <a:pPr lvl="1"/>
            <a:r>
              <a:rPr lang="fr-FR" dirty="0"/>
              <a:t>Cofinancement via reliquat de projets (CO2 Matthieu)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Trois demandes en cours / à venir pour supporter Bordeaux (2026) :</a:t>
            </a:r>
          </a:p>
          <a:p>
            <a:pPr lvl="1"/>
            <a:r>
              <a:rPr lang="fr-FR" dirty="0"/>
              <a:t>Fondation Bordeaux Université -&gt; juillet 2026</a:t>
            </a:r>
          </a:p>
          <a:p>
            <a:pPr lvl="1"/>
            <a:r>
              <a:rPr lang="fr-FR"/>
              <a:t>Label </a:t>
            </a:r>
            <a:r>
              <a:rPr lang="fr-FR" dirty="0"/>
              <a:t>SAPS obtenu par l’Université Bordeaux Montaigne -&gt; nouvelle équipe présidentielle.</a:t>
            </a:r>
          </a:p>
          <a:p>
            <a:pPr lvl="1"/>
            <a:r>
              <a:rPr lang="fr-FR" dirty="0"/>
              <a:t>Appel SAPS de l’ANR auquel nous pourrons répondre l’année prochaine :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br>
              <a:rPr lang="fr-FR" dirty="0"/>
            </a:b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523AF1-C00E-AB3F-A9A8-D046CD35A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673" y="5226510"/>
            <a:ext cx="7772400" cy="13104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8118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Bilan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8AA7D0-6F5F-8AFF-AFB0-BDBAF6DFCB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3590" y="33996"/>
            <a:ext cx="7648409" cy="648520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Colloque 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dirty="0">
                <a:highlight>
                  <a:srgbClr val="FFFF00"/>
                </a:highlight>
              </a:rPr>
              <a:t>ICHC </a:t>
            </a:r>
            <a:r>
              <a:rPr lang="fr-FR" dirty="0">
                <a:highlight>
                  <a:srgbClr val="FFFF00"/>
                </a:highlight>
              </a:rPr>
              <a:t>(juillet 2024, Lyon) : proposition de Sebastian retenue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dirty="0"/>
              <a:t>THÉOQUANT</a:t>
            </a:r>
            <a:r>
              <a:rPr lang="fr-FR" dirty="0"/>
              <a:t> (février 2024, Besançon) : conférence invitée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Séminaire 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UMR </a:t>
            </a:r>
            <a:r>
              <a:rPr lang="fr-FR" b="1" dirty="0"/>
              <a:t>EVS</a:t>
            </a:r>
            <a:r>
              <a:rPr lang="fr-FR" dirty="0"/>
              <a:t> (février 2024, Lyon) : invitation atelier « spatialité numérique 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Article scientifique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i="1" dirty="0" err="1"/>
              <a:t>Zilsel</a:t>
            </a:r>
            <a:r>
              <a:rPr lang="fr-FR" b="1" i="1" dirty="0"/>
              <a:t>, sciences et techniques </a:t>
            </a:r>
            <a:r>
              <a:rPr lang="fr-FR" dirty="0"/>
              <a:t>– Dossier « Terrains » coordonné par Arnaud St Martin, Marion </a:t>
            </a:r>
            <a:r>
              <a:rPr lang="fr-FR" dirty="0" err="1"/>
              <a:t>Maisonobe</a:t>
            </a:r>
            <a:r>
              <a:rPr lang="fr-FR" dirty="0"/>
              <a:t>, Jérôme Lamy.  Article « </a:t>
            </a:r>
            <a:r>
              <a:rPr lang="fr-FR" i="1" dirty="0"/>
              <a:t>Le terrain, un objet géographique éminemment politique </a:t>
            </a:r>
            <a:r>
              <a:rPr lang="fr-FR" dirty="0"/>
              <a:t>» indexé dans l’ espace HAL-ANR du projet : </a:t>
            </a:r>
            <a:br>
              <a:rPr lang="fr-FR" dirty="0"/>
            </a:br>
            <a:r>
              <a:rPr lang="fr-FR" sz="1200" dirty="0">
                <a:hlinkClick r:id="rId2"/>
              </a:rPr>
              <a:t>https://anr.hal.science/search/index/?q=*&amp;anrProjectReference_s=ANR-22-CE55-0005</a:t>
            </a:r>
            <a:r>
              <a:rPr lang="fr-FR" sz="12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Article / Tribune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b="1" i="1" dirty="0"/>
              <a:t>AOC Média </a:t>
            </a:r>
            <a:r>
              <a:rPr lang="fr-FR" dirty="0"/>
              <a:t>: « De l’inégale </a:t>
            </a:r>
            <a:r>
              <a:rPr lang="fr-FR" dirty="0" err="1"/>
              <a:t>géonumérisation</a:t>
            </a:r>
            <a:r>
              <a:rPr lang="fr-FR" dirty="0"/>
              <a:t> du monde 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A rédiger (!)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Manuel CRITIGIS (Pierre et Matthieu avec Baptiste </a:t>
            </a:r>
            <a:r>
              <a:rPr lang="fr-FR" dirty="0" err="1"/>
              <a:t>Hautdidier</a:t>
            </a:r>
            <a:r>
              <a:rPr lang="fr-FR" dirty="0"/>
              <a:t>, </a:t>
            </a:r>
            <a:r>
              <a:rPr lang="fr-FR" dirty="0" err="1"/>
              <a:t>coord</a:t>
            </a:r>
            <a:r>
              <a:rPr lang="fr-FR" dirty="0"/>
              <a:t>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Deux appels à communication toujours en cours 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Jusqu’au 1</a:t>
            </a:r>
            <a:r>
              <a:rPr lang="fr-FR" baseline="30000" dirty="0"/>
              <a:t>er</a:t>
            </a:r>
            <a:r>
              <a:rPr lang="fr-FR" dirty="0"/>
              <a:t> juin 2024 - </a:t>
            </a:r>
            <a:r>
              <a:rPr lang="fr-FR" b="1" dirty="0"/>
              <a:t>Journal of </a:t>
            </a:r>
            <a:r>
              <a:rPr lang="fr-FR" b="1" dirty="0" err="1"/>
              <a:t>Interdisciplinary</a:t>
            </a:r>
            <a:r>
              <a:rPr lang="fr-FR" b="1" dirty="0"/>
              <a:t> </a:t>
            </a:r>
            <a:r>
              <a:rPr lang="fr-FR" b="1" dirty="0" err="1"/>
              <a:t>Methodologies</a:t>
            </a:r>
            <a:r>
              <a:rPr lang="fr-FR" b="1" dirty="0"/>
              <a:t> ans Issues In Science</a:t>
            </a:r>
            <a:r>
              <a:rPr lang="fr-FR" dirty="0"/>
              <a:t> (JIMIS) : « Geographic Information Science and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err="1"/>
              <a:t>Measures</a:t>
            </a:r>
            <a:r>
              <a:rPr lang="fr-FR" dirty="0"/>
              <a:t> »  (avec M. Villanova, J. Pouliot et </a:t>
            </a:r>
            <a:r>
              <a:rPr lang="fr-FR" dirty="0" err="1"/>
              <a:t>T</a:t>
            </a:r>
            <a:r>
              <a:rPr lang="fr-FR" dirty="0"/>
              <a:t>. </a:t>
            </a:r>
            <a:r>
              <a:rPr lang="fr-FR" dirty="0" err="1"/>
              <a:t>Badard</a:t>
            </a:r>
            <a:r>
              <a:rPr lang="fr-FR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Jusqu’au 14 juin 2024 : - </a:t>
            </a:r>
            <a:r>
              <a:rPr lang="fr-FR" b="1" dirty="0"/>
              <a:t>Géographie et Cutures </a:t>
            </a:r>
            <a:r>
              <a:rPr lang="fr-FR" dirty="0"/>
              <a:t>: « Couturer le Monde : du puzzle au patchwork cartographique » (avec H. Desbois)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2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889001" y="1755169"/>
            <a:ext cx="365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cap="small" dirty="0">
                <a:solidFill>
                  <a:schemeClr val="bg1"/>
                </a:solidFill>
              </a:rPr>
              <a:t>Premières communications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D64BCC83-BC66-EC7D-36BD-E7472D2C8B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0332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Retour sur le congrès de l’ICHC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C7688D-EEC3-AE49-0A02-B8FCDC62C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698" y="1122230"/>
            <a:ext cx="7545624" cy="24833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A162F8-F426-24F4-F656-0B6A14BA4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698" y="3946374"/>
            <a:ext cx="7545624" cy="15418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801BE4D-CD61-249E-447F-EA70FD29F83A}"/>
              </a:ext>
            </a:extLst>
          </p:cNvPr>
          <p:cNvSpPr txBox="1"/>
          <p:nvPr/>
        </p:nvSpPr>
        <p:spPr>
          <a:xfrm>
            <a:off x="1880381" y="5978769"/>
            <a:ext cx="907835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Virtual globes and </a:t>
            </a:r>
            <a:r>
              <a:rPr lang="fr-FR" b="1" i="1" dirty="0" err="1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environmental</a:t>
            </a:r>
            <a:r>
              <a:rPr lang="fr-FR" b="1" i="1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 storytelling :</a:t>
            </a:r>
            <a:r>
              <a:rPr lang="fr-FR" b="1" i="0" dirty="0">
                <a:solidFill>
                  <a:srgbClr val="212529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fr-FR" dirty="0">
                <a:hlinkClick r:id="rId4"/>
              </a:rPr>
              <a:t>https://hal.science/hal-04639743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3245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087D46C-D39A-5565-9301-AAB61DD4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C28FE677-7786-BAE5-6881-D47875546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59DC0B-A825-44A7-7A28-CEC89AF87E11}"/>
              </a:ext>
            </a:extLst>
          </p:cNvPr>
          <p:cNvSpPr/>
          <p:nvPr/>
        </p:nvSpPr>
        <p:spPr>
          <a:xfrm>
            <a:off x="5214551" y="6339016"/>
            <a:ext cx="881449" cy="185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09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CF43D-8CA4-4533-7398-6F6A6BB0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 vous avez raté les épisodes précédents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1D6E3B-44D6-10F4-2BC2-62FE88F86BDB}"/>
              </a:ext>
            </a:extLst>
          </p:cNvPr>
          <p:cNvSpPr txBox="1"/>
          <p:nvPr/>
        </p:nvSpPr>
        <p:spPr>
          <a:xfrm>
            <a:off x="888632" y="6274190"/>
            <a:ext cx="10841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Compte-rendu du séminaire annuel d’avril : </a:t>
            </a:r>
            <a:r>
              <a:rPr lang="fr-FR" dirty="0">
                <a:hlinkClick r:id="rId2"/>
              </a:rPr>
              <a:t>https://www-iuem.univ-brest.fr/pops/attachments/3299</a:t>
            </a:r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D4BBE3-1F5B-2E43-8BA5-A9682596D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31"/>
          <a:stretch/>
        </p:blipFill>
        <p:spPr>
          <a:xfrm>
            <a:off x="5762046" y="214478"/>
            <a:ext cx="5182619" cy="58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81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Quoi de neuf dans l’équipe depuis le séminaire d’avril ?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728117" y="673333"/>
            <a:ext cx="7370955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Arrivée de Fabrice </a:t>
            </a:r>
            <a:r>
              <a:rPr lang="fr-FR" dirty="0" err="1"/>
              <a:t>Dubertret</a:t>
            </a:r>
            <a:r>
              <a:rPr lang="fr-FR" dirty="0"/>
              <a:t> comme postdoc le 21 mai</a:t>
            </a:r>
          </a:p>
          <a:p>
            <a:pPr lvl="1"/>
            <a:r>
              <a:rPr lang="fr-FR" dirty="0"/>
              <a:t>Belle performance à souligner des services juridiques et informatiques du CNRS ! </a:t>
            </a:r>
          </a:p>
          <a:p>
            <a:pPr lvl="1"/>
            <a:r>
              <a:rPr lang="fr-FR" dirty="0"/>
              <a:t>Conférence sur travaux de thèse à la Maison des Suds (et en </a:t>
            </a:r>
            <a:r>
              <a:rPr lang="fr-FR" dirty="0" err="1"/>
              <a:t>visio</a:t>
            </a:r>
            <a:r>
              <a:rPr lang="fr-FR" dirty="0"/>
              <a:t>) le mercredi 10 juillet : « </a:t>
            </a:r>
            <a:r>
              <a:rPr lang="fr-FR" i="1" dirty="0"/>
              <a:t>Des cartes et des chiffres pour faire valoir des droits : perspectives sur une réappropriation autochtone des outils métrologiques à l’ère du numérique</a:t>
            </a:r>
            <a:r>
              <a:rPr lang="fr-FR" dirty="0"/>
              <a:t> »</a:t>
            </a:r>
          </a:p>
          <a:p>
            <a:pPr lvl="2"/>
            <a:r>
              <a:rPr lang="fr-FR" dirty="0"/>
              <a:t>Vidéo en ligne (merci </a:t>
            </a:r>
            <a:r>
              <a:rPr lang="fr-FR" dirty="0" err="1"/>
              <a:t>Shadia</a:t>
            </a:r>
            <a:r>
              <a:rPr lang="fr-FR" dirty="0"/>
              <a:t> !) sur </a:t>
            </a:r>
            <a:r>
              <a:rPr lang="fr-FR" dirty="0">
                <a:hlinkClick r:id="rId2"/>
              </a:rPr>
              <a:t>http://spherographia.cnrs.fr</a:t>
            </a:r>
            <a:r>
              <a:rPr lang="fr-FR" dirty="0"/>
              <a:t>  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r>
              <a:rPr lang="fr-FR" dirty="0"/>
              <a:t>Léa Ménard rejoint l’équipe du GEODOCK.</a:t>
            </a:r>
          </a:p>
          <a:p>
            <a:pPr lvl="1"/>
            <a:r>
              <a:rPr lang="fr-FR" dirty="0"/>
              <a:t>… Le GEODOCK qui devrait être livré </a:t>
            </a:r>
            <a:br>
              <a:rPr lang="fr-FR" dirty="0"/>
            </a:br>
            <a:r>
              <a:rPr lang="fr-FR" dirty="0"/>
              <a:t>de l’</a:t>
            </a:r>
            <a:r>
              <a:rPr lang="fr-FR" dirty="0" err="1"/>
              <a:t>omniglobe</a:t>
            </a:r>
            <a:r>
              <a:rPr lang="fr-FR" dirty="0"/>
              <a:t> à la rentrée. </a:t>
            </a:r>
            <a:br>
              <a:rPr lang="fr-FR" dirty="0"/>
            </a:br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81C2A1-67AB-9C88-D293-D6278BD7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170" y="3408827"/>
            <a:ext cx="2164117" cy="32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46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8C4C1-FFAB-2776-296D-AF7FF68A37C9}"/>
              </a:ext>
            </a:extLst>
          </p:cNvPr>
          <p:cNvSpPr txBox="1"/>
          <p:nvPr/>
        </p:nvSpPr>
        <p:spPr>
          <a:xfrm>
            <a:off x="2262055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728117" y="673333"/>
            <a:ext cx="7370955" cy="54709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WP2.1- Catalogue de globes virtuels -&gt;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globothèque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WP2.2 – Imaginaire des globes (analyse historique et </a:t>
            </a:r>
            <a:r>
              <a:rPr lang="fr-FR" dirty="0" err="1">
                <a:latin typeface="PalatinoLinotype"/>
              </a:rPr>
              <a:t>sémiotique</a:t>
            </a:r>
            <a:r>
              <a:rPr lang="fr-FR" dirty="0">
                <a:latin typeface="PalatinoLinotype"/>
              </a:rPr>
              <a:t>) </a:t>
            </a:r>
          </a:p>
          <a:p>
            <a:r>
              <a:rPr lang="fr-FR" dirty="0">
                <a:latin typeface="PalatinoLinotype"/>
              </a:rPr>
              <a:t>WP2.3 – Usages des globes pour l’action publique </a:t>
            </a:r>
          </a:p>
          <a:p>
            <a:endParaRPr lang="fr-FR" dirty="0">
              <a:latin typeface="PalatinoLinotype"/>
            </a:endParaRPr>
          </a:p>
          <a:p>
            <a:pPr algn="l"/>
            <a:br>
              <a:rPr lang="fr-FR" sz="1200" dirty="0"/>
            </a:br>
            <a:endParaRPr lang="fr-FR" sz="1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4DF55B-3D2D-EEAB-76B0-4B38FA273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388" y="2122985"/>
            <a:ext cx="3387732" cy="42836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C0B4F50-2AC5-E2FB-BFBF-9A794832C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865" y="2122985"/>
            <a:ext cx="3386490" cy="42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3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805F3-A867-0F72-75CB-57DAFBCF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605310" cy="2456442"/>
          </a:xfrm>
        </p:spPr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38C4C1-FFAB-2776-296D-AF7FF68A37C9}"/>
              </a:ext>
            </a:extLst>
          </p:cNvPr>
          <p:cNvSpPr txBox="1"/>
          <p:nvPr/>
        </p:nvSpPr>
        <p:spPr>
          <a:xfrm>
            <a:off x="2262055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02A8778-A966-EB75-D7F5-A864435AC630}"/>
              </a:ext>
            </a:extLst>
          </p:cNvPr>
          <p:cNvSpPr txBox="1">
            <a:spLocks/>
          </p:cNvSpPr>
          <p:nvPr/>
        </p:nvSpPr>
        <p:spPr>
          <a:xfrm>
            <a:off x="4728117" y="673333"/>
            <a:ext cx="7370955" cy="58962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WP2.1- Catalogue de globes virtuels -&gt;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globothèque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latin typeface="PalatinoLinotype"/>
              </a:rPr>
              <a:t>WP2.2 – Imaginaire des globes (analyse historique et </a:t>
            </a:r>
            <a:r>
              <a:rPr lang="fr-FR" dirty="0" err="1">
                <a:latin typeface="PalatinoLinotype"/>
              </a:rPr>
              <a:t>sémiotique</a:t>
            </a:r>
            <a:r>
              <a:rPr lang="fr-FR" dirty="0">
                <a:latin typeface="PalatinoLinotype"/>
              </a:rPr>
              <a:t>) </a:t>
            </a:r>
          </a:p>
          <a:p>
            <a:r>
              <a:rPr lang="fr-FR" dirty="0">
                <a:latin typeface="PalatinoLinotype"/>
              </a:rPr>
              <a:t>WP2.3 – Usages des globes pour l’action publique </a:t>
            </a:r>
          </a:p>
          <a:p>
            <a:endParaRPr lang="fr-FR" dirty="0">
              <a:latin typeface="PalatinoLinotype"/>
            </a:endParaRPr>
          </a:p>
          <a:p>
            <a:r>
              <a:rPr lang="fr-FR" dirty="0">
                <a:latin typeface="PalatinoLinotype"/>
              </a:rPr>
              <a:t>Tâches effectuées depuis le séminaire d’avril :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Tutoriel pour la saisie des métadonnées : </a:t>
            </a:r>
            <a:r>
              <a:rPr lang="fr-FR" dirty="0">
                <a:latin typeface="Palatino" pitchFamily="2" charset="77"/>
                <a:ea typeface="Palatino" pitchFamily="2" charset="77"/>
                <a:hlinkClick r:id="rId2"/>
              </a:rPr>
              <a:t>https://www-iuem.univ-brest.fr/pops/attachments/3299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Liste des globes à renseigner : </a:t>
            </a:r>
            <a:r>
              <a:rPr lang="fr-FR" dirty="0">
                <a:latin typeface="Palatino" pitchFamily="2" charset="77"/>
                <a:ea typeface="Palatino" pitchFamily="2" charset="77"/>
                <a:hlinkClick r:id="rId2"/>
              </a:rPr>
              <a:t>https://www-iuem.univ-brest.fr/pops/attachments/3299</a:t>
            </a:r>
            <a:r>
              <a:rPr lang="fr-FR" dirty="0">
                <a:latin typeface="Palatino" pitchFamily="2" charset="77"/>
                <a:ea typeface="Palatino" pitchFamily="2" charset="77"/>
              </a:rPr>
              <a:t>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Travail en cours (Fabrice / Matthieu) sur les globes recensés depuis le compte Twitter/X de GLOBAIA (changement de statut du compte).</a:t>
            </a:r>
            <a:r>
              <a:rPr lang="fr-FR" sz="1800" dirty="0">
                <a:latin typeface="Palatino" pitchFamily="2" charset="77"/>
                <a:ea typeface="Palatino" pitchFamily="2" charset="77"/>
              </a:rPr>
              <a:t>	</a:t>
            </a:r>
          </a:p>
          <a:p>
            <a:r>
              <a:rPr lang="fr-FR" dirty="0">
                <a:latin typeface="Palatino" pitchFamily="2" charset="77"/>
                <a:ea typeface="Palatino" pitchFamily="2" charset="77"/>
              </a:rPr>
              <a:t>Perspectives : 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Poursuite de la saisie (notamment master GEONUM -&gt; déc. 2024)</a:t>
            </a:r>
          </a:p>
          <a:p>
            <a:pPr lvl="1"/>
            <a:r>
              <a:rPr lang="fr-FR" dirty="0">
                <a:latin typeface="Palatino" pitchFamily="2" charset="77"/>
                <a:ea typeface="Palatino" pitchFamily="2" charset="77"/>
              </a:rPr>
              <a:t>Analyse du corpus début 2025 (avant séminaire annuel) avec Grégoire.</a:t>
            </a:r>
            <a:br>
              <a:rPr lang="fr-FR" dirty="0">
                <a:latin typeface="Palatino" pitchFamily="2" charset="77"/>
                <a:ea typeface="Palatino" pitchFamily="2" charset="77"/>
              </a:rPr>
            </a:br>
            <a:endParaRPr lang="fr-FR" dirty="0"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86164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/>
              <a:t>Globes virtuels : </a:t>
            </a:r>
            <a:br>
              <a:rPr lang="fr-FR" sz="2800" dirty="0"/>
            </a:br>
            <a:r>
              <a:rPr lang="fr-FR" sz="2800" dirty="0" err="1"/>
              <a:t>état</a:t>
            </a:r>
            <a:r>
              <a:rPr lang="fr-FR" sz="2800" dirty="0"/>
              <a:t> des lieux, histoire, </a:t>
            </a:r>
            <a:r>
              <a:rPr lang="fr-FR" sz="2800" dirty="0" err="1"/>
              <a:t>esthétique</a:t>
            </a:r>
            <a:r>
              <a:rPr lang="fr-FR" sz="2800" dirty="0"/>
              <a:t> et usages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9449" y="673333"/>
            <a:ext cx="7579624" cy="5470989"/>
          </a:xfrm>
        </p:spPr>
        <p:txBody>
          <a:bodyPr>
            <a:noAutofit/>
          </a:bodyPr>
          <a:lstStyle/>
          <a:p>
            <a:r>
              <a:rPr lang="fr-FR" sz="1800" dirty="0">
                <a:effectLst/>
                <a:latin typeface="PalatinoLinotype"/>
              </a:rPr>
              <a:t>WP2.1- Catalogue de globes virtuels -&gt; </a:t>
            </a:r>
            <a:r>
              <a:rPr lang="fr-FR" sz="1800" dirty="0" err="1">
                <a:effectLst/>
                <a:latin typeface="PalatinoLinotype"/>
              </a:rPr>
              <a:t>globothèque</a:t>
            </a:r>
            <a:endParaRPr lang="fr-FR" dirty="0">
              <a:latin typeface="PalatinoLinotype"/>
            </a:endParaRP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WP2.2 – Imaginaire des globes (analyse historique et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sémiotique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) 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WP2.3 – Usages des globes pour l’action publique </a:t>
            </a:r>
            <a:endParaRPr lang="fr-FR" sz="1800" dirty="0">
              <a:effectLst/>
              <a:latin typeface="PalatinoLinotype"/>
            </a:endParaRPr>
          </a:p>
          <a:p>
            <a:r>
              <a:rPr lang="fr-FR" dirty="0">
                <a:latin typeface="PalatinoLinotype"/>
              </a:rPr>
              <a:t>2 volets qui restent à enclencher autour d’e</a:t>
            </a:r>
            <a:r>
              <a:rPr lang="fr-FR" sz="1800" dirty="0">
                <a:effectLst/>
                <a:latin typeface="PalatinoLinotype"/>
              </a:rPr>
              <a:t>ntretiens.</a:t>
            </a:r>
          </a:p>
          <a:p>
            <a:r>
              <a:rPr lang="fr-FR" dirty="0">
                <a:latin typeface="PalatinoLinotype"/>
              </a:rPr>
              <a:t>Extrait du CR du séminaire d’avril :</a:t>
            </a:r>
          </a:p>
          <a:p>
            <a:pPr lvl="1"/>
            <a:r>
              <a:rPr lang="fr-FR" dirty="0">
                <a:effectLst/>
                <a:latin typeface="PalatinoLinotype"/>
              </a:rPr>
              <a:t>Entretiens (qui pourraient être filmé pour enrichir l’expo) avec les acteurs clés pour questionner leurs narrations associées à ces données (intentionnalités) : c’est ici un nouveau chantier qui s’ouvre. </a:t>
            </a:r>
          </a:p>
          <a:p>
            <a:pPr lvl="1"/>
            <a:r>
              <a:rPr lang="fr-FR" dirty="0">
                <a:effectLst/>
                <a:latin typeface="PalatinoLinotype"/>
              </a:rPr>
              <a:t>Une réflexion méthodologique doit alors s’engager (un nouveau sous-groupe) pour réfléchir à la trame d’entretien (pourquoi 2/3 entretiens biographiques avec certains acteurs ?) et au mode d’entretien (pourquoi pas envisager un temps consacré à de la « </a:t>
            </a:r>
            <a:r>
              <a:rPr lang="fr-FR" dirty="0" err="1">
                <a:effectLst/>
                <a:latin typeface="PalatinoLinotype"/>
              </a:rPr>
              <a:t>globo</a:t>
            </a:r>
            <a:r>
              <a:rPr lang="fr-FR" dirty="0">
                <a:effectLst/>
                <a:latin typeface="PalatinoLinotype"/>
              </a:rPr>
              <a:t>-élicitation » (globes comme support d’</a:t>
            </a:r>
            <a:r>
              <a:rPr lang="fr-FR" dirty="0" err="1">
                <a:effectLst/>
                <a:latin typeface="PalatinoLinotype"/>
              </a:rPr>
              <a:t>élicitation</a:t>
            </a:r>
            <a:r>
              <a:rPr lang="fr-FR" dirty="0">
                <a:effectLst/>
                <a:latin typeface="PalatinoLinotype"/>
              </a:rPr>
              <a:t>) ?). Plusieurs acteurs clés ont </a:t>
            </a:r>
            <a:r>
              <a:rPr lang="fr-FR" dirty="0">
                <a:latin typeface="PalatinoLinotype"/>
              </a:rPr>
              <a:t>été </a:t>
            </a:r>
            <a:r>
              <a:rPr lang="fr-FR" dirty="0">
                <a:effectLst/>
                <a:latin typeface="PalatinoLinotype"/>
              </a:rPr>
              <a:t>d’ores et déjà été identifiés : M. </a:t>
            </a:r>
            <a:r>
              <a:rPr lang="fr-FR" dirty="0" err="1">
                <a:effectLst/>
                <a:latin typeface="PalatinoLinotype"/>
              </a:rPr>
              <a:t>Globaia</a:t>
            </a:r>
            <a:r>
              <a:rPr lang="fr-FR" dirty="0">
                <a:latin typeface="PalatinoLinotype"/>
              </a:rPr>
              <a:t>, </a:t>
            </a:r>
            <a:r>
              <a:rPr lang="fr-FR" dirty="0">
                <a:effectLst/>
                <a:latin typeface="PalatinoLinotype"/>
              </a:rPr>
              <a:t>M. </a:t>
            </a:r>
            <a:r>
              <a:rPr lang="fr-FR" dirty="0" err="1">
                <a:effectLst/>
                <a:latin typeface="PalatinoLinotype"/>
              </a:rPr>
              <a:t>Geoconscience</a:t>
            </a:r>
            <a:r>
              <a:rPr lang="fr-FR" dirty="0">
                <a:effectLst/>
                <a:latin typeface="PalatinoLinotype"/>
              </a:rPr>
              <a:t>, le DG de l’IGN, M. </a:t>
            </a:r>
            <a:r>
              <a:rPr lang="fr-FR" dirty="0" err="1">
                <a:effectLst/>
                <a:latin typeface="PalatinoLinotype"/>
              </a:rPr>
              <a:t>Geospatial</a:t>
            </a:r>
            <a:r>
              <a:rPr lang="fr-FR" dirty="0">
                <a:effectLst/>
                <a:latin typeface="PalatinoLinotype"/>
              </a:rPr>
              <a:t> de Google, la NOAA et les responsables du projet Science On a </a:t>
            </a:r>
            <a:r>
              <a:rPr lang="fr-FR" dirty="0" err="1">
                <a:effectLst/>
                <a:latin typeface="PalatinoLinotype"/>
              </a:rPr>
              <a:t>Sphere</a:t>
            </a:r>
            <a:r>
              <a:rPr lang="fr-FR" dirty="0">
                <a:latin typeface="PalatinoLinotype"/>
              </a:rPr>
              <a:t>, </a:t>
            </a:r>
            <a:r>
              <a:rPr lang="fr-FR" dirty="0">
                <a:effectLst/>
                <a:latin typeface="PalatinoLinotype"/>
              </a:rPr>
              <a:t>des contacts de FMLT au SEDAC, à l’Université de Chicago, etc.</a:t>
            </a:r>
          </a:p>
          <a:p>
            <a:pPr lvl="1"/>
            <a:r>
              <a:rPr lang="fr-FR" dirty="0">
                <a:latin typeface="PalatinoLinotype"/>
              </a:rPr>
              <a:t>À t</a:t>
            </a:r>
            <a:r>
              <a:rPr lang="fr-FR" dirty="0">
                <a:effectLst/>
                <a:latin typeface="PalatinoLinotype"/>
              </a:rPr>
              <a:t>erme, travailler le lien entre texte, discours, </a:t>
            </a:r>
            <a:r>
              <a:rPr lang="fr-FR" dirty="0" err="1">
                <a:effectLst/>
                <a:latin typeface="PalatinoLinotype"/>
              </a:rPr>
              <a:t>données</a:t>
            </a:r>
            <a:r>
              <a:rPr lang="fr-FR" dirty="0">
                <a:effectLst/>
                <a:latin typeface="PalatinoLinotype"/>
              </a:rPr>
              <a:t> autour des globes.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6480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4BE4BF-F547-359D-E839-A0850A04BF45}"/>
              </a:ext>
            </a:extLst>
          </p:cNvPr>
          <p:cNvSpPr txBox="1"/>
          <p:nvPr/>
        </p:nvSpPr>
        <p:spPr>
          <a:xfrm>
            <a:off x="579576" y="5192109"/>
            <a:ext cx="4161717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Sébastian va initier le chantier à la rentrée</a:t>
            </a:r>
            <a:br>
              <a:rPr lang="fr-FR" sz="1600" dirty="0">
                <a:solidFill>
                  <a:srgbClr val="FF0000"/>
                </a:solidFill>
              </a:rPr>
            </a:br>
            <a:r>
              <a:rPr lang="fr-FR" sz="1600" dirty="0">
                <a:solidFill>
                  <a:srgbClr val="FF0000"/>
                </a:solidFill>
              </a:rPr>
              <a:t>en proposant : </a:t>
            </a:r>
          </a:p>
          <a:p>
            <a:r>
              <a:rPr lang="fr-FR" sz="1600" dirty="0">
                <a:solidFill>
                  <a:srgbClr val="FF0000"/>
                </a:solidFill>
              </a:rPr>
              <a:t>- une première liste de contacts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- une première de trame d’entretiens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Nous constituerons alors un groupe de</a:t>
            </a:r>
            <a:br>
              <a:rPr lang="fr-FR" sz="1600" dirty="0">
                <a:solidFill>
                  <a:srgbClr val="FF0000"/>
                </a:solidFill>
              </a:rPr>
            </a:br>
            <a:r>
              <a:rPr lang="fr-FR" sz="1600" dirty="0">
                <a:solidFill>
                  <a:srgbClr val="FF0000"/>
                </a:solidFill>
              </a:rPr>
              <a:t>travail avec les collègues motivés.</a:t>
            </a:r>
          </a:p>
        </p:txBody>
      </p:sp>
    </p:spTree>
    <p:extLst>
      <p:ext uri="{BB962C8B-B14F-4D97-AF65-F5344CB8AC3E}">
        <p14:creationId xmlns:p14="http://schemas.microsoft.com/office/powerpoint/2010/main" val="4277529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960064-2DA9-D300-D306-E94C5418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Des globes virtuels </a:t>
            </a:r>
            <a:br>
              <a:rPr lang="fr-FR" sz="3200" dirty="0"/>
            </a:br>
            <a:r>
              <a:rPr lang="fr-FR" sz="3200" dirty="0"/>
              <a:t>aux </a:t>
            </a:r>
            <a:r>
              <a:rPr lang="fr-FR" sz="3200" dirty="0" err="1"/>
              <a:t>données</a:t>
            </a:r>
            <a:r>
              <a:rPr lang="fr-FR" sz="3200" dirty="0"/>
              <a:t> : </a:t>
            </a:r>
            <a:br>
              <a:rPr lang="fr-FR" sz="3200" dirty="0"/>
            </a:br>
            <a:r>
              <a:rPr lang="fr-FR" sz="3200" dirty="0"/>
              <a:t>spatialiser les sources, </a:t>
            </a:r>
            <a:br>
              <a:rPr lang="fr-FR" sz="3200" dirty="0"/>
            </a:br>
            <a:r>
              <a:rPr lang="fr-FR" sz="3200" dirty="0" err="1"/>
              <a:t>révéler</a:t>
            </a:r>
            <a:r>
              <a:rPr lang="fr-FR" sz="3200" dirty="0"/>
              <a:t> les blancs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0BB52A-1B3F-9768-74E0-E3451050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7230" y="628728"/>
            <a:ext cx="7504770" cy="5278086"/>
          </a:xfrm>
        </p:spPr>
        <p:txBody>
          <a:bodyPr>
            <a:noAutofit/>
          </a:bodyPr>
          <a:lstStyle/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WP3.1 –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Généalogie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la fabrique des globes </a:t>
            </a:r>
          </a:p>
          <a:p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WP3.2 – Spatialisation des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déserts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de </a:t>
            </a:r>
            <a:r>
              <a:rPr lang="fr-FR" sz="1800" dirty="0" err="1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données</a:t>
            </a:r>
            <a:endParaRPr lang="fr-FR" sz="1800" dirty="0">
              <a:solidFill>
                <a:schemeClr val="bg1"/>
              </a:solidFill>
              <a:effectLst/>
              <a:highlight>
                <a:srgbClr val="FF0000"/>
              </a:highlight>
              <a:latin typeface="PalatinoLinotype"/>
            </a:endParaRPr>
          </a:p>
          <a:p>
            <a:r>
              <a:rPr lang="fr-FR" dirty="0">
                <a:solidFill>
                  <a:schemeClr val="bg1"/>
                </a:solidFill>
                <a:highlight>
                  <a:srgbClr val="FF0000"/>
                </a:highlight>
                <a:latin typeface="PalatinoLinotype"/>
              </a:rPr>
              <a:t>WP3.3 – Etudier le nexus inégalité / blanc des cartes</a:t>
            </a:r>
            <a:r>
              <a:rPr lang="fr-FR" sz="1800" dirty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PalatinoLinotype"/>
              </a:rPr>
              <a:t> </a:t>
            </a:r>
            <a:endParaRPr lang="fr-FR" dirty="0">
              <a:solidFill>
                <a:schemeClr val="bg1"/>
              </a:solidFill>
              <a:highlight>
                <a:srgbClr val="FF0000"/>
              </a:highlight>
            </a:endParaRPr>
          </a:p>
          <a:p>
            <a:endParaRPr lang="fr-FR" dirty="0"/>
          </a:p>
          <a:p>
            <a:r>
              <a:rPr lang="fr-FR" sz="1800" dirty="0">
                <a:effectLst/>
                <a:latin typeface="PalatinoLinotype"/>
              </a:rPr>
              <a:t>Plusieurs chantiers ouverts en // autour d’études de cas :</a:t>
            </a:r>
          </a:p>
          <a:p>
            <a:pPr lvl="1"/>
            <a:r>
              <a:rPr lang="fr-FR" sz="1400" dirty="0">
                <a:latin typeface="PalatinoLinotype"/>
              </a:rPr>
              <a:t>Peuplement (Hélène, Julie, FMLT, Fabrice)</a:t>
            </a:r>
          </a:p>
          <a:p>
            <a:pPr lvl="1"/>
            <a:r>
              <a:rPr lang="fr-FR" sz="1400" dirty="0">
                <a:latin typeface="PalatinoLinotype"/>
              </a:rPr>
              <a:t>Biodiversité (Julie, POM, Fabrice, Matthieu)</a:t>
            </a:r>
          </a:p>
          <a:p>
            <a:pPr lvl="1"/>
            <a:r>
              <a:rPr lang="fr-FR" sz="1400" dirty="0">
                <a:latin typeface="PalatinoLinotype"/>
              </a:rPr>
              <a:t>Autochtonie (Béatrice, Fabrice)</a:t>
            </a:r>
          </a:p>
          <a:p>
            <a:pPr lvl="1"/>
            <a:endParaRPr lang="fr-FR" sz="1400" dirty="0">
              <a:latin typeface="PalatinoLinotype"/>
            </a:endParaRPr>
          </a:p>
          <a:p>
            <a:pPr lvl="1"/>
            <a:r>
              <a:rPr lang="fr-FR" sz="1400" dirty="0">
                <a:latin typeface="PalatinoLinotype"/>
              </a:rPr>
              <a:t>Pêcherie (Nicolas, Brice) -&gt; Session à Nantes, 16/17 juillet.</a:t>
            </a:r>
          </a:p>
          <a:p>
            <a:pPr lvl="1"/>
            <a:r>
              <a:rPr lang="fr-FR" sz="1400" dirty="0">
                <a:latin typeface="PalatinoLinotype"/>
              </a:rPr>
              <a:t>Déforestation (Xavier, Pierre) -&gt; en stand-by</a:t>
            </a:r>
          </a:p>
          <a:p>
            <a:pPr lvl="1"/>
            <a:endParaRPr lang="fr-FR" sz="1400" dirty="0">
              <a:latin typeface="PalatinoLinotype"/>
            </a:endParaRPr>
          </a:p>
          <a:p>
            <a:pPr lvl="1"/>
            <a:r>
              <a:rPr lang="fr-FR" sz="1400" dirty="0">
                <a:latin typeface="PalatinoLinotype"/>
              </a:rPr>
              <a:t>Google </a:t>
            </a:r>
            <a:r>
              <a:rPr lang="fr-FR" sz="1400" dirty="0" err="1">
                <a:latin typeface="PalatinoLinotype"/>
              </a:rPr>
              <a:t>Earth</a:t>
            </a:r>
            <a:r>
              <a:rPr lang="fr-FR" sz="1400" dirty="0">
                <a:latin typeface="PalatinoLinotype"/>
              </a:rPr>
              <a:t> (datation imagerie)</a:t>
            </a:r>
          </a:p>
          <a:p>
            <a:pPr lvl="1"/>
            <a:r>
              <a:rPr lang="fr-FR" sz="1400" dirty="0">
                <a:latin typeface="PalatinoLinotype"/>
              </a:rPr>
              <a:t>OSM (</a:t>
            </a:r>
            <a:r>
              <a:rPr lang="fr-FR" sz="1400" dirty="0" err="1">
                <a:latin typeface="PalatinoLinotype"/>
              </a:rPr>
              <a:t>unmapped</a:t>
            </a:r>
            <a:r>
              <a:rPr lang="fr-FR" sz="1400" dirty="0">
                <a:latin typeface="PalatinoLinotype"/>
              </a:rPr>
              <a:t> places)</a:t>
            </a:r>
          </a:p>
          <a:p>
            <a:pPr lvl="1"/>
            <a:endParaRPr lang="fr-FR" sz="1400" dirty="0">
              <a:latin typeface="PalatinoLinotype"/>
            </a:endParaRPr>
          </a:p>
          <a:p>
            <a:pPr lvl="1"/>
            <a:endParaRPr lang="fr-FR" sz="1400" dirty="0"/>
          </a:p>
          <a:p>
            <a:pPr marL="0" indent="0">
              <a:buNone/>
            </a:pPr>
            <a:br>
              <a:rPr lang="fr-FR" sz="1200" dirty="0"/>
            </a:b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93946C-F0FA-51AC-D5A5-70E4FB4FA67D}"/>
              </a:ext>
            </a:extLst>
          </p:cNvPr>
          <p:cNvSpPr txBox="1"/>
          <p:nvPr/>
        </p:nvSpPr>
        <p:spPr>
          <a:xfrm>
            <a:off x="2294609" y="1753653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cap="small" dirty="0">
                <a:solidFill>
                  <a:schemeClr val="bg1"/>
                </a:solidFill>
              </a:rPr>
              <a:t>WP 3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B37CB51-CF13-7F2F-C118-56B0BF04372E}"/>
              </a:ext>
            </a:extLst>
          </p:cNvPr>
          <p:cNvCxnSpPr/>
          <p:nvPr/>
        </p:nvCxnSpPr>
        <p:spPr>
          <a:xfrm>
            <a:off x="9136722" y="2949849"/>
            <a:ext cx="0" cy="8303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FD772A5-4023-EF7C-1192-59AF806B76B3}"/>
              </a:ext>
            </a:extLst>
          </p:cNvPr>
          <p:cNvCxnSpPr/>
          <p:nvPr/>
        </p:nvCxnSpPr>
        <p:spPr>
          <a:xfrm>
            <a:off x="10048777" y="4101055"/>
            <a:ext cx="0" cy="8303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975B882-74A7-4D4C-5BF3-70B7F6511FC1}"/>
              </a:ext>
            </a:extLst>
          </p:cNvPr>
          <p:cNvCxnSpPr/>
          <p:nvPr/>
        </p:nvCxnSpPr>
        <p:spPr>
          <a:xfrm>
            <a:off x="8163706" y="5076497"/>
            <a:ext cx="0" cy="8303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0D11EC7-3BF9-1F27-5DF6-072837FC5F1F}"/>
              </a:ext>
            </a:extLst>
          </p:cNvPr>
          <p:cNvSpPr txBox="1"/>
          <p:nvPr/>
        </p:nvSpPr>
        <p:spPr>
          <a:xfrm>
            <a:off x="9207062" y="2980762"/>
            <a:ext cx="2667718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TPS 1 : </a:t>
            </a:r>
            <a:r>
              <a:rPr lang="fr-FR" sz="1400" dirty="0" err="1"/>
              <a:t>Storymap</a:t>
            </a:r>
            <a:r>
              <a:rPr lang="fr-FR" sz="1400" dirty="0"/>
              <a:t> expo</a:t>
            </a:r>
          </a:p>
          <a:p>
            <a:r>
              <a:rPr lang="fr-FR" sz="1400" dirty="0"/>
              <a:t>TPS 2 : </a:t>
            </a:r>
            <a:r>
              <a:rPr lang="fr-FR" sz="1400" dirty="0" err="1"/>
              <a:t>Storymap</a:t>
            </a:r>
            <a:r>
              <a:rPr lang="fr-FR" sz="1400" dirty="0"/>
              <a:t> ++ site Web</a:t>
            </a:r>
          </a:p>
          <a:p>
            <a:r>
              <a:rPr lang="fr-FR" sz="1400" dirty="0"/>
              <a:t>TPS 3 : Publi (Focus On </a:t>
            </a:r>
            <a:r>
              <a:rPr lang="fr-FR" sz="1400" dirty="0" err="1"/>
              <a:t>Geo</a:t>
            </a:r>
            <a:r>
              <a:rPr lang="fr-FR" sz="1400" dirty="0"/>
              <a:t> ?)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839D11-95EF-2332-1B8B-04A88E9BAB29}"/>
              </a:ext>
            </a:extLst>
          </p:cNvPr>
          <p:cNvSpPr txBox="1"/>
          <p:nvPr/>
        </p:nvSpPr>
        <p:spPr>
          <a:xfrm>
            <a:off x="10119113" y="4240535"/>
            <a:ext cx="1308371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Analyse WOS</a:t>
            </a:r>
          </a:p>
          <a:p>
            <a:r>
              <a:rPr lang="fr-FR" sz="1400" dirty="0"/>
              <a:t>par Grégoire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AB68B9-6027-0E8E-D4E0-95A63CA56F6F}"/>
              </a:ext>
            </a:extLst>
          </p:cNvPr>
          <p:cNvSpPr txBox="1"/>
          <p:nvPr/>
        </p:nvSpPr>
        <p:spPr>
          <a:xfrm>
            <a:off x="8215297" y="5230045"/>
            <a:ext cx="3555782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Début état de l’art</a:t>
            </a:r>
          </a:p>
          <a:p>
            <a:r>
              <a:rPr lang="fr-FR" sz="1400" dirty="0"/>
              <a:t>et premières prises de contact (Fabrice)</a:t>
            </a:r>
          </a:p>
        </p:txBody>
      </p:sp>
    </p:spTree>
    <p:extLst>
      <p:ext uri="{BB962C8B-B14F-4D97-AF65-F5344CB8AC3E}">
        <p14:creationId xmlns:p14="http://schemas.microsoft.com/office/powerpoint/2010/main" val="339846925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5948</TotalTime>
  <Words>2037</Words>
  <Application>Microsoft Macintosh PowerPoint</Application>
  <PresentationFormat>Grand écran</PresentationFormat>
  <Paragraphs>285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Calibri</vt:lpstr>
      <vt:lpstr>Calibri Light</vt:lpstr>
      <vt:lpstr>Noto Sans</vt:lpstr>
      <vt:lpstr>Palatino</vt:lpstr>
      <vt:lpstr>PalatinoLinotype</vt:lpstr>
      <vt:lpstr>Rockwell</vt:lpstr>
      <vt:lpstr>Wingdings</vt:lpstr>
      <vt:lpstr>Atlas</vt:lpstr>
      <vt:lpstr>Présentation PowerPoint</vt:lpstr>
      <vt:lpstr>Objectifs</vt:lpstr>
      <vt:lpstr>Présentation PowerPoint</vt:lpstr>
      <vt:lpstr>Si vous avez raté les épisodes précédents</vt:lpstr>
      <vt:lpstr>Quoi de neuf dans l’équipe depuis le séminaire d’avril ?</vt:lpstr>
      <vt:lpstr>Globes virtuels :  état des lieux, histoire, esthétique et usages</vt:lpstr>
      <vt:lpstr>Globes virtuels :  état des lieux, histoire, esthétique et usages</vt:lpstr>
      <vt:lpstr>Globes virtuels :  état des lieux, histoire, esthétique et usages</vt:lpstr>
      <vt:lpstr>Des globes virtuels  aux données :  spatialiser les sources,  révéler les blancs</vt:lpstr>
      <vt:lpstr>Des globes virtuels  aux données :  spatialiser les sources,  révéler les blancs</vt:lpstr>
      <vt:lpstr>Du terrain aux globes : se rendre visible autrement </vt:lpstr>
      <vt:lpstr>Du terrain aux globes : se rendre visible autrement </vt:lpstr>
      <vt:lpstr>Communication (affiche, plaquette, panneau, réseaux sociaux…)</vt:lpstr>
      <vt:lpstr>Présentation PowerPoint</vt:lpstr>
      <vt:lpstr>Mur d’accueil</vt:lpstr>
      <vt:lpstr>Modules</vt:lpstr>
      <vt:lpstr>Modules</vt:lpstr>
      <vt:lpstr>Le « confessionnal » comme espace de projection spécifique  pour le module  « Jouer avec le Monde »</vt:lpstr>
      <vt:lpstr>Globodrome</vt:lpstr>
      <vt:lpstr>Présentation PowerPoint</vt:lpstr>
      <vt:lpstr>Bibliothèque Ateliers / Jeux</vt:lpstr>
      <vt:lpstr>Work in progress  d’Alice</vt:lpstr>
      <vt:lpstr>Œuvres d’art</vt:lpstr>
      <vt:lpstr>Présentation PowerPoint</vt:lpstr>
      <vt:lpstr>Globes d’Alain</vt:lpstr>
      <vt:lpstr>Animation sur place</vt:lpstr>
      <vt:lpstr>Calendrier sur place</vt:lpstr>
      <vt:lpstr>Et après Mana… … Val d’Or !</vt:lpstr>
      <vt:lpstr>Et après Val d’Or… … Bordeaux ?</vt:lpstr>
      <vt:lpstr>Quoi de neuf côté budget depuis le séminaire d’avril ?</vt:lpstr>
      <vt:lpstr>Bilan </vt:lpstr>
      <vt:lpstr>Retour sur le congrès de l’ICHC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Matthieu Noucher</dc:creator>
  <cp:lastModifiedBy>Matthieu Noucher</cp:lastModifiedBy>
  <cp:revision>48</cp:revision>
  <cp:lastPrinted>2023-07-01T17:10:43Z</cp:lastPrinted>
  <dcterms:created xsi:type="dcterms:W3CDTF">2023-03-14T17:56:31Z</dcterms:created>
  <dcterms:modified xsi:type="dcterms:W3CDTF">2024-07-15T14:33:10Z</dcterms:modified>
</cp:coreProperties>
</file>