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39" y="43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32E96E-41F7-40C5-8419-297958CC00FA}" type="datetimeFigureOut">
              <a:rPr lang="en-US"/>
              <a:t>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6999B8-B6B4-4561-A3CD-BBCDAB9FC9D9}" type="slidenum">
              <a:rPr lang="en-US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E6999B8-B6B4-4561-A3CD-BBCDAB9FC9D9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FF1CC29-9EE2-308A-C8DB-2AF062824503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113568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44607937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4802114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0C8F7E8-7C50-47D7-9A67-4B1A6386DE61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7479047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96182583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6493925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81CB5FA-00FD-C152-12DA-EB07B8CC614C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449814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82981379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6205075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ADE29F2-9E6E-2772-545B-18DAB87AE62B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843525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4242626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8435296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73CD798-8FD5-8C6D-43A3-4375CFA2B384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32962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44812965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2604460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EEDA990-1F69-623D-1B4C-9868B5C6E245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Shape 1059"/>
          <p:cNvSpPr>
            <a:spLocks noGrp="1" noChangeArrowheads="1"/>
          </p:cNvSpPr>
          <p:nvPr userDrawn="1"/>
        </p:nvSpPr>
        <p:spPr bwMode="auto">
          <a:xfrm>
            <a:off x="2396066" y="2291401"/>
            <a:ext cx="5452533" cy="41651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112" y="3116"/>
                </a:moveTo>
                <a:lnTo>
                  <a:pt x="22112" y="3116"/>
                </a:lnTo>
                <a:cubicBezTo>
                  <a:pt x="22112" y="3116"/>
                  <a:pt x="27356" y="0"/>
                  <a:pt x="30300" y="4263"/>
                </a:cubicBezTo>
                <a:lnTo>
                  <a:pt x="30300" y="4263"/>
                </a:lnTo>
                <a:cubicBezTo>
                  <a:pt x="33277" y="8577"/>
                  <a:pt x="36666" y="13779"/>
                  <a:pt x="39369" y="17410"/>
                </a:cubicBezTo>
                <a:lnTo>
                  <a:pt x="39369" y="17410"/>
                </a:lnTo>
                <a:cubicBezTo>
                  <a:pt x="41761" y="20624"/>
                  <a:pt x="43200" y="22708"/>
                  <a:pt x="40979" y="26940"/>
                </a:cubicBezTo>
                <a:lnTo>
                  <a:pt x="40979" y="26940"/>
                </a:lnTo>
                <a:cubicBezTo>
                  <a:pt x="39655" y="29461"/>
                  <a:pt x="35076" y="35072"/>
                  <a:pt x="32639" y="38623"/>
                </a:cubicBezTo>
                <a:lnTo>
                  <a:pt x="32639" y="38623"/>
                </a:lnTo>
                <a:cubicBezTo>
                  <a:pt x="30200" y="42175"/>
                  <a:pt x="26202" y="43200"/>
                  <a:pt x="23268" y="42185"/>
                </a:cubicBezTo>
                <a:lnTo>
                  <a:pt x="23268" y="42185"/>
                </a:lnTo>
                <a:cubicBezTo>
                  <a:pt x="20331" y="41168"/>
                  <a:pt x="11584" y="38623"/>
                  <a:pt x="6213" y="36974"/>
                </a:cubicBezTo>
                <a:lnTo>
                  <a:pt x="6213" y="36974"/>
                </a:lnTo>
                <a:cubicBezTo>
                  <a:pt x="1431" y="35502"/>
                  <a:pt x="0" y="32900"/>
                  <a:pt x="214" y="31157"/>
                </a:cubicBezTo>
                <a:lnTo>
                  <a:pt x="214" y="31157"/>
                </a:lnTo>
                <a:cubicBezTo>
                  <a:pt x="760" y="26703"/>
                  <a:pt x="1113" y="19920"/>
                  <a:pt x="1214" y="16042"/>
                </a:cubicBezTo>
                <a:lnTo>
                  <a:pt x="1214" y="16042"/>
                </a:lnTo>
                <a:cubicBezTo>
                  <a:pt x="1303" y="12626"/>
                  <a:pt x="4203" y="11313"/>
                  <a:pt x="6907" y="9989"/>
                </a:cubicBezTo>
                <a:lnTo>
                  <a:pt x="6907" y="9989"/>
                </a:lnTo>
                <a:cubicBezTo>
                  <a:pt x="9245" y="8843"/>
                  <a:pt x="19774" y="4261"/>
                  <a:pt x="22112" y="31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Shape 1060"/>
          <p:cNvSpPr>
            <a:spLocks noGrp="1" noChangeArrowheads="1"/>
          </p:cNvSpPr>
          <p:nvPr userDrawn="1"/>
        </p:nvSpPr>
        <p:spPr bwMode="auto">
          <a:xfrm>
            <a:off x="1309514" y="1839834"/>
            <a:ext cx="4011787" cy="1314324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0162" y="13104"/>
                </a:moveTo>
                <a:lnTo>
                  <a:pt x="40162" y="13104"/>
                </a:lnTo>
                <a:cubicBezTo>
                  <a:pt x="36799" y="16736"/>
                  <a:pt x="26204" y="28154"/>
                  <a:pt x="22676" y="31251"/>
                </a:cubicBezTo>
                <a:lnTo>
                  <a:pt x="22676" y="31251"/>
                </a:lnTo>
                <a:cubicBezTo>
                  <a:pt x="18513" y="34899"/>
                  <a:pt x="15093" y="37527"/>
                  <a:pt x="13136" y="38511"/>
                </a:cubicBezTo>
                <a:lnTo>
                  <a:pt x="13136" y="38511"/>
                </a:lnTo>
                <a:cubicBezTo>
                  <a:pt x="10861" y="39650"/>
                  <a:pt x="0" y="43200"/>
                  <a:pt x="422" y="38511"/>
                </a:cubicBezTo>
                <a:lnTo>
                  <a:pt x="422" y="38511"/>
                </a:lnTo>
                <a:cubicBezTo>
                  <a:pt x="750" y="34836"/>
                  <a:pt x="12785" y="17028"/>
                  <a:pt x="15584" y="14358"/>
                </a:cubicBezTo>
                <a:lnTo>
                  <a:pt x="15584" y="14358"/>
                </a:lnTo>
                <a:cubicBezTo>
                  <a:pt x="18382" y="11693"/>
                  <a:pt x="34508" y="0"/>
                  <a:pt x="36286" y="2133"/>
                </a:cubicBezTo>
                <a:lnTo>
                  <a:pt x="36286" y="2133"/>
                </a:lnTo>
                <a:cubicBezTo>
                  <a:pt x="38064" y="4272"/>
                  <a:pt x="43200" y="9825"/>
                  <a:pt x="40162" y="1310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Shape 1061"/>
          <p:cNvSpPr>
            <a:spLocks noGrp="1" noChangeArrowheads="1"/>
          </p:cNvSpPr>
          <p:nvPr userDrawn="1"/>
        </p:nvSpPr>
        <p:spPr bwMode="auto">
          <a:xfrm>
            <a:off x="6567030" y="4629133"/>
            <a:ext cx="5395523" cy="2231707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43200"/>
                </a:moveTo>
                <a:lnTo>
                  <a:pt x="43200" y="43200"/>
                </a:lnTo>
                <a:cubicBezTo>
                  <a:pt x="42680" y="32337"/>
                  <a:pt x="42264" y="24810"/>
                  <a:pt x="41982" y="22533"/>
                </a:cubicBezTo>
                <a:lnTo>
                  <a:pt x="41982" y="22533"/>
                </a:lnTo>
                <a:cubicBezTo>
                  <a:pt x="41353" y="17445"/>
                  <a:pt x="31020" y="10782"/>
                  <a:pt x="25434" y="7567"/>
                </a:cubicBezTo>
                <a:lnTo>
                  <a:pt x="25434" y="7567"/>
                </a:lnTo>
                <a:cubicBezTo>
                  <a:pt x="20461" y="4707"/>
                  <a:pt x="15752" y="0"/>
                  <a:pt x="10688" y="12771"/>
                </a:cubicBezTo>
                <a:lnTo>
                  <a:pt x="10688" y="12771"/>
                </a:lnTo>
                <a:cubicBezTo>
                  <a:pt x="5409" y="26085"/>
                  <a:pt x="2329" y="33891"/>
                  <a:pt x="451" y="39632"/>
                </a:cubicBezTo>
                <a:lnTo>
                  <a:pt x="451" y="39632"/>
                </a:lnTo>
                <a:cubicBezTo>
                  <a:pt x="180" y="40459"/>
                  <a:pt x="44" y="41820"/>
                  <a:pt x="0" y="43200"/>
                </a:cubicBezTo>
                <a:lnTo>
                  <a:pt x="4320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Shape 1062"/>
          <p:cNvSpPr>
            <a:spLocks noGrp="1" noChangeArrowheads="1"/>
          </p:cNvSpPr>
          <p:nvPr userDrawn="1"/>
        </p:nvSpPr>
        <p:spPr bwMode="auto">
          <a:xfrm>
            <a:off x="389187" y="6100774"/>
            <a:ext cx="4968521" cy="75999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43200"/>
                </a:moveTo>
                <a:lnTo>
                  <a:pt x="43200" y="43200"/>
                </a:lnTo>
                <a:cubicBezTo>
                  <a:pt x="37750" y="34083"/>
                  <a:pt x="28707" y="20178"/>
                  <a:pt x="28707" y="20178"/>
                </a:cubicBezTo>
                <a:lnTo>
                  <a:pt x="28707" y="20178"/>
                </a:lnTo>
                <a:cubicBezTo>
                  <a:pt x="23196" y="11772"/>
                  <a:pt x="17935" y="0"/>
                  <a:pt x="14588" y="1341"/>
                </a:cubicBezTo>
                <a:lnTo>
                  <a:pt x="14588" y="1341"/>
                </a:lnTo>
                <a:cubicBezTo>
                  <a:pt x="11240" y="2673"/>
                  <a:pt x="6350" y="22671"/>
                  <a:pt x="1602" y="37718"/>
                </a:cubicBezTo>
                <a:lnTo>
                  <a:pt x="1602" y="37718"/>
                </a:lnTo>
                <a:cubicBezTo>
                  <a:pt x="1072" y="39393"/>
                  <a:pt x="536" y="41175"/>
                  <a:pt x="0" y="43200"/>
                </a:cubicBezTo>
                <a:lnTo>
                  <a:pt x="4320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Shape 1063"/>
          <p:cNvSpPr>
            <a:spLocks noGrp="1" noChangeArrowheads="1"/>
          </p:cNvSpPr>
          <p:nvPr userDrawn="1"/>
        </p:nvSpPr>
        <p:spPr bwMode="auto">
          <a:xfrm>
            <a:off x="0" y="3254701"/>
            <a:ext cx="2099733" cy="3343682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0" y="43200"/>
                </a:moveTo>
                <a:lnTo>
                  <a:pt x="0" y="43200"/>
                </a:lnTo>
                <a:cubicBezTo>
                  <a:pt x="10450" y="39319"/>
                  <a:pt x="26476" y="34991"/>
                  <a:pt x="31760" y="32779"/>
                </a:cubicBezTo>
                <a:lnTo>
                  <a:pt x="31760" y="32779"/>
                </a:lnTo>
                <a:cubicBezTo>
                  <a:pt x="38554" y="29929"/>
                  <a:pt x="35982" y="23868"/>
                  <a:pt x="39587" y="11934"/>
                </a:cubicBezTo>
                <a:lnTo>
                  <a:pt x="39587" y="11934"/>
                </a:lnTo>
                <a:cubicBezTo>
                  <a:pt x="43199" y="0"/>
                  <a:pt x="33409" y="2565"/>
                  <a:pt x="25082" y="2041"/>
                </a:cubicBezTo>
                <a:lnTo>
                  <a:pt x="25082" y="2041"/>
                </a:lnTo>
                <a:cubicBezTo>
                  <a:pt x="14497" y="1374"/>
                  <a:pt x="7053" y="4621"/>
                  <a:pt x="0" y="7243"/>
                </a:cubicBezTo>
                <a:lnTo>
                  <a:pt x="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655839" y="2708919"/>
            <a:ext cx="6720745" cy="72007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fr-FR"/>
              <a:t>28/01/2024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‹N°›</a:t>
            </a:fld>
            <a:endParaRPr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 bwMode="auto">
          <a:xfrm>
            <a:off x="4595833" y="1808820"/>
            <a:ext cx="6720745" cy="720079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fr-FR"/>
              <a:t>28/01/2024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39"/>
            <a:ext cx="2743200" cy="5851525"/>
          </a:xfrm>
        </p:spPr>
        <p:txBody>
          <a:bodyPr vert="eaVert"/>
          <a:lstStyle>
            <a:lvl1pPr algn="ctr">
              <a:defRPr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39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fr-FR"/>
              <a:t>28/01/2024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fr-FR"/>
              <a:t>28/01/2024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3" y="4406901"/>
            <a:ext cx="10363199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2906713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fr-FR"/>
              <a:t>28/01/2024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599" y="1600201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9" y="1600201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fr-FR"/>
              <a:t>28/01/2024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99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09599" y="2174874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70" y="217487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fr-FR"/>
              <a:t>28/01/2024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fr-FR"/>
              <a:t>28/01/2024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fr-FR"/>
              <a:t>28/01/2024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3" y="273049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66732" y="273051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03" y="1435102"/>
            <a:ext cx="401108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fr-FR"/>
              <a:t>28/01/2024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2389717" y="612774"/>
            <a:ext cx="7315200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fr-FR"/>
              <a:t>28/01/2024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059"/>
          <p:cNvSpPr>
            <a:spLocks noGrp="1" noChangeArrowheads="1"/>
          </p:cNvSpPr>
          <p:nvPr userDrawn="1"/>
        </p:nvSpPr>
        <p:spPr bwMode="auto">
          <a:xfrm>
            <a:off x="4976706" y="2"/>
            <a:ext cx="3058159" cy="8937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0" y="0"/>
                </a:moveTo>
                <a:lnTo>
                  <a:pt x="0" y="0"/>
                </a:lnTo>
                <a:cubicBezTo>
                  <a:pt x="1690" y="6213"/>
                  <a:pt x="3698" y="13338"/>
                  <a:pt x="6091" y="21902"/>
                </a:cubicBezTo>
                <a:lnTo>
                  <a:pt x="6091" y="21902"/>
                </a:lnTo>
                <a:cubicBezTo>
                  <a:pt x="12043" y="43199"/>
                  <a:pt x="17573" y="35347"/>
                  <a:pt x="23417" y="30579"/>
                </a:cubicBezTo>
                <a:lnTo>
                  <a:pt x="23417" y="30579"/>
                </a:lnTo>
                <a:cubicBezTo>
                  <a:pt x="29984" y="25223"/>
                  <a:pt x="42123" y="14119"/>
                  <a:pt x="42860" y="5640"/>
                </a:cubicBezTo>
                <a:lnTo>
                  <a:pt x="42860" y="5640"/>
                </a:lnTo>
                <a:cubicBezTo>
                  <a:pt x="42960" y="4507"/>
                  <a:pt x="43072" y="2479"/>
                  <a:pt x="432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Shape 1060"/>
          <p:cNvSpPr>
            <a:spLocks noGrp="1" noChangeArrowheads="1"/>
          </p:cNvSpPr>
          <p:nvPr userDrawn="1"/>
        </p:nvSpPr>
        <p:spPr bwMode="auto">
          <a:xfrm>
            <a:off x="-24679" y="1"/>
            <a:ext cx="1399539" cy="17975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1743" y="2484"/>
                </a:moveTo>
                <a:lnTo>
                  <a:pt x="31743" y="2484"/>
                </a:lnTo>
                <a:cubicBezTo>
                  <a:pt x="30428" y="1799"/>
                  <a:pt x="28450" y="1080"/>
                  <a:pt x="26054" y="0"/>
                </a:cubicBezTo>
                <a:lnTo>
                  <a:pt x="0" y="0"/>
                </a:lnTo>
                <a:lnTo>
                  <a:pt x="0" y="34200"/>
                </a:lnTo>
                <a:lnTo>
                  <a:pt x="0" y="34200"/>
                </a:lnTo>
                <a:cubicBezTo>
                  <a:pt x="7029" y="37461"/>
                  <a:pt x="14504" y="41491"/>
                  <a:pt x="25070" y="40664"/>
                </a:cubicBezTo>
                <a:lnTo>
                  <a:pt x="25070" y="40664"/>
                </a:lnTo>
                <a:cubicBezTo>
                  <a:pt x="33399" y="40015"/>
                  <a:pt x="43200" y="43200"/>
                  <a:pt x="39593" y="28375"/>
                </a:cubicBezTo>
                <a:lnTo>
                  <a:pt x="39593" y="28375"/>
                </a:lnTo>
                <a:cubicBezTo>
                  <a:pt x="35986" y="13550"/>
                  <a:pt x="38530" y="6023"/>
                  <a:pt x="31743" y="24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Shape 1061"/>
          <p:cNvSpPr>
            <a:spLocks noGrp="1" noChangeArrowheads="1"/>
          </p:cNvSpPr>
          <p:nvPr userDrawn="1"/>
        </p:nvSpPr>
        <p:spPr bwMode="auto">
          <a:xfrm>
            <a:off x="1637456" y="1"/>
            <a:ext cx="3839633" cy="26096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2864" y="0"/>
                </a:moveTo>
                <a:lnTo>
                  <a:pt x="10583" y="0"/>
                </a:lnTo>
                <a:lnTo>
                  <a:pt x="10583" y="0"/>
                </a:lnTo>
                <a:cubicBezTo>
                  <a:pt x="9017" y="532"/>
                  <a:pt x="7515" y="1058"/>
                  <a:pt x="6214" y="1509"/>
                </a:cubicBezTo>
                <a:lnTo>
                  <a:pt x="6214" y="1509"/>
                </a:lnTo>
                <a:cubicBezTo>
                  <a:pt x="1428" y="3166"/>
                  <a:pt x="0" y="6109"/>
                  <a:pt x="212" y="8072"/>
                </a:cubicBezTo>
                <a:lnTo>
                  <a:pt x="212" y="8072"/>
                </a:lnTo>
                <a:cubicBezTo>
                  <a:pt x="758" y="13092"/>
                  <a:pt x="1111" y="20742"/>
                  <a:pt x="1212" y="25114"/>
                </a:cubicBezTo>
                <a:lnTo>
                  <a:pt x="1212" y="25114"/>
                </a:lnTo>
                <a:cubicBezTo>
                  <a:pt x="1301" y="28962"/>
                  <a:pt x="4204" y="30446"/>
                  <a:pt x="6906" y="31937"/>
                </a:cubicBezTo>
                <a:lnTo>
                  <a:pt x="6906" y="31937"/>
                </a:lnTo>
                <a:cubicBezTo>
                  <a:pt x="9246" y="33229"/>
                  <a:pt x="19775" y="38395"/>
                  <a:pt x="22112" y="39685"/>
                </a:cubicBezTo>
                <a:lnTo>
                  <a:pt x="22112" y="39685"/>
                </a:lnTo>
                <a:cubicBezTo>
                  <a:pt x="22112" y="39685"/>
                  <a:pt x="27355" y="43200"/>
                  <a:pt x="30298" y="38395"/>
                </a:cubicBezTo>
                <a:lnTo>
                  <a:pt x="30298" y="38395"/>
                </a:lnTo>
                <a:cubicBezTo>
                  <a:pt x="33277" y="33533"/>
                  <a:pt x="36665" y="27667"/>
                  <a:pt x="39367" y="23576"/>
                </a:cubicBezTo>
                <a:lnTo>
                  <a:pt x="39367" y="23576"/>
                </a:lnTo>
                <a:cubicBezTo>
                  <a:pt x="41761" y="19953"/>
                  <a:pt x="43200" y="17587"/>
                  <a:pt x="40977" y="12816"/>
                </a:cubicBezTo>
                <a:lnTo>
                  <a:pt x="40977" y="12816"/>
                </a:lnTo>
                <a:cubicBezTo>
                  <a:pt x="39697" y="10062"/>
                  <a:pt x="35347" y="3936"/>
                  <a:pt x="3286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99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99" y="1600201"/>
            <a:ext cx="109728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09599" y="6356351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9D51E0-3758-456B-809F-07B187805C7D}" type="datetimeFigureOut">
              <a:rPr lang="fr-FR"/>
              <a:t>28/01/2024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599" y="6356351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737599" y="6356351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3B38E7-149F-4D77-9EEF-9309C2CB69A9}" type="slidenum">
              <a:r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>
        <a:spcBef>
          <a:spcPts val="0"/>
        </a:spcBef>
        <a:buNone/>
        <a:defRPr sz="44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INDIGEO 2024</a:t>
            </a:r>
          </a:p>
        </p:txBody>
      </p:sp>
      <p:sp>
        <p:nvSpPr>
          <p:cNvPr id="1808931698" name="Subtitle 2"/>
          <p:cNvSpPr>
            <a:spLocks noGrp="1"/>
          </p:cNvSpPr>
          <p:nvPr>
            <p:ph type="subTitle" idx="1"/>
          </p:nvPr>
        </p:nvSpPr>
        <p:spPr bwMode="auto">
          <a:xfrm>
            <a:off x="4655838" y="2708919"/>
            <a:ext cx="6720744" cy="160239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defRPr/>
            </a:pPr>
            <a:r>
              <a:rPr lang="en-US"/>
              <a:t>Améliorations et</a:t>
            </a:r>
          </a:p>
          <a:p>
            <a:pPr>
              <a:defRPr/>
            </a:pPr>
            <a:r>
              <a:rPr lang="en-US"/>
              <a:t>Nouvelles fonctionnalités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517367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4400" b="0" i="0" u="none" strike="noStrike" cap="none" spc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What’s new ?</a:t>
            </a:r>
            <a:endParaRPr/>
          </a:p>
        </p:txBody>
      </p:sp>
      <p:sp>
        <p:nvSpPr>
          <p:cNvPr id="646005313" name="Объект 2"/>
          <p:cNvSpPr>
            <a:spLocks noGrp="1"/>
          </p:cNvSpPr>
          <p:nvPr>
            <p:ph idx="1"/>
          </p:nvPr>
        </p:nvSpPr>
        <p:spPr bwMode="auto">
          <a:xfrm>
            <a:off x="609598" y="1600200"/>
            <a:ext cx="10972800" cy="452596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defRPr/>
            </a:pPr>
            <a:r>
              <a:rPr/>
              <a:t>Amélioration de l’interrogation</a:t>
            </a:r>
          </a:p>
          <a:p>
            <a:pPr>
              <a:defRPr/>
            </a:pPr>
            <a:r>
              <a:rPr/>
              <a:t>Optimisation du moteur de recherche</a:t>
            </a:r>
          </a:p>
          <a:p>
            <a:pPr>
              <a:defRPr/>
            </a:pPr>
            <a:r>
              <a:rPr/>
              <a:t>Pagination et selection dans le catalogue</a:t>
            </a:r>
          </a:p>
          <a:p>
            <a:pPr>
              <a:defRPr/>
            </a:pPr>
            <a:r>
              <a:rPr/>
              <a:t>Parametres supplémentaires dans l’URL (zoom, long/lat)</a:t>
            </a:r>
          </a:p>
          <a:p>
            <a:pPr>
              <a:defRPr/>
            </a:pPr>
            <a:r>
              <a:rPr/>
              <a:t>Amélioration de la sauvegarde des cartes (duplication)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3986102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en-US" sz="4400" b="0" i="0" u="none" strike="noStrike" cap="none" spc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Amélioration de l’interrogation</a:t>
            </a:r>
            <a:endParaRPr sz="4400"/>
          </a:p>
        </p:txBody>
      </p:sp>
      <p:sp>
        <p:nvSpPr>
          <p:cNvPr id="2075954266" name="Объект 2"/>
          <p:cNvSpPr>
            <a:spLocks noGrp="1"/>
          </p:cNvSpPr>
          <p:nvPr>
            <p:ph idx="1"/>
          </p:nvPr>
        </p:nvSpPr>
        <p:spPr bwMode="auto">
          <a:xfrm>
            <a:off x="7004830" y="1600199"/>
            <a:ext cx="4577567" cy="452596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defRPr/>
            </a:pPr>
            <a:r>
              <a:rPr/>
              <a:t>N’interroge que l’objet ou les objets sous le pointeur mais plus l’emprise des couches</a:t>
            </a:r>
          </a:p>
        </p:txBody>
      </p:sp>
      <p:pic>
        <p:nvPicPr>
          <p:cNvPr id="1089302835" name="Image 108930283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03160" y="1600199"/>
            <a:ext cx="6207685" cy="42080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5984450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en-US" sz="4400" b="0" i="0" u="none" strike="noStrike" cap="none" spc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Optimisation du moteur de recherche</a:t>
            </a:r>
            <a:endParaRPr sz="4400"/>
          </a:p>
        </p:txBody>
      </p:sp>
      <p:sp>
        <p:nvSpPr>
          <p:cNvPr id="1738710846" name="Объект 2"/>
          <p:cNvSpPr>
            <a:spLocks noGrp="1"/>
          </p:cNvSpPr>
          <p:nvPr>
            <p:ph idx="1"/>
          </p:nvPr>
        </p:nvSpPr>
        <p:spPr bwMode="auto">
          <a:xfrm>
            <a:off x="7004830" y="1600199"/>
            <a:ext cx="4577567" cy="452596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defRPr/>
            </a:pPr>
            <a:r>
              <a:rPr/>
              <a:t>Se déclenche à partir de 3 lettres</a:t>
            </a:r>
          </a:p>
          <a:p>
            <a:pPr>
              <a:defRPr/>
            </a:pPr>
            <a:r>
              <a:rPr/>
              <a:t>Affiche aussi les catégories</a:t>
            </a:r>
          </a:p>
        </p:txBody>
      </p:sp>
      <p:pic>
        <p:nvPicPr>
          <p:cNvPr id="246683160" name="Image 24668315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1778" y="1289097"/>
            <a:ext cx="6456872" cy="5418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0336868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en-US" sz="4400" b="0" i="0" u="none" strike="noStrike" cap="none" spc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Pagination et selection dans le catalogue</a:t>
            </a:r>
            <a:endParaRPr sz="4400"/>
          </a:p>
        </p:txBody>
      </p:sp>
      <p:sp>
        <p:nvSpPr>
          <p:cNvPr id="867387834" name="Объект 2"/>
          <p:cNvSpPr>
            <a:spLocks noGrp="1"/>
          </p:cNvSpPr>
          <p:nvPr>
            <p:ph idx="1"/>
          </p:nvPr>
        </p:nvSpPr>
        <p:spPr bwMode="auto">
          <a:xfrm>
            <a:off x="7004830" y="1600199"/>
            <a:ext cx="4577567" cy="452596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defRPr/>
            </a:pPr>
            <a:r>
              <a:rPr lang="en-US" sz="26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Pagination des résultats</a:t>
            </a:r>
            <a:endParaRPr lang="en-US" sz="26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26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boutons :</a:t>
            </a:r>
            <a:endParaRPr lang="en-US" sz="26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>
              <a:buFont typeface="Arial"/>
              <a:buChar char="–"/>
              <a:defRPr/>
            </a:pPr>
            <a:r>
              <a:rPr lang="en-US" sz="26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Tout sélectionner</a:t>
            </a:r>
            <a:endParaRPr lang="en-US" sz="26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>
              <a:buFont typeface="Arial"/>
              <a:buChar char="–"/>
              <a:defRPr/>
            </a:pPr>
            <a:r>
              <a:rPr lang="en-US" sz="26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Tout désélectionner</a:t>
            </a:r>
            <a:endParaRPr sz="3200"/>
          </a:p>
          <a:p>
            <a:pPr>
              <a:defRPr/>
            </a:pPr>
            <a:endParaRPr/>
          </a:p>
        </p:txBody>
      </p:sp>
      <p:pic>
        <p:nvPicPr>
          <p:cNvPr id="1112781320" name="Image 111278131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1778" y="1289097"/>
            <a:ext cx="6456872" cy="5418221"/>
          </a:xfrm>
          <a:prstGeom prst="rect">
            <a:avLst/>
          </a:prstGeom>
        </p:spPr>
      </p:pic>
      <p:sp>
        <p:nvSpPr>
          <p:cNvPr id="1402937780" name="Organigramme : Alternative 1402937779"/>
          <p:cNvSpPr/>
          <p:nvPr/>
        </p:nvSpPr>
        <p:spPr bwMode="auto">
          <a:xfrm>
            <a:off x="437593" y="3244229"/>
            <a:ext cx="5664868" cy="286466"/>
          </a:xfrm>
          <a:prstGeom prst="flowChartAlternateProcess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0160095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 lnSpcReduction="2000"/>
          </a:bodyPr>
          <a:lstStyle/>
          <a:p>
            <a:pPr>
              <a:defRPr/>
            </a:pPr>
            <a:r>
              <a:rPr lang="en-US" sz="4400" b="0" i="0" u="none" strike="noStrike" cap="none" spc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Parametres supplémentaires dans l’URL (zoom, long/lat)</a:t>
            </a:r>
            <a:endParaRPr sz="4400"/>
          </a:p>
        </p:txBody>
      </p:sp>
      <p:sp>
        <p:nvSpPr>
          <p:cNvPr id="1633838182" name="Объект 2"/>
          <p:cNvSpPr>
            <a:spLocks noGrp="1"/>
          </p:cNvSpPr>
          <p:nvPr>
            <p:ph idx="1"/>
          </p:nvPr>
        </p:nvSpPr>
        <p:spPr bwMode="auto">
          <a:xfrm>
            <a:off x="294360" y="1600199"/>
            <a:ext cx="11288036" cy="452596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defRPr/>
            </a:pPr>
            <a:r>
              <a:rPr lang="en-US" sz="26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https://portail.indigeo.fr/geocms/maps/portail-cmwoceaa?zoom=20&amp;lng=-1.551&amp;lat=47.24#project</a:t>
            </a:r>
            <a:endParaRPr sz="1400"/>
          </a:p>
        </p:txBody>
      </p:sp>
      <p:pic>
        <p:nvPicPr>
          <p:cNvPr id="166422350" name="Image 16642234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304020" y="2606842"/>
            <a:ext cx="7268716" cy="38684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0139481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 lnSpcReduction="2000"/>
          </a:bodyPr>
          <a:lstStyle/>
          <a:p>
            <a:pPr>
              <a:defRPr/>
            </a:pPr>
            <a:r>
              <a:rPr lang="en-US" sz="4400" b="0" i="0" u="none" strike="noStrike" cap="none" spc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Amélioration de la sauvegarde des cartes (duplication)</a:t>
            </a:r>
            <a:endParaRPr sz="4400"/>
          </a:p>
        </p:txBody>
      </p:sp>
      <p:sp>
        <p:nvSpPr>
          <p:cNvPr id="1312772018" name="Объект 2"/>
          <p:cNvSpPr>
            <a:spLocks noGrp="1"/>
          </p:cNvSpPr>
          <p:nvPr>
            <p:ph idx="1"/>
          </p:nvPr>
        </p:nvSpPr>
        <p:spPr bwMode="auto">
          <a:xfrm>
            <a:off x="9776390" y="1600199"/>
            <a:ext cx="1806005" cy="452596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 sz="1400"/>
              <a:t>Bouton Nouvelle Carte</a:t>
            </a:r>
          </a:p>
          <a:p>
            <a:pPr marL="0" indent="0">
              <a:buFont typeface="Arial"/>
              <a:buNone/>
              <a:defRPr/>
            </a:pPr>
            <a:endParaRPr sz="1400"/>
          </a:p>
          <a:p>
            <a:pPr marL="0" indent="0">
              <a:buFont typeface="Arial"/>
              <a:buNone/>
              <a:defRPr/>
            </a:pPr>
            <a:r>
              <a:rPr sz="1400"/>
              <a:t>Bouton Dupliquer</a:t>
            </a:r>
          </a:p>
        </p:txBody>
      </p:sp>
      <p:pic>
        <p:nvPicPr>
          <p:cNvPr id="2038648911" name="Image 20386489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23395" y="1537226"/>
            <a:ext cx="9295613" cy="4933543"/>
          </a:xfrm>
          <a:prstGeom prst="rect">
            <a:avLst/>
          </a:prstGeom>
        </p:spPr>
      </p:pic>
      <p:pic>
        <p:nvPicPr>
          <p:cNvPr id="2020377361" name="Image 202037736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196606" y="1537226"/>
            <a:ext cx="1522402" cy="16368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Tur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124</Words>
  <Application>Microsoft Office PowerPoint</Application>
  <DocSecurity>0</DocSecurity>
  <PresentationFormat>Grand écran</PresentationFormat>
  <Paragraphs>32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Turtle</vt:lpstr>
      <vt:lpstr>INDIGEO 2024</vt:lpstr>
      <vt:lpstr>What’s new ?</vt:lpstr>
      <vt:lpstr>Amélioration de l’interrogation</vt:lpstr>
      <vt:lpstr>Optimisation du moteur de recherche</vt:lpstr>
      <vt:lpstr>Pagination et selection dans le catalogue</vt:lpstr>
      <vt:lpstr>Parametres supplémentaires dans l’URL (zoom, long/lat)</vt:lpstr>
      <vt:lpstr>Amélioration de la sauvegarde des cartes (duplication)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INDIGEO 2024</dc:title>
  <dc:subject/>
  <dc:creator>rouan</dc:creator>
  <cp:keywords/>
  <dc:description/>
  <cp:lastModifiedBy>rouan</cp:lastModifiedBy>
  <cp:revision>7</cp:revision>
  <dcterms:modified xsi:type="dcterms:W3CDTF">2024-01-28T18:02:35Z</dcterms:modified>
  <cp:category/>
  <dc:identifier/>
  <cp:contentStatus/>
  <dc:language/>
  <cp:version/>
</cp:coreProperties>
</file>