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8.jpg" ContentType="image/jpg"/>
  <Override PartName="/ppt/media/image9.jpg" ContentType="image/jpg"/>
  <Override PartName="/ppt/media/image10.jpg" ContentType="image/jpg"/>
  <Override PartName="/ppt/media/image12.jpg" ContentType="image/jpg"/>
  <Override PartName="/ppt/media/image13.jpg" ContentType="image/jpg"/>
  <Override PartName="/ppt/media/image15.jpg" ContentType="image/jpg"/>
  <Override PartName="/ppt/media/image16.jpg" ContentType="image/jpg"/>
  <Override PartName="/ppt/media/image17.jpg" ContentType="image/jpg"/>
  <Override PartName="/ppt/media/image18.jpg" ContentType="image/jpg"/>
  <Override PartName="/ppt/media/image25.jpg" ContentType="image/jpg"/>
  <Override PartName="/ppt/media/image27.jpg" ContentType="image/jpg"/>
  <Override PartName="/ppt/media/image28.jpg" ContentType="image/jpg"/>
  <Override PartName="/ppt/media/image29.jpg" ContentType="image/jpg"/>
  <Override PartName="/ppt/media/image30.jpg" ContentType="image/jpg"/>
  <Override PartName="/ppt/media/image32.jpg" ContentType="image/jpg"/>
  <Override PartName="/ppt/media/image33.jpg" ContentType="image/jpg"/>
  <Override PartName="/ppt/media/image34.jpg" ContentType="image/jpg"/>
  <Override PartName="/ppt/media/image35.jpg" ContentType="image/jpg"/>
  <Override PartName="/ppt/media/image41.jpg" ContentType="image/jpg"/>
  <Override PartName="/ppt/media/image42.jpg" ContentType="image/jpg"/>
  <Override PartName="/ppt/media/image44.jpg" ContentType="image/jpg"/>
  <Override PartName="/ppt/media/image45.jpg" ContentType="image/jpg"/>
  <Override PartName="/ppt/media/image46.jpg" ContentType="image/jpg"/>
  <Override PartName="/ppt/media/image48.jpg" ContentType="image/jpg"/>
  <Override PartName="/ppt/media/image52.jpg" ContentType="image/jpg"/>
  <Override PartName="/ppt/media/image54.jpg" ContentType="image/jpg"/>
  <Override PartName="/ppt/media/image56.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2.jpg" ContentType="image/jpg"/>
  <Override PartName="/ppt/media/image67.jpg" ContentType="image/jpg"/>
  <Override PartName="/ppt/media/image69.jpg" ContentType="image/jpg"/>
  <Override PartName="/ppt/media/image73.jpg" ContentType="image/jpg"/>
  <Override PartName="/ppt/media/image74.jpg" ContentType="image/jpg"/>
  <Override PartName="/ppt/media/image75.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89.jpg" ContentType="image/jpg"/>
  <Override PartName="/ppt/media/image190.jpg" ContentType="image/jpg"/>
  <Override PartName="/ppt/media/image197.jpg" ContentType="image/jpg"/>
  <Override PartName="/ppt/media/image200.jpg" ContentType="image/jpg"/>
  <Override PartName="/ppt/media/image201.jpg" ContentType="image/jpg"/>
  <Override PartName="/ppt/media/image202.jpg" ContentType="image/jpg"/>
  <Override PartName="/ppt/media/image205.jpg" ContentType="image/jpg"/>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7" r:id="rId3"/>
    <p:sldMasterId id="2147483673" r:id="rId4"/>
    <p:sldMasterId id="2147483685" r:id="rId5"/>
    <p:sldMasterId id="2147483691" r:id="rId6"/>
  </p:sldMasterIdLst>
  <p:notesMasterIdLst>
    <p:notesMasterId r:id="rId71"/>
  </p:notesMasterIdLst>
  <p:handoutMasterIdLst>
    <p:handoutMasterId r:id="rId72"/>
  </p:handoutMasterIdLst>
  <p:sldIdLst>
    <p:sldId id="256" r:id="rId7"/>
    <p:sldId id="260" r:id="rId8"/>
    <p:sldId id="311" r:id="rId9"/>
    <p:sldId id="312"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313" r:id="rId23"/>
    <p:sldId id="314" r:id="rId24"/>
    <p:sldId id="276" r:id="rId25"/>
    <p:sldId id="277" r:id="rId26"/>
    <p:sldId id="278" r:id="rId27"/>
    <p:sldId id="279" r:id="rId28"/>
    <p:sldId id="280" r:id="rId29"/>
    <p:sldId id="281" r:id="rId30"/>
    <p:sldId id="282" r:id="rId31"/>
    <p:sldId id="283" r:id="rId32"/>
    <p:sldId id="284" r:id="rId33"/>
    <p:sldId id="315"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16" r:id="rId59"/>
    <p:sldId id="319" r:id="rId60"/>
    <p:sldId id="320" r:id="rId61"/>
    <p:sldId id="321" r:id="rId62"/>
    <p:sldId id="322" r:id="rId63"/>
    <p:sldId id="323" r:id="rId64"/>
    <p:sldId id="324" r:id="rId65"/>
    <p:sldId id="317" r:id="rId66"/>
    <p:sldId id="318" r:id="rId67"/>
    <p:sldId id="325" r:id="rId68"/>
    <p:sldId id="326" r:id="rId69"/>
    <p:sldId id="261" r:id="rId7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9E7"/>
    <a:srgbClr val="0075B9"/>
    <a:srgbClr val="B7C72A"/>
    <a:srgbClr val="009CDD"/>
    <a:srgbClr val="499250"/>
    <a:srgbClr val="75A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sz="1400" b="0" dirty="0" err="1" smtClean="0">
                <a:solidFill>
                  <a:srgbClr val="002060"/>
                </a:solidFill>
                <a:latin typeface="Arial Narrow" panose="020B0606020202030204" pitchFamily="34" charset="0"/>
              </a:rPr>
              <a:t>Number</a:t>
            </a:r>
            <a:r>
              <a:rPr lang="fr-FR" sz="1400" b="0" baseline="0" dirty="0" smtClean="0">
                <a:solidFill>
                  <a:srgbClr val="002060"/>
                </a:solidFill>
                <a:latin typeface="Arial Narrow" panose="020B0606020202030204" pitchFamily="34" charset="0"/>
              </a:rPr>
              <a:t> of ECOS NORD </a:t>
            </a:r>
            <a:r>
              <a:rPr lang="fr-FR" sz="1400" b="0" baseline="0" dirty="0" err="1" smtClean="0">
                <a:solidFill>
                  <a:srgbClr val="002060"/>
                </a:solidFill>
                <a:latin typeface="Arial Narrow" panose="020B0606020202030204" pitchFamily="34" charset="0"/>
              </a:rPr>
              <a:t>projects</a:t>
            </a:r>
            <a:r>
              <a:rPr lang="fr-FR" sz="1400" b="0" baseline="0" dirty="0" smtClean="0">
                <a:solidFill>
                  <a:srgbClr val="002060"/>
                </a:solidFill>
                <a:latin typeface="Arial Narrow" panose="020B0606020202030204" pitchFamily="34" charset="0"/>
              </a:rPr>
              <a:t> </a:t>
            </a:r>
            <a:r>
              <a:rPr lang="fr-FR" sz="1400" b="0" baseline="0" dirty="0" err="1" smtClean="0">
                <a:solidFill>
                  <a:srgbClr val="002060"/>
                </a:solidFill>
                <a:latin typeface="Arial Narrow" panose="020B0606020202030204" pitchFamily="34" charset="0"/>
              </a:rPr>
              <a:t>selected</a:t>
            </a:r>
            <a:r>
              <a:rPr lang="fr-FR" sz="1400" b="0" baseline="0" dirty="0" smtClean="0">
                <a:solidFill>
                  <a:srgbClr val="002060"/>
                </a:solidFill>
                <a:latin typeface="Arial Narrow" panose="020B0606020202030204" pitchFamily="34" charset="0"/>
              </a:rPr>
              <a:t> per </a:t>
            </a:r>
            <a:r>
              <a:rPr lang="fr-FR" sz="1400" b="0" baseline="0" dirty="0" err="1" smtClean="0">
                <a:solidFill>
                  <a:srgbClr val="002060"/>
                </a:solidFill>
                <a:latin typeface="Arial Narrow" panose="020B0606020202030204" pitchFamily="34" charset="0"/>
              </a:rPr>
              <a:t>year</a:t>
            </a:r>
            <a:endParaRPr lang="fr-FR" sz="1400" b="1" dirty="0">
              <a:solidFill>
                <a:srgbClr val="002060"/>
              </a:solidFill>
              <a:latin typeface="Arial Narrow" panose="020B0606020202030204" pitchFamily="34" charset="0"/>
            </a:endParaRPr>
          </a:p>
        </c:rich>
      </c:tx>
      <c:layout/>
      <c:overlay val="0"/>
    </c:title>
    <c:autoTitleDeleted val="0"/>
    <c:plotArea>
      <c:layout/>
      <c:barChart>
        <c:barDir val="col"/>
        <c:grouping val="clustered"/>
        <c:varyColors val="0"/>
        <c:ser>
          <c:idx val="1"/>
          <c:order val="0"/>
          <c:tx>
            <c:strRef>
              <c:f>Feuil1!$E$2</c:f>
              <c:strCache>
                <c:ptCount val="1"/>
                <c:pt idx="0">
                  <c:v>Nombre de projets ECOS NORD Colombie sélectionnés par an</c:v>
                </c:pt>
              </c:strCache>
            </c:strRef>
          </c:tx>
          <c:spPr>
            <a:solidFill>
              <a:schemeClr val="accent5">
                <a:lumMod val="75000"/>
              </a:schemeClr>
            </a:solidFill>
          </c:spPr>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Feuil1!$F$1:$U$1</c:f>
              <c:numCache>
                <c:formatCode>General</c:formatCode>
                <c:ptCount val="16"/>
                <c:pt idx="0">
                  <c:v>1998</c:v>
                </c:pt>
                <c:pt idx="1">
                  <c:v>1999</c:v>
                </c:pt>
                <c:pt idx="2">
                  <c:v>2001</c:v>
                </c:pt>
                <c:pt idx="3">
                  <c:v>2002</c:v>
                </c:pt>
                <c:pt idx="4">
                  <c:v>2004</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Feuil1!$F$2:$U$2</c:f>
              <c:numCache>
                <c:formatCode>General</c:formatCode>
                <c:ptCount val="16"/>
                <c:pt idx="0">
                  <c:v>11</c:v>
                </c:pt>
                <c:pt idx="1">
                  <c:v>12</c:v>
                </c:pt>
                <c:pt idx="2">
                  <c:v>7</c:v>
                </c:pt>
                <c:pt idx="3">
                  <c:v>13</c:v>
                </c:pt>
                <c:pt idx="4">
                  <c:v>17</c:v>
                </c:pt>
                <c:pt idx="5">
                  <c:v>12</c:v>
                </c:pt>
                <c:pt idx="6">
                  <c:v>8</c:v>
                </c:pt>
                <c:pt idx="7">
                  <c:v>10</c:v>
                </c:pt>
                <c:pt idx="8">
                  <c:v>8</c:v>
                </c:pt>
                <c:pt idx="9">
                  <c:v>8</c:v>
                </c:pt>
                <c:pt idx="10">
                  <c:v>9</c:v>
                </c:pt>
                <c:pt idx="11">
                  <c:v>8</c:v>
                </c:pt>
                <c:pt idx="12">
                  <c:v>7</c:v>
                </c:pt>
                <c:pt idx="13">
                  <c:v>8</c:v>
                </c:pt>
                <c:pt idx="14">
                  <c:v>8</c:v>
                </c:pt>
                <c:pt idx="15">
                  <c:v>7</c:v>
                </c:pt>
              </c:numCache>
            </c:numRef>
          </c:val>
          <c:extLst>
            <c:ext xmlns:c16="http://schemas.microsoft.com/office/drawing/2014/chart" uri="{C3380CC4-5D6E-409C-BE32-E72D297353CC}">
              <c16:uniqueId val="{00000000-915F-4968-B7C1-81ABAB9E7C7E}"/>
            </c:ext>
          </c:extLst>
        </c:ser>
        <c:dLbls>
          <c:showLegendKey val="0"/>
          <c:showVal val="0"/>
          <c:showCatName val="0"/>
          <c:showSerName val="0"/>
          <c:showPercent val="0"/>
          <c:showBubbleSize val="0"/>
        </c:dLbls>
        <c:gapWidth val="150"/>
        <c:axId val="60548608"/>
        <c:axId val="60550144"/>
      </c:barChart>
      <c:catAx>
        <c:axId val="60548608"/>
        <c:scaling>
          <c:orientation val="minMax"/>
        </c:scaling>
        <c:delete val="0"/>
        <c:axPos val="b"/>
        <c:numFmt formatCode="General" sourceLinked="1"/>
        <c:majorTickMark val="out"/>
        <c:minorTickMark val="none"/>
        <c:tickLblPos val="nextTo"/>
        <c:crossAx val="60550144"/>
        <c:crosses val="autoZero"/>
        <c:auto val="1"/>
        <c:lblAlgn val="ctr"/>
        <c:lblOffset val="100"/>
        <c:noMultiLvlLbl val="0"/>
      </c:catAx>
      <c:valAx>
        <c:axId val="60550144"/>
        <c:scaling>
          <c:orientation val="minMax"/>
        </c:scaling>
        <c:delete val="0"/>
        <c:axPos val="l"/>
        <c:majorGridlines/>
        <c:numFmt formatCode="General" sourceLinked="1"/>
        <c:majorTickMark val="out"/>
        <c:minorTickMark val="none"/>
        <c:tickLblPos val="nextTo"/>
        <c:crossAx val="6054860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b="0" dirty="0">
                <a:solidFill>
                  <a:srgbClr val="002060"/>
                </a:solidFill>
                <a:latin typeface="Arial Narrow" panose="020B0606020202030204" pitchFamily="34" charset="0"/>
              </a:rPr>
              <a:t>Number of ECOS Nord projects selected per year </a:t>
            </a:r>
          </a:p>
        </c:rich>
      </c:tx>
      <c:layout/>
      <c:overlay val="0"/>
    </c:title>
    <c:autoTitleDeleted val="0"/>
    <c:plotArea>
      <c:layout/>
      <c:barChart>
        <c:barDir val="col"/>
        <c:grouping val="clustered"/>
        <c:varyColors val="0"/>
        <c:ser>
          <c:idx val="0"/>
          <c:order val="0"/>
          <c:tx>
            <c:strRef>
              <c:f>Feuil1!$B$1</c:f>
              <c:strCache>
                <c:ptCount val="1"/>
                <c:pt idx="0">
                  <c:v>Number of ECOS Nord projects selected per year</c:v>
                </c:pt>
              </c:strCache>
            </c:strRef>
          </c:tx>
          <c:spPr>
            <a:solidFill>
              <a:schemeClr val="accent1">
                <a:lumMod val="75000"/>
              </a:schemeClr>
            </a:solidFill>
          </c:spPr>
          <c:invertIfNegative val="0"/>
          <c:cat>
            <c:numRef>
              <c:f>Feuil1!$A$2:$A$16</c:f>
              <c:numCache>
                <c:formatCode>General</c:formatCode>
                <c:ptCount val="15"/>
                <c:pt idx="0">
                  <c:v>1999</c:v>
                </c:pt>
                <c:pt idx="1">
                  <c:v>2000</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Feuil1!$B$2:$B$16</c:f>
              <c:numCache>
                <c:formatCode>General</c:formatCode>
                <c:ptCount val="15"/>
                <c:pt idx="0">
                  <c:v>12</c:v>
                </c:pt>
                <c:pt idx="1">
                  <c:v>14</c:v>
                </c:pt>
                <c:pt idx="2">
                  <c:v>6</c:v>
                </c:pt>
                <c:pt idx="3">
                  <c:v>5</c:v>
                </c:pt>
                <c:pt idx="4">
                  <c:v>7</c:v>
                </c:pt>
                <c:pt idx="5">
                  <c:v>5</c:v>
                </c:pt>
                <c:pt idx="6">
                  <c:v>6</c:v>
                </c:pt>
                <c:pt idx="7">
                  <c:v>5</c:v>
                </c:pt>
                <c:pt idx="8">
                  <c:v>6</c:v>
                </c:pt>
                <c:pt idx="9">
                  <c:v>3</c:v>
                </c:pt>
                <c:pt idx="10">
                  <c:v>5</c:v>
                </c:pt>
                <c:pt idx="11">
                  <c:v>3</c:v>
                </c:pt>
                <c:pt idx="12">
                  <c:v>3</c:v>
                </c:pt>
                <c:pt idx="13">
                  <c:v>5</c:v>
                </c:pt>
                <c:pt idx="14">
                  <c:v>5</c:v>
                </c:pt>
              </c:numCache>
            </c:numRef>
          </c:val>
          <c:extLst>
            <c:ext xmlns:c16="http://schemas.microsoft.com/office/drawing/2014/chart" uri="{C3380CC4-5D6E-409C-BE32-E72D297353CC}">
              <c16:uniqueId val="{00000000-F58D-4439-BF28-EFAC5DADC57D}"/>
            </c:ext>
          </c:extLst>
        </c:ser>
        <c:dLbls>
          <c:showLegendKey val="0"/>
          <c:showVal val="0"/>
          <c:showCatName val="0"/>
          <c:showSerName val="0"/>
          <c:showPercent val="0"/>
          <c:showBubbleSize val="0"/>
        </c:dLbls>
        <c:gapWidth val="150"/>
        <c:axId val="60702080"/>
        <c:axId val="60736640"/>
      </c:barChart>
      <c:catAx>
        <c:axId val="60702080"/>
        <c:scaling>
          <c:orientation val="minMax"/>
        </c:scaling>
        <c:delete val="0"/>
        <c:axPos val="b"/>
        <c:numFmt formatCode="General" sourceLinked="1"/>
        <c:majorTickMark val="out"/>
        <c:minorTickMark val="none"/>
        <c:tickLblPos val="nextTo"/>
        <c:crossAx val="60736640"/>
        <c:crosses val="autoZero"/>
        <c:auto val="1"/>
        <c:lblAlgn val="ctr"/>
        <c:lblOffset val="100"/>
        <c:noMultiLvlLbl val="0"/>
      </c:catAx>
      <c:valAx>
        <c:axId val="60736640"/>
        <c:scaling>
          <c:orientation val="minMax"/>
        </c:scaling>
        <c:delete val="0"/>
        <c:axPos val="l"/>
        <c:majorGridlines/>
        <c:numFmt formatCode="General" sourceLinked="1"/>
        <c:majorTickMark val="out"/>
        <c:minorTickMark val="none"/>
        <c:tickLblPos val="nextTo"/>
        <c:crossAx val="6070208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Feuil1!$A$3:$A$25</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Feuil1!$B$3:$B$25</c:f>
              <c:numCache>
                <c:formatCode>General</c:formatCode>
                <c:ptCount val="23"/>
                <c:pt idx="0">
                  <c:v>5</c:v>
                </c:pt>
                <c:pt idx="1">
                  <c:v>11</c:v>
                </c:pt>
                <c:pt idx="2">
                  <c:v>10</c:v>
                </c:pt>
                <c:pt idx="3">
                  <c:v>16</c:v>
                </c:pt>
                <c:pt idx="4">
                  <c:v>12</c:v>
                </c:pt>
                <c:pt idx="5">
                  <c:v>15</c:v>
                </c:pt>
                <c:pt idx="6">
                  <c:v>15</c:v>
                </c:pt>
                <c:pt idx="7">
                  <c:v>18</c:v>
                </c:pt>
                <c:pt idx="8">
                  <c:v>15</c:v>
                </c:pt>
                <c:pt idx="9">
                  <c:v>11</c:v>
                </c:pt>
                <c:pt idx="10">
                  <c:v>9</c:v>
                </c:pt>
                <c:pt idx="11">
                  <c:v>14</c:v>
                </c:pt>
                <c:pt idx="12">
                  <c:v>15</c:v>
                </c:pt>
                <c:pt idx="13">
                  <c:v>12</c:v>
                </c:pt>
                <c:pt idx="14">
                  <c:v>9</c:v>
                </c:pt>
                <c:pt idx="15">
                  <c:v>11</c:v>
                </c:pt>
                <c:pt idx="16">
                  <c:v>10</c:v>
                </c:pt>
                <c:pt idx="17">
                  <c:v>11</c:v>
                </c:pt>
                <c:pt idx="18">
                  <c:v>9</c:v>
                </c:pt>
                <c:pt idx="19">
                  <c:v>10</c:v>
                </c:pt>
                <c:pt idx="20">
                  <c:v>11</c:v>
                </c:pt>
                <c:pt idx="21">
                  <c:v>11</c:v>
                </c:pt>
                <c:pt idx="22">
                  <c:v>9</c:v>
                </c:pt>
              </c:numCache>
            </c:numRef>
          </c:val>
          <c:extLst>
            <c:ext xmlns:c16="http://schemas.microsoft.com/office/drawing/2014/chart" uri="{C3380CC4-5D6E-409C-BE32-E72D297353CC}">
              <c16:uniqueId val="{00000000-2208-42F8-B333-0CB6779DCFB3}"/>
            </c:ext>
          </c:extLst>
        </c:ser>
        <c:dLbls>
          <c:showLegendKey val="0"/>
          <c:showVal val="0"/>
          <c:showCatName val="0"/>
          <c:showSerName val="0"/>
          <c:showPercent val="0"/>
          <c:showBubbleSize val="0"/>
        </c:dLbls>
        <c:gapWidth val="150"/>
        <c:shape val="box"/>
        <c:axId val="60913536"/>
        <c:axId val="60915072"/>
        <c:axId val="0"/>
      </c:bar3DChart>
      <c:catAx>
        <c:axId val="60913536"/>
        <c:scaling>
          <c:orientation val="minMax"/>
        </c:scaling>
        <c:delete val="0"/>
        <c:axPos val="b"/>
        <c:numFmt formatCode="General" sourceLinked="1"/>
        <c:majorTickMark val="out"/>
        <c:minorTickMark val="none"/>
        <c:tickLblPos val="nextTo"/>
        <c:crossAx val="60915072"/>
        <c:crosses val="autoZero"/>
        <c:auto val="1"/>
        <c:lblAlgn val="ctr"/>
        <c:lblOffset val="100"/>
        <c:noMultiLvlLbl val="0"/>
      </c:catAx>
      <c:valAx>
        <c:axId val="60915072"/>
        <c:scaling>
          <c:orientation val="minMax"/>
        </c:scaling>
        <c:delete val="0"/>
        <c:axPos val="l"/>
        <c:majorGridlines/>
        <c:numFmt formatCode="General" sourceLinked="1"/>
        <c:majorTickMark val="out"/>
        <c:minorTickMark val="none"/>
        <c:tickLblPos val="nextTo"/>
        <c:crossAx val="6091353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Lbls>
            <c:spPr>
              <a:noFill/>
              <a:ln>
                <a:noFill/>
              </a:ln>
              <a:effectLst/>
            </c:spPr>
            <c:txPr>
              <a:bodyPr/>
              <a:lstStyle/>
              <a:p>
                <a:pPr>
                  <a:defRPr b="1"/>
                </a:pPr>
                <a:endParaRPr lang="fr-FR"/>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Feuil2!$A$4:$A$9</c:f>
              <c:strCache>
                <c:ptCount val="6"/>
                <c:pt idx="0">
                  <c:v>Agronomía, medio ambiente y biología animal</c:v>
                </c:pt>
                <c:pt idx="1">
                  <c:v>Ciencias de la Tierra y del Universo</c:v>
                </c:pt>
                <c:pt idx="2">
                  <c:v>Matemáticas, informática y automática</c:v>
                </c:pt>
                <c:pt idx="3">
                  <c:v>Ciencias humanas y sociales</c:v>
                </c:pt>
                <c:pt idx="4">
                  <c:v>Salud y ciencias de la vida</c:v>
                </c:pt>
                <c:pt idx="5">
                  <c:v>Ciencias físicas y químicas</c:v>
                </c:pt>
              </c:strCache>
            </c:strRef>
          </c:cat>
          <c:val>
            <c:numRef>
              <c:f>Feuil2!$B$4:$B$9</c:f>
              <c:numCache>
                <c:formatCode>0%</c:formatCode>
                <c:ptCount val="6"/>
                <c:pt idx="0">
                  <c:v>0.23</c:v>
                </c:pt>
                <c:pt idx="1">
                  <c:v>0.1</c:v>
                </c:pt>
                <c:pt idx="2">
                  <c:v>0.11</c:v>
                </c:pt>
                <c:pt idx="3">
                  <c:v>0.15</c:v>
                </c:pt>
                <c:pt idx="4">
                  <c:v>0.18</c:v>
                </c:pt>
                <c:pt idx="5">
                  <c:v>0.23</c:v>
                </c:pt>
              </c:numCache>
            </c:numRef>
          </c:val>
          <c:extLst>
            <c:ext xmlns:c16="http://schemas.microsoft.com/office/drawing/2014/chart" uri="{C3380CC4-5D6E-409C-BE32-E72D297353CC}">
              <c16:uniqueId val="{00000000-ABFF-4DDF-B4C0-DDA19CAA8BBF}"/>
            </c:ext>
          </c:extLst>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E2CC98-E125-413F-B530-45105B9D0D3D}" type="datetimeFigureOut">
              <a:rPr lang="fr-FR" smtClean="0"/>
              <a:t>14/06/2018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toto</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F41182-F644-4C96-B2F1-7A52CE92656A}" type="slidenum">
              <a:rPr lang="fr-FR" smtClean="0"/>
              <a:t>‹N°›</a:t>
            </a:fld>
            <a:endParaRPr lang="fr-FR"/>
          </a:p>
        </p:txBody>
      </p:sp>
    </p:spTree>
    <p:extLst>
      <p:ext uri="{BB962C8B-B14F-4D97-AF65-F5344CB8AC3E}">
        <p14:creationId xmlns:p14="http://schemas.microsoft.com/office/powerpoint/2010/main" val="375403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B79FD-7EED-445E-829F-9C423252BC7A}" type="datetimeFigureOut">
              <a:rPr lang="fr-FR" smtClean="0"/>
              <a:t>14/06/2018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toto</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DBED1-7448-4F48-8799-34A48392624E}" type="slidenum">
              <a:rPr lang="fr-FR" smtClean="0"/>
              <a:t>‹N°›</a:t>
            </a:fld>
            <a:endParaRPr lang="fr-FR"/>
          </a:p>
        </p:txBody>
      </p:sp>
    </p:spTree>
    <p:extLst>
      <p:ext uri="{BB962C8B-B14F-4D97-AF65-F5344CB8AC3E}">
        <p14:creationId xmlns:p14="http://schemas.microsoft.com/office/powerpoint/2010/main" val="37446715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54DBED1-7448-4F48-8799-34A48392624E}" type="slidenum">
              <a:rPr lang="fr-FR" smtClean="0"/>
              <a:t>2</a:t>
            </a:fld>
            <a:endParaRPr lang="fr-FR"/>
          </a:p>
        </p:txBody>
      </p:sp>
    </p:spTree>
    <p:extLst>
      <p:ext uri="{BB962C8B-B14F-4D97-AF65-F5344CB8AC3E}">
        <p14:creationId xmlns:p14="http://schemas.microsoft.com/office/powerpoint/2010/main" val="6071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fld id="{BD314A33-B7E5-49E9-8079-062A6101ABF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t>42</a:t>
            </a:fld>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7651" name="Text Box 1"/>
          <p:cNvSpPr txBox="1">
            <a:spLocks noChangeArrowheads="1"/>
          </p:cNvSpPr>
          <p:nvPr/>
        </p:nvSpPr>
        <p:spPr bwMode="auto">
          <a:xfrm>
            <a:off x="3848100" y="9409113"/>
            <a:ext cx="29400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217F679F-F973-4850-A777-CA29184B275F}"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652" name="Text Box 2"/>
          <p:cNvSpPr txBox="1">
            <a:spLocks noChangeArrowheads="1"/>
          </p:cNvSpPr>
          <p:nvPr/>
        </p:nvSpPr>
        <p:spPr bwMode="auto">
          <a:xfrm>
            <a:off x="3848100" y="940911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CF3C3C42-3EAA-4646-B446-FE3FFF9C4D53}"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653" name="Rectangle 3"/>
          <p:cNvSpPr>
            <a:spLocks noGrp="1" noRot="1" noChangeAspect="1" noChangeArrowheads="1" noTextEdit="1"/>
          </p:cNvSpPr>
          <p:nvPr>
            <p:ph type="sldImg"/>
          </p:nvPr>
        </p:nvSpPr>
        <p:spPr>
          <a:xfrm>
            <a:off x="920750" y="742950"/>
            <a:ext cx="4953000" cy="3714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4" name="Text Box 4"/>
          <p:cNvSpPr txBox="1">
            <a:spLocks noChangeArrowheads="1"/>
          </p:cNvSpPr>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A ce titre, les comités de sélection (qui recrutent les enseignants-chercheurs) ont ainsi appliqué, dès cette année, la règle imposée, à compter de janvier 2015 par la loi « Sauvadet », en étant composés d’à minima 40 % de personnels du même sexe.</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En application de la loi « Fioraso » du 22 juillet 2013, lors des dernières élections étudiantes, les étudiants ont dû présenter des listes paritaires, ce qui permet une meilleure représentativité des filles dans les conseils centraux. Une VP étudiante (lire page 6) a d’ailleurs été élue.</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En matière d’orientation, il s’agit d’œuvrer avec l’Éducation nationale pour une composition étudiante équilibrée entre les deux sexes dans les formations par une promotion des filières où la parité n’existe pas. Des actions sont déjà réalisées en ce sens à l’université par la MOIP, Polytech (dispositif Cordées de la réussite « Ingénieur(e) toi aussi ») et l’UFR Sciences et techniques, dans le cadre plus général de la promotion de leurs formations.</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Depuis deux ans, l’université participe à la réflexion, avec la région Centre, lors du forum de l’orientation qui a pour thématique « tous les métiers sont mixtes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En février, une journée « Filles et maths » a aussi été proposée avec l’association nationale « Femmes et mathématiques », à l’EPU, permettant d’accueillir des élèves de lycées et de collèges pour promouvoir les mathématiques auprès du public féminin.</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Afin de sensibiliser les acteurs du monde éducatif à cette problématique, une convention régionale pour l’égalité entre les filles et les garçons, les femmes et les hommes dans le système éducatif a été signée en novembre 2013. L’université est aussi partie prenante dans le groupe Égalité de la Direction académique. Ce dernier a organisé une conférence sur le thème de l’égalité entre les filles et les garçons dans le système éducatif, en direction des acteurs de l’éducation nationale, des enseignants-chercheurs et des étudiants le 22 novembre 2013 à Thélème.</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a:r>
            <a:b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endPar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endPar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3&gt; Parfaire l’égalité professionnelle </a:t>
            </a:r>
            <a:b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Favoriser une meilleure articulation entre vie professionnelle et vie personnelle apparaît comme un axe majeur. Il est ainsi prévu de mieux informer les agents sur leurs droits en matière de congés (congé parental, congé pour recherches et conversions thématiques) et de temps partiel, ainsi que sur leurs effets en termes de carrière. Il faudra veiller à ce que les congés afférents à la grossesse et le temps partiel ne pénalisent pas les agents dans le déroulement de celle-ci. Afin d’améliorer les conditions de retour des femmes et des hommes après des congés de maternité et parental, il sera proposé aux agents (en cas d’interruption de carrière d’une durée d’au moins un an) un entretien professionnel avant leur départ, ainsi qu’une action de formation de retour à l’emploi.</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Une réflexion va être engagée sur une charte du temps. Le règlement cadre de l’université prévoit déjà des plages mobiles de manière à effectuer son cycle hebdomadaire de travail selon le rythme choisi.</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Pour mieux accompagner les femmes dans leur parcours professionnel, l’université souhaite adopter une politique volontariste de promotion des femmes et accorder une attention particulière au déroulement de leur carrière, tout en préservant le principe d’égalité.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Parmi les pistes à étudier :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&gt; Lors des entretiens professionnels (pour les personnels Biatss) et des examens des promotions en conseil académique restreint (pour les enseignants-chercheurs), il faudrait dépister les candidates potentielles qui ne demandent pas de promotion alors que leur dossier le permet.</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&gt; Formations au management pour encourager et soutenir les femmes à prendre des responsabilités et à s’affirmer davantage ; tutorat des femmes en position de demander des promotions ou des fonctions à responsabilité.</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Ces dispositifs existent à l’Inserm et pour les femmes enseignants-chercheurs à l’université Joseph Fourrier de Grenoble.</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a:r>
            <a:b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endPar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endPar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4&gt; Former, informer, communiquer</a:t>
            </a:r>
            <a:b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Afin d’agir contre les stéréotypes et prévenir les discriminations, la formation, l’information et la sensibilisation apparaissent comme leviers principaux.</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Parmi les actions mises en place, une conférence sur l’égalité des femmes et des hommes a été animée par Nadine Lorin (responsable de la délégation aux droits des femmes et à l’égalité), afin de sensibiliser les personnels sur ce sujet.</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Une autre sera donnée à la rentrée par Diane Roman, professeure de droit, spécialisée dans ce domaine, pour les enseignants chercheurs, notamment les nouveaux arrivants.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Des projets sont aussi en réflexion pour former les responsables et ainsi intégrer une formation sur l’égalité femmes-hommes dans le parcours management du plan de formation 2015 de l’université.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S’agissant des étudiants, il est projeté de créer de nouvelles UEO sur l’égalité, en droit par exemple. Depuis 2006, il existe une UEO « Genre et histoire » proposée par l’UFR Arts et Sciences Humaines. Une UEO « Études sur le genre : autorité et représentation » a été ouverte à la rentrée 2013 par l’UFR Lettres et Langues.</a:t>
            </a: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27655" name="Text Box 5"/>
          <p:cNvSpPr txBox="1">
            <a:spLocks noChangeArrowheads="1"/>
          </p:cNvSpPr>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6" name="Text Box 6"/>
          <p:cNvSpPr txBox="1">
            <a:spLocks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31508569-2525-4387-9E7F-1E0FA2A01EFF}"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02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fld id="{4C9B5592-9640-4DF8-82F5-C50570F4AA97}"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t>43</a:t>
            </a:fld>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9699" name="Text Box 1"/>
          <p:cNvSpPr txBox="1">
            <a:spLocks noChangeArrowheads="1"/>
          </p:cNvSpPr>
          <p:nvPr/>
        </p:nvSpPr>
        <p:spPr bwMode="auto">
          <a:xfrm>
            <a:off x="3848100" y="9409113"/>
            <a:ext cx="29400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DFFADD2E-8E75-4B63-8558-D74BF7982C9E}"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00" name="Text Box 2"/>
          <p:cNvSpPr txBox="1">
            <a:spLocks noChangeArrowheads="1"/>
          </p:cNvSpPr>
          <p:nvPr/>
        </p:nvSpPr>
        <p:spPr bwMode="auto">
          <a:xfrm>
            <a:off x="3848100" y="940911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82A2C35D-6E14-45A5-A844-81CE641566B5}"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01" name="Rectangle 3"/>
          <p:cNvSpPr>
            <a:spLocks noGrp="1" noRot="1" noChangeAspect="1" noChangeArrowheads="1" noTextEdit="1"/>
          </p:cNvSpPr>
          <p:nvPr>
            <p:ph type="sldImg"/>
          </p:nvPr>
        </p:nvSpPr>
        <p:spPr>
          <a:xfrm>
            <a:off x="920750" y="742950"/>
            <a:ext cx="4953000" cy="3714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2" name="Text Box 4"/>
          <p:cNvSpPr txBox="1">
            <a:spLocks noChangeArrowheads="1"/>
          </p:cNvSpPr>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62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fld id="{0834A3A3-72BE-4353-82ED-2D59119172FB}"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t>47</a:t>
            </a:fld>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4819" name="Text Box 1"/>
          <p:cNvSpPr txBox="1">
            <a:spLocks noChangeArrowheads="1"/>
          </p:cNvSpPr>
          <p:nvPr/>
        </p:nvSpPr>
        <p:spPr bwMode="auto">
          <a:xfrm>
            <a:off x="3848100" y="9409113"/>
            <a:ext cx="29400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6CA99CE1-CB29-4585-95B0-456B739885EF}"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20" name="Text Box 2"/>
          <p:cNvSpPr txBox="1">
            <a:spLocks noChangeArrowheads="1"/>
          </p:cNvSpPr>
          <p:nvPr/>
        </p:nvSpPr>
        <p:spPr bwMode="auto">
          <a:xfrm>
            <a:off x="3848100" y="940911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F232A596-FC62-4A37-BDFC-3B14A9361D85}"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21" name="Rectangle 3"/>
          <p:cNvSpPr>
            <a:spLocks noGrp="1" noRot="1" noChangeAspect="1" noChangeArrowheads="1" noTextEdit="1"/>
          </p:cNvSpPr>
          <p:nvPr>
            <p:ph type="sldImg"/>
          </p:nvPr>
        </p:nvSpPr>
        <p:spPr>
          <a:xfrm>
            <a:off x="920750" y="742950"/>
            <a:ext cx="4953000" cy="3714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2" name="Text Box 4"/>
          <p:cNvSpPr txBox="1">
            <a:spLocks noChangeArrowheads="1"/>
          </p:cNvSpPr>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98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fld id="{7DBF2D3C-AE8D-4A6B-819A-D62109918D6F}"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t>48</a:t>
            </a:fld>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67" name="Text Box 1"/>
          <p:cNvSpPr txBox="1">
            <a:spLocks noChangeArrowheads="1"/>
          </p:cNvSpPr>
          <p:nvPr/>
        </p:nvSpPr>
        <p:spPr bwMode="auto">
          <a:xfrm>
            <a:off x="3848100" y="9409113"/>
            <a:ext cx="29400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B94AB967-5073-4974-A357-9C55BAF6EFF1}"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48</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68" name="Text Box 2"/>
          <p:cNvSpPr txBox="1">
            <a:spLocks noChangeArrowheads="1"/>
          </p:cNvSpPr>
          <p:nvPr/>
        </p:nvSpPr>
        <p:spPr bwMode="auto">
          <a:xfrm>
            <a:off x="3848100" y="940911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02D16ED9-B8B6-426A-920E-FA146BA825DF}"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48</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69" name="Rectangle 3"/>
          <p:cNvSpPr>
            <a:spLocks noGrp="1" noRot="1" noChangeAspect="1" noChangeArrowheads="1" noTextEdit="1"/>
          </p:cNvSpPr>
          <p:nvPr>
            <p:ph type="sldImg"/>
          </p:nvPr>
        </p:nvSpPr>
        <p:spPr>
          <a:xfrm>
            <a:off x="920750" y="742950"/>
            <a:ext cx="4953000" cy="3714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0" name="Text Box 4"/>
          <p:cNvSpPr txBox="1">
            <a:spLocks noChangeArrowheads="1"/>
          </p:cNvSpPr>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962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fld id="{3AE17CA6-E797-44D4-AD82-B0F271A4E881}"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t>49</a:t>
            </a:fld>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8915" name="Text Box 1"/>
          <p:cNvSpPr txBox="1">
            <a:spLocks noChangeArrowheads="1"/>
          </p:cNvSpPr>
          <p:nvPr/>
        </p:nvSpPr>
        <p:spPr bwMode="auto">
          <a:xfrm>
            <a:off x="3848100" y="9409113"/>
            <a:ext cx="29400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C4AE63C2-E5F3-42C3-A0D0-4211E727FA85}"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6" name="Text Box 2"/>
          <p:cNvSpPr txBox="1">
            <a:spLocks noChangeArrowheads="1"/>
          </p:cNvSpPr>
          <p:nvPr/>
        </p:nvSpPr>
        <p:spPr bwMode="auto">
          <a:xfrm>
            <a:off x="3848100" y="940911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60D3FC34-6C5A-43B6-B3A1-BABEC645F79A}"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7" name="Rectangle 3"/>
          <p:cNvSpPr>
            <a:spLocks noGrp="1" noRot="1" noChangeAspect="1" noChangeArrowheads="1" noTextEdit="1"/>
          </p:cNvSpPr>
          <p:nvPr>
            <p:ph type="sldImg"/>
          </p:nvPr>
        </p:nvSpPr>
        <p:spPr>
          <a:xfrm>
            <a:off x="920750" y="742950"/>
            <a:ext cx="4953000" cy="3714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8" name="Text Box 4"/>
          <p:cNvSpPr txBox="1">
            <a:spLocks noChangeArrowheads="1"/>
          </p:cNvSpPr>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17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fld id="{00029B5C-3D1F-47E3-9852-7B31D927B30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t>50</a:t>
            </a:fld>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0963" name="Text Box 1"/>
          <p:cNvSpPr txBox="1">
            <a:spLocks noChangeArrowheads="1"/>
          </p:cNvSpPr>
          <p:nvPr/>
        </p:nvSpPr>
        <p:spPr bwMode="auto">
          <a:xfrm>
            <a:off x="3848100" y="9409113"/>
            <a:ext cx="29400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1257CAA8-E199-4062-AF5F-E3E4A2A0E481}"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50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64" name="Text Box 2"/>
          <p:cNvSpPr txBox="1">
            <a:spLocks noChangeArrowheads="1"/>
          </p:cNvSpPr>
          <p:nvPr/>
        </p:nvSpPr>
        <p:spPr bwMode="auto">
          <a:xfrm>
            <a:off x="3848100" y="940911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EED0F1D9-2F52-44E6-9548-C80C18861BA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50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65" name="Rectangle 3"/>
          <p:cNvSpPr>
            <a:spLocks noGrp="1" noRot="1" noChangeAspect="1" noChangeArrowheads="1" noTextEdit="1"/>
          </p:cNvSpPr>
          <p:nvPr>
            <p:ph type="sldImg"/>
          </p:nvPr>
        </p:nvSpPr>
        <p:spPr>
          <a:xfrm>
            <a:off x="920750" y="742950"/>
            <a:ext cx="4953000" cy="3714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6" name="Text Box 4"/>
          <p:cNvSpPr txBox="1">
            <a:spLocks noChangeArrowheads="1"/>
          </p:cNvSpPr>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53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fld id="{C5EEBCEF-6172-45A6-A815-6129CCB941D1}"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t>51</a:t>
            </a:fld>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3011" name="Text Box 1"/>
          <p:cNvSpPr txBox="1">
            <a:spLocks noChangeArrowheads="1"/>
          </p:cNvSpPr>
          <p:nvPr/>
        </p:nvSpPr>
        <p:spPr bwMode="auto">
          <a:xfrm>
            <a:off x="3848100" y="9409113"/>
            <a:ext cx="29400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52BAC6C9-F735-435C-A59F-048F793CD32C}"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51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012" name="Text Box 2"/>
          <p:cNvSpPr txBox="1">
            <a:spLocks noChangeArrowheads="1"/>
          </p:cNvSpPr>
          <p:nvPr/>
        </p:nvSpPr>
        <p:spPr bwMode="auto">
          <a:xfrm>
            <a:off x="3848100" y="940911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FFCF4A81-2898-44D9-98F6-85FE6C967F22}"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51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013" name="Rectangle 3"/>
          <p:cNvSpPr>
            <a:spLocks noGrp="1" noRot="1" noChangeAspect="1" noChangeArrowheads="1" noTextEdit="1"/>
          </p:cNvSpPr>
          <p:nvPr>
            <p:ph type="sldImg"/>
          </p:nvPr>
        </p:nvSpPr>
        <p:spPr>
          <a:xfrm>
            <a:off x="920750" y="742950"/>
            <a:ext cx="4953000" cy="3714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4" name="Text Box 4"/>
          <p:cNvSpPr txBox="1">
            <a:spLocks noChangeArrowheads="1"/>
          </p:cNvSpPr>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42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fld id="{B5E513F5-C84D-47AA-A0D9-63CE7273E239}"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t>52</a:t>
            </a:fld>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59" name="Text Box 1"/>
          <p:cNvSpPr txBox="1">
            <a:spLocks noChangeArrowheads="1"/>
          </p:cNvSpPr>
          <p:nvPr/>
        </p:nvSpPr>
        <p:spPr bwMode="auto">
          <a:xfrm>
            <a:off x="3848100" y="9409113"/>
            <a:ext cx="29400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6861C504-1012-4356-AE46-2AAD4036D66B}"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52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60" name="Text Box 2"/>
          <p:cNvSpPr txBox="1">
            <a:spLocks noChangeArrowheads="1"/>
          </p:cNvSpPr>
          <p:nvPr/>
        </p:nvSpPr>
        <p:spPr bwMode="auto">
          <a:xfrm>
            <a:off x="3848100" y="940911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12A96675-DA77-4BA0-90EB-32698AD958F2}"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52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61" name="Rectangle 3"/>
          <p:cNvSpPr>
            <a:spLocks noGrp="1" noRot="1" noChangeAspect="1" noChangeArrowheads="1" noTextEdit="1"/>
          </p:cNvSpPr>
          <p:nvPr>
            <p:ph type="sldImg"/>
          </p:nvPr>
        </p:nvSpPr>
        <p:spPr>
          <a:xfrm>
            <a:off x="920750" y="742950"/>
            <a:ext cx="4953000" cy="3714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2" name="Text Box 4"/>
          <p:cNvSpPr txBox="1">
            <a:spLocks noChangeArrowheads="1"/>
          </p:cNvSpPr>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50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DBED1-7448-4F48-8799-34A48392624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830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DBED1-7448-4F48-8799-34A48392624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8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DBED1-7448-4F48-8799-34A48392624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271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DBED1-7448-4F48-8799-34A48392624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792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DBED1-7448-4F48-8799-34A48392624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75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DBED1-7448-4F48-8799-34A48392624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61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DBED1-7448-4F48-8799-34A48392624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649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DBED1-7448-4F48-8799-34A48392624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63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fld id="{992BFAF3-DBE7-453E-AA91-218672F69DCB}"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t>34</a:t>
            </a:fld>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6387" name="Text Box 1"/>
          <p:cNvSpPr txBox="1">
            <a:spLocks noChangeArrowheads="1"/>
          </p:cNvSpPr>
          <p:nvPr/>
        </p:nvSpPr>
        <p:spPr bwMode="auto">
          <a:xfrm>
            <a:off x="3848100" y="9409113"/>
            <a:ext cx="29400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FC1E1A94-3519-472F-8334-78BFD9B83A1E}"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34</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88" name="Text Box 2"/>
          <p:cNvSpPr txBox="1">
            <a:spLocks noChangeArrowheads="1"/>
          </p:cNvSpPr>
          <p:nvPr/>
        </p:nvSpPr>
        <p:spPr bwMode="auto">
          <a:xfrm>
            <a:off x="3848100" y="940911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13908298-4B2C-4BF8-9875-551C308AA332}"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34</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89" name="Rectangle 3"/>
          <p:cNvSpPr>
            <a:spLocks noGrp="1" noRot="1" noChangeAspect="1" noChangeArrowheads="1" noTextEdit="1"/>
          </p:cNvSpPr>
          <p:nvPr>
            <p:ph type="sldImg"/>
          </p:nvPr>
        </p:nvSpPr>
        <p:spPr>
          <a:xfrm>
            <a:off x="920750" y="742950"/>
            <a:ext cx="4953000" cy="3714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0" name="Text Box 4"/>
          <p:cNvSpPr txBox="1">
            <a:spLocks noChangeArrowheads="1"/>
          </p:cNvSpPr>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391" name="Text Box 5"/>
          <p:cNvSpPr txBox="1">
            <a:spLocks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80CCFF5-F3AF-4E9E-B922-31173E23480E}"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92" name="Text Box 6"/>
          <p:cNvSpPr txBox="1">
            <a:spLocks noChangeArrowheads="1"/>
          </p:cNvSpPr>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531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fld id="{B4A6B3F7-CE27-4D65-9C20-7DFB5DDFC45E}"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t>40</a:t>
            </a:fld>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3555" name="Text Box 1"/>
          <p:cNvSpPr txBox="1">
            <a:spLocks noChangeArrowheads="1"/>
          </p:cNvSpPr>
          <p:nvPr/>
        </p:nvSpPr>
        <p:spPr bwMode="auto">
          <a:xfrm>
            <a:off x="3848100" y="9409113"/>
            <a:ext cx="29400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7A779A8F-971C-4C19-A8CD-5109814221E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6" name="Text Box 2"/>
          <p:cNvSpPr txBox="1">
            <a:spLocks noChangeArrowheads="1"/>
          </p:cNvSpPr>
          <p:nvPr/>
        </p:nvSpPr>
        <p:spPr bwMode="auto">
          <a:xfrm>
            <a:off x="3848100" y="940911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C05236EC-CE50-4CFA-9EBC-59451518E87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7" name="Rectangle 3"/>
          <p:cNvSpPr>
            <a:spLocks noGrp="1" noRot="1" noChangeAspect="1" noChangeArrowheads="1" noTextEdit="1"/>
          </p:cNvSpPr>
          <p:nvPr>
            <p:ph type="sldImg"/>
          </p:nvPr>
        </p:nvSpPr>
        <p:spPr>
          <a:xfrm>
            <a:off x="920750" y="742950"/>
            <a:ext cx="4953000" cy="3714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8" name="Text Box 4"/>
          <p:cNvSpPr txBox="1">
            <a:spLocks noChangeArrowheads="1"/>
          </p:cNvSpPr>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559" name="Text Box 5"/>
          <p:cNvSpPr txBox="1">
            <a:spLocks noChangeArrowheads="1"/>
          </p:cNvSpPr>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560" name="Text Box 6"/>
          <p:cNvSpPr txBox="1">
            <a:spLocks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88EED6D-52A9-4957-9D2D-BF21AB0D6369}"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40</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033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fld id="{CAE68948-B356-403C-A2CD-6E4EFC141EAB}"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449263" algn="l"/>
                  <a:tab pos="898525" algn="l"/>
                  <a:tab pos="1347788" algn="l"/>
                  <a:tab pos="1797050" algn="l"/>
                  <a:tab pos="2246313" algn="l"/>
                  <a:tab pos="2695575" algn="l"/>
                </a:tabLst>
                <a:defRPr/>
              </a:pPr>
              <a:t>41</a:t>
            </a:fld>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5603" name="Text Box 1"/>
          <p:cNvSpPr txBox="1">
            <a:spLocks noChangeArrowheads="1"/>
          </p:cNvSpPr>
          <p:nvPr/>
        </p:nvSpPr>
        <p:spPr bwMode="auto">
          <a:xfrm>
            <a:off x="3848100" y="9409113"/>
            <a:ext cx="29400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A6684571-3BED-45BB-90F0-1513ED3C39AA}"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4" name="Text Box 2"/>
          <p:cNvSpPr txBox="1">
            <a:spLocks noChangeArrowheads="1"/>
          </p:cNvSpPr>
          <p:nvPr/>
        </p:nvSpPr>
        <p:spPr bwMode="auto">
          <a:xfrm>
            <a:off x="3848100" y="940911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fld id="{B4C4122B-A233-407A-87F3-23808B8C6FCF}"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215900" marR="0" lvl="0" indent="-211138" algn="r" defTabSz="914400" rtl="0" eaLnBrk="1" fontAlgn="auto" latinLnBrk="0" hangingPunct="1">
                <a:lnSpc>
                  <a:spcPct val="100000"/>
                </a:lnSpc>
                <a:spcBef>
                  <a:spcPct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t>41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5" name="Rectangle 3"/>
          <p:cNvSpPr>
            <a:spLocks noGrp="1" noRot="1" noChangeAspect="1" noChangeArrowheads="1" noTextEdit="1"/>
          </p:cNvSpPr>
          <p:nvPr>
            <p:ph type="sldImg"/>
          </p:nvPr>
        </p:nvSpPr>
        <p:spPr>
          <a:xfrm>
            <a:off x="920750" y="742950"/>
            <a:ext cx="4953000" cy="3714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6" name="Text Box 4"/>
          <p:cNvSpPr txBox="1">
            <a:spLocks noChangeArrowheads="1"/>
          </p:cNvSpPr>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A ce titre, les comités de sélection (qui recrutent les enseignants-chercheurs) ont ainsi appliqué, dès cette année, la règle imposée, à compter de janvier 2015 par la loi « Sauvadet », en étant composés d’à minima 40 % de personnels du même sexe.</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En application de la loi « Fioraso » du 22 juillet 2013, lors des dernières élections étudiantes, les étudiants ont dû présenter des listes paritaires, ce qui permet une meilleure représentativité des filles dans les conseils centraux. Une VP étudiante (lire page 6) a d’ailleurs été élue.</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En matière d’orientation, il s’agit d’œuvrer avec l’Éducation nationale pour une composition étudiante équilibrée entre les deux sexes dans les formations par une promotion des filières où la parité n’existe pas. Des actions sont déjà réalisées en ce sens à l’université par la MOIP, Polytech (dispositif Cordées de la réussite « Ingénieur(e) toi aussi ») et l’UFR Sciences et techniques, dans le cadre plus général de la promotion de leurs formations.</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Depuis deux ans, l’université participe à la réflexion, avec la région Centre, lors du forum de l’orientation qui a pour thématique « tous les métiers sont mixtes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En février, une journée « Filles et maths » a aussi été proposée avec l’association nationale « Femmes et mathématiques », à l’EPU, permettant d’accueillir des élèves de lycées et de collèges pour promouvoir les mathématiques auprès du public féminin.</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Afin de sensibiliser les acteurs du monde éducatif à cette problématique, une convention régionale pour l’égalité entre les filles et les garçons, les femmes et les hommes dans le système éducatif a été signée en novembre 2013. L’université est aussi partie prenante dans le groupe Égalité de la Direction académique. Ce dernier a organisé une conférence sur le thème de l’égalité entre les filles et les garçons dans le système éducatif, en direction des acteurs de l’éducation nationale, des enseignants-chercheurs et des étudiants le 22 novembre 2013 à Thélème.</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a:r>
            <a:b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endPar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endPar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3&gt; Parfaire l’égalité professionnelle </a:t>
            </a:r>
            <a:b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Favoriser une meilleure articulation entre vie professionnelle et vie personnelle apparaît comme un axe majeur. Il est ainsi prévu de mieux informer les agents sur leurs droits en matière de congés (congé parental, congé pour recherches et conversions thématiques) et de temps partiel, ainsi que sur leurs effets en termes de carrière. Il faudra veiller à ce que les congés afférents à la grossesse et le temps partiel ne pénalisent pas les agents dans le déroulement de celle-ci. Afin d’améliorer les conditions de retour des femmes et des hommes après des congés de maternité et parental, il sera proposé aux agents (en cas d’interruption de carrière d’une durée d’au moins un an) un entretien professionnel avant leur départ, ainsi qu’une action de formation de retour à l’emploi.</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Une réflexion va être engagée sur une charte du temps. Le règlement cadre de l’université prévoit déjà des plages mobiles de manière à effectuer son cycle hebdomadaire de travail selon le rythme choisi.</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Pour mieux accompagner les femmes dans leur parcours professionnel, l’université souhaite adopter une politique volontariste de promotion des femmes et accorder une attention particulière au déroulement de leur carrière, tout en préservant le principe d’égalité.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Parmi les pistes à étudier :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&gt; Lors des entretiens professionnels (pour les personnels Biatss) et des examens des promotions en conseil académique restreint (pour les enseignants-chercheurs), il faudrait dépister les candidates potentielles qui ne demandent pas de promotion alors que leur dossier le permet.</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&gt; Formations au management pour encourager et soutenir les femmes à prendre des responsabilités et à s’affirmer davantage ; tutorat des femmes en position de demander des promotions ou des fonctions à responsabilité.</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Ces dispositifs existent à l’Inserm et pour les femmes enseignants-chercheurs à l’université Joseph Fourrier de Grenoble.</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a:r>
            <a:b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endPar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endPar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4&gt; Former, informer, communiquer</a:t>
            </a:r>
            <a:br>
              <a:rPr kumimoji="0" lang="fr-FR" altLang="fr-FR"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Afin d’agir contre les stéréotypes et prévenir les discriminations, la formation, l’information et la sensibilisation apparaissent comme leviers principaux.</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Parmi les actions mises en place, une conférence sur l’égalité des femmes et des hommes a été animée par Nadine Lorin (responsable de la délégation aux droits des femmes et à l’égalité), afin de sensibiliser les personnels sur ce sujet.</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Une autre sera donnée à la rentrée par Diane Roman, professeure de droit, spécialisée dans ce domaine, pour les enseignants chercheurs, notamment les nouveaux arrivants.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Des projets sont aussi en réflexion pour former les responsables et ainsi intégrer une formation sur l’égalité femmes-hommes dans le parcours management du plan de formation 2015 de l’université. </a:t>
            </a:r>
            <a:b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br>
            <a:r>
              <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S’agissant des étudiants, il est projeté de créer de nouvelles UEO sur l’égalité, en droit par exemple. Depuis 2006, il existe une UEO « Genre et histoire » proposée par l’UFR Arts et Sciences Humaines. Une UEO « Études sur le genre : autorité et représentation » a été ouverte à la rentrée 2013 par l’UFR Lettres et Langues.</a:t>
            </a: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25607" name="Text Box 5"/>
          <p:cNvSpPr txBox="1">
            <a:spLocks noChangeArrowheads="1"/>
          </p:cNvSpPr>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8" name="Text Box 6"/>
          <p:cNvSpPr txBox="1">
            <a:spLocks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47C274B-3BDA-4809-9F31-2C02022F409F}"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41</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722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lieu et date</a:t>
            </a:r>
            <a:endParaRPr lang="fr-FR"/>
          </a:p>
        </p:txBody>
      </p:sp>
      <p:sp>
        <p:nvSpPr>
          <p:cNvPr id="5" name="Espace réservé du pied de page 4"/>
          <p:cNvSpPr>
            <a:spLocks noGrp="1"/>
          </p:cNvSpPr>
          <p:nvPr>
            <p:ph type="ftr" sz="quarter" idx="11"/>
          </p:nvPr>
        </p:nvSpPr>
        <p:spPr/>
        <p:txBody>
          <a:bodyPr/>
          <a:lstStyle/>
          <a:p>
            <a:r>
              <a:rPr lang="fr-FR" smtClean="0"/>
              <a:t>évènement</a:t>
            </a:r>
            <a:endParaRPr lang="fr-FR"/>
          </a:p>
        </p:txBody>
      </p:sp>
      <p:sp>
        <p:nvSpPr>
          <p:cNvPr id="6" name="Espace réservé du numéro de diapositive 5"/>
          <p:cNvSpPr>
            <a:spLocks noGrp="1"/>
          </p:cNvSpPr>
          <p:nvPr>
            <p:ph type="sldNum" sz="quarter" idx="12"/>
          </p:nvPr>
        </p:nvSpPr>
        <p:spPr/>
        <p:txBody>
          <a:bodyPr/>
          <a:lstStyle/>
          <a:p>
            <a:fld id="{4E94D37F-FAD6-4C5F-AD7E-FE49DE0A48D4}" type="slidenum">
              <a:rPr lang="fr-FR" smtClean="0"/>
              <a:t>‹N°›</a:t>
            </a:fld>
            <a:endParaRPr lang="fr-FR"/>
          </a:p>
        </p:txBody>
      </p:sp>
    </p:spTree>
    <p:extLst>
      <p:ext uri="{BB962C8B-B14F-4D97-AF65-F5344CB8AC3E}">
        <p14:creationId xmlns:p14="http://schemas.microsoft.com/office/powerpoint/2010/main" val="83742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lieu et date</a:t>
            </a:r>
            <a:endParaRPr lang="fr-FR"/>
          </a:p>
        </p:txBody>
      </p:sp>
      <p:sp>
        <p:nvSpPr>
          <p:cNvPr id="5" name="Espace réservé du pied de page 4"/>
          <p:cNvSpPr>
            <a:spLocks noGrp="1"/>
          </p:cNvSpPr>
          <p:nvPr>
            <p:ph type="ftr" sz="quarter" idx="11"/>
          </p:nvPr>
        </p:nvSpPr>
        <p:spPr/>
        <p:txBody>
          <a:bodyPr/>
          <a:lstStyle/>
          <a:p>
            <a:r>
              <a:rPr lang="fr-FR" smtClean="0"/>
              <a:t>évènement</a:t>
            </a:r>
            <a:endParaRPr lang="fr-FR"/>
          </a:p>
        </p:txBody>
      </p:sp>
      <p:sp>
        <p:nvSpPr>
          <p:cNvPr id="6" name="Espace réservé du numéro de diapositive 5"/>
          <p:cNvSpPr>
            <a:spLocks noGrp="1"/>
          </p:cNvSpPr>
          <p:nvPr>
            <p:ph type="sldNum" sz="quarter" idx="12"/>
          </p:nvPr>
        </p:nvSpPr>
        <p:spPr/>
        <p:txBody>
          <a:bodyPr/>
          <a:lstStyle/>
          <a:p>
            <a:fld id="{4E94D37F-FAD6-4C5F-AD7E-FE49DE0A48D4}" type="slidenum">
              <a:rPr lang="fr-FR" smtClean="0"/>
              <a:t>‹N°›</a:t>
            </a:fld>
            <a:endParaRPr lang="fr-FR"/>
          </a:p>
        </p:txBody>
      </p:sp>
    </p:spTree>
    <p:extLst>
      <p:ext uri="{BB962C8B-B14F-4D97-AF65-F5344CB8AC3E}">
        <p14:creationId xmlns:p14="http://schemas.microsoft.com/office/powerpoint/2010/main" val="213319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lieu et date</a:t>
            </a:r>
            <a:endParaRPr lang="fr-FR"/>
          </a:p>
        </p:txBody>
      </p:sp>
      <p:sp>
        <p:nvSpPr>
          <p:cNvPr id="5" name="Espace réservé du pied de page 4"/>
          <p:cNvSpPr>
            <a:spLocks noGrp="1"/>
          </p:cNvSpPr>
          <p:nvPr>
            <p:ph type="ftr" sz="quarter" idx="11"/>
          </p:nvPr>
        </p:nvSpPr>
        <p:spPr/>
        <p:txBody>
          <a:bodyPr/>
          <a:lstStyle/>
          <a:p>
            <a:r>
              <a:rPr lang="fr-FR" smtClean="0"/>
              <a:t>évènement</a:t>
            </a:r>
            <a:endParaRPr lang="fr-FR"/>
          </a:p>
        </p:txBody>
      </p:sp>
      <p:sp>
        <p:nvSpPr>
          <p:cNvPr id="6" name="Espace réservé du numéro de diapositive 5"/>
          <p:cNvSpPr>
            <a:spLocks noGrp="1"/>
          </p:cNvSpPr>
          <p:nvPr>
            <p:ph type="sldNum" sz="quarter" idx="12"/>
          </p:nvPr>
        </p:nvSpPr>
        <p:spPr/>
        <p:txBody>
          <a:bodyPr/>
          <a:lstStyle/>
          <a:p>
            <a:fld id="{4E94D37F-FAD6-4C5F-AD7E-FE49DE0A48D4}" type="slidenum">
              <a:rPr lang="fr-FR" smtClean="0"/>
              <a:t>‹N°›</a:t>
            </a:fld>
            <a:endParaRPr lang="fr-FR"/>
          </a:p>
        </p:txBody>
      </p:sp>
    </p:spTree>
    <p:extLst>
      <p:ext uri="{BB962C8B-B14F-4D97-AF65-F5344CB8AC3E}">
        <p14:creationId xmlns:p14="http://schemas.microsoft.com/office/powerpoint/2010/main" val="13368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79"/>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829178"/>
            <a:endParaRPr lang="fr-FR" sz="1632">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829178"/>
            <a:fld id="{1D8BD707-D9CF-40AE-B4C6-C98DA3205C09}" type="datetimeFigureOut">
              <a:rPr lang="en-US" sz="1632" smtClean="0">
                <a:solidFill>
                  <a:prstClr val="black">
                    <a:tint val="75000"/>
                  </a:prstClr>
                </a:solidFill>
              </a:rPr>
              <a:pPr defTabSz="829178"/>
              <a:t>6/14/2018</a:t>
            </a:fld>
            <a:endParaRPr lang="en-US" sz="1632">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829178"/>
            <a:fld id="{B6F15528-21DE-4FAA-801E-634DDDAF4B2B}" type="slidenum">
              <a:rPr lang="fr-FR" sz="1632" smtClean="0">
                <a:solidFill>
                  <a:prstClr val="black">
                    <a:tint val="75000"/>
                  </a:prstClr>
                </a:solidFill>
              </a:rPr>
              <a:pPr defTabSz="829178"/>
              <a:t>‹N°›</a:t>
            </a:fld>
            <a:endParaRPr lang="fr-FR" sz="1632">
              <a:solidFill>
                <a:prstClr val="black">
                  <a:tint val="75000"/>
                </a:prstClr>
              </a:solidFill>
            </a:endParaRPr>
          </a:p>
        </p:txBody>
      </p:sp>
    </p:spTree>
    <p:extLst>
      <p:ext uri="{BB962C8B-B14F-4D97-AF65-F5344CB8AC3E}">
        <p14:creationId xmlns:p14="http://schemas.microsoft.com/office/powerpoint/2010/main" val="170262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0499" y="93827"/>
            <a:ext cx="5901565" cy="446597"/>
          </a:xfrm>
        </p:spPr>
        <p:txBody>
          <a:bodyPr lIns="0" tIns="0" rIns="0" bIns="0"/>
          <a:lstStyle>
            <a:lvl1pPr>
              <a:defRPr sz="2902" b="0" i="0">
                <a:solidFill>
                  <a:srgbClr val="03607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829178"/>
            <a:endParaRPr lang="fr-FR" sz="1632">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829178"/>
            <a:fld id="{1D8BD707-D9CF-40AE-B4C6-C98DA3205C09}" type="datetimeFigureOut">
              <a:rPr lang="en-US" sz="1632" smtClean="0">
                <a:solidFill>
                  <a:prstClr val="black">
                    <a:tint val="75000"/>
                  </a:prstClr>
                </a:solidFill>
              </a:rPr>
              <a:pPr defTabSz="829178"/>
              <a:t>6/14/2018</a:t>
            </a:fld>
            <a:endParaRPr lang="en-US" sz="1632">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829178"/>
            <a:fld id="{B6F15528-21DE-4FAA-801E-634DDDAF4B2B}" type="slidenum">
              <a:rPr lang="fr-FR" sz="1632" smtClean="0">
                <a:solidFill>
                  <a:prstClr val="black">
                    <a:tint val="75000"/>
                  </a:prstClr>
                </a:solidFill>
              </a:rPr>
              <a:pPr defTabSz="829178"/>
              <a:t>‹N°›</a:t>
            </a:fld>
            <a:endParaRPr lang="fr-FR" sz="1632">
              <a:solidFill>
                <a:prstClr val="black">
                  <a:tint val="75000"/>
                </a:prstClr>
              </a:solidFill>
            </a:endParaRPr>
          </a:p>
        </p:txBody>
      </p:sp>
    </p:spTree>
    <p:extLst>
      <p:ext uri="{BB962C8B-B14F-4D97-AF65-F5344CB8AC3E}">
        <p14:creationId xmlns:p14="http://schemas.microsoft.com/office/powerpoint/2010/main" val="72011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0499" y="93827"/>
            <a:ext cx="5901565" cy="446597"/>
          </a:xfrm>
        </p:spPr>
        <p:txBody>
          <a:bodyPr lIns="0" tIns="0" rIns="0" bIns="0"/>
          <a:lstStyle>
            <a:lvl1pPr>
              <a:defRPr sz="2902" b="0" i="0">
                <a:solidFill>
                  <a:srgbClr val="03607A"/>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829178"/>
            <a:endParaRPr lang="fr-FR" sz="1632">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829178"/>
            <a:fld id="{1D8BD707-D9CF-40AE-B4C6-C98DA3205C09}" type="datetimeFigureOut">
              <a:rPr lang="en-US" sz="1632" smtClean="0">
                <a:solidFill>
                  <a:prstClr val="black">
                    <a:tint val="75000"/>
                  </a:prstClr>
                </a:solidFill>
              </a:rPr>
              <a:pPr defTabSz="829178"/>
              <a:t>6/14/2018</a:t>
            </a:fld>
            <a:endParaRPr lang="en-US" sz="1632">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829178"/>
            <a:fld id="{B6F15528-21DE-4FAA-801E-634DDDAF4B2B}" type="slidenum">
              <a:rPr lang="fr-FR" sz="1632" smtClean="0">
                <a:solidFill>
                  <a:prstClr val="black">
                    <a:tint val="75000"/>
                  </a:prstClr>
                </a:solidFill>
              </a:rPr>
              <a:pPr defTabSz="829178"/>
              <a:t>‹N°›</a:t>
            </a:fld>
            <a:endParaRPr lang="fr-FR" sz="1632">
              <a:solidFill>
                <a:prstClr val="black">
                  <a:tint val="75000"/>
                </a:prstClr>
              </a:solidFill>
            </a:endParaRPr>
          </a:p>
        </p:txBody>
      </p:sp>
    </p:spTree>
    <p:extLst>
      <p:ext uri="{BB962C8B-B14F-4D97-AF65-F5344CB8AC3E}">
        <p14:creationId xmlns:p14="http://schemas.microsoft.com/office/powerpoint/2010/main" val="3203899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40499" y="93827"/>
            <a:ext cx="5901565" cy="446597"/>
          </a:xfrm>
        </p:spPr>
        <p:txBody>
          <a:bodyPr lIns="0" tIns="0" rIns="0" bIns="0"/>
          <a:lstStyle>
            <a:lvl1pPr>
              <a:defRPr sz="2902" b="0" i="0">
                <a:solidFill>
                  <a:srgbClr val="03607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829178"/>
            <a:endParaRPr lang="fr-FR" sz="1632">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829178"/>
            <a:fld id="{1D8BD707-D9CF-40AE-B4C6-C98DA3205C09}" type="datetimeFigureOut">
              <a:rPr lang="en-US" sz="1632" smtClean="0">
                <a:solidFill>
                  <a:prstClr val="black">
                    <a:tint val="75000"/>
                  </a:prstClr>
                </a:solidFill>
              </a:rPr>
              <a:pPr defTabSz="829178"/>
              <a:t>6/14/2018</a:t>
            </a:fld>
            <a:endParaRPr lang="en-US" sz="1632">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829178"/>
            <a:fld id="{B6F15528-21DE-4FAA-801E-634DDDAF4B2B}" type="slidenum">
              <a:rPr lang="fr-FR" sz="1632" smtClean="0">
                <a:solidFill>
                  <a:prstClr val="black">
                    <a:tint val="75000"/>
                  </a:prstClr>
                </a:solidFill>
              </a:rPr>
              <a:pPr defTabSz="829178"/>
              <a:t>‹N°›</a:t>
            </a:fld>
            <a:endParaRPr lang="fr-FR" sz="1632">
              <a:solidFill>
                <a:prstClr val="black">
                  <a:tint val="75000"/>
                </a:prstClr>
              </a:solidFill>
            </a:endParaRPr>
          </a:p>
        </p:txBody>
      </p:sp>
    </p:spTree>
    <p:extLst>
      <p:ext uri="{BB962C8B-B14F-4D97-AF65-F5344CB8AC3E}">
        <p14:creationId xmlns:p14="http://schemas.microsoft.com/office/powerpoint/2010/main" val="3506094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0" y="544"/>
            <a:ext cx="4176988" cy="6658767"/>
          </a:xfrm>
          <a:custGeom>
            <a:avLst/>
            <a:gdLst/>
            <a:ahLst/>
            <a:cxnLst/>
            <a:rect l="l" t="t" r="r" b="b"/>
            <a:pathLst>
              <a:path w="4606290" h="7343140">
                <a:moveTo>
                  <a:pt x="4606290" y="0"/>
                </a:moveTo>
                <a:lnTo>
                  <a:pt x="0" y="0"/>
                </a:lnTo>
                <a:lnTo>
                  <a:pt x="0" y="7343140"/>
                </a:lnTo>
                <a:lnTo>
                  <a:pt x="4606290" y="7343140"/>
                </a:lnTo>
                <a:lnTo>
                  <a:pt x="4606290" y="0"/>
                </a:lnTo>
                <a:close/>
              </a:path>
            </a:pathLst>
          </a:custGeom>
          <a:solidFill>
            <a:srgbClr val="4371C3"/>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bk object 17"/>
          <p:cNvSpPr/>
          <p:nvPr/>
        </p:nvSpPr>
        <p:spPr>
          <a:xfrm>
            <a:off x="4572000" y="544"/>
            <a:ext cx="2089070" cy="6658767"/>
          </a:xfrm>
          <a:custGeom>
            <a:avLst/>
            <a:gdLst/>
            <a:ahLst/>
            <a:cxnLst/>
            <a:rect l="l" t="t" r="r" b="b"/>
            <a:pathLst>
              <a:path w="2303779" h="7343140">
                <a:moveTo>
                  <a:pt x="2303779" y="7343140"/>
                </a:moveTo>
                <a:lnTo>
                  <a:pt x="0" y="7343140"/>
                </a:lnTo>
                <a:lnTo>
                  <a:pt x="0" y="0"/>
                </a:lnTo>
              </a:path>
            </a:pathLst>
          </a:custGeom>
          <a:ln w="12579">
            <a:solidFill>
              <a:srgbClr val="31538F"/>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bk object 18"/>
          <p:cNvSpPr/>
          <p:nvPr/>
        </p:nvSpPr>
        <p:spPr>
          <a:xfrm>
            <a:off x="6661070" y="544"/>
            <a:ext cx="2087918" cy="6658767"/>
          </a:xfrm>
          <a:custGeom>
            <a:avLst/>
            <a:gdLst/>
            <a:ahLst/>
            <a:cxnLst/>
            <a:rect l="l" t="t" r="r" b="b"/>
            <a:pathLst>
              <a:path w="2302509" h="7343140">
                <a:moveTo>
                  <a:pt x="2302510" y="0"/>
                </a:moveTo>
                <a:lnTo>
                  <a:pt x="2302510" y="7343140"/>
                </a:lnTo>
                <a:lnTo>
                  <a:pt x="0" y="7343140"/>
                </a:lnTo>
              </a:path>
            </a:pathLst>
          </a:custGeom>
          <a:ln w="12579">
            <a:solidFill>
              <a:srgbClr val="31538F"/>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829178"/>
            <a:endParaRPr lang="fr-FR" sz="1632">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829178"/>
            <a:fld id="{1D8BD707-D9CF-40AE-B4C6-C98DA3205C09}" type="datetimeFigureOut">
              <a:rPr lang="en-US" sz="1632" smtClean="0">
                <a:solidFill>
                  <a:prstClr val="black">
                    <a:tint val="75000"/>
                  </a:prstClr>
                </a:solidFill>
              </a:rPr>
              <a:pPr defTabSz="829178"/>
              <a:t>6/14/2018</a:t>
            </a:fld>
            <a:endParaRPr lang="en-US" sz="1632">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829178"/>
            <a:fld id="{B6F15528-21DE-4FAA-801E-634DDDAF4B2B}" type="slidenum">
              <a:rPr lang="fr-FR" sz="1632" smtClean="0">
                <a:solidFill>
                  <a:prstClr val="black">
                    <a:tint val="75000"/>
                  </a:prstClr>
                </a:solidFill>
              </a:rPr>
              <a:pPr defTabSz="829178"/>
              <a:t>‹N°›</a:t>
            </a:fld>
            <a:endParaRPr lang="fr-FR" sz="1632">
              <a:solidFill>
                <a:prstClr val="black">
                  <a:tint val="75000"/>
                </a:prstClr>
              </a:solidFill>
            </a:endParaRPr>
          </a:p>
        </p:txBody>
      </p:sp>
    </p:spTree>
    <p:extLst>
      <p:ext uri="{BB962C8B-B14F-4D97-AF65-F5344CB8AC3E}">
        <p14:creationId xmlns:p14="http://schemas.microsoft.com/office/powerpoint/2010/main" val="203972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7545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u="heavy">
                <a:solidFill>
                  <a:srgbClr val="0563C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1">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034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u="heavy">
                <a:solidFill>
                  <a:srgbClr val="0563C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607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lieu et date</a:t>
            </a:r>
            <a:endParaRPr lang="fr-FR"/>
          </a:p>
        </p:txBody>
      </p:sp>
      <p:sp>
        <p:nvSpPr>
          <p:cNvPr id="5" name="Espace réservé du pied de page 4"/>
          <p:cNvSpPr>
            <a:spLocks noGrp="1"/>
          </p:cNvSpPr>
          <p:nvPr>
            <p:ph type="ftr" sz="quarter" idx="11"/>
          </p:nvPr>
        </p:nvSpPr>
        <p:spPr/>
        <p:txBody>
          <a:bodyPr/>
          <a:lstStyle/>
          <a:p>
            <a:r>
              <a:rPr lang="fr-FR" smtClean="0"/>
              <a:t>évènement</a:t>
            </a:r>
            <a:endParaRPr lang="fr-FR"/>
          </a:p>
        </p:txBody>
      </p:sp>
      <p:sp>
        <p:nvSpPr>
          <p:cNvPr id="6" name="Espace réservé du numéro de diapositive 5"/>
          <p:cNvSpPr>
            <a:spLocks noGrp="1"/>
          </p:cNvSpPr>
          <p:nvPr>
            <p:ph type="sldNum" sz="quarter" idx="12"/>
          </p:nvPr>
        </p:nvSpPr>
        <p:spPr/>
        <p:txBody>
          <a:bodyPr/>
          <a:lstStyle/>
          <a:p>
            <a:fld id="{4E94D37F-FAD6-4C5F-AD7E-FE49DE0A48D4}" type="slidenum">
              <a:rPr lang="fr-FR" smtClean="0"/>
              <a:t>‹N°›</a:t>
            </a:fld>
            <a:endParaRPr lang="fr-FR"/>
          </a:p>
        </p:txBody>
      </p:sp>
    </p:spTree>
    <p:extLst>
      <p:ext uri="{BB962C8B-B14F-4D97-AF65-F5344CB8AC3E}">
        <p14:creationId xmlns:p14="http://schemas.microsoft.com/office/powerpoint/2010/main" val="2918634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u="heavy">
                <a:solidFill>
                  <a:srgbClr val="0563C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79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9510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7537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1402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7090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2589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ce réservé du pied de pa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ce réservé du numéro de diapositiv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366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9148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5654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219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lieu et date</a:t>
            </a:r>
            <a:endParaRPr lang="fr-FR"/>
          </a:p>
        </p:txBody>
      </p:sp>
      <p:sp>
        <p:nvSpPr>
          <p:cNvPr id="5" name="Espace réservé du pied de page 4"/>
          <p:cNvSpPr>
            <a:spLocks noGrp="1"/>
          </p:cNvSpPr>
          <p:nvPr>
            <p:ph type="ftr" sz="quarter" idx="11"/>
          </p:nvPr>
        </p:nvSpPr>
        <p:spPr/>
        <p:txBody>
          <a:bodyPr/>
          <a:lstStyle/>
          <a:p>
            <a:r>
              <a:rPr lang="fr-FR" smtClean="0"/>
              <a:t>évènement</a:t>
            </a:r>
            <a:endParaRPr lang="fr-FR"/>
          </a:p>
        </p:txBody>
      </p:sp>
      <p:sp>
        <p:nvSpPr>
          <p:cNvPr id="6" name="Espace réservé du numéro de diapositive 5"/>
          <p:cNvSpPr>
            <a:spLocks noGrp="1"/>
          </p:cNvSpPr>
          <p:nvPr>
            <p:ph type="sldNum" sz="quarter" idx="12"/>
          </p:nvPr>
        </p:nvSpPr>
        <p:spPr/>
        <p:txBody>
          <a:bodyPr/>
          <a:lstStyle/>
          <a:p>
            <a:fld id="{4E94D37F-FAD6-4C5F-AD7E-FE49DE0A48D4}" type="slidenum">
              <a:rPr lang="fr-FR" smtClean="0"/>
              <a:t>‹N°›</a:t>
            </a:fld>
            <a:endParaRPr lang="fr-FR"/>
          </a:p>
        </p:txBody>
      </p:sp>
    </p:spTree>
    <p:extLst>
      <p:ext uri="{BB962C8B-B14F-4D97-AF65-F5344CB8AC3E}">
        <p14:creationId xmlns:p14="http://schemas.microsoft.com/office/powerpoint/2010/main" val="1274130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1621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1940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7057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fr-FR" sz="135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6/14/2018</a:t>
            </a:fld>
            <a:endParaRPr lang="en-US" sz="135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fr-FR" sz="1350" smtClean="0">
                <a:solidFill>
                  <a:prstClr val="black">
                    <a:tint val="75000"/>
                  </a:prstClr>
                </a:solidFill>
              </a:rPr>
              <a:pPr defTabSz="685800"/>
              <a:t>‹N°›</a:t>
            </a:fld>
            <a:endParaRPr lang="fr-FR" sz="1350">
              <a:solidFill>
                <a:prstClr val="black">
                  <a:tint val="75000"/>
                </a:prstClr>
              </a:solidFill>
            </a:endParaRPr>
          </a:p>
        </p:txBody>
      </p:sp>
    </p:spTree>
    <p:extLst>
      <p:ext uri="{BB962C8B-B14F-4D97-AF65-F5344CB8AC3E}">
        <p14:creationId xmlns:p14="http://schemas.microsoft.com/office/powerpoint/2010/main" val="220587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21226" y="358482"/>
            <a:ext cx="3141821" cy="507831"/>
          </a:xfrm>
        </p:spPr>
        <p:txBody>
          <a:bodyPr lIns="0" tIns="0" rIns="0" bIns="0"/>
          <a:lstStyle>
            <a:lvl1pPr>
              <a:defRPr sz="33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fr-FR" sz="135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6/14/2018</a:t>
            </a:fld>
            <a:endParaRPr lang="en-US" sz="135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fr-FR" sz="1350" smtClean="0">
                <a:solidFill>
                  <a:prstClr val="black">
                    <a:tint val="75000"/>
                  </a:prstClr>
                </a:solidFill>
              </a:rPr>
              <a:pPr defTabSz="685800"/>
              <a:t>‹N°›</a:t>
            </a:fld>
            <a:endParaRPr lang="fr-FR" sz="1350">
              <a:solidFill>
                <a:prstClr val="black">
                  <a:tint val="75000"/>
                </a:prstClr>
              </a:solidFill>
            </a:endParaRPr>
          </a:p>
        </p:txBody>
      </p:sp>
    </p:spTree>
    <p:extLst>
      <p:ext uri="{BB962C8B-B14F-4D97-AF65-F5344CB8AC3E}">
        <p14:creationId xmlns:p14="http://schemas.microsoft.com/office/powerpoint/2010/main" val="3981543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21226" y="358482"/>
            <a:ext cx="3141821" cy="507831"/>
          </a:xfrm>
        </p:spPr>
        <p:txBody>
          <a:bodyPr lIns="0" tIns="0" rIns="0" bIns="0"/>
          <a:lstStyle>
            <a:lvl1pPr>
              <a:defRPr sz="33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fr-FR" sz="135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6/14/2018</a:t>
            </a:fld>
            <a:endParaRPr lang="en-US" sz="135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fr-FR" sz="1350" smtClean="0">
                <a:solidFill>
                  <a:prstClr val="black">
                    <a:tint val="75000"/>
                  </a:prstClr>
                </a:solidFill>
              </a:rPr>
              <a:pPr defTabSz="685800"/>
              <a:t>‹N°›</a:t>
            </a:fld>
            <a:endParaRPr lang="fr-FR" sz="1350">
              <a:solidFill>
                <a:prstClr val="black">
                  <a:tint val="75000"/>
                </a:prstClr>
              </a:solidFill>
            </a:endParaRPr>
          </a:p>
        </p:txBody>
      </p:sp>
    </p:spTree>
    <p:extLst>
      <p:ext uri="{BB962C8B-B14F-4D97-AF65-F5344CB8AC3E}">
        <p14:creationId xmlns:p14="http://schemas.microsoft.com/office/powerpoint/2010/main" val="2553678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21226" y="358482"/>
            <a:ext cx="3141821" cy="507831"/>
          </a:xfrm>
        </p:spPr>
        <p:txBody>
          <a:bodyPr lIns="0" tIns="0" rIns="0" bIns="0"/>
          <a:lstStyle>
            <a:lvl1pPr>
              <a:defRPr sz="33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fr-FR" sz="135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6/14/2018</a:t>
            </a:fld>
            <a:endParaRPr lang="en-US" sz="135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fr-FR" sz="1350" smtClean="0">
                <a:solidFill>
                  <a:prstClr val="black">
                    <a:tint val="75000"/>
                  </a:prstClr>
                </a:solidFill>
              </a:rPr>
              <a:pPr defTabSz="685800"/>
              <a:t>‹N°›</a:t>
            </a:fld>
            <a:endParaRPr lang="fr-FR" sz="1350">
              <a:solidFill>
                <a:prstClr val="black">
                  <a:tint val="75000"/>
                </a:prstClr>
              </a:solidFill>
            </a:endParaRPr>
          </a:p>
        </p:txBody>
      </p:sp>
    </p:spTree>
    <p:extLst>
      <p:ext uri="{BB962C8B-B14F-4D97-AF65-F5344CB8AC3E}">
        <p14:creationId xmlns:p14="http://schemas.microsoft.com/office/powerpoint/2010/main" val="1328549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fr-FR" sz="135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6/14/2018</a:t>
            </a:fld>
            <a:endParaRPr lang="en-US" sz="135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fr-FR" sz="1350" smtClean="0">
                <a:solidFill>
                  <a:prstClr val="black">
                    <a:tint val="75000"/>
                  </a:prstClr>
                </a:solidFill>
              </a:rPr>
              <a:pPr defTabSz="685800"/>
              <a:t>‹N°›</a:t>
            </a:fld>
            <a:endParaRPr lang="fr-FR" sz="1350">
              <a:solidFill>
                <a:prstClr val="black">
                  <a:tint val="75000"/>
                </a:prstClr>
              </a:solidFill>
            </a:endParaRPr>
          </a:p>
        </p:txBody>
      </p:sp>
    </p:spTree>
    <p:extLst>
      <p:ext uri="{BB962C8B-B14F-4D97-AF65-F5344CB8AC3E}">
        <p14:creationId xmlns:p14="http://schemas.microsoft.com/office/powerpoint/2010/main" val="3487094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0491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883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lieu et date</a:t>
            </a:r>
            <a:endParaRPr lang="fr-FR"/>
          </a:p>
        </p:txBody>
      </p:sp>
      <p:sp>
        <p:nvSpPr>
          <p:cNvPr id="6" name="Espace réservé du pied de page 5"/>
          <p:cNvSpPr>
            <a:spLocks noGrp="1"/>
          </p:cNvSpPr>
          <p:nvPr>
            <p:ph type="ftr" sz="quarter" idx="11"/>
          </p:nvPr>
        </p:nvSpPr>
        <p:spPr/>
        <p:txBody>
          <a:bodyPr/>
          <a:lstStyle/>
          <a:p>
            <a:r>
              <a:rPr lang="fr-FR" smtClean="0"/>
              <a:t>évènement</a:t>
            </a:r>
            <a:endParaRPr lang="fr-FR"/>
          </a:p>
        </p:txBody>
      </p:sp>
      <p:sp>
        <p:nvSpPr>
          <p:cNvPr id="7" name="Espace réservé du numéro de diapositive 6"/>
          <p:cNvSpPr>
            <a:spLocks noGrp="1"/>
          </p:cNvSpPr>
          <p:nvPr>
            <p:ph type="sldNum" sz="quarter" idx="12"/>
          </p:nvPr>
        </p:nvSpPr>
        <p:spPr/>
        <p:txBody>
          <a:bodyPr/>
          <a:lstStyle/>
          <a:p>
            <a:fld id="{4E94D37F-FAD6-4C5F-AD7E-FE49DE0A48D4}" type="slidenum">
              <a:rPr lang="fr-FR" smtClean="0"/>
              <a:t>‹N°›</a:t>
            </a:fld>
            <a:endParaRPr lang="fr-FR"/>
          </a:p>
        </p:txBody>
      </p:sp>
    </p:spTree>
    <p:extLst>
      <p:ext uri="{BB962C8B-B14F-4D97-AF65-F5344CB8AC3E}">
        <p14:creationId xmlns:p14="http://schemas.microsoft.com/office/powerpoint/2010/main" val="33375899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4586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9894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ce réservé du pied de pa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ce réservé du numéro de diapositiv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49910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7295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3071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9540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4248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4944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179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lieu et date</a:t>
            </a:r>
            <a:endParaRPr lang="fr-FR"/>
          </a:p>
        </p:txBody>
      </p:sp>
      <p:sp>
        <p:nvSpPr>
          <p:cNvPr id="8" name="Espace réservé du pied de page 7"/>
          <p:cNvSpPr>
            <a:spLocks noGrp="1"/>
          </p:cNvSpPr>
          <p:nvPr>
            <p:ph type="ftr" sz="quarter" idx="11"/>
          </p:nvPr>
        </p:nvSpPr>
        <p:spPr/>
        <p:txBody>
          <a:bodyPr/>
          <a:lstStyle/>
          <a:p>
            <a:r>
              <a:rPr lang="fr-FR" smtClean="0"/>
              <a:t>évènement</a:t>
            </a:r>
            <a:endParaRPr lang="fr-FR"/>
          </a:p>
        </p:txBody>
      </p:sp>
      <p:sp>
        <p:nvSpPr>
          <p:cNvPr id="9" name="Espace réservé du numéro de diapositive 8"/>
          <p:cNvSpPr>
            <a:spLocks noGrp="1"/>
          </p:cNvSpPr>
          <p:nvPr>
            <p:ph type="sldNum" sz="quarter" idx="12"/>
          </p:nvPr>
        </p:nvSpPr>
        <p:spPr/>
        <p:txBody>
          <a:bodyPr/>
          <a:lstStyle/>
          <a:p>
            <a:fld id="{4E94D37F-FAD6-4C5F-AD7E-FE49DE0A48D4}" type="slidenum">
              <a:rPr lang="fr-FR" smtClean="0"/>
              <a:t>‹N°›</a:t>
            </a:fld>
            <a:endParaRPr lang="fr-FR"/>
          </a:p>
        </p:txBody>
      </p:sp>
    </p:spTree>
    <p:extLst>
      <p:ext uri="{BB962C8B-B14F-4D97-AF65-F5344CB8AC3E}">
        <p14:creationId xmlns:p14="http://schemas.microsoft.com/office/powerpoint/2010/main" val="389545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lieu et date</a:t>
            </a:r>
            <a:endParaRPr lang="fr-FR"/>
          </a:p>
        </p:txBody>
      </p:sp>
      <p:sp>
        <p:nvSpPr>
          <p:cNvPr id="4" name="Espace réservé du pied de page 3"/>
          <p:cNvSpPr>
            <a:spLocks noGrp="1"/>
          </p:cNvSpPr>
          <p:nvPr>
            <p:ph type="ftr" sz="quarter" idx="11"/>
          </p:nvPr>
        </p:nvSpPr>
        <p:spPr/>
        <p:txBody>
          <a:bodyPr/>
          <a:lstStyle/>
          <a:p>
            <a:r>
              <a:rPr lang="fr-FR" smtClean="0"/>
              <a:t>évènement</a:t>
            </a:r>
            <a:endParaRPr lang="fr-FR"/>
          </a:p>
        </p:txBody>
      </p:sp>
      <p:sp>
        <p:nvSpPr>
          <p:cNvPr id="5" name="Espace réservé du numéro de diapositive 4"/>
          <p:cNvSpPr>
            <a:spLocks noGrp="1"/>
          </p:cNvSpPr>
          <p:nvPr>
            <p:ph type="sldNum" sz="quarter" idx="12"/>
          </p:nvPr>
        </p:nvSpPr>
        <p:spPr/>
        <p:txBody>
          <a:bodyPr/>
          <a:lstStyle/>
          <a:p>
            <a:fld id="{4E94D37F-FAD6-4C5F-AD7E-FE49DE0A48D4}" type="slidenum">
              <a:rPr lang="fr-FR" smtClean="0"/>
              <a:t>‹N°›</a:t>
            </a:fld>
            <a:endParaRPr lang="fr-FR"/>
          </a:p>
        </p:txBody>
      </p:sp>
    </p:spTree>
    <p:extLst>
      <p:ext uri="{BB962C8B-B14F-4D97-AF65-F5344CB8AC3E}">
        <p14:creationId xmlns:p14="http://schemas.microsoft.com/office/powerpoint/2010/main" val="222729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lieu et date</a:t>
            </a:r>
            <a:endParaRPr lang="fr-FR"/>
          </a:p>
        </p:txBody>
      </p:sp>
      <p:sp>
        <p:nvSpPr>
          <p:cNvPr id="3" name="Espace réservé du pied de page 2"/>
          <p:cNvSpPr>
            <a:spLocks noGrp="1"/>
          </p:cNvSpPr>
          <p:nvPr>
            <p:ph type="ftr" sz="quarter" idx="11"/>
          </p:nvPr>
        </p:nvSpPr>
        <p:spPr/>
        <p:txBody>
          <a:bodyPr/>
          <a:lstStyle/>
          <a:p>
            <a:r>
              <a:rPr lang="fr-FR" smtClean="0"/>
              <a:t>évènement</a:t>
            </a:r>
            <a:endParaRPr lang="fr-FR"/>
          </a:p>
        </p:txBody>
      </p:sp>
      <p:sp>
        <p:nvSpPr>
          <p:cNvPr id="4" name="Espace réservé du numéro de diapositive 3"/>
          <p:cNvSpPr>
            <a:spLocks noGrp="1"/>
          </p:cNvSpPr>
          <p:nvPr>
            <p:ph type="sldNum" sz="quarter" idx="12"/>
          </p:nvPr>
        </p:nvSpPr>
        <p:spPr/>
        <p:txBody>
          <a:bodyPr/>
          <a:lstStyle/>
          <a:p>
            <a:fld id="{4E94D37F-FAD6-4C5F-AD7E-FE49DE0A48D4}" type="slidenum">
              <a:rPr lang="fr-FR" smtClean="0"/>
              <a:t>‹N°›</a:t>
            </a:fld>
            <a:endParaRPr lang="fr-FR"/>
          </a:p>
        </p:txBody>
      </p:sp>
    </p:spTree>
    <p:extLst>
      <p:ext uri="{BB962C8B-B14F-4D97-AF65-F5344CB8AC3E}">
        <p14:creationId xmlns:p14="http://schemas.microsoft.com/office/powerpoint/2010/main" val="162608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lieu et date</a:t>
            </a:r>
            <a:endParaRPr lang="fr-FR"/>
          </a:p>
        </p:txBody>
      </p:sp>
      <p:sp>
        <p:nvSpPr>
          <p:cNvPr id="6" name="Espace réservé du pied de page 5"/>
          <p:cNvSpPr>
            <a:spLocks noGrp="1"/>
          </p:cNvSpPr>
          <p:nvPr>
            <p:ph type="ftr" sz="quarter" idx="11"/>
          </p:nvPr>
        </p:nvSpPr>
        <p:spPr/>
        <p:txBody>
          <a:bodyPr/>
          <a:lstStyle/>
          <a:p>
            <a:r>
              <a:rPr lang="fr-FR" smtClean="0"/>
              <a:t>évènement</a:t>
            </a:r>
            <a:endParaRPr lang="fr-FR"/>
          </a:p>
        </p:txBody>
      </p:sp>
      <p:sp>
        <p:nvSpPr>
          <p:cNvPr id="7" name="Espace réservé du numéro de diapositive 6"/>
          <p:cNvSpPr>
            <a:spLocks noGrp="1"/>
          </p:cNvSpPr>
          <p:nvPr>
            <p:ph type="sldNum" sz="quarter" idx="12"/>
          </p:nvPr>
        </p:nvSpPr>
        <p:spPr/>
        <p:txBody>
          <a:bodyPr/>
          <a:lstStyle/>
          <a:p>
            <a:fld id="{4E94D37F-FAD6-4C5F-AD7E-FE49DE0A48D4}" type="slidenum">
              <a:rPr lang="fr-FR" smtClean="0"/>
              <a:t>‹N°›</a:t>
            </a:fld>
            <a:endParaRPr lang="fr-FR"/>
          </a:p>
        </p:txBody>
      </p:sp>
    </p:spTree>
    <p:extLst>
      <p:ext uri="{BB962C8B-B14F-4D97-AF65-F5344CB8AC3E}">
        <p14:creationId xmlns:p14="http://schemas.microsoft.com/office/powerpoint/2010/main" val="35776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lieu et date</a:t>
            </a:r>
            <a:endParaRPr lang="fr-FR"/>
          </a:p>
        </p:txBody>
      </p:sp>
      <p:sp>
        <p:nvSpPr>
          <p:cNvPr id="6" name="Espace réservé du pied de page 5"/>
          <p:cNvSpPr>
            <a:spLocks noGrp="1"/>
          </p:cNvSpPr>
          <p:nvPr>
            <p:ph type="ftr" sz="quarter" idx="11"/>
          </p:nvPr>
        </p:nvSpPr>
        <p:spPr/>
        <p:txBody>
          <a:bodyPr/>
          <a:lstStyle/>
          <a:p>
            <a:r>
              <a:rPr lang="fr-FR" smtClean="0"/>
              <a:t>évènement</a:t>
            </a:r>
            <a:endParaRPr lang="fr-FR"/>
          </a:p>
        </p:txBody>
      </p:sp>
      <p:sp>
        <p:nvSpPr>
          <p:cNvPr id="7" name="Espace réservé du numéro de diapositive 6"/>
          <p:cNvSpPr>
            <a:spLocks noGrp="1"/>
          </p:cNvSpPr>
          <p:nvPr>
            <p:ph type="sldNum" sz="quarter" idx="12"/>
          </p:nvPr>
        </p:nvSpPr>
        <p:spPr/>
        <p:txBody>
          <a:bodyPr/>
          <a:lstStyle/>
          <a:p>
            <a:fld id="{4E94D37F-FAD6-4C5F-AD7E-FE49DE0A48D4}" type="slidenum">
              <a:rPr lang="fr-FR" smtClean="0"/>
              <a:t>‹N°›</a:t>
            </a:fld>
            <a:endParaRPr lang="fr-FR"/>
          </a:p>
        </p:txBody>
      </p:sp>
    </p:spTree>
    <p:extLst>
      <p:ext uri="{BB962C8B-B14F-4D97-AF65-F5344CB8AC3E}">
        <p14:creationId xmlns:p14="http://schemas.microsoft.com/office/powerpoint/2010/main" val="385330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lieu et date</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évènement</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4D37F-FAD6-4C5F-AD7E-FE49DE0A48D4}" type="slidenum">
              <a:rPr lang="fr-FR" smtClean="0"/>
              <a:t>‹N°›</a:t>
            </a:fld>
            <a:endParaRPr lang="fr-FR"/>
          </a:p>
        </p:txBody>
      </p:sp>
    </p:spTree>
    <p:extLst>
      <p:ext uri="{BB962C8B-B14F-4D97-AF65-F5344CB8AC3E}">
        <p14:creationId xmlns:p14="http://schemas.microsoft.com/office/powerpoint/2010/main" val="1274345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0499" y="93827"/>
            <a:ext cx="5901565" cy="492443"/>
          </a:xfrm>
          <a:prstGeom prst="rect">
            <a:avLst/>
          </a:prstGeom>
        </p:spPr>
        <p:txBody>
          <a:bodyPr wrap="square" lIns="0" tIns="0" rIns="0" bIns="0">
            <a:spAutoFit/>
          </a:bodyPr>
          <a:lstStyle>
            <a:lvl1pPr>
              <a:defRPr sz="3200" b="0" i="0">
                <a:solidFill>
                  <a:srgbClr val="03607A"/>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51159"/>
          </a:xfrm>
          <a:prstGeom prst="rect">
            <a:avLst/>
          </a:prstGeom>
        </p:spPr>
        <p:txBody>
          <a:bodyPr wrap="square" lIns="0" tIns="0" rIns="0" bIns="0">
            <a:spAutoFit/>
          </a:bodyPr>
          <a:lstStyle>
            <a:lvl1pPr algn="ctr">
              <a:defRPr>
                <a:solidFill>
                  <a:schemeClr val="tx1">
                    <a:tint val="75000"/>
                  </a:schemeClr>
                </a:solidFill>
              </a:defRPr>
            </a:lvl1pPr>
          </a:lstStyle>
          <a:p>
            <a:pPr defTabSz="829178"/>
            <a:endParaRPr lang="fr-FR" sz="1632">
              <a:solidFill>
                <a:prstClr val="black">
                  <a:tint val="75000"/>
                </a:prstClr>
              </a:solidFill>
            </a:endParaRPr>
          </a:p>
        </p:txBody>
      </p:sp>
      <p:sp>
        <p:nvSpPr>
          <p:cNvPr id="5" name="Holder 5"/>
          <p:cNvSpPr>
            <a:spLocks noGrp="1"/>
          </p:cNvSpPr>
          <p:nvPr>
            <p:ph type="dt" sz="half" idx="6"/>
          </p:nvPr>
        </p:nvSpPr>
        <p:spPr>
          <a:xfrm>
            <a:off x="457200" y="6377940"/>
            <a:ext cx="2103120" cy="251159"/>
          </a:xfrm>
          <a:prstGeom prst="rect">
            <a:avLst/>
          </a:prstGeom>
        </p:spPr>
        <p:txBody>
          <a:bodyPr wrap="square" lIns="0" tIns="0" rIns="0" bIns="0">
            <a:spAutoFit/>
          </a:bodyPr>
          <a:lstStyle>
            <a:lvl1pPr algn="l">
              <a:defRPr>
                <a:solidFill>
                  <a:schemeClr val="tx1">
                    <a:tint val="75000"/>
                  </a:schemeClr>
                </a:solidFill>
              </a:defRPr>
            </a:lvl1pPr>
          </a:lstStyle>
          <a:p>
            <a:pPr defTabSz="829178"/>
            <a:fld id="{1D8BD707-D9CF-40AE-B4C6-C98DA3205C09}" type="datetimeFigureOut">
              <a:rPr lang="en-US" sz="1632" smtClean="0">
                <a:solidFill>
                  <a:prstClr val="black">
                    <a:tint val="75000"/>
                  </a:prstClr>
                </a:solidFill>
              </a:rPr>
              <a:pPr defTabSz="829178"/>
              <a:t>6/14/2018</a:t>
            </a:fld>
            <a:endParaRPr lang="en-US" sz="1632">
              <a:solidFill>
                <a:prstClr val="black">
                  <a:tint val="75000"/>
                </a:prstClr>
              </a:solidFill>
            </a:endParaRPr>
          </a:p>
        </p:txBody>
      </p:sp>
      <p:sp>
        <p:nvSpPr>
          <p:cNvPr id="6" name="Holder 6"/>
          <p:cNvSpPr>
            <a:spLocks noGrp="1"/>
          </p:cNvSpPr>
          <p:nvPr>
            <p:ph type="sldNum" sz="quarter" idx="7"/>
          </p:nvPr>
        </p:nvSpPr>
        <p:spPr>
          <a:xfrm>
            <a:off x="6583680" y="6377940"/>
            <a:ext cx="2103120" cy="251159"/>
          </a:xfrm>
          <a:prstGeom prst="rect">
            <a:avLst/>
          </a:prstGeom>
        </p:spPr>
        <p:txBody>
          <a:bodyPr wrap="square" lIns="0" tIns="0" rIns="0" bIns="0">
            <a:spAutoFit/>
          </a:bodyPr>
          <a:lstStyle>
            <a:lvl1pPr algn="r">
              <a:defRPr>
                <a:solidFill>
                  <a:schemeClr val="tx1">
                    <a:tint val="75000"/>
                  </a:schemeClr>
                </a:solidFill>
              </a:defRPr>
            </a:lvl1pPr>
          </a:lstStyle>
          <a:p>
            <a:pPr defTabSz="829178"/>
            <a:fld id="{B6F15528-21DE-4FAA-801E-634DDDAF4B2B}" type="slidenum">
              <a:rPr lang="fr-FR" sz="1632" smtClean="0">
                <a:solidFill>
                  <a:prstClr val="black">
                    <a:tint val="75000"/>
                  </a:prstClr>
                </a:solidFill>
              </a:rPr>
              <a:pPr defTabSz="829178"/>
              <a:t>‹N°›</a:t>
            </a:fld>
            <a:endParaRPr lang="fr-FR" sz="1632">
              <a:solidFill>
                <a:prstClr val="black">
                  <a:tint val="75000"/>
                </a:prstClr>
              </a:solidFill>
            </a:endParaRPr>
          </a:p>
        </p:txBody>
      </p:sp>
    </p:spTree>
    <p:extLst>
      <p:ext uri="{BB962C8B-B14F-4D97-AF65-F5344CB8AC3E}">
        <p14:creationId xmlns:p14="http://schemas.microsoft.com/office/powerpoint/2010/main" val="1575646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69644"/>
          </a:xfrm>
          <a:custGeom>
            <a:avLst/>
            <a:gdLst/>
            <a:ahLst/>
            <a:cxnLst/>
            <a:rect l="l" t="t" r="r" b="b"/>
            <a:pathLst>
              <a:path w="9144000" h="969644">
                <a:moveTo>
                  <a:pt x="0" y="969263"/>
                </a:moveTo>
                <a:lnTo>
                  <a:pt x="9144000" y="969263"/>
                </a:lnTo>
                <a:lnTo>
                  <a:pt x="9144000" y="0"/>
                </a:lnTo>
                <a:lnTo>
                  <a:pt x="0" y="0"/>
                </a:lnTo>
                <a:lnTo>
                  <a:pt x="0" y="969263"/>
                </a:lnTo>
                <a:close/>
              </a:path>
            </a:pathLst>
          </a:custGeom>
          <a:solidFill>
            <a:srgbClr val="2833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3103041" y="2700147"/>
            <a:ext cx="2937916" cy="330835"/>
          </a:xfrm>
          <a:prstGeom prst="rect">
            <a:avLst/>
          </a:prstGeom>
        </p:spPr>
        <p:txBody>
          <a:bodyPr wrap="square" lIns="0" tIns="0" rIns="0" bIns="0">
            <a:spAutoFit/>
          </a:bodyPr>
          <a:lstStyle>
            <a:lvl1pPr>
              <a:defRPr sz="2000" b="0" i="0" u="heavy">
                <a:solidFill>
                  <a:srgbClr val="0563C1"/>
                </a:solidFill>
                <a:latin typeface="Arial"/>
                <a:cs typeface="Arial"/>
              </a:defRPr>
            </a:lvl1pPr>
          </a:lstStyle>
          <a:p>
            <a:endParaRPr/>
          </a:p>
        </p:txBody>
      </p:sp>
      <p:sp>
        <p:nvSpPr>
          <p:cNvPr id="3" name="Holder 3"/>
          <p:cNvSpPr>
            <a:spLocks noGrp="1"/>
          </p:cNvSpPr>
          <p:nvPr>
            <p:ph type="body" idx="1"/>
          </p:nvPr>
        </p:nvSpPr>
        <p:spPr>
          <a:xfrm>
            <a:off x="273175" y="1883168"/>
            <a:ext cx="8597648" cy="4652645"/>
          </a:xfrm>
          <a:prstGeom prst="rect">
            <a:avLst/>
          </a:prstGeom>
        </p:spPr>
        <p:txBody>
          <a:bodyPr wrap="square" lIns="0" tIns="0" rIns="0" bIns="0">
            <a:spAutoFit/>
          </a:bodyPr>
          <a:lstStyle>
            <a:lvl1pPr>
              <a:defRPr sz="1400" b="0" i="1">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6/14/2018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557418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93254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21226" y="358482"/>
            <a:ext cx="3141821" cy="695960"/>
          </a:xfrm>
          <a:prstGeom prst="rect">
            <a:avLst/>
          </a:prstGeom>
        </p:spPr>
        <p:txBody>
          <a:bodyPr wrap="square" lIns="0" tIns="0" rIns="0" bIns="0">
            <a:spAutoFit/>
          </a:bodyPr>
          <a:lstStyle>
            <a:lvl1pPr>
              <a:defRPr sz="44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2259406" y="1721581"/>
            <a:ext cx="462518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207749"/>
          </a:xfrm>
          <a:prstGeom prst="rect">
            <a:avLst/>
          </a:prstGeom>
        </p:spPr>
        <p:txBody>
          <a:bodyPr wrap="square" lIns="0" tIns="0" rIns="0" bIns="0">
            <a:spAutoFit/>
          </a:bodyPr>
          <a:lstStyle>
            <a:lvl1pPr algn="ctr">
              <a:defRPr>
                <a:solidFill>
                  <a:schemeClr val="tx1">
                    <a:tint val="75000"/>
                  </a:schemeClr>
                </a:solidFill>
              </a:defRPr>
            </a:lvl1pPr>
          </a:lstStyle>
          <a:p>
            <a:pPr defTabSz="685800"/>
            <a:endParaRPr lang="fr-FR" sz="1350">
              <a:solidFill>
                <a:prstClr val="black">
                  <a:tint val="75000"/>
                </a:prstClr>
              </a:solidFill>
            </a:endParaRPr>
          </a:p>
        </p:txBody>
      </p:sp>
      <p:sp>
        <p:nvSpPr>
          <p:cNvPr id="5" name="Holder 5"/>
          <p:cNvSpPr>
            <a:spLocks noGrp="1"/>
          </p:cNvSpPr>
          <p:nvPr>
            <p:ph type="dt" sz="half" idx="6"/>
          </p:nvPr>
        </p:nvSpPr>
        <p:spPr>
          <a:xfrm>
            <a:off x="457200" y="6377941"/>
            <a:ext cx="2103120" cy="207749"/>
          </a:xfrm>
          <a:prstGeom prst="rect">
            <a:avLst/>
          </a:prstGeom>
        </p:spPr>
        <p:txBody>
          <a:bodyPr wrap="square" lIns="0" tIns="0" rIns="0" bIns="0">
            <a:spAutoFit/>
          </a:bodyPr>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6/14/2018</a:t>
            </a:fld>
            <a:endParaRPr lang="en-US" sz="1350">
              <a:solidFill>
                <a:prstClr val="black">
                  <a:tint val="75000"/>
                </a:prstClr>
              </a:solidFill>
            </a:endParaRPr>
          </a:p>
        </p:txBody>
      </p:sp>
      <p:sp>
        <p:nvSpPr>
          <p:cNvPr id="6" name="Holder 6"/>
          <p:cNvSpPr>
            <a:spLocks noGrp="1"/>
          </p:cNvSpPr>
          <p:nvPr>
            <p:ph type="sldNum" sz="quarter" idx="7"/>
          </p:nvPr>
        </p:nvSpPr>
        <p:spPr>
          <a:xfrm>
            <a:off x="6583680" y="6377941"/>
            <a:ext cx="2103120" cy="207749"/>
          </a:xfrm>
          <a:prstGeom prst="rect">
            <a:avLst/>
          </a:prstGeom>
        </p:spPr>
        <p:txBody>
          <a:bodyPr wrap="square" lIns="0" tIns="0" rIns="0" bIns="0">
            <a:spAutoFit/>
          </a:bodyPr>
          <a:lstStyle>
            <a:lvl1pPr algn="r">
              <a:defRPr>
                <a:solidFill>
                  <a:schemeClr val="tx1">
                    <a:tint val="75000"/>
                  </a:schemeClr>
                </a:solidFill>
              </a:defRPr>
            </a:lvl1pPr>
          </a:lstStyle>
          <a:p>
            <a:pPr defTabSz="685800"/>
            <a:fld id="{B6F15528-21DE-4FAA-801E-634DDDAF4B2B}" type="slidenum">
              <a:rPr lang="fr-FR" sz="1350" smtClean="0">
                <a:solidFill>
                  <a:prstClr val="black">
                    <a:tint val="75000"/>
                  </a:prstClr>
                </a:solidFill>
              </a:rPr>
              <a:pPr defTabSz="685800"/>
              <a:t>‹N°›</a:t>
            </a:fld>
            <a:endParaRPr lang="fr-FR" sz="1350">
              <a:solidFill>
                <a:prstClr val="black">
                  <a:tint val="75000"/>
                </a:prstClr>
              </a:solidFill>
            </a:endParaRPr>
          </a:p>
        </p:txBody>
      </p:sp>
    </p:spTree>
    <p:extLst>
      <p:ext uri="{BB962C8B-B14F-4D97-AF65-F5344CB8AC3E}">
        <p14:creationId xmlns:p14="http://schemas.microsoft.com/office/powerpoint/2010/main" val="25032357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EF0C71-D987-41C8-AD45-58B0594AA8D9}" type="datetimeFigureOut">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14/06/2018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F0839-0364-436E-8FD7-9D187CED34F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049948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g"/><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41.jpg"/><Relationship Id="rId5" Type="http://schemas.openxmlformats.org/officeDocument/2006/relationships/image" Target="../media/image35.jpg"/><Relationship Id="rId10" Type="http://schemas.openxmlformats.org/officeDocument/2006/relationships/image" Target="../media/image40.png"/><Relationship Id="rId4" Type="http://schemas.openxmlformats.org/officeDocument/2006/relationships/image" Target="../media/image34.jp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jpg"/><Relationship Id="rId3" Type="http://schemas.openxmlformats.org/officeDocument/2006/relationships/image" Target="../media/image44.jpg"/><Relationship Id="rId7" Type="http://schemas.openxmlformats.org/officeDocument/2006/relationships/image" Target="../media/image48.jpg"/><Relationship Id="rId12"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35.jpg"/><Relationship Id="rId5" Type="http://schemas.openxmlformats.org/officeDocument/2006/relationships/image" Target="../media/image46.jpg"/><Relationship Id="rId10" Type="http://schemas.openxmlformats.org/officeDocument/2006/relationships/image" Target="../media/image51.png"/><Relationship Id="rId4" Type="http://schemas.openxmlformats.org/officeDocument/2006/relationships/image" Target="../media/image45.jpg"/><Relationship Id="rId9" Type="http://schemas.openxmlformats.org/officeDocument/2006/relationships/image" Target="../media/image50.png"/><Relationship Id="rId1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3.xml"/><Relationship Id="rId4" Type="http://schemas.openxmlformats.org/officeDocument/2006/relationships/image" Target="../media/image56.jpg"/></Relationships>
</file>

<file path=ppt/slides/_rels/slide1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7.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6.jp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1.png"/><Relationship Id="rId1" Type="http://schemas.openxmlformats.org/officeDocument/2006/relationships/slideLayout" Target="../slideLayouts/slideLayout18.xml"/><Relationship Id="rId5" Type="http://schemas.openxmlformats.org/officeDocument/2006/relationships/image" Target="../media/image70.png"/><Relationship Id="rId4" Type="http://schemas.openxmlformats.org/officeDocument/2006/relationships/image" Target="../media/image69.jp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60.png"/><Relationship Id="rId1" Type="http://schemas.openxmlformats.org/officeDocument/2006/relationships/slideLayout" Target="../slideLayouts/slideLayout18.xml"/><Relationship Id="rId6" Type="http://schemas.openxmlformats.org/officeDocument/2006/relationships/hyperlink" Target="mailto:delphine.muths@2PE-bretagne.eu" TargetMode="External"/><Relationship Id="rId5" Type="http://schemas.openxmlformats.org/officeDocument/2006/relationships/hyperlink" Target="https://2pe-bretagne.eu/" TargetMode="External"/><Relationship Id="rId4" Type="http://schemas.openxmlformats.org/officeDocument/2006/relationships/image" Target="../media/image75.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3.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8.xml"/><Relationship Id="rId6" Type="http://schemas.openxmlformats.org/officeDocument/2006/relationships/image" Target="../media/image86.jpg"/><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image" Target="../media/image91.jpg"/><Relationship Id="rId3" Type="http://schemas.openxmlformats.org/officeDocument/2006/relationships/image" Target="../media/image78.png"/><Relationship Id="rId7" Type="http://schemas.openxmlformats.org/officeDocument/2006/relationships/image" Target="../media/image90.jpeg"/><Relationship Id="rId2" Type="http://schemas.openxmlformats.org/officeDocument/2006/relationships/image" Target="../media/image83.png"/><Relationship Id="rId1" Type="http://schemas.openxmlformats.org/officeDocument/2006/relationships/slideLayout" Target="../slideLayouts/slideLayout28.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78.png"/><Relationship Id="rId1" Type="http://schemas.openxmlformats.org/officeDocument/2006/relationships/slideLayout" Target="../slideLayouts/slideLayout28.xml"/><Relationship Id="rId6" Type="http://schemas.openxmlformats.org/officeDocument/2006/relationships/image" Target="../media/image94.jpeg"/><Relationship Id="rId5" Type="http://schemas.openxmlformats.org/officeDocument/2006/relationships/image" Target="../media/image93.gif"/><Relationship Id="rId4" Type="http://schemas.openxmlformats.org/officeDocument/2006/relationships/image" Target="../media/image83.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96.jpeg"/></Relationships>
</file>

<file path=ppt/slides/_rels/slide3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jpeg"/><Relationship Id="rId1" Type="http://schemas.openxmlformats.org/officeDocument/2006/relationships/slideLayout" Target="../slideLayouts/slideLayout28.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jpeg"/></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eg"/><Relationship Id="rId1" Type="http://schemas.openxmlformats.org/officeDocument/2006/relationships/slideLayout" Target="../slideLayouts/slideLayout28.xml"/><Relationship Id="rId6" Type="http://schemas.openxmlformats.org/officeDocument/2006/relationships/chart" Target="../charts/chart2.xml"/><Relationship Id="rId5" Type="http://schemas.openxmlformats.org/officeDocument/2006/relationships/image" Target="../media/image106.jpeg"/><Relationship Id="rId4" Type="http://schemas.openxmlformats.org/officeDocument/2006/relationships/image" Target="../media/image102.jpeg"/></Relationships>
</file>

<file path=ppt/slides/_rels/slide39.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1.png"/><Relationship Id="rId7" Type="http://schemas.openxmlformats.org/officeDocument/2006/relationships/image" Target="../media/image108.jpeg"/><Relationship Id="rId2" Type="http://schemas.openxmlformats.org/officeDocument/2006/relationships/image" Target="../media/image100.jpeg"/><Relationship Id="rId1" Type="http://schemas.openxmlformats.org/officeDocument/2006/relationships/slideLayout" Target="../slideLayouts/slideLayout28.xml"/><Relationship Id="rId6" Type="http://schemas.openxmlformats.org/officeDocument/2006/relationships/image" Target="../media/image107.jpeg"/><Relationship Id="rId5" Type="http://schemas.openxmlformats.org/officeDocument/2006/relationships/chart" Target="../charts/chart3.xml"/><Relationship Id="rId4" Type="http://schemas.openxmlformats.org/officeDocument/2006/relationships/image" Target="../media/image10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8" Type="http://schemas.openxmlformats.org/officeDocument/2006/relationships/image" Target="../media/image116.jpe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11.png"/><Relationship Id="rId21" Type="http://schemas.openxmlformats.org/officeDocument/2006/relationships/image" Target="../media/image129.jpeg"/><Relationship Id="rId7" Type="http://schemas.openxmlformats.org/officeDocument/2006/relationships/image" Target="../media/image115.jpeg"/><Relationship Id="rId12" Type="http://schemas.openxmlformats.org/officeDocument/2006/relationships/image" Target="../media/image120.jpeg"/><Relationship Id="rId17" Type="http://schemas.openxmlformats.org/officeDocument/2006/relationships/image" Target="../media/image125.jpeg"/><Relationship Id="rId2" Type="http://schemas.openxmlformats.org/officeDocument/2006/relationships/image" Target="../media/image110.png"/><Relationship Id="rId16" Type="http://schemas.openxmlformats.org/officeDocument/2006/relationships/image" Target="../media/image124.png"/><Relationship Id="rId20" Type="http://schemas.openxmlformats.org/officeDocument/2006/relationships/image" Target="../media/image128.jpeg"/><Relationship Id="rId1" Type="http://schemas.openxmlformats.org/officeDocument/2006/relationships/slideLayout" Target="../slideLayouts/slideLayout22.xml"/><Relationship Id="rId6" Type="http://schemas.openxmlformats.org/officeDocument/2006/relationships/image" Target="../media/image114.jpeg"/><Relationship Id="rId11" Type="http://schemas.openxmlformats.org/officeDocument/2006/relationships/image" Target="../media/image119.jpeg"/><Relationship Id="rId24" Type="http://schemas.openxmlformats.org/officeDocument/2006/relationships/image" Target="../media/image132.png"/><Relationship Id="rId5" Type="http://schemas.openxmlformats.org/officeDocument/2006/relationships/image" Target="../media/image113.png"/><Relationship Id="rId15" Type="http://schemas.openxmlformats.org/officeDocument/2006/relationships/image" Target="../media/image123.jpeg"/><Relationship Id="rId23" Type="http://schemas.openxmlformats.org/officeDocument/2006/relationships/image" Target="../media/image131.jpe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130.jpeg"/></Relationships>
</file>

<file path=ppt/slides/_rels/slide45.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18" Type="http://schemas.openxmlformats.org/officeDocument/2006/relationships/image" Target="../media/image149.png"/><Relationship Id="rId26" Type="http://schemas.openxmlformats.org/officeDocument/2006/relationships/image" Target="../media/image157.jpeg"/><Relationship Id="rId3" Type="http://schemas.openxmlformats.org/officeDocument/2006/relationships/image" Target="../media/image134.jpeg"/><Relationship Id="rId21" Type="http://schemas.openxmlformats.org/officeDocument/2006/relationships/image" Target="../media/image152.jpeg"/><Relationship Id="rId34" Type="http://schemas.openxmlformats.org/officeDocument/2006/relationships/image" Target="../media/image165.jpeg"/><Relationship Id="rId7" Type="http://schemas.openxmlformats.org/officeDocument/2006/relationships/image" Target="../media/image138.png"/><Relationship Id="rId12" Type="http://schemas.openxmlformats.org/officeDocument/2006/relationships/image" Target="../media/image143.jpeg"/><Relationship Id="rId17" Type="http://schemas.openxmlformats.org/officeDocument/2006/relationships/image" Target="../media/image148.png"/><Relationship Id="rId25" Type="http://schemas.openxmlformats.org/officeDocument/2006/relationships/image" Target="../media/image156.png"/><Relationship Id="rId33" Type="http://schemas.openxmlformats.org/officeDocument/2006/relationships/image" Target="../media/image164.png"/><Relationship Id="rId2" Type="http://schemas.openxmlformats.org/officeDocument/2006/relationships/image" Target="../media/image133.png"/><Relationship Id="rId16" Type="http://schemas.openxmlformats.org/officeDocument/2006/relationships/image" Target="../media/image147.jpeg"/><Relationship Id="rId20" Type="http://schemas.openxmlformats.org/officeDocument/2006/relationships/image" Target="../media/image151.jpeg"/><Relationship Id="rId29" Type="http://schemas.openxmlformats.org/officeDocument/2006/relationships/image" Target="../media/image160.jpeg"/><Relationship Id="rId1" Type="http://schemas.openxmlformats.org/officeDocument/2006/relationships/slideLayout" Target="../slideLayouts/slideLayout23.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5.png"/><Relationship Id="rId32" Type="http://schemas.openxmlformats.org/officeDocument/2006/relationships/image" Target="../media/image163.jpeg"/><Relationship Id="rId5" Type="http://schemas.openxmlformats.org/officeDocument/2006/relationships/image" Target="../media/image136.jpeg"/><Relationship Id="rId15" Type="http://schemas.openxmlformats.org/officeDocument/2006/relationships/image" Target="../media/image146.jpeg"/><Relationship Id="rId23" Type="http://schemas.openxmlformats.org/officeDocument/2006/relationships/image" Target="../media/image154.jpeg"/><Relationship Id="rId28" Type="http://schemas.openxmlformats.org/officeDocument/2006/relationships/image" Target="../media/image159.jpeg"/><Relationship Id="rId10" Type="http://schemas.openxmlformats.org/officeDocument/2006/relationships/image" Target="../media/image141.png"/><Relationship Id="rId19" Type="http://schemas.openxmlformats.org/officeDocument/2006/relationships/image" Target="../media/image150.png"/><Relationship Id="rId31" Type="http://schemas.openxmlformats.org/officeDocument/2006/relationships/image" Target="../media/image162.jpe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5.png"/><Relationship Id="rId22" Type="http://schemas.openxmlformats.org/officeDocument/2006/relationships/image" Target="../media/image153.png"/><Relationship Id="rId27" Type="http://schemas.openxmlformats.org/officeDocument/2006/relationships/image" Target="../media/image158.png"/><Relationship Id="rId30" Type="http://schemas.openxmlformats.org/officeDocument/2006/relationships/image" Target="../media/image161.jpeg"/><Relationship Id="rId35" Type="http://schemas.openxmlformats.org/officeDocument/2006/relationships/image" Target="../media/image166.jpeg"/></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170.jpeg"/><Relationship Id="rId5" Type="http://schemas.openxmlformats.org/officeDocument/2006/relationships/image" Target="../media/image169.jpeg"/><Relationship Id="rId4" Type="http://schemas.openxmlformats.org/officeDocument/2006/relationships/image" Target="../media/image16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8" Type="http://schemas.openxmlformats.org/officeDocument/2006/relationships/image" Target="../media/image176.emf"/><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174.emf"/><Relationship Id="rId5" Type="http://schemas.openxmlformats.org/officeDocument/2006/relationships/image" Target="../media/image173.emf"/><Relationship Id="rId4" Type="http://schemas.openxmlformats.org/officeDocument/2006/relationships/image" Target="../media/image172.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178.png"/></Relationships>
</file>

<file path=ppt/slides/_rels/slide51.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168.png"/><Relationship Id="rId5" Type="http://schemas.openxmlformats.org/officeDocument/2006/relationships/image" Target="../media/image167.jpeg"/><Relationship Id="rId4" Type="http://schemas.openxmlformats.org/officeDocument/2006/relationships/image" Target="../media/image180.jpeg"/></Relationships>
</file>

<file path=ppt/slides/_rels/slide52.xml.rels><?xml version="1.0" encoding="UTF-8" standalone="yes"?>
<Relationships xmlns="http://schemas.openxmlformats.org/package/2006/relationships"><Relationship Id="rId8" Type="http://schemas.openxmlformats.org/officeDocument/2006/relationships/image" Target="../media/image186.jpeg"/><Relationship Id="rId3" Type="http://schemas.openxmlformats.org/officeDocument/2006/relationships/image" Target="../media/image181.png"/><Relationship Id="rId7" Type="http://schemas.openxmlformats.org/officeDocument/2006/relationships/image" Target="../media/image185.jpe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184.jpeg"/><Relationship Id="rId5" Type="http://schemas.openxmlformats.org/officeDocument/2006/relationships/image" Target="../media/image183.jpeg"/><Relationship Id="rId4" Type="http://schemas.openxmlformats.org/officeDocument/2006/relationships/image" Target="../media/image182.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7.jpeg"/></Relationships>
</file>

<file path=ppt/slides/_rels/slide54.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image" Target="../media/image199.png"/><Relationship Id="rId3" Type="http://schemas.openxmlformats.org/officeDocument/2006/relationships/image" Target="../media/image189.jpg"/><Relationship Id="rId7" Type="http://schemas.openxmlformats.org/officeDocument/2006/relationships/image" Target="../media/image193.png"/><Relationship Id="rId12" Type="http://schemas.openxmlformats.org/officeDocument/2006/relationships/image" Target="../media/image198.png"/><Relationship Id="rId2" Type="http://schemas.openxmlformats.org/officeDocument/2006/relationships/image" Target="../media/image188.png"/><Relationship Id="rId1" Type="http://schemas.openxmlformats.org/officeDocument/2006/relationships/slideLayout" Target="../slideLayouts/slideLayout34.xml"/><Relationship Id="rId6" Type="http://schemas.openxmlformats.org/officeDocument/2006/relationships/image" Target="../media/image192.png"/><Relationship Id="rId11" Type="http://schemas.openxmlformats.org/officeDocument/2006/relationships/image" Target="../media/image197.jp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jpg"/><Relationship Id="rId9" Type="http://schemas.openxmlformats.org/officeDocument/2006/relationships/image" Target="../media/image195.png"/></Relationships>
</file>

<file path=ppt/slides/_rels/slide55.xml.rels><?xml version="1.0" encoding="UTF-8" standalone="yes"?>
<Relationships xmlns="http://schemas.openxmlformats.org/package/2006/relationships"><Relationship Id="rId3" Type="http://schemas.openxmlformats.org/officeDocument/2006/relationships/image" Target="../media/image201.jpg"/><Relationship Id="rId2" Type="http://schemas.openxmlformats.org/officeDocument/2006/relationships/image" Target="../media/image200.jpg"/><Relationship Id="rId1" Type="http://schemas.openxmlformats.org/officeDocument/2006/relationships/slideLayout" Target="../slideLayouts/slideLayout34.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jpg"/></Relationships>
</file>

<file path=ppt/slides/_rels/slide56.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6.png"/><Relationship Id="rId7" Type="http://schemas.openxmlformats.org/officeDocument/2006/relationships/image" Target="../media/image210.png"/><Relationship Id="rId2" Type="http://schemas.openxmlformats.org/officeDocument/2006/relationships/image" Target="../media/image205.jpg"/><Relationship Id="rId1" Type="http://schemas.openxmlformats.org/officeDocument/2006/relationships/slideLayout" Target="../slideLayouts/slideLayout34.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 Id="rId9" Type="http://schemas.openxmlformats.org/officeDocument/2006/relationships/image" Target="../media/image212.png"/></Relationships>
</file>

<file path=ppt/slides/_rels/slide57.xml.rels><?xml version="1.0" encoding="UTF-8" standalone="yes"?>
<Relationships xmlns="http://schemas.openxmlformats.org/package/2006/relationships"><Relationship Id="rId3" Type="http://schemas.openxmlformats.org/officeDocument/2006/relationships/hyperlink" Target="http://wwz.ifremer.fr/bacteries_marines/)" TargetMode="External"/><Relationship Id="rId2" Type="http://schemas.openxmlformats.org/officeDocument/2006/relationships/hyperlink" Target="http://wwz.ifremer.fr/umr6197/)" TargetMode="External"/><Relationship Id="rId1" Type="http://schemas.openxmlformats.org/officeDocument/2006/relationships/slideLayout" Target="../slideLayouts/slideLayout34.xml"/><Relationship Id="rId4" Type="http://schemas.openxmlformats.org/officeDocument/2006/relationships/hyperlink" Target="http://www.inrh.ma/fr/valorisation-des-produits-de-la-p%C3%AAche)"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3.png"/></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jpg"/><Relationship Id="rId1" Type="http://schemas.openxmlformats.org/officeDocument/2006/relationships/slideLayout" Target="../slideLayouts/slideLayout2.xml"/><Relationship Id="rId5" Type="http://schemas.openxmlformats.org/officeDocument/2006/relationships/image" Target="../media/image218.png"/><Relationship Id="rId4" Type="http://schemas.openxmlformats.org/officeDocument/2006/relationships/image" Target="../media/image21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18" Type="http://schemas.openxmlformats.org/officeDocument/2006/relationships/image" Target="../media/image27.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jpg"/><Relationship Id="rId1" Type="http://schemas.openxmlformats.org/officeDocument/2006/relationships/slideLayout" Target="../slideLayouts/slideLayout16.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p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3.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700808"/>
            <a:ext cx="7772400" cy="1470025"/>
          </a:xfrm>
        </p:spPr>
        <p:txBody>
          <a:bodyPr>
            <a:normAutofit fontScale="90000"/>
          </a:bodyPr>
          <a:lstStyle/>
          <a:p>
            <a:r>
              <a:rPr lang="fr-FR" sz="5400" dirty="0" smtClean="0">
                <a:solidFill>
                  <a:schemeClr val="bg1"/>
                </a:solidFill>
              </a:rPr>
              <a:t>Journée de l’axe transversal « Au Sud »</a:t>
            </a:r>
            <a:br>
              <a:rPr lang="fr-FR" sz="5400" dirty="0" smtClean="0">
                <a:solidFill>
                  <a:schemeClr val="bg1"/>
                </a:solidFill>
              </a:rPr>
            </a:br>
            <a:r>
              <a:rPr lang="fr-FR" sz="2000" dirty="0" smtClean="0">
                <a:solidFill>
                  <a:schemeClr val="bg1"/>
                </a:solidFill>
              </a:rPr>
              <a:t> </a:t>
            </a:r>
            <a:r>
              <a:rPr lang="fr-FR" sz="5400" dirty="0" smtClean="0">
                <a:solidFill>
                  <a:schemeClr val="bg1"/>
                </a:solidFill>
              </a:rPr>
              <a:t/>
            </a:r>
            <a:br>
              <a:rPr lang="fr-FR" sz="5400" dirty="0" smtClean="0">
                <a:solidFill>
                  <a:schemeClr val="bg1"/>
                </a:solidFill>
              </a:rPr>
            </a:br>
            <a:r>
              <a:rPr lang="fr-FR" sz="3100" i="1" dirty="0" smtClean="0">
                <a:solidFill>
                  <a:schemeClr val="bg1"/>
                </a:solidFill>
              </a:rPr>
              <a:t>Panorama des activités internationales « au sud »</a:t>
            </a:r>
            <a:br>
              <a:rPr lang="fr-FR" sz="3100" i="1" dirty="0" smtClean="0">
                <a:solidFill>
                  <a:schemeClr val="bg1"/>
                </a:solidFill>
              </a:rPr>
            </a:br>
            <a:r>
              <a:rPr lang="fr-FR" sz="3100" i="1" dirty="0" smtClean="0">
                <a:solidFill>
                  <a:schemeClr val="bg1"/>
                </a:solidFill>
              </a:rPr>
              <a:t> de l’IUEM</a:t>
            </a:r>
            <a:endParaRPr lang="fr-FR" sz="3100" i="1" dirty="0">
              <a:solidFill>
                <a:schemeClr val="bg1"/>
              </a:solidFill>
            </a:endParaRPr>
          </a:p>
        </p:txBody>
      </p:sp>
      <p:sp>
        <p:nvSpPr>
          <p:cNvPr id="4" name="ZoneTexte 3"/>
          <p:cNvSpPr txBox="1"/>
          <p:nvPr/>
        </p:nvSpPr>
        <p:spPr>
          <a:xfrm>
            <a:off x="1259632" y="5085184"/>
            <a:ext cx="4392488" cy="1323439"/>
          </a:xfrm>
          <a:prstGeom prst="rect">
            <a:avLst/>
          </a:prstGeom>
          <a:noFill/>
        </p:spPr>
        <p:txBody>
          <a:bodyPr wrap="square" rtlCol="0">
            <a:spAutoFit/>
          </a:bodyPr>
          <a:lstStyle/>
          <a:p>
            <a:r>
              <a:rPr lang="fr-FR" sz="2000" dirty="0" smtClean="0"/>
              <a:t>Animateur de l’axe Au Sud : Fred Jean</a:t>
            </a:r>
            <a:endParaRPr lang="fr-FR" sz="2000" dirty="0"/>
          </a:p>
          <a:p>
            <a:endParaRPr lang="fr-FR" sz="2000" dirty="0"/>
          </a:p>
          <a:p>
            <a:r>
              <a:rPr lang="fr-FR" sz="2000" dirty="0" smtClean="0">
                <a:solidFill>
                  <a:srgbClr val="0075B9"/>
                </a:solidFill>
              </a:rPr>
              <a:t>Amphi A</a:t>
            </a:r>
            <a:endParaRPr lang="fr-FR" sz="2000" dirty="0" smtClean="0">
              <a:solidFill>
                <a:srgbClr val="0075B9"/>
              </a:solidFill>
            </a:endParaRPr>
          </a:p>
          <a:p>
            <a:r>
              <a:rPr lang="fr-FR" sz="2000" dirty="0" smtClean="0">
                <a:solidFill>
                  <a:srgbClr val="0075B9"/>
                </a:solidFill>
              </a:rPr>
              <a:t>15/06/2018</a:t>
            </a:r>
            <a:endParaRPr lang="fr-FR" sz="2000" dirty="0">
              <a:solidFill>
                <a:srgbClr val="0075B9"/>
              </a:solidFill>
            </a:endParaRPr>
          </a:p>
        </p:txBody>
      </p:sp>
    </p:spTree>
    <p:extLst>
      <p:ext uri="{BB962C8B-B14F-4D97-AF65-F5344CB8AC3E}">
        <p14:creationId xmlns:p14="http://schemas.microsoft.com/office/powerpoint/2010/main" val="51308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90063" y="6217081"/>
            <a:ext cx="103647" cy="207067"/>
          </a:xfrm>
          <a:prstGeom prst="rect">
            <a:avLst/>
          </a:prstGeom>
        </p:spPr>
        <p:txBody>
          <a:bodyPr vert="horz" wrap="square" lIns="0" tIns="11516" rIns="0" bIns="0" rtlCol="0">
            <a:spAutoFit/>
          </a:bodyPr>
          <a:lstStyle/>
          <a:p>
            <a:pPr marL="11516" defTabSz="829178">
              <a:spcBef>
                <a:spcPts val="91"/>
              </a:spcBef>
            </a:pPr>
            <a:r>
              <a:rPr sz="1270" dirty="0">
                <a:solidFill>
                  <a:prstClr val="black"/>
                </a:solidFill>
                <a:latin typeface="Times New Roman"/>
                <a:cs typeface="Times New Roman"/>
              </a:rPr>
              <a:t>6</a:t>
            </a:r>
            <a:endParaRPr sz="1270">
              <a:solidFill>
                <a:prstClr val="black"/>
              </a:solidFill>
              <a:latin typeface="Times New Roman"/>
              <a:cs typeface="Times New Roman"/>
            </a:endParaRPr>
          </a:p>
        </p:txBody>
      </p:sp>
      <p:sp>
        <p:nvSpPr>
          <p:cNvPr id="3" name="object 3"/>
          <p:cNvSpPr/>
          <p:nvPr/>
        </p:nvSpPr>
        <p:spPr>
          <a:xfrm>
            <a:off x="560441" y="522993"/>
            <a:ext cx="7648115" cy="6167412"/>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1993497" y="1062353"/>
            <a:ext cx="1589259" cy="3658752"/>
          </a:xfrm>
          <a:custGeom>
            <a:avLst/>
            <a:gdLst/>
            <a:ahLst/>
            <a:cxnLst/>
            <a:rect l="l" t="t" r="r" b="b"/>
            <a:pathLst>
              <a:path w="1752600" h="4034790">
                <a:moveTo>
                  <a:pt x="134288" y="0"/>
                </a:moveTo>
                <a:lnTo>
                  <a:pt x="90341" y="13005"/>
                </a:lnTo>
                <a:lnTo>
                  <a:pt x="54982" y="45876"/>
                </a:lnTo>
                <a:lnTo>
                  <a:pt x="28491" y="97370"/>
                </a:lnTo>
                <a:lnTo>
                  <a:pt x="15679" y="141579"/>
                </a:lnTo>
                <a:lnTo>
                  <a:pt x="6691" y="193365"/>
                </a:lnTo>
                <a:lnTo>
                  <a:pt x="1480" y="252448"/>
                </a:lnTo>
                <a:lnTo>
                  <a:pt x="0" y="318548"/>
                </a:lnTo>
                <a:lnTo>
                  <a:pt x="643" y="354142"/>
                </a:lnTo>
                <a:lnTo>
                  <a:pt x="4671" y="430242"/>
                </a:lnTo>
                <a:lnTo>
                  <a:pt x="8042" y="470679"/>
                </a:lnTo>
                <a:lnTo>
                  <a:pt x="12311" y="512660"/>
                </a:lnTo>
                <a:lnTo>
                  <a:pt x="17471" y="556150"/>
                </a:lnTo>
                <a:lnTo>
                  <a:pt x="23518" y="601114"/>
                </a:lnTo>
                <a:lnTo>
                  <a:pt x="30444" y="647517"/>
                </a:lnTo>
                <a:lnTo>
                  <a:pt x="38244" y="695325"/>
                </a:lnTo>
                <a:lnTo>
                  <a:pt x="46912" y="744502"/>
                </a:lnTo>
                <a:lnTo>
                  <a:pt x="56443" y="795013"/>
                </a:lnTo>
                <a:lnTo>
                  <a:pt x="66830" y="846823"/>
                </a:lnTo>
                <a:lnTo>
                  <a:pt x="78067" y="899898"/>
                </a:lnTo>
                <a:lnTo>
                  <a:pt x="90149" y="954202"/>
                </a:lnTo>
                <a:lnTo>
                  <a:pt x="103071" y="1009700"/>
                </a:lnTo>
                <a:lnTo>
                  <a:pt x="116825" y="1066357"/>
                </a:lnTo>
                <a:lnTo>
                  <a:pt x="131406" y="1124138"/>
                </a:lnTo>
                <a:lnTo>
                  <a:pt x="146809" y="1183009"/>
                </a:lnTo>
                <a:lnTo>
                  <a:pt x="163027" y="1242934"/>
                </a:lnTo>
                <a:lnTo>
                  <a:pt x="180055" y="1303878"/>
                </a:lnTo>
                <a:lnTo>
                  <a:pt x="197887" y="1365806"/>
                </a:lnTo>
                <a:lnTo>
                  <a:pt x="216516" y="1428683"/>
                </a:lnTo>
                <a:lnTo>
                  <a:pt x="235937" y="1492475"/>
                </a:lnTo>
                <a:lnTo>
                  <a:pt x="256145" y="1557145"/>
                </a:lnTo>
                <a:lnTo>
                  <a:pt x="277133" y="1622660"/>
                </a:lnTo>
                <a:lnTo>
                  <a:pt x="298895" y="1688984"/>
                </a:lnTo>
                <a:lnTo>
                  <a:pt x="321426" y="1756083"/>
                </a:lnTo>
                <a:lnTo>
                  <a:pt x="344720" y="1823920"/>
                </a:lnTo>
                <a:lnTo>
                  <a:pt x="368771" y="1892462"/>
                </a:lnTo>
                <a:lnTo>
                  <a:pt x="393572" y="1961673"/>
                </a:lnTo>
                <a:lnTo>
                  <a:pt x="419119" y="2031518"/>
                </a:lnTo>
                <a:lnTo>
                  <a:pt x="445405" y="2101962"/>
                </a:lnTo>
                <a:lnTo>
                  <a:pt x="472425" y="2172970"/>
                </a:lnTo>
                <a:lnTo>
                  <a:pt x="499821" y="2243728"/>
                </a:lnTo>
                <a:lnTo>
                  <a:pt x="527387" y="2313582"/>
                </a:lnTo>
                <a:lnTo>
                  <a:pt x="555102" y="2382503"/>
                </a:lnTo>
                <a:lnTo>
                  <a:pt x="582949" y="2450461"/>
                </a:lnTo>
                <a:lnTo>
                  <a:pt x="610909" y="2517424"/>
                </a:lnTo>
                <a:lnTo>
                  <a:pt x="638961" y="2583364"/>
                </a:lnTo>
                <a:lnTo>
                  <a:pt x="667087" y="2648249"/>
                </a:lnTo>
                <a:lnTo>
                  <a:pt x="695269" y="2712050"/>
                </a:lnTo>
                <a:lnTo>
                  <a:pt x="723486" y="2774736"/>
                </a:lnTo>
                <a:lnTo>
                  <a:pt x="751720" y="2836278"/>
                </a:lnTo>
                <a:lnTo>
                  <a:pt x="779951" y="2896644"/>
                </a:lnTo>
                <a:lnTo>
                  <a:pt x="808161" y="2955806"/>
                </a:lnTo>
                <a:lnTo>
                  <a:pt x="836331" y="3013732"/>
                </a:lnTo>
                <a:lnTo>
                  <a:pt x="864441" y="3070393"/>
                </a:lnTo>
                <a:lnTo>
                  <a:pt x="892472" y="3125758"/>
                </a:lnTo>
                <a:lnTo>
                  <a:pt x="920406" y="3179798"/>
                </a:lnTo>
                <a:lnTo>
                  <a:pt x="948222" y="3232481"/>
                </a:lnTo>
                <a:lnTo>
                  <a:pt x="975903" y="3283779"/>
                </a:lnTo>
                <a:lnTo>
                  <a:pt x="1003429" y="3333659"/>
                </a:lnTo>
                <a:lnTo>
                  <a:pt x="1030780" y="3382094"/>
                </a:lnTo>
                <a:lnTo>
                  <a:pt x="1057939" y="3429052"/>
                </a:lnTo>
                <a:lnTo>
                  <a:pt x="1084885" y="3474502"/>
                </a:lnTo>
                <a:lnTo>
                  <a:pt x="1111599" y="3518416"/>
                </a:lnTo>
                <a:lnTo>
                  <a:pt x="1138064" y="3560763"/>
                </a:lnTo>
                <a:lnTo>
                  <a:pt x="1164258" y="3601512"/>
                </a:lnTo>
                <a:lnTo>
                  <a:pt x="1190164" y="3640633"/>
                </a:lnTo>
                <a:lnTo>
                  <a:pt x="1215763" y="3678097"/>
                </a:lnTo>
                <a:lnTo>
                  <a:pt x="1241034" y="3713873"/>
                </a:lnTo>
                <a:lnTo>
                  <a:pt x="1265960" y="3747930"/>
                </a:lnTo>
                <a:lnTo>
                  <a:pt x="1290521" y="3780239"/>
                </a:lnTo>
                <a:lnTo>
                  <a:pt x="1314697" y="3810770"/>
                </a:lnTo>
                <a:lnTo>
                  <a:pt x="1361822" y="3866376"/>
                </a:lnTo>
                <a:lnTo>
                  <a:pt x="1407182" y="3914505"/>
                </a:lnTo>
                <a:lnTo>
                  <a:pt x="1450623" y="3954916"/>
                </a:lnTo>
                <a:lnTo>
                  <a:pt x="1491994" y="3987369"/>
                </a:lnTo>
                <a:lnTo>
                  <a:pt x="1531142" y="4011621"/>
                </a:lnTo>
                <a:lnTo>
                  <a:pt x="1567913" y="4027432"/>
                </a:lnTo>
                <a:lnTo>
                  <a:pt x="1618281" y="4034791"/>
                </a:lnTo>
                <a:lnTo>
                  <a:pt x="1633717" y="4032761"/>
                </a:lnTo>
                <a:lnTo>
                  <a:pt x="1675010" y="4013101"/>
                </a:lnTo>
                <a:lnTo>
                  <a:pt x="1707395" y="3974091"/>
                </a:lnTo>
                <a:lnTo>
                  <a:pt x="1724078" y="3937826"/>
                </a:lnTo>
                <a:lnTo>
                  <a:pt x="1736891" y="3893683"/>
                </a:lnTo>
                <a:lnTo>
                  <a:pt x="1745879" y="3841944"/>
                </a:lnTo>
                <a:lnTo>
                  <a:pt x="1751090" y="3782891"/>
                </a:lnTo>
                <a:lnTo>
                  <a:pt x="1752570" y="3716805"/>
                </a:lnTo>
                <a:lnTo>
                  <a:pt x="1751926" y="3681213"/>
                </a:lnTo>
                <a:lnTo>
                  <a:pt x="1747899" y="3605106"/>
                </a:lnTo>
                <a:lnTo>
                  <a:pt x="1744528" y="3564662"/>
                </a:lnTo>
                <a:lnTo>
                  <a:pt x="1740259" y="3522671"/>
                </a:lnTo>
                <a:lnTo>
                  <a:pt x="1735099" y="3479168"/>
                </a:lnTo>
                <a:lnTo>
                  <a:pt x="1729052" y="3434189"/>
                </a:lnTo>
                <a:lnTo>
                  <a:pt x="1722126" y="3387768"/>
                </a:lnTo>
                <a:lnTo>
                  <a:pt x="1714326" y="3339941"/>
                </a:lnTo>
                <a:lnTo>
                  <a:pt x="1705658" y="3290744"/>
                </a:lnTo>
                <a:lnTo>
                  <a:pt x="1696127" y="3240211"/>
                </a:lnTo>
                <a:lnTo>
                  <a:pt x="1685740" y="3188377"/>
                </a:lnTo>
                <a:lnTo>
                  <a:pt x="1674503" y="3135278"/>
                </a:lnTo>
                <a:lnTo>
                  <a:pt x="1662420" y="3080949"/>
                </a:lnTo>
                <a:lnTo>
                  <a:pt x="1649499" y="3025425"/>
                </a:lnTo>
                <a:lnTo>
                  <a:pt x="1635745" y="2968742"/>
                </a:lnTo>
                <a:lnTo>
                  <a:pt x="1621163" y="2910934"/>
                </a:lnTo>
                <a:lnTo>
                  <a:pt x="1605761" y="2852037"/>
                </a:lnTo>
                <a:lnTo>
                  <a:pt x="1589543" y="2792086"/>
                </a:lnTo>
                <a:lnTo>
                  <a:pt x="1572515" y="2731116"/>
                </a:lnTo>
                <a:lnTo>
                  <a:pt x="1554683" y="2669163"/>
                </a:lnTo>
                <a:lnTo>
                  <a:pt x="1536054" y="2606261"/>
                </a:lnTo>
                <a:lnTo>
                  <a:pt x="1516632" y="2542446"/>
                </a:lnTo>
                <a:lnTo>
                  <a:pt x="1496425" y="2477754"/>
                </a:lnTo>
                <a:lnTo>
                  <a:pt x="1475437" y="2412218"/>
                </a:lnTo>
                <a:lnTo>
                  <a:pt x="1453674" y="2345875"/>
                </a:lnTo>
                <a:lnTo>
                  <a:pt x="1431143" y="2278760"/>
                </a:lnTo>
                <a:lnTo>
                  <a:pt x="1407850" y="2210907"/>
                </a:lnTo>
                <a:lnTo>
                  <a:pt x="1383799" y="2142353"/>
                </a:lnTo>
                <a:lnTo>
                  <a:pt x="1358997" y="2073131"/>
                </a:lnTo>
                <a:lnTo>
                  <a:pt x="1333451" y="2003279"/>
                </a:lnTo>
                <a:lnTo>
                  <a:pt x="1307165" y="1932830"/>
                </a:lnTo>
                <a:lnTo>
                  <a:pt x="1280145" y="1861820"/>
                </a:lnTo>
                <a:lnTo>
                  <a:pt x="1252749" y="1791062"/>
                </a:lnTo>
                <a:lnTo>
                  <a:pt x="1225183" y="1721208"/>
                </a:lnTo>
                <a:lnTo>
                  <a:pt x="1197467" y="1652287"/>
                </a:lnTo>
                <a:lnTo>
                  <a:pt x="1169620" y="1584329"/>
                </a:lnTo>
                <a:lnTo>
                  <a:pt x="1141661" y="1517366"/>
                </a:lnTo>
                <a:lnTo>
                  <a:pt x="1113609" y="1451426"/>
                </a:lnTo>
                <a:lnTo>
                  <a:pt x="1085482" y="1386541"/>
                </a:lnTo>
                <a:lnTo>
                  <a:pt x="1057301" y="1322740"/>
                </a:lnTo>
                <a:lnTo>
                  <a:pt x="1029084" y="1260054"/>
                </a:lnTo>
                <a:lnTo>
                  <a:pt x="1000850" y="1198512"/>
                </a:lnTo>
                <a:lnTo>
                  <a:pt x="972619" y="1138146"/>
                </a:lnTo>
                <a:lnTo>
                  <a:pt x="944409" y="1078984"/>
                </a:lnTo>
                <a:lnTo>
                  <a:pt x="916239" y="1021058"/>
                </a:lnTo>
                <a:lnTo>
                  <a:pt x="888129" y="964397"/>
                </a:lnTo>
                <a:lnTo>
                  <a:pt x="860098" y="909032"/>
                </a:lnTo>
                <a:lnTo>
                  <a:pt x="832164" y="854992"/>
                </a:lnTo>
                <a:lnTo>
                  <a:pt x="804348" y="802309"/>
                </a:lnTo>
                <a:lnTo>
                  <a:pt x="776667" y="751012"/>
                </a:lnTo>
                <a:lnTo>
                  <a:pt x="749141" y="701131"/>
                </a:lnTo>
                <a:lnTo>
                  <a:pt x="721790" y="652696"/>
                </a:lnTo>
                <a:lnTo>
                  <a:pt x="694631" y="605739"/>
                </a:lnTo>
                <a:lnTo>
                  <a:pt x="667685" y="560288"/>
                </a:lnTo>
                <a:lnTo>
                  <a:pt x="640970" y="516374"/>
                </a:lnTo>
                <a:lnTo>
                  <a:pt x="614506" y="474028"/>
                </a:lnTo>
                <a:lnTo>
                  <a:pt x="588311" y="433278"/>
                </a:lnTo>
                <a:lnTo>
                  <a:pt x="562405" y="394157"/>
                </a:lnTo>
                <a:lnTo>
                  <a:pt x="536807" y="356693"/>
                </a:lnTo>
                <a:lnTo>
                  <a:pt x="511535" y="320918"/>
                </a:lnTo>
                <a:lnTo>
                  <a:pt x="486610" y="286860"/>
                </a:lnTo>
                <a:lnTo>
                  <a:pt x="462049" y="254551"/>
                </a:lnTo>
                <a:lnTo>
                  <a:pt x="437872" y="224020"/>
                </a:lnTo>
                <a:lnTo>
                  <a:pt x="390748" y="168415"/>
                </a:lnTo>
                <a:lnTo>
                  <a:pt x="345388" y="120285"/>
                </a:lnTo>
                <a:lnTo>
                  <a:pt x="301947" y="79874"/>
                </a:lnTo>
                <a:lnTo>
                  <a:pt x="260576" y="47421"/>
                </a:lnTo>
                <a:lnTo>
                  <a:pt x="221428" y="23169"/>
                </a:lnTo>
                <a:lnTo>
                  <a:pt x="184657" y="7358"/>
                </a:lnTo>
                <a:lnTo>
                  <a:pt x="134288" y="0"/>
                </a:lnTo>
                <a:close/>
              </a:path>
            </a:pathLst>
          </a:custGeom>
          <a:solidFill>
            <a:srgbClr val="719ECE">
              <a:alpha val="39999"/>
            </a:srgbClr>
          </a:solidFill>
        </p:spPr>
        <p:txBody>
          <a:bodyPr wrap="square" lIns="0" tIns="0" rIns="0" bIns="0" rtlCol="0"/>
          <a:lstStyle/>
          <a:p>
            <a:pPr defTabSz="829178"/>
            <a:endParaRPr sz="1632">
              <a:solidFill>
                <a:prstClr val="black"/>
              </a:solidFill>
              <a:latin typeface="Calibri"/>
            </a:endParaRPr>
          </a:p>
        </p:txBody>
      </p:sp>
      <p:sp>
        <p:nvSpPr>
          <p:cNvPr id="5" name="object 5"/>
          <p:cNvSpPr txBox="1"/>
          <p:nvPr/>
        </p:nvSpPr>
        <p:spPr>
          <a:xfrm>
            <a:off x="1160850" y="3150271"/>
            <a:ext cx="2193869" cy="505854"/>
          </a:xfrm>
          <a:prstGeom prst="rect">
            <a:avLst/>
          </a:prstGeom>
          <a:solidFill>
            <a:srgbClr val="FFFF99">
              <a:alpha val="79998"/>
            </a:srgbClr>
          </a:solidFill>
        </p:spPr>
        <p:txBody>
          <a:bodyPr vert="horz" wrap="square" lIns="0" tIns="43762" rIns="0" bIns="0" rtlCol="0">
            <a:spAutoFit/>
          </a:bodyPr>
          <a:lstStyle/>
          <a:p>
            <a:pPr marL="81766" marR="240116" indent="264876" defTabSz="829178">
              <a:lnSpc>
                <a:spcPts val="1823"/>
              </a:lnSpc>
              <a:spcBef>
                <a:spcPts val="345"/>
              </a:spcBef>
            </a:pPr>
            <a:r>
              <a:rPr sz="1632" b="1" spc="-5" dirty="0">
                <a:solidFill>
                  <a:srgbClr val="0066CC"/>
                </a:solidFill>
                <a:latin typeface="Arial"/>
                <a:cs typeface="Arial"/>
              </a:rPr>
              <a:t>Upwellings et  Atlantique</a:t>
            </a:r>
            <a:r>
              <a:rPr sz="1632" b="1" spc="-54" dirty="0">
                <a:solidFill>
                  <a:srgbClr val="0066CC"/>
                </a:solidFill>
                <a:latin typeface="Arial"/>
                <a:cs typeface="Arial"/>
              </a:rPr>
              <a:t> </a:t>
            </a:r>
            <a:r>
              <a:rPr sz="1632" b="1" spc="-18" dirty="0">
                <a:solidFill>
                  <a:srgbClr val="0066CC"/>
                </a:solidFill>
                <a:latin typeface="Arial"/>
                <a:cs typeface="Arial"/>
              </a:rPr>
              <a:t>Tropical</a:t>
            </a:r>
            <a:endParaRPr sz="1632">
              <a:solidFill>
                <a:prstClr val="black"/>
              </a:solidFill>
              <a:latin typeface="Arial"/>
              <a:cs typeface="Arial"/>
            </a:endParaRPr>
          </a:p>
        </p:txBody>
      </p:sp>
      <p:sp>
        <p:nvSpPr>
          <p:cNvPr id="6" name="object 6"/>
          <p:cNvSpPr/>
          <p:nvPr/>
        </p:nvSpPr>
        <p:spPr>
          <a:xfrm>
            <a:off x="1896746" y="4858150"/>
            <a:ext cx="4737836" cy="612671"/>
          </a:xfrm>
          <a:custGeom>
            <a:avLst/>
            <a:gdLst/>
            <a:ahLst/>
            <a:cxnLst/>
            <a:rect l="l" t="t" r="r" b="b"/>
            <a:pathLst>
              <a:path w="5224780" h="675639">
                <a:moveTo>
                  <a:pt x="2612390" y="0"/>
                </a:moveTo>
                <a:lnTo>
                  <a:pt x="2452269" y="574"/>
                </a:lnTo>
                <a:lnTo>
                  <a:pt x="2065570" y="6890"/>
                </a:lnTo>
                <a:lnTo>
                  <a:pt x="1701127" y="19815"/>
                </a:lnTo>
                <a:lnTo>
                  <a:pt x="1427967" y="34609"/>
                </a:lnTo>
                <a:lnTo>
                  <a:pt x="1173112" y="53112"/>
                </a:lnTo>
                <a:lnTo>
                  <a:pt x="995071" y="69284"/>
                </a:lnTo>
                <a:lnTo>
                  <a:pt x="829104" y="87314"/>
                </a:lnTo>
                <a:lnTo>
                  <a:pt x="725544" y="100319"/>
                </a:lnTo>
                <a:lnTo>
                  <a:pt x="627915" y="114076"/>
                </a:lnTo>
                <a:lnTo>
                  <a:pt x="536442" y="128558"/>
                </a:lnTo>
                <a:lnTo>
                  <a:pt x="493085" y="136062"/>
                </a:lnTo>
                <a:lnTo>
                  <a:pt x="451351" y="143736"/>
                </a:lnTo>
                <a:lnTo>
                  <a:pt x="411270" y="151577"/>
                </a:lnTo>
                <a:lnTo>
                  <a:pt x="372868" y="159581"/>
                </a:lnTo>
                <a:lnTo>
                  <a:pt x="301219" y="176063"/>
                </a:lnTo>
                <a:lnTo>
                  <a:pt x="236629" y="193154"/>
                </a:lnTo>
                <a:lnTo>
                  <a:pt x="179324" y="210825"/>
                </a:lnTo>
                <a:lnTo>
                  <a:pt x="129529" y="229047"/>
                </a:lnTo>
                <a:lnTo>
                  <a:pt x="87471" y="247790"/>
                </a:lnTo>
                <a:lnTo>
                  <a:pt x="53375" y="267027"/>
                </a:lnTo>
                <a:lnTo>
                  <a:pt x="17654" y="296743"/>
                </a:lnTo>
                <a:lnTo>
                  <a:pt x="0" y="337819"/>
                </a:lnTo>
                <a:lnTo>
                  <a:pt x="1117" y="348234"/>
                </a:lnTo>
                <a:lnTo>
                  <a:pt x="27467" y="388911"/>
                </a:lnTo>
                <a:lnTo>
                  <a:pt x="69414" y="418290"/>
                </a:lnTo>
                <a:lnTo>
                  <a:pt x="107519" y="437284"/>
                </a:lnTo>
                <a:lnTo>
                  <a:pt x="153474" y="455770"/>
                </a:lnTo>
                <a:lnTo>
                  <a:pt x="207052" y="473720"/>
                </a:lnTo>
                <a:lnTo>
                  <a:pt x="268027" y="491105"/>
                </a:lnTo>
                <a:lnTo>
                  <a:pt x="336175" y="507895"/>
                </a:lnTo>
                <a:lnTo>
                  <a:pt x="411270" y="524062"/>
                </a:lnTo>
                <a:lnTo>
                  <a:pt x="451351" y="531903"/>
                </a:lnTo>
                <a:lnTo>
                  <a:pt x="493085" y="539577"/>
                </a:lnTo>
                <a:lnTo>
                  <a:pt x="536442" y="547081"/>
                </a:lnTo>
                <a:lnTo>
                  <a:pt x="627915" y="561563"/>
                </a:lnTo>
                <a:lnTo>
                  <a:pt x="725544" y="575320"/>
                </a:lnTo>
                <a:lnTo>
                  <a:pt x="829104" y="588325"/>
                </a:lnTo>
                <a:lnTo>
                  <a:pt x="938369" y="600546"/>
                </a:lnTo>
                <a:lnTo>
                  <a:pt x="1112470" y="617348"/>
                </a:lnTo>
                <a:lnTo>
                  <a:pt x="1298138" y="632227"/>
                </a:lnTo>
                <a:lnTo>
                  <a:pt x="1562371" y="648905"/>
                </a:lnTo>
                <a:lnTo>
                  <a:pt x="1844008" y="661758"/>
                </a:lnTo>
                <a:lnTo>
                  <a:pt x="2217776" y="672094"/>
                </a:lnTo>
                <a:lnTo>
                  <a:pt x="2612390" y="675639"/>
                </a:lnTo>
                <a:lnTo>
                  <a:pt x="2692810" y="675495"/>
                </a:lnTo>
                <a:lnTo>
                  <a:pt x="2772510" y="675065"/>
                </a:lnTo>
                <a:lnTo>
                  <a:pt x="2851461" y="674352"/>
                </a:lnTo>
                <a:lnTo>
                  <a:pt x="2929635" y="673361"/>
                </a:lnTo>
                <a:lnTo>
                  <a:pt x="3307854" y="664347"/>
                </a:lnTo>
                <a:lnTo>
                  <a:pt x="3593559" y="652486"/>
                </a:lnTo>
                <a:lnTo>
                  <a:pt x="3862313" y="636743"/>
                </a:lnTo>
                <a:lnTo>
                  <a:pt x="4051667" y="622527"/>
                </a:lnTo>
                <a:lnTo>
                  <a:pt x="4229708" y="606355"/>
                </a:lnTo>
                <a:lnTo>
                  <a:pt x="4395675" y="588325"/>
                </a:lnTo>
                <a:lnTo>
                  <a:pt x="4499235" y="575320"/>
                </a:lnTo>
                <a:lnTo>
                  <a:pt x="4596864" y="561563"/>
                </a:lnTo>
                <a:lnTo>
                  <a:pt x="4688337" y="547081"/>
                </a:lnTo>
                <a:lnTo>
                  <a:pt x="4731694" y="539577"/>
                </a:lnTo>
                <a:lnTo>
                  <a:pt x="4773428" y="531903"/>
                </a:lnTo>
                <a:lnTo>
                  <a:pt x="4813509" y="524062"/>
                </a:lnTo>
                <a:lnTo>
                  <a:pt x="4851911" y="516058"/>
                </a:lnTo>
                <a:lnTo>
                  <a:pt x="4923560" y="499576"/>
                </a:lnTo>
                <a:lnTo>
                  <a:pt x="4988150" y="482485"/>
                </a:lnTo>
                <a:lnTo>
                  <a:pt x="5045455" y="464814"/>
                </a:lnTo>
                <a:lnTo>
                  <a:pt x="5095250" y="446592"/>
                </a:lnTo>
                <a:lnTo>
                  <a:pt x="5137308" y="427849"/>
                </a:lnTo>
                <a:lnTo>
                  <a:pt x="5171404" y="408612"/>
                </a:lnTo>
                <a:lnTo>
                  <a:pt x="5207125" y="378896"/>
                </a:lnTo>
                <a:lnTo>
                  <a:pt x="5224780" y="337819"/>
                </a:lnTo>
                <a:lnTo>
                  <a:pt x="5223662" y="327405"/>
                </a:lnTo>
                <a:lnTo>
                  <a:pt x="5197312" y="286728"/>
                </a:lnTo>
                <a:lnTo>
                  <a:pt x="5155365" y="257349"/>
                </a:lnTo>
                <a:lnTo>
                  <a:pt x="5117260" y="238355"/>
                </a:lnTo>
                <a:lnTo>
                  <a:pt x="5071305" y="219869"/>
                </a:lnTo>
                <a:lnTo>
                  <a:pt x="5017727" y="201919"/>
                </a:lnTo>
                <a:lnTo>
                  <a:pt x="4956752" y="184534"/>
                </a:lnTo>
                <a:lnTo>
                  <a:pt x="4888604" y="167744"/>
                </a:lnTo>
                <a:lnTo>
                  <a:pt x="4813509" y="151577"/>
                </a:lnTo>
                <a:lnTo>
                  <a:pt x="4773428" y="143736"/>
                </a:lnTo>
                <a:lnTo>
                  <a:pt x="4731694" y="136062"/>
                </a:lnTo>
                <a:lnTo>
                  <a:pt x="4688337" y="128558"/>
                </a:lnTo>
                <a:lnTo>
                  <a:pt x="4596864" y="114076"/>
                </a:lnTo>
                <a:lnTo>
                  <a:pt x="4499235" y="100319"/>
                </a:lnTo>
                <a:lnTo>
                  <a:pt x="4395675" y="87314"/>
                </a:lnTo>
                <a:lnTo>
                  <a:pt x="4229708" y="69284"/>
                </a:lnTo>
                <a:lnTo>
                  <a:pt x="4051667" y="53112"/>
                </a:lnTo>
                <a:lnTo>
                  <a:pt x="3796812" y="34609"/>
                </a:lnTo>
                <a:lnTo>
                  <a:pt x="3523652" y="19815"/>
                </a:lnTo>
                <a:lnTo>
                  <a:pt x="3159209" y="6890"/>
                </a:lnTo>
                <a:lnTo>
                  <a:pt x="3007003" y="3545"/>
                </a:lnTo>
                <a:lnTo>
                  <a:pt x="2929635" y="2278"/>
                </a:lnTo>
                <a:lnTo>
                  <a:pt x="2851461" y="1287"/>
                </a:lnTo>
                <a:lnTo>
                  <a:pt x="2772510" y="574"/>
                </a:lnTo>
                <a:lnTo>
                  <a:pt x="2692810" y="144"/>
                </a:lnTo>
                <a:lnTo>
                  <a:pt x="2612390" y="0"/>
                </a:lnTo>
                <a:close/>
              </a:path>
            </a:pathLst>
          </a:custGeom>
          <a:solidFill>
            <a:srgbClr val="FF7F7F">
              <a:alpha val="39999"/>
            </a:srgbClr>
          </a:solidFill>
        </p:spPr>
        <p:txBody>
          <a:bodyPr wrap="square" lIns="0" tIns="0" rIns="0" bIns="0" rtlCol="0"/>
          <a:lstStyle/>
          <a:p>
            <a:pPr defTabSz="829178"/>
            <a:endParaRPr sz="1632">
              <a:solidFill>
                <a:prstClr val="black"/>
              </a:solidFill>
              <a:latin typeface="Calibri"/>
            </a:endParaRPr>
          </a:p>
        </p:txBody>
      </p:sp>
      <p:sp>
        <p:nvSpPr>
          <p:cNvPr id="7" name="object 7"/>
          <p:cNvSpPr txBox="1"/>
          <p:nvPr/>
        </p:nvSpPr>
        <p:spPr>
          <a:xfrm>
            <a:off x="2450684" y="4980224"/>
            <a:ext cx="3188883" cy="273254"/>
          </a:xfrm>
          <a:prstGeom prst="rect">
            <a:avLst/>
          </a:prstGeom>
          <a:solidFill>
            <a:srgbClr val="FFFF99">
              <a:alpha val="79998"/>
            </a:srgbClr>
          </a:solidFill>
        </p:spPr>
        <p:txBody>
          <a:bodyPr vert="horz" wrap="square" lIns="0" tIns="21881" rIns="0" bIns="0" rtlCol="0">
            <a:spAutoFit/>
          </a:bodyPr>
          <a:lstStyle/>
          <a:p>
            <a:pPr marL="81190" defTabSz="829178">
              <a:spcBef>
                <a:spcPts val="172"/>
              </a:spcBef>
            </a:pPr>
            <a:r>
              <a:rPr sz="1632" b="1" spc="-5" dirty="0">
                <a:solidFill>
                  <a:srgbClr val="FF0000"/>
                </a:solidFill>
                <a:latin typeface="Arial"/>
                <a:cs typeface="Arial"/>
              </a:rPr>
              <a:t>Courant des Aiguilles et</a:t>
            </a:r>
            <a:r>
              <a:rPr sz="1632" b="1" spc="-109" dirty="0">
                <a:solidFill>
                  <a:srgbClr val="FF0000"/>
                </a:solidFill>
                <a:latin typeface="Arial"/>
                <a:cs typeface="Arial"/>
              </a:rPr>
              <a:t> </a:t>
            </a:r>
            <a:r>
              <a:rPr sz="1632" b="1" spc="-5" dirty="0">
                <a:solidFill>
                  <a:srgbClr val="FF0000"/>
                </a:solidFill>
                <a:latin typeface="Arial"/>
                <a:cs typeface="Arial"/>
              </a:rPr>
              <a:t>climat</a:t>
            </a:r>
            <a:endParaRPr sz="1632">
              <a:solidFill>
                <a:prstClr val="black"/>
              </a:solidFill>
              <a:latin typeface="Arial"/>
              <a:cs typeface="Arial"/>
            </a:endParaRPr>
          </a:p>
        </p:txBody>
      </p:sp>
      <p:sp>
        <p:nvSpPr>
          <p:cNvPr id="8" name="object 8"/>
          <p:cNvSpPr/>
          <p:nvPr/>
        </p:nvSpPr>
        <p:spPr>
          <a:xfrm>
            <a:off x="4946410" y="1354152"/>
            <a:ext cx="2125922" cy="3210189"/>
          </a:xfrm>
          <a:custGeom>
            <a:avLst/>
            <a:gdLst/>
            <a:ahLst/>
            <a:cxnLst/>
            <a:rect l="l" t="t" r="r" b="b"/>
            <a:pathLst>
              <a:path w="2344420" h="3540125">
                <a:moveTo>
                  <a:pt x="2032213" y="0"/>
                </a:moveTo>
                <a:lnTo>
                  <a:pt x="1978501" y="3631"/>
                </a:lnTo>
                <a:lnTo>
                  <a:pt x="1921924" y="14835"/>
                </a:lnTo>
                <a:lnTo>
                  <a:pt x="1862690" y="33434"/>
                </a:lnTo>
                <a:lnTo>
                  <a:pt x="1801006" y="59245"/>
                </a:lnTo>
                <a:lnTo>
                  <a:pt x="1737077" y="92090"/>
                </a:lnTo>
                <a:lnTo>
                  <a:pt x="1671111" y="131787"/>
                </a:lnTo>
                <a:lnTo>
                  <a:pt x="1637429" y="154149"/>
                </a:lnTo>
                <a:lnTo>
                  <a:pt x="1603315" y="178156"/>
                </a:lnTo>
                <a:lnTo>
                  <a:pt x="1568795" y="203787"/>
                </a:lnTo>
                <a:lnTo>
                  <a:pt x="1533895" y="231018"/>
                </a:lnTo>
                <a:lnTo>
                  <a:pt x="1498640" y="259827"/>
                </a:lnTo>
                <a:lnTo>
                  <a:pt x="1463057" y="290192"/>
                </a:lnTo>
                <a:lnTo>
                  <a:pt x="1427172" y="322090"/>
                </a:lnTo>
                <a:lnTo>
                  <a:pt x="1391009" y="355498"/>
                </a:lnTo>
                <a:lnTo>
                  <a:pt x="1354596" y="390393"/>
                </a:lnTo>
                <a:lnTo>
                  <a:pt x="1317957" y="426755"/>
                </a:lnTo>
                <a:lnTo>
                  <a:pt x="1281120" y="464558"/>
                </a:lnTo>
                <a:lnTo>
                  <a:pt x="1244109" y="503783"/>
                </a:lnTo>
                <a:lnTo>
                  <a:pt x="1206950" y="544405"/>
                </a:lnTo>
                <a:lnTo>
                  <a:pt x="1169670" y="586402"/>
                </a:lnTo>
                <a:lnTo>
                  <a:pt x="1132293" y="629752"/>
                </a:lnTo>
                <a:lnTo>
                  <a:pt x="1094847" y="674432"/>
                </a:lnTo>
                <a:lnTo>
                  <a:pt x="1057356" y="720419"/>
                </a:lnTo>
                <a:lnTo>
                  <a:pt x="1019847" y="767692"/>
                </a:lnTo>
                <a:lnTo>
                  <a:pt x="982345" y="816227"/>
                </a:lnTo>
                <a:lnTo>
                  <a:pt x="944877" y="866003"/>
                </a:lnTo>
                <a:lnTo>
                  <a:pt x="907468" y="916996"/>
                </a:lnTo>
                <a:lnTo>
                  <a:pt x="870144" y="969183"/>
                </a:lnTo>
                <a:lnTo>
                  <a:pt x="832930" y="1022544"/>
                </a:lnTo>
                <a:lnTo>
                  <a:pt x="795853" y="1077054"/>
                </a:lnTo>
                <a:lnTo>
                  <a:pt x="758939" y="1132691"/>
                </a:lnTo>
                <a:lnTo>
                  <a:pt x="722213" y="1189434"/>
                </a:lnTo>
                <a:lnTo>
                  <a:pt x="685701" y="1247258"/>
                </a:lnTo>
                <a:lnTo>
                  <a:pt x="649429" y="1306143"/>
                </a:lnTo>
                <a:lnTo>
                  <a:pt x="613423" y="1366064"/>
                </a:lnTo>
                <a:lnTo>
                  <a:pt x="577708" y="1427001"/>
                </a:lnTo>
                <a:lnTo>
                  <a:pt x="542738" y="1488322"/>
                </a:lnTo>
                <a:lnTo>
                  <a:pt x="508793" y="1549392"/>
                </a:lnTo>
                <a:lnTo>
                  <a:pt x="475880" y="1610176"/>
                </a:lnTo>
                <a:lnTo>
                  <a:pt x="444006" y="1670640"/>
                </a:lnTo>
                <a:lnTo>
                  <a:pt x="413176" y="1730752"/>
                </a:lnTo>
                <a:lnTo>
                  <a:pt x="383398" y="1790476"/>
                </a:lnTo>
                <a:lnTo>
                  <a:pt x="354679" y="1849781"/>
                </a:lnTo>
                <a:lnTo>
                  <a:pt x="327024" y="1908631"/>
                </a:lnTo>
                <a:lnTo>
                  <a:pt x="300442" y="1966993"/>
                </a:lnTo>
                <a:lnTo>
                  <a:pt x="274937" y="2024834"/>
                </a:lnTo>
                <a:lnTo>
                  <a:pt x="250517" y="2082119"/>
                </a:lnTo>
                <a:lnTo>
                  <a:pt x="227188" y="2138816"/>
                </a:lnTo>
                <a:lnTo>
                  <a:pt x="204958" y="2194890"/>
                </a:lnTo>
                <a:lnTo>
                  <a:pt x="183832" y="2250308"/>
                </a:lnTo>
                <a:lnTo>
                  <a:pt x="163817" y="2305036"/>
                </a:lnTo>
                <a:lnTo>
                  <a:pt x="144921" y="2359040"/>
                </a:lnTo>
                <a:lnTo>
                  <a:pt x="127148" y="2412286"/>
                </a:lnTo>
                <a:lnTo>
                  <a:pt x="110507" y="2464742"/>
                </a:lnTo>
                <a:lnTo>
                  <a:pt x="95004" y="2516373"/>
                </a:lnTo>
                <a:lnTo>
                  <a:pt x="80644" y="2567145"/>
                </a:lnTo>
                <a:lnTo>
                  <a:pt x="67436" y="2617026"/>
                </a:lnTo>
                <a:lnTo>
                  <a:pt x="55386" y="2665980"/>
                </a:lnTo>
                <a:lnTo>
                  <a:pt x="44499" y="2713975"/>
                </a:lnTo>
                <a:lnTo>
                  <a:pt x="34783" y="2760977"/>
                </a:lnTo>
                <a:lnTo>
                  <a:pt x="26245" y="2806952"/>
                </a:lnTo>
                <a:lnTo>
                  <a:pt x="18891" y="2851866"/>
                </a:lnTo>
                <a:lnTo>
                  <a:pt x="12727" y="2895686"/>
                </a:lnTo>
                <a:lnTo>
                  <a:pt x="7761" y="2938378"/>
                </a:lnTo>
                <a:lnTo>
                  <a:pt x="3998" y="2979908"/>
                </a:lnTo>
                <a:lnTo>
                  <a:pt x="1446" y="3020243"/>
                </a:lnTo>
                <a:lnTo>
                  <a:pt x="111" y="3059349"/>
                </a:lnTo>
                <a:lnTo>
                  <a:pt x="0" y="3097192"/>
                </a:lnTo>
                <a:lnTo>
                  <a:pt x="1118" y="3133738"/>
                </a:lnTo>
                <a:lnTo>
                  <a:pt x="7074" y="3202807"/>
                </a:lnTo>
                <a:lnTo>
                  <a:pt x="18030" y="3266286"/>
                </a:lnTo>
                <a:lnTo>
                  <a:pt x="34039" y="3323905"/>
                </a:lnTo>
                <a:lnTo>
                  <a:pt x="55155" y="3375395"/>
                </a:lnTo>
                <a:lnTo>
                  <a:pt x="81431" y="3420486"/>
                </a:lnTo>
                <a:lnTo>
                  <a:pt x="112918" y="3458909"/>
                </a:lnTo>
                <a:lnTo>
                  <a:pt x="149671" y="3490394"/>
                </a:lnTo>
                <a:lnTo>
                  <a:pt x="191530" y="3514562"/>
                </a:lnTo>
                <a:lnTo>
                  <a:pt x="237178" y="3530654"/>
                </a:lnTo>
                <a:lnTo>
                  <a:pt x="286206" y="3538721"/>
                </a:lnTo>
                <a:lnTo>
                  <a:pt x="311924" y="3539802"/>
                </a:lnTo>
                <a:lnTo>
                  <a:pt x="338409" y="3538944"/>
                </a:lnTo>
                <a:lnTo>
                  <a:pt x="393579" y="3531504"/>
                </a:lnTo>
                <a:lnTo>
                  <a:pt x="451510" y="3516580"/>
                </a:lnTo>
                <a:lnTo>
                  <a:pt x="511995" y="3494352"/>
                </a:lnTo>
                <a:lnTo>
                  <a:pt x="574828" y="3465002"/>
                </a:lnTo>
                <a:lnTo>
                  <a:pt x="639801" y="3428709"/>
                </a:lnTo>
                <a:lnTo>
                  <a:pt x="673025" y="3408015"/>
                </a:lnTo>
                <a:lnTo>
                  <a:pt x="706708" y="3385653"/>
                </a:lnTo>
                <a:lnTo>
                  <a:pt x="740822" y="3361645"/>
                </a:lnTo>
                <a:lnTo>
                  <a:pt x="775342" y="3336014"/>
                </a:lnTo>
                <a:lnTo>
                  <a:pt x="810242" y="3308783"/>
                </a:lnTo>
                <a:lnTo>
                  <a:pt x="845497" y="3279974"/>
                </a:lnTo>
                <a:lnTo>
                  <a:pt x="881080" y="3249610"/>
                </a:lnTo>
                <a:lnTo>
                  <a:pt x="916965" y="3217712"/>
                </a:lnTo>
                <a:lnTo>
                  <a:pt x="953128" y="3184304"/>
                </a:lnTo>
                <a:lnTo>
                  <a:pt x="989541" y="3149408"/>
                </a:lnTo>
                <a:lnTo>
                  <a:pt x="1026179" y="3113047"/>
                </a:lnTo>
                <a:lnTo>
                  <a:pt x="1063017" y="3075243"/>
                </a:lnTo>
                <a:lnTo>
                  <a:pt x="1100028" y="3036019"/>
                </a:lnTo>
                <a:lnTo>
                  <a:pt x="1137187" y="2995397"/>
                </a:lnTo>
                <a:lnTo>
                  <a:pt x="1174467" y="2953400"/>
                </a:lnTo>
                <a:lnTo>
                  <a:pt x="1211844" y="2910050"/>
                </a:lnTo>
                <a:lnTo>
                  <a:pt x="1249290" y="2865370"/>
                </a:lnTo>
                <a:lnTo>
                  <a:pt x="1286781" y="2819382"/>
                </a:lnTo>
                <a:lnTo>
                  <a:pt x="1324290" y="2772109"/>
                </a:lnTo>
                <a:lnTo>
                  <a:pt x="1361791" y="2723574"/>
                </a:lnTo>
                <a:lnTo>
                  <a:pt x="1399260" y="2673799"/>
                </a:lnTo>
                <a:lnTo>
                  <a:pt x="1436669" y="2622806"/>
                </a:lnTo>
                <a:lnTo>
                  <a:pt x="1473993" y="2570618"/>
                </a:lnTo>
                <a:lnTo>
                  <a:pt x="1511207" y="2517258"/>
                </a:lnTo>
                <a:lnTo>
                  <a:pt x="1548284" y="2462748"/>
                </a:lnTo>
                <a:lnTo>
                  <a:pt x="1585198" y="2407110"/>
                </a:lnTo>
                <a:lnTo>
                  <a:pt x="1621924" y="2350368"/>
                </a:lnTo>
                <a:lnTo>
                  <a:pt x="1658436" y="2292543"/>
                </a:lnTo>
                <a:lnTo>
                  <a:pt x="1694708" y="2233659"/>
                </a:lnTo>
                <a:lnTo>
                  <a:pt x="1730714" y="2173737"/>
                </a:lnTo>
                <a:lnTo>
                  <a:pt x="1766428" y="2112801"/>
                </a:lnTo>
                <a:lnTo>
                  <a:pt x="1801399" y="2051557"/>
                </a:lnTo>
                <a:lnTo>
                  <a:pt x="1835344" y="1990562"/>
                </a:lnTo>
                <a:lnTo>
                  <a:pt x="1868257" y="1929849"/>
                </a:lnTo>
                <a:lnTo>
                  <a:pt x="1900131" y="1869452"/>
                </a:lnTo>
                <a:lnTo>
                  <a:pt x="1930961" y="1809406"/>
                </a:lnTo>
                <a:lnTo>
                  <a:pt x="1960738" y="1749742"/>
                </a:lnTo>
                <a:lnTo>
                  <a:pt x="1989458" y="1690496"/>
                </a:lnTo>
                <a:lnTo>
                  <a:pt x="2017112" y="1631700"/>
                </a:lnTo>
                <a:lnTo>
                  <a:pt x="2043695" y="1573389"/>
                </a:lnTo>
                <a:lnTo>
                  <a:pt x="2069200" y="1515596"/>
                </a:lnTo>
                <a:lnTo>
                  <a:pt x="2093620" y="1458355"/>
                </a:lnTo>
                <a:lnTo>
                  <a:pt x="2116948" y="1401700"/>
                </a:lnTo>
                <a:lnTo>
                  <a:pt x="2139179" y="1345664"/>
                </a:lnTo>
                <a:lnTo>
                  <a:pt x="2160305" y="1290281"/>
                </a:lnTo>
                <a:lnTo>
                  <a:pt x="2180319" y="1235585"/>
                </a:lnTo>
                <a:lnTo>
                  <a:pt x="2199216" y="1181609"/>
                </a:lnTo>
                <a:lnTo>
                  <a:pt x="2216988" y="1128387"/>
                </a:lnTo>
                <a:lnTo>
                  <a:pt x="2233630" y="1075952"/>
                </a:lnTo>
                <a:lnTo>
                  <a:pt x="2249133" y="1024340"/>
                </a:lnTo>
                <a:lnTo>
                  <a:pt x="2263492" y="973582"/>
                </a:lnTo>
                <a:lnTo>
                  <a:pt x="2276700" y="923713"/>
                </a:lnTo>
                <a:lnTo>
                  <a:pt x="2288751" y="874767"/>
                </a:lnTo>
                <a:lnTo>
                  <a:pt x="2299638" y="826777"/>
                </a:lnTo>
                <a:lnTo>
                  <a:pt x="2309353" y="779777"/>
                </a:lnTo>
                <a:lnTo>
                  <a:pt x="2317892" y="733801"/>
                </a:lnTo>
                <a:lnTo>
                  <a:pt x="2325246" y="688881"/>
                </a:lnTo>
                <a:lnTo>
                  <a:pt x="2331410" y="645053"/>
                </a:lnTo>
                <a:lnTo>
                  <a:pt x="2336376" y="602350"/>
                </a:lnTo>
                <a:lnTo>
                  <a:pt x="2340139" y="560805"/>
                </a:lnTo>
                <a:lnTo>
                  <a:pt x="2342691" y="520451"/>
                </a:lnTo>
                <a:lnTo>
                  <a:pt x="2344026" y="481324"/>
                </a:lnTo>
                <a:lnTo>
                  <a:pt x="2344137" y="443456"/>
                </a:lnTo>
                <a:lnTo>
                  <a:pt x="2343018" y="406882"/>
                </a:lnTo>
                <a:lnTo>
                  <a:pt x="2337063" y="337746"/>
                </a:lnTo>
                <a:lnTo>
                  <a:pt x="2326107" y="274188"/>
                </a:lnTo>
                <a:lnTo>
                  <a:pt x="2310098" y="216477"/>
                </a:lnTo>
                <a:lnTo>
                  <a:pt x="2288982" y="164881"/>
                </a:lnTo>
                <a:lnTo>
                  <a:pt x="2262706" y="119671"/>
                </a:lnTo>
                <a:lnTo>
                  <a:pt x="2231219" y="81115"/>
                </a:lnTo>
                <a:lnTo>
                  <a:pt x="2194466" y="49485"/>
                </a:lnTo>
                <a:lnTo>
                  <a:pt x="2152607" y="25239"/>
                </a:lnTo>
                <a:lnTo>
                  <a:pt x="2106959" y="9148"/>
                </a:lnTo>
                <a:lnTo>
                  <a:pt x="2057931" y="1080"/>
                </a:lnTo>
                <a:lnTo>
                  <a:pt x="2032213" y="0"/>
                </a:lnTo>
                <a:close/>
              </a:path>
            </a:pathLst>
          </a:custGeom>
          <a:solidFill>
            <a:srgbClr val="ADCE00">
              <a:alpha val="39999"/>
            </a:srgbClr>
          </a:solidFill>
        </p:spPr>
        <p:txBody>
          <a:bodyPr wrap="square" lIns="0" tIns="0" rIns="0" bIns="0" rtlCol="0"/>
          <a:lstStyle/>
          <a:p>
            <a:pPr defTabSz="829178"/>
            <a:endParaRPr sz="1632">
              <a:solidFill>
                <a:prstClr val="black"/>
              </a:solidFill>
              <a:latin typeface="Calibri"/>
            </a:endParaRPr>
          </a:p>
        </p:txBody>
      </p:sp>
      <p:sp>
        <p:nvSpPr>
          <p:cNvPr id="9" name="object 9"/>
          <p:cNvSpPr txBox="1">
            <a:spLocks noGrp="1"/>
          </p:cNvSpPr>
          <p:nvPr>
            <p:ph type="title"/>
          </p:nvPr>
        </p:nvSpPr>
        <p:spPr>
          <a:xfrm>
            <a:off x="2633794" y="36245"/>
            <a:ext cx="3821708" cy="550237"/>
          </a:xfrm>
          <a:prstGeom prst="rect">
            <a:avLst/>
          </a:prstGeom>
        </p:spPr>
        <p:txBody>
          <a:bodyPr vert="horz" wrap="square" lIns="0" tIns="11516" rIns="0" bIns="0" rtlCol="0">
            <a:spAutoFit/>
          </a:bodyPr>
          <a:lstStyle/>
          <a:p>
            <a:pPr marL="51248" algn="ctr">
              <a:lnSpc>
                <a:spcPts val="2548"/>
              </a:lnSpc>
              <a:spcBef>
                <a:spcPts val="91"/>
              </a:spcBef>
            </a:pPr>
            <a:r>
              <a:rPr sz="2176" b="1" spc="-5" dirty="0">
                <a:solidFill>
                  <a:srgbClr val="000000"/>
                </a:solidFill>
                <a:latin typeface="Arial"/>
                <a:cs typeface="Arial"/>
              </a:rPr>
              <a:t>Afrique</a:t>
            </a:r>
            <a:r>
              <a:rPr sz="2176" b="1" spc="-91" dirty="0">
                <a:solidFill>
                  <a:srgbClr val="000000"/>
                </a:solidFill>
                <a:latin typeface="Arial"/>
                <a:cs typeface="Arial"/>
              </a:rPr>
              <a:t> </a:t>
            </a:r>
            <a:r>
              <a:rPr sz="2176" b="1" spc="-5" dirty="0">
                <a:solidFill>
                  <a:srgbClr val="000000"/>
                </a:solidFill>
                <a:latin typeface="Arial"/>
                <a:cs typeface="Arial"/>
              </a:rPr>
              <a:t>Australe</a:t>
            </a:r>
            <a:endParaRPr sz="2176">
              <a:latin typeface="Arial"/>
              <a:cs typeface="Arial"/>
            </a:endParaRPr>
          </a:p>
          <a:p>
            <a:pPr algn="ctr">
              <a:lnSpc>
                <a:spcPts val="1678"/>
              </a:lnSpc>
            </a:pPr>
            <a:r>
              <a:rPr sz="1451" b="1" spc="-5" dirty="0">
                <a:solidFill>
                  <a:srgbClr val="000000"/>
                </a:solidFill>
                <a:latin typeface="Arial"/>
                <a:cs typeface="Arial"/>
              </a:rPr>
              <a:t>(S. </a:t>
            </a:r>
            <a:r>
              <a:rPr sz="1451" b="1" spc="-9" dirty="0">
                <a:solidFill>
                  <a:srgbClr val="000000"/>
                </a:solidFill>
                <a:latin typeface="Arial"/>
                <a:cs typeface="Arial"/>
              </a:rPr>
              <a:t>Herbette, </a:t>
            </a:r>
            <a:r>
              <a:rPr sz="1451" b="1" spc="-5" dirty="0">
                <a:solidFill>
                  <a:srgbClr val="000000"/>
                </a:solidFill>
                <a:latin typeface="Arial"/>
                <a:cs typeface="Arial"/>
              </a:rPr>
              <a:t>G. </a:t>
            </a:r>
            <a:r>
              <a:rPr sz="1451" b="1" spc="-9" dirty="0">
                <a:solidFill>
                  <a:srgbClr val="000000"/>
                </a:solidFill>
                <a:latin typeface="Arial"/>
                <a:cs typeface="Arial"/>
              </a:rPr>
              <a:t>Cambon, </a:t>
            </a:r>
            <a:r>
              <a:rPr sz="1451" b="1" spc="-5" dirty="0">
                <a:solidFill>
                  <a:srgbClr val="000000"/>
                </a:solidFill>
                <a:latin typeface="Arial"/>
                <a:cs typeface="Arial"/>
              </a:rPr>
              <a:t>C. </a:t>
            </a:r>
            <a:r>
              <a:rPr sz="1451" b="1" spc="-32" dirty="0">
                <a:solidFill>
                  <a:srgbClr val="000000"/>
                </a:solidFill>
                <a:latin typeface="Arial"/>
                <a:cs typeface="Arial"/>
              </a:rPr>
              <a:t>Roy, </a:t>
            </a:r>
            <a:r>
              <a:rPr sz="1451" b="1" spc="-95" dirty="0">
                <a:solidFill>
                  <a:srgbClr val="000000"/>
                </a:solidFill>
                <a:latin typeface="Arial"/>
                <a:cs typeface="Arial"/>
              </a:rPr>
              <a:t>P.</a:t>
            </a:r>
            <a:r>
              <a:rPr sz="1451" b="1" spc="5" dirty="0">
                <a:solidFill>
                  <a:srgbClr val="000000"/>
                </a:solidFill>
                <a:latin typeface="Arial"/>
                <a:cs typeface="Arial"/>
              </a:rPr>
              <a:t> </a:t>
            </a:r>
            <a:r>
              <a:rPr sz="1451" b="1" spc="-5" dirty="0">
                <a:solidFill>
                  <a:srgbClr val="000000"/>
                </a:solidFill>
                <a:latin typeface="Arial"/>
                <a:cs typeface="Arial"/>
              </a:rPr>
              <a:t>Penven)</a:t>
            </a:r>
            <a:endParaRPr sz="1451">
              <a:latin typeface="Arial"/>
              <a:cs typeface="Arial"/>
            </a:endParaRPr>
          </a:p>
        </p:txBody>
      </p:sp>
      <p:sp>
        <p:nvSpPr>
          <p:cNvPr id="10" name="object 10"/>
          <p:cNvSpPr txBox="1"/>
          <p:nvPr/>
        </p:nvSpPr>
        <p:spPr>
          <a:xfrm>
            <a:off x="4299061" y="2503052"/>
            <a:ext cx="3391572" cy="736687"/>
          </a:xfrm>
          <a:prstGeom prst="rect">
            <a:avLst/>
          </a:prstGeom>
          <a:solidFill>
            <a:srgbClr val="FFFF99">
              <a:alpha val="79998"/>
            </a:srgbClr>
          </a:solidFill>
        </p:spPr>
        <p:txBody>
          <a:bodyPr vert="horz" wrap="square" lIns="0" tIns="43762" rIns="0" bIns="0" rtlCol="0">
            <a:spAutoFit/>
          </a:bodyPr>
          <a:lstStyle/>
          <a:p>
            <a:pPr marL="870061" marR="224569" indent="-752018" defTabSz="829178">
              <a:lnSpc>
                <a:spcPts val="1823"/>
              </a:lnSpc>
              <a:spcBef>
                <a:spcPts val="345"/>
              </a:spcBef>
            </a:pPr>
            <a:r>
              <a:rPr sz="1632" b="1" spc="-5" dirty="0">
                <a:solidFill>
                  <a:srgbClr val="007F00"/>
                </a:solidFill>
                <a:latin typeface="Arial"/>
                <a:cs typeface="Arial"/>
              </a:rPr>
              <a:t>Dynamique côtière, tourbillons  </a:t>
            </a:r>
            <a:r>
              <a:rPr sz="1632" b="1" spc="-9" dirty="0">
                <a:solidFill>
                  <a:srgbClr val="007F00"/>
                </a:solidFill>
                <a:latin typeface="Arial"/>
                <a:cs typeface="Arial"/>
              </a:rPr>
              <a:t>et</a:t>
            </a:r>
            <a:r>
              <a:rPr sz="1632" b="1" dirty="0">
                <a:solidFill>
                  <a:srgbClr val="007F00"/>
                </a:solidFill>
                <a:latin typeface="Arial"/>
                <a:cs typeface="Arial"/>
              </a:rPr>
              <a:t> </a:t>
            </a:r>
            <a:r>
              <a:rPr sz="1632" b="1" spc="-9" dirty="0">
                <a:solidFill>
                  <a:srgbClr val="007F00"/>
                </a:solidFill>
                <a:latin typeface="Arial"/>
                <a:cs typeface="Arial"/>
              </a:rPr>
              <a:t>écosystèmes</a:t>
            </a:r>
            <a:endParaRPr sz="1632">
              <a:solidFill>
                <a:prstClr val="black"/>
              </a:solidFill>
              <a:latin typeface="Arial"/>
              <a:cs typeface="Arial"/>
            </a:endParaRPr>
          </a:p>
          <a:p>
            <a:pPr marL="81190" defTabSz="829178">
              <a:lnSpc>
                <a:spcPts val="1795"/>
              </a:lnSpc>
            </a:pPr>
            <a:r>
              <a:rPr sz="1632" b="1" spc="-9" dirty="0">
                <a:solidFill>
                  <a:srgbClr val="007F00"/>
                </a:solidFill>
                <a:latin typeface="Arial"/>
                <a:cs typeface="Arial"/>
              </a:rPr>
              <a:t>au </a:t>
            </a:r>
            <a:r>
              <a:rPr sz="1632" b="1" spc="-5" dirty="0">
                <a:solidFill>
                  <a:srgbClr val="007F00"/>
                </a:solidFill>
                <a:latin typeface="Arial"/>
                <a:cs typeface="Arial"/>
              </a:rPr>
              <a:t>Sud-Ouest de l'Océan</a:t>
            </a:r>
            <a:r>
              <a:rPr sz="1632" b="1" dirty="0">
                <a:solidFill>
                  <a:srgbClr val="007F00"/>
                </a:solidFill>
                <a:latin typeface="Arial"/>
                <a:cs typeface="Arial"/>
              </a:rPr>
              <a:t> </a:t>
            </a:r>
            <a:r>
              <a:rPr sz="1632" b="1" spc="-5" dirty="0">
                <a:solidFill>
                  <a:srgbClr val="007F00"/>
                </a:solidFill>
                <a:latin typeface="Arial"/>
                <a:cs typeface="Arial"/>
              </a:rPr>
              <a:t>Indien</a:t>
            </a:r>
            <a:endParaRPr sz="1632">
              <a:solidFill>
                <a:prstClr val="black"/>
              </a:solidFill>
              <a:latin typeface="Arial"/>
              <a:cs typeface="Arial"/>
            </a:endParaRPr>
          </a:p>
        </p:txBody>
      </p:sp>
    </p:spTree>
    <p:extLst>
      <p:ext uri="{BB962C8B-B14F-4D97-AF65-F5344CB8AC3E}">
        <p14:creationId xmlns:p14="http://schemas.microsoft.com/office/powerpoint/2010/main" val="127244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90063" y="6217081"/>
            <a:ext cx="103647" cy="207067"/>
          </a:xfrm>
          <a:prstGeom prst="rect">
            <a:avLst/>
          </a:prstGeom>
        </p:spPr>
        <p:txBody>
          <a:bodyPr vert="horz" wrap="square" lIns="0" tIns="11516" rIns="0" bIns="0" rtlCol="0">
            <a:spAutoFit/>
          </a:bodyPr>
          <a:lstStyle/>
          <a:p>
            <a:pPr marL="11516" defTabSz="829178">
              <a:spcBef>
                <a:spcPts val="91"/>
              </a:spcBef>
            </a:pPr>
            <a:r>
              <a:rPr sz="1270" dirty="0">
                <a:solidFill>
                  <a:prstClr val="black"/>
                </a:solidFill>
                <a:latin typeface="Times New Roman"/>
                <a:cs typeface="Times New Roman"/>
              </a:rPr>
              <a:t>7</a:t>
            </a:r>
            <a:endParaRPr sz="1270">
              <a:solidFill>
                <a:prstClr val="black"/>
              </a:solidFill>
              <a:latin typeface="Times New Roman"/>
              <a:cs typeface="Times New Roman"/>
            </a:endParaRPr>
          </a:p>
        </p:txBody>
      </p:sp>
      <p:sp>
        <p:nvSpPr>
          <p:cNvPr id="3" name="object 3"/>
          <p:cNvSpPr/>
          <p:nvPr/>
        </p:nvSpPr>
        <p:spPr>
          <a:xfrm>
            <a:off x="560441" y="522993"/>
            <a:ext cx="7648115" cy="6167412"/>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4" name="object 4"/>
          <p:cNvSpPr txBox="1">
            <a:spLocks noGrp="1"/>
          </p:cNvSpPr>
          <p:nvPr>
            <p:ph type="title"/>
          </p:nvPr>
        </p:nvSpPr>
        <p:spPr>
          <a:xfrm>
            <a:off x="2130529" y="6302"/>
            <a:ext cx="4874305" cy="290807"/>
          </a:xfrm>
          <a:prstGeom prst="rect">
            <a:avLst/>
          </a:prstGeom>
        </p:spPr>
        <p:txBody>
          <a:bodyPr vert="horz" wrap="square" lIns="0" tIns="11516" rIns="0" bIns="0" rtlCol="0">
            <a:spAutoFit/>
          </a:bodyPr>
          <a:lstStyle/>
          <a:p>
            <a:pPr marL="11516">
              <a:spcBef>
                <a:spcPts val="91"/>
              </a:spcBef>
            </a:pPr>
            <a:r>
              <a:rPr sz="1814" b="1" spc="-5" dirty="0">
                <a:solidFill>
                  <a:srgbClr val="000000"/>
                </a:solidFill>
                <a:latin typeface="Arial"/>
                <a:cs typeface="Arial"/>
              </a:rPr>
              <a:t>Formation de jeunes océanographes </a:t>
            </a:r>
            <a:r>
              <a:rPr sz="1814" b="1" dirty="0">
                <a:solidFill>
                  <a:srgbClr val="000000"/>
                </a:solidFill>
                <a:latin typeface="Arial"/>
                <a:cs typeface="Arial"/>
              </a:rPr>
              <a:t>au</a:t>
            </a:r>
            <a:r>
              <a:rPr sz="1814" b="1" spc="-5" dirty="0">
                <a:solidFill>
                  <a:srgbClr val="000000"/>
                </a:solidFill>
                <a:latin typeface="Arial"/>
                <a:cs typeface="Arial"/>
              </a:rPr>
              <a:t> Sud</a:t>
            </a:r>
            <a:endParaRPr sz="1814">
              <a:latin typeface="Arial"/>
              <a:cs typeface="Arial"/>
            </a:endParaRPr>
          </a:p>
        </p:txBody>
      </p:sp>
      <p:sp>
        <p:nvSpPr>
          <p:cNvPr id="5" name="object 5"/>
          <p:cNvSpPr txBox="1"/>
          <p:nvPr/>
        </p:nvSpPr>
        <p:spPr>
          <a:xfrm>
            <a:off x="1827647" y="4114193"/>
            <a:ext cx="1991181" cy="515222"/>
          </a:xfrm>
          <a:prstGeom prst="rect">
            <a:avLst/>
          </a:prstGeom>
          <a:solidFill>
            <a:srgbClr val="FFFF99">
              <a:alpha val="79998"/>
            </a:srgbClr>
          </a:solidFill>
        </p:spPr>
        <p:txBody>
          <a:bodyPr vert="horz" wrap="square" lIns="0" tIns="27639" rIns="0" bIns="0" rtlCol="0">
            <a:spAutoFit/>
          </a:bodyPr>
          <a:lstStyle/>
          <a:p>
            <a:pPr marR="31670" algn="ctr" defTabSz="829178">
              <a:lnSpc>
                <a:spcPts val="1265"/>
              </a:lnSpc>
              <a:spcBef>
                <a:spcPts val="218"/>
              </a:spcBef>
            </a:pPr>
            <a:r>
              <a:rPr sz="1088" b="1" spc="-5" dirty="0">
                <a:solidFill>
                  <a:srgbClr val="0066CC"/>
                </a:solidFill>
                <a:latin typeface="Arial"/>
                <a:cs typeface="Arial"/>
              </a:rPr>
              <a:t>Nicolette</a:t>
            </a:r>
            <a:r>
              <a:rPr sz="1088" b="1" dirty="0">
                <a:solidFill>
                  <a:srgbClr val="0066CC"/>
                </a:solidFill>
                <a:latin typeface="Arial"/>
                <a:cs typeface="Arial"/>
              </a:rPr>
              <a:t> </a:t>
            </a:r>
            <a:r>
              <a:rPr sz="1088" b="1" spc="-5" dirty="0">
                <a:solidFill>
                  <a:srgbClr val="0066CC"/>
                </a:solidFill>
                <a:latin typeface="Arial"/>
                <a:cs typeface="Arial"/>
              </a:rPr>
              <a:t>Chang</a:t>
            </a:r>
            <a:endParaRPr sz="1088">
              <a:solidFill>
                <a:prstClr val="black"/>
              </a:solidFill>
              <a:latin typeface="Arial"/>
              <a:cs typeface="Arial"/>
            </a:endParaRPr>
          </a:p>
          <a:p>
            <a:pPr algn="ctr" defTabSz="829178">
              <a:lnSpc>
                <a:spcPts val="1220"/>
              </a:lnSpc>
            </a:pPr>
            <a:r>
              <a:rPr sz="1088" spc="-5" dirty="0">
                <a:solidFill>
                  <a:prstClr val="black"/>
                </a:solidFill>
                <a:latin typeface="Arial"/>
                <a:cs typeface="Arial"/>
              </a:rPr>
              <a:t>(Thèse UCT</a:t>
            </a:r>
            <a:r>
              <a:rPr sz="1088" spc="-32" dirty="0">
                <a:solidFill>
                  <a:prstClr val="black"/>
                </a:solidFill>
                <a:latin typeface="Arial"/>
                <a:cs typeface="Arial"/>
              </a:rPr>
              <a:t> </a:t>
            </a:r>
            <a:r>
              <a:rPr sz="1088" dirty="0">
                <a:solidFill>
                  <a:prstClr val="black"/>
                </a:solidFill>
                <a:latin typeface="Arial"/>
                <a:cs typeface="Arial"/>
              </a:rPr>
              <a:t>2004-2009)</a:t>
            </a:r>
            <a:endParaRPr sz="1088">
              <a:solidFill>
                <a:prstClr val="black"/>
              </a:solidFill>
              <a:latin typeface="Arial"/>
              <a:cs typeface="Arial"/>
            </a:endParaRPr>
          </a:p>
          <a:p>
            <a:pPr algn="ctr" defTabSz="829178">
              <a:lnSpc>
                <a:spcPts val="1260"/>
              </a:lnSpc>
            </a:pPr>
            <a:r>
              <a:rPr sz="1088" spc="-5" dirty="0">
                <a:solidFill>
                  <a:prstClr val="black"/>
                </a:solidFill>
                <a:latin typeface="Arial"/>
                <a:cs typeface="Arial"/>
              </a:rPr>
              <a:t>Upwelling </a:t>
            </a:r>
            <a:r>
              <a:rPr sz="1088" dirty="0">
                <a:solidFill>
                  <a:prstClr val="black"/>
                </a:solidFill>
                <a:latin typeface="Arial"/>
                <a:cs typeface="Arial"/>
              </a:rPr>
              <a:t>banc des</a:t>
            </a:r>
            <a:r>
              <a:rPr sz="1088" spc="-82" dirty="0">
                <a:solidFill>
                  <a:prstClr val="black"/>
                </a:solidFill>
                <a:latin typeface="Arial"/>
                <a:cs typeface="Arial"/>
              </a:rPr>
              <a:t> </a:t>
            </a:r>
            <a:r>
              <a:rPr sz="1088" spc="-5" dirty="0">
                <a:solidFill>
                  <a:prstClr val="black"/>
                </a:solidFill>
                <a:latin typeface="Arial"/>
                <a:cs typeface="Arial"/>
              </a:rPr>
              <a:t>Aiguilles</a:t>
            </a:r>
            <a:endParaRPr sz="1088">
              <a:solidFill>
                <a:prstClr val="black"/>
              </a:solidFill>
              <a:latin typeface="Arial"/>
              <a:cs typeface="Arial"/>
            </a:endParaRPr>
          </a:p>
        </p:txBody>
      </p:sp>
      <p:sp>
        <p:nvSpPr>
          <p:cNvPr id="6" name="object 6"/>
          <p:cNvSpPr txBox="1"/>
          <p:nvPr/>
        </p:nvSpPr>
        <p:spPr>
          <a:xfrm>
            <a:off x="1664116" y="2714954"/>
            <a:ext cx="1730911" cy="516385"/>
          </a:xfrm>
          <a:prstGeom prst="rect">
            <a:avLst/>
          </a:prstGeom>
          <a:solidFill>
            <a:srgbClr val="FFFF99">
              <a:alpha val="79998"/>
            </a:srgbClr>
          </a:solidFill>
        </p:spPr>
        <p:txBody>
          <a:bodyPr vert="horz" wrap="square" lIns="0" tIns="28791" rIns="0" bIns="0" rtlCol="0">
            <a:spAutoFit/>
          </a:bodyPr>
          <a:lstStyle/>
          <a:p>
            <a:pPr marR="33397" algn="ctr" defTabSz="829178">
              <a:lnSpc>
                <a:spcPts val="1260"/>
              </a:lnSpc>
              <a:spcBef>
                <a:spcPts val="227"/>
              </a:spcBef>
            </a:pPr>
            <a:r>
              <a:rPr sz="1088" b="1" spc="-5" dirty="0">
                <a:solidFill>
                  <a:srgbClr val="0066CC"/>
                </a:solidFill>
                <a:latin typeface="Arial"/>
                <a:cs typeface="Arial"/>
              </a:rPr>
              <a:t>Jennifer </a:t>
            </a:r>
            <a:r>
              <a:rPr sz="1088" b="1" spc="-14" dirty="0">
                <a:solidFill>
                  <a:srgbClr val="0066CC"/>
                </a:solidFill>
                <a:latin typeface="Arial"/>
                <a:cs typeface="Arial"/>
              </a:rPr>
              <a:t>Veitch</a:t>
            </a:r>
            <a:endParaRPr sz="1088">
              <a:solidFill>
                <a:prstClr val="black"/>
              </a:solidFill>
              <a:latin typeface="Arial"/>
              <a:cs typeface="Arial"/>
            </a:endParaRPr>
          </a:p>
          <a:p>
            <a:pPr marR="32246" algn="ctr" defTabSz="829178">
              <a:lnSpc>
                <a:spcPts val="1215"/>
              </a:lnSpc>
            </a:pPr>
            <a:r>
              <a:rPr sz="1088" spc="-5" dirty="0">
                <a:solidFill>
                  <a:prstClr val="black"/>
                </a:solidFill>
                <a:latin typeface="Arial"/>
                <a:cs typeface="Arial"/>
              </a:rPr>
              <a:t>(Thèse UCT</a:t>
            </a:r>
            <a:r>
              <a:rPr sz="1088" spc="-36" dirty="0">
                <a:solidFill>
                  <a:prstClr val="black"/>
                </a:solidFill>
                <a:latin typeface="Arial"/>
                <a:cs typeface="Arial"/>
              </a:rPr>
              <a:t> </a:t>
            </a:r>
            <a:r>
              <a:rPr sz="1088" dirty="0">
                <a:solidFill>
                  <a:prstClr val="black"/>
                </a:solidFill>
                <a:latin typeface="Arial"/>
                <a:cs typeface="Arial"/>
              </a:rPr>
              <a:t>2006-2010)</a:t>
            </a:r>
            <a:endParaRPr sz="1088">
              <a:solidFill>
                <a:prstClr val="black"/>
              </a:solidFill>
              <a:latin typeface="Arial"/>
              <a:cs typeface="Arial"/>
            </a:endParaRPr>
          </a:p>
          <a:p>
            <a:pPr algn="ctr" defTabSz="829178">
              <a:lnSpc>
                <a:spcPts val="1260"/>
              </a:lnSpc>
            </a:pPr>
            <a:r>
              <a:rPr sz="1088" spc="-5" dirty="0">
                <a:solidFill>
                  <a:prstClr val="black"/>
                </a:solidFill>
                <a:latin typeface="Arial"/>
                <a:cs typeface="Arial"/>
              </a:rPr>
              <a:t>Upwelling </a:t>
            </a:r>
            <a:r>
              <a:rPr sz="1088" dirty="0">
                <a:solidFill>
                  <a:prstClr val="black"/>
                </a:solidFill>
                <a:latin typeface="Arial"/>
                <a:cs typeface="Arial"/>
              </a:rPr>
              <a:t>du</a:t>
            </a:r>
            <a:r>
              <a:rPr sz="1088" spc="-14" dirty="0">
                <a:solidFill>
                  <a:prstClr val="black"/>
                </a:solidFill>
                <a:latin typeface="Arial"/>
                <a:cs typeface="Arial"/>
              </a:rPr>
              <a:t> </a:t>
            </a:r>
            <a:r>
              <a:rPr sz="1088" dirty="0">
                <a:solidFill>
                  <a:prstClr val="black"/>
                </a:solidFill>
                <a:latin typeface="Arial"/>
                <a:cs typeface="Arial"/>
              </a:rPr>
              <a:t>Benguela</a:t>
            </a:r>
            <a:endParaRPr sz="1088">
              <a:solidFill>
                <a:prstClr val="black"/>
              </a:solidFill>
              <a:latin typeface="Arial"/>
              <a:cs typeface="Arial"/>
            </a:endParaRPr>
          </a:p>
        </p:txBody>
      </p:sp>
      <p:sp>
        <p:nvSpPr>
          <p:cNvPr id="7" name="object 7"/>
          <p:cNvSpPr txBox="1"/>
          <p:nvPr/>
        </p:nvSpPr>
        <p:spPr>
          <a:xfrm>
            <a:off x="1358932" y="1604775"/>
            <a:ext cx="1970451" cy="516385"/>
          </a:xfrm>
          <a:prstGeom prst="rect">
            <a:avLst/>
          </a:prstGeom>
          <a:solidFill>
            <a:srgbClr val="FFFF99">
              <a:alpha val="79998"/>
            </a:srgbClr>
          </a:solidFill>
        </p:spPr>
        <p:txBody>
          <a:bodyPr vert="horz" wrap="square" lIns="0" tIns="28791" rIns="0" bIns="0" rtlCol="0">
            <a:spAutoFit/>
          </a:bodyPr>
          <a:lstStyle/>
          <a:p>
            <a:pPr marR="32246" algn="ctr" defTabSz="829178">
              <a:lnSpc>
                <a:spcPts val="1260"/>
              </a:lnSpc>
              <a:spcBef>
                <a:spcPts val="227"/>
              </a:spcBef>
            </a:pPr>
            <a:r>
              <a:rPr sz="1088" b="1" dirty="0">
                <a:solidFill>
                  <a:srgbClr val="0066CC"/>
                </a:solidFill>
                <a:latin typeface="Arial"/>
                <a:cs typeface="Arial"/>
              </a:rPr>
              <a:t>Natalie</a:t>
            </a:r>
            <a:r>
              <a:rPr sz="1088" b="1" spc="-14" dirty="0">
                <a:solidFill>
                  <a:srgbClr val="0066CC"/>
                </a:solidFill>
                <a:latin typeface="Arial"/>
                <a:cs typeface="Arial"/>
              </a:rPr>
              <a:t> </a:t>
            </a:r>
            <a:r>
              <a:rPr sz="1088" b="1" dirty="0">
                <a:solidFill>
                  <a:srgbClr val="0066CC"/>
                </a:solidFill>
                <a:latin typeface="Arial"/>
                <a:cs typeface="Arial"/>
              </a:rPr>
              <a:t>Burls</a:t>
            </a:r>
            <a:endParaRPr sz="1088">
              <a:solidFill>
                <a:prstClr val="black"/>
              </a:solidFill>
              <a:latin typeface="Arial"/>
              <a:cs typeface="Arial"/>
            </a:endParaRPr>
          </a:p>
          <a:p>
            <a:pPr algn="ctr" defTabSz="829178">
              <a:lnSpc>
                <a:spcPts val="1220"/>
              </a:lnSpc>
            </a:pPr>
            <a:r>
              <a:rPr sz="1088" spc="-5" dirty="0">
                <a:solidFill>
                  <a:prstClr val="black"/>
                </a:solidFill>
                <a:latin typeface="Arial"/>
                <a:cs typeface="Arial"/>
              </a:rPr>
              <a:t>(Thèse UCT</a:t>
            </a:r>
            <a:r>
              <a:rPr sz="1088" spc="-23" dirty="0">
                <a:solidFill>
                  <a:prstClr val="black"/>
                </a:solidFill>
                <a:latin typeface="Arial"/>
                <a:cs typeface="Arial"/>
              </a:rPr>
              <a:t> </a:t>
            </a:r>
            <a:r>
              <a:rPr sz="1088" dirty="0">
                <a:solidFill>
                  <a:prstClr val="black"/>
                </a:solidFill>
                <a:latin typeface="Arial"/>
                <a:cs typeface="Arial"/>
              </a:rPr>
              <a:t>2008-2010)</a:t>
            </a:r>
            <a:endParaRPr sz="1088">
              <a:solidFill>
                <a:prstClr val="black"/>
              </a:solidFill>
              <a:latin typeface="Arial"/>
              <a:cs typeface="Arial"/>
            </a:endParaRPr>
          </a:p>
          <a:p>
            <a:pPr algn="ctr" defTabSz="829178">
              <a:lnSpc>
                <a:spcPts val="1265"/>
              </a:lnSpc>
            </a:pPr>
            <a:r>
              <a:rPr sz="1088" spc="-14" dirty="0">
                <a:solidFill>
                  <a:prstClr val="black"/>
                </a:solidFill>
                <a:latin typeface="Arial"/>
                <a:cs typeface="Arial"/>
              </a:rPr>
              <a:t>Variabilité </a:t>
            </a:r>
            <a:r>
              <a:rPr sz="1088" spc="-5" dirty="0">
                <a:solidFill>
                  <a:prstClr val="black"/>
                </a:solidFill>
                <a:latin typeface="Arial"/>
                <a:cs typeface="Arial"/>
              </a:rPr>
              <a:t>Atlantique</a:t>
            </a:r>
            <a:r>
              <a:rPr sz="1088" spc="-63" dirty="0">
                <a:solidFill>
                  <a:prstClr val="black"/>
                </a:solidFill>
                <a:latin typeface="Arial"/>
                <a:cs typeface="Arial"/>
              </a:rPr>
              <a:t> </a:t>
            </a:r>
            <a:r>
              <a:rPr sz="1088" spc="-9" dirty="0">
                <a:solidFill>
                  <a:prstClr val="black"/>
                </a:solidFill>
                <a:latin typeface="Arial"/>
                <a:cs typeface="Arial"/>
              </a:rPr>
              <a:t>Tropical</a:t>
            </a:r>
            <a:endParaRPr sz="1088">
              <a:solidFill>
                <a:prstClr val="black"/>
              </a:solidFill>
              <a:latin typeface="Arial"/>
              <a:cs typeface="Arial"/>
            </a:endParaRPr>
          </a:p>
        </p:txBody>
      </p:sp>
      <p:sp>
        <p:nvSpPr>
          <p:cNvPr id="8" name="object 8"/>
          <p:cNvSpPr txBox="1"/>
          <p:nvPr/>
        </p:nvSpPr>
        <p:spPr>
          <a:xfrm>
            <a:off x="1143576" y="749109"/>
            <a:ext cx="1870259" cy="516385"/>
          </a:xfrm>
          <a:prstGeom prst="rect">
            <a:avLst/>
          </a:prstGeom>
          <a:solidFill>
            <a:srgbClr val="FFFF99">
              <a:alpha val="79998"/>
            </a:srgbClr>
          </a:solidFill>
        </p:spPr>
        <p:txBody>
          <a:bodyPr vert="horz" wrap="square" lIns="0" tIns="28791" rIns="0" bIns="0" rtlCol="0">
            <a:spAutoFit/>
          </a:bodyPr>
          <a:lstStyle/>
          <a:p>
            <a:pPr marR="35125" algn="ctr" defTabSz="829178">
              <a:lnSpc>
                <a:spcPts val="1260"/>
              </a:lnSpc>
              <a:spcBef>
                <a:spcPts val="227"/>
              </a:spcBef>
            </a:pPr>
            <a:r>
              <a:rPr sz="1088" b="1" spc="-5" dirty="0">
                <a:solidFill>
                  <a:srgbClr val="0066CC"/>
                </a:solidFill>
                <a:latin typeface="Arial"/>
                <a:cs typeface="Arial"/>
              </a:rPr>
              <a:t>Sandrine</a:t>
            </a:r>
            <a:r>
              <a:rPr sz="1088" b="1" dirty="0">
                <a:solidFill>
                  <a:srgbClr val="0066CC"/>
                </a:solidFill>
                <a:latin typeface="Arial"/>
                <a:cs typeface="Arial"/>
              </a:rPr>
              <a:t> </a:t>
            </a:r>
            <a:r>
              <a:rPr sz="1088" b="1" spc="-5" dirty="0">
                <a:solidFill>
                  <a:srgbClr val="0066CC"/>
                </a:solidFill>
                <a:latin typeface="Arial"/>
                <a:cs typeface="Arial"/>
              </a:rPr>
              <a:t>Djakouré</a:t>
            </a:r>
            <a:endParaRPr sz="1088">
              <a:solidFill>
                <a:prstClr val="black"/>
              </a:solidFill>
              <a:latin typeface="Arial"/>
              <a:cs typeface="Arial"/>
            </a:endParaRPr>
          </a:p>
          <a:p>
            <a:pPr algn="ctr" defTabSz="829178">
              <a:lnSpc>
                <a:spcPts val="1215"/>
              </a:lnSpc>
            </a:pPr>
            <a:r>
              <a:rPr sz="1088" spc="-5" dirty="0">
                <a:solidFill>
                  <a:prstClr val="black"/>
                </a:solidFill>
                <a:latin typeface="Arial"/>
                <a:cs typeface="Arial"/>
              </a:rPr>
              <a:t>(Thèse UAC </a:t>
            </a:r>
            <a:r>
              <a:rPr sz="1088" spc="-9" dirty="0">
                <a:solidFill>
                  <a:prstClr val="black"/>
                </a:solidFill>
                <a:latin typeface="Arial"/>
                <a:cs typeface="Arial"/>
              </a:rPr>
              <a:t>2011-2015)</a:t>
            </a:r>
            <a:endParaRPr sz="1088">
              <a:solidFill>
                <a:prstClr val="black"/>
              </a:solidFill>
              <a:latin typeface="Arial"/>
              <a:cs typeface="Arial"/>
            </a:endParaRPr>
          </a:p>
          <a:p>
            <a:pPr algn="ctr" defTabSz="829178">
              <a:lnSpc>
                <a:spcPts val="1260"/>
              </a:lnSpc>
            </a:pPr>
            <a:r>
              <a:rPr sz="1088" spc="-5" dirty="0">
                <a:solidFill>
                  <a:prstClr val="black"/>
                </a:solidFill>
                <a:latin typeface="Arial"/>
                <a:cs typeface="Arial"/>
              </a:rPr>
              <a:t>Upwelling </a:t>
            </a:r>
            <a:r>
              <a:rPr sz="1088" dirty="0">
                <a:solidFill>
                  <a:prstClr val="black"/>
                </a:solidFill>
                <a:latin typeface="Arial"/>
                <a:cs typeface="Arial"/>
              </a:rPr>
              <a:t>Golfe </a:t>
            </a:r>
            <a:r>
              <a:rPr sz="1088" spc="5" dirty="0">
                <a:solidFill>
                  <a:prstClr val="black"/>
                </a:solidFill>
                <a:latin typeface="Arial"/>
                <a:cs typeface="Arial"/>
              </a:rPr>
              <a:t>de</a:t>
            </a:r>
            <a:r>
              <a:rPr sz="1088" spc="-23" dirty="0">
                <a:solidFill>
                  <a:prstClr val="black"/>
                </a:solidFill>
                <a:latin typeface="Arial"/>
                <a:cs typeface="Arial"/>
              </a:rPr>
              <a:t> </a:t>
            </a:r>
            <a:r>
              <a:rPr sz="1088" spc="-5" dirty="0">
                <a:solidFill>
                  <a:prstClr val="black"/>
                </a:solidFill>
                <a:latin typeface="Arial"/>
                <a:cs typeface="Arial"/>
              </a:rPr>
              <a:t>Guinée</a:t>
            </a:r>
            <a:endParaRPr sz="1088">
              <a:solidFill>
                <a:prstClr val="black"/>
              </a:solidFill>
              <a:latin typeface="Arial"/>
              <a:cs typeface="Arial"/>
            </a:endParaRPr>
          </a:p>
        </p:txBody>
      </p:sp>
      <p:sp>
        <p:nvSpPr>
          <p:cNvPr id="9" name="object 9"/>
          <p:cNvSpPr txBox="1"/>
          <p:nvPr/>
        </p:nvSpPr>
        <p:spPr>
          <a:xfrm>
            <a:off x="2284847" y="4738380"/>
            <a:ext cx="2372373" cy="516385"/>
          </a:xfrm>
          <a:prstGeom prst="rect">
            <a:avLst/>
          </a:prstGeom>
          <a:solidFill>
            <a:srgbClr val="FFFF99">
              <a:alpha val="79998"/>
            </a:srgbClr>
          </a:solidFill>
        </p:spPr>
        <p:txBody>
          <a:bodyPr vert="horz" wrap="square" lIns="0" tIns="28791" rIns="0" bIns="0" rtlCol="0">
            <a:spAutoFit/>
          </a:bodyPr>
          <a:lstStyle/>
          <a:p>
            <a:pPr marR="32822" algn="ctr" defTabSz="829178">
              <a:lnSpc>
                <a:spcPts val="1260"/>
              </a:lnSpc>
              <a:spcBef>
                <a:spcPts val="227"/>
              </a:spcBef>
            </a:pPr>
            <a:r>
              <a:rPr sz="1088" b="1" spc="-5" dirty="0">
                <a:solidFill>
                  <a:srgbClr val="FF0000"/>
                </a:solidFill>
                <a:latin typeface="Arial"/>
                <a:cs typeface="Arial"/>
              </a:rPr>
              <a:t>Benjamin Loveday</a:t>
            </a:r>
            <a:endParaRPr sz="1088">
              <a:solidFill>
                <a:prstClr val="black"/>
              </a:solidFill>
              <a:latin typeface="Arial"/>
              <a:cs typeface="Arial"/>
            </a:endParaRPr>
          </a:p>
          <a:p>
            <a:pPr marR="31094" algn="ctr" defTabSz="829178">
              <a:lnSpc>
                <a:spcPts val="1220"/>
              </a:lnSpc>
            </a:pPr>
            <a:r>
              <a:rPr sz="1088" spc="-5" dirty="0">
                <a:solidFill>
                  <a:prstClr val="black"/>
                </a:solidFill>
                <a:latin typeface="Arial"/>
                <a:cs typeface="Arial"/>
              </a:rPr>
              <a:t>(Thèse UCT</a:t>
            </a:r>
            <a:r>
              <a:rPr sz="1088" spc="-18" dirty="0">
                <a:solidFill>
                  <a:prstClr val="black"/>
                </a:solidFill>
                <a:latin typeface="Arial"/>
                <a:cs typeface="Arial"/>
              </a:rPr>
              <a:t> </a:t>
            </a:r>
            <a:r>
              <a:rPr sz="1088" dirty="0">
                <a:solidFill>
                  <a:prstClr val="black"/>
                </a:solidFill>
                <a:latin typeface="Arial"/>
                <a:cs typeface="Arial"/>
              </a:rPr>
              <a:t>2010-2014)</a:t>
            </a:r>
            <a:endParaRPr sz="1088">
              <a:solidFill>
                <a:prstClr val="black"/>
              </a:solidFill>
              <a:latin typeface="Arial"/>
              <a:cs typeface="Arial"/>
            </a:endParaRPr>
          </a:p>
          <a:p>
            <a:pPr algn="ctr" defTabSz="829178">
              <a:lnSpc>
                <a:spcPts val="1265"/>
              </a:lnSpc>
            </a:pPr>
            <a:r>
              <a:rPr sz="1088" dirty="0">
                <a:solidFill>
                  <a:prstClr val="black"/>
                </a:solidFill>
                <a:latin typeface="Arial"/>
                <a:cs typeface="Arial"/>
              </a:rPr>
              <a:t>Déversement courant des</a:t>
            </a:r>
            <a:r>
              <a:rPr sz="1088" spc="-95" dirty="0">
                <a:solidFill>
                  <a:prstClr val="black"/>
                </a:solidFill>
                <a:latin typeface="Arial"/>
                <a:cs typeface="Arial"/>
              </a:rPr>
              <a:t> </a:t>
            </a:r>
            <a:r>
              <a:rPr sz="1088" spc="-5" dirty="0">
                <a:solidFill>
                  <a:prstClr val="black"/>
                </a:solidFill>
                <a:latin typeface="Arial"/>
                <a:cs typeface="Arial"/>
              </a:rPr>
              <a:t>Aiguilles</a:t>
            </a:r>
            <a:endParaRPr sz="1088">
              <a:solidFill>
                <a:prstClr val="black"/>
              </a:solidFill>
              <a:latin typeface="Arial"/>
              <a:cs typeface="Arial"/>
            </a:endParaRPr>
          </a:p>
        </p:txBody>
      </p:sp>
      <p:sp>
        <p:nvSpPr>
          <p:cNvPr id="10" name="object 10"/>
          <p:cNvSpPr txBox="1"/>
          <p:nvPr/>
        </p:nvSpPr>
        <p:spPr>
          <a:xfrm>
            <a:off x="4092918" y="2840482"/>
            <a:ext cx="2239935" cy="516385"/>
          </a:xfrm>
          <a:prstGeom prst="rect">
            <a:avLst/>
          </a:prstGeom>
          <a:solidFill>
            <a:srgbClr val="FFFF99">
              <a:alpha val="79998"/>
            </a:srgbClr>
          </a:solidFill>
        </p:spPr>
        <p:txBody>
          <a:bodyPr vert="horz" wrap="square" lIns="0" tIns="28791" rIns="0" bIns="0" rtlCol="0">
            <a:spAutoFit/>
          </a:bodyPr>
          <a:lstStyle/>
          <a:p>
            <a:pPr marL="704801" defTabSz="829178">
              <a:lnSpc>
                <a:spcPts val="1260"/>
              </a:lnSpc>
              <a:spcBef>
                <a:spcPts val="227"/>
              </a:spcBef>
            </a:pPr>
            <a:r>
              <a:rPr sz="1088" b="1" dirty="0">
                <a:solidFill>
                  <a:srgbClr val="007F00"/>
                </a:solidFill>
                <a:latin typeface="Arial"/>
                <a:cs typeface="Arial"/>
              </a:rPr>
              <a:t>Issufo</a:t>
            </a:r>
            <a:r>
              <a:rPr sz="1088" b="1" spc="-5" dirty="0">
                <a:solidFill>
                  <a:srgbClr val="007F00"/>
                </a:solidFill>
                <a:latin typeface="Arial"/>
                <a:cs typeface="Arial"/>
              </a:rPr>
              <a:t> Halo</a:t>
            </a:r>
            <a:endParaRPr sz="1088">
              <a:solidFill>
                <a:prstClr val="black"/>
              </a:solidFill>
              <a:latin typeface="Arial"/>
              <a:cs typeface="Arial"/>
            </a:endParaRPr>
          </a:p>
          <a:p>
            <a:pPr marL="41459" marR="79463" algn="ctr" defTabSz="829178">
              <a:lnSpc>
                <a:spcPts val="1215"/>
              </a:lnSpc>
              <a:spcBef>
                <a:spcPts val="68"/>
              </a:spcBef>
            </a:pPr>
            <a:r>
              <a:rPr sz="1088" spc="-5" dirty="0">
                <a:solidFill>
                  <a:prstClr val="black"/>
                </a:solidFill>
                <a:latin typeface="Arial"/>
                <a:cs typeface="Arial"/>
              </a:rPr>
              <a:t>(Master </a:t>
            </a:r>
            <a:r>
              <a:rPr sz="1088" dirty="0">
                <a:solidFill>
                  <a:prstClr val="black"/>
                </a:solidFill>
                <a:latin typeface="Arial"/>
                <a:cs typeface="Arial"/>
              </a:rPr>
              <a:t>et Thèse </a:t>
            </a:r>
            <a:r>
              <a:rPr sz="1088" spc="-5" dirty="0">
                <a:solidFill>
                  <a:prstClr val="black"/>
                </a:solidFill>
                <a:latin typeface="Arial"/>
                <a:cs typeface="Arial"/>
              </a:rPr>
              <a:t>UCT</a:t>
            </a:r>
            <a:r>
              <a:rPr sz="1088" spc="-73" dirty="0">
                <a:solidFill>
                  <a:prstClr val="black"/>
                </a:solidFill>
                <a:latin typeface="Arial"/>
                <a:cs typeface="Arial"/>
              </a:rPr>
              <a:t> </a:t>
            </a:r>
            <a:r>
              <a:rPr sz="1088" dirty="0">
                <a:solidFill>
                  <a:prstClr val="black"/>
                </a:solidFill>
                <a:latin typeface="Arial"/>
                <a:cs typeface="Arial"/>
              </a:rPr>
              <a:t>2008-2012)  </a:t>
            </a:r>
            <a:r>
              <a:rPr sz="1088" spc="-14" dirty="0">
                <a:solidFill>
                  <a:prstClr val="black"/>
                </a:solidFill>
                <a:latin typeface="Arial"/>
                <a:cs typeface="Arial"/>
              </a:rPr>
              <a:t>Tourbillons </a:t>
            </a:r>
            <a:r>
              <a:rPr sz="1088" dirty="0">
                <a:solidFill>
                  <a:prstClr val="black"/>
                </a:solidFill>
                <a:latin typeface="Arial"/>
                <a:cs typeface="Arial"/>
              </a:rPr>
              <a:t>Canal du</a:t>
            </a:r>
            <a:r>
              <a:rPr sz="1088" spc="-54" dirty="0">
                <a:solidFill>
                  <a:prstClr val="black"/>
                </a:solidFill>
                <a:latin typeface="Arial"/>
                <a:cs typeface="Arial"/>
              </a:rPr>
              <a:t> </a:t>
            </a:r>
            <a:r>
              <a:rPr sz="1088" dirty="0">
                <a:solidFill>
                  <a:prstClr val="black"/>
                </a:solidFill>
                <a:latin typeface="Arial"/>
                <a:cs typeface="Arial"/>
              </a:rPr>
              <a:t>Mozambique</a:t>
            </a:r>
            <a:endParaRPr sz="1088">
              <a:solidFill>
                <a:prstClr val="black"/>
              </a:solidFill>
              <a:latin typeface="Arial"/>
              <a:cs typeface="Arial"/>
            </a:endParaRPr>
          </a:p>
        </p:txBody>
      </p:sp>
      <p:sp>
        <p:nvSpPr>
          <p:cNvPr id="11" name="object 11"/>
          <p:cNvSpPr txBox="1"/>
          <p:nvPr/>
        </p:nvSpPr>
        <p:spPr>
          <a:xfrm>
            <a:off x="4297911" y="1698058"/>
            <a:ext cx="1741275" cy="516385"/>
          </a:xfrm>
          <a:prstGeom prst="rect">
            <a:avLst/>
          </a:prstGeom>
          <a:solidFill>
            <a:srgbClr val="FFFF99">
              <a:alpha val="79998"/>
            </a:srgbClr>
          </a:solidFill>
        </p:spPr>
        <p:txBody>
          <a:bodyPr vert="horz" wrap="square" lIns="0" tIns="28791" rIns="0" bIns="0" rtlCol="0">
            <a:spAutoFit/>
          </a:bodyPr>
          <a:lstStyle/>
          <a:p>
            <a:pPr marR="33397" algn="ctr" defTabSz="829178">
              <a:lnSpc>
                <a:spcPts val="1260"/>
              </a:lnSpc>
              <a:spcBef>
                <a:spcPts val="227"/>
              </a:spcBef>
            </a:pPr>
            <a:r>
              <a:rPr sz="1088" b="1" spc="-5" dirty="0">
                <a:solidFill>
                  <a:srgbClr val="007F00"/>
                </a:solidFill>
                <a:latin typeface="Arial"/>
                <a:cs typeface="Arial"/>
              </a:rPr>
              <a:t>Bernardino</a:t>
            </a:r>
            <a:r>
              <a:rPr sz="1088" b="1" spc="-9" dirty="0">
                <a:solidFill>
                  <a:srgbClr val="007F00"/>
                </a:solidFill>
                <a:latin typeface="Arial"/>
                <a:cs typeface="Arial"/>
              </a:rPr>
              <a:t> </a:t>
            </a:r>
            <a:r>
              <a:rPr sz="1088" b="1" spc="-5" dirty="0">
                <a:solidFill>
                  <a:srgbClr val="007F00"/>
                </a:solidFill>
                <a:latin typeface="Arial"/>
                <a:cs typeface="Arial"/>
              </a:rPr>
              <a:t>Malauene</a:t>
            </a:r>
            <a:endParaRPr sz="1088">
              <a:solidFill>
                <a:prstClr val="black"/>
              </a:solidFill>
              <a:latin typeface="Arial"/>
              <a:cs typeface="Arial"/>
            </a:endParaRPr>
          </a:p>
          <a:p>
            <a:pPr marL="105375" defTabSz="829178">
              <a:lnSpc>
                <a:spcPts val="1215"/>
              </a:lnSpc>
            </a:pPr>
            <a:r>
              <a:rPr sz="1088" spc="-5" dirty="0">
                <a:solidFill>
                  <a:prstClr val="black"/>
                </a:solidFill>
                <a:latin typeface="Arial"/>
                <a:cs typeface="Arial"/>
              </a:rPr>
              <a:t>(Thèse </a:t>
            </a:r>
            <a:r>
              <a:rPr sz="1088" spc="-9" dirty="0">
                <a:solidFill>
                  <a:prstClr val="black"/>
                </a:solidFill>
                <a:latin typeface="Arial"/>
                <a:cs typeface="Arial"/>
              </a:rPr>
              <a:t>UCT</a:t>
            </a:r>
            <a:r>
              <a:rPr sz="1088" spc="-5" dirty="0">
                <a:solidFill>
                  <a:prstClr val="black"/>
                </a:solidFill>
                <a:latin typeface="Arial"/>
                <a:cs typeface="Arial"/>
              </a:rPr>
              <a:t> </a:t>
            </a:r>
            <a:r>
              <a:rPr sz="1088" spc="-9" dirty="0">
                <a:solidFill>
                  <a:prstClr val="black"/>
                </a:solidFill>
                <a:latin typeface="Arial"/>
                <a:cs typeface="Arial"/>
              </a:rPr>
              <a:t>2011-2015)</a:t>
            </a:r>
            <a:endParaRPr sz="1088">
              <a:solidFill>
                <a:prstClr val="black"/>
              </a:solidFill>
              <a:latin typeface="Arial"/>
              <a:cs typeface="Arial"/>
            </a:endParaRPr>
          </a:p>
          <a:p>
            <a:pPr algn="ctr" defTabSz="829178">
              <a:lnSpc>
                <a:spcPts val="1260"/>
              </a:lnSpc>
            </a:pPr>
            <a:r>
              <a:rPr sz="1088" dirty="0">
                <a:solidFill>
                  <a:prstClr val="black"/>
                </a:solidFill>
                <a:latin typeface="Arial"/>
                <a:cs typeface="Arial"/>
              </a:rPr>
              <a:t>Crevettes </a:t>
            </a:r>
            <a:r>
              <a:rPr sz="1088" spc="-5" dirty="0">
                <a:solidFill>
                  <a:prstClr val="black"/>
                </a:solidFill>
                <a:latin typeface="Arial"/>
                <a:cs typeface="Arial"/>
              </a:rPr>
              <a:t>Banc </a:t>
            </a:r>
            <a:r>
              <a:rPr sz="1088" dirty="0">
                <a:solidFill>
                  <a:prstClr val="black"/>
                </a:solidFill>
                <a:latin typeface="Arial"/>
                <a:cs typeface="Arial"/>
              </a:rPr>
              <a:t>de</a:t>
            </a:r>
            <a:r>
              <a:rPr sz="1088" spc="-27" dirty="0">
                <a:solidFill>
                  <a:prstClr val="black"/>
                </a:solidFill>
                <a:latin typeface="Arial"/>
                <a:cs typeface="Arial"/>
              </a:rPr>
              <a:t> </a:t>
            </a:r>
            <a:r>
              <a:rPr sz="1088" dirty="0">
                <a:solidFill>
                  <a:prstClr val="black"/>
                </a:solidFill>
                <a:latin typeface="Arial"/>
                <a:cs typeface="Arial"/>
              </a:rPr>
              <a:t>Sofala</a:t>
            </a:r>
            <a:endParaRPr sz="1088">
              <a:solidFill>
                <a:prstClr val="black"/>
              </a:solidFill>
              <a:latin typeface="Arial"/>
              <a:cs typeface="Arial"/>
            </a:endParaRPr>
          </a:p>
        </p:txBody>
      </p:sp>
      <p:sp>
        <p:nvSpPr>
          <p:cNvPr id="12" name="object 12"/>
          <p:cNvSpPr txBox="1"/>
          <p:nvPr/>
        </p:nvSpPr>
        <p:spPr>
          <a:xfrm>
            <a:off x="6393890" y="2089614"/>
            <a:ext cx="2420742" cy="670273"/>
          </a:xfrm>
          <a:prstGeom prst="rect">
            <a:avLst/>
          </a:prstGeom>
          <a:solidFill>
            <a:srgbClr val="FFFF99">
              <a:alpha val="79998"/>
            </a:srgbClr>
          </a:solidFill>
        </p:spPr>
        <p:txBody>
          <a:bodyPr vert="horz" wrap="square" lIns="0" tIns="28791" rIns="0" bIns="0" rtlCol="0">
            <a:spAutoFit/>
          </a:bodyPr>
          <a:lstStyle/>
          <a:p>
            <a:pPr marR="32822" algn="ctr" defTabSz="829178">
              <a:lnSpc>
                <a:spcPts val="1260"/>
              </a:lnSpc>
              <a:spcBef>
                <a:spcPts val="227"/>
              </a:spcBef>
            </a:pPr>
            <a:r>
              <a:rPr sz="1088" b="1" spc="-18" dirty="0">
                <a:solidFill>
                  <a:srgbClr val="007F00"/>
                </a:solidFill>
                <a:latin typeface="Arial"/>
                <a:cs typeface="Arial"/>
              </a:rPr>
              <a:t>Yonss</a:t>
            </a:r>
            <a:r>
              <a:rPr sz="1088" b="1" dirty="0">
                <a:solidFill>
                  <a:srgbClr val="007F00"/>
                </a:solidFill>
                <a:latin typeface="Arial"/>
                <a:cs typeface="Arial"/>
              </a:rPr>
              <a:t> José</a:t>
            </a:r>
            <a:endParaRPr sz="1088">
              <a:solidFill>
                <a:prstClr val="black"/>
              </a:solidFill>
              <a:latin typeface="Arial"/>
              <a:cs typeface="Arial"/>
            </a:endParaRPr>
          </a:p>
          <a:p>
            <a:pPr marL="141075" marR="138772" algn="ctr" defTabSz="829178">
              <a:lnSpc>
                <a:spcPts val="1215"/>
              </a:lnSpc>
              <a:spcBef>
                <a:spcPts val="68"/>
              </a:spcBef>
            </a:pPr>
            <a:r>
              <a:rPr sz="1088" spc="-5" dirty="0">
                <a:solidFill>
                  <a:prstClr val="black"/>
                </a:solidFill>
                <a:latin typeface="Arial"/>
                <a:cs typeface="Arial"/>
              </a:rPr>
              <a:t>(Master Aix-Marseille </a:t>
            </a:r>
            <a:r>
              <a:rPr sz="1088" dirty="0">
                <a:solidFill>
                  <a:prstClr val="black"/>
                </a:solidFill>
                <a:latin typeface="Arial"/>
                <a:cs typeface="Arial"/>
              </a:rPr>
              <a:t>2009 ;</a:t>
            </a:r>
            <a:r>
              <a:rPr sz="1088" spc="-77" dirty="0">
                <a:solidFill>
                  <a:prstClr val="black"/>
                </a:solidFill>
                <a:latin typeface="Arial"/>
                <a:cs typeface="Arial"/>
              </a:rPr>
              <a:t> </a:t>
            </a:r>
            <a:r>
              <a:rPr sz="1088" spc="-5" dirty="0">
                <a:solidFill>
                  <a:prstClr val="black"/>
                </a:solidFill>
                <a:latin typeface="Arial"/>
                <a:cs typeface="Arial"/>
              </a:rPr>
              <a:t>Thèse  UCT</a:t>
            </a:r>
            <a:r>
              <a:rPr sz="1088" spc="-32" dirty="0">
                <a:solidFill>
                  <a:prstClr val="black"/>
                </a:solidFill>
                <a:latin typeface="Arial"/>
                <a:cs typeface="Arial"/>
              </a:rPr>
              <a:t> </a:t>
            </a:r>
            <a:r>
              <a:rPr sz="1088" dirty="0">
                <a:solidFill>
                  <a:prstClr val="black"/>
                </a:solidFill>
                <a:latin typeface="Arial"/>
                <a:cs typeface="Arial"/>
              </a:rPr>
              <a:t>2010-2014)</a:t>
            </a:r>
            <a:endParaRPr sz="1088">
              <a:solidFill>
                <a:prstClr val="black"/>
              </a:solidFill>
              <a:latin typeface="Arial"/>
              <a:cs typeface="Arial"/>
            </a:endParaRPr>
          </a:p>
          <a:p>
            <a:pPr algn="ctr" defTabSz="829178">
              <a:lnSpc>
                <a:spcPts val="1197"/>
              </a:lnSpc>
            </a:pPr>
            <a:r>
              <a:rPr sz="1088" spc="-5" dirty="0">
                <a:solidFill>
                  <a:prstClr val="black"/>
                </a:solidFill>
                <a:latin typeface="Arial"/>
                <a:cs typeface="Arial"/>
              </a:rPr>
              <a:t>Ecosystèmes </a:t>
            </a:r>
            <a:r>
              <a:rPr sz="1088" dirty="0">
                <a:solidFill>
                  <a:prstClr val="black"/>
                </a:solidFill>
                <a:latin typeface="Arial"/>
                <a:cs typeface="Arial"/>
              </a:rPr>
              <a:t>Canal du</a:t>
            </a:r>
            <a:r>
              <a:rPr sz="1088" spc="-5" dirty="0">
                <a:solidFill>
                  <a:prstClr val="black"/>
                </a:solidFill>
                <a:latin typeface="Arial"/>
                <a:cs typeface="Arial"/>
              </a:rPr>
              <a:t> Mozambique</a:t>
            </a:r>
            <a:endParaRPr sz="1088">
              <a:solidFill>
                <a:prstClr val="black"/>
              </a:solidFill>
              <a:latin typeface="Arial"/>
              <a:cs typeface="Arial"/>
            </a:endParaRPr>
          </a:p>
        </p:txBody>
      </p:sp>
      <p:sp>
        <p:nvSpPr>
          <p:cNvPr id="13" name="object 13"/>
          <p:cNvSpPr txBox="1"/>
          <p:nvPr/>
        </p:nvSpPr>
        <p:spPr>
          <a:xfrm>
            <a:off x="5808857" y="951797"/>
            <a:ext cx="2157017" cy="516385"/>
          </a:xfrm>
          <a:prstGeom prst="rect">
            <a:avLst/>
          </a:prstGeom>
          <a:solidFill>
            <a:srgbClr val="FFFF99">
              <a:alpha val="79998"/>
            </a:srgbClr>
          </a:solidFill>
        </p:spPr>
        <p:txBody>
          <a:bodyPr vert="horz" wrap="square" lIns="0" tIns="28791" rIns="0" bIns="0" rtlCol="0">
            <a:spAutoFit/>
          </a:bodyPr>
          <a:lstStyle/>
          <a:p>
            <a:pPr marR="32822" algn="ctr" defTabSz="829178">
              <a:lnSpc>
                <a:spcPts val="1260"/>
              </a:lnSpc>
              <a:spcBef>
                <a:spcPts val="227"/>
              </a:spcBef>
            </a:pPr>
            <a:r>
              <a:rPr sz="1088" b="1" spc="-5" dirty="0">
                <a:solidFill>
                  <a:srgbClr val="007F00"/>
                </a:solidFill>
                <a:latin typeface="Arial"/>
                <a:cs typeface="Arial"/>
              </a:rPr>
              <a:t>Majuto</a:t>
            </a:r>
            <a:r>
              <a:rPr sz="1088" b="1" spc="-9" dirty="0">
                <a:solidFill>
                  <a:srgbClr val="007F00"/>
                </a:solidFill>
                <a:latin typeface="Arial"/>
                <a:cs typeface="Arial"/>
              </a:rPr>
              <a:t> </a:t>
            </a:r>
            <a:r>
              <a:rPr sz="1088" b="1" dirty="0">
                <a:solidFill>
                  <a:srgbClr val="007F00"/>
                </a:solidFill>
                <a:latin typeface="Arial"/>
                <a:cs typeface="Arial"/>
              </a:rPr>
              <a:t>Manyilizu</a:t>
            </a:r>
            <a:endParaRPr sz="1088">
              <a:solidFill>
                <a:prstClr val="black"/>
              </a:solidFill>
              <a:latin typeface="Arial"/>
              <a:cs typeface="Arial"/>
            </a:endParaRPr>
          </a:p>
          <a:p>
            <a:pPr marR="32246" algn="ctr" defTabSz="829178">
              <a:lnSpc>
                <a:spcPts val="1220"/>
              </a:lnSpc>
            </a:pPr>
            <a:r>
              <a:rPr sz="1088" spc="-5" dirty="0">
                <a:solidFill>
                  <a:prstClr val="black"/>
                </a:solidFill>
                <a:latin typeface="Arial"/>
                <a:cs typeface="Arial"/>
              </a:rPr>
              <a:t>(Thèse UCT</a:t>
            </a:r>
            <a:r>
              <a:rPr sz="1088" spc="-23" dirty="0">
                <a:solidFill>
                  <a:prstClr val="black"/>
                </a:solidFill>
                <a:latin typeface="Arial"/>
                <a:cs typeface="Arial"/>
              </a:rPr>
              <a:t> </a:t>
            </a:r>
            <a:r>
              <a:rPr sz="1088" dirty="0">
                <a:solidFill>
                  <a:prstClr val="black"/>
                </a:solidFill>
                <a:latin typeface="Arial"/>
                <a:cs typeface="Arial"/>
              </a:rPr>
              <a:t>2010-2014)</a:t>
            </a:r>
            <a:endParaRPr sz="1088">
              <a:solidFill>
                <a:prstClr val="black"/>
              </a:solidFill>
              <a:latin typeface="Arial"/>
              <a:cs typeface="Arial"/>
            </a:endParaRPr>
          </a:p>
          <a:p>
            <a:pPr algn="ctr" defTabSz="829178">
              <a:lnSpc>
                <a:spcPts val="1265"/>
              </a:lnSpc>
            </a:pPr>
            <a:r>
              <a:rPr sz="1088" spc="-14" dirty="0">
                <a:solidFill>
                  <a:prstClr val="black"/>
                </a:solidFill>
                <a:latin typeface="Arial"/>
                <a:cs typeface="Arial"/>
              </a:rPr>
              <a:t>Variabilité </a:t>
            </a:r>
            <a:r>
              <a:rPr sz="1088" dirty="0">
                <a:solidFill>
                  <a:prstClr val="black"/>
                </a:solidFill>
                <a:latin typeface="Arial"/>
                <a:cs typeface="Arial"/>
              </a:rPr>
              <a:t>Ouest </a:t>
            </a:r>
            <a:r>
              <a:rPr sz="1088" spc="-5" dirty="0">
                <a:solidFill>
                  <a:prstClr val="black"/>
                </a:solidFill>
                <a:latin typeface="Arial"/>
                <a:cs typeface="Arial"/>
              </a:rPr>
              <a:t>Indien</a:t>
            </a:r>
            <a:r>
              <a:rPr sz="1088" spc="5" dirty="0">
                <a:solidFill>
                  <a:prstClr val="black"/>
                </a:solidFill>
                <a:latin typeface="Arial"/>
                <a:cs typeface="Arial"/>
              </a:rPr>
              <a:t> </a:t>
            </a:r>
            <a:r>
              <a:rPr sz="1088" spc="-9" dirty="0">
                <a:solidFill>
                  <a:prstClr val="black"/>
                </a:solidFill>
                <a:latin typeface="Arial"/>
                <a:cs typeface="Arial"/>
              </a:rPr>
              <a:t>Tropical</a:t>
            </a:r>
            <a:endParaRPr sz="1088">
              <a:solidFill>
                <a:prstClr val="black"/>
              </a:solidFill>
              <a:latin typeface="Arial"/>
              <a:cs typeface="Arial"/>
            </a:endParaRPr>
          </a:p>
        </p:txBody>
      </p:sp>
      <p:sp>
        <p:nvSpPr>
          <p:cNvPr id="14" name="object 14"/>
          <p:cNvSpPr txBox="1"/>
          <p:nvPr/>
        </p:nvSpPr>
        <p:spPr>
          <a:xfrm>
            <a:off x="4570848" y="2280787"/>
            <a:ext cx="1645114" cy="505273"/>
          </a:xfrm>
          <a:prstGeom prst="rect">
            <a:avLst/>
          </a:prstGeom>
          <a:solidFill>
            <a:srgbClr val="FFFF99">
              <a:alpha val="79998"/>
            </a:srgbClr>
          </a:solidFill>
        </p:spPr>
        <p:txBody>
          <a:bodyPr vert="horz" wrap="square" lIns="0" tIns="43186" rIns="0" bIns="0" rtlCol="0">
            <a:spAutoFit/>
          </a:bodyPr>
          <a:lstStyle/>
          <a:p>
            <a:pPr marL="115164" marR="97889" indent="-38004" algn="ctr" defTabSz="829178">
              <a:lnSpc>
                <a:spcPts val="1215"/>
              </a:lnSpc>
              <a:spcBef>
                <a:spcPts val="340"/>
              </a:spcBef>
            </a:pPr>
            <a:r>
              <a:rPr sz="1088" b="1" spc="-5" dirty="0">
                <a:solidFill>
                  <a:srgbClr val="007F00"/>
                </a:solidFill>
                <a:latin typeface="Arial"/>
                <a:cs typeface="Arial"/>
              </a:rPr>
              <a:t>Clousa </a:t>
            </a:r>
            <a:r>
              <a:rPr sz="1088" b="1" dirty="0">
                <a:solidFill>
                  <a:srgbClr val="007F00"/>
                </a:solidFill>
                <a:latin typeface="Arial"/>
                <a:cs typeface="Arial"/>
              </a:rPr>
              <a:t>Chevane  </a:t>
            </a:r>
            <a:r>
              <a:rPr sz="1088" spc="-5" dirty="0">
                <a:solidFill>
                  <a:prstClr val="black"/>
                </a:solidFill>
                <a:latin typeface="Arial"/>
                <a:cs typeface="Arial"/>
              </a:rPr>
              <a:t>(Master UCT </a:t>
            </a:r>
            <a:r>
              <a:rPr sz="1088" spc="-18" dirty="0">
                <a:solidFill>
                  <a:prstClr val="black"/>
                </a:solidFill>
                <a:latin typeface="Arial"/>
                <a:cs typeface="Arial"/>
              </a:rPr>
              <a:t>2011)  </a:t>
            </a:r>
            <a:r>
              <a:rPr sz="1088" dirty="0">
                <a:solidFill>
                  <a:prstClr val="black"/>
                </a:solidFill>
                <a:latin typeface="Arial"/>
                <a:cs typeface="Arial"/>
              </a:rPr>
              <a:t>Marées banc de</a:t>
            </a:r>
            <a:r>
              <a:rPr sz="1088" spc="-77" dirty="0">
                <a:solidFill>
                  <a:prstClr val="black"/>
                </a:solidFill>
                <a:latin typeface="Arial"/>
                <a:cs typeface="Arial"/>
              </a:rPr>
              <a:t> </a:t>
            </a:r>
            <a:r>
              <a:rPr sz="1088" dirty="0">
                <a:solidFill>
                  <a:prstClr val="black"/>
                </a:solidFill>
                <a:latin typeface="Arial"/>
                <a:cs typeface="Arial"/>
              </a:rPr>
              <a:t>Sofala</a:t>
            </a:r>
            <a:endParaRPr sz="1088">
              <a:solidFill>
                <a:prstClr val="black"/>
              </a:solidFill>
              <a:latin typeface="Arial"/>
              <a:cs typeface="Arial"/>
            </a:endParaRPr>
          </a:p>
        </p:txBody>
      </p:sp>
      <p:sp>
        <p:nvSpPr>
          <p:cNvPr id="15" name="object 15"/>
          <p:cNvSpPr txBox="1"/>
          <p:nvPr/>
        </p:nvSpPr>
        <p:spPr>
          <a:xfrm>
            <a:off x="3917870" y="4086554"/>
            <a:ext cx="2571606" cy="515222"/>
          </a:xfrm>
          <a:prstGeom prst="rect">
            <a:avLst/>
          </a:prstGeom>
          <a:solidFill>
            <a:srgbClr val="FFFF99">
              <a:alpha val="79998"/>
            </a:srgbClr>
          </a:solidFill>
        </p:spPr>
        <p:txBody>
          <a:bodyPr vert="horz" wrap="square" lIns="0" tIns="27639" rIns="0" bIns="0" rtlCol="0">
            <a:spAutoFit/>
          </a:bodyPr>
          <a:lstStyle/>
          <a:p>
            <a:pPr algn="ctr" defTabSz="829178">
              <a:lnSpc>
                <a:spcPts val="1260"/>
              </a:lnSpc>
              <a:spcBef>
                <a:spcPts val="218"/>
              </a:spcBef>
            </a:pPr>
            <a:r>
              <a:rPr sz="1088" b="1" spc="-5" dirty="0">
                <a:solidFill>
                  <a:srgbClr val="FF0000"/>
                </a:solidFill>
                <a:latin typeface="Arial"/>
                <a:cs typeface="Arial"/>
              </a:rPr>
              <a:t>Katherine</a:t>
            </a:r>
            <a:r>
              <a:rPr sz="1088" b="1" spc="-9" dirty="0">
                <a:solidFill>
                  <a:srgbClr val="FF0000"/>
                </a:solidFill>
                <a:latin typeface="Arial"/>
                <a:cs typeface="Arial"/>
              </a:rPr>
              <a:t> </a:t>
            </a:r>
            <a:r>
              <a:rPr sz="1088" b="1" spc="-5" dirty="0">
                <a:solidFill>
                  <a:srgbClr val="FF0000"/>
                </a:solidFill>
                <a:latin typeface="Arial"/>
                <a:cs typeface="Arial"/>
              </a:rPr>
              <a:t>Hutchinson</a:t>
            </a:r>
            <a:endParaRPr sz="1088">
              <a:solidFill>
                <a:prstClr val="black"/>
              </a:solidFill>
              <a:latin typeface="Arial"/>
              <a:cs typeface="Arial"/>
            </a:endParaRPr>
          </a:p>
          <a:p>
            <a:pPr algn="ctr" defTabSz="829178">
              <a:lnSpc>
                <a:spcPts val="1220"/>
              </a:lnSpc>
            </a:pPr>
            <a:r>
              <a:rPr sz="1088" spc="-5" dirty="0">
                <a:solidFill>
                  <a:prstClr val="black"/>
                </a:solidFill>
                <a:latin typeface="Arial"/>
                <a:cs typeface="Arial"/>
              </a:rPr>
              <a:t>(Thèse UCT</a:t>
            </a:r>
            <a:r>
              <a:rPr sz="1088" spc="-27" dirty="0">
                <a:solidFill>
                  <a:prstClr val="black"/>
                </a:solidFill>
                <a:latin typeface="Arial"/>
                <a:cs typeface="Arial"/>
              </a:rPr>
              <a:t> </a:t>
            </a:r>
            <a:r>
              <a:rPr sz="1088" dirty="0">
                <a:solidFill>
                  <a:prstClr val="black"/>
                </a:solidFill>
                <a:latin typeface="Arial"/>
                <a:cs typeface="Arial"/>
              </a:rPr>
              <a:t>2015-2018)</a:t>
            </a:r>
            <a:endParaRPr sz="1088">
              <a:solidFill>
                <a:prstClr val="black"/>
              </a:solidFill>
              <a:latin typeface="Arial"/>
              <a:cs typeface="Arial"/>
            </a:endParaRPr>
          </a:p>
          <a:p>
            <a:pPr algn="ctr" defTabSz="829178">
              <a:lnSpc>
                <a:spcPts val="1265"/>
              </a:lnSpc>
            </a:pPr>
            <a:r>
              <a:rPr sz="1088" spc="-5" dirty="0">
                <a:solidFill>
                  <a:prstClr val="black"/>
                </a:solidFill>
                <a:latin typeface="Arial"/>
                <a:cs typeface="Arial"/>
              </a:rPr>
              <a:t>Cycle </a:t>
            </a:r>
            <a:r>
              <a:rPr sz="1088" dirty="0">
                <a:solidFill>
                  <a:prstClr val="black"/>
                </a:solidFill>
                <a:latin typeface="Arial"/>
                <a:cs typeface="Arial"/>
              </a:rPr>
              <a:t>saisonnier courant des</a:t>
            </a:r>
            <a:r>
              <a:rPr sz="1088" spc="-86" dirty="0">
                <a:solidFill>
                  <a:prstClr val="black"/>
                </a:solidFill>
                <a:latin typeface="Arial"/>
                <a:cs typeface="Arial"/>
              </a:rPr>
              <a:t> </a:t>
            </a:r>
            <a:r>
              <a:rPr sz="1088" spc="-5" dirty="0">
                <a:solidFill>
                  <a:prstClr val="black"/>
                </a:solidFill>
                <a:latin typeface="Arial"/>
                <a:cs typeface="Arial"/>
              </a:rPr>
              <a:t>Aiguilles</a:t>
            </a:r>
            <a:endParaRPr sz="1088">
              <a:solidFill>
                <a:prstClr val="black"/>
              </a:solidFill>
              <a:latin typeface="Arial"/>
              <a:cs typeface="Arial"/>
            </a:endParaRPr>
          </a:p>
        </p:txBody>
      </p:sp>
      <p:sp>
        <p:nvSpPr>
          <p:cNvPr id="16" name="object 16"/>
          <p:cNvSpPr txBox="1"/>
          <p:nvPr/>
        </p:nvSpPr>
        <p:spPr>
          <a:xfrm>
            <a:off x="4092919" y="3433575"/>
            <a:ext cx="2123043" cy="515222"/>
          </a:xfrm>
          <a:prstGeom prst="rect">
            <a:avLst/>
          </a:prstGeom>
          <a:solidFill>
            <a:srgbClr val="FFFF99">
              <a:alpha val="79998"/>
            </a:srgbClr>
          </a:solidFill>
        </p:spPr>
        <p:txBody>
          <a:bodyPr vert="horz" wrap="square" lIns="0" tIns="27639" rIns="0" bIns="0" rtlCol="0">
            <a:spAutoFit/>
          </a:bodyPr>
          <a:lstStyle/>
          <a:p>
            <a:pPr marR="47216" algn="ctr" defTabSz="829178">
              <a:lnSpc>
                <a:spcPts val="1265"/>
              </a:lnSpc>
              <a:spcBef>
                <a:spcPts val="218"/>
              </a:spcBef>
            </a:pPr>
            <a:r>
              <a:rPr sz="1088" b="1" dirty="0">
                <a:solidFill>
                  <a:srgbClr val="007F00"/>
                </a:solidFill>
                <a:latin typeface="Arial"/>
                <a:cs typeface="Arial"/>
              </a:rPr>
              <a:t>Obadias</a:t>
            </a:r>
            <a:r>
              <a:rPr sz="1088" b="1" spc="-5" dirty="0">
                <a:solidFill>
                  <a:srgbClr val="007F00"/>
                </a:solidFill>
                <a:latin typeface="Arial"/>
                <a:cs typeface="Arial"/>
              </a:rPr>
              <a:t> Cossa</a:t>
            </a:r>
            <a:endParaRPr sz="1088">
              <a:solidFill>
                <a:prstClr val="black"/>
              </a:solidFill>
              <a:latin typeface="Arial"/>
              <a:cs typeface="Arial"/>
            </a:endParaRPr>
          </a:p>
          <a:p>
            <a:pPr marR="8061" algn="ctr" defTabSz="829178">
              <a:lnSpc>
                <a:spcPts val="1220"/>
              </a:lnSpc>
            </a:pPr>
            <a:r>
              <a:rPr sz="1088" spc="-5" dirty="0">
                <a:solidFill>
                  <a:prstClr val="black"/>
                </a:solidFill>
                <a:latin typeface="Arial"/>
                <a:cs typeface="Arial"/>
              </a:rPr>
              <a:t>(Thèse UCT</a:t>
            </a:r>
            <a:r>
              <a:rPr sz="1088" spc="272" dirty="0">
                <a:solidFill>
                  <a:prstClr val="black"/>
                </a:solidFill>
                <a:latin typeface="Arial"/>
                <a:cs typeface="Arial"/>
              </a:rPr>
              <a:t> </a:t>
            </a:r>
            <a:r>
              <a:rPr sz="1088" dirty="0">
                <a:solidFill>
                  <a:prstClr val="black"/>
                </a:solidFill>
                <a:latin typeface="Arial"/>
                <a:cs typeface="Arial"/>
              </a:rPr>
              <a:t>2013-2017)</a:t>
            </a:r>
            <a:endParaRPr sz="1088">
              <a:solidFill>
                <a:prstClr val="black"/>
              </a:solidFill>
              <a:latin typeface="Arial"/>
              <a:cs typeface="Arial"/>
            </a:endParaRPr>
          </a:p>
          <a:p>
            <a:pPr marR="8637" algn="ctr" defTabSz="829178">
              <a:lnSpc>
                <a:spcPts val="1260"/>
              </a:lnSpc>
            </a:pPr>
            <a:r>
              <a:rPr sz="1088" spc="-14" dirty="0">
                <a:solidFill>
                  <a:prstClr val="black"/>
                </a:solidFill>
                <a:latin typeface="Arial"/>
                <a:cs typeface="Arial"/>
              </a:rPr>
              <a:t>Tourbillons </a:t>
            </a:r>
            <a:r>
              <a:rPr sz="1088" dirty="0">
                <a:solidFill>
                  <a:prstClr val="black"/>
                </a:solidFill>
                <a:latin typeface="Arial"/>
                <a:cs typeface="Arial"/>
              </a:rPr>
              <a:t>en </a:t>
            </a:r>
            <a:r>
              <a:rPr sz="1088" spc="-5" dirty="0">
                <a:solidFill>
                  <a:prstClr val="black"/>
                </a:solidFill>
                <a:latin typeface="Arial"/>
                <a:cs typeface="Arial"/>
              </a:rPr>
              <a:t>Baie </a:t>
            </a:r>
            <a:r>
              <a:rPr sz="1088" dirty="0">
                <a:solidFill>
                  <a:prstClr val="black"/>
                </a:solidFill>
                <a:latin typeface="Arial"/>
                <a:cs typeface="Arial"/>
              </a:rPr>
              <a:t>de</a:t>
            </a:r>
            <a:r>
              <a:rPr sz="1088" spc="-9" dirty="0">
                <a:solidFill>
                  <a:prstClr val="black"/>
                </a:solidFill>
                <a:latin typeface="Arial"/>
                <a:cs typeface="Arial"/>
              </a:rPr>
              <a:t> </a:t>
            </a:r>
            <a:r>
              <a:rPr sz="1088" dirty="0">
                <a:solidFill>
                  <a:prstClr val="black"/>
                </a:solidFill>
                <a:latin typeface="Arial"/>
                <a:cs typeface="Arial"/>
              </a:rPr>
              <a:t>Delagoa</a:t>
            </a:r>
            <a:endParaRPr sz="1088">
              <a:solidFill>
                <a:prstClr val="black"/>
              </a:solidFill>
              <a:latin typeface="Arial"/>
              <a:cs typeface="Arial"/>
            </a:endParaRPr>
          </a:p>
        </p:txBody>
      </p:sp>
      <p:sp>
        <p:nvSpPr>
          <p:cNvPr id="17" name="object 17"/>
          <p:cNvSpPr txBox="1"/>
          <p:nvPr/>
        </p:nvSpPr>
        <p:spPr>
          <a:xfrm>
            <a:off x="5222675" y="5093085"/>
            <a:ext cx="2298668" cy="516385"/>
          </a:xfrm>
          <a:prstGeom prst="rect">
            <a:avLst/>
          </a:prstGeom>
          <a:solidFill>
            <a:srgbClr val="FFFF99">
              <a:alpha val="79998"/>
            </a:srgbClr>
          </a:solidFill>
        </p:spPr>
        <p:txBody>
          <a:bodyPr vert="horz" wrap="square" lIns="0" tIns="28791" rIns="0" bIns="0" rtlCol="0">
            <a:spAutoFit/>
          </a:bodyPr>
          <a:lstStyle/>
          <a:p>
            <a:pPr algn="ctr" defTabSz="829178">
              <a:lnSpc>
                <a:spcPts val="1260"/>
              </a:lnSpc>
              <a:spcBef>
                <a:spcPts val="227"/>
              </a:spcBef>
            </a:pPr>
            <a:r>
              <a:rPr sz="1088" b="1" dirty="0">
                <a:solidFill>
                  <a:srgbClr val="FF0000"/>
                </a:solidFill>
                <a:latin typeface="Arial"/>
                <a:cs typeface="Arial"/>
              </a:rPr>
              <a:t>Sarah</a:t>
            </a:r>
            <a:r>
              <a:rPr sz="1088" b="1" spc="-50" dirty="0">
                <a:solidFill>
                  <a:srgbClr val="FF0000"/>
                </a:solidFill>
                <a:latin typeface="Arial"/>
                <a:cs typeface="Arial"/>
              </a:rPr>
              <a:t> </a:t>
            </a:r>
            <a:r>
              <a:rPr sz="1088" b="1" spc="-5" dirty="0">
                <a:solidFill>
                  <a:srgbClr val="FF0000"/>
                </a:solidFill>
                <a:latin typeface="Arial"/>
                <a:cs typeface="Arial"/>
              </a:rPr>
              <a:t>Asdar</a:t>
            </a:r>
            <a:endParaRPr sz="1088">
              <a:solidFill>
                <a:prstClr val="black"/>
              </a:solidFill>
              <a:latin typeface="Arial"/>
              <a:cs typeface="Arial"/>
            </a:endParaRPr>
          </a:p>
          <a:p>
            <a:pPr algn="ctr" defTabSz="829178">
              <a:lnSpc>
                <a:spcPts val="1215"/>
              </a:lnSpc>
            </a:pPr>
            <a:r>
              <a:rPr sz="1088" spc="-5" dirty="0">
                <a:solidFill>
                  <a:prstClr val="black"/>
                </a:solidFill>
                <a:latin typeface="Arial"/>
                <a:cs typeface="Arial"/>
              </a:rPr>
              <a:t>(Thèse UCT </a:t>
            </a:r>
            <a:r>
              <a:rPr sz="1088" dirty="0">
                <a:solidFill>
                  <a:prstClr val="black"/>
                </a:solidFill>
                <a:latin typeface="Arial"/>
                <a:cs typeface="Arial"/>
              </a:rPr>
              <a:t>et </a:t>
            </a:r>
            <a:r>
              <a:rPr sz="1088" spc="-5" dirty="0">
                <a:solidFill>
                  <a:prstClr val="black"/>
                </a:solidFill>
                <a:latin typeface="Arial"/>
                <a:cs typeface="Arial"/>
              </a:rPr>
              <a:t>UBO</a:t>
            </a:r>
            <a:r>
              <a:rPr sz="1088" spc="-27" dirty="0">
                <a:solidFill>
                  <a:prstClr val="black"/>
                </a:solidFill>
                <a:latin typeface="Arial"/>
                <a:cs typeface="Arial"/>
              </a:rPr>
              <a:t> </a:t>
            </a:r>
            <a:r>
              <a:rPr sz="1088" dirty="0">
                <a:solidFill>
                  <a:prstClr val="black"/>
                </a:solidFill>
                <a:latin typeface="Arial"/>
                <a:cs typeface="Arial"/>
              </a:rPr>
              <a:t>2015-2018)</a:t>
            </a:r>
            <a:endParaRPr sz="1088">
              <a:solidFill>
                <a:prstClr val="black"/>
              </a:solidFill>
              <a:latin typeface="Arial"/>
              <a:cs typeface="Arial"/>
            </a:endParaRPr>
          </a:p>
          <a:p>
            <a:pPr algn="ctr" defTabSz="829178">
              <a:lnSpc>
                <a:spcPts val="1260"/>
              </a:lnSpc>
            </a:pPr>
            <a:r>
              <a:rPr sz="1088" spc="-14" dirty="0">
                <a:solidFill>
                  <a:prstClr val="black"/>
                </a:solidFill>
                <a:latin typeface="Arial"/>
                <a:cs typeface="Arial"/>
              </a:rPr>
              <a:t>Tourbillons </a:t>
            </a:r>
            <a:r>
              <a:rPr sz="1088" dirty="0">
                <a:solidFill>
                  <a:prstClr val="black"/>
                </a:solidFill>
                <a:latin typeface="Arial"/>
                <a:cs typeface="Arial"/>
              </a:rPr>
              <a:t>aux </a:t>
            </a:r>
            <a:r>
              <a:rPr sz="1088" spc="-5" dirty="0">
                <a:solidFill>
                  <a:prstClr val="black"/>
                </a:solidFill>
                <a:latin typeface="Arial"/>
                <a:cs typeface="Arial"/>
              </a:rPr>
              <a:t>Iles</a:t>
            </a:r>
            <a:r>
              <a:rPr sz="1088" dirty="0">
                <a:solidFill>
                  <a:prstClr val="black"/>
                </a:solidFill>
                <a:latin typeface="Arial"/>
                <a:cs typeface="Arial"/>
              </a:rPr>
              <a:t> </a:t>
            </a:r>
            <a:r>
              <a:rPr sz="1088" spc="-5" dirty="0">
                <a:solidFill>
                  <a:prstClr val="black"/>
                </a:solidFill>
                <a:latin typeface="Arial"/>
                <a:cs typeface="Arial"/>
              </a:rPr>
              <a:t>Marion</a:t>
            </a:r>
            <a:endParaRPr sz="1088">
              <a:solidFill>
                <a:prstClr val="black"/>
              </a:solidFill>
              <a:latin typeface="Arial"/>
              <a:cs typeface="Arial"/>
            </a:endParaRPr>
          </a:p>
        </p:txBody>
      </p:sp>
      <p:sp>
        <p:nvSpPr>
          <p:cNvPr id="18" name="object 18"/>
          <p:cNvSpPr/>
          <p:nvPr/>
        </p:nvSpPr>
        <p:spPr>
          <a:xfrm>
            <a:off x="6496385" y="3864286"/>
            <a:ext cx="2643008" cy="707105"/>
          </a:xfrm>
          <a:custGeom>
            <a:avLst/>
            <a:gdLst/>
            <a:ahLst/>
            <a:cxnLst/>
            <a:rect l="l" t="t" r="r" b="b"/>
            <a:pathLst>
              <a:path w="2914650" h="779779">
                <a:moveTo>
                  <a:pt x="2914650" y="0"/>
                </a:moveTo>
                <a:lnTo>
                  <a:pt x="0" y="0"/>
                </a:lnTo>
                <a:lnTo>
                  <a:pt x="0" y="779779"/>
                </a:lnTo>
                <a:lnTo>
                  <a:pt x="2914650" y="779779"/>
                </a:lnTo>
                <a:lnTo>
                  <a:pt x="2914650" y="0"/>
                </a:lnTo>
                <a:close/>
              </a:path>
            </a:pathLst>
          </a:custGeom>
          <a:solidFill>
            <a:srgbClr val="FFFF99">
              <a:alpha val="79998"/>
            </a:srgbClr>
          </a:solidFill>
        </p:spPr>
        <p:txBody>
          <a:bodyPr wrap="square" lIns="0" tIns="0" rIns="0" bIns="0" rtlCol="0"/>
          <a:lstStyle/>
          <a:p>
            <a:pPr defTabSz="829178"/>
            <a:endParaRPr sz="1632">
              <a:solidFill>
                <a:prstClr val="black"/>
              </a:solidFill>
              <a:latin typeface="Calibri"/>
            </a:endParaRPr>
          </a:p>
        </p:txBody>
      </p:sp>
      <p:sp>
        <p:nvSpPr>
          <p:cNvPr id="19" name="object 19"/>
          <p:cNvSpPr txBox="1"/>
          <p:nvPr/>
        </p:nvSpPr>
        <p:spPr>
          <a:xfrm>
            <a:off x="6496385" y="3881561"/>
            <a:ext cx="2643008" cy="652830"/>
          </a:xfrm>
          <a:prstGeom prst="rect">
            <a:avLst/>
          </a:prstGeom>
        </p:spPr>
        <p:txBody>
          <a:bodyPr vert="horz" wrap="square" lIns="0" tIns="11516" rIns="0" bIns="0" rtlCol="0">
            <a:spAutoFit/>
          </a:bodyPr>
          <a:lstStyle/>
          <a:p>
            <a:pPr marL="712863" defTabSz="829178">
              <a:lnSpc>
                <a:spcPts val="1260"/>
              </a:lnSpc>
              <a:spcBef>
                <a:spcPts val="91"/>
              </a:spcBef>
            </a:pPr>
            <a:r>
              <a:rPr sz="1088" b="1" dirty="0">
                <a:solidFill>
                  <a:srgbClr val="007F00"/>
                </a:solidFill>
                <a:latin typeface="Arial"/>
                <a:cs typeface="Arial"/>
              </a:rPr>
              <a:t>Fehmi</a:t>
            </a:r>
            <a:r>
              <a:rPr sz="1088" b="1" spc="-5" dirty="0">
                <a:solidFill>
                  <a:srgbClr val="007F00"/>
                </a:solidFill>
                <a:latin typeface="Arial"/>
                <a:cs typeface="Arial"/>
              </a:rPr>
              <a:t> Dilmahamod</a:t>
            </a:r>
            <a:endParaRPr sz="1088">
              <a:solidFill>
                <a:prstClr val="black"/>
              </a:solidFill>
              <a:latin typeface="Arial"/>
              <a:cs typeface="Arial"/>
            </a:endParaRPr>
          </a:p>
          <a:p>
            <a:pPr marL="602306" defTabSz="829178">
              <a:lnSpc>
                <a:spcPts val="1220"/>
              </a:lnSpc>
            </a:pPr>
            <a:r>
              <a:rPr sz="1088" spc="-5" dirty="0">
                <a:solidFill>
                  <a:prstClr val="black"/>
                </a:solidFill>
                <a:latin typeface="Arial"/>
                <a:cs typeface="Arial"/>
              </a:rPr>
              <a:t>(Thèse </a:t>
            </a:r>
            <a:r>
              <a:rPr sz="1088" spc="-9" dirty="0">
                <a:solidFill>
                  <a:prstClr val="black"/>
                </a:solidFill>
                <a:latin typeface="Arial"/>
                <a:cs typeface="Arial"/>
              </a:rPr>
              <a:t>UCT </a:t>
            </a:r>
            <a:r>
              <a:rPr sz="1088" dirty="0">
                <a:solidFill>
                  <a:prstClr val="black"/>
                </a:solidFill>
                <a:latin typeface="Arial"/>
                <a:cs typeface="Arial"/>
              </a:rPr>
              <a:t>2014-2018)</a:t>
            </a:r>
            <a:endParaRPr sz="1088">
              <a:solidFill>
                <a:prstClr val="black"/>
              </a:solidFill>
              <a:latin typeface="Arial"/>
              <a:cs typeface="Arial"/>
            </a:endParaRPr>
          </a:p>
          <a:p>
            <a:pPr marL="176200" marR="74281" algn="ctr" defTabSz="829178">
              <a:lnSpc>
                <a:spcPts val="1215"/>
              </a:lnSpc>
              <a:spcBef>
                <a:spcPts val="73"/>
              </a:spcBef>
            </a:pPr>
            <a:r>
              <a:rPr sz="1088" spc="-5" dirty="0">
                <a:solidFill>
                  <a:prstClr val="black"/>
                </a:solidFill>
                <a:latin typeface="Arial"/>
                <a:cs typeface="Arial"/>
              </a:rPr>
              <a:t>Efflorescence </a:t>
            </a:r>
            <a:r>
              <a:rPr sz="1088" dirty="0">
                <a:solidFill>
                  <a:prstClr val="black"/>
                </a:solidFill>
                <a:latin typeface="Arial"/>
                <a:cs typeface="Arial"/>
              </a:rPr>
              <a:t>planctonique au </a:t>
            </a:r>
            <a:r>
              <a:rPr sz="1088" spc="-5" dirty="0">
                <a:solidFill>
                  <a:prstClr val="black"/>
                </a:solidFill>
                <a:latin typeface="Arial"/>
                <a:cs typeface="Arial"/>
              </a:rPr>
              <a:t>Sud-Est  </a:t>
            </a:r>
            <a:r>
              <a:rPr sz="1088" dirty="0">
                <a:solidFill>
                  <a:prstClr val="black"/>
                </a:solidFill>
                <a:latin typeface="Arial"/>
                <a:cs typeface="Arial"/>
              </a:rPr>
              <a:t>de Madgascar</a:t>
            </a:r>
            <a:endParaRPr sz="1088">
              <a:solidFill>
                <a:prstClr val="black"/>
              </a:solidFill>
              <a:latin typeface="Arial"/>
              <a:cs typeface="Arial"/>
            </a:endParaRPr>
          </a:p>
        </p:txBody>
      </p:sp>
      <p:sp>
        <p:nvSpPr>
          <p:cNvPr id="20" name="object 20"/>
          <p:cNvSpPr/>
          <p:nvPr/>
        </p:nvSpPr>
        <p:spPr>
          <a:xfrm>
            <a:off x="6375463" y="3237796"/>
            <a:ext cx="2569303" cy="549331"/>
          </a:xfrm>
          <a:custGeom>
            <a:avLst/>
            <a:gdLst/>
            <a:ahLst/>
            <a:cxnLst/>
            <a:rect l="l" t="t" r="r" b="b"/>
            <a:pathLst>
              <a:path w="2833370" h="605789">
                <a:moveTo>
                  <a:pt x="2833370" y="0"/>
                </a:moveTo>
                <a:lnTo>
                  <a:pt x="0" y="0"/>
                </a:lnTo>
                <a:lnTo>
                  <a:pt x="0" y="605790"/>
                </a:lnTo>
                <a:lnTo>
                  <a:pt x="2833370" y="605790"/>
                </a:lnTo>
                <a:lnTo>
                  <a:pt x="2833370" y="0"/>
                </a:lnTo>
                <a:close/>
              </a:path>
            </a:pathLst>
          </a:custGeom>
          <a:solidFill>
            <a:srgbClr val="FFFF99">
              <a:alpha val="79998"/>
            </a:srgbClr>
          </a:solidFill>
        </p:spPr>
        <p:txBody>
          <a:bodyPr wrap="square" lIns="0" tIns="0" rIns="0" bIns="0" rtlCol="0"/>
          <a:lstStyle/>
          <a:p>
            <a:pPr defTabSz="829178"/>
            <a:endParaRPr sz="1632">
              <a:solidFill>
                <a:prstClr val="black"/>
              </a:solidFill>
              <a:latin typeface="Calibri"/>
            </a:endParaRPr>
          </a:p>
        </p:txBody>
      </p:sp>
      <p:sp>
        <p:nvSpPr>
          <p:cNvPr id="21" name="object 21"/>
          <p:cNvSpPr txBox="1"/>
          <p:nvPr/>
        </p:nvSpPr>
        <p:spPr>
          <a:xfrm>
            <a:off x="6375463" y="3253919"/>
            <a:ext cx="2569303" cy="498941"/>
          </a:xfrm>
          <a:prstGeom prst="rect">
            <a:avLst/>
          </a:prstGeom>
        </p:spPr>
        <p:txBody>
          <a:bodyPr vert="horz" wrap="square" lIns="0" tIns="11516" rIns="0" bIns="0" rtlCol="0">
            <a:spAutoFit/>
          </a:bodyPr>
          <a:lstStyle/>
          <a:p>
            <a:pPr algn="ctr" defTabSz="829178">
              <a:lnSpc>
                <a:spcPts val="1260"/>
              </a:lnSpc>
              <a:spcBef>
                <a:spcPts val="91"/>
              </a:spcBef>
            </a:pPr>
            <a:r>
              <a:rPr sz="1088" b="1" spc="-5" dirty="0">
                <a:solidFill>
                  <a:srgbClr val="007F00"/>
                </a:solidFill>
                <a:latin typeface="Arial"/>
                <a:cs typeface="Arial"/>
              </a:rPr>
              <a:t>Heriniaina </a:t>
            </a:r>
            <a:r>
              <a:rPr sz="1088" b="1" dirty="0">
                <a:solidFill>
                  <a:srgbClr val="007F00"/>
                </a:solidFill>
                <a:latin typeface="Arial"/>
                <a:cs typeface="Arial"/>
              </a:rPr>
              <a:t>Juliano </a:t>
            </a:r>
            <a:r>
              <a:rPr sz="1088" b="1" spc="-5" dirty="0">
                <a:solidFill>
                  <a:srgbClr val="007F00"/>
                </a:solidFill>
                <a:latin typeface="Arial"/>
                <a:cs typeface="Arial"/>
              </a:rPr>
              <a:t>Dani</a:t>
            </a:r>
            <a:r>
              <a:rPr sz="1088" b="1" dirty="0">
                <a:solidFill>
                  <a:srgbClr val="007F00"/>
                </a:solidFill>
                <a:latin typeface="Arial"/>
                <a:cs typeface="Arial"/>
              </a:rPr>
              <a:t> </a:t>
            </a:r>
            <a:r>
              <a:rPr sz="1088" b="1" spc="-5" dirty="0">
                <a:solidFill>
                  <a:srgbClr val="007F00"/>
                </a:solidFill>
                <a:latin typeface="Arial"/>
                <a:cs typeface="Arial"/>
              </a:rPr>
              <a:t>Ramanatsoa</a:t>
            </a:r>
            <a:endParaRPr sz="1088">
              <a:solidFill>
                <a:prstClr val="black"/>
              </a:solidFill>
              <a:latin typeface="Arial"/>
              <a:cs typeface="Arial"/>
            </a:endParaRPr>
          </a:p>
          <a:p>
            <a:pPr algn="ctr" defTabSz="829178">
              <a:lnSpc>
                <a:spcPts val="1220"/>
              </a:lnSpc>
            </a:pPr>
            <a:r>
              <a:rPr sz="1088" spc="-5" dirty="0">
                <a:solidFill>
                  <a:prstClr val="black"/>
                </a:solidFill>
                <a:latin typeface="Arial"/>
                <a:cs typeface="Arial"/>
              </a:rPr>
              <a:t>(Thèse UCT</a:t>
            </a:r>
            <a:r>
              <a:rPr sz="1088" spc="277" dirty="0">
                <a:solidFill>
                  <a:prstClr val="black"/>
                </a:solidFill>
                <a:latin typeface="Arial"/>
                <a:cs typeface="Arial"/>
              </a:rPr>
              <a:t> </a:t>
            </a:r>
            <a:r>
              <a:rPr sz="1088" dirty="0">
                <a:solidFill>
                  <a:prstClr val="black"/>
                </a:solidFill>
                <a:latin typeface="Arial"/>
                <a:cs typeface="Arial"/>
              </a:rPr>
              <a:t>2014-2018)</a:t>
            </a:r>
            <a:endParaRPr sz="1088">
              <a:solidFill>
                <a:prstClr val="black"/>
              </a:solidFill>
              <a:latin typeface="Arial"/>
              <a:cs typeface="Arial"/>
            </a:endParaRPr>
          </a:p>
          <a:p>
            <a:pPr algn="ctr" defTabSz="829178">
              <a:lnSpc>
                <a:spcPts val="1265"/>
              </a:lnSpc>
            </a:pPr>
            <a:r>
              <a:rPr sz="1088" spc="-5" dirty="0">
                <a:solidFill>
                  <a:prstClr val="black"/>
                </a:solidFill>
                <a:latin typeface="Arial"/>
                <a:cs typeface="Arial"/>
              </a:rPr>
              <a:t>Upwelling </a:t>
            </a:r>
            <a:r>
              <a:rPr sz="1088" dirty="0">
                <a:solidFill>
                  <a:prstClr val="black"/>
                </a:solidFill>
                <a:latin typeface="Arial"/>
                <a:cs typeface="Arial"/>
              </a:rPr>
              <a:t>au sud de</a:t>
            </a:r>
            <a:r>
              <a:rPr sz="1088" spc="-5" dirty="0">
                <a:solidFill>
                  <a:prstClr val="black"/>
                </a:solidFill>
                <a:latin typeface="Arial"/>
                <a:cs typeface="Arial"/>
              </a:rPr>
              <a:t> </a:t>
            </a:r>
            <a:r>
              <a:rPr sz="1088" dirty="0">
                <a:solidFill>
                  <a:prstClr val="black"/>
                </a:solidFill>
                <a:latin typeface="Arial"/>
                <a:cs typeface="Arial"/>
              </a:rPr>
              <a:t>Madagascar</a:t>
            </a:r>
            <a:endParaRPr sz="1088">
              <a:solidFill>
                <a:prstClr val="black"/>
              </a:solidFill>
              <a:latin typeface="Arial"/>
              <a:cs typeface="Arial"/>
            </a:endParaRPr>
          </a:p>
        </p:txBody>
      </p:sp>
      <p:sp>
        <p:nvSpPr>
          <p:cNvPr id="22" name="object 22"/>
          <p:cNvSpPr txBox="1"/>
          <p:nvPr/>
        </p:nvSpPr>
        <p:spPr>
          <a:xfrm>
            <a:off x="1501734" y="3432423"/>
            <a:ext cx="2480627" cy="516385"/>
          </a:xfrm>
          <a:prstGeom prst="rect">
            <a:avLst/>
          </a:prstGeom>
          <a:solidFill>
            <a:srgbClr val="FFFF99">
              <a:alpha val="79998"/>
            </a:srgbClr>
          </a:solidFill>
        </p:spPr>
        <p:txBody>
          <a:bodyPr vert="horz" wrap="square" lIns="0" tIns="28791" rIns="0" bIns="0" rtlCol="0">
            <a:spAutoFit/>
          </a:bodyPr>
          <a:lstStyle/>
          <a:p>
            <a:pPr marL="643765" defTabSz="829178">
              <a:lnSpc>
                <a:spcPts val="1260"/>
              </a:lnSpc>
              <a:spcBef>
                <a:spcPts val="227"/>
              </a:spcBef>
            </a:pPr>
            <a:r>
              <a:rPr sz="1088" b="1" spc="-5" dirty="0">
                <a:solidFill>
                  <a:srgbClr val="0066CC"/>
                </a:solidFill>
                <a:latin typeface="Arial"/>
                <a:cs typeface="Arial"/>
              </a:rPr>
              <a:t>Natalie</a:t>
            </a:r>
            <a:r>
              <a:rPr sz="1088" b="1" dirty="0">
                <a:solidFill>
                  <a:srgbClr val="0066CC"/>
                </a:solidFill>
                <a:latin typeface="Arial"/>
                <a:cs typeface="Arial"/>
              </a:rPr>
              <a:t> </a:t>
            </a:r>
            <a:r>
              <a:rPr sz="1088" b="1" spc="-5" dirty="0">
                <a:solidFill>
                  <a:srgbClr val="0066CC"/>
                </a:solidFill>
                <a:latin typeface="Arial"/>
                <a:cs typeface="Arial"/>
              </a:rPr>
              <a:t>Ragoasha</a:t>
            </a:r>
            <a:endParaRPr sz="1088">
              <a:solidFill>
                <a:prstClr val="black"/>
              </a:solidFill>
              <a:latin typeface="Arial"/>
              <a:cs typeface="Arial"/>
            </a:endParaRPr>
          </a:p>
          <a:p>
            <a:pPr marL="91555" marR="85797" algn="ctr" defTabSz="829178">
              <a:lnSpc>
                <a:spcPts val="1224"/>
              </a:lnSpc>
              <a:spcBef>
                <a:spcPts val="63"/>
              </a:spcBef>
            </a:pPr>
            <a:r>
              <a:rPr sz="1088" spc="-5" dirty="0">
                <a:solidFill>
                  <a:prstClr val="black"/>
                </a:solidFill>
                <a:latin typeface="Arial"/>
                <a:cs typeface="Arial"/>
              </a:rPr>
              <a:t>(Master </a:t>
            </a:r>
            <a:r>
              <a:rPr sz="1088" spc="5" dirty="0">
                <a:solidFill>
                  <a:prstClr val="black"/>
                </a:solidFill>
                <a:latin typeface="Arial"/>
                <a:cs typeface="Arial"/>
              </a:rPr>
              <a:t>et </a:t>
            </a:r>
            <a:r>
              <a:rPr sz="1088" dirty="0">
                <a:solidFill>
                  <a:prstClr val="black"/>
                </a:solidFill>
                <a:latin typeface="Arial"/>
                <a:cs typeface="Arial"/>
              </a:rPr>
              <a:t>Thèse </a:t>
            </a:r>
            <a:r>
              <a:rPr sz="1088" spc="-5" dirty="0">
                <a:solidFill>
                  <a:prstClr val="black"/>
                </a:solidFill>
                <a:latin typeface="Arial"/>
                <a:cs typeface="Arial"/>
              </a:rPr>
              <a:t>UCT </a:t>
            </a:r>
            <a:r>
              <a:rPr sz="1088" dirty="0">
                <a:solidFill>
                  <a:prstClr val="black"/>
                </a:solidFill>
                <a:latin typeface="Arial"/>
                <a:cs typeface="Arial"/>
              </a:rPr>
              <a:t>et </a:t>
            </a:r>
            <a:r>
              <a:rPr sz="1088" spc="-5" dirty="0">
                <a:solidFill>
                  <a:prstClr val="black"/>
                </a:solidFill>
                <a:latin typeface="Arial"/>
                <a:cs typeface="Arial"/>
              </a:rPr>
              <a:t>UBO</a:t>
            </a:r>
            <a:r>
              <a:rPr sz="1088" spc="-82" dirty="0">
                <a:solidFill>
                  <a:prstClr val="black"/>
                </a:solidFill>
                <a:latin typeface="Arial"/>
                <a:cs typeface="Arial"/>
              </a:rPr>
              <a:t> </a:t>
            </a:r>
            <a:r>
              <a:rPr sz="1088" dirty="0">
                <a:solidFill>
                  <a:prstClr val="black"/>
                </a:solidFill>
                <a:latin typeface="Arial"/>
                <a:cs typeface="Arial"/>
              </a:rPr>
              <a:t>2016-)  Connectivité</a:t>
            </a:r>
            <a:r>
              <a:rPr sz="1088" spc="-5" dirty="0">
                <a:solidFill>
                  <a:prstClr val="black"/>
                </a:solidFill>
                <a:latin typeface="Arial"/>
                <a:cs typeface="Arial"/>
              </a:rPr>
              <a:t> </a:t>
            </a:r>
            <a:r>
              <a:rPr sz="1088" dirty="0">
                <a:solidFill>
                  <a:prstClr val="black"/>
                </a:solidFill>
                <a:latin typeface="Arial"/>
                <a:cs typeface="Arial"/>
              </a:rPr>
              <a:t>Benguela</a:t>
            </a:r>
            <a:endParaRPr sz="1088">
              <a:solidFill>
                <a:prstClr val="black"/>
              </a:solidFill>
              <a:latin typeface="Arial"/>
              <a:cs typeface="Arial"/>
            </a:endParaRPr>
          </a:p>
        </p:txBody>
      </p:sp>
    </p:spTree>
    <p:extLst>
      <p:ext uri="{BB962C8B-B14F-4D97-AF65-F5344CB8AC3E}">
        <p14:creationId xmlns:p14="http://schemas.microsoft.com/office/powerpoint/2010/main" val="372412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90063" y="6217081"/>
            <a:ext cx="103647" cy="207067"/>
          </a:xfrm>
          <a:prstGeom prst="rect">
            <a:avLst/>
          </a:prstGeom>
        </p:spPr>
        <p:txBody>
          <a:bodyPr vert="horz" wrap="square" lIns="0" tIns="11516" rIns="0" bIns="0" rtlCol="0">
            <a:spAutoFit/>
          </a:bodyPr>
          <a:lstStyle/>
          <a:p>
            <a:pPr marL="11516" defTabSz="829178">
              <a:spcBef>
                <a:spcPts val="91"/>
              </a:spcBef>
            </a:pPr>
            <a:r>
              <a:rPr sz="1270" dirty="0">
                <a:solidFill>
                  <a:prstClr val="black"/>
                </a:solidFill>
                <a:latin typeface="Times New Roman"/>
                <a:cs typeface="Times New Roman"/>
              </a:rPr>
              <a:t>8</a:t>
            </a:r>
            <a:endParaRPr sz="1270">
              <a:solidFill>
                <a:prstClr val="black"/>
              </a:solidFill>
              <a:latin typeface="Times New Roman"/>
              <a:cs typeface="Times New Roman"/>
            </a:endParaRPr>
          </a:p>
        </p:txBody>
      </p:sp>
      <p:sp>
        <p:nvSpPr>
          <p:cNvPr id="3" name="object 3"/>
          <p:cNvSpPr/>
          <p:nvPr/>
        </p:nvSpPr>
        <p:spPr>
          <a:xfrm>
            <a:off x="2572757" y="1804008"/>
            <a:ext cx="4425742" cy="3916718"/>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5719031" y="4754503"/>
            <a:ext cx="594245" cy="638007"/>
          </a:xfrm>
          <a:custGeom>
            <a:avLst/>
            <a:gdLst/>
            <a:ahLst/>
            <a:cxnLst/>
            <a:rect l="l" t="t" r="r" b="b"/>
            <a:pathLst>
              <a:path w="655320" h="703579">
                <a:moveTo>
                  <a:pt x="655320" y="0"/>
                </a:moveTo>
                <a:lnTo>
                  <a:pt x="640054" y="47045"/>
                </a:lnTo>
                <a:lnTo>
                  <a:pt x="619656" y="91936"/>
                </a:lnTo>
                <a:lnTo>
                  <a:pt x="596303" y="135627"/>
                </a:lnTo>
                <a:lnTo>
                  <a:pt x="572173" y="179073"/>
                </a:lnTo>
                <a:lnTo>
                  <a:pt x="549443" y="223231"/>
                </a:lnTo>
                <a:lnTo>
                  <a:pt x="530289" y="269054"/>
                </a:lnTo>
                <a:lnTo>
                  <a:pt x="516889" y="317499"/>
                </a:lnTo>
                <a:lnTo>
                  <a:pt x="503954" y="362019"/>
                </a:lnTo>
                <a:lnTo>
                  <a:pt x="484604" y="404574"/>
                </a:lnTo>
                <a:lnTo>
                  <a:pt x="459449" y="444390"/>
                </a:lnTo>
                <a:lnTo>
                  <a:pt x="429101" y="480694"/>
                </a:lnTo>
                <a:lnTo>
                  <a:pt x="394168" y="512712"/>
                </a:lnTo>
                <a:lnTo>
                  <a:pt x="355262" y="539670"/>
                </a:lnTo>
                <a:lnTo>
                  <a:pt x="312992" y="560794"/>
                </a:lnTo>
                <a:lnTo>
                  <a:pt x="267970" y="575309"/>
                </a:lnTo>
                <a:lnTo>
                  <a:pt x="158750" y="594359"/>
                </a:lnTo>
                <a:lnTo>
                  <a:pt x="59689" y="634999"/>
                </a:lnTo>
                <a:lnTo>
                  <a:pt x="0" y="703579"/>
                </a:lnTo>
              </a:path>
            </a:pathLst>
          </a:custGeom>
          <a:ln w="71882">
            <a:solidFill>
              <a:srgbClr val="0083D0"/>
            </a:solidFill>
          </a:ln>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5719031" y="4754503"/>
            <a:ext cx="0" cy="0"/>
          </a:xfrm>
          <a:custGeom>
            <a:avLst/>
            <a:gdLst/>
            <a:ahLst/>
            <a:cxnLst/>
            <a:rect l="l" t="t" r="r" b="b"/>
            <a:pathLst>
              <a:path>
                <a:moveTo>
                  <a:pt x="0" y="-35941"/>
                </a:moveTo>
                <a:lnTo>
                  <a:pt x="0" y="35940"/>
                </a:lnTo>
              </a:path>
            </a:pathLst>
          </a:custGeom>
          <a:ln w="71882">
            <a:solidFill>
              <a:srgbClr val="0083D0"/>
            </a:solidFill>
          </a:ln>
        </p:spPr>
        <p:txBody>
          <a:bodyPr wrap="square" lIns="0" tIns="0" rIns="0" bIns="0" rtlCol="0"/>
          <a:lstStyle/>
          <a:p>
            <a:pPr defTabSz="829178"/>
            <a:endParaRPr sz="1632">
              <a:solidFill>
                <a:prstClr val="black"/>
              </a:solidFill>
              <a:latin typeface="Calibri"/>
            </a:endParaRPr>
          </a:p>
        </p:txBody>
      </p:sp>
      <p:sp>
        <p:nvSpPr>
          <p:cNvPr id="6" name="object 6"/>
          <p:cNvSpPr/>
          <p:nvPr/>
        </p:nvSpPr>
        <p:spPr>
          <a:xfrm>
            <a:off x="4628429" y="5356809"/>
            <a:ext cx="2154713" cy="297122"/>
          </a:xfrm>
          <a:custGeom>
            <a:avLst/>
            <a:gdLst/>
            <a:ahLst/>
            <a:cxnLst/>
            <a:rect l="l" t="t" r="r" b="b"/>
            <a:pathLst>
              <a:path w="2376170" h="327660">
                <a:moveTo>
                  <a:pt x="0" y="0"/>
                </a:moveTo>
                <a:lnTo>
                  <a:pt x="2376170" y="0"/>
                </a:lnTo>
                <a:lnTo>
                  <a:pt x="2376170" y="327660"/>
                </a:lnTo>
                <a:lnTo>
                  <a:pt x="0" y="327660"/>
                </a:lnTo>
                <a:lnTo>
                  <a:pt x="0" y="0"/>
                </a:lnTo>
                <a:close/>
              </a:path>
            </a:pathLst>
          </a:custGeom>
          <a:ln w="35941">
            <a:solidFill>
              <a:srgbClr val="3364A3"/>
            </a:solidFill>
          </a:ln>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4628429" y="5356809"/>
            <a:ext cx="0" cy="0"/>
          </a:xfrm>
          <a:custGeom>
            <a:avLst/>
            <a:gdLst/>
            <a:ahLst/>
            <a:cxnLst/>
            <a:rect l="l" t="t" r="r" b="b"/>
            <a:pathLst>
              <a:path>
                <a:moveTo>
                  <a:pt x="0" y="0"/>
                </a:moveTo>
                <a:lnTo>
                  <a:pt x="0" y="0"/>
                </a:lnTo>
              </a:path>
            </a:pathLst>
          </a:custGeom>
          <a:ln w="35941">
            <a:solidFill>
              <a:srgbClr val="3364A3"/>
            </a:solidFill>
          </a:ln>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6783144" y="5653931"/>
            <a:ext cx="0" cy="0"/>
          </a:xfrm>
          <a:custGeom>
            <a:avLst/>
            <a:gdLst/>
            <a:ahLst/>
            <a:cxnLst/>
            <a:rect l="l" t="t" r="r" b="b"/>
            <a:pathLst>
              <a:path>
                <a:moveTo>
                  <a:pt x="0" y="0"/>
                </a:moveTo>
                <a:lnTo>
                  <a:pt x="0" y="0"/>
                </a:lnTo>
              </a:path>
            </a:pathLst>
          </a:custGeom>
          <a:ln w="35941">
            <a:solidFill>
              <a:srgbClr val="3364A3"/>
            </a:solidFill>
          </a:ln>
        </p:spPr>
        <p:txBody>
          <a:bodyPr wrap="square" lIns="0" tIns="0" rIns="0" bIns="0" rtlCol="0"/>
          <a:lstStyle/>
          <a:p>
            <a:pPr defTabSz="829178"/>
            <a:endParaRPr sz="1632">
              <a:solidFill>
                <a:prstClr val="black"/>
              </a:solidFill>
              <a:latin typeface="Calibri"/>
            </a:endParaRPr>
          </a:p>
        </p:txBody>
      </p:sp>
      <p:sp>
        <p:nvSpPr>
          <p:cNvPr id="9" name="object 9"/>
          <p:cNvSpPr txBox="1"/>
          <p:nvPr/>
        </p:nvSpPr>
        <p:spPr>
          <a:xfrm>
            <a:off x="4644725" y="5412088"/>
            <a:ext cx="2122468" cy="207067"/>
          </a:xfrm>
          <a:prstGeom prst="rect">
            <a:avLst/>
          </a:prstGeom>
        </p:spPr>
        <p:txBody>
          <a:bodyPr vert="horz" wrap="square" lIns="0" tIns="11516" rIns="0" bIns="0" rtlCol="0">
            <a:spAutoFit/>
          </a:bodyPr>
          <a:lstStyle/>
          <a:p>
            <a:pPr marL="395587" defTabSz="829178">
              <a:spcBef>
                <a:spcPts val="91"/>
              </a:spcBef>
            </a:pPr>
            <a:r>
              <a:rPr sz="1270" b="1" spc="-5" dirty="0">
                <a:solidFill>
                  <a:prstClr val="black"/>
                </a:solidFill>
                <a:latin typeface="Arial"/>
                <a:cs typeface="Arial"/>
              </a:rPr>
              <a:t>vent </a:t>
            </a:r>
            <a:r>
              <a:rPr sz="1270" dirty="0">
                <a:solidFill>
                  <a:prstClr val="black"/>
                </a:solidFill>
                <a:latin typeface="Arial"/>
                <a:cs typeface="Arial"/>
              </a:rPr>
              <a:t>et/ou</a:t>
            </a:r>
            <a:r>
              <a:rPr sz="1270" spc="14" dirty="0">
                <a:solidFill>
                  <a:prstClr val="black"/>
                </a:solidFill>
                <a:latin typeface="Arial"/>
                <a:cs typeface="Arial"/>
              </a:rPr>
              <a:t> </a:t>
            </a:r>
            <a:r>
              <a:rPr sz="1270" b="1" spc="-5" dirty="0">
                <a:solidFill>
                  <a:prstClr val="black"/>
                </a:solidFill>
                <a:latin typeface="Arial"/>
                <a:cs typeface="Arial"/>
              </a:rPr>
              <a:t>courant</a:t>
            </a:r>
            <a:endParaRPr sz="1270">
              <a:solidFill>
                <a:prstClr val="black"/>
              </a:solidFill>
              <a:latin typeface="Arial"/>
              <a:cs typeface="Arial"/>
            </a:endParaRPr>
          </a:p>
        </p:txBody>
      </p:sp>
      <p:sp>
        <p:nvSpPr>
          <p:cNvPr id="10" name="object 10"/>
          <p:cNvSpPr/>
          <p:nvPr/>
        </p:nvSpPr>
        <p:spPr>
          <a:xfrm>
            <a:off x="1958936" y="4430893"/>
            <a:ext cx="1568529" cy="477929"/>
          </a:xfrm>
          <a:custGeom>
            <a:avLst/>
            <a:gdLst/>
            <a:ahLst/>
            <a:cxnLst/>
            <a:rect l="l" t="t" r="r" b="b"/>
            <a:pathLst>
              <a:path w="1729739" h="527050">
                <a:moveTo>
                  <a:pt x="0" y="0"/>
                </a:moveTo>
                <a:lnTo>
                  <a:pt x="1729740" y="0"/>
                </a:lnTo>
                <a:lnTo>
                  <a:pt x="1729740" y="527050"/>
                </a:lnTo>
                <a:lnTo>
                  <a:pt x="0" y="527050"/>
                </a:lnTo>
                <a:lnTo>
                  <a:pt x="0" y="0"/>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11" name="object 11"/>
          <p:cNvSpPr/>
          <p:nvPr/>
        </p:nvSpPr>
        <p:spPr>
          <a:xfrm>
            <a:off x="1958936" y="4430893"/>
            <a:ext cx="1568529" cy="477929"/>
          </a:xfrm>
          <a:custGeom>
            <a:avLst/>
            <a:gdLst/>
            <a:ahLst/>
            <a:cxnLst/>
            <a:rect l="l" t="t" r="r" b="b"/>
            <a:pathLst>
              <a:path w="1729739" h="527050">
                <a:moveTo>
                  <a:pt x="0" y="0"/>
                </a:moveTo>
                <a:lnTo>
                  <a:pt x="1729740" y="0"/>
                </a:lnTo>
                <a:lnTo>
                  <a:pt x="1729740" y="527050"/>
                </a:lnTo>
                <a:lnTo>
                  <a:pt x="0" y="527050"/>
                </a:lnTo>
                <a:lnTo>
                  <a:pt x="0" y="0"/>
                </a:lnTo>
                <a:close/>
              </a:path>
            </a:pathLst>
          </a:custGeom>
          <a:ln w="35941">
            <a:solidFill>
              <a:srgbClr val="3364A3"/>
            </a:solidFill>
          </a:ln>
        </p:spPr>
        <p:txBody>
          <a:bodyPr wrap="square" lIns="0" tIns="0" rIns="0" bIns="0" rtlCol="0"/>
          <a:lstStyle/>
          <a:p>
            <a:pPr defTabSz="829178"/>
            <a:endParaRPr sz="1632">
              <a:solidFill>
                <a:prstClr val="black"/>
              </a:solidFill>
              <a:latin typeface="Calibri"/>
            </a:endParaRPr>
          </a:p>
        </p:txBody>
      </p:sp>
      <p:sp>
        <p:nvSpPr>
          <p:cNvPr id="12" name="object 12"/>
          <p:cNvSpPr/>
          <p:nvPr/>
        </p:nvSpPr>
        <p:spPr>
          <a:xfrm>
            <a:off x="1958935" y="4430893"/>
            <a:ext cx="0" cy="0"/>
          </a:xfrm>
          <a:custGeom>
            <a:avLst/>
            <a:gdLst/>
            <a:ahLst/>
            <a:cxnLst/>
            <a:rect l="l" t="t" r="r" b="b"/>
            <a:pathLst>
              <a:path>
                <a:moveTo>
                  <a:pt x="0" y="0"/>
                </a:moveTo>
                <a:lnTo>
                  <a:pt x="0" y="0"/>
                </a:lnTo>
              </a:path>
            </a:pathLst>
          </a:custGeom>
          <a:ln w="35941">
            <a:solidFill>
              <a:srgbClr val="3364A3"/>
            </a:solidFill>
          </a:ln>
        </p:spPr>
        <p:txBody>
          <a:bodyPr wrap="square" lIns="0" tIns="0" rIns="0" bIns="0" rtlCol="0"/>
          <a:lstStyle/>
          <a:p>
            <a:pPr defTabSz="829178"/>
            <a:endParaRPr sz="1632">
              <a:solidFill>
                <a:prstClr val="black"/>
              </a:solidFill>
              <a:latin typeface="Calibri"/>
            </a:endParaRPr>
          </a:p>
        </p:txBody>
      </p:sp>
      <p:sp>
        <p:nvSpPr>
          <p:cNvPr id="13" name="object 13"/>
          <p:cNvSpPr/>
          <p:nvPr/>
        </p:nvSpPr>
        <p:spPr>
          <a:xfrm>
            <a:off x="3527464" y="4908822"/>
            <a:ext cx="0" cy="0"/>
          </a:xfrm>
          <a:custGeom>
            <a:avLst/>
            <a:gdLst/>
            <a:ahLst/>
            <a:cxnLst/>
            <a:rect l="l" t="t" r="r" b="b"/>
            <a:pathLst>
              <a:path>
                <a:moveTo>
                  <a:pt x="0" y="0"/>
                </a:moveTo>
                <a:lnTo>
                  <a:pt x="0" y="0"/>
                </a:lnTo>
              </a:path>
            </a:pathLst>
          </a:custGeom>
          <a:ln w="35941">
            <a:solidFill>
              <a:srgbClr val="3364A3"/>
            </a:solidFill>
          </a:ln>
        </p:spPr>
        <p:txBody>
          <a:bodyPr wrap="square" lIns="0" tIns="0" rIns="0" bIns="0" rtlCol="0"/>
          <a:lstStyle/>
          <a:p>
            <a:pPr defTabSz="829178"/>
            <a:endParaRPr sz="1632">
              <a:solidFill>
                <a:prstClr val="black"/>
              </a:solidFill>
              <a:latin typeface="Calibri"/>
            </a:endParaRPr>
          </a:p>
        </p:txBody>
      </p:sp>
      <p:sp>
        <p:nvSpPr>
          <p:cNvPr id="14" name="object 14"/>
          <p:cNvSpPr txBox="1"/>
          <p:nvPr/>
        </p:nvSpPr>
        <p:spPr>
          <a:xfrm>
            <a:off x="1975230" y="4486171"/>
            <a:ext cx="1536284" cy="386400"/>
          </a:xfrm>
          <a:prstGeom prst="rect">
            <a:avLst/>
          </a:prstGeom>
        </p:spPr>
        <p:txBody>
          <a:bodyPr vert="horz" wrap="square" lIns="0" tIns="27063" rIns="0" bIns="0" rtlCol="0">
            <a:spAutoFit/>
          </a:bodyPr>
          <a:lstStyle/>
          <a:p>
            <a:pPr marL="340308" marR="297698" indent="-35701" defTabSz="829178">
              <a:lnSpc>
                <a:spcPts val="1433"/>
              </a:lnSpc>
              <a:spcBef>
                <a:spcPts val="213"/>
              </a:spcBef>
            </a:pPr>
            <a:r>
              <a:rPr sz="1270" b="1" spc="-5" dirty="0">
                <a:solidFill>
                  <a:prstClr val="black"/>
                </a:solidFill>
                <a:latin typeface="Arial"/>
                <a:cs typeface="Arial"/>
              </a:rPr>
              <a:t>tourbillons</a:t>
            </a:r>
            <a:r>
              <a:rPr sz="1270" b="1" spc="-36" dirty="0">
                <a:solidFill>
                  <a:prstClr val="black"/>
                </a:solidFill>
                <a:latin typeface="Arial"/>
                <a:cs typeface="Arial"/>
              </a:rPr>
              <a:t> </a:t>
            </a:r>
            <a:r>
              <a:rPr sz="1270" dirty="0">
                <a:solidFill>
                  <a:prstClr val="black"/>
                </a:solidFill>
                <a:latin typeface="Arial"/>
                <a:cs typeface="Arial"/>
              </a:rPr>
              <a:t>/  </a:t>
            </a:r>
            <a:r>
              <a:rPr sz="1270" spc="-5" dirty="0">
                <a:solidFill>
                  <a:prstClr val="black"/>
                </a:solidFill>
                <a:latin typeface="Arial"/>
                <a:cs typeface="Arial"/>
              </a:rPr>
              <a:t>topographie</a:t>
            </a:r>
            <a:endParaRPr sz="1270">
              <a:solidFill>
                <a:prstClr val="black"/>
              </a:solidFill>
              <a:latin typeface="Arial"/>
              <a:cs typeface="Arial"/>
            </a:endParaRPr>
          </a:p>
        </p:txBody>
      </p:sp>
      <p:sp>
        <p:nvSpPr>
          <p:cNvPr id="15" name="object 15"/>
          <p:cNvSpPr/>
          <p:nvPr/>
        </p:nvSpPr>
        <p:spPr>
          <a:xfrm>
            <a:off x="1958935" y="3167546"/>
            <a:ext cx="2284848" cy="297122"/>
          </a:xfrm>
          <a:custGeom>
            <a:avLst/>
            <a:gdLst/>
            <a:ahLst/>
            <a:cxnLst/>
            <a:rect l="l" t="t" r="r" b="b"/>
            <a:pathLst>
              <a:path w="2519679" h="327660">
                <a:moveTo>
                  <a:pt x="0" y="0"/>
                </a:moveTo>
                <a:lnTo>
                  <a:pt x="2519680" y="0"/>
                </a:lnTo>
                <a:lnTo>
                  <a:pt x="2519680" y="327660"/>
                </a:lnTo>
                <a:lnTo>
                  <a:pt x="0" y="327660"/>
                </a:lnTo>
                <a:lnTo>
                  <a:pt x="0" y="0"/>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16" name="object 16"/>
          <p:cNvSpPr/>
          <p:nvPr/>
        </p:nvSpPr>
        <p:spPr>
          <a:xfrm>
            <a:off x="1958935" y="3167546"/>
            <a:ext cx="2284848" cy="297122"/>
          </a:xfrm>
          <a:custGeom>
            <a:avLst/>
            <a:gdLst/>
            <a:ahLst/>
            <a:cxnLst/>
            <a:rect l="l" t="t" r="r" b="b"/>
            <a:pathLst>
              <a:path w="2519679" h="327660">
                <a:moveTo>
                  <a:pt x="0" y="0"/>
                </a:moveTo>
                <a:lnTo>
                  <a:pt x="2519680" y="0"/>
                </a:lnTo>
                <a:lnTo>
                  <a:pt x="2519680" y="327660"/>
                </a:lnTo>
                <a:lnTo>
                  <a:pt x="0" y="327660"/>
                </a:lnTo>
                <a:lnTo>
                  <a:pt x="0" y="0"/>
                </a:lnTo>
                <a:close/>
              </a:path>
            </a:pathLst>
          </a:custGeom>
          <a:ln w="35941">
            <a:solidFill>
              <a:srgbClr val="3364A3"/>
            </a:solidFill>
          </a:ln>
        </p:spPr>
        <p:txBody>
          <a:bodyPr wrap="square" lIns="0" tIns="0" rIns="0" bIns="0" rtlCol="0"/>
          <a:lstStyle/>
          <a:p>
            <a:pPr defTabSz="829178"/>
            <a:endParaRPr sz="1632">
              <a:solidFill>
                <a:prstClr val="black"/>
              </a:solidFill>
              <a:latin typeface="Calibri"/>
            </a:endParaRPr>
          </a:p>
        </p:txBody>
      </p:sp>
      <p:sp>
        <p:nvSpPr>
          <p:cNvPr id="17" name="object 17"/>
          <p:cNvSpPr/>
          <p:nvPr/>
        </p:nvSpPr>
        <p:spPr>
          <a:xfrm>
            <a:off x="1958935" y="3167546"/>
            <a:ext cx="0" cy="0"/>
          </a:xfrm>
          <a:custGeom>
            <a:avLst/>
            <a:gdLst/>
            <a:ahLst/>
            <a:cxnLst/>
            <a:rect l="l" t="t" r="r" b="b"/>
            <a:pathLst>
              <a:path>
                <a:moveTo>
                  <a:pt x="0" y="0"/>
                </a:moveTo>
                <a:lnTo>
                  <a:pt x="0" y="0"/>
                </a:lnTo>
              </a:path>
            </a:pathLst>
          </a:custGeom>
          <a:ln w="35941">
            <a:solidFill>
              <a:srgbClr val="3364A3"/>
            </a:solidFill>
          </a:ln>
        </p:spPr>
        <p:txBody>
          <a:bodyPr wrap="square" lIns="0" tIns="0" rIns="0" bIns="0" rtlCol="0"/>
          <a:lstStyle/>
          <a:p>
            <a:pPr defTabSz="829178"/>
            <a:endParaRPr sz="1632">
              <a:solidFill>
                <a:prstClr val="black"/>
              </a:solidFill>
              <a:latin typeface="Calibri"/>
            </a:endParaRPr>
          </a:p>
        </p:txBody>
      </p:sp>
      <p:sp>
        <p:nvSpPr>
          <p:cNvPr id="18" name="object 18"/>
          <p:cNvSpPr/>
          <p:nvPr/>
        </p:nvSpPr>
        <p:spPr>
          <a:xfrm>
            <a:off x="4243783" y="3464669"/>
            <a:ext cx="0" cy="0"/>
          </a:xfrm>
          <a:custGeom>
            <a:avLst/>
            <a:gdLst/>
            <a:ahLst/>
            <a:cxnLst/>
            <a:rect l="l" t="t" r="r" b="b"/>
            <a:pathLst>
              <a:path>
                <a:moveTo>
                  <a:pt x="0" y="0"/>
                </a:moveTo>
                <a:lnTo>
                  <a:pt x="0" y="0"/>
                </a:lnTo>
              </a:path>
            </a:pathLst>
          </a:custGeom>
          <a:ln w="35941">
            <a:solidFill>
              <a:srgbClr val="3364A3"/>
            </a:solidFill>
          </a:ln>
        </p:spPr>
        <p:txBody>
          <a:bodyPr wrap="square" lIns="0" tIns="0" rIns="0" bIns="0" rtlCol="0"/>
          <a:lstStyle/>
          <a:p>
            <a:pPr defTabSz="829178"/>
            <a:endParaRPr sz="1632">
              <a:solidFill>
                <a:prstClr val="black"/>
              </a:solidFill>
              <a:latin typeface="Calibri"/>
            </a:endParaRPr>
          </a:p>
        </p:txBody>
      </p:sp>
      <p:sp>
        <p:nvSpPr>
          <p:cNvPr id="19" name="object 19"/>
          <p:cNvSpPr txBox="1"/>
          <p:nvPr/>
        </p:nvSpPr>
        <p:spPr>
          <a:xfrm>
            <a:off x="1975230" y="3221674"/>
            <a:ext cx="2252603" cy="207067"/>
          </a:xfrm>
          <a:prstGeom prst="rect">
            <a:avLst/>
          </a:prstGeom>
        </p:spPr>
        <p:txBody>
          <a:bodyPr vert="horz" wrap="square" lIns="0" tIns="11516" rIns="0" bIns="0" rtlCol="0">
            <a:spAutoFit/>
          </a:bodyPr>
          <a:lstStyle/>
          <a:p>
            <a:pPr marL="172170" defTabSz="829178">
              <a:spcBef>
                <a:spcPts val="91"/>
              </a:spcBef>
            </a:pPr>
            <a:r>
              <a:rPr sz="1270" b="1" spc="-5" dirty="0">
                <a:solidFill>
                  <a:prstClr val="black"/>
                </a:solidFill>
                <a:latin typeface="Arial"/>
                <a:cs typeface="Arial"/>
              </a:rPr>
              <a:t>marées </a:t>
            </a:r>
            <a:r>
              <a:rPr sz="1270" spc="-5" dirty="0">
                <a:solidFill>
                  <a:prstClr val="black"/>
                </a:solidFill>
                <a:latin typeface="Arial"/>
                <a:cs typeface="Arial"/>
              </a:rPr>
              <a:t>et marées</a:t>
            </a:r>
            <a:r>
              <a:rPr sz="1270" spc="9" dirty="0">
                <a:solidFill>
                  <a:prstClr val="black"/>
                </a:solidFill>
                <a:latin typeface="Arial"/>
                <a:cs typeface="Arial"/>
              </a:rPr>
              <a:t> </a:t>
            </a:r>
            <a:r>
              <a:rPr sz="1270" spc="-5" dirty="0">
                <a:solidFill>
                  <a:prstClr val="black"/>
                </a:solidFill>
                <a:latin typeface="Arial"/>
                <a:cs typeface="Arial"/>
              </a:rPr>
              <a:t>internes</a:t>
            </a:r>
            <a:endParaRPr sz="1270">
              <a:solidFill>
                <a:prstClr val="black"/>
              </a:solidFill>
              <a:latin typeface="Arial"/>
              <a:cs typeface="Arial"/>
            </a:endParaRPr>
          </a:p>
        </p:txBody>
      </p:sp>
      <p:sp>
        <p:nvSpPr>
          <p:cNvPr id="20" name="object 20"/>
          <p:cNvSpPr txBox="1"/>
          <p:nvPr/>
        </p:nvSpPr>
        <p:spPr>
          <a:xfrm>
            <a:off x="2974678" y="2842785"/>
            <a:ext cx="652403" cy="137176"/>
          </a:xfrm>
          <a:prstGeom prst="rect">
            <a:avLst/>
          </a:prstGeom>
        </p:spPr>
        <p:txBody>
          <a:bodyPr vert="horz" wrap="square" lIns="0" tIns="11516" rIns="0" bIns="0" rtlCol="0">
            <a:spAutoFit/>
          </a:bodyPr>
          <a:lstStyle/>
          <a:p>
            <a:pPr marL="11516" defTabSz="829178">
              <a:spcBef>
                <a:spcPts val="91"/>
              </a:spcBef>
            </a:pPr>
            <a:r>
              <a:rPr sz="816" b="1" spc="-5" dirty="0">
                <a:solidFill>
                  <a:srgbClr val="FFFFFF"/>
                </a:solidFill>
                <a:latin typeface="Arial"/>
                <a:cs typeface="Arial"/>
              </a:rPr>
              <a:t>Mozambique</a:t>
            </a:r>
            <a:endParaRPr sz="816">
              <a:solidFill>
                <a:prstClr val="black"/>
              </a:solidFill>
              <a:latin typeface="Arial"/>
              <a:cs typeface="Arial"/>
            </a:endParaRPr>
          </a:p>
        </p:txBody>
      </p:sp>
      <p:sp>
        <p:nvSpPr>
          <p:cNvPr id="21" name="object 21"/>
          <p:cNvSpPr/>
          <p:nvPr/>
        </p:nvSpPr>
        <p:spPr>
          <a:xfrm>
            <a:off x="7313342" y="1598293"/>
            <a:ext cx="1580185" cy="607422"/>
          </a:xfrm>
          <a:prstGeom prst="rect">
            <a:avLst/>
          </a:prstGeom>
          <a:blipFill>
            <a:blip r:embed="rId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2" name="object 22"/>
          <p:cNvSpPr txBox="1"/>
          <p:nvPr/>
        </p:nvSpPr>
        <p:spPr>
          <a:xfrm>
            <a:off x="2291759" y="988649"/>
            <a:ext cx="4546088" cy="234895"/>
          </a:xfrm>
          <a:prstGeom prst="rect">
            <a:avLst/>
          </a:prstGeom>
        </p:spPr>
        <p:txBody>
          <a:bodyPr vert="horz" wrap="square" lIns="0" tIns="11516" rIns="0" bIns="0" rtlCol="0">
            <a:spAutoFit/>
          </a:bodyPr>
          <a:lstStyle/>
          <a:p>
            <a:pPr marL="11516" defTabSz="829178">
              <a:spcBef>
                <a:spcPts val="91"/>
              </a:spcBef>
            </a:pPr>
            <a:r>
              <a:rPr sz="1451" spc="-27" dirty="0">
                <a:solidFill>
                  <a:prstClr val="black"/>
                </a:solidFill>
                <a:latin typeface="Arial"/>
                <a:cs typeface="Arial"/>
              </a:rPr>
              <a:t>Vers </a:t>
            </a:r>
            <a:r>
              <a:rPr sz="1451" spc="-5" dirty="0">
                <a:solidFill>
                  <a:prstClr val="black"/>
                </a:solidFill>
                <a:latin typeface="Arial"/>
                <a:cs typeface="Arial"/>
              </a:rPr>
              <a:t>une </a:t>
            </a:r>
            <a:r>
              <a:rPr sz="1451" b="1" spc="-5" dirty="0">
                <a:solidFill>
                  <a:prstClr val="black"/>
                </a:solidFill>
                <a:latin typeface="Arial"/>
                <a:cs typeface="Arial"/>
              </a:rPr>
              <a:t>exposition </a:t>
            </a:r>
            <a:r>
              <a:rPr sz="1451" b="1" spc="-9" dirty="0">
                <a:solidFill>
                  <a:prstClr val="black"/>
                </a:solidFill>
                <a:latin typeface="Arial"/>
                <a:cs typeface="Arial"/>
              </a:rPr>
              <a:t>internationale </a:t>
            </a:r>
            <a:r>
              <a:rPr sz="1451" spc="-5" dirty="0">
                <a:solidFill>
                  <a:prstClr val="black"/>
                </a:solidFill>
                <a:latin typeface="Arial"/>
                <a:cs typeface="Arial"/>
              </a:rPr>
              <a:t>de </a:t>
            </a:r>
            <a:r>
              <a:rPr sz="1451" dirty="0">
                <a:solidFill>
                  <a:prstClr val="black"/>
                </a:solidFill>
                <a:latin typeface="Arial"/>
                <a:cs typeface="Arial"/>
              </a:rPr>
              <a:t>la </a:t>
            </a:r>
            <a:r>
              <a:rPr sz="1451" b="1" spc="-5" dirty="0">
                <a:solidFill>
                  <a:prstClr val="black"/>
                </a:solidFill>
                <a:latin typeface="Arial"/>
                <a:cs typeface="Arial"/>
              </a:rPr>
              <a:t>JEAI</a:t>
            </a:r>
            <a:r>
              <a:rPr sz="1451" b="1" dirty="0">
                <a:solidFill>
                  <a:prstClr val="black"/>
                </a:solidFill>
                <a:latin typeface="Arial"/>
                <a:cs typeface="Arial"/>
              </a:rPr>
              <a:t> </a:t>
            </a:r>
            <a:r>
              <a:rPr sz="1451" b="1" spc="-5" dirty="0">
                <a:solidFill>
                  <a:prstClr val="black"/>
                </a:solidFill>
                <a:latin typeface="Arial"/>
                <a:cs typeface="Arial"/>
              </a:rPr>
              <a:t>MOCA</a:t>
            </a:r>
            <a:r>
              <a:rPr sz="1451" spc="-5" dirty="0">
                <a:solidFill>
                  <a:prstClr val="black"/>
                </a:solidFill>
                <a:latin typeface="Arial"/>
                <a:cs typeface="Arial"/>
              </a:rPr>
              <a:t>:</a:t>
            </a:r>
            <a:endParaRPr sz="1451">
              <a:solidFill>
                <a:prstClr val="black"/>
              </a:solidFill>
              <a:latin typeface="Arial"/>
              <a:cs typeface="Arial"/>
            </a:endParaRPr>
          </a:p>
        </p:txBody>
      </p:sp>
      <p:sp>
        <p:nvSpPr>
          <p:cNvPr id="23" name="object 23"/>
          <p:cNvSpPr/>
          <p:nvPr/>
        </p:nvSpPr>
        <p:spPr>
          <a:xfrm>
            <a:off x="1637627" y="46609"/>
            <a:ext cx="483688" cy="651827"/>
          </a:xfrm>
          <a:prstGeom prst="rect">
            <a:avLst/>
          </a:prstGeom>
          <a:blipFill>
            <a:blip r:embed="rId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4" name="object 24"/>
          <p:cNvSpPr/>
          <p:nvPr/>
        </p:nvSpPr>
        <p:spPr>
          <a:xfrm>
            <a:off x="131286" y="33941"/>
            <a:ext cx="656433" cy="651827"/>
          </a:xfrm>
          <a:prstGeom prst="rect">
            <a:avLst/>
          </a:prstGeom>
          <a:blipFill>
            <a:blip r:embed="rId5"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5" name="object 25"/>
          <p:cNvSpPr/>
          <p:nvPr/>
        </p:nvSpPr>
        <p:spPr>
          <a:xfrm>
            <a:off x="1007625" y="61100"/>
            <a:ext cx="413552" cy="597508"/>
          </a:xfrm>
          <a:prstGeom prst="rect">
            <a:avLst/>
          </a:prstGeom>
          <a:blipFill>
            <a:blip r:embed="rId6"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6" name="object 26"/>
          <p:cNvSpPr/>
          <p:nvPr/>
        </p:nvSpPr>
        <p:spPr>
          <a:xfrm>
            <a:off x="8283189" y="62183"/>
            <a:ext cx="614896" cy="622984"/>
          </a:xfrm>
          <a:prstGeom prst="rect">
            <a:avLst/>
          </a:prstGeom>
          <a:blipFill>
            <a:blip r:embed="rId7"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7" name="object 27"/>
          <p:cNvSpPr/>
          <p:nvPr/>
        </p:nvSpPr>
        <p:spPr>
          <a:xfrm>
            <a:off x="7211108" y="101609"/>
            <a:ext cx="998207" cy="578092"/>
          </a:xfrm>
          <a:prstGeom prst="rect">
            <a:avLst/>
          </a:prstGeom>
          <a:blipFill>
            <a:blip r:embed="rId8"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8" name="object 28"/>
          <p:cNvSpPr/>
          <p:nvPr/>
        </p:nvSpPr>
        <p:spPr>
          <a:xfrm>
            <a:off x="8031519" y="780203"/>
            <a:ext cx="408831" cy="246449"/>
          </a:xfrm>
          <a:prstGeom prst="rect">
            <a:avLst/>
          </a:prstGeom>
          <a:blipFill>
            <a:blip r:embed="rId9"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9" name="object 29"/>
          <p:cNvSpPr/>
          <p:nvPr/>
        </p:nvSpPr>
        <p:spPr>
          <a:xfrm>
            <a:off x="1044534" y="751411"/>
            <a:ext cx="368524" cy="245299"/>
          </a:xfrm>
          <a:prstGeom prst="rect">
            <a:avLst/>
          </a:prstGeom>
          <a:blipFill>
            <a:blip r:embed="rId10" cstate="print"/>
            <a:stretch>
              <a:fillRect/>
            </a:stretch>
          </a:blipFill>
        </p:spPr>
        <p:txBody>
          <a:bodyPr wrap="square" lIns="0" tIns="0" rIns="0" bIns="0" rtlCol="0"/>
          <a:lstStyle/>
          <a:p>
            <a:pPr defTabSz="829178"/>
            <a:endParaRPr sz="1632">
              <a:solidFill>
                <a:prstClr val="black"/>
              </a:solidFill>
              <a:latin typeface="Calibri"/>
            </a:endParaRPr>
          </a:p>
        </p:txBody>
      </p:sp>
      <p:sp>
        <p:nvSpPr>
          <p:cNvPr id="30" name="object 30"/>
          <p:cNvSpPr txBox="1"/>
          <p:nvPr/>
        </p:nvSpPr>
        <p:spPr>
          <a:xfrm>
            <a:off x="821118" y="1016288"/>
            <a:ext cx="749715" cy="165068"/>
          </a:xfrm>
          <a:prstGeom prst="rect">
            <a:avLst/>
          </a:prstGeom>
        </p:spPr>
        <p:txBody>
          <a:bodyPr vert="horz" wrap="square" lIns="0" tIns="11516" rIns="0" bIns="0" rtlCol="0">
            <a:spAutoFit/>
          </a:bodyPr>
          <a:lstStyle/>
          <a:p>
            <a:pPr marL="11516" defTabSz="829178">
              <a:spcBef>
                <a:spcPts val="91"/>
              </a:spcBef>
            </a:pPr>
            <a:r>
              <a:rPr sz="997" spc="-5" dirty="0">
                <a:solidFill>
                  <a:prstClr val="black"/>
                </a:solidFill>
                <a:latin typeface="Arial"/>
                <a:cs typeface="Arial"/>
              </a:rPr>
              <a:t>Mozambique</a:t>
            </a:r>
            <a:endParaRPr sz="997">
              <a:solidFill>
                <a:prstClr val="black"/>
              </a:solidFill>
              <a:latin typeface="Arial"/>
              <a:cs typeface="Arial"/>
            </a:endParaRPr>
          </a:p>
        </p:txBody>
      </p:sp>
      <p:sp>
        <p:nvSpPr>
          <p:cNvPr id="31" name="object 31"/>
          <p:cNvSpPr txBox="1"/>
          <p:nvPr/>
        </p:nvSpPr>
        <p:spPr>
          <a:xfrm>
            <a:off x="7741306" y="1039321"/>
            <a:ext cx="862576" cy="165068"/>
          </a:xfrm>
          <a:prstGeom prst="rect">
            <a:avLst/>
          </a:prstGeom>
        </p:spPr>
        <p:txBody>
          <a:bodyPr vert="horz" wrap="square" lIns="0" tIns="11516" rIns="0" bIns="0" rtlCol="0">
            <a:spAutoFit/>
          </a:bodyPr>
          <a:lstStyle/>
          <a:p>
            <a:pPr marL="11516" defTabSz="829178">
              <a:spcBef>
                <a:spcPts val="91"/>
              </a:spcBef>
            </a:pPr>
            <a:r>
              <a:rPr sz="997" spc="-5" dirty="0">
                <a:solidFill>
                  <a:prstClr val="black"/>
                </a:solidFill>
                <a:latin typeface="Arial"/>
                <a:cs typeface="Arial"/>
              </a:rPr>
              <a:t>Afrique </a:t>
            </a:r>
            <a:r>
              <a:rPr sz="997" dirty="0">
                <a:solidFill>
                  <a:prstClr val="black"/>
                </a:solidFill>
                <a:latin typeface="Arial"/>
                <a:cs typeface="Arial"/>
              </a:rPr>
              <a:t>du</a:t>
            </a:r>
            <a:r>
              <a:rPr sz="997" spc="-45" dirty="0">
                <a:solidFill>
                  <a:prstClr val="black"/>
                </a:solidFill>
                <a:latin typeface="Arial"/>
                <a:cs typeface="Arial"/>
              </a:rPr>
              <a:t> </a:t>
            </a:r>
            <a:r>
              <a:rPr sz="997" spc="-5" dirty="0">
                <a:solidFill>
                  <a:prstClr val="black"/>
                </a:solidFill>
                <a:latin typeface="Arial"/>
                <a:cs typeface="Arial"/>
              </a:rPr>
              <a:t>Sud</a:t>
            </a:r>
            <a:endParaRPr sz="997">
              <a:solidFill>
                <a:prstClr val="black"/>
              </a:solidFill>
              <a:latin typeface="Arial"/>
              <a:cs typeface="Arial"/>
            </a:endParaRPr>
          </a:p>
        </p:txBody>
      </p:sp>
      <p:sp>
        <p:nvSpPr>
          <p:cNvPr id="32" name="object 32"/>
          <p:cNvSpPr/>
          <p:nvPr/>
        </p:nvSpPr>
        <p:spPr>
          <a:xfrm>
            <a:off x="2283697" y="326457"/>
            <a:ext cx="4570848" cy="314397"/>
          </a:xfrm>
          <a:custGeom>
            <a:avLst/>
            <a:gdLst/>
            <a:ahLst/>
            <a:cxnLst/>
            <a:rect l="l" t="t" r="r" b="b"/>
            <a:pathLst>
              <a:path w="5040630" h="346709">
                <a:moveTo>
                  <a:pt x="0" y="0"/>
                </a:moveTo>
                <a:lnTo>
                  <a:pt x="5040630" y="0"/>
                </a:lnTo>
                <a:lnTo>
                  <a:pt x="5040630" y="346709"/>
                </a:lnTo>
                <a:lnTo>
                  <a:pt x="0" y="346709"/>
                </a:lnTo>
                <a:lnTo>
                  <a:pt x="0" y="0"/>
                </a:lnTo>
                <a:close/>
              </a:path>
            </a:pathLst>
          </a:custGeom>
          <a:ln w="9344">
            <a:solidFill>
              <a:srgbClr val="000000"/>
            </a:solidFill>
          </a:ln>
        </p:spPr>
        <p:txBody>
          <a:bodyPr wrap="square" lIns="0" tIns="0" rIns="0" bIns="0" rtlCol="0"/>
          <a:lstStyle/>
          <a:p>
            <a:pPr defTabSz="829178"/>
            <a:endParaRPr sz="1632">
              <a:solidFill>
                <a:prstClr val="black"/>
              </a:solidFill>
              <a:latin typeface="Calibri"/>
            </a:endParaRPr>
          </a:p>
        </p:txBody>
      </p:sp>
      <p:sp>
        <p:nvSpPr>
          <p:cNvPr id="33" name="object 33"/>
          <p:cNvSpPr txBox="1">
            <a:spLocks noGrp="1"/>
          </p:cNvSpPr>
          <p:nvPr>
            <p:ph type="title"/>
          </p:nvPr>
        </p:nvSpPr>
        <p:spPr>
          <a:xfrm>
            <a:off x="2287933" y="369068"/>
            <a:ext cx="4562787" cy="262787"/>
          </a:xfrm>
          <a:prstGeom prst="rect">
            <a:avLst/>
          </a:prstGeom>
        </p:spPr>
        <p:txBody>
          <a:bodyPr vert="horz" wrap="square" lIns="0" tIns="11516" rIns="0" bIns="0" rtlCol="0">
            <a:spAutoFit/>
          </a:bodyPr>
          <a:lstStyle/>
          <a:p>
            <a:pPr marL="221114">
              <a:spcBef>
                <a:spcPts val="91"/>
              </a:spcBef>
            </a:pPr>
            <a:r>
              <a:rPr sz="1632" b="1" spc="-5" dirty="0">
                <a:solidFill>
                  <a:srgbClr val="000000"/>
                </a:solidFill>
                <a:latin typeface="Arial"/>
                <a:cs typeface="Arial"/>
              </a:rPr>
              <a:t>Upwellings dans l'océan Indien</a:t>
            </a:r>
            <a:r>
              <a:rPr sz="1632" b="1" spc="-9" dirty="0">
                <a:solidFill>
                  <a:srgbClr val="000000"/>
                </a:solidFill>
                <a:latin typeface="Arial"/>
                <a:cs typeface="Arial"/>
              </a:rPr>
              <a:t> </a:t>
            </a:r>
            <a:r>
              <a:rPr sz="1632" b="1" spc="-5" dirty="0">
                <a:solidFill>
                  <a:srgbClr val="000000"/>
                </a:solidFill>
                <a:latin typeface="Arial"/>
                <a:cs typeface="Arial"/>
              </a:rPr>
              <a:t>sud-ouest</a:t>
            </a:r>
            <a:endParaRPr sz="1632">
              <a:latin typeface="Arial"/>
              <a:cs typeface="Arial"/>
            </a:endParaRPr>
          </a:p>
        </p:txBody>
      </p:sp>
      <p:sp>
        <p:nvSpPr>
          <p:cNvPr id="34" name="object 34"/>
          <p:cNvSpPr/>
          <p:nvPr/>
        </p:nvSpPr>
        <p:spPr>
          <a:xfrm>
            <a:off x="7377388" y="2187503"/>
            <a:ext cx="1567378" cy="282151"/>
          </a:xfrm>
          <a:prstGeom prst="rect">
            <a:avLst/>
          </a:prstGeom>
          <a:blipFill>
            <a:blip r:embed="rId11" cstate="print"/>
            <a:stretch>
              <a:fillRect/>
            </a:stretch>
          </a:blipFill>
        </p:spPr>
        <p:txBody>
          <a:bodyPr wrap="square" lIns="0" tIns="0" rIns="0" bIns="0" rtlCol="0"/>
          <a:lstStyle/>
          <a:p>
            <a:pPr defTabSz="829178"/>
            <a:endParaRPr sz="1632">
              <a:solidFill>
                <a:prstClr val="black"/>
              </a:solidFill>
              <a:latin typeface="Calibri"/>
            </a:endParaRPr>
          </a:p>
        </p:txBody>
      </p:sp>
      <p:sp>
        <p:nvSpPr>
          <p:cNvPr id="35" name="object 35"/>
          <p:cNvSpPr/>
          <p:nvPr/>
        </p:nvSpPr>
        <p:spPr>
          <a:xfrm>
            <a:off x="1142424" y="6105373"/>
            <a:ext cx="6884487" cy="579274"/>
          </a:xfrm>
          <a:custGeom>
            <a:avLst/>
            <a:gdLst/>
            <a:ahLst/>
            <a:cxnLst/>
            <a:rect l="l" t="t" r="r" b="b"/>
            <a:pathLst>
              <a:path w="7592059" h="638809">
                <a:moveTo>
                  <a:pt x="0" y="0"/>
                </a:moveTo>
                <a:lnTo>
                  <a:pt x="7592059" y="0"/>
                </a:lnTo>
                <a:lnTo>
                  <a:pt x="7592059" y="638810"/>
                </a:lnTo>
                <a:lnTo>
                  <a:pt x="0" y="638810"/>
                </a:lnTo>
                <a:lnTo>
                  <a:pt x="0" y="0"/>
                </a:lnTo>
                <a:close/>
              </a:path>
            </a:pathLst>
          </a:custGeom>
          <a:ln w="35940">
            <a:solidFill>
              <a:srgbClr val="000000"/>
            </a:solidFill>
          </a:ln>
        </p:spPr>
        <p:txBody>
          <a:bodyPr wrap="square" lIns="0" tIns="0" rIns="0" bIns="0" rtlCol="0"/>
          <a:lstStyle/>
          <a:p>
            <a:pPr defTabSz="829178"/>
            <a:endParaRPr sz="1632">
              <a:solidFill>
                <a:prstClr val="black"/>
              </a:solidFill>
              <a:latin typeface="Calibri"/>
            </a:endParaRPr>
          </a:p>
        </p:txBody>
      </p:sp>
      <p:sp>
        <p:nvSpPr>
          <p:cNvPr id="36" name="object 36"/>
          <p:cNvSpPr/>
          <p:nvPr/>
        </p:nvSpPr>
        <p:spPr>
          <a:xfrm>
            <a:off x="1142423" y="6105373"/>
            <a:ext cx="0" cy="0"/>
          </a:xfrm>
          <a:custGeom>
            <a:avLst/>
            <a:gdLst/>
            <a:ahLst/>
            <a:cxnLst/>
            <a:rect l="l" t="t" r="r" b="b"/>
            <a:pathLst>
              <a:path>
                <a:moveTo>
                  <a:pt x="0" y="0"/>
                </a:moveTo>
                <a:lnTo>
                  <a:pt x="0" y="0"/>
                </a:lnTo>
              </a:path>
            </a:pathLst>
          </a:custGeom>
          <a:ln w="35941">
            <a:solidFill>
              <a:srgbClr val="000000"/>
            </a:solidFill>
          </a:ln>
        </p:spPr>
        <p:txBody>
          <a:bodyPr wrap="square" lIns="0" tIns="0" rIns="0" bIns="0" rtlCol="0"/>
          <a:lstStyle/>
          <a:p>
            <a:pPr defTabSz="829178"/>
            <a:endParaRPr sz="1632">
              <a:solidFill>
                <a:prstClr val="black"/>
              </a:solidFill>
              <a:latin typeface="Calibri"/>
            </a:endParaRPr>
          </a:p>
        </p:txBody>
      </p:sp>
      <p:sp>
        <p:nvSpPr>
          <p:cNvPr id="37" name="object 37"/>
          <p:cNvSpPr/>
          <p:nvPr/>
        </p:nvSpPr>
        <p:spPr>
          <a:xfrm>
            <a:off x="8026912" y="6684647"/>
            <a:ext cx="0" cy="0"/>
          </a:xfrm>
          <a:custGeom>
            <a:avLst/>
            <a:gdLst/>
            <a:ahLst/>
            <a:cxnLst/>
            <a:rect l="l" t="t" r="r" b="b"/>
            <a:pathLst>
              <a:path>
                <a:moveTo>
                  <a:pt x="0" y="0"/>
                </a:moveTo>
                <a:lnTo>
                  <a:pt x="0" y="0"/>
                </a:lnTo>
              </a:path>
            </a:pathLst>
          </a:custGeom>
          <a:ln w="35941">
            <a:solidFill>
              <a:srgbClr val="000000"/>
            </a:solidFill>
          </a:ln>
        </p:spPr>
        <p:txBody>
          <a:bodyPr wrap="square" lIns="0" tIns="0" rIns="0" bIns="0" rtlCol="0"/>
          <a:lstStyle/>
          <a:p>
            <a:pPr defTabSz="829178"/>
            <a:endParaRPr sz="1632">
              <a:solidFill>
                <a:prstClr val="black"/>
              </a:solidFill>
              <a:latin typeface="Calibri"/>
            </a:endParaRPr>
          </a:p>
        </p:txBody>
      </p:sp>
      <p:sp>
        <p:nvSpPr>
          <p:cNvPr id="38" name="object 38"/>
          <p:cNvSpPr txBox="1"/>
          <p:nvPr/>
        </p:nvSpPr>
        <p:spPr>
          <a:xfrm>
            <a:off x="1158719" y="6164107"/>
            <a:ext cx="6852242" cy="493644"/>
          </a:xfrm>
          <a:prstGeom prst="rect">
            <a:avLst/>
          </a:prstGeom>
        </p:spPr>
        <p:txBody>
          <a:bodyPr vert="horz" wrap="square" lIns="0" tIns="31670" rIns="0" bIns="0" rtlCol="0">
            <a:spAutoFit/>
          </a:bodyPr>
          <a:lstStyle/>
          <a:p>
            <a:pPr marL="855090" marR="170442" indent="-677162" defTabSz="829178">
              <a:lnSpc>
                <a:spcPts val="1841"/>
              </a:lnSpc>
              <a:spcBef>
                <a:spcPts val="249"/>
              </a:spcBef>
            </a:pPr>
            <a:r>
              <a:rPr sz="1632" spc="-5" dirty="0">
                <a:solidFill>
                  <a:prstClr val="black"/>
                </a:solidFill>
                <a:latin typeface="Arial"/>
                <a:cs typeface="Arial"/>
              </a:rPr>
              <a:t>Objectif: compréhension </a:t>
            </a:r>
            <a:r>
              <a:rPr sz="1632" spc="-9" dirty="0">
                <a:solidFill>
                  <a:prstClr val="black"/>
                </a:solidFill>
                <a:latin typeface="Arial"/>
                <a:cs typeface="Arial"/>
              </a:rPr>
              <a:t>des </a:t>
            </a:r>
            <a:r>
              <a:rPr sz="1632" b="1" spc="-5" dirty="0">
                <a:solidFill>
                  <a:prstClr val="black"/>
                </a:solidFill>
                <a:latin typeface="Arial"/>
                <a:cs typeface="Arial"/>
              </a:rPr>
              <a:t>processus </a:t>
            </a:r>
            <a:r>
              <a:rPr sz="1632" spc="-5" dirty="0">
                <a:solidFill>
                  <a:prstClr val="black"/>
                </a:solidFill>
                <a:latin typeface="Arial"/>
                <a:cs typeface="Arial"/>
              </a:rPr>
              <a:t>associés </a:t>
            </a:r>
            <a:r>
              <a:rPr sz="1632" dirty="0">
                <a:solidFill>
                  <a:prstClr val="black"/>
                </a:solidFill>
                <a:latin typeface="Arial"/>
                <a:cs typeface="Arial"/>
              </a:rPr>
              <a:t>à </a:t>
            </a:r>
            <a:r>
              <a:rPr sz="1632" spc="-5" dirty="0">
                <a:solidFill>
                  <a:prstClr val="black"/>
                </a:solidFill>
                <a:latin typeface="Arial"/>
                <a:cs typeface="Arial"/>
              </a:rPr>
              <a:t>ces </a:t>
            </a:r>
            <a:r>
              <a:rPr sz="1632" spc="-9" dirty="0">
                <a:solidFill>
                  <a:prstClr val="black"/>
                </a:solidFill>
                <a:latin typeface="Arial"/>
                <a:cs typeface="Arial"/>
              </a:rPr>
              <a:t>upwellings, de  leur </a:t>
            </a:r>
            <a:r>
              <a:rPr sz="1632" b="1" spc="-5" dirty="0">
                <a:solidFill>
                  <a:prstClr val="black"/>
                </a:solidFill>
                <a:latin typeface="Arial"/>
                <a:cs typeface="Arial"/>
              </a:rPr>
              <a:t>variabilité </a:t>
            </a:r>
            <a:r>
              <a:rPr sz="1632" spc="-5" dirty="0">
                <a:solidFill>
                  <a:prstClr val="black"/>
                </a:solidFill>
                <a:latin typeface="Arial"/>
                <a:cs typeface="Arial"/>
              </a:rPr>
              <a:t>et </a:t>
            </a:r>
            <a:r>
              <a:rPr sz="1632" spc="-9" dirty="0">
                <a:solidFill>
                  <a:prstClr val="black"/>
                </a:solidFill>
                <a:latin typeface="Arial"/>
                <a:cs typeface="Arial"/>
              </a:rPr>
              <a:t>de leurs </a:t>
            </a:r>
            <a:r>
              <a:rPr sz="1632" b="1" spc="-5" dirty="0">
                <a:solidFill>
                  <a:prstClr val="black"/>
                </a:solidFill>
                <a:latin typeface="Arial"/>
                <a:cs typeface="Arial"/>
              </a:rPr>
              <a:t>effets sur les</a:t>
            </a:r>
            <a:r>
              <a:rPr sz="1632" b="1" spc="45" dirty="0">
                <a:solidFill>
                  <a:prstClr val="black"/>
                </a:solidFill>
                <a:latin typeface="Arial"/>
                <a:cs typeface="Arial"/>
              </a:rPr>
              <a:t> </a:t>
            </a:r>
            <a:r>
              <a:rPr sz="1632" b="1" spc="-9" dirty="0">
                <a:solidFill>
                  <a:prstClr val="black"/>
                </a:solidFill>
                <a:latin typeface="Arial"/>
                <a:cs typeface="Arial"/>
              </a:rPr>
              <a:t>écosystèmes</a:t>
            </a:r>
            <a:endParaRPr sz="1632">
              <a:solidFill>
                <a:prstClr val="black"/>
              </a:solidFill>
              <a:latin typeface="Arial"/>
              <a:cs typeface="Arial"/>
            </a:endParaRPr>
          </a:p>
        </p:txBody>
      </p:sp>
      <p:sp>
        <p:nvSpPr>
          <p:cNvPr id="39" name="object 39"/>
          <p:cNvSpPr txBox="1"/>
          <p:nvPr/>
        </p:nvSpPr>
        <p:spPr>
          <a:xfrm>
            <a:off x="123225" y="1195943"/>
            <a:ext cx="8929220" cy="1213829"/>
          </a:xfrm>
          <a:prstGeom prst="rect">
            <a:avLst/>
          </a:prstGeom>
        </p:spPr>
        <p:txBody>
          <a:bodyPr vert="horz" wrap="square" lIns="0" tIns="29943" rIns="0" bIns="0" rtlCol="0">
            <a:spAutoFit/>
          </a:bodyPr>
          <a:lstStyle/>
          <a:p>
            <a:pPr marL="2044154" marR="4607" indent="-2032638" defTabSz="829178">
              <a:lnSpc>
                <a:spcPts val="1632"/>
              </a:lnSpc>
              <a:spcBef>
                <a:spcPts val="236"/>
              </a:spcBef>
            </a:pPr>
            <a:r>
              <a:rPr sz="1451" b="1" spc="-5" dirty="0">
                <a:solidFill>
                  <a:prstClr val="black"/>
                </a:solidFill>
                <a:latin typeface="Arial"/>
                <a:cs typeface="Arial"/>
              </a:rPr>
              <a:t>Projet régional d'upwelling </a:t>
            </a:r>
            <a:r>
              <a:rPr sz="1451" spc="-5" dirty="0">
                <a:solidFill>
                  <a:prstClr val="black"/>
                </a:solidFill>
                <a:latin typeface="Arial"/>
                <a:cs typeface="Arial"/>
              </a:rPr>
              <a:t>(RUP) dans l'initiative de recherche Océan Indien ouest (WIOURI) endorsée par  </a:t>
            </a:r>
            <a:r>
              <a:rPr sz="1451" dirty="0">
                <a:solidFill>
                  <a:prstClr val="black"/>
                </a:solidFill>
                <a:latin typeface="Arial"/>
                <a:cs typeface="Arial"/>
              </a:rPr>
              <a:t>la </a:t>
            </a:r>
            <a:r>
              <a:rPr sz="1451" b="1" spc="9" dirty="0">
                <a:solidFill>
                  <a:prstClr val="black"/>
                </a:solidFill>
                <a:latin typeface="Arial"/>
                <a:cs typeface="Arial"/>
              </a:rPr>
              <a:t>2</a:t>
            </a:r>
            <a:r>
              <a:rPr sz="1224" b="1" spc="14" baseline="33950" dirty="0">
                <a:solidFill>
                  <a:prstClr val="black"/>
                </a:solidFill>
                <a:latin typeface="Arial"/>
                <a:cs typeface="Arial"/>
              </a:rPr>
              <a:t>ème </a:t>
            </a:r>
            <a:r>
              <a:rPr sz="1451" b="1" spc="-5" dirty="0">
                <a:solidFill>
                  <a:prstClr val="black"/>
                </a:solidFill>
                <a:latin typeface="Arial"/>
                <a:cs typeface="Arial"/>
              </a:rPr>
              <a:t>Expédition Internationale de l’Océan Indien</a:t>
            </a:r>
            <a:r>
              <a:rPr sz="1451" b="1" spc="-109" dirty="0">
                <a:solidFill>
                  <a:prstClr val="black"/>
                </a:solidFill>
                <a:latin typeface="Arial"/>
                <a:cs typeface="Arial"/>
              </a:rPr>
              <a:t> </a:t>
            </a:r>
            <a:r>
              <a:rPr sz="1451" b="1" spc="-9" dirty="0">
                <a:solidFill>
                  <a:prstClr val="black"/>
                </a:solidFill>
                <a:latin typeface="Arial"/>
                <a:cs typeface="Arial"/>
              </a:rPr>
              <a:t>(IIO2)</a:t>
            </a:r>
            <a:endParaRPr sz="1451">
              <a:solidFill>
                <a:prstClr val="black"/>
              </a:solidFill>
              <a:latin typeface="Arial"/>
              <a:cs typeface="Arial"/>
            </a:endParaRPr>
          </a:p>
          <a:p>
            <a:pPr defTabSz="829178">
              <a:spcBef>
                <a:spcPts val="36"/>
              </a:spcBef>
            </a:pPr>
            <a:endParaRPr sz="2358">
              <a:solidFill>
                <a:prstClr val="black"/>
              </a:solidFill>
              <a:latin typeface="Times New Roman"/>
              <a:cs typeface="Times New Roman"/>
            </a:endParaRPr>
          </a:p>
          <a:p>
            <a:pPr marL="741077" marR="6639182" indent="-466413" defTabSz="829178">
              <a:lnSpc>
                <a:spcPts val="1632"/>
              </a:lnSpc>
            </a:pPr>
            <a:r>
              <a:rPr sz="1451" spc="-5" dirty="0">
                <a:solidFill>
                  <a:prstClr val="black"/>
                </a:solidFill>
                <a:latin typeface="Arial"/>
                <a:cs typeface="Arial"/>
              </a:rPr>
              <a:t>Processus conduisant </a:t>
            </a:r>
            <a:r>
              <a:rPr sz="1451" dirty="0">
                <a:solidFill>
                  <a:prstClr val="black"/>
                </a:solidFill>
                <a:latin typeface="Arial"/>
                <a:cs typeface="Arial"/>
              </a:rPr>
              <a:t>à  </a:t>
            </a:r>
            <a:r>
              <a:rPr sz="1451" spc="-5" dirty="0">
                <a:solidFill>
                  <a:prstClr val="black"/>
                </a:solidFill>
                <a:latin typeface="Arial"/>
                <a:cs typeface="Arial"/>
              </a:rPr>
              <a:t>l'</a:t>
            </a:r>
            <a:r>
              <a:rPr sz="1451" b="1" spc="-5" dirty="0">
                <a:solidFill>
                  <a:prstClr val="black"/>
                </a:solidFill>
                <a:latin typeface="Arial"/>
                <a:cs typeface="Arial"/>
              </a:rPr>
              <a:t>upwelling</a:t>
            </a:r>
            <a:r>
              <a:rPr sz="1451" b="1" spc="-9" dirty="0">
                <a:solidFill>
                  <a:prstClr val="black"/>
                </a:solidFill>
                <a:latin typeface="Arial"/>
                <a:cs typeface="Arial"/>
              </a:rPr>
              <a:t> </a:t>
            </a:r>
            <a:r>
              <a:rPr sz="1451" dirty="0">
                <a:solidFill>
                  <a:prstClr val="black"/>
                </a:solidFill>
                <a:latin typeface="Arial"/>
                <a:cs typeface="Arial"/>
              </a:rPr>
              <a:t>:</a:t>
            </a:r>
            <a:endParaRPr sz="1451">
              <a:solidFill>
                <a:prstClr val="black"/>
              </a:solidFill>
              <a:latin typeface="Arial"/>
              <a:cs typeface="Arial"/>
            </a:endParaRPr>
          </a:p>
        </p:txBody>
      </p:sp>
    </p:spTree>
    <p:extLst>
      <p:ext uri="{BB962C8B-B14F-4D97-AF65-F5344CB8AC3E}">
        <p14:creationId xmlns:p14="http://schemas.microsoft.com/office/powerpoint/2010/main" val="228662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9344" y="2060848"/>
            <a:ext cx="3712734" cy="4092625"/>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3" name="object 3"/>
          <p:cNvSpPr txBox="1">
            <a:spLocks noGrp="1"/>
          </p:cNvSpPr>
          <p:nvPr>
            <p:ph type="title"/>
          </p:nvPr>
        </p:nvSpPr>
        <p:spPr>
          <a:xfrm>
            <a:off x="127405" y="85083"/>
            <a:ext cx="8044995" cy="458226"/>
          </a:xfrm>
          <a:prstGeom prst="rect">
            <a:avLst/>
          </a:prstGeom>
        </p:spPr>
        <p:txBody>
          <a:bodyPr vert="horz" wrap="square" lIns="0" tIns="11516" rIns="0" bIns="0" rtlCol="0">
            <a:spAutoFit/>
          </a:bodyPr>
          <a:lstStyle/>
          <a:p>
            <a:pPr marL="11516">
              <a:spcBef>
                <a:spcPts val="91"/>
              </a:spcBef>
            </a:pPr>
            <a:r>
              <a:rPr spc="-9" dirty="0"/>
              <a:t>MADRIDGE: </a:t>
            </a:r>
            <a:r>
              <a:rPr spc="-5" dirty="0"/>
              <a:t>Madagscar Southern</a:t>
            </a:r>
            <a:r>
              <a:rPr spc="-36" dirty="0"/>
              <a:t> </a:t>
            </a:r>
            <a:r>
              <a:rPr spc="-9" dirty="0"/>
              <a:t>Ridge</a:t>
            </a:r>
          </a:p>
        </p:txBody>
      </p:sp>
      <p:sp>
        <p:nvSpPr>
          <p:cNvPr id="4" name="object 4"/>
          <p:cNvSpPr txBox="1"/>
          <p:nvPr/>
        </p:nvSpPr>
        <p:spPr>
          <a:xfrm>
            <a:off x="127405" y="404664"/>
            <a:ext cx="8654554" cy="4026250"/>
          </a:xfrm>
          <a:prstGeom prst="rect">
            <a:avLst/>
          </a:prstGeom>
        </p:spPr>
        <p:txBody>
          <a:bodyPr vert="horz" wrap="square" lIns="0" tIns="129559" rIns="0" bIns="0" rtlCol="0">
            <a:spAutoFit/>
          </a:bodyPr>
          <a:lstStyle/>
          <a:p>
            <a:pPr marL="11516" defTabSz="829178">
              <a:spcBef>
                <a:spcPts val="1020"/>
              </a:spcBef>
            </a:pPr>
            <a:r>
              <a:rPr sz="2800" spc="-5" dirty="0">
                <a:solidFill>
                  <a:srgbClr val="BA4A00"/>
                </a:solidFill>
                <a:latin typeface="Calibri"/>
                <a:cs typeface="Calibri"/>
              </a:rPr>
              <a:t>Oceanographic cruise on </a:t>
            </a:r>
            <a:r>
              <a:rPr sz="2800" spc="-14" dirty="0">
                <a:solidFill>
                  <a:srgbClr val="BA4A00"/>
                </a:solidFill>
                <a:latin typeface="Calibri"/>
                <a:cs typeface="Calibri"/>
              </a:rPr>
              <a:t>board </a:t>
            </a:r>
            <a:r>
              <a:rPr sz="2800" spc="-9" dirty="0">
                <a:solidFill>
                  <a:srgbClr val="BA4A00"/>
                </a:solidFill>
                <a:latin typeface="Calibri"/>
                <a:cs typeface="Calibri"/>
              </a:rPr>
              <a:t>ANTEA </a:t>
            </a:r>
            <a:r>
              <a:rPr sz="2800" dirty="0">
                <a:solidFill>
                  <a:srgbClr val="BA4A00"/>
                </a:solidFill>
                <a:latin typeface="Calibri"/>
                <a:cs typeface="Calibri"/>
              </a:rPr>
              <a:t>in </a:t>
            </a:r>
            <a:r>
              <a:rPr sz="2800" spc="-5" dirty="0">
                <a:solidFill>
                  <a:srgbClr val="BA4A00"/>
                </a:solidFill>
                <a:latin typeface="Calibri"/>
                <a:cs typeface="Calibri"/>
              </a:rPr>
              <a:t>Nov/Dec 2016</a:t>
            </a:r>
            <a:endParaRPr sz="2800" dirty="0">
              <a:solidFill>
                <a:prstClr val="black"/>
              </a:solidFill>
              <a:latin typeface="Calibri"/>
              <a:cs typeface="Calibri"/>
            </a:endParaRPr>
          </a:p>
          <a:p>
            <a:pPr marL="500962" defTabSz="829178">
              <a:lnSpc>
                <a:spcPts val="2167"/>
              </a:lnSpc>
              <a:spcBef>
                <a:spcPts val="762"/>
              </a:spcBef>
            </a:pPr>
            <a:r>
              <a:rPr b="1" i="1" spc="-9" dirty="0">
                <a:solidFill>
                  <a:srgbClr val="0E6EC5"/>
                </a:solidFill>
                <a:latin typeface="Calibri"/>
                <a:cs typeface="Calibri"/>
              </a:rPr>
              <a:t>PI: </a:t>
            </a:r>
            <a:r>
              <a:rPr b="1" i="1" spc="-41" dirty="0">
                <a:solidFill>
                  <a:srgbClr val="0E6EC5"/>
                </a:solidFill>
                <a:latin typeface="Calibri"/>
                <a:cs typeface="Calibri"/>
              </a:rPr>
              <a:t>J.F. </a:t>
            </a:r>
            <a:r>
              <a:rPr b="1" i="1" spc="-32" dirty="0">
                <a:solidFill>
                  <a:srgbClr val="0E6EC5"/>
                </a:solidFill>
                <a:latin typeface="Calibri"/>
                <a:cs typeface="Calibri"/>
              </a:rPr>
              <a:t>Ternon</a:t>
            </a:r>
            <a:r>
              <a:rPr b="1" i="1" spc="45" dirty="0">
                <a:solidFill>
                  <a:srgbClr val="0E6EC5"/>
                </a:solidFill>
                <a:latin typeface="Calibri"/>
                <a:cs typeface="Calibri"/>
              </a:rPr>
              <a:t> </a:t>
            </a:r>
            <a:r>
              <a:rPr b="1" i="1" spc="-14" dirty="0">
                <a:solidFill>
                  <a:srgbClr val="0E6EC5"/>
                </a:solidFill>
                <a:latin typeface="Calibri"/>
                <a:cs typeface="Calibri"/>
              </a:rPr>
              <a:t>(IRD-MARBEC)</a:t>
            </a:r>
            <a:endParaRPr dirty="0">
              <a:solidFill>
                <a:prstClr val="black"/>
              </a:solidFill>
              <a:latin typeface="Calibri"/>
              <a:cs typeface="Calibri"/>
            </a:endParaRPr>
          </a:p>
          <a:p>
            <a:pPr marL="500962" defTabSz="829178">
              <a:lnSpc>
                <a:spcPts val="2163"/>
              </a:lnSpc>
              <a:tabLst>
                <a:tab pos="2948764" algn="l"/>
              </a:tabLst>
            </a:pPr>
            <a:r>
              <a:rPr b="1" i="1" spc="-9" dirty="0">
                <a:solidFill>
                  <a:srgbClr val="0E6EC5"/>
                </a:solidFill>
                <a:latin typeface="Calibri"/>
                <a:cs typeface="Calibri"/>
              </a:rPr>
              <a:t>Contribution</a:t>
            </a:r>
            <a:r>
              <a:rPr b="1" i="1" spc="9" dirty="0">
                <a:solidFill>
                  <a:srgbClr val="0E6EC5"/>
                </a:solidFill>
                <a:latin typeface="Calibri"/>
                <a:cs typeface="Calibri"/>
              </a:rPr>
              <a:t> </a:t>
            </a:r>
            <a:r>
              <a:rPr b="1" i="1" spc="-9" dirty="0">
                <a:solidFill>
                  <a:srgbClr val="0E6EC5"/>
                </a:solidFill>
                <a:latin typeface="Calibri"/>
                <a:cs typeface="Calibri"/>
              </a:rPr>
              <a:t>from</a:t>
            </a:r>
            <a:r>
              <a:rPr b="1" i="1" spc="9" dirty="0">
                <a:solidFill>
                  <a:srgbClr val="0E6EC5"/>
                </a:solidFill>
                <a:latin typeface="Calibri"/>
                <a:cs typeface="Calibri"/>
              </a:rPr>
              <a:t> </a:t>
            </a:r>
            <a:r>
              <a:rPr b="1" i="1" spc="-23" dirty="0">
                <a:solidFill>
                  <a:srgbClr val="0E6EC5"/>
                </a:solidFill>
                <a:latin typeface="Calibri"/>
                <a:cs typeface="Calibri"/>
              </a:rPr>
              <a:t>LOPS:	</a:t>
            </a:r>
            <a:r>
              <a:rPr b="1" i="1" spc="-14" dirty="0">
                <a:solidFill>
                  <a:srgbClr val="0E6EC5"/>
                </a:solidFill>
                <a:latin typeface="Calibri"/>
                <a:cs typeface="Calibri"/>
              </a:rPr>
              <a:t>Steven </a:t>
            </a:r>
            <a:r>
              <a:rPr b="1" i="1" spc="68" dirty="0">
                <a:solidFill>
                  <a:srgbClr val="0E6EC5"/>
                </a:solidFill>
                <a:latin typeface="Calibri"/>
                <a:cs typeface="Calibri"/>
              </a:rPr>
              <a:t>Herbete</a:t>
            </a:r>
            <a:r>
              <a:rPr b="1" i="1" spc="18" dirty="0">
                <a:solidFill>
                  <a:srgbClr val="0E6EC5"/>
                </a:solidFill>
                <a:latin typeface="Calibri"/>
                <a:cs typeface="Calibri"/>
              </a:rPr>
              <a:t> </a:t>
            </a:r>
            <a:r>
              <a:rPr b="1" i="1" spc="-9" dirty="0">
                <a:solidFill>
                  <a:srgbClr val="0E6EC5"/>
                </a:solidFill>
                <a:latin typeface="Calibri"/>
                <a:cs typeface="Calibri"/>
              </a:rPr>
              <a:t>(Physics),</a:t>
            </a:r>
            <a:endParaRPr dirty="0">
              <a:solidFill>
                <a:prstClr val="black"/>
              </a:solidFill>
              <a:latin typeface="Calibri"/>
              <a:cs typeface="Calibri"/>
            </a:endParaRPr>
          </a:p>
          <a:p>
            <a:pPr marL="1725151" defTabSz="829178">
              <a:lnSpc>
                <a:spcPts val="2172"/>
              </a:lnSpc>
            </a:pPr>
            <a:r>
              <a:rPr b="1" i="1" spc="-5" dirty="0">
                <a:solidFill>
                  <a:srgbClr val="0E6EC5"/>
                </a:solidFill>
                <a:latin typeface="Calibri"/>
                <a:cs typeface="Calibri"/>
              </a:rPr>
              <a:t>Michel </a:t>
            </a:r>
            <a:r>
              <a:rPr b="1" i="1" spc="-9" dirty="0">
                <a:solidFill>
                  <a:srgbClr val="0E6EC5"/>
                </a:solidFill>
                <a:latin typeface="Calibri"/>
                <a:cs typeface="Calibri"/>
              </a:rPr>
              <a:t>Hamon, Stéphane Leizour (“Groupe</a:t>
            </a:r>
            <a:r>
              <a:rPr b="1" i="1" spc="18" dirty="0">
                <a:solidFill>
                  <a:srgbClr val="0E6EC5"/>
                </a:solidFill>
                <a:latin typeface="Calibri"/>
                <a:cs typeface="Calibri"/>
              </a:rPr>
              <a:t> </a:t>
            </a:r>
            <a:r>
              <a:rPr b="1" i="1" spc="-18" dirty="0">
                <a:solidFill>
                  <a:srgbClr val="0E6EC5"/>
                </a:solidFill>
                <a:latin typeface="Calibri"/>
                <a:cs typeface="Calibri"/>
              </a:rPr>
              <a:t>Technique”)</a:t>
            </a:r>
            <a:endParaRPr dirty="0">
              <a:solidFill>
                <a:prstClr val="black"/>
              </a:solidFill>
              <a:latin typeface="Calibri"/>
              <a:cs typeface="Calibri"/>
            </a:endParaRPr>
          </a:p>
          <a:p>
            <a:pPr defTabSz="829178"/>
            <a:endParaRPr sz="1814" dirty="0">
              <a:solidFill>
                <a:prstClr val="black"/>
              </a:solidFill>
              <a:latin typeface="Times New Roman"/>
              <a:cs typeface="Times New Roman"/>
            </a:endParaRPr>
          </a:p>
          <a:p>
            <a:pPr marL="4335910" defTabSz="829178">
              <a:spcBef>
                <a:spcPts val="1369"/>
              </a:spcBef>
            </a:pPr>
            <a:r>
              <a:rPr sz="1814" b="1" u="heavy" spc="-9" dirty="0">
                <a:solidFill>
                  <a:srgbClr val="BA4A00"/>
                </a:solidFill>
                <a:uFill>
                  <a:solidFill>
                    <a:srgbClr val="BA4A00"/>
                  </a:solidFill>
                </a:uFill>
                <a:latin typeface="Calibri"/>
                <a:cs typeface="Calibri"/>
              </a:rPr>
              <a:t>General</a:t>
            </a:r>
            <a:r>
              <a:rPr sz="1814" b="1" u="heavy" spc="-5" dirty="0">
                <a:solidFill>
                  <a:srgbClr val="BA4A00"/>
                </a:solidFill>
                <a:uFill>
                  <a:solidFill>
                    <a:srgbClr val="BA4A00"/>
                  </a:solidFill>
                </a:uFill>
                <a:latin typeface="Calibri"/>
                <a:cs typeface="Calibri"/>
              </a:rPr>
              <a:t> </a:t>
            </a:r>
            <a:r>
              <a:rPr sz="1814" b="1" u="heavy" spc="32" dirty="0">
                <a:solidFill>
                  <a:srgbClr val="BA4A00"/>
                </a:solidFill>
                <a:uFill>
                  <a:solidFill>
                    <a:srgbClr val="BA4A00"/>
                  </a:solidFill>
                </a:uFill>
                <a:latin typeface="Calibri"/>
                <a:cs typeface="Calibri"/>
              </a:rPr>
              <a:t>Objectiies</a:t>
            </a:r>
            <a:r>
              <a:rPr sz="1814" b="1" spc="32" dirty="0">
                <a:solidFill>
                  <a:srgbClr val="BA4A00"/>
                </a:solidFill>
                <a:latin typeface="Calibri"/>
                <a:cs typeface="Calibri"/>
              </a:rPr>
              <a:t>:</a:t>
            </a:r>
            <a:endParaRPr sz="1814" dirty="0">
              <a:solidFill>
                <a:prstClr val="black"/>
              </a:solidFill>
              <a:latin typeface="Calibri"/>
              <a:cs typeface="Calibri"/>
            </a:endParaRPr>
          </a:p>
          <a:p>
            <a:pPr marL="4750499" marR="4607" indent="-413437" algn="just" defTabSz="829178">
              <a:lnSpc>
                <a:spcPct val="100200"/>
              </a:lnSpc>
              <a:spcBef>
                <a:spcPts val="358"/>
              </a:spcBef>
              <a:buClr>
                <a:srgbClr val="0E6EC5"/>
              </a:buClr>
              <a:buSzPct val="85000"/>
              <a:buFontTx/>
              <a:buAutoNum type="arabicParenR"/>
              <a:tabLst>
                <a:tab pos="4750499" algn="l"/>
              </a:tabLst>
            </a:pPr>
            <a:r>
              <a:rPr sz="1814" spc="-5" dirty="0">
                <a:solidFill>
                  <a:srgbClr val="BA4A00"/>
                </a:solidFill>
                <a:latin typeface="Calibri"/>
                <a:cs typeface="Calibri"/>
              </a:rPr>
              <a:t>Describe </a:t>
            </a:r>
            <a:r>
              <a:rPr sz="1814" dirty="0">
                <a:solidFill>
                  <a:srgbClr val="BA4A00"/>
                </a:solidFill>
                <a:latin typeface="Calibri"/>
                <a:cs typeface="Calibri"/>
              </a:rPr>
              <a:t>the </a:t>
            </a:r>
            <a:r>
              <a:rPr sz="1814" spc="-18" dirty="0">
                <a:solidFill>
                  <a:srgbClr val="BA4A00"/>
                </a:solidFill>
                <a:latin typeface="Calibri"/>
                <a:cs typeface="Calibri"/>
              </a:rPr>
              <a:t>ecosystem </a:t>
            </a:r>
            <a:r>
              <a:rPr sz="1814" spc="-9" dirty="0">
                <a:solidFill>
                  <a:srgbClr val="BA4A00"/>
                </a:solidFill>
                <a:latin typeface="Calibri"/>
                <a:cs typeface="Calibri"/>
              </a:rPr>
              <a:t>associated to </a:t>
            </a:r>
            <a:r>
              <a:rPr sz="1814" dirty="0">
                <a:solidFill>
                  <a:srgbClr val="BA4A00"/>
                </a:solidFill>
                <a:latin typeface="Calibri"/>
                <a:cs typeface="Calibri"/>
              </a:rPr>
              <a:t>the  </a:t>
            </a:r>
            <a:r>
              <a:rPr sz="1814" spc="-5" dirty="0">
                <a:solidFill>
                  <a:srgbClr val="BA4A00"/>
                </a:solidFill>
                <a:latin typeface="Calibri"/>
                <a:cs typeface="Calibri"/>
              </a:rPr>
              <a:t>seamount (nutrients, </a:t>
            </a:r>
            <a:r>
              <a:rPr sz="1814" spc="-9" dirty="0">
                <a:solidFill>
                  <a:srgbClr val="BA4A00"/>
                </a:solidFill>
                <a:latin typeface="Calibri"/>
                <a:cs typeface="Calibri"/>
              </a:rPr>
              <a:t>zooplankton, micro-  </a:t>
            </a:r>
            <a:r>
              <a:rPr sz="1814" spc="-5" dirty="0">
                <a:solidFill>
                  <a:srgbClr val="BA4A00"/>
                </a:solidFill>
                <a:latin typeface="Calibri"/>
                <a:cs typeface="Calibri"/>
              </a:rPr>
              <a:t>necton</a:t>
            </a:r>
            <a:r>
              <a:rPr sz="1814" spc="-5" dirty="0">
                <a:solidFill>
                  <a:srgbClr val="BA4A00"/>
                </a:solidFill>
                <a:latin typeface="Calibri"/>
                <a:cs typeface="Calibri"/>
              </a:rPr>
              <a:t>;</a:t>
            </a:r>
            <a:endParaRPr sz="1814" dirty="0">
              <a:solidFill>
                <a:prstClr val="black"/>
              </a:solidFill>
              <a:latin typeface="Calibri"/>
              <a:cs typeface="Calibri"/>
            </a:endParaRPr>
          </a:p>
          <a:p>
            <a:pPr marL="4750499" marR="224569" indent="-413437" defTabSz="829178">
              <a:spcBef>
                <a:spcPts val="363"/>
              </a:spcBef>
              <a:buClr>
                <a:srgbClr val="0E6EC5"/>
              </a:buClr>
              <a:buSzPct val="85000"/>
              <a:buFont typeface="Calibri"/>
              <a:buAutoNum type="arabicParenR"/>
              <a:tabLst>
                <a:tab pos="4802898" algn="l"/>
                <a:tab pos="4803474" algn="l"/>
              </a:tabLst>
            </a:pPr>
            <a:r>
              <a:rPr sz="1632" dirty="0">
                <a:solidFill>
                  <a:prstClr val="black"/>
                </a:solidFill>
                <a:latin typeface="Calibri"/>
              </a:rPr>
              <a:t>	</a:t>
            </a:r>
            <a:r>
              <a:rPr sz="1814" dirty="0">
                <a:solidFill>
                  <a:srgbClr val="BA4A00"/>
                </a:solidFill>
                <a:latin typeface="Calibri"/>
                <a:cs typeface="Calibri"/>
              </a:rPr>
              <a:t>Study </a:t>
            </a:r>
            <a:r>
              <a:rPr sz="1814" spc="-5" dirty="0">
                <a:solidFill>
                  <a:srgbClr val="BA4A00"/>
                </a:solidFill>
                <a:latin typeface="Calibri"/>
                <a:cs typeface="Calibri"/>
              </a:rPr>
              <a:t>the structuring </a:t>
            </a:r>
            <a:r>
              <a:rPr sz="1814" spc="-9" dirty="0">
                <a:solidFill>
                  <a:srgbClr val="BA4A00"/>
                </a:solidFill>
                <a:latin typeface="Calibri"/>
                <a:cs typeface="Calibri"/>
              </a:rPr>
              <a:t>role </a:t>
            </a:r>
            <a:r>
              <a:rPr sz="1814" dirty="0">
                <a:solidFill>
                  <a:srgbClr val="BA4A00"/>
                </a:solidFill>
                <a:latin typeface="Calibri"/>
                <a:cs typeface="Calibri"/>
              </a:rPr>
              <a:t>of the </a:t>
            </a:r>
            <a:r>
              <a:rPr sz="1814" spc="-5" dirty="0">
                <a:solidFill>
                  <a:srgbClr val="BA4A00"/>
                </a:solidFill>
                <a:latin typeface="Calibri"/>
                <a:cs typeface="Calibri"/>
              </a:rPr>
              <a:t>ocean  </a:t>
            </a:r>
            <a:r>
              <a:rPr sz="1814" spc="-9" dirty="0">
                <a:solidFill>
                  <a:srgbClr val="BA4A00"/>
                </a:solidFill>
                <a:latin typeface="Calibri"/>
                <a:cs typeface="Calibri"/>
              </a:rPr>
              <a:t>circulation </a:t>
            </a:r>
            <a:r>
              <a:rPr sz="1814" spc="-14" dirty="0">
                <a:solidFill>
                  <a:srgbClr val="BA4A00"/>
                </a:solidFill>
                <a:latin typeface="Calibri"/>
                <a:cs typeface="Calibri"/>
              </a:rPr>
              <a:t>related </a:t>
            </a:r>
            <a:r>
              <a:rPr sz="1814" spc="-9" dirty="0">
                <a:solidFill>
                  <a:srgbClr val="BA4A00"/>
                </a:solidFill>
                <a:latin typeface="Calibri"/>
                <a:cs typeface="Calibri"/>
              </a:rPr>
              <a:t>to </a:t>
            </a:r>
            <a:r>
              <a:rPr sz="1814" dirty="0">
                <a:solidFill>
                  <a:srgbClr val="BA4A00"/>
                </a:solidFill>
                <a:latin typeface="Calibri"/>
                <a:cs typeface="Calibri"/>
              </a:rPr>
              <a:t>the </a:t>
            </a:r>
            <a:r>
              <a:rPr sz="1814" spc="-5" dirty="0">
                <a:solidFill>
                  <a:srgbClr val="BA4A00"/>
                </a:solidFill>
                <a:latin typeface="Calibri"/>
                <a:cs typeface="Calibri"/>
              </a:rPr>
              <a:t>seamount on  </a:t>
            </a:r>
            <a:r>
              <a:rPr sz="1814" dirty="0">
                <a:solidFill>
                  <a:srgbClr val="BA4A00"/>
                </a:solidFill>
                <a:latin typeface="Calibri"/>
                <a:cs typeface="Calibri"/>
              </a:rPr>
              <a:t>the</a:t>
            </a:r>
            <a:r>
              <a:rPr sz="1814" spc="-5" dirty="0">
                <a:solidFill>
                  <a:srgbClr val="BA4A00"/>
                </a:solidFill>
                <a:latin typeface="Calibri"/>
                <a:cs typeface="Calibri"/>
              </a:rPr>
              <a:t> </a:t>
            </a:r>
            <a:r>
              <a:rPr sz="1814" spc="-14" dirty="0">
                <a:solidFill>
                  <a:srgbClr val="BA4A00"/>
                </a:solidFill>
                <a:latin typeface="Calibri"/>
                <a:cs typeface="Calibri"/>
              </a:rPr>
              <a:t>ecosystem.</a:t>
            </a:r>
            <a:endParaRPr sz="1814" dirty="0">
              <a:solidFill>
                <a:prstClr val="black"/>
              </a:solidFill>
              <a:latin typeface="Calibri"/>
              <a:cs typeface="Calibri"/>
            </a:endParaRPr>
          </a:p>
        </p:txBody>
      </p:sp>
      <p:sp>
        <p:nvSpPr>
          <p:cNvPr id="5" name="object 5"/>
          <p:cNvSpPr txBox="1"/>
          <p:nvPr/>
        </p:nvSpPr>
        <p:spPr>
          <a:xfrm>
            <a:off x="4618066" y="5402875"/>
            <a:ext cx="3308078" cy="664884"/>
          </a:xfrm>
          <a:prstGeom prst="rect">
            <a:avLst/>
          </a:prstGeom>
        </p:spPr>
        <p:txBody>
          <a:bodyPr vert="horz" wrap="square" lIns="0" tIns="11516" rIns="0" bIns="0" rtlCol="0">
            <a:spAutoFit/>
          </a:bodyPr>
          <a:lstStyle/>
          <a:p>
            <a:pPr marL="11516" marR="4607" defTabSz="829178">
              <a:lnSpc>
                <a:spcPct val="116700"/>
              </a:lnSpc>
              <a:spcBef>
                <a:spcPts val="91"/>
              </a:spcBef>
            </a:pPr>
            <a:r>
              <a:rPr sz="1814" b="1" spc="-5" dirty="0">
                <a:solidFill>
                  <a:srgbClr val="BA4A00"/>
                </a:solidFill>
                <a:latin typeface="Calibri"/>
                <a:cs typeface="Calibri"/>
              </a:rPr>
              <a:t>Leg </a:t>
            </a:r>
            <a:r>
              <a:rPr sz="1814" b="1" dirty="0">
                <a:solidFill>
                  <a:srgbClr val="BA4A00"/>
                </a:solidFill>
                <a:latin typeface="Calibri"/>
                <a:cs typeface="Calibri"/>
              </a:rPr>
              <a:t>1: </a:t>
            </a:r>
            <a:r>
              <a:rPr sz="1814" b="1" spc="-14" dirty="0">
                <a:solidFill>
                  <a:srgbClr val="BA4A00"/>
                </a:solidFill>
                <a:latin typeface="Calibri"/>
                <a:cs typeface="Calibri"/>
              </a:rPr>
              <a:t>Large </a:t>
            </a:r>
            <a:r>
              <a:rPr sz="1814" b="1" spc="-5" dirty="0">
                <a:solidFill>
                  <a:srgbClr val="BA4A00"/>
                </a:solidFill>
                <a:latin typeface="Calibri"/>
                <a:cs typeface="Calibri"/>
              </a:rPr>
              <a:t>scale </a:t>
            </a:r>
            <a:r>
              <a:rPr sz="1814" b="1" dirty="0">
                <a:solidFill>
                  <a:srgbClr val="BA4A00"/>
                </a:solidFill>
                <a:latin typeface="Calibri"/>
                <a:cs typeface="Calibri"/>
              </a:rPr>
              <a:t>CTD </a:t>
            </a:r>
            <a:r>
              <a:rPr sz="1814" b="1" spc="-9" dirty="0">
                <a:solidFill>
                  <a:srgbClr val="BA4A00"/>
                </a:solidFill>
                <a:latin typeface="Calibri"/>
                <a:cs typeface="Calibri"/>
              </a:rPr>
              <a:t>transects  </a:t>
            </a:r>
            <a:r>
              <a:rPr sz="1814" b="1" spc="-5" dirty="0">
                <a:solidFill>
                  <a:srgbClr val="BA4A00"/>
                </a:solidFill>
                <a:latin typeface="Calibri"/>
                <a:cs typeface="Calibri"/>
              </a:rPr>
              <a:t>Leg </a:t>
            </a:r>
            <a:r>
              <a:rPr sz="1814" b="1" dirty="0">
                <a:solidFill>
                  <a:srgbClr val="BA4A00"/>
                </a:solidFill>
                <a:latin typeface="Calibri"/>
                <a:cs typeface="Calibri"/>
              </a:rPr>
              <a:t>2: </a:t>
            </a:r>
            <a:r>
              <a:rPr sz="1814" b="1" spc="-5" dirty="0">
                <a:solidFill>
                  <a:srgbClr val="BA4A00"/>
                </a:solidFill>
                <a:latin typeface="Calibri"/>
                <a:cs typeface="Calibri"/>
              </a:rPr>
              <a:t>High </a:t>
            </a:r>
            <a:r>
              <a:rPr sz="1814" b="1" spc="-9" dirty="0">
                <a:solidFill>
                  <a:srgbClr val="BA4A00"/>
                </a:solidFill>
                <a:latin typeface="Calibri"/>
                <a:cs typeface="Calibri"/>
              </a:rPr>
              <a:t>focus </a:t>
            </a:r>
            <a:r>
              <a:rPr sz="1814" b="1" dirty="0">
                <a:solidFill>
                  <a:srgbClr val="BA4A00"/>
                </a:solidFill>
                <a:latin typeface="Calibri"/>
                <a:cs typeface="Calibri"/>
              </a:rPr>
              <a:t>on </a:t>
            </a:r>
            <a:r>
              <a:rPr sz="1814" b="1" spc="-5" dirty="0">
                <a:solidFill>
                  <a:srgbClr val="BA4A00"/>
                </a:solidFill>
                <a:latin typeface="Calibri"/>
                <a:cs typeface="Calibri"/>
              </a:rPr>
              <a:t>the seamount</a:t>
            </a:r>
            <a:endParaRPr sz="1814">
              <a:solidFill>
                <a:prstClr val="black"/>
              </a:solidFill>
              <a:latin typeface="Calibri"/>
              <a:cs typeface="Calibri"/>
            </a:endParaRPr>
          </a:p>
        </p:txBody>
      </p:sp>
      <p:sp>
        <p:nvSpPr>
          <p:cNvPr id="6" name="object 6"/>
          <p:cNvSpPr txBox="1"/>
          <p:nvPr/>
        </p:nvSpPr>
        <p:spPr>
          <a:xfrm>
            <a:off x="485078" y="6237312"/>
            <a:ext cx="3294834" cy="458161"/>
          </a:xfrm>
          <a:prstGeom prst="rect">
            <a:avLst/>
          </a:prstGeom>
        </p:spPr>
        <p:txBody>
          <a:bodyPr vert="horz" wrap="square" lIns="0" tIns="11516" rIns="0" bIns="0" rtlCol="0">
            <a:spAutoFit/>
          </a:bodyPr>
          <a:lstStyle/>
          <a:p>
            <a:pPr marL="11516" marR="4607" defTabSz="829178">
              <a:spcBef>
                <a:spcPts val="91"/>
              </a:spcBef>
            </a:pPr>
            <a:r>
              <a:rPr sz="1451" i="1" spc="-5" dirty="0">
                <a:solidFill>
                  <a:prstClr val="black"/>
                </a:solidFill>
                <a:latin typeface="Arial"/>
                <a:cs typeface="Arial"/>
              </a:rPr>
              <a:t>Leg </a:t>
            </a:r>
            <a:r>
              <a:rPr sz="1451" i="1" dirty="0">
                <a:solidFill>
                  <a:prstClr val="black"/>
                </a:solidFill>
                <a:latin typeface="Arial"/>
                <a:cs typeface="Arial"/>
              </a:rPr>
              <a:t>1 </a:t>
            </a:r>
            <a:r>
              <a:rPr sz="1451" i="1" spc="-5" dirty="0">
                <a:solidFill>
                  <a:prstClr val="black"/>
                </a:solidFill>
                <a:latin typeface="Arial"/>
                <a:cs typeface="Arial"/>
              </a:rPr>
              <a:t>CTD transects superimposed with  bathymetry</a:t>
            </a:r>
            <a:endParaRPr sz="1451" dirty="0">
              <a:solidFill>
                <a:prstClr val="black"/>
              </a:solidFill>
              <a:latin typeface="Arial"/>
              <a:cs typeface="Arial"/>
            </a:endParaRPr>
          </a:p>
        </p:txBody>
      </p:sp>
    </p:spTree>
    <p:extLst>
      <p:ext uri="{BB962C8B-B14F-4D97-AF65-F5344CB8AC3E}">
        <p14:creationId xmlns:p14="http://schemas.microsoft.com/office/powerpoint/2010/main" val="112533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417" y="70794"/>
            <a:ext cx="1345112" cy="318636"/>
          </a:xfrm>
          <a:prstGeom prst="rect">
            <a:avLst/>
          </a:prstGeom>
        </p:spPr>
        <p:txBody>
          <a:bodyPr vert="horz" wrap="square" lIns="0" tIns="11516" rIns="0" bIns="0" rtlCol="0">
            <a:spAutoFit/>
          </a:bodyPr>
          <a:lstStyle/>
          <a:p>
            <a:pPr marL="11516">
              <a:spcBef>
                <a:spcPts val="91"/>
              </a:spcBef>
            </a:pPr>
            <a:r>
              <a:rPr sz="1995" b="1" spc="-9" dirty="0">
                <a:solidFill>
                  <a:srgbClr val="000000"/>
                </a:solidFill>
                <a:latin typeface="Arial"/>
                <a:cs typeface="Arial"/>
              </a:rPr>
              <a:t>P</a:t>
            </a:r>
            <a:r>
              <a:rPr sz="1995" b="1" spc="-5" dirty="0">
                <a:solidFill>
                  <a:srgbClr val="000000"/>
                </a:solidFill>
                <a:latin typeface="Arial"/>
                <a:cs typeface="Arial"/>
              </a:rPr>
              <a:t>a</a:t>
            </a:r>
            <a:r>
              <a:rPr sz="1995" b="1" dirty="0">
                <a:solidFill>
                  <a:srgbClr val="000000"/>
                </a:solidFill>
                <a:latin typeface="Arial"/>
                <a:cs typeface="Arial"/>
              </a:rPr>
              <a:t>r</a:t>
            </a:r>
            <a:r>
              <a:rPr sz="1995" b="1" spc="-5" dirty="0">
                <a:solidFill>
                  <a:srgbClr val="000000"/>
                </a:solidFill>
                <a:latin typeface="Arial"/>
                <a:cs typeface="Arial"/>
              </a:rPr>
              <a:t>te</a:t>
            </a:r>
            <a:r>
              <a:rPr sz="1995" b="1" dirty="0">
                <a:solidFill>
                  <a:srgbClr val="000000"/>
                </a:solidFill>
                <a:latin typeface="Arial"/>
                <a:cs typeface="Arial"/>
              </a:rPr>
              <a:t>n</a:t>
            </a:r>
            <a:r>
              <a:rPr sz="1995" b="1" spc="-5" dirty="0">
                <a:solidFill>
                  <a:srgbClr val="000000"/>
                </a:solidFill>
                <a:latin typeface="Arial"/>
                <a:cs typeface="Arial"/>
              </a:rPr>
              <a:t>a</a:t>
            </a:r>
            <a:r>
              <a:rPr sz="1995" b="1" spc="-9" dirty="0">
                <a:solidFill>
                  <a:srgbClr val="000000"/>
                </a:solidFill>
                <a:latin typeface="Arial"/>
                <a:cs typeface="Arial"/>
              </a:rPr>
              <a:t>r</a:t>
            </a:r>
            <a:r>
              <a:rPr sz="1995" b="1" spc="-5" dirty="0">
                <a:solidFill>
                  <a:srgbClr val="000000"/>
                </a:solidFill>
                <a:latin typeface="Arial"/>
                <a:cs typeface="Arial"/>
              </a:rPr>
              <a:t>i</a:t>
            </a:r>
            <a:r>
              <a:rPr sz="1995" b="1" dirty="0">
                <a:solidFill>
                  <a:srgbClr val="000000"/>
                </a:solidFill>
                <a:latin typeface="Arial"/>
                <a:cs typeface="Arial"/>
              </a:rPr>
              <a:t>at</a:t>
            </a:r>
            <a:endParaRPr sz="1995">
              <a:latin typeface="Arial"/>
              <a:cs typeface="Arial"/>
            </a:endParaRPr>
          </a:p>
        </p:txBody>
      </p:sp>
      <p:sp>
        <p:nvSpPr>
          <p:cNvPr id="3" name="object 3"/>
          <p:cNvSpPr/>
          <p:nvPr/>
        </p:nvSpPr>
        <p:spPr>
          <a:xfrm>
            <a:off x="6536693" y="1338747"/>
            <a:ext cx="297122" cy="325913"/>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6974417" y="1338747"/>
            <a:ext cx="278594" cy="325913"/>
          </a:xfrm>
          <a:prstGeom prst="rect">
            <a:avLst/>
          </a:prstGeom>
          <a:blipFill>
            <a:blip r:embed="rId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5" name="object 5"/>
          <p:cNvSpPr txBox="1"/>
          <p:nvPr/>
        </p:nvSpPr>
        <p:spPr>
          <a:xfrm>
            <a:off x="689831" y="1562164"/>
            <a:ext cx="4720561" cy="1251922"/>
          </a:xfrm>
          <a:prstGeom prst="rect">
            <a:avLst/>
          </a:prstGeom>
        </p:spPr>
        <p:txBody>
          <a:bodyPr vert="horz" wrap="square" lIns="0" tIns="64492" rIns="0" bIns="0" rtlCol="0">
            <a:spAutoFit/>
          </a:bodyPr>
          <a:lstStyle/>
          <a:p>
            <a:pPr marL="11516" defTabSz="829178">
              <a:spcBef>
                <a:spcPts val="508"/>
              </a:spcBef>
            </a:pPr>
            <a:r>
              <a:rPr sz="1270" dirty="0">
                <a:solidFill>
                  <a:prstClr val="black"/>
                </a:solidFill>
                <a:latin typeface="Arial"/>
                <a:cs typeface="Arial"/>
              </a:rPr>
              <a:t>Axes </a:t>
            </a:r>
            <a:r>
              <a:rPr sz="1270" spc="-5" dirty="0">
                <a:solidFill>
                  <a:prstClr val="black"/>
                </a:solidFill>
                <a:latin typeface="Arial"/>
                <a:cs typeface="Arial"/>
              </a:rPr>
              <a:t>de recherche</a:t>
            </a:r>
            <a:r>
              <a:rPr sz="1270" spc="14" dirty="0">
                <a:solidFill>
                  <a:prstClr val="black"/>
                </a:solidFill>
                <a:latin typeface="Arial"/>
                <a:cs typeface="Arial"/>
              </a:rPr>
              <a:t> </a:t>
            </a:r>
            <a:r>
              <a:rPr sz="1270" dirty="0">
                <a:solidFill>
                  <a:prstClr val="black"/>
                </a:solidFill>
                <a:latin typeface="Arial"/>
                <a:cs typeface="Arial"/>
              </a:rPr>
              <a:t>:</a:t>
            </a:r>
            <a:endParaRPr sz="1270">
              <a:solidFill>
                <a:prstClr val="black"/>
              </a:solidFill>
              <a:latin typeface="Arial"/>
              <a:cs typeface="Arial"/>
            </a:endParaRPr>
          </a:p>
          <a:p>
            <a:pPr marL="208446" marR="4607" defTabSz="829178">
              <a:lnSpc>
                <a:spcPct val="127400"/>
              </a:lnSpc>
            </a:pPr>
            <a:r>
              <a:rPr sz="1270" b="1" spc="-5" dirty="0">
                <a:solidFill>
                  <a:prstClr val="black"/>
                </a:solidFill>
                <a:latin typeface="Arial"/>
                <a:cs typeface="Arial"/>
              </a:rPr>
              <a:t>Mer</a:t>
            </a:r>
            <a:r>
              <a:rPr sz="1270" spc="-5" dirty="0">
                <a:solidFill>
                  <a:prstClr val="black"/>
                </a:solidFill>
                <a:latin typeface="Arial"/>
                <a:cs typeface="Arial"/>
              </a:rPr>
              <a:t>, </a:t>
            </a:r>
            <a:r>
              <a:rPr sz="1270" b="1" spc="-5" dirty="0">
                <a:solidFill>
                  <a:prstClr val="black"/>
                </a:solidFill>
                <a:latin typeface="Arial"/>
                <a:cs typeface="Arial"/>
              </a:rPr>
              <a:t>atmosphère</a:t>
            </a:r>
            <a:r>
              <a:rPr sz="1270" spc="-5" dirty="0">
                <a:solidFill>
                  <a:prstClr val="black"/>
                </a:solidFill>
                <a:latin typeface="Arial"/>
                <a:cs typeface="Arial"/>
              </a:rPr>
              <a:t>, </a:t>
            </a:r>
            <a:r>
              <a:rPr sz="1270" b="1" spc="-5" dirty="0">
                <a:solidFill>
                  <a:prstClr val="black"/>
                </a:solidFill>
                <a:latin typeface="Arial"/>
                <a:cs typeface="Arial"/>
              </a:rPr>
              <a:t>biogéochimie </a:t>
            </a:r>
            <a:r>
              <a:rPr sz="1270" spc="-5" dirty="0">
                <a:solidFill>
                  <a:prstClr val="black"/>
                </a:solidFill>
                <a:latin typeface="Arial"/>
                <a:cs typeface="Arial"/>
              </a:rPr>
              <a:t>et </a:t>
            </a:r>
            <a:r>
              <a:rPr sz="1270" b="1" spc="-5" dirty="0">
                <a:solidFill>
                  <a:prstClr val="black"/>
                </a:solidFill>
                <a:latin typeface="Arial"/>
                <a:cs typeface="Arial"/>
              </a:rPr>
              <a:t>interactions climatiques  </a:t>
            </a:r>
            <a:r>
              <a:rPr sz="1270" spc="-5" dirty="0">
                <a:solidFill>
                  <a:prstClr val="black"/>
                </a:solidFill>
                <a:latin typeface="Arial"/>
                <a:cs typeface="Arial"/>
              </a:rPr>
              <a:t>Recherches </a:t>
            </a:r>
            <a:r>
              <a:rPr sz="1270" dirty="0">
                <a:solidFill>
                  <a:prstClr val="black"/>
                </a:solidFill>
                <a:latin typeface="Arial"/>
                <a:cs typeface="Arial"/>
              </a:rPr>
              <a:t>sur les </a:t>
            </a:r>
            <a:r>
              <a:rPr sz="1270" b="1" spc="-5" dirty="0">
                <a:solidFill>
                  <a:prstClr val="black"/>
                </a:solidFill>
                <a:latin typeface="Arial"/>
                <a:cs typeface="Arial"/>
              </a:rPr>
              <a:t>poissons </a:t>
            </a:r>
            <a:r>
              <a:rPr sz="1270" spc="-5" dirty="0">
                <a:solidFill>
                  <a:prstClr val="black"/>
                </a:solidFill>
                <a:latin typeface="Arial"/>
                <a:cs typeface="Arial"/>
              </a:rPr>
              <a:t>et leur </a:t>
            </a:r>
            <a:r>
              <a:rPr sz="1270" b="1" spc="-5" dirty="0">
                <a:solidFill>
                  <a:prstClr val="black"/>
                </a:solidFill>
                <a:latin typeface="Arial"/>
                <a:cs typeface="Arial"/>
              </a:rPr>
              <a:t>écosystème  </a:t>
            </a:r>
            <a:r>
              <a:rPr sz="1270" spc="-5" dirty="0">
                <a:solidFill>
                  <a:prstClr val="black"/>
                </a:solidFill>
                <a:latin typeface="Arial"/>
                <a:cs typeface="Arial"/>
              </a:rPr>
              <a:t>Recherches</a:t>
            </a:r>
            <a:r>
              <a:rPr sz="1270" spc="14" dirty="0">
                <a:solidFill>
                  <a:prstClr val="black"/>
                </a:solidFill>
                <a:latin typeface="Arial"/>
                <a:cs typeface="Arial"/>
              </a:rPr>
              <a:t> </a:t>
            </a:r>
            <a:r>
              <a:rPr sz="1270" b="1" spc="-5" dirty="0">
                <a:solidFill>
                  <a:prstClr val="black"/>
                </a:solidFill>
                <a:latin typeface="Arial"/>
                <a:cs typeface="Arial"/>
              </a:rPr>
              <a:t>interdisciplinaires</a:t>
            </a:r>
            <a:endParaRPr sz="1270">
              <a:solidFill>
                <a:prstClr val="black"/>
              </a:solidFill>
              <a:latin typeface="Arial"/>
              <a:cs typeface="Arial"/>
            </a:endParaRPr>
          </a:p>
          <a:p>
            <a:pPr marL="208446" defTabSz="829178">
              <a:spcBef>
                <a:spcPts val="416"/>
              </a:spcBef>
            </a:pPr>
            <a:r>
              <a:rPr sz="1270" spc="-5" dirty="0">
                <a:solidFill>
                  <a:prstClr val="black"/>
                </a:solidFill>
                <a:latin typeface="Arial"/>
                <a:cs typeface="Arial"/>
              </a:rPr>
              <a:t>Stratégie </a:t>
            </a:r>
            <a:r>
              <a:rPr sz="1270" dirty="0">
                <a:solidFill>
                  <a:prstClr val="black"/>
                </a:solidFill>
                <a:latin typeface="Arial"/>
                <a:cs typeface="Arial"/>
              </a:rPr>
              <a:t>transverse </a:t>
            </a:r>
            <a:r>
              <a:rPr sz="1270" spc="-5" dirty="0">
                <a:solidFill>
                  <a:prstClr val="black"/>
                </a:solidFill>
                <a:latin typeface="Arial"/>
                <a:cs typeface="Arial"/>
              </a:rPr>
              <a:t>d'</a:t>
            </a:r>
            <a:r>
              <a:rPr sz="1270" b="1" spc="-5" dirty="0">
                <a:solidFill>
                  <a:prstClr val="black"/>
                </a:solidFill>
                <a:latin typeface="Arial"/>
                <a:cs typeface="Arial"/>
              </a:rPr>
              <a:t>observation </a:t>
            </a:r>
            <a:r>
              <a:rPr sz="1270" spc="-5" dirty="0">
                <a:solidFill>
                  <a:prstClr val="black"/>
                </a:solidFill>
                <a:latin typeface="Arial"/>
                <a:cs typeface="Arial"/>
              </a:rPr>
              <a:t>et de</a:t>
            </a:r>
            <a:r>
              <a:rPr sz="1270" spc="54" dirty="0">
                <a:solidFill>
                  <a:prstClr val="black"/>
                </a:solidFill>
                <a:latin typeface="Arial"/>
                <a:cs typeface="Arial"/>
              </a:rPr>
              <a:t> </a:t>
            </a:r>
            <a:r>
              <a:rPr sz="1270" b="1" spc="-5" dirty="0">
                <a:solidFill>
                  <a:prstClr val="black"/>
                </a:solidFill>
                <a:latin typeface="Arial"/>
                <a:cs typeface="Arial"/>
              </a:rPr>
              <a:t>modélisation</a:t>
            </a:r>
            <a:endParaRPr sz="1270">
              <a:solidFill>
                <a:prstClr val="black"/>
              </a:solidFill>
              <a:latin typeface="Arial"/>
              <a:cs typeface="Arial"/>
            </a:endParaRPr>
          </a:p>
        </p:txBody>
      </p:sp>
      <p:sp>
        <p:nvSpPr>
          <p:cNvPr id="6" name="object 6"/>
          <p:cNvSpPr/>
          <p:nvPr/>
        </p:nvSpPr>
        <p:spPr>
          <a:xfrm>
            <a:off x="7308289" y="1372144"/>
            <a:ext cx="904035" cy="325913"/>
          </a:xfrm>
          <a:prstGeom prst="rect">
            <a:avLst/>
          </a:prstGeom>
          <a:blipFill>
            <a:blip r:embed="rId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8212325" y="1338747"/>
            <a:ext cx="904035" cy="325913"/>
          </a:xfrm>
          <a:prstGeom prst="rect">
            <a:avLst/>
          </a:prstGeom>
          <a:blipFill>
            <a:blip r:embed="rId5" cstate="print"/>
            <a:stretch>
              <a:fillRect/>
            </a:stretch>
          </a:blipFill>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7931326" y="2416679"/>
            <a:ext cx="519388" cy="325913"/>
          </a:xfrm>
          <a:prstGeom prst="rect">
            <a:avLst/>
          </a:prstGeom>
          <a:blipFill>
            <a:blip r:embed="rId6" cstate="print"/>
            <a:stretch>
              <a:fillRect/>
            </a:stretch>
          </a:blipFill>
        </p:spPr>
        <p:txBody>
          <a:bodyPr wrap="square" lIns="0" tIns="0" rIns="0" bIns="0" rtlCol="0"/>
          <a:lstStyle/>
          <a:p>
            <a:pPr defTabSz="829178"/>
            <a:endParaRPr sz="1632">
              <a:solidFill>
                <a:prstClr val="black"/>
              </a:solidFill>
              <a:latin typeface="Calibri"/>
            </a:endParaRPr>
          </a:p>
        </p:txBody>
      </p:sp>
      <p:sp>
        <p:nvSpPr>
          <p:cNvPr id="9" name="object 9"/>
          <p:cNvSpPr/>
          <p:nvPr/>
        </p:nvSpPr>
        <p:spPr>
          <a:xfrm>
            <a:off x="7507523" y="2475835"/>
            <a:ext cx="292304" cy="266113"/>
          </a:xfrm>
          <a:prstGeom prst="rect">
            <a:avLst/>
          </a:prstGeom>
          <a:blipFill>
            <a:blip r:embed="rId7"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0" name="object 10"/>
          <p:cNvSpPr/>
          <p:nvPr/>
        </p:nvSpPr>
        <p:spPr>
          <a:xfrm>
            <a:off x="6908672" y="2351036"/>
            <a:ext cx="628794" cy="557392"/>
          </a:xfrm>
          <a:prstGeom prst="rect">
            <a:avLst/>
          </a:prstGeom>
          <a:blipFill>
            <a:blip r:embed="rId8"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1" name="object 11"/>
          <p:cNvSpPr txBox="1"/>
          <p:nvPr/>
        </p:nvSpPr>
        <p:spPr>
          <a:xfrm>
            <a:off x="7233433" y="2064278"/>
            <a:ext cx="940312" cy="179047"/>
          </a:xfrm>
          <a:prstGeom prst="rect">
            <a:avLst/>
          </a:prstGeom>
        </p:spPr>
        <p:txBody>
          <a:bodyPr vert="horz" wrap="square" lIns="0" tIns="11516" rIns="0" bIns="0" rtlCol="0">
            <a:spAutoFit/>
          </a:bodyPr>
          <a:lstStyle/>
          <a:p>
            <a:pPr marL="11516" defTabSz="829178">
              <a:spcBef>
                <a:spcPts val="91"/>
              </a:spcBef>
            </a:pPr>
            <a:r>
              <a:rPr sz="1088" dirty="0">
                <a:solidFill>
                  <a:prstClr val="black"/>
                </a:solidFill>
                <a:latin typeface="Arial"/>
                <a:cs typeface="Arial"/>
              </a:rPr>
              <a:t>Afrique du</a:t>
            </a:r>
            <a:r>
              <a:rPr sz="1088" spc="-63" dirty="0">
                <a:solidFill>
                  <a:prstClr val="black"/>
                </a:solidFill>
                <a:latin typeface="Arial"/>
                <a:cs typeface="Arial"/>
              </a:rPr>
              <a:t> </a:t>
            </a:r>
            <a:r>
              <a:rPr sz="1088" spc="-5" dirty="0">
                <a:solidFill>
                  <a:prstClr val="black"/>
                </a:solidFill>
                <a:latin typeface="Arial"/>
                <a:cs typeface="Arial"/>
              </a:rPr>
              <a:t>Sud</a:t>
            </a:r>
            <a:endParaRPr sz="1088">
              <a:solidFill>
                <a:prstClr val="black"/>
              </a:solidFill>
              <a:latin typeface="Arial"/>
              <a:cs typeface="Arial"/>
            </a:endParaRPr>
          </a:p>
        </p:txBody>
      </p:sp>
      <p:sp>
        <p:nvSpPr>
          <p:cNvPr id="12" name="object 12"/>
          <p:cNvSpPr txBox="1"/>
          <p:nvPr/>
        </p:nvSpPr>
        <p:spPr>
          <a:xfrm>
            <a:off x="7459155" y="3131846"/>
            <a:ext cx="453169" cy="179047"/>
          </a:xfrm>
          <a:prstGeom prst="rect">
            <a:avLst/>
          </a:prstGeom>
        </p:spPr>
        <p:txBody>
          <a:bodyPr vert="horz" wrap="square" lIns="0" tIns="11516" rIns="0" bIns="0" rtlCol="0">
            <a:spAutoFit/>
          </a:bodyPr>
          <a:lstStyle/>
          <a:p>
            <a:pPr marL="11516" defTabSz="829178">
              <a:spcBef>
                <a:spcPts val="91"/>
              </a:spcBef>
            </a:pPr>
            <a:r>
              <a:rPr sz="1088" spc="-5" dirty="0">
                <a:solidFill>
                  <a:prstClr val="black"/>
                </a:solidFill>
                <a:latin typeface="Arial"/>
                <a:cs typeface="Arial"/>
              </a:rPr>
              <a:t>F</a:t>
            </a:r>
            <a:r>
              <a:rPr sz="1088" spc="-9" dirty="0">
                <a:solidFill>
                  <a:prstClr val="black"/>
                </a:solidFill>
                <a:latin typeface="Arial"/>
                <a:cs typeface="Arial"/>
              </a:rPr>
              <a:t>r</a:t>
            </a:r>
            <a:r>
              <a:rPr sz="1088" spc="9" dirty="0">
                <a:solidFill>
                  <a:prstClr val="black"/>
                </a:solidFill>
                <a:latin typeface="Arial"/>
                <a:cs typeface="Arial"/>
              </a:rPr>
              <a:t>a</a:t>
            </a:r>
            <a:r>
              <a:rPr sz="1088" dirty="0">
                <a:solidFill>
                  <a:prstClr val="black"/>
                </a:solidFill>
                <a:latin typeface="Arial"/>
                <a:cs typeface="Arial"/>
              </a:rPr>
              <a:t>nce</a:t>
            </a:r>
            <a:endParaRPr sz="1088">
              <a:solidFill>
                <a:prstClr val="black"/>
              </a:solidFill>
              <a:latin typeface="Arial"/>
              <a:cs typeface="Arial"/>
            </a:endParaRPr>
          </a:p>
        </p:txBody>
      </p:sp>
      <p:sp>
        <p:nvSpPr>
          <p:cNvPr id="13" name="object 13"/>
          <p:cNvSpPr/>
          <p:nvPr/>
        </p:nvSpPr>
        <p:spPr>
          <a:xfrm>
            <a:off x="7475277" y="2840482"/>
            <a:ext cx="450290" cy="325913"/>
          </a:xfrm>
          <a:prstGeom prst="rect">
            <a:avLst/>
          </a:prstGeom>
          <a:blipFill>
            <a:blip r:embed="rId9"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4" name="object 14"/>
          <p:cNvSpPr/>
          <p:nvPr/>
        </p:nvSpPr>
        <p:spPr>
          <a:xfrm>
            <a:off x="7443031" y="1721090"/>
            <a:ext cx="500962" cy="325913"/>
          </a:xfrm>
          <a:prstGeom prst="rect">
            <a:avLst/>
          </a:prstGeom>
          <a:blipFill>
            <a:blip r:embed="rId10"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5" name="object 15"/>
          <p:cNvSpPr txBox="1"/>
          <p:nvPr/>
        </p:nvSpPr>
        <p:spPr>
          <a:xfrm>
            <a:off x="723227" y="607457"/>
            <a:ext cx="6701377" cy="696560"/>
          </a:xfrm>
          <a:prstGeom prst="rect">
            <a:avLst/>
          </a:prstGeom>
        </p:spPr>
        <p:txBody>
          <a:bodyPr vert="horz" wrap="square" lIns="0" tIns="11516" rIns="0" bIns="0" rtlCol="0">
            <a:spAutoFit/>
          </a:bodyPr>
          <a:lstStyle/>
          <a:p>
            <a:pPr marL="11516" defTabSz="829178">
              <a:lnSpc>
                <a:spcPts val="1678"/>
              </a:lnSpc>
              <a:spcBef>
                <a:spcPts val="91"/>
              </a:spcBef>
            </a:pPr>
            <a:r>
              <a:rPr sz="1451" b="1" spc="-5" dirty="0">
                <a:solidFill>
                  <a:prstClr val="black"/>
                </a:solidFill>
                <a:latin typeface="Arial"/>
                <a:cs typeface="Arial"/>
              </a:rPr>
              <a:t>Laboratoire mixte </a:t>
            </a:r>
            <a:r>
              <a:rPr sz="1451" b="1" spc="-9" dirty="0">
                <a:solidFill>
                  <a:prstClr val="black"/>
                </a:solidFill>
                <a:latin typeface="Arial"/>
                <a:cs typeface="Arial"/>
              </a:rPr>
              <a:t>international </a:t>
            </a:r>
            <a:r>
              <a:rPr sz="1451" b="1" spc="-5" dirty="0">
                <a:solidFill>
                  <a:prstClr val="black"/>
                </a:solidFill>
                <a:latin typeface="Arial"/>
                <a:cs typeface="Arial"/>
              </a:rPr>
              <a:t>(LMI) ICEMASA</a:t>
            </a:r>
            <a:endParaRPr sz="1451">
              <a:solidFill>
                <a:prstClr val="black"/>
              </a:solidFill>
              <a:latin typeface="Arial"/>
              <a:cs typeface="Arial"/>
            </a:endParaRPr>
          </a:p>
          <a:p>
            <a:pPr marL="11516" defTabSz="829178">
              <a:lnSpc>
                <a:spcPts val="1678"/>
              </a:lnSpc>
            </a:pPr>
            <a:r>
              <a:rPr sz="1451" spc="-5" dirty="0">
                <a:solidFill>
                  <a:prstClr val="black"/>
                </a:solidFill>
                <a:latin typeface="Arial"/>
                <a:cs typeface="Arial"/>
              </a:rPr>
              <a:t>(International Centre for Education, Marine and Atmospheric Sciences over</a:t>
            </a:r>
            <a:r>
              <a:rPr sz="1451" spc="-145" dirty="0">
                <a:solidFill>
                  <a:prstClr val="black"/>
                </a:solidFill>
                <a:latin typeface="Arial"/>
                <a:cs typeface="Arial"/>
              </a:rPr>
              <a:t> </a:t>
            </a:r>
            <a:r>
              <a:rPr sz="1451" spc="-5" dirty="0">
                <a:solidFill>
                  <a:prstClr val="black"/>
                </a:solidFill>
                <a:latin typeface="Arial"/>
                <a:cs typeface="Arial"/>
              </a:rPr>
              <a:t>Africa)</a:t>
            </a:r>
            <a:endParaRPr sz="1451">
              <a:solidFill>
                <a:prstClr val="black"/>
              </a:solidFill>
              <a:latin typeface="Arial"/>
              <a:cs typeface="Arial"/>
            </a:endParaRPr>
          </a:p>
          <a:p>
            <a:pPr marL="11516" defTabSz="829178">
              <a:spcBef>
                <a:spcPts val="181"/>
              </a:spcBef>
            </a:pPr>
            <a:r>
              <a:rPr sz="1451" spc="-5" dirty="0">
                <a:solidFill>
                  <a:prstClr val="black"/>
                </a:solidFill>
                <a:latin typeface="Arial"/>
                <a:cs typeface="Arial"/>
              </a:rPr>
              <a:t>(Res </a:t>
            </a:r>
            <a:r>
              <a:rPr sz="1451" dirty="0">
                <a:solidFill>
                  <a:prstClr val="black"/>
                </a:solidFill>
                <a:latin typeface="Arial"/>
                <a:cs typeface="Arial"/>
              </a:rPr>
              <a:t>: </a:t>
            </a:r>
            <a:r>
              <a:rPr sz="1451" spc="-77" dirty="0">
                <a:solidFill>
                  <a:prstClr val="black"/>
                </a:solidFill>
                <a:latin typeface="Arial"/>
                <a:cs typeface="Arial"/>
              </a:rPr>
              <a:t>F. </a:t>
            </a:r>
            <a:r>
              <a:rPr sz="1451" spc="-5" dirty="0">
                <a:solidFill>
                  <a:prstClr val="black"/>
                </a:solidFill>
                <a:latin typeface="Arial"/>
                <a:cs typeface="Arial"/>
              </a:rPr>
              <a:t>Marsac </a:t>
            </a:r>
            <a:r>
              <a:rPr sz="1451" dirty="0">
                <a:solidFill>
                  <a:prstClr val="black"/>
                </a:solidFill>
                <a:latin typeface="Arial"/>
                <a:cs typeface="Arial"/>
              </a:rPr>
              <a:t>;</a:t>
            </a:r>
            <a:r>
              <a:rPr sz="1451" spc="59" dirty="0">
                <a:solidFill>
                  <a:prstClr val="black"/>
                </a:solidFill>
                <a:latin typeface="Arial"/>
                <a:cs typeface="Arial"/>
              </a:rPr>
              <a:t> </a:t>
            </a:r>
            <a:r>
              <a:rPr sz="1451" spc="-9" dirty="0">
                <a:solidFill>
                  <a:prstClr val="black"/>
                </a:solidFill>
                <a:latin typeface="Arial"/>
                <a:cs typeface="Arial"/>
              </a:rPr>
              <a:t>2009-2018)</a:t>
            </a:r>
            <a:endParaRPr sz="1451">
              <a:solidFill>
                <a:prstClr val="black"/>
              </a:solidFill>
              <a:latin typeface="Arial"/>
              <a:cs typeface="Arial"/>
            </a:endParaRPr>
          </a:p>
        </p:txBody>
      </p:sp>
      <p:sp>
        <p:nvSpPr>
          <p:cNvPr id="16" name="object 16"/>
          <p:cNvSpPr txBox="1"/>
          <p:nvPr/>
        </p:nvSpPr>
        <p:spPr>
          <a:xfrm>
            <a:off x="685224" y="3887320"/>
            <a:ext cx="3877563" cy="681555"/>
          </a:xfrm>
          <a:prstGeom prst="rect">
            <a:avLst/>
          </a:prstGeom>
        </p:spPr>
        <p:txBody>
          <a:bodyPr vert="horz" wrap="square" lIns="0" tIns="11516" rIns="0" bIns="0" rtlCol="0">
            <a:spAutoFit/>
          </a:bodyPr>
          <a:lstStyle/>
          <a:p>
            <a:pPr marL="11516" defTabSz="829178">
              <a:lnSpc>
                <a:spcPts val="1678"/>
              </a:lnSpc>
              <a:spcBef>
                <a:spcPts val="91"/>
              </a:spcBef>
            </a:pPr>
            <a:r>
              <a:rPr sz="1451" b="1" spc="-9" dirty="0">
                <a:solidFill>
                  <a:prstClr val="black"/>
                </a:solidFill>
                <a:latin typeface="Arial"/>
                <a:cs typeface="Arial"/>
              </a:rPr>
              <a:t>Jeune Équipe </a:t>
            </a:r>
            <a:r>
              <a:rPr sz="1451" b="1" spc="-5" dirty="0">
                <a:solidFill>
                  <a:prstClr val="black"/>
                </a:solidFill>
                <a:latin typeface="Arial"/>
                <a:cs typeface="Arial"/>
              </a:rPr>
              <a:t>Associée </a:t>
            </a:r>
            <a:r>
              <a:rPr sz="1451" b="1" dirty="0">
                <a:solidFill>
                  <a:prstClr val="black"/>
                </a:solidFill>
                <a:latin typeface="Arial"/>
                <a:cs typeface="Arial"/>
              </a:rPr>
              <a:t>à </a:t>
            </a:r>
            <a:r>
              <a:rPr sz="1451" b="1" spc="-5" dirty="0">
                <a:solidFill>
                  <a:prstClr val="black"/>
                </a:solidFill>
                <a:latin typeface="Arial"/>
                <a:cs typeface="Arial"/>
              </a:rPr>
              <a:t>l'IRD (JEAI)</a:t>
            </a:r>
            <a:r>
              <a:rPr sz="1451" b="1" spc="-91" dirty="0">
                <a:solidFill>
                  <a:prstClr val="black"/>
                </a:solidFill>
                <a:latin typeface="Arial"/>
                <a:cs typeface="Arial"/>
              </a:rPr>
              <a:t> </a:t>
            </a:r>
            <a:r>
              <a:rPr sz="1451" b="1" spc="-5" dirty="0">
                <a:solidFill>
                  <a:prstClr val="black"/>
                </a:solidFill>
                <a:latin typeface="Arial"/>
                <a:cs typeface="Arial"/>
              </a:rPr>
              <a:t>MOCA</a:t>
            </a:r>
            <a:endParaRPr sz="1451">
              <a:solidFill>
                <a:prstClr val="black"/>
              </a:solidFill>
              <a:latin typeface="Arial"/>
              <a:cs typeface="Arial"/>
            </a:endParaRPr>
          </a:p>
          <a:p>
            <a:pPr marL="50095" defTabSz="829178">
              <a:lnSpc>
                <a:spcPts val="1678"/>
              </a:lnSpc>
            </a:pPr>
            <a:r>
              <a:rPr sz="1451" spc="-5" dirty="0">
                <a:solidFill>
                  <a:prstClr val="black"/>
                </a:solidFill>
                <a:latin typeface="Arial"/>
                <a:cs typeface="Arial"/>
              </a:rPr>
              <a:t>(Mozambique OCeanic Atmospheric</a:t>
            </a:r>
            <a:r>
              <a:rPr sz="1451" spc="-109" dirty="0">
                <a:solidFill>
                  <a:prstClr val="black"/>
                </a:solidFill>
                <a:latin typeface="Arial"/>
                <a:cs typeface="Arial"/>
              </a:rPr>
              <a:t> </a:t>
            </a:r>
            <a:r>
              <a:rPr sz="1451" spc="-5" dirty="0">
                <a:solidFill>
                  <a:prstClr val="black"/>
                </a:solidFill>
                <a:latin typeface="Arial"/>
                <a:cs typeface="Arial"/>
              </a:rPr>
              <a:t>sciences)</a:t>
            </a:r>
            <a:endParaRPr sz="1451">
              <a:solidFill>
                <a:prstClr val="black"/>
              </a:solidFill>
              <a:latin typeface="Arial"/>
              <a:cs typeface="Arial"/>
            </a:endParaRPr>
          </a:p>
          <a:p>
            <a:pPr marL="65643" defTabSz="829178">
              <a:spcBef>
                <a:spcPts val="299"/>
              </a:spcBef>
            </a:pPr>
            <a:r>
              <a:rPr sz="1270" spc="-5" dirty="0">
                <a:solidFill>
                  <a:prstClr val="black"/>
                </a:solidFill>
                <a:latin typeface="Arial"/>
                <a:cs typeface="Arial"/>
              </a:rPr>
              <a:t>(Res: </a:t>
            </a:r>
            <a:r>
              <a:rPr sz="1270" dirty="0">
                <a:solidFill>
                  <a:prstClr val="black"/>
                </a:solidFill>
                <a:latin typeface="Arial"/>
                <a:cs typeface="Arial"/>
              </a:rPr>
              <a:t>A. </a:t>
            </a:r>
            <a:r>
              <a:rPr sz="1270" spc="-5" dirty="0">
                <a:solidFill>
                  <a:prstClr val="black"/>
                </a:solidFill>
                <a:latin typeface="Arial"/>
                <a:cs typeface="Arial"/>
              </a:rPr>
              <a:t>Mavume; </a:t>
            </a:r>
            <a:r>
              <a:rPr sz="1270" spc="-23" dirty="0">
                <a:solidFill>
                  <a:prstClr val="black"/>
                </a:solidFill>
                <a:latin typeface="Arial"/>
                <a:cs typeface="Arial"/>
              </a:rPr>
              <a:t>Cor. </a:t>
            </a:r>
            <a:r>
              <a:rPr sz="1270" dirty="0">
                <a:solidFill>
                  <a:prstClr val="black"/>
                </a:solidFill>
                <a:latin typeface="Arial"/>
                <a:cs typeface="Arial"/>
              </a:rPr>
              <a:t>IRD: </a:t>
            </a:r>
            <a:r>
              <a:rPr sz="1270" spc="-86" dirty="0">
                <a:solidFill>
                  <a:prstClr val="black"/>
                </a:solidFill>
                <a:latin typeface="Arial"/>
                <a:cs typeface="Arial"/>
              </a:rPr>
              <a:t>P. </a:t>
            </a:r>
            <a:r>
              <a:rPr sz="1270" spc="-5" dirty="0">
                <a:solidFill>
                  <a:prstClr val="black"/>
                </a:solidFill>
                <a:latin typeface="Arial"/>
                <a:cs typeface="Arial"/>
              </a:rPr>
              <a:t>Penven </a:t>
            </a:r>
            <a:r>
              <a:rPr sz="1270" dirty="0">
                <a:solidFill>
                  <a:prstClr val="black"/>
                </a:solidFill>
                <a:latin typeface="Arial"/>
                <a:cs typeface="Arial"/>
              </a:rPr>
              <a:t>;</a:t>
            </a:r>
            <a:r>
              <a:rPr sz="1270" spc="-172" dirty="0">
                <a:solidFill>
                  <a:prstClr val="black"/>
                </a:solidFill>
                <a:latin typeface="Arial"/>
                <a:cs typeface="Arial"/>
              </a:rPr>
              <a:t> </a:t>
            </a:r>
            <a:r>
              <a:rPr sz="1270" spc="-5" dirty="0">
                <a:solidFill>
                  <a:prstClr val="black"/>
                </a:solidFill>
                <a:latin typeface="Arial"/>
                <a:cs typeface="Arial"/>
              </a:rPr>
              <a:t>2013-2016)</a:t>
            </a:r>
            <a:endParaRPr sz="1270">
              <a:solidFill>
                <a:prstClr val="black"/>
              </a:solidFill>
              <a:latin typeface="Arial"/>
              <a:cs typeface="Arial"/>
            </a:endParaRPr>
          </a:p>
        </p:txBody>
      </p:sp>
      <p:sp>
        <p:nvSpPr>
          <p:cNvPr id="17" name="object 17"/>
          <p:cNvSpPr txBox="1"/>
          <p:nvPr/>
        </p:nvSpPr>
        <p:spPr>
          <a:xfrm>
            <a:off x="689831" y="4852391"/>
            <a:ext cx="5941297" cy="1005187"/>
          </a:xfrm>
          <a:prstGeom prst="rect">
            <a:avLst/>
          </a:prstGeom>
        </p:spPr>
        <p:txBody>
          <a:bodyPr vert="horz" wrap="square" lIns="0" tIns="64492" rIns="0" bIns="0" rtlCol="0">
            <a:spAutoFit/>
          </a:bodyPr>
          <a:lstStyle/>
          <a:p>
            <a:pPr marL="11516" defTabSz="829178">
              <a:spcBef>
                <a:spcPts val="508"/>
              </a:spcBef>
            </a:pPr>
            <a:r>
              <a:rPr sz="1270" dirty="0">
                <a:solidFill>
                  <a:prstClr val="black"/>
                </a:solidFill>
                <a:latin typeface="Arial"/>
                <a:cs typeface="Arial"/>
              </a:rPr>
              <a:t>Axes </a:t>
            </a:r>
            <a:r>
              <a:rPr sz="1270" spc="-5" dirty="0">
                <a:solidFill>
                  <a:prstClr val="black"/>
                </a:solidFill>
                <a:latin typeface="Arial"/>
                <a:cs typeface="Arial"/>
              </a:rPr>
              <a:t>de recherche</a:t>
            </a:r>
            <a:r>
              <a:rPr sz="1270" spc="14" dirty="0">
                <a:solidFill>
                  <a:prstClr val="black"/>
                </a:solidFill>
                <a:latin typeface="Arial"/>
                <a:cs typeface="Arial"/>
              </a:rPr>
              <a:t> </a:t>
            </a:r>
            <a:r>
              <a:rPr sz="1270" dirty="0">
                <a:solidFill>
                  <a:prstClr val="black"/>
                </a:solidFill>
                <a:latin typeface="Arial"/>
                <a:cs typeface="Arial"/>
              </a:rPr>
              <a:t>:</a:t>
            </a:r>
            <a:endParaRPr sz="1270">
              <a:solidFill>
                <a:prstClr val="black"/>
              </a:solidFill>
              <a:latin typeface="Arial"/>
              <a:cs typeface="Arial"/>
            </a:endParaRPr>
          </a:p>
          <a:p>
            <a:pPr marL="208446" marR="4607" defTabSz="829178">
              <a:lnSpc>
                <a:spcPct val="127400"/>
              </a:lnSpc>
            </a:pPr>
            <a:r>
              <a:rPr sz="1270" spc="-5" dirty="0">
                <a:solidFill>
                  <a:prstClr val="black"/>
                </a:solidFill>
                <a:latin typeface="Arial"/>
                <a:cs typeface="Arial"/>
              </a:rPr>
              <a:t>Impact des </a:t>
            </a:r>
            <a:r>
              <a:rPr sz="1270" b="1" spc="-5" dirty="0">
                <a:solidFill>
                  <a:prstClr val="black"/>
                </a:solidFill>
                <a:latin typeface="Arial"/>
                <a:cs typeface="Arial"/>
              </a:rPr>
              <a:t>cyclones tropicaux </a:t>
            </a:r>
            <a:r>
              <a:rPr sz="1270" dirty="0">
                <a:solidFill>
                  <a:prstClr val="black"/>
                </a:solidFill>
                <a:latin typeface="Arial"/>
                <a:cs typeface="Arial"/>
              </a:rPr>
              <a:t>sur </a:t>
            </a:r>
            <a:r>
              <a:rPr sz="1270" spc="-5" dirty="0">
                <a:solidFill>
                  <a:prstClr val="black"/>
                </a:solidFill>
                <a:latin typeface="Arial"/>
                <a:cs typeface="Arial"/>
              </a:rPr>
              <a:t>l'océan dans le canal du Mozambique  Effets des </a:t>
            </a:r>
            <a:r>
              <a:rPr sz="1270" b="1" spc="-5" dirty="0">
                <a:solidFill>
                  <a:prstClr val="black"/>
                </a:solidFill>
                <a:latin typeface="Arial"/>
                <a:cs typeface="Arial"/>
              </a:rPr>
              <a:t>tourbillons </a:t>
            </a:r>
            <a:r>
              <a:rPr sz="1270" b="1" dirty="0">
                <a:solidFill>
                  <a:prstClr val="black"/>
                </a:solidFill>
                <a:latin typeface="Arial"/>
                <a:cs typeface="Arial"/>
              </a:rPr>
              <a:t>du </a:t>
            </a:r>
            <a:r>
              <a:rPr sz="1270" b="1" spc="-5" dirty="0">
                <a:solidFill>
                  <a:prstClr val="black"/>
                </a:solidFill>
                <a:latin typeface="Arial"/>
                <a:cs typeface="Arial"/>
              </a:rPr>
              <a:t>canal du Mozambique </a:t>
            </a:r>
            <a:r>
              <a:rPr sz="1270" dirty="0">
                <a:solidFill>
                  <a:prstClr val="black"/>
                </a:solidFill>
                <a:latin typeface="Arial"/>
                <a:cs typeface="Arial"/>
              </a:rPr>
              <a:t>sur </a:t>
            </a:r>
            <a:r>
              <a:rPr sz="1270" spc="-5" dirty="0">
                <a:solidFill>
                  <a:prstClr val="black"/>
                </a:solidFill>
                <a:latin typeface="Arial"/>
                <a:cs typeface="Arial"/>
              </a:rPr>
              <a:t>les </a:t>
            </a:r>
            <a:r>
              <a:rPr sz="1270" b="1" spc="-5" dirty="0">
                <a:solidFill>
                  <a:prstClr val="black"/>
                </a:solidFill>
                <a:latin typeface="Arial"/>
                <a:cs typeface="Arial"/>
              </a:rPr>
              <a:t>écosystèmes marins  </a:t>
            </a:r>
            <a:r>
              <a:rPr sz="1270" b="1" spc="-14" dirty="0">
                <a:solidFill>
                  <a:prstClr val="black"/>
                </a:solidFill>
                <a:latin typeface="Arial"/>
                <a:cs typeface="Arial"/>
              </a:rPr>
              <a:t>Transport </a:t>
            </a:r>
            <a:r>
              <a:rPr sz="1270" b="1" dirty="0">
                <a:solidFill>
                  <a:prstClr val="black"/>
                </a:solidFill>
                <a:latin typeface="Arial"/>
                <a:cs typeface="Arial"/>
              </a:rPr>
              <a:t>larvaire </a:t>
            </a:r>
            <a:r>
              <a:rPr sz="1270" dirty="0">
                <a:solidFill>
                  <a:prstClr val="black"/>
                </a:solidFill>
                <a:latin typeface="Arial"/>
                <a:cs typeface="Arial"/>
              </a:rPr>
              <a:t>sur le </a:t>
            </a:r>
            <a:r>
              <a:rPr sz="1270" spc="-5" dirty="0">
                <a:solidFill>
                  <a:prstClr val="black"/>
                </a:solidFill>
                <a:latin typeface="Arial"/>
                <a:cs typeface="Arial"/>
              </a:rPr>
              <a:t>banc </a:t>
            </a:r>
            <a:r>
              <a:rPr sz="1270" dirty="0">
                <a:solidFill>
                  <a:prstClr val="black"/>
                </a:solidFill>
                <a:latin typeface="Arial"/>
                <a:cs typeface="Arial"/>
              </a:rPr>
              <a:t>de</a:t>
            </a:r>
            <a:r>
              <a:rPr sz="1270" spc="18" dirty="0">
                <a:solidFill>
                  <a:prstClr val="black"/>
                </a:solidFill>
                <a:latin typeface="Arial"/>
                <a:cs typeface="Arial"/>
              </a:rPr>
              <a:t> </a:t>
            </a:r>
            <a:r>
              <a:rPr sz="1270" spc="-5" dirty="0">
                <a:solidFill>
                  <a:prstClr val="black"/>
                </a:solidFill>
                <a:latin typeface="Arial"/>
                <a:cs typeface="Arial"/>
              </a:rPr>
              <a:t>Sofala</a:t>
            </a:r>
            <a:endParaRPr sz="1270">
              <a:solidFill>
                <a:prstClr val="black"/>
              </a:solidFill>
              <a:latin typeface="Arial"/>
              <a:cs typeface="Arial"/>
            </a:endParaRPr>
          </a:p>
        </p:txBody>
      </p:sp>
      <p:sp>
        <p:nvSpPr>
          <p:cNvPr id="18" name="object 18"/>
          <p:cNvSpPr/>
          <p:nvPr/>
        </p:nvSpPr>
        <p:spPr>
          <a:xfrm>
            <a:off x="7558195" y="3852770"/>
            <a:ext cx="492900" cy="489446"/>
          </a:xfrm>
          <a:prstGeom prst="rect">
            <a:avLst/>
          </a:prstGeom>
          <a:blipFill>
            <a:blip r:embed="rId11"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9" name="object 19"/>
          <p:cNvSpPr/>
          <p:nvPr/>
        </p:nvSpPr>
        <p:spPr>
          <a:xfrm>
            <a:off x="8165012" y="3873164"/>
            <a:ext cx="309982" cy="448658"/>
          </a:xfrm>
          <a:prstGeom prst="rect">
            <a:avLst/>
          </a:prstGeom>
          <a:blipFill>
            <a:blip r:embed="rId1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0" name="object 20"/>
          <p:cNvSpPr/>
          <p:nvPr/>
        </p:nvSpPr>
        <p:spPr>
          <a:xfrm>
            <a:off x="7071053" y="3852770"/>
            <a:ext cx="362766" cy="489446"/>
          </a:xfrm>
          <a:prstGeom prst="rect">
            <a:avLst/>
          </a:prstGeom>
          <a:blipFill>
            <a:blip r:embed="rId1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1" name="object 21"/>
          <p:cNvSpPr/>
          <p:nvPr/>
        </p:nvSpPr>
        <p:spPr>
          <a:xfrm>
            <a:off x="7540920" y="4435499"/>
            <a:ext cx="489446" cy="325913"/>
          </a:xfrm>
          <a:prstGeom prst="rect">
            <a:avLst/>
          </a:prstGeom>
          <a:blipFill>
            <a:blip r:embed="rId1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2" name="object 22"/>
          <p:cNvSpPr txBox="1"/>
          <p:nvPr/>
        </p:nvSpPr>
        <p:spPr>
          <a:xfrm>
            <a:off x="7375085" y="4757957"/>
            <a:ext cx="815934" cy="179047"/>
          </a:xfrm>
          <a:prstGeom prst="rect">
            <a:avLst/>
          </a:prstGeom>
        </p:spPr>
        <p:txBody>
          <a:bodyPr vert="horz" wrap="square" lIns="0" tIns="11516" rIns="0" bIns="0" rtlCol="0">
            <a:spAutoFit/>
          </a:bodyPr>
          <a:lstStyle/>
          <a:p>
            <a:pPr marL="11516" defTabSz="829178">
              <a:spcBef>
                <a:spcPts val="91"/>
              </a:spcBef>
            </a:pPr>
            <a:r>
              <a:rPr sz="1088" spc="-9" dirty="0">
                <a:solidFill>
                  <a:prstClr val="black"/>
                </a:solidFill>
                <a:latin typeface="Arial"/>
                <a:cs typeface="Arial"/>
              </a:rPr>
              <a:t>M</a:t>
            </a:r>
            <a:r>
              <a:rPr sz="1088" spc="9" dirty="0">
                <a:solidFill>
                  <a:prstClr val="black"/>
                </a:solidFill>
                <a:latin typeface="Arial"/>
                <a:cs typeface="Arial"/>
              </a:rPr>
              <a:t>o</a:t>
            </a:r>
            <a:r>
              <a:rPr sz="1088" dirty="0">
                <a:solidFill>
                  <a:prstClr val="black"/>
                </a:solidFill>
                <a:latin typeface="Arial"/>
                <a:cs typeface="Arial"/>
              </a:rPr>
              <a:t>zamb</a:t>
            </a:r>
            <a:r>
              <a:rPr sz="1088" spc="-9" dirty="0">
                <a:solidFill>
                  <a:prstClr val="black"/>
                </a:solidFill>
                <a:latin typeface="Arial"/>
                <a:cs typeface="Arial"/>
              </a:rPr>
              <a:t>i</a:t>
            </a:r>
            <a:r>
              <a:rPr sz="1088" dirty="0">
                <a:solidFill>
                  <a:prstClr val="black"/>
                </a:solidFill>
                <a:latin typeface="Arial"/>
                <a:cs typeface="Arial"/>
              </a:rPr>
              <a:t>q</a:t>
            </a:r>
            <a:r>
              <a:rPr sz="1088" spc="9" dirty="0">
                <a:solidFill>
                  <a:prstClr val="black"/>
                </a:solidFill>
                <a:latin typeface="Arial"/>
                <a:cs typeface="Arial"/>
              </a:rPr>
              <a:t>u</a:t>
            </a:r>
            <a:r>
              <a:rPr sz="1088" dirty="0">
                <a:solidFill>
                  <a:prstClr val="black"/>
                </a:solidFill>
                <a:latin typeface="Arial"/>
                <a:cs typeface="Arial"/>
              </a:rPr>
              <a:t>e</a:t>
            </a:r>
            <a:endParaRPr sz="1088">
              <a:solidFill>
                <a:prstClr val="black"/>
              </a:solidFill>
              <a:latin typeface="Arial"/>
              <a:cs typeface="Arial"/>
            </a:endParaRPr>
          </a:p>
        </p:txBody>
      </p:sp>
      <p:sp>
        <p:nvSpPr>
          <p:cNvPr id="23" name="object 23"/>
          <p:cNvSpPr/>
          <p:nvPr/>
        </p:nvSpPr>
        <p:spPr>
          <a:xfrm>
            <a:off x="2611914" y="3656992"/>
            <a:ext cx="3916718" cy="0"/>
          </a:xfrm>
          <a:custGeom>
            <a:avLst/>
            <a:gdLst/>
            <a:ahLst/>
            <a:cxnLst/>
            <a:rect l="l" t="t" r="r" b="b"/>
            <a:pathLst>
              <a:path w="4319270">
                <a:moveTo>
                  <a:pt x="0" y="0"/>
                </a:moveTo>
                <a:lnTo>
                  <a:pt x="4319270" y="0"/>
                </a:lnTo>
              </a:path>
            </a:pathLst>
          </a:custGeom>
          <a:ln w="3175">
            <a:solidFill>
              <a:srgbClr val="000000"/>
            </a:solidFill>
          </a:ln>
        </p:spPr>
        <p:txBody>
          <a:bodyPr wrap="square" lIns="0" tIns="0" rIns="0" bIns="0" rtlCol="0"/>
          <a:lstStyle/>
          <a:p>
            <a:pPr defTabSz="829178"/>
            <a:endParaRPr sz="1632">
              <a:solidFill>
                <a:prstClr val="black"/>
              </a:solidFill>
              <a:latin typeface="Calibri"/>
            </a:endParaRPr>
          </a:p>
        </p:txBody>
      </p:sp>
      <p:sp>
        <p:nvSpPr>
          <p:cNvPr id="24" name="object 24"/>
          <p:cNvSpPr/>
          <p:nvPr/>
        </p:nvSpPr>
        <p:spPr>
          <a:xfrm>
            <a:off x="7175851" y="5071626"/>
            <a:ext cx="292304" cy="266113"/>
          </a:xfrm>
          <a:prstGeom prst="rect">
            <a:avLst/>
          </a:prstGeom>
          <a:blipFill>
            <a:blip r:embed="rId7"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5" name="object 25"/>
          <p:cNvSpPr/>
          <p:nvPr/>
        </p:nvSpPr>
        <p:spPr>
          <a:xfrm>
            <a:off x="7100995" y="5545677"/>
            <a:ext cx="450290" cy="325912"/>
          </a:xfrm>
          <a:prstGeom prst="rect">
            <a:avLst/>
          </a:prstGeom>
          <a:blipFill>
            <a:blip r:embed="rId9"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6" name="object 26"/>
          <p:cNvSpPr/>
          <p:nvPr/>
        </p:nvSpPr>
        <p:spPr>
          <a:xfrm>
            <a:off x="8006183" y="5044715"/>
            <a:ext cx="297122" cy="325913"/>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7" name="object 27"/>
          <p:cNvSpPr txBox="1"/>
          <p:nvPr/>
        </p:nvSpPr>
        <p:spPr>
          <a:xfrm>
            <a:off x="7099844" y="5868135"/>
            <a:ext cx="1593866" cy="562870"/>
          </a:xfrm>
          <a:prstGeom prst="rect">
            <a:avLst/>
          </a:prstGeom>
        </p:spPr>
        <p:txBody>
          <a:bodyPr vert="horz" wrap="square" lIns="0" tIns="11516" rIns="0" bIns="0" rtlCol="0">
            <a:spAutoFit/>
          </a:bodyPr>
          <a:lstStyle/>
          <a:p>
            <a:pPr marL="11516" defTabSz="829178">
              <a:spcBef>
                <a:spcPts val="91"/>
              </a:spcBef>
            </a:pPr>
            <a:r>
              <a:rPr sz="1088" spc="-5" dirty="0">
                <a:solidFill>
                  <a:prstClr val="black"/>
                </a:solidFill>
                <a:latin typeface="Arial"/>
                <a:cs typeface="Arial"/>
              </a:rPr>
              <a:t>France Afrique </a:t>
            </a:r>
            <a:r>
              <a:rPr sz="1088" dirty="0">
                <a:solidFill>
                  <a:prstClr val="black"/>
                </a:solidFill>
                <a:latin typeface="Arial"/>
                <a:cs typeface="Arial"/>
              </a:rPr>
              <a:t>du</a:t>
            </a:r>
            <a:r>
              <a:rPr sz="1088" spc="-150" dirty="0">
                <a:solidFill>
                  <a:prstClr val="black"/>
                </a:solidFill>
                <a:latin typeface="Arial"/>
                <a:cs typeface="Arial"/>
              </a:rPr>
              <a:t> </a:t>
            </a:r>
            <a:r>
              <a:rPr sz="1088" dirty="0">
                <a:solidFill>
                  <a:prstClr val="black"/>
                </a:solidFill>
                <a:latin typeface="Arial"/>
                <a:cs typeface="Arial"/>
              </a:rPr>
              <a:t>Sud</a:t>
            </a:r>
            <a:endParaRPr sz="1088">
              <a:solidFill>
                <a:prstClr val="black"/>
              </a:solidFill>
              <a:latin typeface="Arial"/>
              <a:cs typeface="Arial"/>
            </a:endParaRPr>
          </a:p>
          <a:p>
            <a:pPr defTabSz="829178">
              <a:spcBef>
                <a:spcPts val="32"/>
              </a:spcBef>
            </a:pPr>
            <a:endParaRPr sz="1224">
              <a:solidFill>
                <a:prstClr val="black"/>
              </a:solidFill>
              <a:latin typeface="Times New Roman"/>
              <a:cs typeface="Times New Roman"/>
            </a:endParaRPr>
          </a:p>
          <a:p>
            <a:pPr marR="4607" algn="r" defTabSz="829178"/>
            <a:r>
              <a:rPr sz="1270" spc="5" dirty="0">
                <a:solidFill>
                  <a:prstClr val="black"/>
                </a:solidFill>
                <a:latin typeface="Times New Roman"/>
                <a:cs typeface="Times New Roman"/>
              </a:rPr>
              <a:t>1</a:t>
            </a:r>
            <a:r>
              <a:rPr sz="1270" dirty="0">
                <a:solidFill>
                  <a:prstClr val="black"/>
                </a:solidFill>
                <a:latin typeface="Times New Roman"/>
                <a:cs typeface="Times New Roman"/>
              </a:rPr>
              <a:t>0</a:t>
            </a:r>
            <a:endParaRPr sz="1270">
              <a:solidFill>
                <a:prstClr val="black"/>
              </a:solidFill>
              <a:latin typeface="Times New Roman"/>
              <a:cs typeface="Times New Roman"/>
            </a:endParaRPr>
          </a:p>
        </p:txBody>
      </p:sp>
      <p:sp>
        <p:nvSpPr>
          <p:cNvPr id="28" name="object 28"/>
          <p:cNvSpPr/>
          <p:nvPr/>
        </p:nvSpPr>
        <p:spPr>
          <a:xfrm>
            <a:off x="7835740" y="5545677"/>
            <a:ext cx="500962" cy="325912"/>
          </a:xfrm>
          <a:prstGeom prst="rect">
            <a:avLst/>
          </a:prstGeom>
          <a:blipFill>
            <a:blip r:embed="rId10" cstate="print"/>
            <a:stretch>
              <a:fillRect/>
            </a:stretch>
          </a:blipFill>
        </p:spPr>
        <p:txBody>
          <a:bodyPr wrap="square" lIns="0" tIns="0" rIns="0" bIns="0" rtlCol="0"/>
          <a:lstStyle/>
          <a:p>
            <a:pPr defTabSz="829178"/>
            <a:endParaRPr sz="1632">
              <a:solidFill>
                <a:prstClr val="black"/>
              </a:solidFill>
              <a:latin typeface="Calibri"/>
            </a:endParaRPr>
          </a:p>
        </p:txBody>
      </p:sp>
    </p:spTree>
    <p:extLst>
      <p:ext uri="{BB962C8B-B14F-4D97-AF65-F5344CB8AC3E}">
        <p14:creationId xmlns:p14="http://schemas.microsoft.com/office/powerpoint/2010/main" val="270467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6416" y="2231266"/>
            <a:ext cx="3175063" cy="1196550"/>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4417680" y="2557179"/>
            <a:ext cx="705954" cy="217659"/>
          </a:xfrm>
          <a:custGeom>
            <a:avLst/>
            <a:gdLst/>
            <a:ahLst/>
            <a:cxnLst/>
            <a:rect l="l" t="t" r="r" b="b"/>
            <a:pathLst>
              <a:path w="778510" h="240030">
                <a:moveTo>
                  <a:pt x="657859" y="0"/>
                </a:moveTo>
                <a:lnTo>
                  <a:pt x="657859" y="59689"/>
                </a:lnTo>
                <a:lnTo>
                  <a:pt x="0" y="59689"/>
                </a:lnTo>
                <a:lnTo>
                  <a:pt x="59689" y="120650"/>
                </a:lnTo>
                <a:lnTo>
                  <a:pt x="0" y="180339"/>
                </a:lnTo>
                <a:lnTo>
                  <a:pt x="657859" y="180339"/>
                </a:lnTo>
                <a:lnTo>
                  <a:pt x="657859" y="240029"/>
                </a:lnTo>
                <a:lnTo>
                  <a:pt x="778509" y="120650"/>
                </a:lnTo>
                <a:lnTo>
                  <a:pt x="657859" y="0"/>
                </a:lnTo>
                <a:close/>
              </a:path>
            </a:pathLst>
          </a:custGeom>
          <a:solidFill>
            <a:srgbClr val="99CCFF"/>
          </a:solid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4417680" y="2557179"/>
            <a:ext cx="705954" cy="217659"/>
          </a:xfrm>
          <a:custGeom>
            <a:avLst/>
            <a:gdLst/>
            <a:ahLst/>
            <a:cxnLst/>
            <a:rect l="l" t="t" r="r" b="b"/>
            <a:pathLst>
              <a:path w="778510" h="240030">
                <a:moveTo>
                  <a:pt x="0" y="59689"/>
                </a:moveTo>
                <a:lnTo>
                  <a:pt x="657859" y="59689"/>
                </a:lnTo>
                <a:lnTo>
                  <a:pt x="657859" y="0"/>
                </a:lnTo>
                <a:lnTo>
                  <a:pt x="778509" y="120650"/>
                </a:lnTo>
                <a:lnTo>
                  <a:pt x="657859" y="240029"/>
                </a:lnTo>
                <a:lnTo>
                  <a:pt x="657859" y="180339"/>
                </a:lnTo>
                <a:lnTo>
                  <a:pt x="0" y="180339"/>
                </a:lnTo>
                <a:lnTo>
                  <a:pt x="59689" y="120650"/>
                </a:lnTo>
                <a:lnTo>
                  <a:pt x="0" y="59689"/>
                </a:lnTo>
                <a:close/>
              </a:path>
            </a:pathLst>
          </a:custGeom>
          <a:ln w="9344">
            <a:solidFill>
              <a:srgbClr val="000000"/>
            </a:solidFill>
          </a:ln>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4414225" y="2884244"/>
            <a:ext cx="705954" cy="216508"/>
          </a:xfrm>
          <a:custGeom>
            <a:avLst/>
            <a:gdLst/>
            <a:ahLst/>
            <a:cxnLst/>
            <a:rect l="l" t="t" r="r" b="b"/>
            <a:pathLst>
              <a:path w="778510" h="238760">
                <a:moveTo>
                  <a:pt x="119379" y="0"/>
                </a:moveTo>
                <a:lnTo>
                  <a:pt x="0" y="119380"/>
                </a:lnTo>
                <a:lnTo>
                  <a:pt x="119379" y="238760"/>
                </a:lnTo>
                <a:lnTo>
                  <a:pt x="119379" y="179070"/>
                </a:lnTo>
                <a:lnTo>
                  <a:pt x="778510" y="179070"/>
                </a:lnTo>
                <a:lnTo>
                  <a:pt x="718819" y="119380"/>
                </a:lnTo>
                <a:lnTo>
                  <a:pt x="778510" y="59689"/>
                </a:lnTo>
                <a:lnTo>
                  <a:pt x="119379" y="59689"/>
                </a:lnTo>
                <a:lnTo>
                  <a:pt x="119379" y="0"/>
                </a:lnTo>
                <a:close/>
              </a:path>
            </a:pathLst>
          </a:custGeom>
          <a:solidFill>
            <a:srgbClr val="99CCFF"/>
          </a:solidFill>
        </p:spPr>
        <p:txBody>
          <a:bodyPr wrap="square" lIns="0" tIns="0" rIns="0" bIns="0" rtlCol="0"/>
          <a:lstStyle/>
          <a:p>
            <a:pPr defTabSz="829178"/>
            <a:endParaRPr sz="1632">
              <a:solidFill>
                <a:prstClr val="black"/>
              </a:solidFill>
              <a:latin typeface="Calibri"/>
            </a:endParaRPr>
          </a:p>
        </p:txBody>
      </p:sp>
      <p:sp>
        <p:nvSpPr>
          <p:cNvPr id="6" name="object 6"/>
          <p:cNvSpPr/>
          <p:nvPr/>
        </p:nvSpPr>
        <p:spPr>
          <a:xfrm>
            <a:off x="4414225" y="2884244"/>
            <a:ext cx="705954" cy="216508"/>
          </a:xfrm>
          <a:custGeom>
            <a:avLst/>
            <a:gdLst/>
            <a:ahLst/>
            <a:cxnLst/>
            <a:rect l="l" t="t" r="r" b="b"/>
            <a:pathLst>
              <a:path w="778510" h="238760">
                <a:moveTo>
                  <a:pt x="778510" y="59689"/>
                </a:moveTo>
                <a:lnTo>
                  <a:pt x="119379" y="59689"/>
                </a:lnTo>
                <a:lnTo>
                  <a:pt x="119379" y="0"/>
                </a:lnTo>
                <a:lnTo>
                  <a:pt x="0" y="119380"/>
                </a:lnTo>
                <a:lnTo>
                  <a:pt x="119379" y="238760"/>
                </a:lnTo>
                <a:lnTo>
                  <a:pt x="119379" y="179070"/>
                </a:lnTo>
                <a:lnTo>
                  <a:pt x="778510" y="179070"/>
                </a:lnTo>
                <a:lnTo>
                  <a:pt x="718819" y="119380"/>
                </a:lnTo>
                <a:lnTo>
                  <a:pt x="778510" y="59689"/>
                </a:lnTo>
                <a:close/>
              </a:path>
            </a:pathLst>
          </a:custGeom>
          <a:ln w="9344">
            <a:solidFill>
              <a:srgbClr val="000000"/>
            </a:solidFill>
          </a:ln>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5652235" y="1904201"/>
            <a:ext cx="2040701" cy="685224"/>
          </a:xfrm>
          <a:prstGeom prst="rect">
            <a:avLst/>
          </a:prstGeom>
          <a:blipFill>
            <a:blip r:embed="rId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5652235" y="2666585"/>
            <a:ext cx="2116709" cy="761232"/>
          </a:xfrm>
          <a:prstGeom prst="rect">
            <a:avLst/>
          </a:prstGeom>
          <a:blipFill>
            <a:blip r:embed="rId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9" name="object 9"/>
          <p:cNvSpPr txBox="1"/>
          <p:nvPr/>
        </p:nvSpPr>
        <p:spPr>
          <a:xfrm>
            <a:off x="70249" y="867727"/>
            <a:ext cx="8869335" cy="869676"/>
          </a:xfrm>
          <a:prstGeom prst="rect">
            <a:avLst/>
          </a:prstGeom>
        </p:spPr>
        <p:txBody>
          <a:bodyPr vert="horz" wrap="square" lIns="0" tIns="10365" rIns="0" bIns="0" rtlCol="0">
            <a:spAutoFit/>
          </a:bodyPr>
          <a:lstStyle/>
          <a:p>
            <a:pPr marL="11516" defTabSz="829178">
              <a:lnSpc>
                <a:spcPts val="2167"/>
              </a:lnSpc>
              <a:spcBef>
                <a:spcPts val="82"/>
              </a:spcBef>
            </a:pPr>
            <a:r>
              <a:rPr sz="1814" b="1" spc="-9" dirty="0">
                <a:solidFill>
                  <a:prstClr val="black"/>
                </a:solidFill>
                <a:latin typeface="Arial"/>
                <a:cs typeface="Arial"/>
              </a:rPr>
              <a:t>Formal </a:t>
            </a:r>
            <a:r>
              <a:rPr sz="1814" b="1" spc="-14" dirty="0">
                <a:solidFill>
                  <a:prstClr val="black"/>
                </a:solidFill>
                <a:latin typeface="Arial"/>
                <a:cs typeface="Arial"/>
              </a:rPr>
              <a:t>student exchanged program </a:t>
            </a:r>
            <a:r>
              <a:rPr sz="1814" spc="-9" dirty="0">
                <a:solidFill>
                  <a:prstClr val="black"/>
                </a:solidFill>
                <a:latin typeface="Arial"/>
                <a:cs typeface="Arial"/>
              </a:rPr>
              <a:t>(co-badging) at Masters</a:t>
            </a:r>
            <a:r>
              <a:rPr sz="1814" spc="27" dirty="0">
                <a:solidFill>
                  <a:prstClr val="black"/>
                </a:solidFill>
                <a:latin typeface="Arial"/>
                <a:cs typeface="Arial"/>
              </a:rPr>
              <a:t> </a:t>
            </a:r>
            <a:r>
              <a:rPr sz="1814" spc="-9" dirty="0">
                <a:solidFill>
                  <a:prstClr val="black"/>
                </a:solidFill>
                <a:latin typeface="Arial"/>
                <a:cs typeface="Arial"/>
              </a:rPr>
              <a:t>level</a:t>
            </a:r>
            <a:endParaRPr sz="1814">
              <a:solidFill>
                <a:prstClr val="black"/>
              </a:solidFill>
              <a:latin typeface="Arial"/>
              <a:cs typeface="Arial"/>
            </a:endParaRPr>
          </a:p>
          <a:p>
            <a:pPr marL="11516" marR="4607" defTabSz="829178">
              <a:lnSpc>
                <a:spcPts val="2167"/>
              </a:lnSpc>
              <a:spcBef>
                <a:spcPts val="68"/>
              </a:spcBef>
            </a:pPr>
            <a:r>
              <a:rPr sz="1814" spc="-9" dirty="0">
                <a:solidFill>
                  <a:prstClr val="black"/>
                </a:solidFill>
                <a:latin typeface="Arial"/>
                <a:cs typeface="Arial"/>
              </a:rPr>
              <a:t>New </a:t>
            </a:r>
            <a:r>
              <a:rPr sz="1814" spc="-14" dirty="0">
                <a:solidFill>
                  <a:prstClr val="black"/>
                </a:solidFill>
                <a:latin typeface="Arial"/>
                <a:cs typeface="Arial"/>
              </a:rPr>
              <a:t>agreement </a:t>
            </a:r>
            <a:r>
              <a:rPr sz="1814" spc="-9" dirty="0">
                <a:solidFill>
                  <a:prstClr val="black"/>
                </a:solidFill>
                <a:latin typeface="Arial"/>
                <a:cs typeface="Arial"/>
              </a:rPr>
              <a:t>currently in the process </a:t>
            </a:r>
            <a:r>
              <a:rPr sz="1814" spc="-5" dirty="0">
                <a:solidFill>
                  <a:prstClr val="black"/>
                </a:solidFill>
                <a:latin typeface="Arial"/>
                <a:cs typeface="Arial"/>
              </a:rPr>
              <a:t>of </a:t>
            </a:r>
            <a:r>
              <a:rPr sz="1814" spc="-9" dirty="0">
                <a:solidFill>
                  <a:prstClr val="black"/>
                </a:solidFill>
                <a:latin typeface="Arial"/>
                <a:cs typeface="Arial"/>
              </a:rPr>
              <a:t>being signed (old </a:t>
            </a:r>
            <a:r>
              <a:rPr sz="1814" spc="-14" dirty="0">
                <a:solidFill>
                  <a:prstClr val="black"/>
                </a:solidFill>
                <a:latin typeface="Arial"/>
                <a:cs typeface="Arial"/>
              </a:rPr>
              <a:t>agreement ended </a:t>
            </a:r>
            <a:r>
              <a:rPr sz="1814" spc="-9" dirty="0">
                <a:solidFill>
                  <a:prstClr val="black"/>
                </a:solidFill>
                <a:latin typeface="Arial"/>
                <a:cs typeface="Arial"/>
              </a:rPr>
              <a:t>in 2016)  9 students since </a:t>
            </a:r>
            <a:r>
              <a:rPr sz="1814" spc="-14" dirty="0">
                <a:solidFill>
                  <a:prstClr val="black"/>
                </a:solidFill>
                <a:latin typeface="Arial"/>
                <a:cs typeface="Arial"/>
              </a:rPr>
              <a:t>2012 </a:t>
            </a:r>
            <a:r>
              <a:rPr sz="1814" spc="-9" dirty="0">
                <a:solidFill>
                  <a:prstClr val="black"/>
                </a:solidFill>
                <a:latin typeface="Arial"/>
                <a:cs typeface="Arial"/>
              </a:rPr>
              <a:t>(3 UCT and 6</a:t>
            </a:r>
            <a:r>
              <a:rPr sz="1814" spc="-45" dirty="0">
                <a:solidFill>
                  <a:prstClr val="black"/>
                </a:solidFill>
                <a:latin typeface="Arial"/>
                <a:cs typeface="Arial"/>
              </a:rPr>
              <a:t> </a:t>
            </a:r>
            <a:r>
              <a:rPr sz="1814" spc="-9" dirty="0">
                <a:solidFill>
                  <a:prstClr val="black"/>
                </a:solidFill>
                <a:latin typeface="Arial"/>
                <a:cs typeface="Arial"/>
              </a:rPr>
              <a:t>UBO)</a:t>
            </a:r>
            <a:endParaRPr sz="1814">
              <a:solidFill>
                <a:prstClr val="black"/>
              </a:solidFill>
              <a:latin typeface="Arial"/>
              <a:cs typeface="Arial"/>
            </a:endParaRPr>
          </a:p>
        </p:txBody>
      </p:sp>
      <p:sp>
        <p:nvSpPr>
          <p:cNvPr id="10" name="object 10"/>
          <p:cNvSpPr txBox="1">
            <a:spLocks noGrp="1"/>
          </p:cNvSpPr>
          <p:nvPr>
            <p:ph type="title"/>
          </p:nvPr>
        </p:nvSpPr>
        <p:spPr>
          <a:xfrm>
            <a:off x="140499" y="251601"/>
            <a:ext cx="3382359" cy="458226"/>
          </a:xfrm>
          <a:prstGeom prst="rect">
            <a:avLst/>
          </a:prstGeom>
        </p:spPr>
        <p:txBody>
          <a:bodyPr vert="horz" wrap="square" lIns="0" tIns="11516" rIns="0" bIns="0" rtlCol="0">
            <a:spAutoFit/>
          </a:bodyPr>
          <a:lstStyle/>
          <a:p>
            <a:pPr marL="11516">
              <a:spcBef>
                <a:spcPts val="91"/>
              </a:spcBef>
            </a:pPr>
            <a:r>
              <a:rPr spc="-18" dirty="0"/>
              <a:t>Education </a:t>
            </a:r>
            <a:r>
              <a:rPr spc="-5" dirty="0"/>
              <a:t>and</a:t>
            </a:r>
            <a:r>
              <a:rPr spc="-36" dirty="0"/>
              <a:t> </a:t>
            </a:r>
            <a:r>
              <a:rPr spc="-14" dirty="0"/>
              <a:t>training</a:t>
            </a:r>
          </a:p>
        </p:txBody>
      </p:sp>
      <p:sp>
        <p:nvSpPr>
          <p:cNvPr id="11" name="object 11"/>
          <p:cNvSpPr txBox="1"/>
          <p:nvPr/>
        </p:nvSpPr>
        <p:spPr>
          <a:xfrm>
            <a:off x="70249" y="3533768"/>
            <a:ext cx="8634401" cy="3104134"/>
          </a:xfrm>
          <a:prstGeom prst="rect">
            <a:avLst/>
          </a:prstGeom>
        </p:spPr>
        <p:txBody>
          <a:bodyPr vert="horz" wrap="square" lIns="0" tIns="10365" rIns="0" bIns="0" rtlCol="0">
            <a:spAutoFit/>
          </a:bodyPr>
          <a:lstStyle/>
          <a:p>
            <a:pPr marL="11516" defTabSz="829178">
              <a:lnSpc>
                <a:spcPts val="2172"/>
              </a:lnSpc>
              <a:spcBef>
                <a:spcPts val="82"/>
              </a:spcBef>
            </a:pPr>
            <a:r>
              <a:rPr sz="1814" b="1" spc="-14" dirty="0">
                <a:solidFill>
                  <a:prstClr val="black"/>
                </a:solidFill>
                <a:latin typeface="Arial"/>
                <a:cs typeface="Arial"/>
              </a:rPr>
              <a:t>Joint </a:t>
            </a:r>
            <a:r>
              <a:rPr sz="1814" b="1" spc="-9" dirty="0">
                <a:solidFill>
                  <a:prstClr val="black"/>
                </a:solidFill>
                <a:latin typeface="Arial"/>
                <a:cs typeface="Arial"/>
              </a:rPr>
              <a:t>UBO/UCT PhD</a:t>
            </a:r>
            <a:r>
              <a:rPr sz="1814" b="1" spc="-5" dirty="0">
                <a:solidFill>
                  <a:prstClr val="black"/>
                </a:solidFill>
                <a:latin typeface="Arial"/>
                <a:cs typeface="Arial"/>
              </a:rPr>
              <a:t> </a:t>
            </a:r>
            <a:r>
              <a:rPr sz="1814" b="1" spc="-14" dirty="0">
                <a:solidFill>
                  <a:prstClr val="black"/>
                </a:solidFill>
                <a:latin typeface="Arial"/>
                <a:cs typeface="Arial"/>
              </a:rPr>
              <a:t>program</a:t>
            </a:r>
            <a:endParaRPr sz="1814">
              <a:solidFill>
                <a:prstClr val="black"/>
              </a:solidFill>
              <a:latin typeface="Arial"/>
              <a:cs typeface="Arial"/>
            </a:endParaRPr>
          </a:p>
          <a:p>
            <a:pPr marL="321306" defTabSz="829178">
              <a:lnSpc>
                <a:spcPts val="2163"/>
              </a:lnSpc>
            </a:pPr>
            <a:r>
              <a:rPr sz="1814" spc="-9" dirty="0">
                <a:solidFill>
                  <a:prstClr val="black"/>
                </a:solidFill>
                <a:latin typeface="Arial"/>
                <a:cs typeface="Arial"/>
              </a:rPr>
              <a:t>4 students since 2014:</a:t>
            </a:r>
            <a:endParaRPr sz="1814">
              <a:solidFill>
                <a:prstClr val="black"/>
              </a:solidFill>
              <a:latin typeface="Arial"/>
              <a:cs typeface="Arial"/>
            </a:endParaRPr>
          </a:p>
          <a:p>
            <a:pPr marL="321306" marR="4607" defTabSz="829178">
              <a:lnSpc>
                <a:spcPts val="2167"/>
              </a:lnSpc>
              <a:spcBef>
                <a:spcPts val="68"/>
              </a:spcBef>
            </a:pPr>
            <a:r>
              <a:rPr sz="1814" spc="-5" dirty="0">
                <a:solidFill>
                  <a:prstClr val="black"/>
                </a:solidFill>
                <a:latin typeface="Arial"/>
                <a:cs typeface="Arial"/>
              </a:rPr>
              <a:t>J. Collin </a:t>
            </a:r>
            <a:r>
              <a:rPr sz="1814" spc="-14" dirty="0">
                <a:solidFill>
                  <a:prstClr val="black"/>
                </a:solidFill>
                <a:latin typeface="Arial"/>
                <a:cs typeface="Arial"/>
              </a:rPr>
              <a:t>(2014), </a:t>
            </a:r>
            <a:r>
              <a:rPr sz="1814" spc="-5" dirty="0">
                <a:solidFill>
                  <a:prstClr val="black"/>
                </a:solidFill>
                <a:latin typeface="Arial"/>
                <a:cs typeface="Arial"/>
              </a:rPr>
              <a:t>S. </a:t>
            </a:r>
            <a:r>
              <a:rPr sz="1814" spc="-9" dirty="0">
                <a:solidFill>
                  <a:prstClr val="black"/>
                </a:solidFill>
                <a:latin typeface="Arial"/>
                <a:cs typeface="Arial"/>
              </a:rPr>
              <a:t>Asdar (2015), M. Ragoasha (2015), Fehmi Dilmahamod (2016)  Students must register at least one year in the partner</a:t>
            </a:r>
            <a:r>
              <a:rPr sz="1814" spc="-18" dirty="0">
                <a:solidFill>
                  <a:prstClr val="black"/>
                </a:solidFill>
                <a:latin typeface="Arial"/>
                <a:cs typeface="Arial"/>
              </a:rPr>
              <a:t> </a:t>
            </a:r>
            <a:r>
              <a:rPr sz="1814" spc="-9" dirty="0">
                <a:solidFill>
                  <a:prstClr val="black"/>
                </a:solidFill>
                <a:latin typeface="Arial"/>
                <a:cs typeface="Arial"/>
              </a:rPr>
              <a:t>university</a:t>
            </a:r>
            <a:endParaRPr sz="1814">
              <a:solidFill>
                <a:prstClr val="black"/>
              </a:solidFill>
              <a:latin typeface="Arial"/>
              <a:cs typeface="Arial"/>
            </a:endParaRPr>
          </a:p>
          <a:p>
            <a:pPr marL="11516" defTabSz="829178">
              <a:lnSpc>
                <a:spcPts val="2172"/>
              </a:lnSpc>
              <a:spcBef>
                <a:spcPts val="1220"/>
              </a:spcBef>
              <a:tabLst>
                <a:tab pos="3657020" algn="l"/>
              </a:tabLst>
            </a:pPr>
            <a:r>
              <a:rPr sz="1814" b="1" spc="-9" dirty="0">
                <a:solidFill>
                  <a:prstClr val="black"/>
                </a:solidFill>
                <a:latin typeface="Arial"/>
                <a:cs typeface="Arial"/>
              </a:rPr>
              <a:t>Contribution to the</a:t>
            </a:r>
            <a:r>
              <a:rPr sz="1814" b="1" spc="5" dirty="0">
                <a:solidFill>
                  <a:prstClr val="black"/>
                </a:solidFill>
                <a:latin typeface="Arial"/>
                <a:cs typeface="Arial"/>
              </a:rPr>
              <a:t> </a:t>
            </a:r>
            <a:r>
              <a:rPr sz="1814" b="1" spc="-9" dirty="0">
                <a:solidFill>
                  <a:prstClr val="black"/>
                </a:solidFill>
                <a:latin typeface="Arial"/>
                <a:cs typeface="Arial"/>
              </a:rPr>
              <a:t>UCT</a:t>
            </a:r>
            <a:r>
              <a:rPr sz="1814" b="1" spc="-14" dirty="0">
                <a:solidFill>
                  <a:prstClr val="black"/>
                </a:solidFill>
                <a:latin typeface="Arial"/>
                <a:cs typeface="Arial"/>
              </a:rPr>
              <a:t> </a:t>
            </a:r>
            <a:r>
              <a:rPr sz="1814" b="1" spc="-9" dirty="0">
                <a:solidFill>
                  <a:prstClr val="black"/>
                </a:solidFill>
                <a:latin typeface="Arial"/>
                <a:cs typeface="Arial"/>
              </a:rPr>
              <a:t>Masters	« Operational </a:t>
            </a:r>
            <a:r>
              <a:rPr sz="1814" b="1" spc="-14" dirty="0">
                <a:solidFill>
                  <a:prstClr val="black"/>
                </a:solidFill>
                <a:latin typeface="Arial"/>
                <a:cs typeface="Arial"/>
              </a:rPr>
              <a:t>Oceanography</a:t>
            </a:r>
            <a:r>
              <a:rPr sz="1814" b="1" spc="-23" dirty="0">
                <a:solidFill>
                  <a:prstClr val="black"/>
                </a:solidFill>
                <a:latin typeface="Arial"/>
                <a:cs typeface="Arial"/>
              </a:rPr>
              <a:t> </a:t>
            </a:r>
            <a:r>
              <a:rPr sz="1814" b="1" spc="-9" dirty="0">
                <a:solidFill>
                  <a:prstClr val="black"/>
                </a:solidFill>
                <a:latin typeface="Arial"/>
                <a:cs typeface="Arial"/>
              </a:rPr>
              <a:t>»</a:t>
            </a:r>
            <a:endParaRPr sz="1814">
              <a:solidFill>
                <a:prstClr val="black"/>
              </a:solidFill>
              <a:latin typeface="Arial"/>
              <a:cs typeface="Arial"/>
            </a:endParaRPr>
          </a:p>
          <a:p>
            <a:pPr marL="730137" marR="1797704" defTabSz="829178">
              <a:lnSpc>
                <a:spcPts val="2167"/>
              </a:lnSpc>
              <a:spcBef>
                <a:spcPts val="73"/>
              </a:spcBef>
            </a:pPr>
            <a:r>
              <a:rPr sz="1814" spc="-5" dirty="0">
                <a:solidFill>
                  <a:prstClr val="black"/>
                </a:solidFill>
                <a:latin typeface="Arial"/>
                <a:cs typeface="Arial"/>
              </a:rPr>
              <a:t>S. </a:t>
            </a:r>
            <a:r>
              <a:rPr sz="1814" spc="-9" dirty="0">
                <a:solidFill>
                  <a:prstClr val="black"/>
                </a:solidFill>
                <a:latin typeface="Arial"/>
                <a:cs typeface="Arial"/>
              </a:rPr>
              <a:t>Herbette (Ocean Dynamics – Rotating </a:t>
            </a:r>
            <a:r>
              <a:rPr sz="1814" spc="-63" dirty="0">
                <a:solidFill>
                  <a:prstClr val="black"/>
                </a:solidFill>
                <a:latin typeface="Arial"/>
                <a:cs typeface="Arial"/>
              </a:rPr>
              <a:t>Tank </a:t>
            </a:r>
            <a:r>
              <a:rPr sz="1814" spc="-9" dirty="0">
                <a:solidFill>
                  <a:prstClr val="black"/>
                </a:solidFill>
                <a:latin typeface="Arial"/>
                <a:cs typeface="Arial"/>
              </a:rPr>
              <a:t>Experiments)  30h per</a:t>
            </a:r>
            <a:r>
              <a:rPr sz="1814" spc="-18" dirty="0">
                <a:solidFill>
                  <a:prstClr val="black"/>
                </a:solidFill>
                <a:latin typeface="Arial"/>
                <a:cs typeface="Arial"/>
              </a:rPr>
              <a:t> </a:t>
            </a:r>
            <a:r>
              <a:rPr sz="1814" spc="-9" dirty="0">
                <a:solidFill>
                  <a:prstClr val="black"/>
                </a:solidFill>
                <a:latin typeface="Arial"/>
                <a:cs typeface="Arial"/>
              </a:rPr>
              <a:t>year</a:t>
            </a:r>
            <a:endParaRPr sz="1814">
              <a:solidFill>
                <a:prstClr val="black"/>
              </a:solidFill>
              <a:latin typeface="Arial"/>
              <a:cs typeface="Arial"/>
            </a:endParaRPr>
          </a:p>
          <a:p>
            <a:pPr marL="730137" defTabSz="829178">
              <a:lnSpc>
                <a:spcPts val="2086"/>
              </a:lnSpc>
            </a:pPr>
            <a:r>
              <a:rPr sz="1814" spc="-9" dirty="0">
                <a:solidFill>
                  <a:prstClr val="black"/>
                </a:solidFill>
                <a:latin typeface="Arial"/>
                <a:cs typeface="Arial"/>
              </a:rPr>
              <a:t>Until </a:t>
            </a:r>
            <a:r>
              <a:rPr sz="1814" spc="-36" dirty="0">
                <a:solidFill>
                  <a:prstClr val="black"/>
                </a:solidFill>
                <a:latin typeface="Arial"/>
                <a:cs typeface="Arial"/>
              </a:rPr>
              <a:t>now, </a:t>
            </a:r>
            <a:r>
              <a:rPr sz="1814" spc="-9" dirty="0">
                <a:solidFill>
                  <a:prstClr val="black"/>
                </a:solidFill>
                <a:latin typeface="Arial"/>
                <a:cs typeface="Arial"/>
              </a:rPr>
              <a:t>these hours </a:t>
            </a:r>
            <a:r>
              <a:rPr sz="1814" spc="-14" dirty="0">
                <a:solidFill>
                  <a:prstClr val="black"/>
                </a:solidFill>
                <a:latin typeface="Arial"/>
                <a:cs typeface="Arial"/>
              </a:rPr>
              <a:t>have been </a:t>
            </a:r>
            <a:r>
              <a:rPr sz="1814" spc="-9" dirty="0">
                <a:solidFill>
                  <a:prstClr val="black"/>
                </a:solidFill>
                <a:latin typeface="Arial"/>
                <a:cs typeface="Arial"/>
              </a:rPr>
              <a:t>taken out of my </a:t>
            </a:r>
            <a:r>
              <a:rPr sz="1814" spc="-5" dirty="0">
                <a:solidFill>
                  <a:prstClr val="black"/>
                </a:solidFill>
                <a:latin typeface="Arial"/>
                <a:cs typeface="Arial"/>
              </a:rPr>
              <a:t>UBO</a:t>
            </a:r>
            <a:r>
              <a:rPr sz="1814" spc="45" dirty="0">
                <a:solidFill>
                  <a:prstClr val="black"/>
                </a:solidFill>
                <a:latin typeface="Arial"/>
                <a:cs typeface="Arial"/>
              </a:rPr>
              <a:t> </a:t>
            </a:r>
            <a:r>
              <a:rPr sz="1814" spc="-14" dirty="0">
                <a:solidFill>
                  <a:prstClr val="black"/>
                </a:solidFill>
                <a:latin typeface="Arial"/>
                <a:cs typeface="Arial"/>
              </a:rPr>
              <a:t>duty</a:t>
            </a:r>
            <a:endParaRPr sz="1814">
              <a:solidFill>
                <a:prstClr val="black"/>
              </a:solidFill>
              <a:latin typeface="Arial"/>
              <a:cs typeface="Arial"/>
            </a:endParaRPr>
          </a:p>
          <a:p>
            <a:pPr defTabSz="829178">
              <a:spcBef>
                <a:spcPts val="45"/>
              </a:spcBef>
            </a:pPr>
            <a:endParaRPr sz="2539">
              <a:solidFill>
                <a:prstClr val="black"/>
              </a:solidFill>
              <a:latin typeface="Times New Roman"/>
              <a:cs typeface="Times New Roman"/>
            </a:endParaRPr>
          </a:p>
          <a:p>
            <a:pPr marL="11516" defTabSz="829178"/>
            <a:r>
              <a:rPr sz="1814" b="1" spc="-9" dirty="0">
                <a:solidFill>
                  <a:srgbClr val="FF0000"/>
                </a:solidFill>
                <a:latin typeface="Arial"/>
                <a:cs typeface="Arial"/>
              </a:rPr>
              <a:t>Projet MIC UBO/Afrique du Sud </a:t>
            </a:r>
            <a:r>
              <a:rPr sz="1814" b="1" spc="-14" dirty="0">
                <a:solidFill>
                  <a:srgbClr val="FF0000"/>
                </a:solidFill>
                <a:latin typeface="Arial"/>
                <a:cs typeface="Arial"/>
              </a:rPr>
              <a:t>soumis en</a:t>
            </a:r>
            <a:r>
              <a:rPr sz="1814" b="1" spc="5" dirty="0">
                <a:solidFill>
                  <a:srgbClr val="FF0000"/>
                </a:solidFill>
                <a:latin typeface="Arial"/>
                <a:cs typeface="Arial"/>
              </a:rPr>
              <a:t> </a:t>
            </a:r>
            <a:r>
              <a:rPr sz="1814" b="1" spc="-14" dirty="0">
                <a:solidFill>
                  <a:srgbClr val="FF0000"/>
                </a:solidFill>
                <a:latin typeface="Arial"/>
                <a:cs typeface="Arial"/>
              </a:rPr>
              <a:t>2017</a:t>
            </a:r>
            <a:endParaRPr sz="1814">
              <a:solidFill>
                <a:prstClr val="black"/>
              </a:solidFill>
              <a:latin typeface="Arial"/>
              <a:cs typeface="Arial"/>
            </a:endParaRPr>
          </a:p>
        </p:txBody>
      </p:sp>
    </p:spTree>
    <p:extLst>
      <p:ext uri="{BB962C8B-B14F-4D97-AF65-F5344CB8AC3E}">
        <p14:creationId xmlns:p14="http://schemas.microsoft.com/office/powerpoint/2010/main" val="79744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16930" y="1359476"/>
            <a:ext cx="786567" cy="1583501"/>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3" name="object 3"/>
          <p:cNvSpPr txBox="1">
            <a:spLocks noGrp="1"/>
          </p:cNvSpPr>
          <p:nvPr>
            <p:ph type="title"/>
          </p:nvPr>
        </p:nvSpPr>
        <p:spPr>
          <a:xfrm>
            <a:off x="3203855" y="131831"/>
            <a:ext cx="2777749" cy="374485"/>
          </a:xfrm>
          <a:prstGeom prst="rect">
            <a:avLst/>
          </a:prstGeom>
        </p:spPr>
        <p:txBody>
          <a:bodyPr vert="horz" wrap="square" lIns="0" tIns="11516" rIns="0" bIns="0" rtlCol="0">
            <a:spAutoFit/>
          </a:bodyPr>
          <a:lstStyle/>
          <a:p>
            <a:pPr marL="11516">
              <a:spcBef>
                <a:spcPts val="91"/>
              </a:spcBef>
            </a:pPr>
            <a:r>
              <a:rPr sz="2358" b="1" spc="-5" dirty="0">
                <a:solidFill>
                  <a:srgbClr val="000000"/>
                </a:solidFill>
                <a:latin typeface="Arial"/>
                <a:cs typeface="Arial"/>
              </a:rPr>
              <a:t>ICEMASA </a:t>
            </a:r>
            <a:r>
              <a:rPr sz="2358" b="1" dirty="0">
                <a:solidFill>
                  <a:srgbClr val="000000"/>
                </a:solidFill>
                <a:latin typeface="Arial"/>
                <a:cs typeface="Arial"/>
              </a:rPr>
              <a:t>→</a:t>
            </a:r>
            <a:r>
              <a:rPr sz="2358" b="1" spc="-141" dirty="0">
                <a:solidFill>
                  <a:srgbClr val="000000"/>
                </a:solidFill>
                <a:latin typeface="Arial"/>
                <a:cs typeface="Arial"/>
              </a:rPr>
              <a:t> </a:t>
            </a:r>
            <a:r>
              <a:rPr sz="2358" b="1" dirty="0">
                <a:solidFill>
                  <a:srgbClr val="000000"/>
                </a:solidFill>
                <a:latin typeface="Arial"/>
                <a:cs typeface="Arial"/>
              </a:rPr>
              <a:t>ILOSA</a:t>
            </a:r>
            <a:endParaRPr sz="2358">
              <a:latin typeface="Arial"/>
              <a:cs typeface="Arial"/>
            </a:endParaRPr>
          </a:p>
        </p:txBody>
      </p:sp>
      <p:sp>
        <p:nvSpPr>
          <p:cNvPr id="4" name="object 4"/>
          <p:cNvSpPr txBox="1"/>
          <p:nvPr/>
        </p:nvSpPr>
        <p:spPr>
          <a:xfrm>
            <a:off x="2942434" y="806690"/>
            <a:ext cx="3199824" cy="262787"/>
          </a:xfrm>
          <a:prstGeom prst="rect">
            <a:avLst/>
          </a:prstGeom>
        </p:spPr>
        <p:txBody>
          <a:bodyPr vert="horz" wrap="square" lIns="0" tIns="11516" rIns="0" bIns="0" rtlCol="0">
            <a:spAutoFit/>
          </a:bodyPr>
          <a:lstStyle/>
          <a:p>
            <a:pPr marL="11516" defTabSz="829178">
              <a:spcBef>
                <a:spcPts val="91"/>
              </a:spcBef>
            </a:pPr>
            <a:r>
              <a:rPr sz="1632" b="1" spc="-5" dirty="0">
                <a:solidFill>
                  <a:prstClr val="black"/>
                </a:solidFill>
                <a:latin typeface="Arial"/>
                <a:cs typeface="Arial"/>
              </a:rPr>
              <a:t>Can </a:t>
            </a:r>
            <a:r>
              <a:rPr sz="1632" b="1" dirty="0">
                <a:solidFill>
                  <a:prstClr val="black"/>
                </a:solidFill>
                <a:latin typeface="Arial"/>
                <a:cs typeface="Arial"/>
              </a:rPr>
              <a:t>we </a:t>
            </a:r>
            <a:r>
              <a:rPr sz="1632" b="1" spc="-5" dirty="0">
                <a:solidFill>
                  <a:prstClr val="black"/>
                </a:solidFill>
                <a:latin typeface="Arial"/>
                <a:cs typeface="Arial"/>
              </a:rPr>
              <a:t>do </a:t>
            </a:r>
            <a:r>
              <a:rPr sz="1632" b="1" dirty="0">
                <a:solidFill>
                  <a:prstClr val="black"/>
                </a:solidFill>
                <a:latin typeface="Arial"/>
                <a:cs typeface="Arial"/>
              </a:rPr>
              <a:t>the </a:t>
            </a:r>
            <a:r>
              <a:rPr sz="1632" b="1" spc="-9" dirty="0">
                <a:solidFill>
                  <a:prstClr val="black"/>
                </a:solidFill>
                <a:latin typeface="Arial"/>
                <a:cs typeface="Arial"/>
              </a:rPr>
              <a:t>same </a:t>
            </a:r>
            <a:r>
              <a:rPr sz="1632" b="1" spc="-5" dirty="0">
                <a:solidFill>
                  <a:prstClr val="black"/>
                </a:solidFill>
                <a:latin typeface="Arial"/>
                <a:cs typeface="Arial"/>
              </a:rPr>
              <a:t>with NMU</a:t>
            </a:r>
            <a:r>
              <a:rPr sz="1632" b="1" spc="-45" dirty="0">
                <a:solidFill>
                  <a:prstClr val="black"/>
                </a:solidFill>
                <a:latin typeface="Arial"/>
                <a:cs typeface="Arial"/>
              </a:rPr>
              <a:t> </a:t>
            </a:r>
            <a:r>
              <a:rPr sz="1632" b="1" dirty="0">
                <a:solidFill>
                  <a:prstClr val="black"/>
                </a:solidFill>
                <a:latin typeface="Arial"/>
                <a:cs typeface="Arial"/>
              </a:rPr>
              <a:t>?</a:t>
            </a:r>
            <a:endParaRPr sz="1632">
              <a:solidFill>
                <a:prstClr val="black"/>
              </a:solidFill>
              <a:latin typeface="Arial"/>
              <a:cs typeface="Arial"/>
            </a:endParaRPr>
          </a:p>
        </p:txBody>
      </p:sp>
      <p:sp>
        <p:nvSpPr>
          <p:cNvPr id="5" name="object 5"/>
          <p:cNvSpPr txBox="1"/>
          <p:nvPr/>
        </p:nvSpPr>
        <p:spPr>
          <a:xfrm>
            <a:off x="1440698" y="4247783"/>
            <a:ext cx="105950" cy="137176"/>
          </a:xfrm>
          <a:prstGeom prst="rect">
            <a:avLst/>
          </a:prstGeom>
        </p:spPr>
        <p:txBody>
          <a:bodyPr vert="horz" wrap="square" lIns="0" tIns="11516" rIns="0" bIns="0" rtlCol="0">
            <a:spAutoFit/>
          </a:bodyPr>
          <a:lstStyle/>
          <a:p>
            <a:pPr marL="11516" defTabSz="829178">
              <a:spcBef>
                <a:spcPts val="91"/>
              </a:spcBef>
            </a:pPr>
            <a:r>
              <a:rPr sz="816" spc="154" dirty="0">
                <a:solidFill>
                  <a:prstClr val="black"/>
                </a:solidFill>
                <a:latin typeface="Arial"/>
                <a:cs typeface="Arial"/>
              </a:rPr>
              <a:t>●</a:t>
            </a:r>
            <a:endParaRPr sz="816">
              <a:solidFill>
                <a:prstClr val="black"/>
              </a:solidFill>
              <a:latin typeface="Arial"/>
              <a:cs typeface="Arial"/>
            </a:endParaRPr>
          </a:p>
        </p:txBody>
      </p:sp>
      <p:sp>
        <p:nvSpPr>
          <p:cNvPr id="6" name="object 6"/>
          <p:cNvSpPr txBox="1"/>
          <p:nvPr/>
        </p:nvSpPr>
        <p:spPr>
          <a:xfrm>
            <a:off x="1636477" y="4176381"/>
            <a:ext cx="3377176" cy="290807"/>
          </a:xfrm>
          <a:prstGeom prst="rect">
            <a:avLst/>
          </a:prstGeom>
        </p:spPr>
        <p:txBody>
          <a:bodyPr vert="horz" wrap="square" lIns="0" tIns="11516" rIns="0" bIns="0" rtlCol="0">
            <a:spAutoFit/>
          </a:bodyPr>
          <a:lstStyle/>
          <a:p>
            <a:pPr marL="11516" defTabSz="829178">
              <a:spcBef>
                <a:spcPts val="91"/>
              </a:spcBef>
            </a:pPr>
            <a:r>
              <a:rPr sz="1814" dirty="0">
                <a:solidFill>
                  <a:prstClr val="black"/>
                </a:solidFill>
                <a:latin typeface="Arial"/>
                <a:cs typeface="Arial"/>
              </a:rPr>
              <a:t>Exchange of </a:t>
            </a:r>
            <a:r>
              <a:rPr sz="1814" spc="-9" dirty="0">
                <a:solidFill>
                  <a:prstClr val="black"/>
                </a:solidFill>
                <a:latin typeface="Arial"/>
                <a:cs typeface="Arial"/>
              </a:rPr>
              <a:t>staff </a:t>
            </a:r>
            <a:r>
              <a:rPr sz="1814" dirty="0">
                <a:solidFill>
                  <a:prstClr val="black"/>
                </a:solidFill>
                <a:latin typeface="Arial"/>
                <a:cs typeface="Arial"/>
              </a:rPr>
              <a:t>and </a:t>
            </a:r>
            <a:r>
              <a:rPr sz="1814" spc="-5" dirty="0">
                <a:solidFill>
                  <a:prstClr val="black"/>
                </a:solidFill>
                <a:latin typeface="Arial"/>
                <a:cs typeface="Arial"/>
              </a:rPr>
              <a:t>students</a:t>
            </a:r>
            <a:r>
              <a:rPr sz="1814" spc="-54" dirty="0">
                <a:solidFill>
                  <a:prstClr val="black"/>
                </a:solidFill>
                <a:latin typeface="Arial"/>
                <a:cs typeface="Arial"/>
              </a:rPr>
              <a:t> </a:t>
            </a:r>
            <a:r>
              <a:rPr sz="1814" dirty="0">
                <a:solidFill>
                  <a:prstClr val="black"/>
                </a:solidFill>
                <a:latin typeface="Arial"/>
                <a:cs typeface="Arial"/>
              </a:rPr>
              <a:t>?</a:t>
            </a:r>
            <a:endParaRPr sz="1814">
              <a:solidFill>
                <a:prstClr val="black"/>
              </a:solidFill>
              <a:latin typeface="Arial"/>
              <a:cs typeface="Arial"/>
            </a:endParaRPr>
          </a:p>
        </p:txBody>
      </p:sp>
      <p:sp>
        <p:nvSpPr>
          <p:cNvPr id="7" name="object 7"/>
          <p:cNvSpPr txBox="1"/>
          <p:nvPr/>
        </p:nvSpPr>
        <p:spPr>
          <a:xfrm>
            <a:off x="1440698" y="4761413"/>
            <a:ext cx="105950" cy="137176"/>
          </a:xfrm>
          <a:prstGeom prst="rect">
            <a:avLst/>
          </a:prstGeom>
        </p:spPr>
        <p:txBody>
          <a:bodyPr vert="horz" wrap="square" lIns="0" tIns="11516" rIns="0" bIns="0" rtlCol="0">
            <a:spAutoFit/>
          </a:bodyPr>
          <a:lstStyle/>
          <a:p>
            <a:pPr marL="11516" defTabSz="829178">
              <a:spcBef>
                <a:spcPts val="91"/>
              </a:spcBef>
            </a:pPr>
            <a:r>
              <a:rPr sz="816" spc="154" dirty="0">
                <a:solidFill>
                  <a:prstClr val="black"/>
                </a:solidFill>
                <a:latin typeface="Arial"/>
                <a:cs typeface="Arial"/>
              </a:rPr>
              <a:t>●</a:t>
            </a:r>
            <a:endParaRPr sz="816">
              <a:solidFill>
                <a:prstClr val="black"/>
              </a:solidFill>
              <a:latin typeface="Arial"/>
              <a:cs typeface="Arial"/>
            </a:endParaRPr>
          </a:p>
        </p:txBody>
      </p:sp>
      <p:sp>
        <p:nvSpPr>
          <p:cNvPr id="8" name="object 8"/>
          <p:cNvSpPr txBox="1"/>
          <p:nvPr/>
        </p:nvSpPr>
        <p:spPr>
          <a:xfrm>
            <a:off x="1636477" y="4690011"/>
            <a:ext cx="5815192" cy="290807"/>
          </a:xfrm>
          <a:prstGeom prst="rect">
            <a:avLst/>
          </a:prstGeom>
        </p:spPr>
        <p:txBody>
          <a:bodyPr vert="horz" wrap="square" lIns="0" tIns="11516" rIns="0" bIns="0" rtlCol="0">
            <a:spAutoFit/>
          </a:bodyPr>
          <a:lstStyle/>
          <a:p>
            <a:pPr marL="11516" defTabSz="829178">
              <a:spcBef>
                <a:spcPts val="91"/>
              </a:spcBef>
            </a:pPr>
            <a:r>
              <a:rPr sz="1814" dirty="0">
                <a:solidFill>
                  <a:prstClr val="black"/>
                </a:solidFill>
                <a:latin typeface="Arial"/>
                <a:cs typeface="Arial"/>
              </a:rPr>
              <a:t>Formalize it in a cobadging agreement </a:t>
            </a:r>
            <a:r>
              <a:rPr sz="1814" spc="-5" dirty="0">
                <a:solidFill>
                  <a:prstClr val="black"/>
                </a:solidFill>
                <a:latin typeface="Arial"/>
                <a:cs typeface="Arial"/>
              </a:rPr>
              <a:t>at Masters </a:t>
            </a:r>
            <a:r>
              <a:rPr sz="1814" dirty="0">
                <a:solidFill>
                  <a:prstClr val="black"/>
                </a:solidFill>
                <a:latin typeface="Arial"/>
                <a:cs typeface="Arial"/>
              </a:rPr>
              <a:t>level</a:t>
            </a:r>
            <a:r>
              <a:rPr sz="1814" spc="-82" dirty="0">
                <a:solidFill>
                  <a:prstClr val="black"/>
                </a:solidFill>
                <a:latin typeface="Arial"/>
                <a:cs typeface="Arial"/>
              </a:rPr>
              <a:t> </a:t>
            </a:r>
            <a:r>
              <a:rPr sz="1814" dirty="0">
                <a:solidFill>
                  <a:prstClr val="black"/>
                </a:solidFill>
                <a:latin typeface="Arial"/>
                <a:cs typeface="Arial"/>
              </a:rPr>
              <a:t>?</a:t>
            </a:r>
            <a:endParaRPr sz="1814">
              <a:solidFill>
                <a:prstClr val="black"/>
              </a:solidFill>
              <a:latin typeface="Arial"/>
              <a:cs typeface="Arial"/>
            </a:endParaRPr>
          </a:p>
        </p:txBody>
      </p:sp>
      <p:sp>
        <p:nvSpPr>
          <p:cNvPr id="9" name="object 9"/>
          <p:cNvSpPr txBox="1"/>
          <p:nvPr/>
        </p:nvSpPr>
        <p:spPr>
          <a:xfrm>
            <a:off x="1440698" y="5275042"/>
            <a:ext cx="105950" cy="137176"/>
          </a:xfrm>
          <a:prstGeom prst="rect">
            <a:avLst/>
          </a:prstGeom>
        </p:spPr>
        <p:txBody>
          <a:bodyPr vert="horz" wrap="square" lIns="0" tIns="11516" rIns="0" bIns="0" rtlCol="0">
            <a:spAutoFit/>
          </a:bodyPr>
          <a:lstStyle/>
          <a:p>
            <a:pPr marL="11516" defTabSz="829178">
              <a:spcBef>
                <a:spcPts val="91"/>
              </a:spcBef>
            </a:pPr>
            <a:r>
              <a:rPr sz="816" spc="154" dirty="0">
                <a:solidFill>
                  <a:prstClr val="black"/>
                </a:solidFill>
                <a:latin typeface="Arial"/>
                <a:cs typeface="Arial"/>
              </a:rPr>
              <a:t>●</a:t>
            </a:r>
            <a:endParaRPr sz="816">
              <a:solidFill>
                <a:prstClr val="black"/>
              </a:solidFill>
              <a:latin typeface="Arial"/>
              <a:cs typeface="Arial"/>
            </a:endParaRPr>
          </a:p>
        </p:txBody>
      </p:sp>
      <p:sp>
        <p:nvSpPr>
          <p:cNvPr id="10" name="object 10"/>
          <p:cNvSpPr txBox="1"/>
          <p:nvPr/>
        </p:nvSpPr>
        <p:spPr>
          <a:xfrm>
            <a:off x="1636477" y="5203642"/>
            <a:ext cx="4897913" cy="290807"/>
          </a:xfrm>
          <a:prstGeom prst="rect">
            <a:avLst/>
          </a:prstGeom>
        </p:spPr>
        <p:txBody>
          <a:bodyPr vert="horz" wrap="square" lIns="0" tIns="11516" rIns="0" bIns="0" rtlCol="0">
            <a:spAutoFit/>
          </a:bodyPr>
          <a:lstStyle/>
          <a:p>
            <a:pPr marL="11516" defTabSz="829178">
              <a:spcBef>
                <a:spcPts val="91"/>
              </a:spcBef>
            </a:pPr>
            <a:r>
              <a:rPr sz="1814" dirty="0">
                <a:solidFill>
                  <a:prstClr val="black"/>
                </a:solidFill>
                <a:latin typeface="Arial"/>
                <a:cs typeface="Arial"/>
              </a:rPr>
              <a:t>Develop collaborative Joint Research </a:t>
            </a:r>
            <a:r>
              <a:rPr sz="1814" spc="-5" dirty="0">
                <a:solidFill>
                  <a:prstClr val="black"/>
                </a:solidFill>
                <a:latin typeface="Arial"/>
                <a:cs typeface="Arial"/>
              </a:rPr>
              <a:t>projects</a:t>
            </a:r>
            <a:r>
              <a:rPr sz="1814" spc="-54" dirty="0">
                <a:solidFill>
                  <a:prstClr val="black"/>
                </a:solidFill>
                <a:latin typeface="Arial"/>
                <a:cs typeface="Arial"/>
              </a:rPr>
              <a:t> </a:t>
            </a:r>
            <a:r>
              <a:rPr sz="1814" dirty="0">
                <a:solidFill>
                  <a:prstClr val="black"/>
                </a:solidFill>
                <a:latin typeface="Arial"/>
                <a:cs typeface="Arial"/>
              </a:rPr>
              <a:t>?</a:t>
            </a:r>
            <a:endParaRPr sz="1814">
              <a:solidFill>
                <a:prstClr val="black"/>
              </a:solidFill>
              <a:latin typeface="Arial"/>
              <a:cs typeface="Arial"/>
            </a:endParaRPr>
          </a:p>
        </p:txBody>
      </p:sp>
      <p:sp>
        <p:nvSpPr>
          <p:cNvPr id="11" name="object 11"/>
          <p:cNvSpPr/>
          <p:nvPr/>
        </p:nvSpPr>
        <p:spPr>
          <a:xfrm>
            <a:off x="740503" y="1698058"/>
            <a:ext cx="3175064" cy="1196550"/>
          </a:xfrm>
          <a:prstGeom prst="rect">
            <a:avLst/>
          </a:prstGeom>
          <a:blipFill>
            <a:blip r:embed="rId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2" name="object 12"/>
          <p:cNvSpPr/>
          <p:nvPr/>
        </p:nvSpPr>
        <p:spPr>
          <a:xfrm>
            <a:off x="4091766" y="2023971"/>
            <a:ext cx="705954" cy="218811"/>
          </a:xfrm>
          <a:custGeom>
            <a:avLst/>
            <a:gdLst/>
            <a:ahLst/>
            <a:cxnLst/>
            <a:rect l="l" t="t" r="r" b="b"/>
            <a:pathLst>
              <a:path w="778510" h="241300">
                <a:moveTo>
                  <a:pt x="657860" y="0"/>
                </a:moveTo>
                <a:lnTo>
                  <a:pt x="657860" y="60960"/>
                </a:lnTo>
                <a:lnTo>
                  <a:pt x="0" y="60960"/>
                </a:lnTo>
                <a:lnTo>
                  <a:pt x="59689" y="120650"/>
                </a:lnTo>
                <a:lnTo>
                  <a:pt x="0" y="180339"/>
                </a:lnTo>
                <a:lnTo>
                  <a:pt x="657860" y="180339"/>
                </a:lnTo>
                <a:lnTo>
                  <a:pt x="657860" y="241300"/>
                </a:lnTo>
                <a:lnTo>
                  <a:pt x="778510" y="120650"/>
                </a:lnTo>
                <a:lnTo>
                  <a:pt x="657860" y="0"/>
                </a:lnTo>
                <a:close/>
              </a:path>
            </a:pathLst>
          </a:custGeom>
          <a:solidFill>
            <a:srgbClr val="99CCFF"/>
          </a:solidFill>
        </p:spPr>
        <p:txBody>
          <a:bodyPr wrap="square" lIns="0" tIns="0" rIns="0" bIns="0" rtlCol="0"/>
          <a:lstStyle/>
          <a:p>
            <a:pPr defTabSz="829178"/>
            <a:endParaRPr sz="1632">
              <a:solidFill>
                <a:prstClr val="black"/>
              </a:solidFill>
              <a:latin typeface="Calibri"/>
            </a:endParaRPr>
          </a:p>
        </p:txBody>
      </p:sp>
      <p:sp>
        <p:nvSpPr>
          <p:cNvPr id="13" name="object 13"/>
          <p:cNvSpPr/>
          <p:nvPr/>
        </p:nvSpPr>
        <p:spPr>
          <a:xfrm>
            <a:off x="4091766" y="2023971"/>
            <a:ext cx="705954" cy="218811"/>
          </a:xfrm>
          <a:custGeom>
            <a:avLst/>
            <a:gdLst/>
            <a:ahLst/>
            <a:cxnLst/>
            <a:rect l="l" t="t" r="r" b="b"/>
            <a:pathLst>
              <a:path w="778510" h="241300">
                <a:moveTo>
                  <a:pt x="0" y="60960"/>
                </a:moveTo>
                <a:lnTo>
                  <a:pt x="657860" y="60960"/>
                </a:lnTo>
                <a:lnTo>
                  <a:pt x="657860" y="0"/>
                </a:lnTo>
                <a:lnTo>
                  <a:pt x="778510" y="120650"/>
                </a:lnTo>
                <a:lnTo>
                  <a:pt x="657860" y="241300"/>
                </a:lnTo>
                <a:lnTo>
                  <a:pt x="657860" y="180339"/>
                </a:lnTo>
                <a:lnTo>
                  <a:pt x="0" y="180339"/>
                </a:lnTo>
                <a:lnTo>
                  <a:pt x="59689" y="120650"/>
                </a:lnTo>
                <a:lnTo>
                  <a:pt x="0" y="60960"/>
                </a:lnTo>
                <a:close/>
              </a:path>
            </a:pathLst>
          </a:custGeom>
          <a:ln w="9344">
            <a:solidFill>
              <a:srgbClr val="000000"/>
            </a:solidFill>
          </a:ln>
        </p:spPr>
        <p:txBody>
          <a:bodyPr wrap="square" lIns="0" tIns="0" rIns="0" bIns="0" rtlCol="0"/>
          <a:lstStyle/>
          <a:p>
            <a:pPr defTabSz="829178"/>
            <a:endParaRPr sz="1632">
              <a:solidFill>
                <a:prstClr val="black"/>
              </a:solidFill>
              <a:latin typeface="Calibri"/>
            </a:endParaRPr>
          </a:p>
        </p:txBody>
      </p:sp>
      <p:sp>
        <p:nvSpPr>
          <p:cNvPr id="14" name="object 14"/>
          <p:cNvSpPr/>
          <p:nvPr/>
        </p:nvSpPr>
        <p:spPr>
          <a:xfrm>
            <a:off x="4088312" y="2351036"/>
            <a:ext cx="705954" cy="216508"/>
          </a:xfrm>
          <a:custGeom>
            <a:avLst/>
            <a:gdLst/>
            <a:ahLst/>
            <a:cxnLst/>
            <a:rect l="l" t="t" r="r" b="b"/>
            <a:pathLst>
              <a:path w="778510" h="238760">
                <a:moveTo>
                  <a:pt x="119379" y="0"/>
                </a:moveTo>
                <a:lnTo>
                  <a:pt x="0" y="119380"/>
                </a:lnTo>
                <a:lnTo>
                  <a:pt x="119379" y="238760"/>
                </a:lnTo>
                <a:lnTo>
                  <a:pt x="119379" y="179070"/>
                </a:lnTo>
                <a:lnTo>
                  <a:pt x="778510" y="179070"/>
                </a:lnTo>
                <a:lnTo>
                  <a:pt x="718820" y="119380"/>
                </a:lnTo>
                <a:lnTo>
                  <a:pt x="778510" y="59690"/>
                </a:lnTo>
                <a:lnTo>
                  <a:pt x="119379" y="59690"/>
                </a:lnTo>
                <a:lnTo>
                  <a:pt x="119379" y="0"/>
                </a:lnTo>
                <a:close/>
              </a:path>
            </a:pathLst>
          </a:custGeom>
          <a:solidFill>
            <a:srgbClr val="99CCFF"/>
          </a:solidFill>
        </p:spPr>
        <p:txBody>
          <a:bodyPr wrap="square" lIns="0" tIns="0" rIns="0" bIns="0" rtlCol="0"/>
          <a:lstStyle/>
          <a:p>
            <a:pPr defTabSz="829178"/>
            <a:endParaRPr sz="1632">
              <a:solidFill>
                <a:prstClr val="black"/>
              </a:solidFill>
              <a:latin typeface="Calibri"/>
            </a:endParaRPr>
          </a:p>
        </p:txBody>
      </p:sp>
      <p:sp>
        <p:nvSpPr>
          <p:cNvPr id="15" name="object 15"/>
          <p:cNvSpPr/>
          <p:nvPr/>
        </p:nvSpPr>
        <p:spPr>
          <a:xfrm>
            <a:off x="4088312" y="2351036"/>
            <a:ext cx="705954" cy="216508"/>
          </a:xfrm>
          <a:custGeom>
            <a:avLst/>
            <a:gdLst/>
            <a:ahLst/>
            <a:cxnLst/>
            <a:rect l="l" t="t" r="r" b="b"/>
            <a:pathLst>
              <a:path w="778510" h="238760">
                <a:moveTo>
                  <a:pt x="778510" y="59690"/>
                </a:moveTo>
                <a:lnTo>
                  <a:pt x="119379" y="59690"/>
                </a:lnTo>
                <a:lnTo>
                  <a:pt x="119379" y="0"/>
                </a:lnTo>
                <a:lnTo>
                  <a:pt x="0" y="119380"/>
                </a:lnTo>
                <a:lnTo>
                  <a:pt x="119379" y="238760"/>
                </a:lnTo>
                <a:lnTo>
                  <a:pt x="119379" y="179070"/>
                </a:lnTo>
                <a:lnTo>
                  <a:pt x="778510" y="179070"/>
                </a:lnTo>
                <a:lnTo>
                  <a:pt x="718820" y="119380"/>
                </a:lnTo>
                <a:lnTo>
                  <a:pt x="778510" y="59690"/>
                </a:lnTo>
                <a:close/>
              </a:path>
            </a:pathLst>
          </a:custGeom>
          <a:ln w="9344">
            <a:solidFill>
              <a:srgbClr val="000000"/>
            </a:solidFill>
          </a:ln>
        </p:spPr>
        <p:txBody>
          <a:bodyPr wrap="square" lIns="0" tIns="0" rIns="0" bIns="0" rtlCol="0"/>
          <a:lstStyle/>
          <a:p>
            <a:pPr defTabSz="829178"/>
            <a:endParaRPr sz="1632">
              <a:solidFill>
                <a:prstClr val="black"/>
              </a:solidFill>
              <a:latin typeface="Calibri"/>
            </a:endParaRPr>
          </a:p>
        </p:txBody>
      </p:sp>
      <p:sp>
        <p:nvSpPr>
          <p:cNvPr id="16" name="object 16"/>
          <p:cNvSpPr/>
          <p:nvPr/>
        </p:nvSpPr>
        <p:spPr>
          <a:xfrm>
            <a:off x="5326323" y="1370993"/>
            <a:ext cx="2040701" cy="685224"/>
          </a:xfrm>
          <a:prstGeom prst="rect">
            <a:avLst/>
          </a:prstGeom>
          <a:blipFill>
            <a:blip r:embed="rId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7" name="object 17"/>
          <p:cNvSpPr/>
          <p:nvPr/>
        </p:nvSpPr>
        <p:spPr>
          <a:xfrm>
            <a:off x="5326323" y="2133376"/>
            <a:ext cx="2116708" cy="761232"/>
          </a:xfrm>
          <a:prstGeom prst="rect">
            <a:avLst/>
          </a:prstGeom>
          <a:blipFill>
            <a:blip r:embed="rId5"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8" name="object 18"/>
          <p:cNvSpPr/>
          <p:nvPr/>
        </p:nvSpPr>
        <p:spPr>
          <a:xfrm>
            <a:off x="217658" y="2635491"/>
            <a:ext cx="3960481" cy="1021501"/>
          </a:xfrm>
          <a:prstGeom prst="rect">
            <a:avLst/>
          </a:prstGeom>
          <a:blipFill>
            <a:blip r:embed="rId6" cstate="print"/>
            <a:stretch>
              <a:fillRect/>
            </a:stretch>
          </a:blipFill>
        </p:spPr>
        <p:txBody>
          <a:bodyPr wrap="square" lIns="0" tIns="0" rIns="0" bIns="0" rtlCol="0"/>
          <a:lstStyle/>
          <a:p>
            <a:pPr defTabSz="829178"/>
            <a:endParaRPr sz="1632">
              <a:solidFill>
                <a:prstClr val="black"/>
              </a:solidFill>
              <a:latin typeface="Calibri"/>
            </a:endParaRPr>
          </a:p>
        </p:txBody>
      </p:sp>
    </p:spTree>
    <p:extLst>
      <p:ext uri="{BB962C8B-B14F-4D97-AF65-F5344CB8AC3E}">
        <p14:creationId xmlns:p14="http://schemas.microsoft.com/office/powerpoint/2010/main" val="293133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dirty="0" smtClean="0">
                <a:solidFill>
                  <a:srgbClr val="03607A"/>
                </a:solidFill>
                <a:latin typeface="Calibri"/>
                <a:cs typeface="Calibri"/>
              </a:rPr>
              <a:t>LOPS</a:t>
            </a:r>
            <a:endParaRPr lang="fr-FR" sz="5400" dirty="0">
              <a:solidFill>
                <a:srgbClr val="03607A"/>
              </a:solidFill>
              <a:latin typeface="Calibri"/>
              <a:cs typeface="Calibri"/>
            </a:endParaRP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ous-titre 3"/>
          <p:cNvSpPr>
            <a:spLocks noGrp="1"/>
          </p:cNvSpPr>
          <p:nvPr>
            <p:ph type="subTitle" idx="1"/>
          </p:nvPr>
        </p:nvSpPr>
        <p:spPr/>
        <p:txBody>
          <a:bodyPr/>
          <a:lstStyle/>
          <a:p>
            <a:endParaRPr lang="fr-FR" dirty="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2152" y="2441826"/>
            <a:ext cx="3599695" cy="1301499"/>
          </a:xfrm>
          <a:prstGeom prst="rect">
            <a:avLst/>
          </a:prstGeom>
        </p:spPr>
      </p:pic>
    </p:spTree>
    <p:extLst>
      <p:ext uri="{BB962C8B-B14F-4D97-AF65-F5344CB8AC3E}">
        <p14:creationId xmlns:p14="http://schemas.microsoft.com/office/powerpoint/2010/main" val="4234403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200" kern="0" dirty="0">
                <a:solidFill>
                  <a:srgbClr val="03607A"/>
                </a:solidFill>
                <a:cs typeface="Calibri"/>
              </a:rPr>
              <a:t>PLATEFORME PROJETS EUROPEENS</a:t>
            </a:r>
            <a:endParaRPr lang="fr-FR" sz="5400" dirty="0">
              <a:solidFill>
                <a:srgbClr val="03607A"/>
              </a:solidFill>
              <a:latin typeface="Calibri"/>
              <a:cs typeface="Calibri"/>
            </a:endParaRP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ous-titre 3"/>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40988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836" y="88569"/>
            <a:ext cx="697325" cy="78222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3615525" y="2540606"/>
            <a:ext cx="2061845" cy="733425"/>
          </a:xfrm>
          <a:prstGeom prst="rect">
            <a:avLst/>
          </a:prstGeom>
        </p:spPr>
        <p:txBody>
          <a:bodyPr vert="horz" wrap="square" lIns="0" tIns="11430" rIns="0" bIns="0" rtlCol="0">
            <a:spAutoFit/>
          </a:bodyPr>
          <a:lstStyle/>
          <a:p>
            <a:pPr marL="12700">
              <a:lnSpc>
                <a:spcPct val="100000"/>
              </a:lnSpc>
              <a:spcBef>
                <a:spcPts val="90"/>
              </a:spcBef>
            </a:pPr>
            <a:r>
              <a:rPr sz="4650" i="1" u="none" spc="240" dirty="0">
                <a:solidFill>
                  <a:srgbClr val="283385"/>
                </a:solidFill>
                <a:latin typeface="Times New Roman"/>
                <a:cs typeface="Times New Roman"/>
              </a:rPr>
              <a:t>Au</a:t>
            </a:r>
            <a:r>
              <a:rPr sz="4650" i="1" u="none" spc="-145" dirty="0">
                <a:solidFill>
                  <a:srgbClr val="283385"/>
                </a:solidFill>
                <a:latin typeface="Times New Roman"/>
                <a:cs typeface="Times New Roman"/>
              </a:rPr>
              <a:t> </a:t>
            </a:r>
            <a:r>
              <a:rPr sz="4650" i="1" u="none" spc="185" dirty="0">
                <a:solidFill>
                  <a:srgbClr val="283385"/>
                </a:solidFill>
                <a:latin typeface="Times New Roman"/>
                <a:cs typeface="Times New Roman"/>
              </a:rPr>
              <a:t>Sud!</a:t>
            </a:r>
            <a:endParaRPr sz="4650">
              <a:latin typeface="Times New Roman"/>
              <a:cs typeface="Times New Roman"/>
            </a:endParaRPr>
          </a:p>
        </p:txBody>
      </p:sp>
      <p:sp>
        <p:nvSpPr>
          <p:cNvPr id="4" name="object 4"/>
          <p:cNvSpPr txBox="1"/>
          <p:nvPr/>
        </p:nvSpPr>
        <p:spPr>
          <a:xfrm>
            <a:off x="722973" y="3939413"/>
            <a:ext cx="7777480" cy="1732280"/>
          </a:xfrm>
          <a:prstGeom prst="rect">
            <a:avLst/>
          </a:prstGeom>
        </p:spPr>
        <p:txBody>
          <a:bodyPr vert="horz" wrap="square" lIns="0" tIns="12065" rIns="0" bIns="0" rtlCol="0">
            <a:spAutoFit/>
          </a:bodyPr>
          <a:lstStyle/>
          <a:p>
            <a:pPr marL="1364615" marR="894715" lvl="0" indent="-38481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235" normalizeH="0" baseline="0" noProof="0" dirty="0">
                <a:ln>
                  <a:noFill/>
                </a:ln>
                <a:solidFill>
                  <a:srgbClr val="283385"/>
                </a:solidFill>
                <a:effectLst/>
                <a:uLnTx/>
                <a:uFillTx/>
                <a:latin typeface="Arial Black"/>
                <a:ea typeface="+mn-ea"/>
                <a:cs typeface="Arial Black"/>
              </a:rPr>
              <a:t>Opportunités </a:t>
            </a:r>
            <a:r>
              <a:rPr kumimoji="0" sz="2800" b="0" i="0" u="none" strike="noStrike" kern="1200" cap="none" spc="-340" normalizeH="0" baseline="0" noProof="0" dirty="0">
                <a:ln>
                  <a:noFill/>
                </a:ln>
                <a:solidFill>
                  <a:srgbClr val="283385"/>
                </a:solidFill>
                <a:effectLst/>
                <a:uLnTx/>
                <a:uFillTx/>
                <a:latin typeface="Arial Black"/>
                <a:ea typeface="+mn-ea"/>
                <a:cs typeface="Arial Black"/>
              </a:rPr>
              <a:t>de </a:t>
            </a:r>
            <a:r>
              <a:rPr kumimoji="0" sz="2800" b="0" i="0" u="none" strike="noStrike" kern="1200" cap="none" spc="-330" normalizeH="0" baseline="0" noProof="0" dirty="0">
                <a:ln>
                  <a:noFill/>
                </a:ln>
                <a:solidFill>
                  <a:srgbClr val="283385"/>
                </a:solidFill>
                <a:effectLst/>
                <a:uLnTx/>
                <a:uFillTx/>
                <a:latin typeface="Arial Black"/>
                <a:ea typeface="+mn-ea"/>
                <a:cs typeface="Arial Black"/>
              </a:rPr>
              <a:t>financements </a:t>
            </a:r>
            <a:r>
              <a:rPr kumimoji="0" sz="2800" b="0" i="0" u="none" strike="noStrike" kern="1200" cap="none" spc="-310" normalizeH="0" baseline="0" noProof="0" dirty="0">
                <a:ln>
                  <a:noFill/>
                </a:ln>
                <a:solidFill>
                  <a:srgbClr val="283385"/>
                </a:solidFill>
                <a:effectLst/>
                <a:uLnTx/>
                <a:uFillTx/>
                <a:latin typeface="Arial Black"/>
                <a:ea typeface="+mn-ea"/>
                <a:cs typeface="Arial Black"/>
              </a:rPr>
              <a:t>via</a:t>
            </a:r>
            <a:r>
              <a:rPr kumimoji="0" sz="2800" b="0" i="0" u="none" strike="noStrike" kern="1200" cap="none" spc="-670" normalizeH="0" baseline="0" noProof="0" dirty="0">
                <a:ln>
                  <a:noFill/>
                </a:ln>
                <a:solidFill>
                  <a:srgbClr val="283385"/>
                </a:solidFill>
                <a:effectLst/>
                <a:uLnTx/>
                <a:uFillTx/>
                <a:latin typeface="Arial Black"/>
                <a:ea typeface="+mn-ea"/>
                <a:cs typeface="Arial Black"/>
              </a:rPr>
              <a:t> </a:t>
            </a:r>
            <a:r>
              <a:rPr kumimoji="0" sz="2800" b="0" i="0" u="none" strike="noStrike" kern="1200" cap="none" spc="-345" normalizeH="0" baseline="0" noProof="0" dirty="0">
                <a:ln>
                  <a:noFill/>
                </a:ln>
                <a:solidFill>
                  <a:srgbClr val="283385"/>
                </a:solidFill>
                <a:effectLst/>
                <a:uLnTx/>
                <a:uFillTx/>
                <a:latin typeface="Arial Black"/>
                <a:ea typeface="+mn-ea"/>
                <a:cs typeface="Arial Black"/>
              </a:rPr>
              <a:t>les  </a:t>
            </a:r>
            <a:r>
              <a:rPr kumimoji="0" sz="2800" b="0" i="0" u="none" strike="noStrike" kern="1200" cap="none" spc="-310" normalizeH="0" baseline="0" noProof="0" dirty="0">
                <a:ln>
                  <a:noFill/>
                </a:ln>
                <a:solidFill>
                  <a:srgbClr val="283385"/>
                </a:solidFill>
                <a:effectLst/>
                <a:uLnTx/>
                <a:uFillTx/>
                <a:latin typeface="Arial Black"/>
                <a:ea typeface="+mn-ea"/>
                <a:cs typeface="Arial Black"/>
              </a:rPr>
              <a:t>programmes-cadres </a:t>
            </a:r>
            <a:r>
              <a:rPr kumimoji="0" sz="2800" b="0" i="0" u="none" strike="noStrike" kern="1200" cap="none" spc="-325" normalizeH="0" baseline="0" noProof="0" dirty="0">
                <a:ln>
                  <a:noFill/>
                </a:ln>
                <a:solidFill>
                  <a:srgbClr val="283385"/>
                </a:solidFill>
                <a:effectLst/>
                <a:uLnTx/>
                <a:uFillTx/>
                <a:latin typeface="Arial Black"/>
                <a:ea typeface="+mn-ea"/>
                <a:cs typeface="Arial Black"/>
              </a:rPr>
              <a:t>européens</a:t>
            </a:r>
            <a:r>
              <a:rPr kumimoji="0" sz="2800" b="0" i="0" u="none" strike="noStrike" kern="1200" cap="none" spc="-434" normalizeH="0" baseline="0" noProof="0" dirty="0">
                <a:ln>
                  <a:noFill/>
                </a:ln>
                <a:solidFill>
                  <a:srgbClr val="283385"/>
                </a:solidFill>
                <a:effectLst/>
                <a:uLnTx/>
                <a:uFillTx/>
                <a:latin typeface="Arial Black"/>
                <a:ea typeface="+mn-ea"/>
                <a:cs typeface="Arial Black"/>
              </a:rPr>
              <a:t> </a:t>
            </a:r>
            <a:r>
              <a:rPr kumimoji="0" sz="2800" b="0" i="0" u="none" strike="noStrike" kern="1200" cap="none" spc="-150" normalizeH="0" baseline="0" noProof="0" dirty="0">
                <a:ln>
                  <a:noFill/>
                </a:ln>
                <a:solidFill>
                  <a:srgbClr val="283385"/>
                </a:solidFill>
                <a:effectLst/>
                <a:uLnTx/>
                <a:uFillTx/>
                <a:latin typeface="Arial Black"/>
                <a:ea typeface="+mn-ea"/>
                <a:cs typeface="Arial Black"/>
              </a:rPr>
              <a:t>:</a:t>
            </a:r>
            <a:endParaRPr kumimoji="0" sz="2800" b="0" i="0" u="none" strike="noStrike" kern="1200" cap="none" spc="0" normalizeH="0" baseline="0" noProof="0" dirty="0">
              <a:ln>
                <a:noFill/>
              </a:ln>
              <a:solidFill>
                <a:prstClr val="black"/>
              </a:solidFill>
              <a:effectLst/>
              <a:uLnTx/>
              <a:uFillTx/>
              <a:latin typeface="Arial Black"/>
              <a:ea typeface="+mn-ea"/>
              <a:cs typeface="Arial Black"/>
            </a:endParaRPr>
          </a:p>
          <a:p>
            <a:pPr marL="469900" marR="0" lvl="0" indent="-457200" algn="l" defTabSz="914400" rtl="0" eaLnBrk="1" fontAlgn="auto" latinLnBrk="0" hangingPunct="1">
              <a:lnSpc>
                <a:spcPct val="100000"/>
              </a:lnSpc>
              <a:spcBef>
                <a:spcPts val="0"/>
              </a:spcBef>
              <a:spcAft>
                <a:spcPts val="0"/>
              </a:spcAft>
              <a:buClrTx/>
              <a:buSzTx/>
              <a:buFont typeface="Arial"/>
              <a:buChar char="•"/>
              <a:tabLst>
                <a:tab pos="469265" algn="l"/>
                <a:tab pos="469900" algn="l"/>
              </a:tabLst>
              <a:defRPr/>
            </a:pPr>
            <a:r>
              <a:rPr kumimoji="0" sz="2800" b="0" i="0" u="none" strike="noStrike" kern="1200" cap="none" spc="-240" normalizeH="0" baseline="0" noProof="0" dirty="0">
                <a:ln>
                  <a:noFill/>
                </a:ln>
                <a:solidFill>
                  <a:srgbClr val="283385"/>
                </a:solidFill>
                <a:effectLst/>
                <a:uLnTx/>
                <a:uFillTx/>
                <a:latin typeface="Arial Black"/>
                <a:ea typeface="+mn-ea"/>
                <a:cs typeface="Arial Black"/>
              </a:rPr>
              <a:t>pour</a:t>
            </a:r>
            <a:r>
              <a:rPr kumimoji="0" sz="2800" b="0" i="0" u="none" strike="noStrike" kern="1200" cap="none" spc="-390" normalizeH="0" baseline="0" noProof="0" dirty="0">
                <a:ln>
                  <a:noFill/>
                </a:ln>
                <a:solidFill>
                  <a:srgbClr val="283385"/>
                </a:solidFill>
                <a:effectLst/>
                <a:uLnTx/>
                <a:uFillTx/>
                <a:latin typeface="Arial Black"/>
                <a:ea typeface="+mn-ea"/>
                <a:cs typeface="Arial Black"/>
              </a:rPr>
              <a:t> </a:t>
            </a:r>
            <a:r>
              <a:rPr kumimoji="0" sz="2800" b="0" i="0" u="none" strike="noStrike" kern="1200" cap="none" spc="-320" normalizeH="0" baseline="0" noProof="0" dirty="0">
                <a:ln>
                  <a:noFill/>
                </a:ln>
                <a:solidFill>
                  <a:srgbClr val="283385"/>
                </a:solidFill>
                <a:effectLst/>
                <a:uLnTx/>
                <a:uFillTx/>
                <a:latin typeface="Arial Black"/>
                <a:ea typeface="+mn-ea"/>
                <a:cs typeface="Arial Black"/>
              </a:rPr>
              <a:t>la</a:t>
            </a:r>
            <a:r>
              <a:rPr kumimoji="0" sz="2800" b="0" i="0" u="none" strike="noStrike" kern="1200" cap="none" spc="-365" normalizeH="0" baseline="0" noProof="0" dirty="0">
                <a:ln>
                  <a:noFill/>
                </a:ln>
                <a:solidFill>
                  <a:srgbClr val="283385"/>
                </a:solidFill>
                <a:effectLst/>
                <a:uLnTx/>
                <a:uFillTx/>
                <a:latin typeface="Arial Black"/>
                <a:ea typeface="+mn-ea"/>
                <a:cs typeface="Arial Black"/>
              </a:rPr>
              <a:t> </a:t>
            </a:r>
            <a:r>
              <a:rPr kumimoji="0" sz="2800" b="0" i="0" u="none" strike="noStrike" kern="1200" cap="none" spc="-355" normalizeH="0" baseline="0" noProof="0" dirty="0">
                <a:ln>
                  <a:noFill/>
                </a:ln>
                <a:solidFill>
                  <a:srgbClr val="283385"/>
                </a:solidFill>
                <a:effectLst/>
                <a:uLnTx/>
                <a:uFillTx/>
                <a:latin typeface="Arial Black"/>
                <a:ea typeface="+mn-ea"/>
                <a:cs typeface="Arial Black"/>
              </a:rPr>
              <a:t>recherche</a:t>
            </a:r>
            <a:r>
              <a:rPr kumimoji="0" sz="2800" b="0" i="0" u="none" strike="noStrike" kern="1200" cap="none" spc="-390" normalizeH="0" baseline="0" noProof="0" dirty="0">
                <a:ln>
                  <a:noFill/>
                </a:ln>
                <a:solidFill>
                  <a:srgbClr val="283385"/>
                </a:solidFill>
                <a:effectLst/>
                <a:uLnTx/>
                <a:uFillTx/>
                <a:latin typeface="Arial Black"/>
                <a:ea typeface="+mn-ea"/>
                <a:cs typeface="Arial Black"/>
              </a:rPr>
              <a:t> </a:t>
            </a:r>
            <a:r>
              <a:rPr kumimoji="0" sz="2800" b="0" i="0" u="none" strike="noStrike" kern="1200" cap="none" spc="-280" normalizeH="0" baseline="0" noProof="0" dirty="0">
                <a:ln>
                  <a:noFill/>
                </a:ln>
                <a:solidFill>
                  <a:srgbClr val="283385"/>
                </a:solidFill>
                <a:effectLst/>
                <a:uLnTx/>
                <a:uFillTx/>
                <a:latin typeface="Arial Black"/>
                <a:ea typeface="+mn-ea"/>
                <a:cs typeface="Arial Black"/>
              </a:rPr>
              <a:t>et</a:t>
            </a:r>
            <a:r>
              <a:rPr kumimoji="0" sz="2800" b="0" i="0" u="none" strike="noStrike" kern="1200" cap="none" spc="-380" normalizeH="0" baseline="0" noProof="0" dirty="0">
                <a:ln>
                  <a:noFill/>
                </a:ln>
                <a:solidFill>
                  <a:srgbClr val="283385"/>
                </a:solidFill>
                <a:effectLst/>
                <a:uLnTx/>
                <a:uFillTx/>
                <a:latin typeface="Arial Black"/>
                <a:ea typeface="+mn-ea"/>
                <a:cs typeface="Arial Black"/>
              </a:rPr>
              <a:t> </a:t>
            </a:r>
            <a:r>
              <a:rPr kumimoji="0" sz="2800" b="0" i="0" u="none" strike="noStrike" kern="1200" cap="none" spc="-250" normalizeH="0" baseline="0" noProof="0" dirty="0">
                <a:ln>
                  <a:noFill/>
                </a:ln>
                <a:solidFill>
                  <a:srgbClr val="283385"/>
                </a:solidFill>
                <a:effectLst/>
                <a:uLnTx/>
                <a:uFillTx/>
                <a:latin typeface="Arial Black"/>
                <a:ea typeface="+mn-ea"/>
                <a:cs typeface="Arial Black"/>
              </a:rPr>
              <a:t>l’innovation</a:t>
            </a:r>
            <a:r>
              <a:rPr kumimoji="0" sz="2800" b="0" i="0" u="none" strike="noStrike" kern="1200" cap="none" spc="-415" normalizeH="0" baseline="0" noProof="0" dirty="0">
                <a:ln>
                  <a:noFill/>
                </a:ln>
                <a:solidFill>
                  <a:srgbClr val="283385"/>
                </a:solidFill>
                <a:effectLst/>
                <a:uLnTx/>
                <a:uFillTx/>
                <a:latin typeface="Arial Black"/>
                <a:ea typeface="+mn-ea"/>
                <a:cs typeface="Arial Black"/>
              </a:rPr>
              <a:t> </a:t>
            </a:r>
            <a:r>
              <a:rPr kumimoji="0" sz="2800" b="0" i="0" u="none" strike="noStrike" kern="1200" cap="none" spc="-204" normalizeH="0" baseline="0" noProof="0" dirty="0">
                <a:ln>
                  <a:noFill/>
                </a:ln>
                <a:solidFill>
                  <a:srgbClr val="283385"/>
                </a:solidFill>
                <a:effectLst/>
                <a:uLnTx/>
                <a:uFillTx/>
                <a:latin typeface="Arial Black"/>
                <a:ea typeface="+mn-ea"/>
                <a:cs typeface="Arial Black"/>
              </a:rPr>
              <a:t>Horizon</a:t>
            </a:r>
            <a:r>
              <a:rPr kumimoji="0" sz="2800" b="0" i="0" u="none" strike="noStrike" kern="1200" cap="none" spc="-370" normalizeH="0" baseline="0" noProof="0" dirty="0">
                <a:ln>
                  <a:noFill/>
                </a:ln>
                <a:solidFill>
                  <a:srgbClr val="283385"/>
                </a:solidFill>
                <a:effectLst/>
                <a:uLnTx/>
                <a:uFillTx/>
                <a:latin typeface="Arial Black"/>
                <a:ea typeface="+mn-ea"/>
                <a:cs typeface="Arial Black"/>
              </a:rPr>
              <a:t> </a:t>
            </a:r>
            <a:r>
              <a:rPr kumimoji="0" sz="2800" b="0" i="0" u="none" strike="noStrike" kern="1200" cap="none" spc="-360" normalizeH="0" baseline="0" noProof="0" dirty="0">
                <a:ln>
                  <a:noFill/>
                </a:ln>
                <a:solidFill>
                  <a:srgbClr val="283385"/>
                </a:solidFill>
                <a:effectLst/>
                <a:uLnTx/>
                <a:uFillTx/>
                <a:latin typeface="Arial Black"/>
                <a:ea typeface="+mn-ea"/>
                <a:cs typeface="Arial Black"/>
              </a:rPr>
              <a:t>2020</a:t>
            </a:r>
            <a:endParaRPr kumimoji="0" sz="2800" b="0" i="0" u="none" strike="noStrike" kern="1200" cap="none" spc="0" normalizeH="0" baseline="0" noProof="0" dirty="0">
              <a:ln>
                <a:noFill/>
              </a:ln>
              <a:solidFill>
                <a:prstClr val="black"/>
              </a:solidFill>
              <a:effectLst/>
              <a:uLnTx/>
              <a:uFillTx/>
              <a:latin typeface="Arial Black"/>
              <a:ea typeface="+mn-ea"/>
              <a:cs typeface="Arial Black"/>
            </a:endParaRPr>
          </a:p>
          <a:p>
            <a:pPr marL="469900" marR="0" lvl="0" indent="-457200" algn="l" defTabSz="914400" rtl="0" eaLnBrk="1" fontAlgn="auto" latinLnBrk="0" hangingPunct="1">
              <a:lnSpc>
                <a:spcPct val="100000"/>
              </a:lnSpc>
              <a:spcBef>
                <a:spcPts val="0"/>
              </a:spcBef>
              <a:spcAft>
                <a:spcPts val="0"/>
              </a:spcAft>
              <a:buClrTx/>
              <a:buSzTx/>
              <a:buFont typeface="Arial"/>
              <a:buChar char="•"/>
              <a:tabLst>
                <a:tab pos="469265" algn="l"/>
                <a:tab pos="469900" algn="l"/>
              </a:tabLst>
              <a:defRPr/>
            </a:pPr>
            <a:r>
              <a:rPr kumimoji="0" sz="2800" b="0" i="0" u="none" strike="noStrike" kern="1200" cap="none" spc="-240" normalizeH="0" baseline="0" noProof="0" dirty="0">
                <a:ln>
                  <a:noFill/>
                </a:ln>
                <a:solidFill>
                  <a:srgbClr val="283385"/>
                </a:solidFill>
                <a:effectLst/>
                <a:uLnTx/>
                <a:uFillTx/>
                <a:latin typeface="Arial Black"/>
                <a:ea typeface="+mn-ea"/>
                <a:cs typeface="Arial Black"/>
              </a:rPr>
              <a:t>pour </a:t>
            </a:r>
            <a:r>
              <a:rPr kumimoji="0" sz="2800" b="0" i="0" u="none" strike="noStrike" kern="1200" cap="none" spc="-320" normalizeH="0" baseline="0" noProof="0" dirty="0">
                <a:ln>
                  <a:noFill/>
                </a:ln>
                <a:solidFill>
                  <a:srgbClr val="283385"/>
                </a:solidFill>
                <a:effectLst/>
                <a:uLnTx/>
                <a:uFillTx/>
                <a:latin typeface="Arial Black"/>
                <a:ea typeface="+mn-ea"/>
                <a:cs typeface="Arial Black"/>
              </a:rPr>
              <a:t>la </a:t>
            </a:r>
            <a:r>
              <a:rPr kumimoji="0" sz="2800" b="0" i="0" u="none" strike="noStrike" kern="1200" cap="none" spc="-260" normalizeH="0" baseline="0" noProof="0" dirty="0">
                <a:ln>
                  <a:noFill/>
                </a:ln>
                <a:solidFill>
                  <a:srgbClr val="283385"/>
                </a:solidFill>
                <a:effectLst/>
                <a:uLnTx/>
                <a:uFillTx/>
                <a:latin typeface="Arial Black"/>
                <a:ea typeface="+mn-ea"/>
                <a:cs typeface="Arial Black"/>
              </a:rPr>
              <a:t>formation </a:t>
            </a:r>
            <a:r>
              <a:rPr kumimoji="0" sz="2800" b="0" i="0" u="none" strike="noStrike" kern="1200" cap="none" spc="-370" normalizeH="0" baseline="0" noProof="0" dirty="0">
                <a:ln>
                  <a:noFill/>
                </a:ln>
                <a:solidFill>
                  <a:srgbClr val="283385"/>
                </a:solidFill>
                <a:effectLst/>
                <a:uLnTx/>
                <a:uFillTx/>
                <a:latin typeface="Arial Black"/>
                <a:ea typeface="+mn-ea"/>
                <a:cs typeface="Arial Black"/>
              </a:rPr>
              <a:t>Erasmus</a:t>
            </a:r>
            <a:r>
              <a:rPr kumimoji="0" sz="2800" b="0" i="0" u="none" strike="noStrike" kern="1200" cap="none" spc="-705" normalizeH="0" baseline="0" noProof="0" dirty="0">
                <a:ln>
                  <a:noFill/>
                </a:ln>
                <a:solidFill>
                  <a:srgbClr val="283385"/>
                </a:solidFill>
                <a:effectLst/>
                <a:uLnTx/>
                <a:uFillTx/>
                <a:latin typeface="Arial Black"/>
                <a:ea typeface="+mn-ea"/>
                <a:cs typeface="Arial Black"/>
              </a:rPr>
              <a:t> </a:t>
            </a:r>
            <a:r>
              <a:rPr kumimoji="0" sz="2800" b="0" i="0" u="none" strike="noStrike" kern="1200" cap="none" spc="-315" normalizeH="0" baseline="0" noProof="0" dirty="0">
                <a:ln>
                  <a:noFill/>
                </a:ln>
                <a:solidFill>
                  <a:srgbClr val="283385"/>
                </a:solidFill>
                <a:effectLst/>
                <a:uLnTx/>
                <a:uFillTx/>
                <a:latin typeface="Arial Black"/>
                <a:ea typeface="+mn-ea"/>
                <a:cs typeface="Arial Black"/>
              </a:rPr>
              <a:t>+</a:t>
            </a:r>
            <a:endParaRPr kumimoji="0" sz="2800" b="0" i="0" u="none" strike="noStrike" kern="1200" cap="none" spc="0" normalizeH="0" baseline="0" noProof="0" dirty="0">
              <a:ln>
                <a:noFill/>
              </a:ln>
              <a:solidFill>
                <a:prstClr val="black"/>
              </a:solidFill>
              <a:effectLst/>
              <a:uLnTx/>
              <a:uFillTx/>
              <a:latin typeface="Arial Black"/>
              <a:ea typeface="+mn-ea"/>
              <a:cs typeface="Arial Black"/>
            </a:endParaRPr>
          </a:p>
        </p:txBody>
      </p:sp>
    </p:spTree>
    <p:extLst>
      <p:ext uri="{BB962C8B-B14F-4D97-AF65-F5344CB8AC3E}">
        <p14:creationId xmlns:p14="http://schemas.microsoft.com/office/powerpoint/2010/main" val="308991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dirty="0" smtClean="0">
                <a:solidFill>
                  <a:srgbClr val="0075B9"/>
                </a:solidFill>
              </a:rPr>
              <a:t>Programme de la journée</a:t>
            </a:r>
            <a:endParaRPr lang="fr-FR" sz="3600" dirty="0">
              <a:solidFill>
                <a:srgbClr val="0075B9"/>
              </a:solidFill>
            </a:endParaRPr>
          </a:p>
        </p:txBody>
      </p:sp>
      <p:sp>
        <p:nvSpPr>
          <p:cNvPr id="3" name="Espace réservé du contenu 2"/>
          <p:cNvSpPr>
            <a:spLocks noGrp="1"/>
          </p:cNvSpPr>
          <p:nvPr>
            <p:ph idx="1"/>
          </p:nvPr>
        </p:nvSpPr>
        <p:spPr>
          <a:xfrm>
            <a:off x="457200" y="1628800"/>
            <a:ext cx="8219256" cy="4525963"/>
          </a:xfrm>
        </p:spPr>
        <p:txBody>
          <a:bodyPr>
            <a:normAutofit/>
          </a:bodyPr>
          <a:lstStyle/>
          <a:p>
            <a:r>
              <a:rPr lang="fr-FR" sz="2400" dirty="0" smtClean="0">
                <a:solidFill>
                  <a:schemeClr val="tx2"/>
                </a:solidFill>
                <a:uFill>
                  <a:solidFill>
                    <a:srgbClr val="B7C72A"/>
                  </a:solidFill>
                </a:uFill>
              </a:rPr>
              <a:t>Panorama </a:t>
            </a:r>
            <a:r>
              <a:rPr lang="fr-FR" sz="2400" dirty="0">
                <a:solidFill>
                  <a:schemeClr val="tx2"/>
                </a:solidFill>
                <a:uFill>
                  <a:solidFill>
                    <a:srgbClr val="B7C72A"/>
                  </a:solidFill>
                </a:uFill>
              </a:rPr>
              <a:t>des activités recherche/formation « Au sud » à </a:t>
            </a:r>
            <a:r>
              <a:rPr lang="fr-FR" sz="2400" dirty="0" smtClean="0">
                <a:solidFill>
                  <a:schemeClr val="tx2"/>
                </a:solidFill>
                <a:uFill>
                  <a:solidFill>
                    <a:srgbClr val="B7C72A"/>
                  </a:solidFill>
                </a:uFill>
              </a:rPr>
              <a:t>l’IUEM</a:t>
            </a:r>
          </a:p>
          <a:p>
            <a:endParaRPr lang="fr-FR" sz="2400" dirty="0" smtClean="0">
              <a:solidFill>
                <a:schemeClr val="tx2"/>
              </a:solidFill>
              <a:uFill>
                <a:solidFill>
                  <a:srgbClr val="B7C72A"/>
                </a:solidFill>
              </a:uFill>
            </a:endParaRPr>
          </a:p>
          <a:p>
            <a:r>
              <a:rPr lang="fr-FR" sz="2400" dirty="0">
                <a:solidFill>
                  <a:schemeClr val="tx2"/>
                </a:solidFill>
                <a:uFill>
                  <a:solidFill>
                    <a:srgbClr val="B7C72A"/>
                  </a:solidFill>
                </a:uFill>
              </a:rPr>
              <a:t>I</a:t>
            </a:r>
            <a:r>
              <a:rPr lang="fr-FR" sz="2400" dirty="0" smtClean="0">
                <a:solidFill>
                  <a:schemeClr val="tx2"/>
                </a:solidFill>
                <a:uFill>
                  <a:solidFill>
                    <a:srgbClr val="B7C72A"/>
                  </a:solidFill>
                </a:uFill>
              </a:rPr>
              <a:t>ntervention </a:t>
            </a:r>
            <a:r>
              <a:rPr lang="fr-FR" sz="2400" dirty="0">
                <a:solidFill>
                  <a:schemeClr val="tx2"/>
                </a:solidFill>
                <a:uFill>
                  <a:solidFill>
                    <a:srgbClr val="B7C72A"/>
                  </a:solidFill>
                </a:uFill>
              </a:rPr>
              <a:t>de Delphine </a:t>
            </a:r>
            <a:r>
              <a:rPr lang="fr-FR" sz="2400" dirty="0" err="1">
                <a:solidFill>
                  <a:schemeClr val="tx2"/>
                </a:solidFill>
                <a:uFill>
                  <a:solidFill>
                    <a:srgbClr val="B7C72A"/>
                  </a:solidFill>
                </a:uFill>
              </a:rPr>
              <a:t>Muths</a:t>
            </a:r>
            <a:r>
              <a:rPr lang="fr-FR" sz="2400" dirty="0">
                <a:solidFill>
                  <a:schemeClr val="tx2"/>
                </a:solidFill>
                <a:uFill>
                  <a:solidFill>
                    <a:srgbClr val="B7C72A"/>
                  </a:solidFill>
                </a:uFill>
              </a:rPr>
              <a:t> (Plateforme Projets Européens) sur les programmes européens au service des projets « Au Sud </a:t>
            </a:r>
            <a:r>
              <a:rPr lang="fr-FR" sz="2400" dirty="0" smtClean="0">
                <a:solidFill>
                  <a:schemeClr val="tx2"/>
                </a:solidFill>
                <a:uFill>
                  <a:solidFill>
                    <a:srgbClr val="B7C72A"/>
                  </a:solidFill>
                </a:uFill>
              </a:rPr>
              <a:t>»</a:t>
            </a:r>
          </a:p>
          <a:p>
            <a:endParaRPr lang="fr-FR" sz="2400" dirty="0" smtClean="0">
              <a:solidFill>
                <a:schemeClr val="tx2"/>
              </a:solidFill>
              <a:uFill>
                <a:solidFill>
                  <a:srgbClr val="B7C72A"/>
                </a:solidFill>
              </a:uFill>
            </a:endParaRPr>
          </a:p>
          <a:p>
            <a:r>
              <a:rPr lang="fr-FR" sz="2400" dirty="0">
                <a:solidFill>
                  <a:schemeClr val="tx2"/>
                </a:solidFill>
                <a:uFill>
                  <a:solidFill>
                    <a:srgbClr val="B7C72A"/>
                  </a:solidFill>
                </a:uFill>
              </a:rPr>
              <a:t>14h30 – 16h : présentation des outils et financements des </a:t>
            </a:r>
            <a:r>
              <a:rPr lang="fr-FR" sz="2400" dirty="0" smtClean="0">
                <a:solidFill>
                  <a:schemeClr val="tx2"/>
                </a:solidFill>
                <a:uFill>
                  <a:solidFill>
                    <a:srgbClr val="B7C72A"/>
                  </a:solidFill>
                </a:uFill>
              </a:rPr>
              <a:t>collaborations </a:t>
            </a:r>
            <a:r>
              <a:rPr lang="fr-FR" sz="2400" dirty="0">
                <a:solidFill>
                  <a:schemeClr val="tx2"/>
                </a:solidFill>
                <a:uFill>
                  <a:solidFill>
                    <a:srgbClr val="B7C72A"/>
                  </a:solidFill>
                </a:uFill>
              </a:rPr>
              <a:t>de recherche à </a:t>
            </a:r>
            <a:r>
              <a:rPr lang="fr-FR" sz="2400" dirty="0" smtClean="0">
                <a:solidFill>
                  <a:schemeClr val="tx2"/>
                </a:solidFill>
                <a:uFill>
                  <a:solidFill>
                    <a:srgbClr val="B7C72A"/>
                  </a:solidFill>
                </a:uFill>
              </a:rPr>
              <a:t>l’international (Christophe Delacourt)</a:t>
            </a:r>
            <a:endParaRPr lang="fr-FR" sz="2400" dirty="0">
              <a:solidFill>
                <a:schemeClr val="tx2"/>
              </a:solidFill>
              <a:uFill>
                <a:solidFill>
                  <a:srgbClr val="B7C72A"/>
                </a:solidFill>
              </a:uFill>
            </a:endParaRPr>
          </a:p>
        </p:txBody>
      </p:sp>
      <p:sp>
        <p:nvSpPr>
          <p:cNvPr id="5" name="Espace réservé de la date 4"/>
          <p:cNvSpPr>
            <a:spLocks noGrp="1"/>
          </p:cNvSpPr>
          <p:nvPr>
            <p:ph type="dt" sz="half" idx="10"/>
          </p:nvPr>
        </p:nvSpPr>
        <p:spPr/>
        <p:txBody>
          <a:bodyPr/>
          <a:lstStyle/>
          <a:p>
            <a:r>
              <a:rPr lang="fr-FR" dirty="0" smtClean="0"/>
              <a:t>lieu et date</a:t>
            </a:r>
            <a:endParaRPr lang="fr-FR" dirty="0"/>
          </a:p>
        </p:txBody>
      </p:sp>
      <p:sp>
        <p:nvSpPr>
          <p:cNvPr id="6" name="Espace réservé du pied de page 5"/>
          <p:cNvSpPr>
            <a:spLocks noGrp="1"/>
          </p:cNvSpPr>
          <p:nvPr>
            <p:ph type="ftr" sz="quarter" idx="11"/>
          </p:nvPr>
        </p:nvSpPr>
        <p:spPr/>
        <p:txBody>
          <a:bodyPr/>
          <a:lstStyle/>
          <a:p>
            <a:r>
              <a:rPr lang="fr-FR" smtClean="0"/>
              <a:t>évènement</a:t>
            </a:r>
            <a:endParaRPr lang="fr-FR"/>
          </a:p>
        </p:txBody>
      </p:sp>
      <p:sp>
        <p:nvSpPr>
          <p:cNvPr id="7" name="Espace réservé du numéro de diapositive 6"/>
          <p:cNvSpPr>
            <a:spLocks noGrp="1"/>
          </p:cNvSpPr>
          <p:nvPr>
            <p:ph type="sldNum" sz="quarter" idx="12"/>
          </p:nvPr>
        </p:nvSpPr>
        <p:spPr/>
        <p:txBody>
          <a:bodyPr/>
          <a:lstStyle/>
          <a:p>
            <a:fld id="{4E94D37F-FAD6-4C5F-AD7E-FE49DE0A48D4}" type="slidenum">
              <a:rPr lang="fr-FR" smtClean="0"/>
              <a:t>2</a:t>
            </a:fld>
            <a:endParaRPr lang="fr-FR"/>
          </a:p>
        </p:txBody>
      </p:sp>
    </p:spTree>
    <p:extLst>
      <p:ext uri="{BB962C8B-B14F-4D97-AF65-F5344CB8AC3E}">
        <p14:creationId xmlns:p14="http://schemas.microsoft.com/office/powerpoint/2010/main" val="2579630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4878" y="127341"/>
            <a:ext cx="667721" cy="74778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1781555" y="1415796"/>
            <a:ext cx="5556084" cy="47613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1731264" y="1985772"/>
            <a:ext cx="1758695" cy="145694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1792985" y="2024633"/>
            <a:ext cx="1635760" cy="1333500"/>
          </a:xfrm>
          <a:custGeom>
            <a:avLst/>
            <a:gdLst/>
            <a:ahLst/>
            <a:cxnLst/>
            <a:rect l="l" t="t" r="r" b="b"/>
            <a:pathLst>
              <a:path w="1635760" h="1333500">
                <a:moveTo>
                  <a:pt x="0" y="0"/>
                </a:moveTo>
                <a:lnTo>
                  <a:pt x="1635252" y="0"/>
                </a:lnTo>
                <a:lnTo>
                  <a:pt x="1635252" y="1333500"/>
                </a:lnTo>
                <a:lnTo>
                  <a:pt x="0" y="1333500"/>
                </a:lnTo>
                <a:lnTo>
                  <a:pt x="0" y="0"/>
                </a:lnTo>
                <a:close/>
              </a:path>
            </a:pathLst>
          </a:custGeom>
          <a:ln w="38100">
            <a:solidFill>
              <a:srgbClr val="9D90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txBox="1"/>
          <p:nvPr/>
        </p:nvSpPr>
        <p:spPr>
          <a:xfrm>
            <a:off x="198103" y="2341016"/>
            <a:ext cx="1383665" cy="57404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55" normalizeH="0" baseline="0" noProof="0" dirty="0">
                <a:ln>
                  <a:noFill/>
                </a:ln>
                <a:solidFill>
                  <a:srgbClr val="9D90A0"/>
                </a:solidFill>
                <a:effectLst/>
                <a:uLnTx/>
                <a:uFillTx/>
                <a:latin typeface="Arial"/>
                <a:ea typeface="+mn-ea"/>
                <a:cs typeface="Arial"/>
              </a:rPr>
              <a:t>Appels</a:t>
            </a:r>
            <a:r>
              <a:rPr kumimoji="0" sz="1800" b="1" i="0" u="none" strike="noStrike" kern="1200" cap="none" spc="-190" normalizeH="0" baseline="0" noProof="0" dirty="0">
                <a:ln>
                  <a:noFill/>
                </a:ln>
                <a:solidFill>
                  <a:srgbClr val="9D90A0"/>
                </a:solidFill>
                <a:effectLst/>
                <a:uLnTx/>
                <a:uFillTx/>
                <a:latin typeface="Arial"/>
                <a:ea typeface="+mn-ea"/>
                <a:cs typeface="Arial"/>
              </a:rPr>
              <a:t> </a:t>
            </a:r>
            <a:r>
              <a:rPr kumimoji="0" sz="1800" b="1" i="0" u="none" strike="noStrike" kern="1200" cap="none" spc="-145" normalizeH="0" baseline="0" noProof="0" dirty="0">
                <a:ln>
                  <a:noFill/>
                </a:ln>
                <a:solidFill>
                  <a:srgbClr val="9D90A0"/>
                </a:solidFill>
                <a:effectLst/>
                <a:uLnTx/>
                <a:uFillTx/>
                <a:latin typeface="Arial"/>
                <a:ea typeface="+mn-ea"/>
                <a:cs typeface="Arial"/>
              </a:rPr>
              <a:t>blancs,  </a:t>
            </a:r>
            <a:r>
              <a:rPr kumimoji="0" sz="1800" b="1" i="0" u="none" strike="noStrike" kern="1200" cap="none" spc="-140" normalizeH="0" baseline="0" noProof="0" dirty="0">
                <a:ln>
                  <a:noFill/>
                </a:ln>
                <a:solidFill>
                  <a:srgbClr val="9D90A0"/>
                </a:solidFill>
                <a:effectLst/>
                <a:uLnTx/>
                <a:uFillTx/>
                <a:latin typeface="Arial"/>
                <a:ea typeface="+mn-ea"/>
                <a:cs typeface="Arial"/>
              </a:rPr>
              <a:t>annuels</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p:nvPr/>
        </p:nvSpPr>
        <p:spPr>
          <a:xfrm>
            <a:off x="7112110" y="2080640"/>
            <a:ext cx="1836420" cy="167132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55" normalizeH="0" baseline="0" noProof="0" dirty="0">
                <a:ln>
                  <a:noFill/>
                </a:ln>
                <a:solidFill>
                  <a:srgbClr val="604A7B"/>
                </a:solidFill>
                <a:effectLst/>
                <a:uLnTx/>
                <a:uFillTx/>
                <a:latin typeface="Arial"/>
                <a:ea typeface="+mn-ea"/>
                <a:cs typeface="Arial"/>
              </a:rPr>
              <a:t>Appels  </a:t>
            </a:r>
            <a:r>
              <a:rPr kumimoji="0" sz="1800" b="1" i="0" u="none" strike="noStrike" kern="1200" cap="none" spc="-105" normalizeH="0" baseline="0" noProof="0" dirty="0">
                <a:ln>
                  <a:noFill/>
                </a:ln>
                <a:solidFill>
                  <a:srgbClr val="604A7B"/>
                </a:solidFill>
                <a:effectLst/>
                <a:uLnTx/>
                <a:uFillTx/>
                <a:latin typeface="Arial"/>
                <a:ea typeface="+mn-ea"/>
                <a:cs typeface="Arial"/>
              </a:rPr>
              <a:t>thématiques,  </a:t>
            </a:r>
            <a:r>
              <a:rPr kumimoji="0" sz="1800" b="1" i="0" u="none" strike="noStrike" kern="1200" cap="none" spc="-140" normalizeH="0" baseline="0" noProof="0" dirty="0">
                <a:ln>
                  <a:noFill/>
                </a:ln>
                <a:solidFill>
                  <a:srgbClr val="604A7B"/>
                </a:solidFill>
                <a:effectLst/>
                <a:uLnTx/>
                <a:uFillTx/>
                <a:latin typeface="Arial"/>
                <a:ea typeface="+mn-ea"/>
                <a:cs typeface="Arial"/>
              </a:rPr>
              <a:t>réponse </a:t>
            </a:r>
            <a:r>
              <a:rPr kumimoji="0" sz="1800" b="1" i="0" u="none" strike="noStrike" kern="1200" cap="none" spc="-114" normalizeH="0" baseline="0" noProof="0" dirty="0">
                <a:ln>
                  <a:noFill/>
                </a:ln>
                <a:solidFill>
                  <a:srgbClr val="604A7B"/>
                </a:solidFill>
                <a:effectLst/>
                <a:uLnTx/>
                <a:uFillTx/>
                <a:latin typeface="Arial"/>
                <a:ea typeface="+mn-ea"/>
                <a:cs typeface="Arial"/>
              </a:rPr>
              <a:t>à </a:t>
            </a:r>
            <a:r>
              <a:rPr kumimoji="0" sz="1800" b="1" i="0" u="none" strike="noStrike" kern="1200" cap="none" spc="-135" normalizeH="0" baseline="0" noProof="0" dirty="0">
                <a:ln>
                  <a:noFill/>
                </a:ln>
                <a:solidFill>
                  <a:srgbClr val="604A7B"/>
                </a:solidFill>
                <a:effectLst/>
                <a:uLnTx/>
                <a:uFillTx/>
                <a:latin typeface="Arial"/>
                <a:ea typeface="+mn-ea"/>
                <a:cs typeface="Arial"/>
              </a:rPr>
              <a:t>un </a:t>
            </a:r>
            <a:r>
              <a:rPr kumimoji="0" sz="1800" b="1" i="0" u="none" strike="noStrike" kern="1200" cap="none" spc="-105" normalizeH="0" baseline="0" noProof="0" dirty="0">
                <a:ln>
                  <a:noFill/>
                </a:ln>
                <a:solidFill>
                  <a:srgbClr val="604A7B"/>
                </a:solidFill>
                <a:effectLst/>
                <a:uLnTx/>
                <a:uFillTx/>
                <a:latin typeface="Arial"/>
                <a:ea typeface="+mn-ea"/>
                <a:cs typeface="Arial"/>
              </a:rPr>
              <a:t>appel  </a:t>
            </a:r>
            <a:r>
              <a:rPr kumimoji="0" sz="1800" b="1" i="0" u="none" strike="noStrike" kern="1200" cap="none" spc="-114" normalizeH="0" baseline="0" noProof="0" dirty="0">
                <a:ln>
                  <a:noFill/>
                </a:ln>
                <a:solidFill>
                  <a:srgbClr val="604A7B"/>
                </a:solidFill>
                <a:effectLst/>
                <a:uLnTx/>
                <a:uFillTx/>
                <a:latin typeface="Arial"/>
                <a:ea typeface="+mn-ea"/>
                <a:cs typeface="Arial"/>
              </a:rPr>
              <a:t>à </a:t>
            </a:r>
            <a:r>
              <a:rPr kumimoji="0" sz="1800" b="1" i="0" u="none" strike="noStrike" kern="1200" cap="none" spc="-100" normalizeH="0" baseline="0" noProof="0" dirty="0">
                <a:ln>
                  <a:noFill/>
                </a:ln>
                <a:solidFill>
                  <a:srgbClr val="604A7B"/>
                </a:solidFill>
                <a:effectLst/>
                <a:uLnTx/>
                <a:uFillTx/>
                <a:latin typeface="Arial"/>
                <a:ea typeface="+mn-ea"/>
                <a:cs typeface="Arial"/>
              </a:rPr>
              <a:t>projets,  </a:t>
            </a:r>
            <a:r>
              <a:rPr kumimoji="0" sz="1800" b="1" i="0" u="none" strike="noStrike" kern="1200" cap="none" spc="-130" normalizeH="0" baseline="0" noProof="0" dirty="0">
                <a:ln>
                  <a:noFill/>
                </a:ln>
                <a:solidFill>
                  <a:srgbClr val="604A7B"/>
                </a:solidFill>
                <a:effectLst/>
                <a:uLnTx/>
                <a:uFillTx/>
                <a:latin typeface="Arial"/>
                <a:ea typeface="+mn-ea"/>
                <a:cs typeface="Arial"/>
              </a:rPr>
              <a:t>Programmation  </a:t>
            </a:r>
            <a:r>
              <a:rPr kumimoji="0" sz="1800" b="1" i="0" u="none" strike="noStrike" kern="1200" cap="none" spc="-100" normalizeH="0" baseline="0" noProof="0" dirty="0">
                <a:ln>
                  <a:noFill/>
                </a:ln>
                <a:solidFill>
                  <a:srgbClr val="604A7B"/>
                </a:solidFill>
                <a:effectLst/>
                <a:uLnTx/>
                <a:uFillTx/>
                <a:latin typeface="Arial"/>
                <a:ea typeface="+mn-ea"/>
                <a:cs typeface="Arial"/>
              </a:rPr>
              <a:t>pluri-annuelle</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5251703" y="1766316"/>
            <a:ext cx="1802892" cy="309981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5313426" y="1805177"/>
            <a:ext cx="1679575" cy="2976880"/>
          </a:xfrm>
          <a:custGeom>
            <a:avLst/>
            <a:gdLst/>
            <a:ahLst/>
            <a:cxnLst/>
            <a:rect l="l" t="t" r="r" b="b"/>
            <a:pathLst>
              <a:path w="1679575" h="2976879">
                <a:moveTo>
                  <a:pt x="0" y="0"/>
                </a:moveTo>
                <a:lnTo>
                  <a:pt x="1679448" y="0"/>
                </a:lnTo>
                <a:lnTo>
                  <a:pt x="1679448" y="2976372"/>
                </a:lnTo>
                <a:lnTo>
                  <a:pt x="0" y="2976372"/>
                </a:lnTo>
                <a:lnTo>
                  <a:pt x="0" y="0"/>
                </a:lnTo>
                <a:close/>
              </a:path>
            </a:pathLst>
          </a:custGeom>
          <a:ln w="38099">
            <a:solidFill>
              <a:srgbClr val="604A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txBox="1"/>
          <p:nvPr/>
        </p:nvSpPr>
        <p:spPr>
          <a:xfrm>
            <a:off x="2415298" y="1792300"/>
            <a:ext cx="4629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65" normalizeH="0" baseline="0" noProof="0" dirty="0">
                <a:ln>
                  <a:noFill/>
                </a:ln>
                <a:solidFill>
                  <a:srgbClr val="FFFFFF"/>
                </a:solidFill>
                <a:effectLst/>
                <a:uLnTx/>
                <a:uFillTx/>
                <a:latin typeface="Arial"/>
                <a:ea typeface="+mn-ea"/>
                <a:cs typeface="Arial"/>
              </a:rPr>
              <a:t>Pilier</a:t>
            </a:r>
            <a:r>
              <a:rPr kumimoji="0" sz="1200" b="1" i="0" u="none" strike="noStrike" kern="1200" cap="none" spc="-130" normalizeH="0" baseline="0" noProof="0" dirty="0">
                <a:ln>
                  <a:noFill/>
                </a:ln>
                <a:solidFill>
                  <a:srgbClr val="FFFFFF"/>
                </a:solidFill>
                <a:effectLst/>
                <a:uLnTx/>
                <a:uFillTx/>
                <a:latin typeface="Arial"/>
                <a:ea typeface="+mn-ea"/>
                <a:cs typeface="Arial"/>
              </a:rPr>
              <a:t> </a:t>
            </a:r>
            <a:r>
              <a:rPr kumimoji="0" sz="1200" b="1" i="0" u="none" strike="noStrike" kern="1200" cap="none" spc="-60" normalizeH="0" baseline="0" noProof="0" dirty="0">
                <a:ln>
                  <a:noFill/>
                </a:ln>
                <a:solidFill>
                  <a:srgbClr val="FFFFFF"/>
                </a:solidFill>
                <a:effectLst/>
                <a:uLnTx/>
                <a:uFillTx/>
                <a:latin typeface="Arial"/>
                <a:ea typeface="+mn-ea"/>
                <a:cs typeface="Arial"/>
              </a:rPr>
              <a:t>1</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txBox="1"/>
          <p:nvPr/>
        </p:nvSpPr>
        <p:spPr>
          <a:xfrm>
            <a:off x="4180243" y="1805406"/>
            <a:ext cx="4629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65" normalizeH="0" baseline="0" noProof="0" dirty="0">
                <a:ln>
                  <a:noFill/>
                </a:ln>
                <a:solidFill>
                  <a:srgbClr val="FFFFFF"/>
                </a:solidFill>
                <a:effectLst/>
                <a:uLnTx/>
                <a:uFillTx/>
                <a:latin typeface="Arial"/>
                <a:ea typeface="+mn-ea"/>
                <a:cs typeface="Arial"/>
              </a:rPr>
              <a:t>Pilier</a:t>
            </a:r>
            <a:r>
              <a:rPr kumimoji="0" sz="1200" b="1" i="0" u="none" strike="noStrike" kern="1200" cap="none" spc="-130" normalizeH="0" baseline="0" noProof="0" dirty="0">
                <a:ln>
                  <a:noFill/>
                </a:ln>
                <a:solidFill>
                  <a:srgbClr val="FFFFFF"/>
                </a:solidFill>
                <a:effectLst/>
                <a:uLnTx/>
                <a:uFillTx/>
                <a:latin typeface="Arial"/>
                <a:ea typeface="+mn-ea"/>
                <a:cs typeface="Arial"/>
              </a:rPr>
              <a:t> </a:t>
            </a:r>
            <a:r>
              <a:rPr kumimoji="0" sz="1200" b="1" i="0" u="none" strike="noStrike" kern="1200" cap="none" spc="-60" normalizeH="0" baseline="0" noProof="0" dirty="0">
                <a:ln>
                  <a:noFill/>
                </a:ln>
                <a:solidFill>
                  <a:srgbClr val="FFFFFF"/>
                </a:solidFill>
                <a:effectLst/>
                <a:uLnTx/>
                <a:uFillTx/>
                <a:latin typeface="Arial"/>
                <a:ea typeface="+mn-ea"/>
                <a:cs typeface="Arial"/>
              </a:rPr>
              <a:t>2</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txBox="1"/>
          <p:nvPr/>
        </p:nvSpPr>
        <p:spPr>
          <a:xfrm>
            <a:off x="5997612" y="1602562"/>
            <a:ext cx="4629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65" normalizeH="0" baseline="0" noProof="0" dirty="0">
                <a:ln>
                  <a:noFill/>
                </a:ln>
                <a:solidFill>
                  <a:srgbClr val="FFFFFF"/>
                </a:solidFill>
                <a:effectLst/>
                <a:uLnTx/>
                <a:uFillTx/>
                <a:latin typeface="Arial"/>
                <a:ea typeface="+mn-ea"/>
                <a:cs typeface="Arial"/>
              </a:rPr>
              <a:t>Pilier</a:t>
            </a:r>
            <a:r>
              <a:rPr kumimoji="0" sz="1200" b="1" i="0" u="none" strike="noStrike" kern="1200" cap="none" spc="-130" normalizeH="0" baseline="0" noProof="0" dirty="0">
                <a:ln>
                  <a:noFill/>
                </a:ln>
                <a:solidFill>
                  <a:srgbClr val="FFFFFF"/>
                </a:solidFill>
                <a:effectLst/>
                <a:uLnTx/>
                <a:uFillTx/>
                <a:latin typeface="Arial"/>
                <a:ea typeface="+mn-ea"/>
                <a:cs typeface="Arial"/>
              </a:rPr>
              <a:t> </a:t>
            </a:r>
            <a:r>
              <a:rPr kumimoji="0" sz="1200" b="1" i="0" u="none" strike="noStrike" kern="1200" cap="none" spc="-60" normalizeH="0" baseline="0" noProof="0" dirty="0">
                <a:ln>
                  <a:noFill/>
                </a:ln>
                <a:solidFill>
                  <a:srgbClr val="FFFFFF"/>
                </a:solidFill>
                <a:effectLst/>
                <a:uLnTx/>
                <a:uFillTx/>
                <a:latin typeface="Arial"/>
                <a:ea typeface="+mn-ea"/>
                <a:cs typeface="Arial"/>
              </a:rPr>
              <a:t>3</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p:nvPr/>
        </p:nvSpPr>
        <p:spPr>
          <a:xfrm>
            <a:off x="3441191" y="1975104"/>
            <a:ext cx="1854708" cy="2020824"/>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3502914" y="2013966"/>
            <a:ext cx="1731645" cy="1897380"/>
          </a:xfrm>
          <a:custGeom>
            <a:avLst/>
            <a:gdLst/>
            <a:ahLst/>
            <a:cxnLst/>
            <a:rect l="l" t="t" r="r" b="b"/>
            <a:pathLst>
              <a:path w="1731645" h="1897379">
                <a:moveTo>
                  <a:pt x="0" y="0"/>
                </a:moveTo>
                <a:lnTo>
                  <a:pt x="1731264" y="0"/>
                </a:lnTo>
                <a:lnTo>
                  <a:pt x="1731264" y="1897380"/>
                </a:lnTo>
                <a:lnTo>
                  <a:pt x="0" y="1897380"/>
                </a:lnTo>
                <a:lnTo>
                  <a:pt x="0" y="0"/>
                </a:lnTo>
                <a:close/>
              </a:path>
            </a:pathLst>
          </a:custGeom>
          <a:ln w="38100">
            <a:solidFill>
              <a:srgbClr val="604A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txBox="1">
            <a:spLocks noGrp="1"/>
          </p:cNvSpPr>
          <p:nvPr>
            <p:ph type="title"/>
          </p:nvPr>
        </p:nvSpPr>
        <p:spPr>
          <a:xfrm>
            <a:off x="1262773" y="180327"/>
            <a:ext cx="5592445" cy="513715"/>
          </a:xfrm>
          <a:prstGeom prst="rect">
            <a:avLst/>
          </a:prstGeom>
        </p:spPr>
        <p:txBody>
          <a:bodyPr vert="horz" wrap="square" lIns="0" tIns="12700" rIns="0" bIns="0" rtlCol="0">
            <a:spAutoFit/>
          </a:bodyPr>
          <a:lstStyle/>
          <a:p>
            <a:pPr marL="12700">
              <a:lnSpc>
                <a:spcPct val="100000"/>
              </a:lnSpc>
              <a:spcBef>
                <a:spcPts val="100"/>
              </a:spcBef>
            </a:pPr>
            <a:r>
              <a:rPr sz="3200" u="none" spc="-225" dirty="0">
                <a:solidFill>
                  <a:srgbClr val="FFFFFF"/>
                </a:solidFill>
                <a:latin typeface="Arial Black"/>
                <a:cs typeface="Arial Black"/>
              </a:rPr>
              <a:t>A</a:t>
            </a:r>
            <a:r>
              <a:rPr sz="2550" u="none" spc="-225" dirty="0">
                <a:solidFill>
                  <a:srgbClr val="FFFFFF"/>
                </a:solidFill>
                <a:latin typeface="Arial Black"/>
                <a:cs typeface="Arial Black"/>
              </a:rPr>
              <a:t>RCHITECTURE </a:t>
            </a:r>
            <a:r>
              <a:rPr sz="2550" u="none" spc="-120" dirty="0">
                <a:solidFill>
                  <a:srgbClr val="FFFFFF"/>
                </a:solidFill>
                <a:latin typeface="Arial Black"/>
                <a:cs typeface="Arial Black"/>
              </a:rPr>
              <a:t>D</a:t>
            </a:r>
            <a:r>
              <a:rPr sz="3200" u="none" spc="-120" dirty="0">
                <a:solidFill>
                  <a:srgbClr val="FFFFFF"/>
                </a:solidFill>
                <a:latin typeface="Arial Black"/>
                <a:cs typeface="Arial Black"/>
              </a:rPr>
              <a:t>’</a:t>
            </a:r>
            <a:r>
              <a:rPr sz="2550" u="none" spc="-120" dirty="0">
                <a:solidFill>
                  <a:srgbClr val="FFFFFF"/>
                </a:solidFill>
                <a:latin typeface="Arial Black"/>
                <a:cs typeface="Arial Black"/>
              </a:rPr>
              <a:t>HORIZON</a:t>
            </a:r>
            <a:r>
              <a:rPr sz="2550" u="none" spc="-265" dirty="0">
                <a:solidFill>
                  <a:srgbClr val="FFFFFF"/>
                </a:solidFill>
                <a:latin typeface="Arial Black"/>
                <a:cs typeface="Arial Black"/>
              </a:rPr>
              <a:t> </a:t>
            </a:r>
            <a:r>
              <a:rPr sz="3200" u="none" spc="-409" dirty="0">
                <a:solidFill>
                  <a:srgbClr val="FFFFFF"/>
                </a:solidFill>
                <a:latin typeface="Arial Black"/>
                <a:cs typeface="Arial Black"/>
              </a:rPr>
              <a:t>2020</a:t>
            </a:r>
            <a:endParaRPr sz="3200">
              <a:latin typeface="Arial Black"/>
              <a:cs typeface="Arial Black"/>
            </a:endParaRPr>
          </a:p>
        </p:txBody>
      </p:sp>
      <p:sp>
        <p:nvSpPr>
          <p:cNvPr id="16" name="object 16"/>
          <p:cNvSpPr/>
          <p:nvPr/>
        </p:nvSpPr>
        <p:spPr>
          <a:xfrm>
            <a:off x="1557527" y="1319783"/>
            <a:ext cx="5867400" cy="5081014"/>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object 17"/>
          <p:cNvSpPr/>
          <p:nvPr/>
        </p:nvSpPr>
        <p:spPr>
          <a:xfrm>
            <a:off x="1619250" y="1358646"/>
            <a:ext cx="5744210" cy="4958080"/>
          </a:xfrm>
          <a:custGeom>
            <a:avLst/>
            <a:gdLst/>
            <a:ahLst/>
            <a:cxnLst/>
            <a:rect l="l" t="t" r="r" b="b"/>
            <a:pathLst>
              <a:path w="5744209" h="4958080">
                <a:moveTo>
                  <a:pt x="0" y="0"/>
                </a:moveTo>
                <a:lnTo>
                  <a:pt x="5743956" y="0"/>
                </a:lnTo>
                <a:lnTo>
                  <a:pt x="5743956" y="4957572"/>
                </a:lnTo>
                <a:lnTo>
                  <a:pt x="0" y="4957572"/>
                </a:lnTo>
                <a:lnTo>
                  <a:pt x="0" y="0"/>
                </a:lnTo>
                <a:close/>
              </a:path>
            </a:pathLst>
          </a:custGeom>
          <a:ln w="38100">
            <a:solidFill>
              <a:srgbClr val="00B0F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object 18"/>
          <p:cNvSpPr txBox="1"/>
          <p:nvPr/>
        </p:nvSpPr>
        <p:spPr>
          <a:xfrm>
            <a:off x="7505941" y="5885650"/>
            <a:ext cx="1328420" cy="5137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200" b="1" i="1" u="none" strike="noStrike" kern="1200" cap="none" spc="-60" normalizeH="0" baseline="0" noProof="0" dirty="0">
                <a:ln>
                  <a:noFill/>
                </a:ln>
                <a:solidFill>
                  <a:srgbClr val="00B0F0"/>
                </a:solidFill>
                <a:effectLst/>
                <a:uLnTx/>
                <a:uFillTx/>
                <a:latin typeface="Trebuchet MS"/>
                <a:ea typeface="+mn-ea"/>
                <a:cs typeface="Trebuchet MS"/>
              </a:rPr>
              <a:t>Au</a:t>
            </a:r>
            <a:r>
              <a:rPr kumimoji="0" sz="3200" b="1" i="1" u="none" strike="noStrike" kern="1200" cap="none" spc="-335" normalizeH="0" baseline="0" noProof="0" dirty="0">
                <a:ln>
                  <a:noFill/>
                </a:ln>
                <a:solidFill>
                  <a:srgbClr val="00B0F0"/>
                </a:solidFill>
                <a:effectLst/>
                <a:uLnTx/>
                <a:uFillTx/>
                <a:latin typeface="Trebuchet MS"/>
                <a:ea typeface="+mn-ea"/>
                <a:cs typeface="Trebuchet MS"/>
              </a:rPr>
              <a:t> </a:t>
            </a:r>
            <a:r>
              <a:rPr kumimoji="0" sz="3200" b="1" i="1" u="none" strike="noStrike" kern="1200" cap="none" spc="-140" normalizeH="0" baseline="0" noProof="0" dirty="0">
                <a:ln>
                  <a:noFill/>
                </a:ln>
                <a:solidFill>
                  <a:srgbClr val="00B0F0"/>
                </a:solidFill>
                <a:effectLst/>
                <a:uLnTx/>
                <a:uFillTx/>
                <a:latin typeface="Trebuchet MS"/>
                <a:ea typeface="+mn-ea"/>
                <a:cs typeface="Trebuchet MS"/>
              </a:rPr>
              <a:t>Sud!</a:t>
            </a:r>
            <a:endParaRPr kumimoji="0" sz="3200" b="0" i="0" u="none" strike="noStrike" kern="1200" cap="none" spc="0" normalizeH="0" baseline="0" noProof="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3448764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4878" y="127341"/>
            <a:ext cx="667721" cy="74778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txBox="1"/>
          <p:nvPr/>
        </p:nvSpPr>
        <p:spPr>
          <a:xfrm>
            <a:off x="279909" y="955052"/>
            <a:ext cx="6616700" cy="903605"/>
          </a:xfrm>
          <a:prstGeom prst="rect">
            <a:avLst/>
          </a:prstGeom>
        </p:spPr>
        <p:txBody>
          <a:bodyPr vert="horz" wrap="square" lIns="0" tIns="85725" rIns="0" bIns="0" rtlCol="0">
            <a:spAutoFit/>
          </a:bodyPr>
          <a:lstStyle/>
          <a:p>
            <a:pPr marL="355600" marR="0" lvl="0" indent="-342900" algn="l" defTabSz="914400" rtl="0" eaLnBrk="1" fontAlgn="auto" latinLnBrk="0" hangingPunct="1">
              <a:lnSpc>
                <a:spcPct val="100000"/>
              </a:lnSpc>
              <a:spcBef>
                <a:spcPts val="675"/>
              </a:spcBef>
              <a:spcAft>
                <a:spcPts val="0"/>
              </a:spcAft>
              <a:buClrTx/>
              <a:buSzTx/>
              <a:buFont typeface="Arial"/>
              <a:buChar char="•"/>
              <a:tabLst>
                <a:tab pos="354965" algn="l"/>
                <a:tab pos="355600" algn="l"/>
              </a:tabLst>
              <a:defRPr/>
            </a:pPr>
            <a:r>
              <a:rPr kumimoji="0" sz="2400" b="1" i="0" u="none" strike="noStrike" kern="1200" cap="none" spc="-280" normalizeH="0" baseline="0" noProof="0" dirty="0">
                <a:ln>
                  <a:noFill/>
                </a:ln>
                <a:solidFill>
                  <a:prstClr val="black"/>
                </a:solidFill>
                <a:effectLst/>
                <a:uLnTx/>
                <a:uFillTx/>
                <a:latin typeface="Arial"/>
                <a:ea typeface="+mn-ea"/>
                <a:cs typeface="Arial"/>
              </a:rPr>
              <a:t>A </a:t>
            </a:r>
            <a:r>
              <a:rPr kumimoji="0" sz="2400" b="1" i="0" u="none" strike="noStrike" kern="1200" cap="none" spc="-105" normalizeH="0" baseline="0" noProof="0" dirty="0">
                <a:ln>
                  <a:noFill/>
                </a:ln>
                <a:solidFill>
                  <a:prstClr val="black"/>
                </a:solidFill>
                <a:effectLst/>
                <a:uLnTx/>
                <a:uFillTx/>
                <a:latin typeface="Arial"/>
                <a:ea typeface="+mn-ea"/>
                <a:cs typeface="Arial"/>
              </a:rPr>
              <a:t>Member </a:t>
            </a:r>
            <a:r>
              <a:rPr kumimoji="0" sz="2400" b="1" i="0" u="none" strike="noStrike" kern="1200" cap="none" spc="-155" normalizeH="0" baseline="0" noProof="0" dirty="0">
                <a:ln>
                  <a:noFill/>
                </a:ln>
                <a:solidFill>
                  <a:prstClr val="black"/>
                </a:solidFill>
                <a:effectLst/>
                <a:uLnTx/>
                <a:uFillTx/>
                <a:latin typeface="Arial"/>
                <a:ea typeface="+mn-ea"/>
                <a:cs typeface="Arial"/>
              </a:rPr>
              <a:t>State </a:t>
            </a:r>
            <a:r>
              <a:rPr kumimoji="0" sz="2400" b="1" i="0" u="none" strike="noStrike" kern="1200" cap="none" spc="-110" normalizeH="0" baseline="0" noProof="0" dirty="0">
                <a:ln>
                  <a:noFill/>
                </a:ln>
                <a:solidFill>
                  <a:prstClr val="black"/>
                </a:solidFill>
                <a:effectLst/>
                <a:uLnTx/>
                <a:uFillTx/>
                <a:latin typeface="Arial"/>
                <a:ea typeface="+mn-ea"/>
                <a:cs typeface="Arial"/>
              </a:rPr>
              <a:t>of </a:t>
            </a:r>
            <a:r>
              <a:rPr kumimoji="0" sz="2400" b="1" i="0" u="none" strike="noStrike" kern="1200" cap="none" spc="-95" normalizeH="0" baseline="0" noProof="0" dirty="0">
                <a:ln>
                  <a:noFill/>
                </a:ln>
                <a:solidFill>
                  <a:prstClr val="black"/>
                </a:solidFill>
                <a:effectLst/>
                <a:uLnTx/>
                <a:uFillTx/>
                <a:latin typeface="Arial"/>
                <a:ea typeface="+mn-ea"/>
                <a:cs typeface="Arial"/>
              </a:rPr>
              <a:t>the </a:t>
            </a:r>
            <a:r>
              <a:rPr kumimoji="0" sz="2400" b="1" i="0" u="none" strike="noStrike" kern="1200" cap="none" spc="-195" normalizeH="0" baseline="0" noProof="0" dirty="0">
                <a:ln>
                  <a:noFill/>
                </a:ln>
                <a:solidFill>
                  <a:prstClr val="black"/>
                </a:solidFill>
                <a:effectLst/>
                <a:uLnTx/>
                <a:uFillTx/>
                <a:latin typeface="Arial"/>
                <a:ea typeface="+mn-ea"/>
                <a:cs typeface="Arial"/>
              </a:rPr>
              <a:t>European </a:t>
            </a:r>
            <a:r>
              <a:rPr kumimoji="0" sz="2400" b="1" i="0" u="none" strike="noStrike" kern="1200" cap="none" spc="-160" normalizeH="0" baseline="0" noProof="0" dirty="0">
                <a:ln>
                  <a:noFill/>
                </a:ln>
                <a:solidFill>
                  <a:prstClr val="black"/>
                </a:solidFill>
                <a:effectLst/>
                <a:uLnTx/>
                <a:uFillTx/>
                <a:latin typeface="Arial"/>
                <a:ea typeface="+mn-ea"/>
                <a:cs typeface="Arial"/>
              </a:rPr>
              <a:t>Union </a:t>
            </a:r>
            <a:r>
              <a:rPr kumimoji="0" sz="2400" b="1" i="0" u="none" strike="noStrike" kern="1200" cap="none" spc="-175" normalizeH="0" baseline="0" noProof="0" dirty="0">
                <a:ln>
                  <a:noFill/>
                </a:ln>
                <a:solidFill>
                  <a:prstClr val="black"/>
                </a:solidFill>
                <a:effectLst/>
                <a:uLnTx/>
                <a:uFillTx/>
                <a:latin typeface="Arial"/>
                <a:ea typeface="+mn-ea"/>
                <a:cs typeface="Arial"/>
              </a:rPr>
              <a:t>(EU) </a:t>
            </a:r>
            <a:r>
              <a:rPr kumimoji="0" sz="2400" b="1" i="0" u="none" strike="noStrike" kern="1200" cap="none" spc="-65" normalizeH="0" baseline="0" noProof="0" dirty="0">
                <a:ln>
                  <a:noFill/>
                </a:ln>
                <a:solidFill>
                  <a:prstClr val="black"/>
                </a:solidFill>
                <a:effectLst/>
                <a:uLnTx/>
                <a:uFillTx/>
                <a:latin typeface="Arial"/>
                <a:ea typeface="+mn-ea"/>
                <a:cs typeface="Arial"/>
              </a:rPr>
              <a:t>-</a:t>
            </a:r>
            <a:r>
              <a:rPr kumimoji="0" sz="2400" b="1" i="0" u="none" strike="noStrike" kern="1200" cap="none" spc="-275" normalizeH="0" baseline="0" noProof="0" dirty="0">
                <a:ln>
                  <a:noFill/>
                </a:ln>
                <a:solidFill>
                  <a:prstClr val="black"/>
                </a:solidFill>
                <a:effectLst/>
                <a:uLnTx/>
                <a:uFillTx/>
                <a:latin typeface="Arial"/>
                <a:ea typeface="+mn-ea"/>
                <a:cs typeface="Arial"/>
              </a:rPr>
              <a:t> </a:t>
            </a:r>
            <a:r>
              <a:rPr kumimoji="0" sz="2400" b="1" i="0" u="none" strike="noStrike" kern="1200" cap="none" spc="-185" normalizeH="0" baseline="0" noProof="0" dirty="0">
                <a:ln>
                  <a:noFill/>
                </a:ln>
                <a:solidFill>
                  <a:prstClr val="black"/>
                </a:solidFill>
                <a:effectLst/>
                <a:uLnTx/>
                <a:uFillTx/>
                <a:latin typeface="Arial"/>
                <a:ea typeface="+mn-ea"/>
                <a:cs typeface="Arial"/>
              </a:rPr>
              <a:t>MS</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575"/>
              </a:spcBef>
              <a:spcAft>
                <a:spcPts val="0"/>
              </a:spcAft>
              <a:buClrTx/>
              <a:buSzTx/>
              <a:buFont typeface="Arial"/>
              <a:buChar char="•"/>
              <a:tabLst>
                <a:tab pos="354965" algn="l"/>
                <a:tab pos="355600" algn="l"/>
              </a:tabLst>
              <a:defRPr/>
            </a:pPr>
            <a:r>
              <a:rPr kumimoji="0" sz="2400" b="1" i="0" u="none" strike="noStrike" kern="1200" cap="none" spc="-210" normalizeH="0" baseline="0" noProof="0" dirty="0">
                <a:ln>
                  <a:noFill/>
                </a:ln>
                <a:solidFill>
                  <a:prstClr val="black"/>
                </a:solidFill>
                <a:effectLst/>
                <a:uLnTx/>
                <a:uFillTx/>
                <a:latin typeface="Arial"/>
                <a:ea typeface="+mn-ea"/>
                <a:cs typeface="Arial"/>
              </a:rPr>
              <a:t>Associated </a:t>
            </a:r>
            <a:r>
              <a:rPr kumimoji="0" sz="2400" b="1" i="0" u="none" strike="noStrike" kern="1200" cap="none" spc="-175" normalizeH="0" baseline="0" noProof="0" dirty="0">
                <a:ln>
                  <a:noFill/>
                </a:ln>
                <a:solidFill>
                  <a:prstClr val="black"/>
                </a:solidFill>
                <a:effectLst/>
                <a:uLnTx/>
                <a:uFillTx/>
                <a:latin typeface="Arial"/>
                <a:ea typeface="+mn-ea"/>
                <a:cs typeface="Arial"/>
              </a:rPr>
              <a:t>countries </a:t>
            </a:r>
            <a:r>
              <a:rPr kumimoji="0" sz="2400" b="1" i="0" u="none" strike="noStrike" kern="1200" cap="none" spc="-90" normalizeH="0" baseline="0" noProof="0" dirty="0">
                <a:ln>
                  <a:noFill/>
                </a:ln>
                <a:solidFill>
                  <a:prstClr val="black"/>
                </a:solidFill>
                <a:effectLst/>
                <a:uLnTx/>
                <a:uFillTx/>
                <a:latin typeface="Arial"/>
                <a:ea typeface="+mn-ea"/>
                <a:cs typeface="Arial"/>
              </a:rPr>
              <a:t>to </a:t>
            </a:r>
            <a:r>
              <a:rPr kumimoji="0" sz="2400" b="1" i="0" u="none" strike="noStrike" kern="1200" cap="none" spc="-170" normalizeH="0" baseline="0" noProof="0" dirty="0">
                <a:ln>
                  <a:noFill/>
                </a:ln>
                <a:solidFill>
                  <a:prstClr val="black"/>
                </a:solidFill>
                <a:effectLst/>
                <a:uLnTx/>
                <a:uFillTx/>
                <a:latin typeface="Arial"/>
                <a:ea typeface="+mn-ea"/>
                <a:cs typeface="Arial"/>
              </a:rPr>
              <a:t>Horizon </a:t>
            </a:r>
            <a:r>
              <a:rPr kumimoji="0" sz="2400" b="1" i="0" u="none" strike="noStrike" kern="1200" cap="none" spc="-114" normalizeH="0" baseline="0" noProof="0" dirty="0">
                <a:ln>
                  <a:noFill/>
                </a:ln>
                <a:solidFill>
                  <a:prstClr val="black"/>
                </a:solidFill>
                <a:effectLst/>
                <a:uLnTx/>
                <a:uFillTx/>
                <a:latin typeface="Arial"/>
                <a:ea typeface="+mn-ea"/>
                <a:cs typeface="Arial"/>
              </a:rPr>
              <a:t>2020-</a:t>
            </a:r>
            <a:r>
              <a:rPr kumimoji="0" sz="2400" b="1" i="0" u="none" strike="noStrike" kern="1200" cap="none" spc="-50" normalizeH="0" baseline="0" noProof="0" dirty="0">
                <a:ln>
                  <a:noFill/>
                </a:ln>
                <a:solidFill>
                  <a:prstClr val="black"/>
                </a:solidFill>
                <a:effectLst/>
                <a:uLnTx/>
                <a:uFillTx/>
                <a:latin typeface="Arial"/>
                <a:ea typeface="+mn-ea"/>
                <a:cs typeface="Arial"/>
              </a:rPr>
              <a:t> </a:t>
            </a:r>
            <a:r>
              <a:rPr kumimoji="0" sz="2400" b="1" i="0" u="none" strike="noStrike" kern="1200" cap="none" spc="-405" normalizeH="0" baseline="0" noProof="0" dirty="0">
                <a:ln>
                  <a:noFill/>
                </a:ln>
                <a:solidFill>
                  <a:prstClr val="black"/>
                </a:solidFill>
                <a:effectLst/>
                <a:uLnTx/>
                <a:uFillTx/>
                <a:latin typeface="Arial"/>
                <a:ea typeface="+mn-ea"/>
                <a:cs typeface="Arial"/>
              </a:rPr>
              <a:t>AC</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a:spLocks noGrp="1"/>
          </p:cNvSpPr>
          <p:nvPr>
            <p:ph type="title"/>
          </p:nvPr>
        </p:nvSpPr>
        <p:spPr>
          <a:xfrm>
            <a:off x="1262773" y="180327"/>
            <a:ext cx="6983095" cy="513715"/>
          </a:xfrm>
          <a:prstGeom prst="rect">
            <a:avLst/>
          </a:prstGeom>
        </p:spPr>
        <p:txBody>
          <a:bodyPr vert="horz" wrap="square" lIns="0" tIns="12700" rIns="0" bIns="0" rtlCol="0">
            <a:spAutoFit/>
          </a:bodyPr>
          <a:lstStyle/>
          <a:p>
            <a:pPr marL="12700">
              <a:lnSpc>
                <a:spcPct val="100000"/>
              </a:lnSpc>
              <a:spcBef>
                <a:spcPts val="100"/>
              </a:spcBef>
            </a:pPr>
            <a:r>
              <a:rPr sz="3200" u="none" spc="-459" dirty="0">
                <a:solidFill>
                  <a:srgbClr val="FFFFFF"/>
                </a:solidFill>
                <a:latin typeface="Arial Black"/>
                <a:cs typeface="Arial Black"/>
              </a:rPr>
              <a:t>Pays </a:t>
            </a:r>
            <a:r>
              <a:rPr sz="3200" u="none" spc="-330" dirty="0">
                <a:solidFill>
                  <a:srgbClr val="FFFFFF"/>
                </a:solidFill>
                <a:latin typeface="Arial Black"/>
                <a:cs typeface="Arial Black"/>
              </a:rPr>
              <a:t>éligibles </a:t>
            </a:r>
            <a:r>
              <a:rPr sz="3200" u="none" spc="-480" dirty="0">
                <a:solidFill>
                  <a:srgbClr val="FFFFFF"/>
                </a:solidFill>
                <a:latin typeface="Arial Black"/>
                <a:cs typeface="Arial Black"/>
              </a:rPr>
              <a:t>aux </a:t>
            </a:r>
            <a:r>
              <a:rPr sz="3200" u="none" spc="-375" dirty="0">
                <a:solidFill>
                  <a:srgbClr val="FFFFFF"/>
                </a:solidFill>
                <a:latin typeface="Arial Black"/>
                <a:cs typeface="Arial Black"/>
              </a:rPr>
              <a:t>financements</a:t>
            </a:r>
            <a:r>
              <a:rPr sz="3200" u="none" spc="-450" dirty="0">
                <a:solidFill>
                  <a:srgbClr val="FFFFFF"/>
                </a:solidFill>
                <a:latin typeface="Arial Black"/>
                <a:cs typeface="Arial Black"/>
              </a:rPr>
              <a:t> </a:t>
            </a:r>
            <a:r>
              <a:rPr sz="3200" u="none" spc="-345" dirty="0">
                <a:solidFill>
                  <a:srgbClr val="FFFFFF"/>
                </a:solidFill>
                <a:latin typeface="Arial Black"/>
                <a:cs typeface="Arial Black"/>
              </a:rPr>
              <a:t>H2020</a:t>
            </a:r>
            <a:endParaRPr sz="3200">
              <a:latin typeface="Arial Black"/>
              <a:cs typeface="Arial Black"/>
            </a:endParaRPr>
          </a:p>
        </p:txBody>
      </p:sp>
      <p:sp>
        <p:nvSpPr>
          <p:cNvPr id="5" name="object 5"/>
          <p:cNvSpPr txBox="1">
            <a:spLocks noGrp="1"/>
          </p:cNvSpPr>
          <p:nvPr>
            <p:ph type="body" idx="1"/>
          </p:nvPr>
        </p:nvSpPr>
        <p:spPr>
          <a:prstGeom prst="rect">
            <a:avLst/>
          </a:prstGeom>
        </p:spPr>
        <p:txBody>
          <a:bodyPr vert="horz" wrap="square" lIns="0" tIns="13335" rIns="0" bIns="0" rtlCol="0">
            <a:spAutoFit/>
          </a:bodyPr>
          <a:lstStyle/>
          <a:p>
            <a:pPr marL="19050" marR="193675">
              <a:lnSpc>
                <a:spcPct val="100000"/>
              </a:lnSpc>
              <a:spcBef>
                <a:spcPts val="105"/>
              </a:spcBef>
            </a:pPr>
            <a:r>
              <a:rPr spc="-65" dirty="0"/>
              <a:t>Iceland, </a:t>
            </a:r>
            <a:r>
              <a:rPr spc="-60" dirty="0"/>
              <a:t>Norway, </a:t>
            </a:r>
            <a:r>
              <a:rPr spc="-50" dirty="0"/>
              <a:t>Albania, </a:t>
            </a:r>
            <a:r>
              <a:rPr spc="-85" dirty="0"/>
              <a:t>Bosnia </a:t>
            </a:r>
            <a:r>
              <a:rPr spc="-65" dirty="0"/>
              <a:t>and </a:t>
            </a:r>
            <a:r>
              <a:rPr spc="-75" dirty="0"/>
              <a:t>Herzegovina, </a:t>
            </a:r>
            <a:r>
              <a:rPr spc="-35" dirty="0"/>
              <a:t>the former </a:t>
            </a:r>
            <a:r>
              <a:rPr spc="-100" dirty="0"/>
              <a:t>Yugoslav </a:t>
            </a:r>
            <a:r>
              <a:rPr spc="-85" dirty="0"/>
              <a:t>Republic </a:t>
            </a:r>
            <a:r>
              <a:rPr spc="-15" dirty="0"/>
              <a:t>of </a:t>
            </a:r>
            <a:r>
              <a:rPr spc="-55" dirty="0"/>
              <a:t>Macedonia, </a:t>
            </a:r>
            <a:r>
              <a:rPr spc="-45" dirty="0"/>
              <a:t>Montenegro, </a:t>
            </a:r>
            <a:r>
              <a:rPr spc="-80" dirty="0"/>
              <a:t>Serbia,  </a:t>
            </a:r>
            <a:r>
              <a:rPr i="1" spc="-110" dirty="0"/>
              <a:t>Turkey, </a:t>
            </a:r>
            <a:r>
              <a:rPr i="1" spc="-55" dirty="0"/>
              <a:t>Israel, </a:t>
            </a:r>
            <a:r>
              <a:rPr i="1" spc="-45" dirty="0"/>
              <a:t>Moldova, </a:t>
            </a:r>
            <a:r>
              <a:rPr i="1" spc="-60" dirty="0"/>
              <a:t>Switzerland, </a:t>
            </a:r>
            <a:r>
              <a:rPr i="1" spc="-95" dirty="0"/>
              <a:t>Faroe </a:t>
            </a:r>
            <a:r>
              <a:rPr i="1" spc="-70" dirty="0"/>
              <a:t>Islands, </a:t>
            </a:r>
            <a:r>
              <a:rPr i="1" spc="-55" dirty="0"/>
              <a:t>Ukraine, </a:t>
            </a:r>
            <a:r>
              <a:rPr i="1" spc="-75" dirty="0"/>
              <a:t>Tunisia, </a:t>
            </a:r>
            <a:r>
              <a:rPr i="1" spc="-65" dirty="0"/>
              <a:t>Georgia,</a:t>
            </a:r>
            <a:r>
              <a:rPr i="1" spc="-150" dirty="0"/>
              <a:t> </a:t>
            </a:r>
            <a:r>
              <a:rPr i="1" spc="-55" dirty="0"/>
              <a:t>Armenia</a:t>
            </a:r>
          </a:p>
          <a:p>
            <a:pPr marL="361950" indent="-342900">
              <a:lnSpc>
                <a:spcPct val="100000"/>
              </a:lnSpc>
              <a:spcBef>
                <a:spcPts val="509"/>
              </a:spcBef>
              <a:buFont typeface="Arial"/>
              <a:buChar char="•"/>
              <a:tabLst>
                <a:tab pos="361950" algn="l"/>
                <a:tab pos="362585" algn="l"/>
              </a:tabLst>
            </a:pPr>
            <a:r>
              <a:rPr sz="2400" b="1" i="0" spc="-170" dirty="0">
                <a:latin typeface="Arial"/>
                <a:cs typeface="Arial"/>
              </a:rPr>
              <a:t>Third </a:t>
            </a:r>
            <a:r>
              <a:rPr sz="2400" b="1" i="0" spc="-175" dirty="0">
                <a:latin typeface="Arial"/>
                <a:cs typeface="Arial"/>
              </a:rPr>
              <a:t>countries </a:t>
            </a:r>
            <a:r>
              <a:rPr sz="2400" b="1" i="0" spc="-140" dirty="0">
                <a:latin typeface="Arial"/>
                <a:cs typeface="Arial"/>
              </a:rPr>
              <a:t>–</a:t>
            </a:r>
            <a:r>
              <a:rPr sz="2400" b="1" i="0" spc="-55" dirty="0">
                <a:latin typeface="Arial"/>
                <a:cs typeface="Arial"/>
              </a:rPr>
              <a:t> </a:t>
            </a:r>
            <a:r>
              <a:rPr sz="2400" b="1" i="0" spc="-425" dirty="0">
                <a:latin typeface="Arial"/>
                <a:cs typeface="Arial"/>
              </a:rPr>
              <a:t>TC</a:t>
            </a:r>
            <a:endParaRPr sz="2400">
              <a:latin typeface="Arial"/>
              <a:cs typeface="Arial"/>
            </a:endParaRPr>
          </a:p>
          <a:p>
            <a:pPr marL="19050" marR="5080">
              <a:lnSpc>
                <a:spcPct val="100000"/>
              </a:lnSpc>
              <a:spcBef>
                <a:spcPts val="400"/>
              </a:spcBef>
            </a:pPr>
            <a:r>
              <a:rPr spc="-55" dirty="0"/>
              <a:t>Afghanistan, </a:t>
            </a:r>
            <a:r>
              <a:rPr spc="-45" dirty="0"/>
              <a:t>Algeria, </a:t>
            </a:r>
            <a:r>
              <a:rPr spc="-65" dirty="0"/>
              <a:t>American </a:t>
            </a:r>
            <a:r>
              <a:rPr spc="-100" dirty="0"/>
              <a:t>Samoa, </a:t>
            </a:r>
            <a:r>
              <a:rPr spc="-60" dirty="0"/>
              <a:t>Angola, </a:t>
            </a:r>
            <a:r>
              <a:rPr spc="-45" dirty="0"/>
              <a:t>Argentina, </a:t>
            </a:r>
            <a:r>
              <a:rPr spc="-55" dirty="0"/>
              <a:t>Armenia, </a:t>
            </a:r>
            <a:r>
              <a:rPr spc="-60" dirty="0"/>
              <a:t>Azerbaijan, </a:t>
            </a:r>
            <a:r>
              <a:rPr spc="-75" dirty="0"/>
              <a:t>Bangladesh, Belarus, </a:t>
            </a:r>
            <a:r>
              <a:rPr spc="-85" dirty="0"/>
              <a:t>Belize, </a:t>
            </a:r>
            <a:r>
              <a:rPr spc="-75" dirty="0"/>
              <a:t>Benin,  </a:t>
            </a:r>
            <a:r>
              <a:rPr i="1" spc="-60" dirty="0"/>
              <a:t>Bhutan, </a:t>
            </a:r>
            <a:r>
              <a:rPr i="1" spc="-50" dirty="0"/>
              <a:t>Bolivia, </a:t>
            </a:r>
            <a:r>
              <a:rPr i="1" spc="-65" dirty="0"/>
              <a:t>Botswana, </a:t>
            </a:r>
            <a:r>
              <a:rPr i="1" spc="-60" dirty="0"/>
              <a:t>Burkina </a:t>
            </a:r>
            <a:r>
              <a:rPr i="1" spc="-114" dirty="0"/>
              <a:t>Faso, </a:t>
            </a:r>
            <a:r>
              <a:rPr i="1" spc="-60" dirty="0"/>
              <a:t>Burundi </a:t>
            </a:r>
            <a:r>
              <a:rPr i="1" spc="-40" dirty="0"/>
              <a:t>, </a:t>
            </a:r>
            <a:r>
              <a:rPr i="1" spc="-80" dirty="0"/>
              <a:t>Cambodia, Cameroon, </a:t>
            </a:r>
            <a:r>
              <a:rPr i="1" spc="-130" dirty="0"/>
              <a:t>Cape </a:t>
            </a:r>
            <a:r>
              <a:rPr i="1" spc="-90" dirty="0"/>
              <a:t>Verde, </a:t>
            </a:r>
            <a:r>
              <a:rPr i="1" spc="-65" dirty="0"/>
              <a:t>Central </a:t>
            </a:r>
            <a:r>
              <a:rPr i="1" spc="-45" dirty="0"/>
              <a:t>African </a:t>
            </a:r>
            <a:r>
              <a:rPr i="1" spc="-80" dirty="0"/>
              <a:t>Republic, </a:t>
            </a:r>
            <a:r>
              <a:rPr i="1" spc="-105" dirty="0"/>
              <a:t>Chad,  </a:t>
            </a:r>
            <a:r>
              <a:rPr i="1" spc="-80" dirty="0"/>
              <a:t>Chile, </a:t>
            </a:r>
            <a:r>
              <a:rPr i="1" spc="-70" dirty="0"/>
              <a:t>Colombia, </a:t>
            </a:r>
            <a:r>
              <a:rPr i="1" spc="-90" dirty="0"/>
              <a:t>Comoros, </a:t>
            </a:r>
            <a:r>
              <a:rPr i="1" spc="-110" dirty="0"/>
              <a:t>Congo </a:t>
            </a:r>
            <a:r>
              <a:rPr i="1" spc="-60" dirty="0"/>
              <a:t>(Democratic </a:t>
            </a:r>
            <a:r>
              <a:rPr i="1" spc="-85" dirty="0"/>
              <a:t>People's </a:t>
            </a:r>
            <a:r>
              <a:rPr i="1" spc="-75" dirty="0"/>
              <a:t>Republic), </a:t>
            </a:r>
            <a:r>
              <a:rPr i="1" spc="-110" dirty="0"/>
              <a:t>Congo </a:t>
            </a:r>
            <a:r>
              <a:rPr i="1" spc="-75" dirty="0"/>
              <a:t>(Republic), </a:t>
            </a:r>
            <a:r>
              <a:rPr i="1" spc="-105" dirty="0"/>
              <a:t>Costa </a:t>
            </a:r>
            <a:r>
              <a:rPr i="1" spc="-95" dirty="0"/>
              <a:t>Rica, </a:t>
            </a:r>
            <a:r>
              <a:rPr i="1" spc="-100" dirty="0"/>
              <a:t>Côte </a:t>
            </a:r>
            <a:r>
              <a:rPr i="1" spc="-40" dirty="0"/>
              <a:t>d’Ivoire, </a:t>
            </a:r>
            <a:r>
              <a:rPr i="1" spc="-105" dirty="0"/>
              <a:t>Cuba,  </a:t>
            </a:r>
            <a:r>
              <a:rPr i="1" spc="-30" dirty="0"/>
              <a:t>Djibouti, </a:t>
            </a:r>
            <a:r>
              <a:rPr i="1" spc="-60" dirty="0"/>
              <a:t>Dominica, </a:t>
            </a:r>
            <a:r>
              <a:rPr i="1" spc="-65" dirty="0"/>
              <a:t>Dominican </a:t>
            </a:r>
            <a:r>
              <a:rPr i="1" spc="-80" dirty="0"/>
              <a:t>Republic, </a:t>
            </a:r>
            <a:r>
              <a:rPr i="1" spc="-100" dirty="0"/>
              <a:t>Ecuador, </a:t>
            </a:r>
            <a:r>
              <a:rPr i="1" spc="-75" dirty="0"/>
              <a:t>Egypt, </a:t>
            </a:r>
            <a:r>
              <a:rPr i="1" spc="-125" dirty="0"/>
              <a:t>El </a:t>
            </a:r>
            <a:r>
              <a:rPr i="1" spc="-85" dirty="0"/>
              <a:t>Salvador, </a:t>
            </a:r>
            <a:r>
              <a:rPr i="1" spc="-50" dirty="0"/>
              <a:t>Eritrea, </a:t>
            </a:r>
            <a:r>
              <a:rPr i="1" spc="-55" dirty="0"/>
              <a:t>Ethiopia, </a:t>
            </a:r>
            <a:r>
              <a:rPr i="1" spc="-45" dirty="0"/>
              <a:t>Fiji, </a:t>
            </a:r>
            <a:r>
              <a:rPr i="1" spc="-85" dirty="0"/>
              <a:t>Gabon, </a:t>
            </a:r>
            <a:r>
              <a:rPr i="1" spc="-70" dirty="0"/>
              <a:t>Gambia, </a:t>
            </a:r>
            <a:r>
              <a:rPr i="1" spc="-65" dirty="0"/>
              <a:t>Georgia,  </a:t>
            </a:r>
            <a:r>
              <a:rPr i="1" spc="-85" dirty="0"/>
              <a:t>Ghana, </a:t>
            </a:r>
            <a:r>
              <a:rPr i="1" spc="-75" dirty="0"/>
              <a:t>Grenada, </a:t>
            </a:r>
            <a:r>
              <a:rPr i="1" spc="-60" dirty="0"/>
              <a:t>Guatemala, </a:t>
            </a:r>
            <a:r>
              <a:rPr i="1" spc="-75" dirty="0"/>
              <a:t>Guinea, </a:t>
            </a:r>
            <a:r>
              <a:rPr i="1" spc="-85" dirty="0"/>
              <a:t>Guinea-Bissau, Guyana, </a:t>
            </a:r>
            <a:r>
              <a:rPr i="1" spc="-25" dirty="0"/>
              <a:t>Haiti, </a:t>
            </a:r>
            <a:r>
              <a:rPr i="1" spc="-70" dirty="0"/>
              <a:t>Honduras, </a:t>
            </a:r>
            <a:r>
              <a:rPr i="1" spc="-65" dirty="0"/>
              <a:t>Indonesia, </a:t>
            </a:r>
            <a:r>
              <a:rPr i="1" spc="-40" dirty="0"/>
              <a:t>Iran, Iraq, </a:t>
            </a:r>
            <a:r>
              <a:rPr i="1" spc="-85" dirty="0"/>
              <a:t>Jamaica, </a:t>
            </a:r>
            <a:r>
              <a:rPr i="1" spc="-80" dirty="0"/>
              <a:t>Jordan,  </a:t>
            </a:r>
            <a:r>
              <a:rPr i="1" spc="-90" dirty="0"/>
              <a:t>Kazakhstan, </a:t>
            </a:r>
            <a:r>
              <a:rPr i="1" spc="-105" dirty="0"/>
              <a:t>Kenya, </a:t>
            </a:r>
            <a:r>
              <a:rPr i="1" spc="-30" dirty="0"/>
              <a:t>Kiribati, </a:t>
            </a:r>
            <a:r>
              <a:rPr i="1" spc="-90" dirty="0"/>
              <a:t>Korea </a:t>
            </a:r>
            <a:r>
              <a:rPr i="1" spc="-60" dirty="0"/>
              <a:t>(Democratic </a:t>
            </a:r>
            <a:r>
              <a:rPr i="1" spc="-85" dirty="0"/>
              <a:t>People's </a:t>
            </a:r>
            <a:r>
              <a:rPr i="1" spc="-75" dirty="0"/>
              <a:t>Republic), </a:t>
            </a:r>
            <a:r>
              <a:rPr i="1" spc="-70" dirty="0"/>
              <a:t>Kosovo*, </a:t>
            </a:r>
            <a:r>
              <a:rPr i="1" spc="-105" dirty="0"/>
              <a:t>Kyrgyz </a:t>
            </a:r>
            <a:r>
              <a:rPr i="1" spc="-40" dirty="0"/>
              <a:t>, </a:t>
            </a:r>
            <a:r>
              <a:rPr i="1" spc="-85" dirty="0"/>
              <a:t>Republic </a:t>
            </a:r>
            <a:r>
              <a:rPr i="1" spc="-95" dirty="0"/>
              <a:t>Lao, </a:t>
            </a:r>
            <a:r>
              <a:rPr i="1" spc="-85" dirty="0"/>
              <a:t>Lebanon, </a:t>
            </a:r>
            <a:r>
              <a:rPr i="1" spc="-80" dirty="0"/>
              <a:t>Lesotho,  </a:t>
            </a:r>
            <a:r>
              <a:rPr i="1" spc="-55" dirty="0"/>
              <a:t>Liberia, </a:t>
            </a:r>
            <a:r>
              <a:rPr i="1" spc="-75" dirty="0"/>
              <a:t>Libya, </a:t>
            </a:r>
            <a:r>
              <a:rPr i="1" spc="-70" dirty="0"/>
              <a:t>Madagascar, </a:t>
            </a:r>
            <a:r>
              <a:rPr i="1" spc="-20" dirty="0"/>
              <a:t>Malawi, </a:t>
            </a:r>
            <a:r>
              <a:rPr i="1" spc="-45" dirty="0"/>
              <a:t>Malaysia, </a:t>
            </a:r>
            <a:r>
              <a:rPr i="1" spc="-50" dirty="0"/>
              <a:t>Maldives, </a:t>
            </a:r>
            <a:r>
              <a:rPr i="1" spc="-10" dirty="0"/>
              <a:t>Mali, </a:t>
            </a:r>
            <a:r>
              <a:rPr i="1" spc="-35" dirty="0"/>
              <a:t>Marshall </a:t>
            </a:r>
            <a:r>
              <a:rPr i="1" spc="-70" dirty="0"/>
              <a:t>Islands, </a:t>
            </a:r>
            <a:r>
              <a:rPr i="1" spc="-25" dirty="0"/>
              <a:t>Mauritania, Mauritius, </a:t>
            </a:r>
            <a:r>
              <a:rPr i="1" spc="-50" dirty="0"/>
              <a:t>Micronesia,  </a:t>
            </a:r>
            <a:r>
              <a:rPr i="1" spc="-45" dirty="0"/>
              <a:t>Moldova, </a:t>
            </a:r>
            <a:r>
              <a:rPr i="1" spc="-35" dirty="0"/>
              <a:t>Mongolia, </a:t>
            </a:r>
            <a:r>
              <a:rPr i="1" spc="-60" dirty="0"/>
              <a:t>Morocco, </a:t>
            </a:r>
            <a:r>
              <a:rPr i="1" spc="-65" dirty="0"/>
              <a:t>Mozambique, </a:t>
            </a:r>
            <a:r>
              <a:rPr i="1" spc="-55" dirty="0"/>
              <a:t>Myanmar, </a:t>
            </a:r>
            <a:r>
              <a:rPr i="1" spc="-50" dirty="0"/>
              <a:t>Namibia, </a:t>
            </a:r>
            <a:r>
              <a:rPr i="1" spc="-65" dirty="0"/>
              <a:t>Nepal, </a:t>
            </a:r>
            <a:r>
              <a:rPr i="1" spc="-60" dirty="0"/>
              <a:t>Nicaragua, </a:t>
            </a:r>
            <a:r>
              <a:rPr i="1" spc="-70" dirty="0"/>
              <a:t>Niger, </a:t>
            </a:r>
            <a:r>
              <a:rPr i="1" spc="-45" dirty="0"/>
              <a:t>Nigeria, </a:t>
            </a:r>
            <a:r>
              <a:rPr i="1" spc="-70" dirty="0"/>
              <a:t>Pakistan, </a:t>
            </a:r>
            <a:r>
              <a:rPr i="1" spc="-80" dirty="0"/>
              <a:t>Palau,  </a:t>
            </a:r>
            <a:r>
              <a:rPr i="1" spc="-70" dirty="0"/>
              <a:t>Palestine, </a:t>
            </a:r>
            <a:r>
              <a:rPr i="1" spc="-85" dirty="0"/>
              <a:t>Panama, </a:t>
            </a:r>
            <a:r>
              <a:rPr i="1" spc="-100" dirty="0"/>
              <a:t>Papua </a:t>
            </a:r>
            <a:r>
              <a:rPr i="1" spc="-85" dirty="0"/>
              <a:t>New </a:t>
            </a:r>
            <a:r>
              <a:rPr i="1" spc="-75" dirty="0"/>
              <a:t>Guinea, </a:t>
            </a:r>
            <a:r>
              <a:rPr i="1" spc="-85" dirty="0"/>
              <a:t>Paraguay, </a:t>
            </a:r>
            <a:r>
              <a:rPr i="1" spc="-90" dirty="0"/>
              <a:t>Peru, </a:t>
            </a:r>
            <a:r>
              <a:rPr i="1" spc="-60" dirty="0"/>
              <a:t>Philippines, </a:t>
            </a:r>
            <a:r>
              <a:rPr i="1" spc="-85" dirty="0"/>
              <a:t>Rwanda, </a:t>
            </a:r>
            <a:r>
              <a:rPr i="1" spc="-100" dirty="0"/>
              <a:t>Samoa, </a:t>
            </a:r>
            <a:r>
              <a:rPr i="1" spc="-140" dirty="0"/>
              <a:t>Sao </a:t>
            </a:r>
            <a:r>
              <a:rPr i="1" spc="-130" dirty="0"/>
              <a:t>Tome </a:t>
            </a:r>
            <a:r>
              <a:rPr i="1" spc="-65" dirty="0"/>
              <a:t>and Principe, </a:t>
            </a:r>
            <a:r>
              <a:rPr i="1" spc="-95" dirty="0"/>
              <a:t>Senegal,  </a:t>
            </a:r>
            <a:r>
              <a:rPr i="1" spc="-80" dirty="0"/>
              <a:t>Serbia, </a:t>
            </a:r>
            <a:r>
              <a:rPr i="1" spc="-100" dirty="0"/>
              <a:t>Seychelles, </a:t>
            </a:r>
            <a:r>
              <a:rPr i="1" spc="-75" dirty="0"/>
              <a:t>Sierra </a:t>
            </a:r>
            <a:r>
              <a:rPr i="1" spc="-100" dirty="0"/>
              <a:t>Leone, </a:t>
            </a:r>
            <a:r>
              <a:rPr i="1" spc="-85" dirty="0"/>
              <a:t>Solomon </a:t>
            </a:r>
            <a:r>
              <a:rPr i="1" spc="-40" dirty="0"/>
              <a:t>, </a:t>
            </a:r>
            <a:r>
              <a:rPr i="1" spc="-70" dirty="0"/>
              <a:t>Islands, Somalia, </a:t>
            </a:r>
            <a:r>
              <a:rPr i="1" spc="-85" dirty="0"/>
              <a:t>South </a:t>
            </a:r>
            <a:r>
              <a:rPr i="1" spc="-45" dirty="0"/>
              <a:t>Africa, </a:t>
            </a:r>
            <a:r>
              <a:rPr i="1" spc="-85" dirty="0"/>
              <a:t>South </a:t>
            </a:r>
            <a:r>
              <a:rPr i="1" spc="-100" dirty="0"/>
              <a:t>Sudan, </a:t>
            </a:r>
            <a:r>
              <a:rPr i="1" spc="-95" dirty="0"/>
              <a:t>Sri </a:t>
            </a:r>
            <a:r>
              <a:rPr i="1" spc="-90" dirty="0"/>
              <a:t>Lanka, St. </a:t>
            </a:r>
            <a:r>
              <a:rPr i="1" spc="-45" dirty="0"/>
              <a:t>Kitts </a:t>
            </a:r>
            <a:r>
              <a:rPr i="1" spc="-65" dirty="0"/>
              <a:t>and </a:t>
            </a:r>
            <a:r>
              <a:rPr i="1" spc="-85" dirty="0"/>
              <a:t>Nevis, </a:t>
            </a:r>
            <a:r>
              <a:rPr i="1" spc="-90" dirty="0"/>
              <a:t>St.  </a:t>
            </a:r>
            <a:r>
              <a:rPr i="1" spc="-80" dirty="0"/>
              <a:t>Lucia, St.Vincent </a:t>
            </a:r>
            <a:r>
              <a:rPr i="1" spc="-65" dirty="0"/>
              <a:t>and </a:t>
            </a:r>
            <a:r>
              <a:rPr i="1" spc="-35" dirty="0"/>
              <a:t>the </a:t>
            </a:r>
            <a:r>
              <a:rPr i="1" spc="-80" dirty="0"/>
              <a:t>Grenadines, </a:t>
            </a:r>
            <a:r>
              <a:rPr i="1" spc="-100" dirty="0"/>
              <a:t>Sudan, </a:t>
            </a:r>
            <a:r>
              <a:rPr i="1" spc="-75" dirty="0"/>
              <a:t>Suriname, Swaziland, </a:t>
            </a:r>
            <a:r>
              <a:rPr i="1" spc="-85" dirty="0"/>
              <a:t>Syrian </a:t>
            </a:r>
            <a:r>
              <a:rPr i="1" spc="-60" dirty="0"/>
              <a:t>Arab </a:t>
            </a:r>
            <a:r>
              <a:rPr i="1" spc="-80" dirty="0"/>
              <a:t>Republic, </a:t>
            </a:r>
            <a:r>
              <a:rPr i="1" spc="-60" dirty="0"/>
              <a:t>Tajikistan, </a:t>
            </a:r>
            <a:r>
              <a:rPr i="1" spc="-90" dirty="0"/>
              <a:t>Tanzania, </a:t>
            </a:r>
            <a:r>
              <a:rPr i="1" spc="-60" dirty="0"/>
              <a:t>Thailand,  </a:t>
            </a:r>
            <a:r>
              <a:rPr i="1" spc="-75" dirty="0"/>
              <a:t>Timor-Leste, </a:t>
            </a:r>
            <a:r>
              <a:rPr i="1" spc="-110" dirty="0"/>
              <a:t>Togo, </a:t>
            </a:r>
            <a:r>
              <a:rPr i="1" spc="-100" dirty="0"/>
              <a:t>Tonga, </a:t>
            </a:r>
            <a:r>
              <a:rPr i="1" spc="-70" dirty="0"/>
              <a:t>Turkmenistan, </a:t>
            </a:r>
            <a:r>
              <a:rPr i="1" spc="-80" dirty="0"/>
              <a:t>Tuvalu, </a:t>
            </a:r>
            <a:r>
              <a:rPr i="1" spc="-70" dirty="0"/>
              <a:t>Uganda, Uruguay, Uzbekistan, </a:t>
            </a:r>
            <a:r>
              <a:rPr i="1" spc="-65" dirty="0"/>
              <a:t>Vanuatu, </a:t>
            </a:r>
            <a:r>
              <a:rPr i="1" spc="-95" dirty="0"/>
              <a:t>Venezuela, </a:t>
            </a:r>
            <a:r>
              <a:rPr i="1" spc="-50" dirty="0"/>
              <a:t>Vietnam, </a:t>
            </a:r>
            <a:r>
              <a:rPr i="1" spc="-125" dirty="0"/>
              <a:t>Yemen,  </a:t>
            </a:r>
            <a:r>
              <a:rPr i="1" spc="-70" dirty="0"/>
              <a:t>Zambia,</a:t>
            </a:r>
            <a:r>
              <a:rPr i="1" spc="-90" dirty="0"/>
              <a:t> </a:t>
            </a:r>
            <a:r>
              <a:rPr i="1" spc="-65" dirty="0"/>
              <a:t>Zimbabwe.</a:t>
            </a:r>
          </a:p>
          <a:p>
            <a:pPr marL="128270" marR="356870">
              <a:lnSpc>
                <a:spcPct val="100000"/>
              </a:lnSpc>
              <a:spcBef>
                <a:spcPts val="955"/>
              </a:spcBef>
            </a:pPr>
            <a:r>
              <a:rPr sz="1800" i="0" spc="-305" dirty="0">
                <a:latin typeface="Arial"/>
                <a:cs typeface="Arial"/>
              </a:rPr>
              <a:t>TC </a:t>
            </a:r>
            <a:r>
              <a:rPr sz="1800" i="0" spc="-20" dirty="0">
                <a:latin typeface="Arial"/>
                <a:cs typeface="Arial"/>
              </a:rPr>
              <a:t>: </a:t>
            </a:r>
            <a:r>
              <a:rPr sz="1800" i="0" spc="-65" dirty="0">
                <a:latin typeface="Arial"/>
                <a:cs typeface="Arial"/>
              </a:rPr>
              <a:t>éligibles </a:t>
            </a:r>
            <a:r>
              <a:rPr sz="1800" i="0" spc="-95" dirty="0">
                <a:latin typeface="Arial"/>
                <a:cs typeface="Arial"/>
              </a:rPr>
              <a:t>si </a:t>
            </a:r>
            <a:r>
              <a:rPr sz="1800" i="0" spc="-70" dirty="0">
                <a:latin typeface="Arial"/>
                <a:cs typeface="Arial"/>
              </a:rPr>
              <a:t>la </a:t>
            </a:r>
            <a:r>
              <a:rPr sz="1800" i="0" spc="-75" dirty="0">
                <a:latin typeface="Arial"/>
                <a:cs typeface="Arial"/>
              </a:rPr>
              <a:t>preuve est </a:t>
            </a:r>
            <a:r>
              <a:rPr sz="1800" i="0" spc="-55" dirty="0">
                <a:latin typeface="Arial"/>
                <a:cs typeface="Arial"/>
              </a:rPr>
              <a:t>apportée </a:t>
            </a:r>
            <a:r>
              <a:rPr sz="1800" i="0" spc="-114" dirty="0">
                <a:latin typeface="Arial"/>
                <a:cs typeface="Arial"/>
              </a:rPr>
              <a:t>dans </a:t>
            </a:r>
            <a:r>
              <a:rPr sz="1800" i="0" spc="-70" dirty="0">
                <a:latin typeface="Arial"/>
                <a:cs typeface="Arial"/>
              </a:rPr>
              <a:t>la </a:t>
            </a:r>
            <a:r>
              <a:rPr sz="1800" i="0" spc="-40" dirty="0">
                <a:latin typeface="Arial"/>
                <a:cs typeface="Arial"/>
              </a:rPr>
              <a:t>proposition </a:t>
            </a:r>
            <a:r>
              <a:rPr sz="1800" i="0" spc="-85" dirty="0">
                <a:latin typeface="Arial"/>
                <a:cs typeface="Arial"/>
              </a:rPr>
              <a:t>de </a:t>
            </a:r>
            <a:r>
              <a:rPr sz="1800" i="0" spc="-70" dirty="0">
                <a:latin typeface="Arial"/>
                <a:cs typeface="Arial"/>
              </a:rPr>
              <a:t>la </a:t>
            </a:r>
            <a:r>
              <a:rPr sz="1800" i="0" spc="-75" dirty="0">
                <a:latin typeface="Arial"/>
                <a:cs typeface="Arial"/>
              </a:rPr>
              <a:t>plus-value </a:t>
            </a:r>
            <a:r>
              <a:rPr sz="1800" i="0" spc="-85" dirty="0">
                <a:latin typeface="Arial"/>
                <a:cs typeface="Arial"/>
              </a:rPr>
              <a:t>de </a:t>
            </a:r>
            <a:r>
              <a:rPr sz="1800" i="0" spc="-130" dirty="0">
                <a:latin typeface="Arial"/>
                <a:cs typeface="Arial"/>
              </a:rPr>
              <a:t>ce  </a:t>
            </a:r>
            <a:r>
              <a:rPr sz="1800" i="0" spc="-50" dirty="0">
                <a:latin typeface="Arial"/>
                <a:cs typeface="Arial"/>
              </a:rPr>
              <a:t>partenaire </a:t>
            </a:r>
            <a:r>
              <a:rPr sz="1800" i="0" spc="195" dirty="0">
                <a:latin typeface="Arial"/>
                <a:cs typeface="Arial"/>
              </a:rPr>
              <a:t>/</a:t>
            </a:r>
            <a:r>
              <a:rPr sz="1800" i="0" spc="-295" dirty="0">
                <a:latin typeface="Arial"/>
                <a:cs typeface="Arial"/>
              </a:rPr>
              <a:t> </a:t>
            </a:r>
            <a:r>
              <a:rPr sz="1800" i="0" spc="-85" dirty="0">
                <a:latin typeface="Arial"/>
                <a:cs typeface="Arial"/>
              </a:rPr>
              <a:t>de </a:t>
            </a:r>
            <a:r>
              <a:rPr sz="1800" i="0" spc="-70" dirty="0">
                <a:latin typeface="Arial"/>
                <a:cs typeface="Arial"/>
              </a:rPr>
              <a:t>la </a:t>
            </a:r>
            <a:r>
              <a:rPr sz="1800" i="0" spc="-95" dirty="0">
                <a:latin typeface="Arial"/>
                <a:cs typeface="Arial"/>
              </a:rPr>
              <a:t>nécessité </a:t>
            </a:r>
            <a:r>
              <a:rPr sz="1800" i="0" spc="-85" dirty="0">
                <a:latin typeface="Arial"/>
                <a:cs typeface="Arial"/>
              </a:rPr>
              <a:t>de </a:t>
            </a:r>
            <a:r>
              <a:rPr sz="1800" i="0" spc="-35" dirty="0">
                <a:latin typeface="Arial"/>
                <a:cs typeface="Arial"/>
              </a:rPr>
              <a:t>leur </a:t>
            </a:r>
            <a:r>
              <a:rPr sz="1800" i="0" spc="-40" dirty="0">
                <a:latin typeface="Arial"/>
                <a:cs typeface="Arial"/>
              </a:rPr>
              <a:t>implication, soit </a:t>
            </a:r>
            <a:r>
              <a:rPr sz="1800" i="0" spc="-85" dirty="0">
                <a:latin typeface="Arial"/>
                <a:cs typeface="Arial"/>
              </a:rPr>
              <a:t>en </a:t>
            </a:r>
            <a:r>
              <a:rPr sz="1800" i="0" spc="-10" dirty="0">
                <a:latin typeface="Arial"/>
                <a:cs typeface="Arial"/>
              </a:rPr>
              <a:t>tant </a:t>
            </a:r>
            <a:r>
              <a:rPr sz="1800" i="0" spc="-75" dirty="0">
                <a:latin typeface="Arial"/>
                <a:cs typeface="Arial"/>
              </a:rPr>
              <a:t>que </a:t>
            </a:r>
            <a:r>
              <a:rPr sz="1800" i="0" spc="-50" dirty="0">
                <a:latin typeface="Arial"/>
                <a:cs typeface="Arial"/>
              </a:rPr>
              <a:t>partenaire scientifique,  </a:t>
            </a:r>
            <a:r>
              <a:rPr sz="1800" i="0" spc="-40" dirty="0">
                <a:latin typeface="Arial"/>
                <a:cs typeface="Arial"/>
              </a:rPr>
              <a:t>soit </a:t>
            </a:r>
            <a:r>
              <a:rPr sz="1800" i="0" spc="-35" dirty="0">
                <a:latin typeface="Arial"/>
                <a:cs typeface="Arial"/>
              </a:rPr>
              <a:t>pour </a:t>
            </a:r>
            <a:r>
              <a:rPr sz="1800" i="0" spc="-60" dirty="0">
                <a:latin typeface="Arial"/>
                <a:cs typeface="Arial"/>
              </a:rPr>
              <a:t>un </a:t>
            </a:r>
            <a:r>
              <a:rPr sz="1800" i="0" spc="-50" dirty="0">
                <a:latin typeface="Arial"/>
                <a:cs typeface="Arial"/>
              </a:rPr>
              <a:t>impact</a:t>
            </a:r>
            <a:r>
              <a:rPr sz="1800" i="0" spc="-220" dirty="0">
                <a:latin typeface="Arial"/>
                <a:cs typeface="Arial"/>
              </a:rPr>
              <a:t> </a:t>
            </a:r>
            <a:r>
              <a:rPr sz="1800" i="0" spc="-80" dirty="0">
                <a:latin typeface="Arial"/>
                <a:cs typeface="Arial"/>
              </a:rPr>
              <a:t>augmenté</a:t>
            </a:r>
            <a:endParaRPr sz="1800">
              <a:latin typeface="Arial"/>
              <a:cs typeface="Arial"/>
            </a:endParaRPr>
          </a:p>
        </p:txBody>
      </p:sp>
    </p:spTree>
    <p:extLst>
      <p:ext uri="{BB962C8B-B14F-4D97-AF65-F5344CB8AC3E}">
        <p14:creationId xmlns:p14="http://schemas.microsoft.com/office/powerpoint/2010/main" val="343100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4878" y="127341"/>
            <a:ext cx="667721" cy="74778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txBox="1"/>
          <p:nvPr/>
        </p:nvSpPr>
        <p:spPr>
          <a:xfrm>
            <a:off x="398781" y="1613420"/>
            <a:ext cx="8432800" cy="3756660"/>
          </a:xfrm>
          <a:prstGeom prst="rect">
            <a:avLst/>
          </a:prstGeom>
        </p:spPr>
        <p:txBody>
          <a:bodyPr vert="horz" wrap="square" lIns="0" tIns="12700" rIns="0" bIns="0" rtlCol="0">
            <a:spAutoFit/>
          </a:bodyPr>
          <a:lstStyle/>
          <a:p>
            <a:pPr marL="355600" marR="582930"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 pos="2746375" algn="l"/>
              </a:tabLst>
              <a:defRPr/>
            </a:pPr>
            <a:r>
              <a:rPr kumimoji="0" sz="2400" b="1" i="0" u="none" strike="noStrike" kern="1200" cap="none" spc="-229" normalizeH="0" baseline="0" noProof="0" dirty="0">
                <a:ln>
                  <a:noFill/>
                </a:ln>
                <a:solidFill>
                  <a:prstClr val="black"/>
                </a:solidFill>
                <a:effectLst/>
                <a:uLnTx/>
                <a:uFillTx/>
                <a:latin typeface="Arial"/>
                <a:ea typeface="+mn-ea"/>
                <a:cs typeface="Arial"/>
              </a:rPr>
              <a:t>LC-SC3-JA-4-2018:	</a:t>
            </a:r>
            <a:r>
              <a:rPr kumimoji="0" sz="2400" b="1" i="0" u="none" strike="noStrike" kern="1200" cap="none" spc="-15" normalizeH="0" baseline="0" noProof="0" dirty="0">
                <a:ln>
                  <a:noFill/>
                </a:ln>
                <a:solidFill>
                  <a:prstClr val="black"/>
                </a:solidFill>
                <a:effectLst/>
                <a:uLnTx/>
                <a:uFillTx/>
                <a:latin typeface="Arial"/>
                <a:ea typeface="+mn-ea"/>
                <a:cs typeface="Arial"/>
              </a:rPr>
              <a:t>' </a:t>
            </a:r>
            <a:r>
              <a:rPr kumimoji="0" sz="2400" b="1" i="0" u="none" strike="noStrike" kern="1200" cap="none" spc="-195" normalizeH="0" baseline="0" noProof="0" dirty="0">
                <a:ln>
                  <a:noFill/>
                </a:ln>
                <a:solidFill>
                  <a:prstClr val="black"/>
                </a:solidFill>
                <a:effectLst/>
                <a:uLnTx/>
                <a:uFillTx/>
                <a:latin typeface="Arial"/>
                <a:ea typeface="+mn-ea"/>
                <a:cs typeface="Arial"/>
              </a:rPr>
              <a:t>Joint </a:t>
            </a:r>
            <a:r>
              <a:rPr kumimoji="0" sz="2400" b="1" i="0" u="none" strike="noStrike" kern="1200" cap="none" spc="-200" normalizeH="0" baseline="0" noProof="0" dirty="0">
                <a:ln>
                  <a:noFill/>
                </a:ln>
                <a:solidFill>
                  <a:prstClr val="black"/>
                </a:solidFill>
                <a:effectLst/>
                <a:uLnTx/>
                <a:uFillTx/>
                <a:latin typeface="Arial"/>
                <a:ea typeface="+mn-ea"/>
                <a:cs typeface="Arial"/>
              </a:rPr>
              <a:t>Programming </a:t>
            </a:r>
            <a:r>
              <a:rPr kumimoji="0" sz="2400" b="1" i="0" u="none" strike="noStrike" kern="1200" cap="none" spc="-80" normalizeH="0" baseline="0" noProof="0" dirty="0">
                <a:ln>
                  <a:noFill/>
                </a:ln>
                <a:solidFill>
                  <a:prstClr val="black"/>
                </a:solidFill>
                <a:effectLst/>
                <a:uLnTx/>
                <a:uFillTx/>
                <a:latin typeface="Arial"/>
                <a:ea typeface="+mn-ea"/>
                <a:cs typeface="Arial"/>
              </a:rPr>
              <a:t>with </a:t>
            </a:r>
            <a:r>
              <a:rPr kumimoji="0" sz="2400" b="1" i="0" u="none" strike="noStrike" kern="1200" cap="none" spc="-300" normalizeH="0" baseline="0" noProof="0" dirty="0">
                <a:ln>
                  <a:noFill/>
                </a:ln>
                <a:solidFill>
                  <a:prstClr val="black"/>
                </a:solidFill>
                <a:effectLst/>
                <a:uLnTx/>
                <a:uFillTx/>
                <a:latin typeface="Arial"/>
                <a:ea typeface="+mn-ea"/>
                <a:cs typeface="Arial"/>
              </a:rPr>
              <a:t>EU </a:t>
            </a:r>
            <a:r>
              <a:rPr kumimoji="0" sz="2400" b="1" i="0" u="none" strike="noStrike" kern="1200" cap="none" spc="-175" normalizeH="0" baseline="0" noProof="0" dirty="0">
                <a:ln>
                  <a:noFill/>
                </a:ln>
                <a:solidFill>
                  <a:prstClr val="black"/>
                </a:solidFill>
                <a:effectLst/>
                <a:uLnTx/>
                <a:uFillTx/>
                <a:latin typeface="Arial"/>
                <a:ea typeface="+mn-ea"/>
                <a:cs typeface="Arial"/>
              </a:rPr>
              <a:t>and </a:t>
            </a:r>
            <a:r>
              <a:rPr kumimoji="0" sz="2400" b="1" i="0" u="none" strike="noStrike" kern="1200" cap="none" spc="-170" normalizeH="0" baseline="0" noProof="0" dirty="0">
                <a:ln>
                  <a:noFill/>
                </a:ln>
                <a:solidFill>
                  <a:srgbClr val="00B0F0"/>
                </a:solidFill>
                <a:effectLst/>
                <a:uLnTx/>
                <a:uFillTx/>
                <a:latin typeface="Arial"/>
                <a:ea typeface="+mn-ea"/>
                <a:cs typeface="Arial"/>
              </a:rPr>
              <a:t>African </a:t>
            </a:r>
            <a:r>
              <a:rPr kumimoji="0" sz="2400" b="1" i="0" u="none" strike="noStrike" kern="1200" cap="none" spc="-170" normalizeH="0" baseline="0" noProof="0" dirty="0">
                <a:ln>
                  <a:noFill/>
                </a:ln>
                <a:solidFill>
                  <a:prstClr val="black"/>
                </a:solidFill>
                <a:effectLst/>
                <a:uLnTx/>
                <a:uFillTx/>
                <a:latin typeface="Arial"/>
                <a:ea typeface="+mn-ea"/>
                <a:cs typeface="Arial"/>
              </a:rPr>
              <a:t> </a:t>
            </a:r>
            <a:r>
              <a:rPr kumimoji="0" sz="2400" b="1" i="0" u="none" strike="noStrike" kern="1200" cap="none" spc="-150" normalizeH="0" baseline="0" noProof="0" dirty="0">
                <a:ln>
                  <a:noFill/>
                </a:ln>
                <a:solidFill>
                  <a:prstClr val="black"/>
                </a:solidFill>
                <a:effectLst/>
                <a:uLnTx/>
                <a:uFillTx/>
                <a:latin typeface="Arial"/>
                <a:ea typeface="+mn-ea"/>
                <a:cs typeface="Arial"/>
              </a:rPr>
              <a:t>partners </a:t>
            </a:r>
            <a:r>
              <a:rPr kumimoji="0" sz="2400" b="1" i="0" u="none" strike="noStrike" kern="1200" cap="none" spc="-114" normalizeH="0" baseline="0" noProof="0" dirty="0">
                <a:ln>
                  <a:noFill/>
                </a:ln>
                <a:solidFill>
                  <a:prstClr val="black"/>
                </a:solidFill>
                <a:effectLst/>
                <a:uLnTx/>
                <a:uFillTx/>
                <a:latin typeface="Arial"/>
                <a:ea typeface="+mn-ea"/>
                <a:cs typeface="Arial"/>
              </a:rPr>
              <a:t>for </a:t>
            </a:r>
            <a:r>
              <a:rPr kumimoji="0" sz="2400" b="1" i="0" u="none" strike="noStrike" kern="1200" cap="none" spc="-150" normalizeH="0" baseline="0" noProof="0" dirty="0">
                <a:ln>
                  <a:noFill/>
                </a:ln>
                <a:solidFill>
                  <a:prstClr val="black"/>
                </a:solidFill>
                <a:effectLst/>
                <a:uLnTx/>
                <a:uFillTx/>
                <a:latin typeface="Arial"/>
                <a:ea typeface="+mn-ea"/>
                <a:cs typeface="Arial"/>
              </a:rPr>
              <a:t>a </a:t>
            </a:r>
            <a:r>
              <a:rPr kumimoji="0" sz="2400" b="1" i="0" u="none" strike="noStrike" kern="1200" cap="none" spc="-155" normalizeH="0" baseline="0" noProof="0" dirty="0">
                <a:ln>
                  <a:noFill/>
                </a:ln>
                <a:solidFill>
                  <a:prstClr val="black"/>
                </a:solidFill>
                <a:effectLst/>
                <a:uLnTx/>
                <a:uFillTx/>
                <a:latin typeface="Arial"/>
                <a:ea typeface="+mn-ea"/>
                <a:cs typeface="Arial"/>
              </a:rPr>
              <a:t>R&amp;I </a:t>
            </a:r>
            <a:r>
              <a:rPr kumimoji="0" sz="2400" b="1" i="0" u="none" strike="noStrike" kern="1200" cap="none" spc="-185" normalizeH="0" baseline="0" noProof="0" dirty="0">
                <a:ln>
                  <a:noFill/>
                </a:ln>
                <a:solidFill>
                  <a:prstClr val="black"/>
                </a:solidFill>
                <a:effectLst/>
                <a:uLnTx/>
                <a:uFillTx/>
                <a:latin typeface="Arial"/>
                <a:ea typeface="+mn-ea"/>
                <a:cs typeface="Arial"/>
              </a:rPr>
              <a:t>actions </a:t>
            </a:r>
            <a:r>
              <a:rPr kumimoji="0" sz="2400" b="1" i="0" u="none" strike="noStrike" kern="1200" cap="none" spc="-135" normalizeH="0" baseline="0" noProof="0" dirty="0">
                <a:ln>
                  <a:noFill/>
                </a:ln>
                <a:solidFill>
                  <a:prstClr val="black"/>
                </a:solidFill>
                <a:effectLst/>
                <a:uLnTx/>
                <a:uFillTx/>
                <a:latin typeface="Arial"/>
                <a:ea typeface="+mn-ea"/>
                <a:cs typeface="Arial"/>
              </a:rPr>
              <a:t>in </a:t>
            </a:r>
            <a:r>
              <a:rPr kumimoji="0" sz="2400" b="1" i="0" u="none" strike="noStrike" kern="1200" cap="none" spc="-95" normalizeH="0" baseline="0" noProof="0" dirty="0">
                <a:ln>
                  <a:noFill/>
                </a:ln>
                <a:solidFill>
                  <a:prstClr val="black"/>
                </a:solidFill>
                <a:effectLst/>
                <a:uLnTx/>
                <a:uFillTx/>
                <a:latin typeface="Arial"/>
                <a:ea typeface="+mn-ea"/>
                <a:cs typeface="Arial"/>
              </a:rPr>
              <a:t>the </a:t>
            </a:r>
            <a:r>
              <a:rPr kumimoji="0" sz="2400" b="1" i="0" u="none" strike="noStrike" kern="1200" cap="none" spc="-135" normalizeH="0" baseline="0" noProof="0" dirty="0">
                <a:ln>
                  <a:noFill/>
                </a:ln>
                <a:solidFill>
                  <a:prstClr val="black"/>
                </a:solidFill>
                <a:effectLst/>
                <a:uLnTx/>
                <a:uFillTx/>
                <a:latin typeface="Arial"/>
                <a:ea typeface="+mn-ea"/>
                <a:cs typeface="Arial"/>
              </a:rPr>
              <a:t>area </a:t>
            </a:r>
            <a:r>
              <a:rPr kumimoji="0" sz="2400" b="1" i="0" u="none" strike="noStrike" kern="1200" cap="none" spc="-110" normalizeH="0" baseline="0" noProof="0" dirty="0">
                <a:ln>
                  <a:noFill/>
                </a:ln>
                <a:solidFill>
                  <a:prstClr val="black"/>
                </a:solidFill>
                <a:effectLst/>
                <a:uLnTx/>
                <a:uFillTx/>
                <a:latin typeface="Arial"/>
                <a:ea typeface="+mn-ea"/>
                <a:cs typeface="Arial"/>
              </a:rPr>
              <a:t>of </a:t>
            </a:r>
            <a:r>
              <a:rPr kumimoji="0" sz="2400" b="1" i="0" u="none" strike="noStrike" kern="1200" cap="none" spc="-135" normalizeH="0" baseline="0" noProof="0" dirty="0">
                <a:ln>
                  <a:noFill/>
                </a:ln>
                <a:solidFill>
                  <a:prstClr val="black"/>
                </a:solidFill>
                <a:effectLst/>
                <a:uLnTx/>
                <a:uFillTx/>
                <a:latin typeface="Arial"/>
                <a:ea typeface="+mn-ea"/>
                <a:cs typeface="Arial"/>
              </a:rPr>
              <a:t>renewable</a:t>
            </a:r>
            <a:r>
              <a:rPr kumimoji="0" sz="2400" b="1" i="0" u="none" strike="noStrike" kern="1200" cap="none" spc="-35" normalizeH="0" baseline="0" noProof="0" dirty="0">
                <a:ln>
                  <a:noFill/>
                </a:ln>
                <a:solidFill>
                  <a:prstClr val="black"/>
                </a:solidFill>
                <a:effectLst/>
                <a:uLnTx/>
                <a:uFillTx/>
                <a:latin typeface="Arial"/>
                <a:ea typeface="+mn-ea"/>
                <a:cs typeface="Arial"/>
              </a:rPr>
              <a:t> </a:t>
            </a:r>
            <a:r>
              <a:rPr kumimoji="0" sz="2400" b="1" i="0" u="none" strike="noStrike" kern="1200" cap="none" spc="-160" normalizeH="0" baseline="0" noProof="0" dirty="0">
                <a:ln>
                  <a:noFill/>
                </a:ln>
                <a:solidFill>
                  <a:prstClr val="black"/>
                </a:solidFill>
                <a:effectLst/>
                <a:uLnTx/>
                <a:uFillTx/>
                <a:latin typeface="Arial"/>
                <a:ea typeface="+mn-ea"/>
                <a:cs typeface="Arial"/>
              </a:rPr>
              <a:t>energy'</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 typeface="Arial"/>
              <a:buChar char="•"/>
              <a:tabLst/>
              <a:defRPr/>
            </a:pPr>
            <a:endParaRPr kumimoji="0" sz="3500" b="0" i="0" u="none" strike="noStrike" kern="1200" cap="none" spc="0" normalizeH="0" baseline="0" noProof="0">
              <a:ln>
                <a:noFill/>
              </a:ln>
              <a:solidFill>
                <a:prstClr val="black"/>
              </a:solidFill>
              <a:effectLst/>
              <a:uLnTx/>
              <a:uFillTx/>
              <a:latin typeface="Times New Roman"/>
              <a:ea typeface="+mn-ea"/>
              <a:cs typeface="Times New Roman"/>
            </a:endParaRPr>
          </a:p>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sz="2400" b="1" i="0" u="none" strike="noStrike" kern="1200" cap="none" spc="-240" normalizeH="0" baseline="0" noProof="0" dirty="0">
                <a:ln>
                  <a:noFill/>
                </a:ln>
                <a:solidFill>
                  <a:prstClr val="black"/>
                </a:solidFill>
                <a:effectLst/>
                <a:uLnTx/>
                <a:uFillTx/>
                <a:latin typeface="Arial"/>
                <a:ea typeface="+mn-ea"/>
                <a:cs typeface="Arial"/>
              </a:rPr>
              <a:t>BG-O8 </a:t>
            </a:r>
            <a:r>
              <a:rPr kumimoji="0" sz="2400" b="1" i="0" u="none" strike="noStrike" kern="1200" cap="none" spc="-150" normalizeH="0" baseline="0" noProof="0" dirty="0">
                <a:ln>
                  <a:noFill/>
                </a:ln>
                <a:solidFill>
                  <a:prstClr val="black"/>
                </a:solidFill>
                <a:effectLst/>
                <a:uLnTx/>
                <a:uFillTx/>
                <a:latin typeface="Arial"/>
                <a:ea typeface="+mn-ea"/>
                <a:cs typeface="Arial"/>
              </a:rPr>
              <a:t>All </a:t>
            </a:r>
            <a:r>
              <a:rPr kumimoji="0" sz="2400" b="1" i="0" u="none" strike="noStrike" kern="1200" cap="none" spc="-145" normalizeH="0" baseline="0" noProof="0" dirty="0">
                <a:ln>
                  <a:noFill/>
                </a:ln>
                <a:solidFill>
                  <a:prstClr val="black"/>
                </a:solidFill>
                <a:effectLst/>
                <a:uLnTx/>
                <a:uFillTx/>
                <a:latin typeface="Arial"/>
                <a:ea typeface="+mn-ea"/>
                <a:cs typeface="Arial"/>
              </a:rPr>
              <a:t>Atlantic </a:t>
            </a:r>
            <a:r>
              <a:rPr kumimoji="0" sz="2400" b="1" i="0" u="none" strike="noStrike" kern="1200" cap="none" spc="-210" normalizeH="0" baseline="0" noProof="0" dirty="0">
                <a:ln>
                  <a:noFill/>
                </a:ln>
                <a:solidFill>
                  <a:prstClr val="black"/>
                </a:solidFill>
                <a:effectLst/>
                <a:uLnTx/>
                <a:uFillTx/>
                <a:latin typeface="Arial"/>
                <a:ea typeface="+mn-ea"/>
                <a:cs typeface="Arial"/>
              </a:rPr>
              <a:t>Ocean </a:t>
            </a:r>
            <a:r>
              <a:rPr kumimoji="0" sz="2400" b="1" i="0" u="none" strike="noStrike" kern="1200" cap="none" spc="-229" normalizeH="0" baseline="0" noProof="0" dirty="0">
                <a:ln>
                  <a:noFill/>
                </a:ln>
                <a:solidFill>
                  <a:prstClr val="black"/>
                </a:solidFill>
                <a:effectLst/>
                <a:uLnTx/>
                <a:uFillTx/>
                <a:latin typeface="Arial"/>
                <a:ea typeface="+mn-ea"/>
                <a:cs typeface="Arial"/>
              </a:rPr>
              <a:t>Research </a:t>
            </a:r>
            <a:r>
              <a:rPr kumimoji="0" sz="2400" b="1" i="0" u="none" strike="noStrike" kern="1200" cap="none" spc="-170" normalizeH="0" baseline="0" noProof="0" dirty="0">
                <a:ln>
                  <a:noFill/>
                </a:ln>
                <a:solidFill>
                  <a:prstClr val="black"/>
                </a:solidFill>
                <a:effectLst/>
                <a:uLnTx/>
                <a:uFillTx/>
                <a:latin typeface="Arial"/>
                <a:ea typeface="+mn-ea"/>
                <a:cs typeface="Arial"/>
              </a:rPr>
              <a:t>Alliance</a:t>
            </a:r>
            <a:r>
              <a:rPr kumimoji="0" sz="2400" b="1" i="0" u="none" strike="noStrike" kern="1200" cap="none" spc="195" normalizeH="0" baseline="0" noProof="0" dirty="0">
                <a:ln>
                  <a:noFill/>
                </a:ln>
                <a:solidFill>
                  <a:prstClr val="black"/>
                </a:solidFill>
                <a:effectLst/>
                <a:uLnTx/>
                <a:uFillTx/>
                <a:latin typeface="Arial"/>
                <a:ea typeface="+mn-ea"/>
                <a:cs typeface="Arial"/>
              </a:rPr>
              <a:t> </a:t>
            </a:r>
            <a:r>
              <a:rPr kumimoji="0" sz="2400" b="1" i="0" u="none" strike="noStrike" kern="1200" cap="none" spc="-220" normalizeH="0" baseline="0" noProof="0" dirty="0">
                <a:ln>
                  <a:noFill/>
                </a:ln>
                <a:solidFill>
                  <a:prstClr val="black"/>
                </a:solidFill>
                <a:effectLst/>
                <a:uLnTx/>
                <a:uFillTx/>
                <a:latin typeface="Arial"/>
                <a:ea typeface="+mn-ea"/>
                <a:cs typeface="Arial"/>
              </a:rPr>
              <a:t>Flagship</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just" defTabSz="914400" rtl="0" eaLnBrk="1" fontAlgn="auto" latinLnBrk="0" hangingPunct="1">
              <a:lnSpc>
                <a:spcPct val="110000"/>
              </a:lnSpc>
              <a:spcBef>
                <a:spcPts val="290"/>
              </a:spcBef>
              <a:spcAft>
                <a:spcPts val="0"/>
              </a:spcAft>
              <a:buClrTx/>
              <a:buSzTx/>
              <a:buFontTx/>
              <a:buNone/>
              <a:tabLst/>
              <a:defRPr/>
            </a:pPr>
            <a:r>
              <a:rPr kumimoji="0" sz="2400" b="1" i="0" u="none" strike="noStrike" kern="1200" cap="none" spc="-145" normalizeH="0" baseline="0" noProof="0" dirty="0">
                <a:ln>
                  <a:noFill/>
                </a:ln>
                <a:solidFill>
                  <a:prstClr val="black"/>
                </a:solidFill>
                <a:effectLst/>
                <a:uLnTx/>
                <a:uFillTx/>
                <a:latin typeface="Arial"/>
                <a:ea typeface="+mn-ea"/>
                <a:cs typeface="Arial"/>
              </a:rPr>
              <a:t>[B] </a:t>
            </a:r>
            <a:r>
              <a:rPr kumimoji="0" sz="2400" b="1" i="0" u="none" strike="noStrike" kern="1200" cap="none" spc="-114" normalizeH="0" baseline="0" noProof="0" dirty="0">
                <a:ln>
                  <a:noFill/>
                </a:ln>
                <a:solidFill>
                  <a:prstClr val="black"/>
                </a:solidFill>
                <a:effectLst/>
                <a:uLnTx/>
                <a:uFillTx/>
                <a:latin typeface="Arial"/>
                <a:ea typeface="+mn-ea"/>
                <a:cs typeface="Arial"/>
              </a:rPr>
              <a:t>2018-2019- </a:t>
            </a:r>
            <a:r>
              <a:rPr kumimoji="0" sz="2400" b="1" i="0" u="none" strike="noStrike" kern="1200" cap="none" spc="-280" normalizeH="0" baseline="0" noProof="0" dirty="0">
                <a:ln>
                  <a:noFill/>
                </a:ln>
                <a:solidFill>
                  <a:prstClr val="black"/>
                </a:solidFill>
                <a:effectLst/>
                <a:uLnTx/>
                <a:uFillTx/>
                <a:latin typeface="Arial"/>
                <a:ea typeface="+mn-ea"/>
                <a:cs typeface="Arial"/>
              </a:rPr>
              <a:t>Assessing </a:t>
            </a:r>
            <a:r>
              <a:rPr kumimoji="0" sz="2400" b="1" i="0" u="none" strike="noStrike" kern="1200" cap="none" spc="-95" normalizeH="0" baseline="0" noProof="0" dirty="0">
                <a:ln>
                  <a:noFill/>
                </a:ln>
                <a:solidFill>
                  <a:prstClr val="black"/>
                </a:solidFill>
                <a:effectLst/>
                <a:uLnTx/>
                <a:uFillTx/>
                <a:latin typeface="Arial"/>
                <a:ea typeface="+mn-ea"/>
                <a:cs typeface="Arial"/>
              </a:rPr>
              <a:t>the </a:t>
            </a:r>
            <a:r>
              <a:rPr kumimoji="0" sz="2400" b="1" i="0" u="none" strike="noStrike" kern="1200" cap="none" spc="-185" normalizeH="0" baseline="0" noProof="0" dirty="0">
                <a:ln>
                  <a:noFill/>
                </a:ln>
                <a:solidFill>
                  <a:prstClr val="black"/>
                </a:solidFill>
                <a:effectLst/>
                <a:uLnTx/>
                <a:uFillTx/>
                <a:latin typeface="Arial"/>
                <a:ea typeface="+mn-ea"/>
                <a:cs typeface="Arial"/>
              </a:rPr>
              <a:t>status </a:t>
            </a:r>
            <a:r>
              <a:rPr kumimoji="0" sz="2400" b="1" i="0" u="none" strike="noStrike" kern="1200" cap="none" spc="-110" normalizeH="0" baseline="0" noProof="0" dirty="0">
                <a:ln>
                  <a:noFill/>
                </a:ln>
                <a:solidFill>
                  <a:prstClr val="black"/>
                </a:solidFill>
                <a:effectLst/>
                <a:uLnTx/>
                <a:uFillTx/>
                <a:latin typeface="Arial"/>
                <a:ea typeface="+mn-ea"/>
                <a:cs typeface="Arial"/>
              </a:rPr>
              <a:t>of </a:t>
            </a:r>
            <a:r>
              <a:rPr kumimoji="0" sz="2400" b="1" i="0" u="none" strike="noStrike" kern="1200" cap="none" spc="-145" normalizeH="0" baseline="0" noProof="0" dirty="0">
                <a:ln>
                  <a:noFill/>
                </a:ln>
                <a:solidFill>
                  <a:prstClr val="black"/>
                </a:solidFill>
                <a:effectLst/>
                <a:uLnTx/>
                <a:uFillTx/>
                <a:latin typeface="Arial"/>
                <a:ea typeface="+mn-ea"/>
                <a:cs typeface="Arial"/>
              </a:rPr>
              <a:t>Atlantic </a:t>
            </a:r>
            <a:r>
              <a:rPr kumimoji="0" sz="2400" b="1" i="0" u="none" strike="noStrike" kern="1200" cap="none" spc="-135" normalizeH="0" baseline="0" noProof="0" dirty="0">
                <a:ln>
                  <a:noFill/>
                </a:ln>
                <a:solidFill>
                  <a:prstClr val="black"/>
                </a:solidFill>
                <a:effectLst/>
                <a:uLnTx/>
                <a:uFillTx/>
                <a:latin typeface="Arial"/>
                <a:ea typeface="+mn-ea"/>
                <a:cs typeface="Arial"/>
              </a:rPr>
              <a:t>marine </a:t>
            </a:r>
            <a:r>
              <a:rPr kumimoji="0" sz="2400" b="1" i="0" u="none" strike="noStrike" kern="1200" cap="none" spc="-235" normalizeH="0" baseline="0" noProof="0" dirty="0">
                <a:ln>
                  <a:noFill/>
                </a:ln>
                <a:solidFill>
                  <a:prstClr val="black"/>
                </a:solidFill>
                <a:effectLst/>
                <a:uLnTx/>
                <a:uFillTx/>
                <a:latin typeface="Arial"/>
                <a:ea typeface="+mn-ea"/>
                <a:cs typeface="Arial"/>
              </a:rPr>
              <a:t>ecosystems  </a:t>
            </a:r>
            <a:r>
              <a:rPr kumimoji="0" sz="2400" b="0" i="0" u="none" strike="noStrike" kern="1200" cap="none" spc="-95" normalizeH="0" baseline="0" noProof="0" dirty="0">
                <a:ln>
                  <a:noFill/>
                </a:ln>
                <a:solidFill>
                  <a:prstClr val="black"/>
                </a:solidFill>
                <a:effectLst/>
                <a:uLnTx/>
                <a:uFillTx/>
                <a:latin typeface="Arial"/>
                <a:ea typeface="+mn-ea"/>
                <a:cs typeface="Arial"/>
              </a:rPr>
              <a:t>Actions </a:t>
            </a:r>
            <a:r>
              <a:rPr kumimoji="0" sz="2400" b="0" i="0" u="none" strike="noStrike" kern="1200" cap="none" spc="-100" normalizeH="0" baseline="0" noProof="0" dirty="0">
                <a:ln>
                  <a:noFill/>
                </a:ln>
                <a:solidFill>
                  <a:prstClr val="black"/>
                </a:solidFill>
                <a:effectLst/>
                <a:uLnTx/>
                <a:uFillTx/>
                <a:latin typeface="Arial"/>
                <a:ea typeface="+mn-ea"/>
                <a:cs typeface="Arial"/>
              </a:rPr>
              <a:t>shall </a:t>
            </a:r>
            <a:r>
              <a:rPr kumimoji="0" sz="2400" b="0" i="0" u="none" strike="noStrike" kern="1200" cap="none" spc="-80" normalizeH="0" baseline="0" noProof="0" dirty="0">
                <a:ln>
                  <a:noFill/>
                </a:ln>
                <a:solidFill>
                  <a:prstClr val="black"/>
                </a:solidFill>
                <a:effectLst/>
                <a:uLnTx/>
                <a:uFillTx/>
                <a:latin typeface="Arial"/>
                <a:ea typeface="+mn-ea"/>
                <a:cs typeface="Arial"/>
              </a:rPr>
              <a:t>include </a:t>
            </a:r>
            <a:r>
              <a:rPr kumimoji="0" sz="2400" b="0" i="0" u="none" strike="noStrike" kern="1200" cap="none" spc="-100" normalizeH="0" baseline="0" noProof="0" dirty="0">
                <a:ln>
                  <a:noFill/>
                </a:ln>
                <a:solidFill>
                  <a:prstClr val="black"/>
                </a:solidFill>
                <a:effectLst/>
                <a:uLnTx/>
                <a:uFillTx/>
                <a:latin typeface="Arial"/>
                <a:ea typeface="+mn-ea"/>
                <a:cs typeface="Arial"/>
              </a:rPr>
              <a:t>capacity </a:t>
            </a:r>
            <a:r>
              <a:rPr kumimoji="0" sz="2400" b="0" i="0" u="none" strike="noStrike" kern="1200" cap="none" spc="-60" normalizeH="0" baseline="0" noProof="0" dirty="0">
                <a:ln>
                  <a:noFill/>
                </a:ln>
                <a:solidFill>
                  <a:prstClr val="black"/>
                </a:solidFill>
                <a:effectLst/>
                <a:uLnTx/>
                <a:uFillTx/>
                <a:latin typeface="Arial"/>
                <a:ea typeface="+mn-ea"/>
                <a:cs typeface="Arial"/>
              </a:rPr>
              <a:t>building </a:t>
            </a:r>
            <a:r>
              <a:rPr kumimoji="0" sz="2400" b="0" i="0" u="none" strike="noStrike" kern="1200" cap="none" spc="-114" normalizeH="0" baseline="0" noProof="0" dirty="0">
                <a:ln>
                  <a:noFill/>
                </a:ln>
                <a:solidFill>
                  <a:prstClr val="black"/>
                </a:solidFill>
                <a:effectLst/>
                <a:uLnTx/>
                <a:uFillTx/>
                <a:latin typeface="Arial"/>
                <a:ea typeface="+mn-ea"/>
                <a:cs typeface="Arial"/>
              </a:rPr>
              <a:t>and </a:t>
            </a:r>
            <a:r>
              <a:rPr kumimoji="0" sz="2400" b="0" i="0" u="none" strike="noStrike" kern="1200" cap="none" spc="-50" normalizeH="0" baseline="0" noProof="0" dirty="0">
                <a:ln>
                  <a:noFill/>
                </a:ln>
                <a:solidFill>
                  <a:prstClr val="black"/>
                </a:solidFill>
                <a:effectLst/>
                <a:uLnTx/>
                <a:uFillTx/>
                <a:latin typeface="Arial"/>
                <a:ea typeface="+mn-ea"/>
                <a:cs typeface="Arial"/>
              </a:rPr>
              <a:t>training </a:t>
            </a:r>
            <a:r>
              <a:rPr kumimoji="0" sz="2400" b="0" i="0" u="none" strike="noStrike" kern="1200" cap="none" spc="35" normalizeH="0" baseline="0" noProof="0" dirty="0">
                <a:ln>
                  <a:noFill/>
                </a:ln>
                <a:solidFill>
                  <a:prstClr val="black"/>
                </a:solidFill>
                <a:effectLst/>
                <a:uLnTx/>
                <a:uFillTx/>
                <a:latin typeface="Arial"/>
                <a:ea typeface="+mn-ea"/>
                <a:cs typeface="Arial"/>
              </a:rPr>
              <a:t>with/in</a:t>
            </a:r>
            <a:r>
              <a:rPr kumimoji="0" sz="2400" b="0" i="0" u="none" strike="noStrike" kern="1200" cap="none" spc="-509" normalizeH="0" baseline="0" noProof="0" dirty="0">
                <a:ln>
                  <a:noFill/>
                </a:ln>
                <a:solidFill>
                  <a:prstClr val="black"/>
                </a:solidFill>
                <a:effectLst/>
                <a:uLnTx/>
                <a:uFillTx/>
                <a:latin typeface="Arial"/>
                <a:ea typeface="+mn-ea"/>
                <a:cs typeface="Arial"/>
              </a:rPr>
              <a:t> </a:t>
            </a:r>
            <a:r>
              <a:rPr kumimoji="0" sz="2400" b="0" i="0" u="none" strike="noStrike" kern="1200" cap="none" spc="-75" normalizeH="0" baseline="0" noProof="0" dirty="0">
                <a:ln>
                  <a:noFill/>
                </a:ln>
                <a:solidFill>
                  <a:prstClr val="black"/>
                </a:solidFill>
                <a:effectLst/>
                <a:uLnTx/>
                <a:uFillTx/>
                <a:latin typeface="Arial"/>
                <a:ea typeface="+mn-ea"/>
                <a:cs typeface="Arial"/>
              </a:rPr>
              <a:t>countries  </a:t>
            </a:r>
            <a:r>
              <a:rPr kumimoji="0" sz="2400" b="0" i="0" u="none" strike="noStrike" kern="1200" cap="none" spc="-70" normalizeH="0" baseline="0" noProof="0" dirty="0">
                <a:ln>
                  <a:noFill/>
                </a:ln>
                <a:solidFill>
                  <a:prstClr val="black"/>
                </a:solidFill>
                <a:effectLst/>
                <a:uLnTx/>
                <a:uFillTx/>
                <a:latin typeface="Arial"/>
                <a:ea typeface="+mn-ea"/>
                <a:cs typeface="Arial"/>
              </a:rPr>
              <a:t>bordering </a:t>
            </a:r>
            <a:r>
              <a:rPr kumimoji="0" sz="2400" b="0" i="0" u="none" strike="noStrike" kern="1200" cap="none" spc="-30" normalizeH="0" baseline="0" noProof="0" dirty="0">
                <a:ln>
                  <a:noFill/>
                </a:ln>
                <a:solidFill>
                  <a:prstClr val="black"/>
                </a:solidFill>
                <a:effectLst/>
                <a:uLnTx/>
                <a:uFillTx/>
                <a:latin typeface="Arial"/>
                <a:ea typeface="+mn-ea"/>
                <a:cs typeface="Arial"/>
              </a:rPr>
              <a:t>the </a:t>
            </a:r>
            <a:r>
              <a:rPr kumimoji="0" sz="2400" b="0" i="0" u="none" strike="noStrike" kern="1200" cap="none" spc="-120" normalizeH="0" baseline="0" noProof="0" dirty="0">
                <a:ln>
                  <a:noFill/>
                </a:ln>
                <a:solidFill>
                  <a:prstClr val="black"/>
                </a:solidFill>
                <a:effectLst/>
                <a:uLnTx/>
                <a:uFillTx/>
                <a:latin typeface="Arial"/>
                <a:ea typeface="+mn-ea"/>
                <a:cs typeface="Arial"/>
              </a:rPr>
              <a:t>South </a:t>
            </a:r>
            <a:r>
              <a:rPr kumimoji="0" sz="2400" b="0" i="0" u="none" strike="noStrike" kern="1200" cap="none" spc="-114" normalizeH="0" baseline="0" noProof="0" dirty="0">
                <a:ln>
                  <a:noFill/>
                </a:ln>
                <a:solidFill>
                  <a:prstClr val="black"/>
                </a:solidFill>
                <a:effectLst/>
                <a:uLnTx/>
                <a:uFillTx/>
                <a:latin typeface="Arial"/>
                <a:ea typeface="+mn-ea"/>
                <a:cs typeface="Arial"/>
              </a:rPr>
              <a:t>and </a:t>
            </a:r>
            <a:r>
              <a:rPr kumimoji="0" sz="2400" b="0" i="0" u="none" strike="noStrike" kern="1200" cap="none" spc="-120" normalizeH="0" baseline="0" noProof="0" dirty="0">
                <a:ln>
                  <a:noFill/>
                </a:ln>
                <a:solidFill>
                  <a:prstClr val="black"/>
                </a:solidFill>
                <a:effectLst/>
                <a:uLnTx/>
                <a:uFillTx/>
                <a:latin typeface="Arial"/>
                <a:ea typeface="+mn-ea"/>
                <a:cs typeface="Arial"/>
              </a:rPr>
              <a:t>Tropical </a:t>
            </a:r>
            <a:r>
              <a:rPr kumimoji="0" sz="2400" b="0" i="0" u="none" strike="noStrike" kern="1200" cap="none" spc="-55" normalizeH="0" baseline="0" noProof="0" dirty="0">
                <a:ln>
                  <a:noFill/>
                </a:ln>
                <a:solidFill>
                  <a:prstClr val="black"/>
                </a:solidFill>
                <a:effectLst/>
                <a:uLnTx/>
                <a:uFillTx/>
                <a:latin typeface="Arial"/>
                <a:ea typeface="+mn-ea"/>
                <a:cs typeface="Arial"/>
              </a:rPr>
              <a:t>Atlantic</a:t>
            </a:r>
            <a:r>
              <a:rPr kumimoji="0" sz="2400" b="0" i="0" u="none" strike="noStrike" kern="1200" cap="none" spc="-370" normalizeH="0" baseline="0" noProof="0" dirty="0">
                <a:ln>
                  <a:noFill/>
                </a:ln>
                <a:solidFill>
                  <a:prstClr val="black"/>
                </a:solidFill>
                <a:effectLst/>
                <a:uLnTx/>
                <a:uFillTx/>
                <a:latin typeface="Arial"/>
                <a:ea typeface="+mn-ea"/>
                <a:cs typeface="Arial"/>
              </a:rPr>
              <a:t> </a:t>
            </a:r>
            <a:r>
              <a:rPr kumimoji="0" sz="2400" b="0" i="0" u="none" strike="noStrike" kern="1200" cap="none" spc="-155" normalizeH="0" baseline="0" noProof="0" dirty="0">
                <a:ln>
                  <a:noFill/>
                </a:ln>
                <a:solidFill>
                  <a:prstClr val="black"/>
                </a:solidFill>
                <a:effectLst/>
                <a:uLnTx/>
                <a:uFillTx/>
                <a:latin typeface="Arial"/>
                <a:ea typeface="+mn-ea"/>
                <a:cs typeface="Arial"/>
              </a:rPr>
              <a:t>Ocean.</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3500" b="0" i="0" u="none" strike="noStrike" kern="1200" cap="none" spc="0" normalizeH="0" baseline="0" noProof="0">
              <a:ln>
                <a:noFill/>
              </a:ln>
              <a:solidFill>
                <a:prstClr val="black"/>
              </a:solidFill>
              <a:effectLst/>
              <a:uLnTx/>
              <a:uFillTx/>
              <a:latin typeface="Times New Roman"/>
              <a:ea typeface="+mn-ea"/>
              <a:cs typeface="Times New Roman"/>
            </a:endParaRPr>
          </a:p>
          <a:p>
            <a:pPr marL="355600" marR="0" lvl="0" indent="-342900" algn="just" defTabSz="914400" rtl="0" eaLnBrk="1" fontAlgn="auto" latinLnBrk="0" hangingPunct="1">
              <a:lnSpc>
                <a:spcPct val="100000"/>
              </a:lnSpc>
              <a:spcBef>
                <a:spcPts val="0"/>
              </a:spcBef>
              <a:spcAft>
                <a:spcPts val="0"/>
              </a:spcAft>
              <a:buClrTx/>
              <a:buSzTx/>
              <a:buFont typeface="Arial"/>
              <a:buChar char="•"/>
              <a:tabLst>
                <a:tab pos="355600" algn="l"/>
              </a:tabLst>
              <a:defRPr/>
            </a:pPr>
            <a:r>
              <a:rPr kumimoji="0" sz="2400" b="1" i="0" u="none" strike="noStrike" kern="1200" cap="none" spc="-210" normalizeH="0" baseline="0" noProof="0" dirty="0">
                <a:ln>
                  <a:noFill/>
                </a:ln>
                <a:solidFill>
                  <a:prstClr val="black"/>
                </a:solidFill>
                <a:effectLst/>
                <a:uLnTx/>
                <a:uFillTx/>
                <a:latin typeface="Arial"/>
                <a:ea typeface="+mn-ea"/>
                <a:cs typeface="Arial"/>
              </a:rPr>
              <a:t>Appels </a:t>
            </a:r>
            <a:r>
              <a:rPr kumimoji="0" sz="2400" b="1" i="0" u="none" strike="noStrike" kern="1200" cap="none" spc="-160" normalizeH="0" baseline="0" noProof="0" dirty="0">
                <a:ln>
                  <a:noFill/>
                </a:ln>
                <a:solidFill>
                  <a:prstClr val="black"/>
                </a:solidFill>
                <a:effectLst/>
                <a:uLnTx/>
                <a:uFillTx/>
                <a:latin typeface="Arial"/>
                <a:ea typeface="+mn-ea"/>
                <a:cs typeface="Arial"/>
              </a:rPr>
              <a:t>PRIMA, </a:t>
            </a:r>
            <a:r>
              <a:rPr kumimoji="0" sz="2400" b="1" i="0" u="none" strike="noStrike" kern="1200" cap="none" spc="-145" normalizeH="0" baseline="0" noProof="0" dirty="0">
                <a:ln>
                  <a:noFill/>
                </a:ln>
                <a:solidFill>
                  <a:prstClr val="black"/>
                </a:solidFill>
                <a:effectLst/>
                <a:uLnTx/>
                <a:uFillTx/>
                <a:latin typeface="Arial"/>
                <a:ea typeface="+mn-ea"/>
                <a:cs typeface="Arial"/>
              </a:rPr>
              <a:t>BlueMed </a:t>
            </a:r>
            <a:r>
              <a:rPr kumimoji="0" sz="2400" b="0" i="0" u="none" strike="noStrike" kern="1200" cap="none" spc="-25" normalizeH="0" baseline="0" noProof="0" dirty="0">
                <a:ln>
                  <a:noFill/>
                </a:ln>
                <a:solidFill>
                  <a:prstClr val="black"/>
                </a:solidFill>
                <a:effectLst/>
                <a:uLnTx/>
                <a:uFillTx/>
                <a:latin typeface="Arial"/>
                <a:ea typeface="+mn-ea"/>
                <a:cs typeface="Arial"/>
              </a:rPr>
              <a:t>: </a:t>
            </a:r>
            <a:r>
              <a:rPr kumimoji="0" sz="2400" b="0" i="0" u="none" strike="noStrike" kern="1200" cap="none" spc="-30" normalizeH="0" baseline="0" noProof="0" dirty="0">
                <a:ln>
                  <a:noFill/>
                </a:ln>
                <a:solidFill>
                  <a:prstClr val="black"/>
                </a:solidFill>
                <a:effectLst/>
                <a:uLnTx/>
                <a:uFillTx/>
                <a:latin typeface="Arial"/>
                <a:ea typeface="+mn-ea"/>
                <a:cs typeface="Arial"/>
              </a:rPr>
              <a:t>pourtour</a:t>
            </a:r>
            <a:r>
              <a:rPr kumimoji="0" sz="2400" b="0" i="0" u="none" strike="noStrike" kern="1200" cap="none" spc="-95" normalizeH="0" baseline="0" noProof="0" dirty="0">
                <a:ln>
                  <a:noFill/>
                </a:ln>
                <a:solidFill>
                  <a:prstClr val="black"/>
                </a:solidFill>
                <a:effectLst/>
                <a:uLnTx/>
                <a:uFillTx/>
                <a:latin typeface="Arial"/>
                <a:ea typeface="+mn-ea"/>
                <a:cs typeface="Arial"/>
              </a:rPr>
              <a:t> </a:t>
            </a:r>
            <a:r>
              <a:rPr kumimoji="0" sz="2400" b="0" i="0" u="none" strike="noStrike" kern="1200" cap="none" spc="-70" normalizeH="0" baseline="0" noProof="0" dirty="0">
                <a:ln>
                  <a:noFill/>
                </a:ln>
                <a:solidFill>
                  <a:srgbClr val="00B0F0"/>
                </a:solidFill>
                <a:effectLst/>
                <a:uLnTx/>
                <a:uFillTx/>
                <a:latin typeface="Arial"/>
                <a:ea typeface="+mn-ea"/>
                <a:cs typeface="Arial"/>
              </a:rPr>
              <a:t>méditerranéen</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a:spLocks noGrp="1"/>
          </p:cNvSpPr>
          <p:nvPr>
            <p:ph type="title"/>
          </p:nvPr>
        </p:nvSpPr>
        <p:spPr>
          <a:xfrm>
            <a:off x="1262773" y="242811"/>
            <a:ext cx="6774180" cy="452120"/>
          </a:xfrm>
          <a:prstGeom prst="rect">
            <a:avLst/>
          </a:prstGeom>
        </p:spPr>
        <p:txBody>
          <a:bodyPr vert="horz" wrap="square" lIns="0" tIns="12065" rIns="0" bIns="0" rtlCol="0">
            <a:spAutoFit/>
          </a:bodyPr>
          <a:lstStyle/>
          <a:p>
            <a:pPr marL="12700">
              <a:lnSpc>
                <a:spcPct val="100000"/>
              </a:lnSpc>
              <a:spcBef>
                <a:spcPts val="95"/>
              </a:spcBef>
            </a:pPr>
            <a:r>
              <a:rPr sz="2800" b="1" u="none" spc="-270" dirty="0">
                <a:solidFill>
                  <a:srgbClr val="FFFFFF"/>
                </a:solidFill>
                <a:latin typeface="Arial"/>
                <a:cs typeface="Arial"/>
              </a:rPr>
              <a:t>List </a:t>
            </a:r>
            <a:r>
              <a:rPr sz="2800" b="1" u="none" spc="-130" dirty="0">
                <a:solidFill>
                  <a:srgbClr val="FFFFFF"/>
                </a:solidFill>
                <a:latin typeface="Arial"/>
                <a:cs typeface="Arial"/>
              </a:rPr>
              <a:t>of </a:t>
            </a:r>
            <a:r>
              <a:rPr sz="2800" b="1" u="none" spc="-320" dirty="0">
                <a:solidFill>
                  <a:srgbClr val="FFFFFF"/>
                </a:solidFill>
                <a:latin typeface="Arial"/>
                <a:cs typeface="Arial"/>
              </a:rPr>
              <a:t>Topics </a:t>
            </a:r>
            <a:r>
              <a:rPr sz="2800" b="1" u="none" spc="-95" dirty="0">
                <a:solidFill>
                  <a:srgbClr val="FFFFFF"/>
                </a:solidFill>
                <a:latin typeface="Arial"/>
                <a:cs typeface="Arial"/>
              </a:rPr>
              <a:t>with </a:t>
            </a:r>
            <a:r>
              <a:rPr sz="2800" b="1" u="none" spc="-160" dirty="0">
                <a:solidFill>
                  <a:srgbClr val="FFFFFF"/>
                </a:solidFill>
                <a:latin typeface="Arial"/>
                <a:cs typeface="Arial"/>
              </a:rPr>
              <a:t>direct </a:t>
            </a:r>
            <a:r>
              <a:rPr sz="2800" b="1" u="none" spc="-245" dirty="0">
                <a:solidFill>
                  <a:srgbClr val="FFFFFF"/>
                </a:solidFill>
                <a:latin typeface="Arial"/>
                <a:cs typeface="Arial"/>
              </a:rPr>
              <a:t>geographic</a:t>
            </a:r>
            <a:r>
              <a:rPr sz="2800" b="1" u="none" spc="-295" dirty="0">
                <a:solidFill>
                  <a:srgbClr val="FFFFFF"/>
                </a:solidFill>
                <a:latin typeface="Arial"/>
                <a:cs typeface="Arial"/>
              </a:rPr>
              <a:t> </a:t>
            </a:r>
            <a:r>
              <a:rPr sz="2800" b="1" u="none" spc="-195" dirty="0">
                <a:solidFill>
                  <a:srgbClr val="FFFFFF"/>
                </a:solidFill>
                <a:latin typeface="Arial"/>
                <a:cs typeface="Arial"/>
              </a:rPr>
              <a:t>relevance</a:t>
            </a:r>
            <a:endParaRPr sz="2800">
              <a:latin typeface="Arial"/>
              <a:cs typeface="Arial"/>
            </a:endParaRPr>
          </a:p>
        </p:txBody>
      </p:sp>
    </p:spTree>
    <p:extLst>
      <p:ext uri="{BB962C8B-B14F-4D97-AF65-F5344CB8AC3E}">
        <p14:creationId xmlns:p14="http://schemas.microsoft.com/office/powerpoint/2010/main" val="463563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4878" y="127341"/>
            <a:ext cx="667721" cy="74778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aphicFrame>
        <p:nvGraphicFramePr>
          <p:cNvPr id="3" name="object 3"/>
          <p:cNvGraphicFramePr>
            <a:graphicFrameLocks noGrp="1"/>
          </p:cNvGraphicFramePr>
          <p:nvPr/>
        </p:nvGraphicFramePr>
        <p:xfrm>
          <a:off x="60256" y="2593771"/>
          <a:ext cx="9048115" cy="3695700"/>
        </p:xfrm>
        <a:graphic>
          <a:graphicData uri="http://schemas.openxmlformats.org/drawingml/2006/table">
            <a:tbl>
              <a:tblPr firstRow="1" bandRow="1">
                <a:tableStyleId>{2D5ABB26-0587-4C30-8999-92F81FD0307C}</a:tableStyleId>
              </a:tblPr>
              <a:tblGrid>
                <a:gridCol w="2938780">
                  <a:extLst>
                    <a:ext uri="{9D8B030D-6E8A-4147-A177-3AD203B41FA5}">
                      <a16:colId xmlns:a16="http://schemas.microsoft.com/office/drawing/2014/main" val="20000"/>
                    </a:ext>
                  </a:extLst>
                </a:gridCol>
                <a:gridCol w="3757295">
                  <a:extLst>
                    <a:ext uri="{9D8B030D-6E8A-4147-A177-3AD203B41FA5}">
                      <a16:colId xmlns:a16="http://schemas.microsoft.com/office/drawing/2014/main" val="20001"/>
                    </a:ext>
                  </a:extLst>
                </a:gridCol>
                <a:gridCol w="974090">
                  <a:extLst>
                    <a:ext uri="{9D8B030D-6E8A-4147-A177-3AD203B41FA5}">
                      <a16:colId xmlns:a16="http://schemas.microsoft.com/office/drawing/2014/main" val="20002"/>
                    </a:ext>
                  </a:extLst>
                </a:gridCol>
                <a:gridCol w="1377950">
                  <a:extLst>
                    <a:ext uri="{9D8B030D-6E8A-4147-A177-3AD203B41FA5}">
                      <a16:colId xmlns:a16="http://schemas.microsoft.com/office/drawing/2014/main" val="20003"/>
                    </a:ext>
                  </a:extLst>
                </a:gridCol>
              </a:tblGrid>
              <a:tr h="706120">
                <a:tc>
                  <a:txBody>
                    <a:bodyPr/>
                    <a:lstStyle/>
                    <a:p>
                      <a:pPr marL="799465">
                        <a:lnSpc>
                          <a:spcPct val="100000"/>
                        </a:lnSpc>
                        <a:spcBef>
                          <a:spcPts val="1435"/>
                        </a:spcBef>
                      </a:pPr>
                      <a:r>
                        <a:rPr sz="1800" b="1" spc="-190" dirty="0">
                          <a:latin typeface="Arial"/>
                          <a:cs typeface="Arial"/>
                        </a:rPr>
                        <a:t>Types</a:t>
                      </a:r>
                      <a:r>
                        <a:rPr sz="1800" b="1" spc="-120" dirty="0">
                          <a:latin typeface="Arial"/>
                          <a:cs typeface="Arial"/>
                        </a:rPr>
                        <a:t> d’action</a:t>
                      </a:r>
                      <a:endParaRPr sz="1800">
                        <a:latin typeface="Arial"/>
                        <a:cs typeface="Arial"/>
                      </a:endParaRPr>
                    </a:p>
                  </a:txBody>
                  <a:tcPr marL="0" marR="0" marT="182245" marB="0">
                    <a:lnL w="12700">
                      <a:solidFill>
                        <a:srgbClr val="FFFFFF"/>
                      </a:solidFill>
                      <a:prstDash val="solid"/>
                    </a:lnL>
                    <a:lnR w="12700">
                      <a:solidFill>
                        <a:srgbClr val="FFFFFF"/>
                      </a:solidFill>
                      <a:prstDash val="solid"/>
                    </a:lnR>
                    <a:lnT w="12700">
                      <a:solidFill>
                        <a:srgbClr val="000000"/>
                      </a:solidFill>
                      <a:prstDash val="solid"/>
                    </a:lnT>
                    <a:solidFill>
                      <a:srgbClr val="FCFCFC"/>
                    </a:solidFill>
                  </a:tcPr>
                </a:tc>
                <a:tc>
                  <a:txBody>
                    <a:bodyPr/>
                    <a:lstStyle/>
                    <a:p>
                      <a:pPr marL="8890" algn="ctr">
                        <a:lnSpc>
                          <a:spcPct val="100000"/>
                        </a:lnSpc>
                        <a:spcBef>
                          <a:spcPts val="1435"/>
                        </a:spcBef>
                      </a:pPr>
                      <a:r>
                        <a:rPr sz="1800" b="1" spc="-95" dirty="0">
                          <a:latin typeface="Arial"/>
                          <a:cs typeface="Arial"/>
                        </a:rPr>
                        <a:t>Objet</a:t>
                      </a:r>
                      <a:endParaRPr sz="1800">
                        <a:latin typeface="Arial"/>
                        <a:cs typeface="Arial"/>
                      </a:endParaRPr>
                    </a:p>
                  </a:txBody>
                  <a:tcPr marL="0" marR="0" marT="182245" marB="0">
                    <a:lnL w="12700">
                      <a:solidFill>
                        <a:srgbClr val="FFFFFF"/>
                      </a:solidFill>
                      <a:prstDash val="solid"/>
                    </a:lnL>
                    <a:lnR w="12700">
                      <a:solidFill>
                        <a:srgbClr val="FFFFFF"/>
                      </a:solidFill>
                      <a:prstDash val="solid"/>
                    </a:lnR>
                    <a:lnT w="12700">
                      <a:solidFill>
                        <a:srgbClr val="000000"/>
                      </a:solidFill>
                      <a:prstDash val="solid"/>
                    </a:lnT>
                    <a:solidFill>
                      <a:srgbClr val="FCFCFC"/>
                    </a:solidFill>
                  </a:tcPr>
                </a:tc>
                <a:tc>
                  <a:txBody>
                    <a:bodyPr/>
                    <a:lstStyle/>
                    <a:p>
                      <a:pPr marL="8890" algn="ctr">
                        <a:lnSpc>
                          <a:spcPct val="100000"/>
                        </a:lnSpc>
                        <a:spcBef>
                          <a:spcPts val="1435"/>
                        </a:spcBef>
                      </a:pPr>
                      <a:r>
                        <a:rPr sz="1800" b="1" spc="-114" dirty="0">
                          <a:latin typeface="Arial"/>
                          <a:cs typeface="Arial"/>
                        </a:rPr>
                        <a:t>Durée</a:t>
                      </a:r>
                      <a:endParaRPr sz="1800">
                        <a:latin typeface="Arial"/>
                        <a:cs typeface="Arial"/>
                      </a:endParaRPr>
                    </a:p>
                  </a:txBody>
                  <a:tcPr marL="0" marR="0" marT="182245" marB="0">
                    <a:lnL w="12700">
                      <a:solidFill>
                        <a:srgbClr val="FFFFFF"/>
                      </a:solidFill>
                      <a:prstDash val="solid"/>
                    </a:lnL>
                    <a:lnR w="12700">
                      <a:solidFill>
                        <a:srgbClr val="FFFFFF"/>
                      </a:solidFill>
                      <a:prstDash val="solid"/>
                    </a:lnR>
                    <a:lnT w="12700">
                      <a:solidFill>
                        <a:srgbClr val="000000"/>
                      </a:solidFill>
                      <a:prstDash val="solid"/>
                    </a:lnT>
                    <a:solidFill>
                      <a:srgbClr val="FCFCFC"/>
                    </a:solidFill>
                  </a:tcPr>
                </a:tc>
                <a:tc>
                  <a:txBody>
                    <a:bodyPr/>
                    <a:lstStyle/>
                    <a:p>
                      <a:pPr marL="375285" marR="355600" indent="48260">
                        <a:lnSpc>
                          <a:spcPts val="2000"/>
                        </a:lnSpc>
                        <a:spcBef>
                          <a:spcPts val="630"/>
                        </a:spcBef>
                      </a:pPr>
                      <a:r>
                        <a:rPr sz="1800" b="1" spc="-135" dirty="0">
                          <a:latin typeface="Arial"/>
                          <a:cs typeface="Arial"/>
                        </a:rPr>
                        <a:t>Dates  </a:t>
                      </a:r>
                      <a:r>
                        <a:rPr sz="1800" b="1" dirty="0">
                          <a:latin typeface="Arial"/>
                          <a:cs typeface="Arial"/>
                        </a:rPr>
                        <a:t>limi</a:t>
                      </a:r>
                      <a:r>
                        <a:rPr sz="1800" b="1" spc="-25" dirty="0">
                          <a:latin typeface="Arial"/>
                          <a:cs typeface="Arial"/>
                        </a:rPr>
                        <a:t>t</a:t>
                      </a:r>
                      <a:r>
                        <a:rPr sz="1800" b="1" spc="5" dirty="0">
                          <a:latin typeface="Arial"/>
                          <a:cs typeface="Arial"/>
                        </a:rPr>
                        <a:t>e</a:t>
                      </a:r>
                      <a:r>
                        <a:rPr sz="1800" b="1" dirty="0">
                          <a:latin typeface="Arial"/>
                          <a:cs typeface="Arial"/>
                        </a:rPr>
                        <a:t>s</a:t>
                      </a:r>
                      <a:endParaRPr sz="1800">
                        <a:latin typeface="Arial"/>
                        <a:cs typeface="Arial"/>
                      </a:endParaRPr>
                    </a:p>
                  </a:txBody>
                  <a:tcPr marL="0" marR="0" marT="80010" marB="0">
                    <a:lnL w="12700">
                      <a:solidFill>
                        <a:srgbClr val="FFFFFF"/>
                      </a:solidFill>
                      <a:prstDash val="solid"/>
                    </a:lnL>
                    <a:lnR w="12700">
                      <a:solidFill>
                        <a:srgbClr val="FFFFFF"/>
                      </a:solidFill>
                      <a:prstDash val="solid"/>
                    </a:lnR>
                    <a:lnT w="12700">
                      <a:solidFill>
                        <a:srgbClr val="000000"/>
                      </a:solidFill>
                      <a:prstDash val="solid"/>
                    </a:lnT>
                    <a:solidFill>
                      <a:srgbClr val="FCFCFC"/>
                    </a:solidFill>
                  </a:tcPr>
                </a:tc>
                <a:extLst>
                  <a:ext uri="{0D108BD9-81ED-4DB2-BD59-A6C34878D82A}">
                    <a16:rowId xmlns:a16="http://schemas.microsoft.com/office/drawing/2014/main" val="10000"/>
                  </a:ext>
                </a:extLst>
              </a:tr>
              <a:tr h="916940">
                <a:tc>
                  <a:txBody>
                    <a:bodyPr/>
                    <a:lstStyle/>
                    <a:p>
                      <a:pPr marL="90170">
                        <a:lnSpc>
                          <a:spcPct val="100000"/>
                        </a:lnSpc>
                        <a:spcBef>
                          <a:spcPts val="1250"/>
                        </a:spcBef>
                      </a:pPr>
                      <a:r>
                        <a:rPr sz="1800" spc="-45" dirty="0">
                          <a:latin typeface="Arial"/>
                          <a:cs typeface="Arial"/>
                        </a:rPr>
                        <a:t>IF</a:t>
                      </a:r>
                      <a:r>
                        <a:rPr sz="1800" i="1" spc="-45" dirty="0">
                          <a:solidFill>
                            <a:srgbClr val="00B0F0"/>
                          </a:solidFill>
                          <a:latin typeface="Arial"/>
                          <a:cs typeface="Arial"/>
                        </a:rPr>
                        <a:t>*</a:t>
                      </a:r>
                      <a:endParaRPr sz="1800">
                        <a:latin typeface="Arial"/>
                        <a:cs typeface="Arial"/>
                      </a:endParaRPr>
                    </a:p>
                    <a:p>
                      <a:pPr marL="90170">
                        <a:lnSpc>
                          <a:spcPct val="100000"/>
                        </a:lnSpc>
                      </a:pPr>
                      <a:r>
                        <a:rPr sz="1800" i="1" spc="-55" dirty="0">
                          <a:latin typeface="Arial"/>
                          <a:cs typeface="Arial"/>
                        </a:rPr>
                        <a:t>Individual</a:t>
                      </a:r>
                      <a:r>
                        <a:rPr sz="1800" i="1" spc="-90" dirty="0">
                          <a:latin typeface="Arial"/>
                          <a:cs typeface="Arial"/>
                        </a:rPr>
                        <a:t> Fellowship</a:t>
                      </a:r>
                      <a:endParaRPr sz="1800">
                        <a:latin typeface="Arial"/>
                        <a:cs typeface="Arial"/>
                      </a:endParaRPr>
                    </a:p>
                  </a:txBody>
                  <a:tcPr marL="0" marR="0" marT="158750" marB="0">
                    <a:lnL w="12700">
                      <a:solidFill>
                        <a:srgbClr val="FFFFFF"/>
                      </a:solidFill>
                      <a:prstDash val="solid"/>
                    </a:lnL>
                    <a:lnR w="12700">
                      <a:solidFill>
                        <a:srgbClr val="FFFFFF"/>
                      </a:solidFill>
                      <a:prstDash val="solid"/>
                    </a:lnR>
                    <a:lnB w="12700">
                      <a:solidFill>
                        <a:srgbClr val="FFFFFF"/>
                      </a:solidFill>
                      <a:prstDash val="solid"/>
                    </a:lnB>
                  </a:tcPr>
                </a:tc>
                <a:tc>
                  <a:txBody>
                    <a:bodyPr/>
                    <a:lstStyle/>
                    <a:p>
                      <a:pPr marL="90170" marR="354965" algn="just">
                        <a:lnSpc>
                          <a:spcPct val="100000"/>
                        </a:lnSpc>
                        <a:spcBef>
                          <a:spcPts val="170"/>
                        </a:spcBef>
                      </a:pPr>
                      <a:r>
                        <a:rPr sz="1800" spc="-125" dirty="0">
                          <a:latin typeface="Arial"/>
                          <a:cs typeface="Arial"/>
                        </a:rPr>
                        <a:t>Bourses </a:t>
                      </a:r>
                      <a:r>
                        <a:rPr sz="1800" spc="-55" dirty="0">
                          <a:latin typeface="Arial"/>
                          <a:cs typeface="Arial"/>
                        </a:rPr>
                        <a:t>individuelles </a:t>
                      </a:r>
                      <a:r>
                        <a:rPr sz="1800" spc="-35" dirty="0">
                          <a:latin typeface="Arial"/>
                          <a:cs typeface="Arial"/>
                        </a:rPr>
                        <a:t>pour </a:t>
                      </a:r>
                      <a:r>
                        <a:rPr sz="1800" spc="-100" dirty="0">
                          <a:latin typeface="Arial"/>
                          <a:cs typeface="Arial"/>
                        </a:rPr>
                        <a:t>les </a:t>
                      </a:r>
                      <a:r>
                        <a:rPr sz="1800" spc="-60" dirty="0">
                          <a:latin typeface="Arial"/>
                          <a:cs typeface="Arial"/>
                        </a:rPr>
                        <a:t>post-  </a:t>
                      </a:r>
                      <a:r>
                        <a:rPr sz="1800" spc="-55" dirty="0">
                          <a:latin typeface="Arial"/>
                          <a:cs typeface="Arial"/>
                        </a:rPr>
                        <a:t>doctorants </a:t>
                      </a:r>
                      <a:r>
                        <a:rPr sz="1800" spc="-40" dirty="0">
                          <a:latin typeface="Arial"/>
                          <a:cs typeface="Arial"/>
                        </a:rPr>
                        <a:t>afin </a:t>
                      </a:r>
                      <a:r>
                        <a:rPr sz="1800" spc="-85" dirty="0">
                          <a:latin typeface="Arial"/>
                          <a:cs typeface="Arial"/>
                        </a:rPr>
                        <a:t>de </a:t>
                      </a:r>
                      <a:r>
                        <a:rPr sz="1800" spc="-65" dirty="0">
                          <a:latin typeface="Arial"/>
                          <a:cs typeface="Arial"/>
                        </a:rPr>
                        <a:t>développer</a:t>
                      </a:r>
                      <a:r>
                        <a:rPr sz="1800" spc="-200" dirty="0">
                          <a:latin typeface="Arial"/>
                          <a:cs typeface="Arial"/>
                        </a:rPr>
                        <a:t> </a:t>
                      </a:r>
                      <a:r>
                        <a:rPr sz="1800" spc="-75" dirty="0">
                          <a:latin typeface="Arial"/>
                          <a:cs typeface="Arial"/>
                        </a:rPr>
                        <a:t>leurs  </a:t>
                      </a:r>
                      <a:r>
                        <a:rPr sz="1800" spc="-90" dirty="0">
                          <a:latin typeface="Arial"/>
                          <a:cs typeface="Arial"/>
                        </a:rPr>
                        <a:t>compétences</a:t>
                      </a:r>
                      <a:endParaRPr sz="1800">
                        <a:latin typeface="Arial"/>
                        <a:cs typeface="Arial"/>
                      </a:endParaRPr>
                    </a:p>
                  </a:txBody>
                  <a:tcPr marL="0" marR="0" marT="21590" marB="0">
                    <a:lnL w="12700">
                      <a:solidFill>
                        <a:srgbClr val="FFFFFF"/>
                      </a:solidFill>
                      <a:prstDash val="solid"/>
                    </a:lnL>
                    <a:lnR w="12700">
                      <a:solidFill>
                        <a:srgbClr val="FFFFFF"/>
                      </a:solidFill>
                      <a:prstDash val="solid"/>
                    </a:lnR>
                    <a:lnB w="12700">
                      <a:solidFill>
                        <a:srgbClr val="FFFFFF"/>
                      </a:solidFill>
                      <a:prstDash val="solid"/>
                    </a:lnB>
                  </a:tcPr>
                </a:tc>
                <a:tc>
                  <a:txBody>
                    <a:bodyPr/>
                    <a:lstStyle/>
                    <a:p>
                      <a:pPr marL="10160" algn="ctr">
                        <a:lnSpc>
                          <a:spcPct val="100000"/>
                        </a:lnSpc>
                        <a:spcBef>
                          <a:spcPts val="1250"/>
                        </a:spcBef>
                      </a:pPr>
                      <a:r>
                        <a:rPr sz="1800" spc="-90" dirty="0">
                          <a:latin typeface="Arial"/>
                          <a:cs typeface="Arial"/>
                        </a:rPr>
                        <a:t>12 </a:t>
                      </a:r>
                      <a:r>
                        <a:rPr sz="1800" spc="-140" dirty="0">
                          <a:latin typeface="Arial"/>
                          <a:cs typeface="Arial"/>
                        </a:rPr>
                        <a:t>à</a:t>
                      </a:r>
                      <a:r>
                        <a:rPr sz="1800" spc="-125" dirty="0">
                          <a:latin typeface="Arial"/>
                          <a:cs typeface="Arial"/>
                        </a:rPr>
                        <a:t> </a:t>
                      </a:r>
                      <a:r>
                        <a:rPr sz="1800" spc="-90" dirty="0">
                          <a:latin typeface="Arial"/>
                          <a:cs typeface="Arial"/>
                        </a:rPr>
                        <a:t>36</a:t>
                      </a:r>
                      <a:endParaRPr sz="1800">
                        <a:latin typeface="Arial"/>
                        <a:cs typeface="Arial"/>
                      </a:endParaRPr>
                    </a:p>
                    <a:p>
                      <a:pPr marL="10795" algn="ctr">
                        <a:lnSpc>
                          <a:spcPct val="100000"/>
                        </a:lnSpc>
                      </a:pPr>
                      <a:r>
                        <a:rPr sz="1800" spc="-80" dirty="0">
                          <a:latin typeface="Arial"/>
                          <a:cs typeface="Arial"/>
                        </a:rPr>
                        <a:t>mois</a:t>
                      </a:r>
                      <a:endParaRPr sz="1800">
                        <a:latin typeface="Arial"/>
                        <a:cs typeface="Arial"/>
                      </a:endParaRPr>
                    </a:p>
                  </a:txBody>
                  <a:tcPr marL="0" marR="0" marT="158750" marB="0">
                    <a:lnL w="12700">
                      <a:solidFill>
                        <a:srgbClr val="FFFFFF"/>
                      </a:solidFill>
                      <a:prstDash val="solid"/>
                    </a:lnL>
                    <a:lnR w="12700">
                      <a:solidFill>
                        <a:srgbClr val="FFFFFF"/>
                      </a:solidFill>
                      <a:prstDash val="solid"/>
                    </a:lnR>
                    <a:lnB w="12700">
                      <a:solidFill>
                        <a:srgbClr val="FFFFFF"/>
                      </a:solidFill>
                      <a:prstDash val="solid"/>
                    </a:lnB>
                  </a:tcPr>
                </a:tc>
                <a:tc>
                  <a:txBody>
                    <a:bodyPr/>
                    <a:lstStyle/>
                    <a:p>
                      <a:pPr marL="192405" marR="173990" indent="342900">
                        <a:lnSpc>
                          <a:spcPct val="100000"/>
                        </a:lnSpc>
                        <a:spcBef>
                          <a:spcPts val="1250"/>
                        </a:spcBef>
                      </a:pPr>
                      <a:r>
                        <a:rPr sz="1800" spc="-5" dirty="0">
                          <a:latin typeface="Arial"/>
                          <a:cs typeface="Arial"/>
                        </a:rPr>
                        <a:t>Mi-  </a:t>
                      </a:r>
                      <a:r>
                        <a:rPr sz="1800" dirty="0">
                          <a:latin typeface="Arial"/>
                          <a:cs typeface="Arial"/>
                        </a:rPr>
                        <a:t>se</a:t>
                      </a:r>
                      <a:r>
                        <a:rPr sz="1800" spc="-10" dirty="0">
                          <a:latin typeface="Arial"/>
                          <a:cs typeface="Arial"/>
                        </a:rPr>
                        <a:t>p</a:t>
                      </a:r>
                      <a:r>
                        <a:rPr sz="1800" spc="-30" dirty="0">
                          <a:latin typeface="Arial"/>
                          <a:cs typeface="Arial"/>
                        </a:rPr>
                        <a:t>t</a:t>
                      </a:r>
                      <a:r>
                        <a:rPr sz="1800" dirty="0">
                          <a:latin typeface="Arial"/>
                          <a:cs typeface="Arial"/>
                        </a:rPr>
                        <a:t>emb</a:t>
                      </a:r>
                      <a:r>
                        <a:rPr sz="1800" spc="-30" dirty="0">
                          <a:latin typeface="Arial"/>
                          <a:cs typeface="Arial"/>
                        </a:rPr>
                        <a:t>r</a:t>
                      </a:r>
                      <a:r>
                        <a:rPr sz="1800" dirty="0">
                          <a:latin typeface="Arial"/>
                          <a:cs typeface="Arial"/>
                        </a:rPr>
                        <a:t>e</a:t>
                      </a:r>
                      <a:endParaRPr sz="1800">
                        <a:latin typeface="Arial"/>
                        <a:cs typeface="Arial"/>
                      </a:endParaRPr>
                    </a:p>
                  </a:txBody>
                  <a:tcPr marL="0" marR="0" marT="158750" marB="0">
                    <a:lnL w="12700">
                      <a:solidFill>
                        <a:srgbClr val="FFFFFF"/>
                      </a:solidFill>
                      <a:prstDash val="solid"/>
                    </a:lnL>
                    <a:lnR w="12700">
                      <a:solidFill>
                        <a:srgbClr val="FFFFFF"/>
                      </a:solidFill>
                      <a:prstDash val="solid"/>
                    </a:lnR>
                    <a:lnB w="12700">
                      <a:solidFill>
                        <a:srgbClr val="FFFFFF"/>
                      </a:solidFill>
                      <a:prstDash val="solid"/>
                    </a:lnB>
                  </a:tcPr>
                </a:tc>
                <a:extLst>
                  <a:ext uri="{0D108BD9-81ED-4DB2-BD59-A6C34878D82A}">
                    <a16:rowId xmlns:a16="http://schemas.microsoft.com/office/drawing/2014/main" val="10001"/>
                  </a:ext>
                </a:extLst>
              </a:tr>
              <a:tr h="935990">
                <a:tc>
                  <a:txBody>
                    <a:bodyPr/>
                    <a:lstStyle/>
                    <a:p>
                      <a:pPr marL="90170">
                        <a:lnSpc>
                          <a:spcPct val="100000"/>
                        </a:lnSpc>
                        <a:spcBef>
                          <a:spcPts val="1400"/>
                        </a:spcBef>
                      </a:pPr>
                      <a:r>
                        <a:rPr sz="1800" spc="-140" dirty="0">
                          <a:latin typeface="Arial"/>
                          <a:cs typeface="Arial"/>
                        </a:rPr>
                        <a:t>ITN</a:t>
                      </a:r>
                      <a:endParaRPr sz="1800">
                        <a:latin typeface="Arial"/>
                        <a:cs typeface="Arial"/>
                      </a:endParaRPr>
                    </a:p>
                    <a:p>
                      <a:pPr marL="90170">
                        <a:lnSpc>
                          <a:spcPct val="100000"/>
                        </a:lnSpc>
                      </a:pPr>
                      <a:r>
                        <a:rPr sz="1800" i="1" spc="-65" dirty="0">
                          <a:latin typeface="Arial"/>
                          <a:cs typeface="Arial"/>
                        </a:rPr>
                        <a:t>Innovative </a:t>
                      </a:r>
                      <a:r>
                        <a:rPr sz="1800" i="1" spc="-80" dirty="0">
                          <a:latin typeface="Arial"/>
                          <a:cs typeface="Arial"/>
                        </a:rPr>
                        <a:t>Training</a:t>
                      </a:r>
                      <a:r>
                        <a:rPr sz="1800" i="1" spc="-110" dirty="0">
                          <a:latin typeface="Arial"/>
                          <a:cs typeface="Arial"/>
                        </a:rPr>
                        <a:t> </a:t>
                      </a:r>
                      <a:r>
                        <a:rPr sz="1800" i="1" spc="-55" dirty="0">
                          <a:latin typeface="Arial"/>
                          <a:cs typeface="Arial"/>
                        </a:rPr>
                        <a:t>Network</a:t>
                      </a:r>
                      <a:endParaRPr sz="1800">
                        <a:latin typeface="Arial"/>
                        <a:cs typeface="Arial"/>
                      </a:endParaRPr>
                    </a:p>
                  </a:txBody>
                  <a:tcPr marL="0" marR="0" marT="1778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0170" marR="285115">
                        <a:lnSpc>
                          <a:spcPct val="100000"/>
                        </a:lnSpc>
                        <a:spcBef>
                          <a:spcPts val="1400"/>
                        </a:spcBef>
                      </a:pPr>
                      <a:r>
                        <a:rPr sz="1800" spc="-110" dirty="0">
                          <a:latin typeface="Arial"/>
                          <a:cs typeface="Arial"/>
                        </a:rPr>
                        <a:t>Programmes </a:t>
                      </a:r>
                      <a:r>
                        <a:rPr sz="1800" spc="-85" dirty="0">
                          <a:latin typeface="Arial"/>
                          <a:cs typeface="Arial"/>
                        </a:rPr>
                        <a:t>de </a:t>
                      </a:r>
                      <a:r>
                        <a:rPr sz="1800" spc="-30" dirty="0">
                          <a:latin typeface="Arial"/>
                          <a:cs typeface="Arial"/>
                        </a:rPr>
                        <a:t>formation </a:t>
                      </a:r>
                      <a:r>
                        <a:rPr sz="1800" spc="-55" dirty="0">
                          <a:latin typeface="Arial"/>
                          <a:cs typeface="Arial"/>
                        </a:rPr>
                        <a:t>doctorale  </a:t>
                      </a:r>
                      <a:r>
                        <a:rPr sz="1800" spc="-60" dirty="0">
                          <a:latin typeface="Arial"/>
                          <a:cs typeface="Arial"/>
                        </a:rPr>
                        <a:t>innovante </a:t>
                      </a:r>
                      <a:r>
                        <a:rPr sz="1800" spc="-55" dirty="0">
                          <a:latin typeface="Arial"/>
                          <a:cs typeface="Arial"/>
                        </a:rPr>
                        <a:t>portés </a:t>
                      </a:r>
                      <a:r>
                        <a:rPr sz="1800" spc="-60" dirty="0">
                          <a:latin typeface="Arial"/>
                          <a:cs typeface="Arial"/>
                        </a:rPr>
                        <a:t>par </a:t>
                      </a:r>
                      <a:r>
                        <a:rPr sz="1800" spc="-120" dirty="0">
                          <a:latin typeface="Arial"/>
                          <a:cs typeface="Arial"/>
                        </a:rPr>
                        <a:t>des</a:t>
                      </a:r>
                      <a:r>
                        <a:rPr sz="1800" spc="-200" dirty="0">
                          <a:latin typeface="Arial"/>
                          <a:cs typeface="Arial"/>
                        </a:rPr>
                        <a:t> </a:t>
                      </a:r>
                      <a:r>
                        <a:rPr sz="1800" spc="-60" dirty="0">
                          <a:latin typeface="Arial"/>
                          <a:cs typeface="Arial"/>
                        </a:rPr>
                        <a:t>consortia</a:t>
                      </a:r>
                      <a:endParaRPr sz="1800">
                        <a:latin typeface="Arial"/>
                        <a:cs typeface="Arial"/>
                      </a:endParaRPr>
                    </a:p>
                  </a:txBody>
                  <a:tcPr marL="0" marR="0" marT="1778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spcBef>
                          <a:spcPts val="10"/>
                        </a:spcBef>
                      </a:pPr>
                      <a:endParaRPr sz="2150">
                        <a:latin typeface="Times New Roman"/>
                        <a:cs typeface="Times New Roman"/>
                      </a:endParaRPr>
                    </a:p>
                    <a:p>
                      <a:pPr marL="10795" algn="ctr">
                        <a:lnSpc>
                          <a:spcPct val="100000"/>
                        </a:lnSpc>
                      </a:pPr>
                      <a:r>
                        <a:rPr sz="1800" spc="-90" dirty="0">
                          <a:latin typeface="Arial"/>
                          <a:cs typeface="Arial"/>
                        </a:rPr>
                        <a:t>4</a:t>
                      </a:r>
                      <a:r>
                        <a:rPr sz="1800" spc="-110" dirty="0">
                          <a:latin typeface="Arial"/>
                          <a:cs typeface="Arial"/>
                        </a:rPr>
                        <a:t> </a:t>
                      </a:r>
                      <a:r>
                        <a:rPr sz="1800" spc="-135" dirty="0">
                          <a:latin typeface="Arial"/>
                          <a:cs typeface="Arial"/>
                        </a:rPr>
                        <a:t>ans</a:t>
                      </a:r>
                      <a:endParaRPr sz="1800">
                        <a:latin typeface="Arial"/>
                        <a:cs typeface="Arial"/>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spcBef>
                          <a:spcPts val="10"/>
                        </a:spcBef>
                      </a:pPr>
                      <a:endParaRPr sz="2150">
                        <a:latin typeface="Times New Roman"/>
                        <a:cs typeface="Times New Roman"/>
                      </a:endParaRPr>
                    </a:p>
                    <a:p>
                      <a:pPr marL="10795" algn="ctr">
                        <a:lnSpc>
                          <a:spcPct val="100000"/>
                        </a:lnSpc>
                      </a:pPr>
                      <a:r>
                        <a:rPr sz="1800" spc="-35" dirty="0">
                          <a:latin typeface="Arial"/>
                          <a:cs typeface="Arial"/>
                        </a:rPr>
                        <a:t>Mi-janvier</a:t>
                      </a:r>
                      <a:endParaRPr sz="1800">
                        <a:latin typeface="Arial"/>
                        <a:cs typeface="Arial"/>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935990">
                <a:tc>
                  <a:txBody>
                    <a:bodyPr/>
                    <a:lstStyle/>
                    <a:p>
                      <a:pPr marL="90170">
                        <a:lnSpc>
                          <a:spcPct val="100000"/>
                        </a:lnSpc>
                        <a:spcBef>
                          <a:spcPts val="320"/>
                        </a:spcBef>
                      </a:pPr>
                      <a:r>
                        <a:rPr sz="1800" spc="-75" dirty="0">
                          <a:latin typeface="Arial"/>
                          <a:cs typeface="Arial"/>
                        </a:rPr>
                        <a:t>RISE</a:t>
                      </a:r>
                      <a:r>
                        <a:rPr sz="1800" i="1" spc="-75" dirty="0">
                          <a:solidFill>
                            <a:srgbClr val="00B0F0"/>
                          </a:solidFill>
                          <a:latin typeface="Arial"/>
                          <a:cs typeface="Arial"/>
                        </a:rPr>
                        <a:t>***</a:t>
                      </a:r>
                      <a:endParaRPr sz="1800">
                        <a:latin typeface="Arial"/>
                        <a:cs typeface="Arial"/>
                      </a:endParaRPr>
                    </a:p>
                    <a:p>
                      <a:pPr marL="90170" marR="557530">
                        <a:lnSpc>
                          <a:spcPct val="100000"/>
                        </a:lnSpc>
                      </a:pPr>
                      <a:r>
                        <a:rPr sz="1800" i="1" spc="-145" dirty="0">
                          <a:latin typeface="Arial"/>
                          <a:cs typeface="Arial"/>
                        </a:rPr>
                        <a:t>Research </a:t>
                      </a:r>
                      <a:r>
                        <a:rPr sz="1800" i="1" spc="-80" dirty="0">
                          <a:latin typeface="Arial"/>
                          <a:cs typeface="Arial"/>
                        </a:rPr>
                        <a:t>and </a:t>
                      </a:r>
                      <a:r>
                        <a:rPr sz="1800" i="1" spc="-55" dirty="0">
                          <a:latin typeface="Arial"/>
                          <a:cs typeface="Arial"/>
                        </a:rPr>
                        <a:t>Innovation  </a:t>
                      </a:r>
                      <a:r>
                        <a:rPr sz="1800" i="1" spc="-60" dirty="0">
                          <a:latin typeface="Arial"/>
                          <a:cs typeface="Arial"/>
                        </a:rPr>
                        <a:t>Staff</a:t>
                      </a:r>
                      <a:r>
                        <a:rPr sz="1800" i="1" spc="-95" dirty="0">
                          <a:latin typeface="Arial"/>
                          <a:cs typeface="Arial"/>
                        </a:rPr>
                        <a:t> </a:t>
                      </a:r>
                      <a:r>
                        <a:rPr sz="1800" i="1" spc="-140" dirty="0">
                          <a:latin typeface="Arial"/>
                          <a:cs typeface="Arial"/>
                        </a:rPr>
                        <a:t>Exchange</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tcPr>
                </a:tc>
                <a:tc>
                  <a:txBody>
                    <a:bodyPr/>
                    <a:lstStyle/>
                    <a:p>
                      <a:pPr marL="90170" marR="146685">
                        <a:lnSpc>
                          <a:spcPct val="100000"/>
                        </a:lnSpc>
                        <a:spcBef>
                          <a:spcPts val="320"/>
                        </a:spcBef>
                      </a:pPr>
                      <a:r>
                        <a:rPr sz="1800" spc="-75" dirty="0">
                          <a:latin typeface="Arial"/>
                          <a:cs typeface="Arial"/>
                        </a:rPr>
                        <a:t>Actions </a:t>
                      </a:r>
                      <a:r>
                        <a:rPr sz="1800" spc="-85" dirty="0">
                          <a:latin typeface="Arial"/>
                          <a:cs typeface="Arial"/>
                        </a:rPr>
                        <a:t>de </a:t>
                      </a:r>
                      <a:r>
                        <a:rPr sz="1800" spc="-60" dirty="0">
                          <a:latin typeface="Arial"/>
                          <a:cs typeface="Arial"/>
                        </a:rPr>
                        <a:t>coopération </a:t>
                      </a:r>
                      <a:r>
                        <a:rPr sz="1800" spc="-40" dirty="0">
                          <a:latin typeface="Arial"/>
                          <a:cs typeface="Arial"/>
                        </a:rPr>
                        <a:t>internationale  </a:t>
                      </a:r>
                      <a:r>
                        <a:rPr sz="1800" spc="-10" dirty="0">
                          <a:latin typeface="Arial"/>
                          <a:cs typeface="Arial"/>
                        </a:rPr>
                        <a:t>et </a:t>
                      </a:r>
                      <a:r>
                        <a:rPr sz="1800" spc="-45" dirty="0">
                          <a:latin typeface="Arial"/>
                          <a:cs typeface="Arial"/>
                        </a:rPr>
                        <a:t>intersectorielle </a:t>
                      </a:r>
                      <a:r>
                        <a:rPr sz="1800" spc="-140" dirty="0">
                          <a:latin typeface="Arial"/>
                          <a:cs typeface="Arial"/>
                        </a:rPr>
                        <a:t>à </a:t>
                      </a:r>
                      <a:r>
                        <a:rPr sz="1800" spc="-70" dirty="0">
                          <a:latin typeface="Arial"/>
                          <a:cs typeface="Arial"/>
                        </a:rPr>
                        <a:t>travers </a:t>
                      </a:r>
                      <a:r>
                        <a:rPr sz="1800" spc="-80" dirty="0">
                          <a:latin typeface="Arial"/>
                          <a:cs typeface="Arial"/>
                        </a:rPr>
                        <a:t>l'échange  </a:t>
                      </a:r>
                      <a:r>
                        <a:rPr sz="1800" spc="-85" dirty="0">
                          <a:latin typeface="Arial"/>
                          <a:cs typeface="Arial"/>
                        </a:rPr>
                        <a:t>de personnels de</a:t>
                      </a:r>
                      <a:r>
                        <a:rPr sz="1800" spc="-90" dirty="0">
                          <a:latin typeface="Arial"/>
                          <a:cs typeface="Arial"/>
                        </a:rPr>
                        <a:t> </a:t>
                      </a:r>
                      <a:r>
                        <a:rPr sz="1800" spc="-120" dirty="0">
                          <a:latin typeface="Arial"/>
                          <a:cs typeface="Arial"/>
                        </a:rPr>
                        <a:t>R&amp;I</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tcPr>
                </a:tc>
                <a:tc>
                  <a:txBody>
                    <a:bodyPr/>
                    <a:lstStyle/>
                    <a:p>
                      <a:pPr>
                        <a:lnSpc>
                          <a:spcPct val="100000"/>
                        </a:lnSpc>
                        <a:spcBef>
                          <a:spcPts val="5"/>
                        </a:spcBef>
                      </a:pPr>
                      <a:endParaRPr sz="2150">
                        <a:latin typeface="Times New Roman"/>
                        <a:cs typeface="Times New Roman"/>
                      </a:endParaRPr>
                    </a:p>
                    <a:p>
                      <a:pPr marL="10795" algn="ctr">
                        <a:lnSpc>
                          <a:spcPct val="100000"/>
                        </a:lnSpc>
                        <a:spcBef>
                          <a:spcPts val="5"/>
                        </a:spcBef>
                      </a:pPr>
                      <a:r>
                        <a:rPr sz="1800" spc="-90" dirty="0">
                          <a:latin typeface="Arial"/>
                          <a:cs typeface="Arial"/>
                        </a:rPr>
                        <a:t>4</a:t>
                      </a:r>
                      <a:r>
                        <a:rPr sz="1800" spc="-110" dirty="0">
                          <a:latin typeface="Arial"/>
                          <a:cs typeface="Arial"/>
                        </a:rPr>
                        <a:t> </a:t>
                      </a:r>
                      <a:r>
                        <a:rPr sz="1800" spc="-135" dirty="0">
                          <a:latin typeface="Arial"/>
                          <a:cs typeface="Arial"/>
                        </a:rPr>
                        <a:t>ans</a:t>
                      </a:r>
                      <a:endParaRPr sz="1800">
                        <a:latin typeface="Arial"/>
                        <a:cs typeface="Arial"/>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tcPr>
                </a:tc>
                <a:tc>
                  <a:txBody>
                    <a:bodyPr/>
                    <a:lstStyle/>
                    <a:p>
                      <a:pPr>
                        <a:lnSpc>
                          <a:spcPct val="100000"/>
                        </a:lnSpc>
                        <a:spcBef>
                          <a:spcPts val="5"/>
                        </a:spcBef>
                      </a:pPr>
                      <a:endParaRPr sz="2150">
                        <a:latin typeface="Times New Roman"/>
                        <a:cs typeface="Times New Roman"/>
                      </a:endParaRPr>
                    </a:p>
                    <a:p>
                      <a:pPr marL="9525" algn="ctr">
                        <a:lnSpc>
                          <a:spcPct val="100000"/>
                        </a:lnSpc>
                        <a:spcBef>
                          <a:spcPts val="5"/>
                        </a:spcBef>
                      </a:pPr>
                      <a:r>
                        <a:rPr sz="1800" spc="-100" dirty="0">
                          <a:latin typeface="Arial"/>
                          <a:cs typeface="Arial"/>
                        </a:rPr>
                        <a:t>Fin-mars</a:t>
                      </a:r>
                      <a:endParaRPr sz="1800">
                        <a:latin typeface="Arial"/>
                        <a:cs typeface="Arial"/>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4" name="object 4"/>
          <p:cNvSpPr/>
          <p:nvPr/>
        </p:nvSpPr>
        <p:spPr>
          <a:xfrm>
            <a:off x="7766304" y="1232916"/>
            <a:ext cx="1110996" cy="107899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p:nvPr/>
        </p:nvSpPr>
        <p:spPr>
          <a:xfrm>
            <a:off x="463790" y="967461"/>
            <a:ext cx="4923155" cy="1560195"/>
          </a:xfrm>
          <a:prstGeom prst="rect">
            <a:avLst/>
          </a:prstGeom>
        </p:spPr>
        <p:txBody>
          <a:bodyPr vert="horz" wrap="square" lIns="0" tIns="91440" rIns="0" bIns="0" rtlCol="0">
            <a:spAutoFit/>
          </a:bodyPr>
          <a:lstStyle/>
          <a:p>
            <a:pPr marL="329565" marR="0" lvl="0" indent="-316865" algn="l" defTabSz="914400" rtl="0" eaLnBrk="1" fontAlgn="auto" latinLnBrk="0" hangingPunct="1">
              <a:lnSpc>
                <a:spcPct val="100000"/>
              </a:lnSpc>
              <a:spcBef>
                <a:spcPts val="720"/>
              </a:spcBef>
              <a:spcAft>
                <a:spcPts val="0"/>
              </a:spcAft>
              <a:buClrTx/>
              <a:buSzTx/>
              <a:buFontTx/>
              <a:buChar char="•"/>
              <a:tabLst>
                <a:tab pos="329565" algn="l"/>
                <a:tab pos="330200" algn="l"/>
              </a:tabLst>
              <a:defRPr/>
            </a:pPr>
            <a:r>
              <a:rPr kumimoji="0" sz="2000" b="0" i="0" u="none" strike="noStrike" kern="1200" cap="none" spc="-105" normalizeH="0" baseline="0" noProof="0" dirty="0">
                <a:ln>
                  <a:noFill/>
                </a:ln>
                <a:solidFill>
                  <a:prstClr val="black"/>
                </a:solidFill>
                <a:effectLst/>
                <a:uLnTx/>
                <a:uFillTx/>
                <a:latin typeface="Arial"/>
                <a:ea typeface="+mn-ea"/>
                <a:cs typeface="Arial"/>
              </a:rPr>
              <a:t>Appels blancs </a:t>
            </a:r>
            <a:r>
              <a:rPr kumimoji="0" sz="2000" b="0" i="0" u="none" strike="noStrike" kern="1200" cap="none" spc="215" normalizeH="0" baseline="0" noProof="0" dirty="0">
                <a:ln>
                  <a:noFill/>
                </a:ln>
                <a:solidFill>
                  <a:prstClr val="black"/>
                </a:solidFill>
                <a:effectLst/>
                <a:uLnTx/>
                <a:uFillTx/>
                <a:latin typeface="Arial"/>
                <a:ea typeface="+mn-ea"/>
                <a:cs typeface="Arial"/>
              </a:rPr>
              <a:t>/</a:t>
            </a:r>
            <a:r>
              <a:rPr kumimoji="0" sz="2000" b="0" i="0" u="none" strike="noStrike" kern="1200" cap="none" spc="-185" normalizeH="0" baseline="0" noProof="0" dirty="0">
                <a:ln>
                  <a:noFill/>
                </a:ln>
                <a:solidFill>
                  <a:prstClr val="black"/>
                </a:solidFill>
                <a:effectLst/>
                <a:uLnTx/>
                <a:uFillTx/>
                <a:latin typeface="Arial"/>
                <a:ea typeface="+mn-ea"/>
                <a:cs typeface="Arial"/>
              </a:rPr>
              <a:t> </a:t>
            </a:r>
            <a:r>
              <a:rPr kumimoji="0" sz="2000" b="0" i="0" u="none" strike="noStrike" kern="1200" cap="none" spc="-45" normalizeH="0" baseline="0" noProof="0" dirty="0">
                <a:ln>
                  <a:noFill/>
                </a:ln>
                <a:solidFill>
                  <a:prstClr val="black"/>
                </a:solidFill>
                <a:effectLst/>
                <a:uLnTx/>
                <a:uFillTx/>
                <a:latin typeface="Arial"/>
                <a:ea typeface="+mn-ea"/>
                <a:cs typeface="Arial"/>
              </a:rPr>
              <a:t>toutes </a:t>
            </a:r>
            <a:r>
              <a:rPr kumimoji="0" sz="2000" b="0" i="0" u="none" strike="noStrike" kern="1200" cap="none" spc="-80" normalizeH="0" baseline="0" noProof="0" dirty="0">
                <a:ln>
                  <a:noFill/>
                </a:ln>
                <a:solidFill>
                  <a:prstClr val="black"/>
                </a:solidFill>
                <a:effectLst/>
                <a:uLnTx/>
                <a:uFillTx/>
                <a:latin typeface="Arial"/>
                <a:ea typeface="+mn-ea"/>
                <a:cs typeface="Arial"/>
              </a:rPr>
              <a:t>disciplines</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329565" marR="0" lvl="0" indent="-316865" algn="l" defTabSz="914400" rtl="0" eaLnBrk="1" fontAlgn="auto" latinLnBrk="0" hangingPunct="1">
              <a:lnSpc>
                <a:spcPct val="100000"/>
              </a:lnSpc>
              <a:spcBef>
                <a:spcPts val="625"/>
              </a:spcBef>
              <a:spcAft>
                <a:spcPts val="0"/>
              </a:spcAft>
              <a:buClrTx/>
              <a:buSzTx/>
              <a:buFontTx/>
              <a:buChar char="•"/>
              <a:tabLst>
                <a:tab pos="329565" algn="l"/>
                <a:tab pos="330200" algn="l"/>
              </a:tabLst>
              <a:defRPr/>
            </a:pPr>
            <a:r>
              <a:rPr kumimoji="0" sz="2000" b="0" i="0" u="none" strike="noStrike" kern="1200" cap="none" spc="-85" normalizeH="0" baseline="0" noProof="0" dirty="0">
                <a:ln>
                  <a:noFill/>
                </a:ln>
                <a:solidFill>
                  <a:prstClr val="black"/>
                </a:solidFill>
                <a:effectLst/>
                <a:uLnTx/>
                <a:uFillTx/>
                <a:latin typeface="Arial"/>
                <a:ea typeface="+mn-ea"/>
                <a:cs typeface="Arial"/>
              </a:rPr>
              <a:t>Soutien </a:t>
            </a:r>
            <a:r>
              <a:rPr kumimoji="0" sz="2000" b="0" i="0" u="none" strike="noStrike" kern="1200" cap="none" spc="-155" normalizeH="0" baseline="0" noProof="0" dirty="0">
                <a:ln>
                  <a:noFill/>
                </a:ln>
                <a:solidFill>
                  <a:prstClr val="black"/>
                </a:solidFill>
                <a:effectLst/>
                <a:uLnTx/>
                <a:uFillTx/>
                <a:latin typeface="Arial"/>
                <a:ea typeface="+mn-ea"/>
                <a:cs typeface="Arial"/>
              </a:rPr>
              <a:t>à </a:t>
            </a:r>
            <a:r>
              <a:rPr kumimoji="0" sz="2000" b="0" i="0" u="none" strike="noStrike" kern="1200" cap="none" spc="-75" normalizeH="0" baseline="0" noProof="0" dirty="0">
                <a:ln>
                  <a:noFill/>
                </a:ln>
                <a:solidFill>
                  <a:prstClr val="black"/>
                </a:solidFill>
                <a:effectLst/>
                <a:uLnTx/>
                <a:uFillTx/>
                <a:latin typeface="Arial"/>
                <a:ea typeface="+mn-ea"/>
                <a:cs typeface="Arial"/>
              </a:rPr>
              <a:t>la </a:t>
            </a:r>
            <a:r>
              <a:rPr kumimoji="0" sz="2000" b="0" i="0" u="none" strike="noStrike" kern="1200" cap="none" spc="-65" normalizeH="0" baseline="0" noProof="0" dirty="0">
                <a:ln>
                  <a:noFill/>
                </a:ln>
                <a:solidFill>
                  <a:prstClr val="black"/>
                </a:solidFill>
                <a:effectLst/>
                <a:uLnTx/>
                <a:uFillTx/>
                <a:latin typeface="Arial"/>
                <a:ea typeface="+mn-ea"/>
                <a:cs typeface="Arial"/>
              </a:rPr>
              <a:t>carrière </a:t>
            </a:r>
            <a:r>
              <a:rPr kumimoji="0" sz="2000" b="0" i="0" u="none" strike="noStrike" kern="1200" cap="none" spc="-135" normalizeH="0" baseline="0" noProof="0" dirty="0">
                <a:ln>
                  <a:noFill/>
                </a:ln>
                <a:solidFill>
                  <a:prstClr val="black"/>
                </a:solidFill>
                <a:effectLst/>
                <a:uLnTx/>
                <a:uFillTx/>
                <a:latin typeface="Arial"/>
                <a:ea typeface="+mn-ea"/>
                <a:cs typeface="Arial"/>
              </a:rPr>
              <a:t>des </a:t>
            </a:r>
            <a:r>
              <a:rPr kumimoji="0" sz="2000" b="0" i="0" u="none" strike="noStrike" kern="1200" cap="none" spc="-95" normalizeH="0" baseline="0" noProof="0" dirty="0">
                <a:ln>
                  <a:noFill/>
                </a:ln>
                <a:solidFill>
                  <a:prstClr val="black"/>
                </a:solidFill>
                <a:effectLst/>
                <a:uLnTx/>
                <a:uFillTx/>
                <a:latin typeface="Arial"/>
                <a:ea typeface="+mn-ea"/>
                <a:cs typeface="Arial"/>
              </a:rPr>
              <a:t>chercheurs</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329565" marR="0" lvl="0" indent="-316865" algn="l" defTabSz="914400" rtl="0" eaLnBrk="1" fontAlgn="auto" latinLnBrk="0" hangingPunct="1">
              <a:lnSpc>
                <a:spcPct val="100000"/>
              </a:lnSpc>
              <a:spcBef>
                <a:spcPts val="615"/>
              </a:spcBef>
              <a:spcAft>
                <a:spcPts val="0"/>
              </a:spcAft>
              <a:buClrTx/>
              <a:buSzTx/>
              <a:buFontTx/>
              <a:buChar char="•"/>
              <a:tabLst>
                <a:tab pos="329565" algn="l"/>
                <a:tab pos="330200" algn="l"/>
              </a:tabLst>
              <a:defRPr/>
            </a:pPr>
            <a:r>
              <a:rPr kumimoji="0" sz="2000" b="0" i="0" u="none" strike="noStrike" kern="1200" cap="none" spc="-70" normalizeH="0" baseline="0" noProof="0" dirty="0">
                <a:ln>
                  <a:noFill/>
                </a:ln>
                <a:solidFill>
                  <a:prstClr val="black"/>
                </a:solidFill>
                <a:effectLst/>
                <a:uLnTx/>
                <a:uFillTx/>
                <a:latin typeface="Arial"/>
                <a:ea typeface="+mn-ea"/>
                <a:cs typeface="Arial"/>
              </a:rPr>
              <a:t>Formation </a:t>
            </a:r>
            <a:r>
              <a:rPr kumimoji="0" sz="2000" b="0" i="0" u="none" strike="noStrike" kern="1200" cap="none" spc="-155" normalizeH="0" baseline="0" noProof="0" dirty="0">
                <a:ln>
                  <a:noFill/>
                </a:ln>
                <a:solidFill>
                  <a:prstClr val="black"/>
                </a:solidFill>
                <a:effectLst/>
                <a:uLnTx/>
                <a:uFillTx/>
                <a:latin typeface="Arial"/>
                <a:ea typeface="+mn-ea"/>
                <a:cs typeface="Arial"/>
              </a:rPr>
              <a:t>à </a:t>
            </a:r>
            <a:r>
              <a:rPr kumimoji="0" sz="2000" b="0" i="0" u="none" strike="noStrike" kern="1200" cap="none" spc="-75" normalizeH="0" baseline="0" noProof="0" dirty="0">
                <a:ln>
                  <a:noFill/>
                </a:ln>
                <a:solidFill>
                  <a:prstClr val="black"/>
                </a:solidFill>
                <a:effectLst/>
                <a:uLnTx/>
                <a:uFillTx/>
                <a:latin typeface="Arial"/>
                <a:ea typeface="+mn-ea"/>
                <a:cs typeface="Arial"/>
              </a:rPr>
              <a:t>la </a:t>
            </a:r>
            <a:r>
              <a:rPr kumimoji="0" sz="2000" b="0" i="0" u="none" strike="noStrike" kern="1200" cap="none" spc="-90" normalizeH="0" baseline="0" noProof="0" dirty="0">
                <a:ln>
                  <a:noFill/>
                </a:ln>
                <a:solidFill>
                  <a:prstClr val="black"/>
                </a:solidFill>
                <a:effectLst/>
                <a:uLnTx/>
                <a:uFillTx/>
                <a:latin typeface="Arial"/>
                <a:ea typeface="+mn-ea"/>
                <a:cs typeface="Arial"/>
              </a:rPr>
              <a:t>recherche </a:t>
            </a:r>
            <a:r>
              <a:rPr kumimoji="0" sz="2000" b="0" i="0" u="none" strike="noStrike" kern="1200" cap="none" spc="-10" normalizeH="0" baseline="0" noProof="0" dirty="0">
                <a:ln>
                  <a:noFill/>
                </a:ln>
                <a:solidFill>
                  <a:prstClr val="black"/>
                </a:solidFill>
                <a:effectLst/>
                <a:uLnTx/>
                <a:uFillTx/>
                <a:latin typeface="Arial"/>
                <a:ea typeface="+mn-ea"/>
                <a:cs typeface="Arial"/>
              </a:rPr>
              <a:t>et </a:t>
            </a:r>
            <a:r>
              <a:rPr kumimoji="0" sz="2000" b="0" i="0" u="none" strike="noStrike" kern="1200" cap="none" spc="-60" normalizeH="0" baseline="0" noProof="0" dirty="0">
                <a:ln>
                  <a:noFill/>
                </a:ln>
                <a:solidFill>
                  <a:prstClr val="black"/>
                </a:solidFill>
                <a:effectLst/>
                <a:uLnTx/>
                <a:uFillTx/>
                <a:latin typeface="Arial"/>
                <a:ea typeface="+mn-ea"/>
                <a:cs typeface="Arial"/>
              </a:rPr>
              <a:t>par </a:t>
            </a:r>
            <a:r>
              <a:rPr kumimoji="0" sz="2000" b="0" i="0" u="none" strike="noStrike" kern="1200" cap="none" spc="-75" normalizeH="0" baseline="0" noProof="0" dirty="0">
                <a:ln>
                  <a:noFill/>
                </a:ln>
                <a:solidFill>
                  <a:prstClr val="black"/>
                </a:solidFill>
                <a:effectLst/>
                <a:uLnTx/>
                <a:uFillTx/>
                <a:latin typeface="Arial"/>
                <a:ea typeface="+mn-ea"/>
                <a:cs typeface="Arial"/>
              </a:rPr>
              <a:t>la</a:t>
            </a:r>
            <a:r>
              <a:rPr kumimoji="0" sz="2000" b="0" i="0" u="none" strike="noStrike" kern="1200" cap="none" spc="-240" normalizeH="0" baseline="0" noProof="0" dirty="0">
                <a:ln>
                  <a:noFill/>
                </a:ln>
                <a:solidFill>
                  <a:prstClr val="black"/>
                </a:solidFill>
                <a:effectLst/>
                <a:uLnTx/>
                <a:uFillTx/>
                <a:latin typeface="Arial"/>
                <a:ea typeface="+mn-ea"/>
                <a:cs typeface="Arial"/>
              </a:rPr>
              <a:t> </a:t>
            </a:r>
            <a:r>
              <a:rPr kumimoji="0" sz="2000" b="0" i="0" u="none" strike="noStrike" kern="1200" cap="none" spc="-90" normalizeH="0" baseline="0" noProof="0" dirty="0">
                <a:ln>
                  <a:noFill/>
                </a:ln>
                <a:solidFill>
                  <a:prstClr val="black"/>
                </a:solidFill>
                <a:effectLst/>
                <a:uLnTx/>
                <a:uFillTx/>
                <a:latin typeface="Arial"/>
                <a:ea typeface="+mn-ea"/>
                <a:cs typeface="Arial"/>
              </a:rPr>
              <a:t>recherche</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329565" marR="0" lvl="0" indent="-316865" algn="l" defTabSz="914400" rtl="0" eaLnBrk="1" fontAlgn="auto" latinLnBrk="0" hangingPunct="1">
              <a:lnSpc>
                <a:spcPct val="100000"/>
              </a:lnSpc>
              <a:spcBef>
                <a:spcPts val="620"/>
              </a:spcBef>
              <a:spcAft>
                <a:spcPts val="0"/>
              </a:spcAft>
              <a:buClrTx/>
              <a:buSzTx/>
              <a:buFontTx/>
              <a:buChar char="•"/>
              <a:tabLst>
                <a:tab pos="329565" algn="l"/>
                <a:tab pos="330200" algn="l"/>
              </a:tabLst>
              <a:defRPr/>
            </a:pPr>
            <a:r>
              <a:rPr kumimoji="0" sz="2000" b="0" i="0" u="none" strike="noStrike" kern="1200" cap="none" spc="-10" normalizeH="0" baseline="0" noProof="0" dirty="0">
                <a:ln>
                  <a:noFill/>
                </a:ln>
                <a:solidFill>
                  <a:prstClr val="black"/>
                </a:solidFill>
                <a:effectLst/>
                <a:uLnTx/>
                <a:uFillTx/>
                <a:latin typeface="Arial"/>
                <a:ea typeface="+mn-ea"/>
                <a:cs typeface="Arial"/>
              </a:rPr>
              <a:t>Mobilité </a:t>
            </a:r>
            <a:r>
              <a:rPr kumimoji="0" sz="2000" b="0" i="0" u="none" strike="noStrike" kern="1200" cap="none" spc="-45" normalizeH="0" baseline="0" noProof="0" dirty="0">
                <a:ln>
                  <a:noFill/>
                </a:ln>
                <a:solidFill>
                  <a:prstClr val="black"/>
                </a:solidFill>
                <a:effectLst/>
                <a:uLnTx/>
                <a:uFillTx/>
                <a:latin typeface="Arial"/>
                <a:ea typeface="+mn-ea"/>
                <a:cs typeface="Arial"/>
              </a:rPr>
              <a:t>internationale </a:t>
            </a:r>
            <a:r>
              <a:rPr kumimoji="0" sz="2000" b="0" i="0" u="none" strike="noStrike" kern="1200" cap="none" spc="-10" normalizeH="0" baseline="0" noProof="0" dirty="0">
                <a:ln>
                  <a:noFill/>
                </a:ln>
                <a:solidFill>
                  <a:prstClr val="black"/>
                </a:solidFill>
                <a:effectLst/>
                <a:uLnTx/>
                <a:uFillTx/>
                <a:latin typeface="Arial"/>
                <a:ea typeface="+mn-ea"/>
                <a:cs typeface="Arial"/>
              </a:rPr>
              <a:t>et</a:t>
            </a:r>
            <a:r>
              <a:rPr kumimoji="0" sz="2000" b="0" i="0" u="none" strike="noStrike" kern="1200" cap="none" spc="-204" normalizeH="0" baseline="0" noProof="0" dirty="0">
                <a:ln>
                  <a:noFill/>
                </a:ln>
                <a:solidFill>
                  <a:prstClr val="black"/>
                </a:solidFill>
                <a:effectLst/>
                <a:uLnTx/>
                <a:uFillTx/>
                <a:latin typeface="Arial"/>
                <a:ea typeface="+mn-ea"/>
                <a:cs typeface="Arial"/>
              </a:rPr>
              <a:t> </a:t>
            </a:r>
            <a:r>
              <a:rPr kumimoji="0" sz="2000" b="0" i="0" u="none" strike="noStrike" kern="1200" cap="none" spc="-50" normalizeH="0" baseline="0" noProof="0" dirty="0">
                <a:ln>
                  <a:noFill/>
                </a:ln>
                <a:solidFill>
                  <a:prstClr val="black"/>
                </a:solidFill>
                <a:effectLst/>
                <a:uLnTx/>
                <a:uFillTx/>
                <a:latin typeface="Arial"/>
                <a:ea typeface="+mn-ea"/>
                <a:cs typeface="Arial"/>
              </a:rPr>
              <a:t>intersectorielle</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txBox="1">
            <a:spLocks noGrp="1"/>
          </p:cNvSpPr>
          <p:nvPr>
            <p:ph type="title"/>
          </p:nvPr>
        </p:nvSpPr>
        <p:spPr>
          <a:xfrm>
            <a:off x="1262773" y="180327"/>
            <a:ext cx="2660650" cy="513715"/>
          </a:xfrm>
          <a:prstGeom prst="rect">
            <a:avLst/>
          </a:prstGeom>
        </p:spPr>
        <p:txBody>
          <a:bodyPr vert="horz" wrap="square" lIns="0" tIns="12700" rIns="0" bIns="0" rtlCol="0">
            <a:spAutoFit/>
          </a:bodyPr>
          <a:lstStyle/>
          <a:p>
            <a:pPr marL="12700">
              <a:lnSpc>
                <a:spcPct val="100000"/>
              </a:lnSpc>
              <a:spcBef>
                <a:spcPts val="100"/>
              </a:spcBef>
            </a:pPr>
            <a:r>
              <a:rPr sz="3200" u="none" spc="-310" dirty="0">
                <a:solidFill>
                  <a:srgbClr val="FFFFFF"/>
                </a:solidFill>
                <a:latin typeface="Arial Black"/>
                <a:cs typeface="Arial Black"/>
              </a:rPr>
              <a:t>P</a:t>
            </a:r>
            <a:r>
              <a:rPr sz="2550" u="none" spc="-310" dirty="0">
                <a:solidFill>
                  <a:srgbClr val="FFFFFF"/>
                </a:solidFill>
                <a:latin typeface="Arial Black"/>
                <a:cs typeface="Arial Black"/>
              </a:rPr>
              <a:t>ILIER </a:t>
            </a:r>
            <a:r>
              <a:rPr sz="3200" u="none" spc="-590" dirty="0">
                <a:solidFill>
                  <a:srgbClr val="FFFFFF"/>
                </a:solidFill>
                <a:latin typeface="Arial Black"/>
                <a:cs typeface="Arial Black"/>
              </a:rPr>
              <a:t>1.</a:t>
            </a:r>
            <a:r>
              <a:rPr sz="3200" u="none" spc="-490" dirty="0">
                <a:solidFill>
                  <a:srgbClr val="FFFFFF"/>
                </a:solidFill>
                <a:latin typeface="Arial Black"/>
                <a:cs typeface="Arial Black"/>
              </a:rPr>
              <a:t> </a:t>
            </a:r>
            <a:r>
              <a:rPr sz="3200" u="none" spc="-229" dirty="0">
                <a:solidFill>
                  <a:srgbClr val="FFFFFF"/>
                </a:solidFill>
                <a:latin typeface="Arial Black"/>
                <a:cs typeface="Arial Black"/>
              </a:rPr>
              <a:t>MSCA</a:t>
            </a:r>
            <a:endParaRPr sz="3200">
              <a:latin typeface="Arial Black"/>
              <a:cs typeface="Arial Black"/>
            </a:endParaRPr>
          </a:p>
        </p:txBody>
      </p:sp>
      <p:sp>
        <p:nvSpPr>
          <p:cNvPr id="7" name="object 7"/>
          <p:cNvSpPr txBox="1"/>
          <p:nvPr/>
        </p:nvSpPr>
        <p:spPr>
          <a:xfrm>
            <a:off x="307340" y="6306946"/>
            <a:ext cx="528256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1" u="none" strike="noStrike" kern="1200" cap="none" spc="-135" normalizeH="0" baseline="0" noProof="0" dirty="0">
                <a:ln>
                  <a:noFill/>
                </a:ln>
                <a:solidFill>
                  <a:prstClr val="black"/>
                </a:solidFill>
                <a:effectLst/>
                <a:uLnTx/>
                <a:uFillTx/>
                <a:latin typeface="Arial"/>
                <a:ea typeface="+mn-ea"/>
                <a:cs typeface="Arial"/>
              </a:rPr>
              <a:t>Exemple </a:t>
            </a:r>
            <a:r>
              <a:rPr kumimoji="0" sz="1800" b="0" i="1" u="none" strike="noStrike" kern="1200" cap="none" spc="-105" normalizeH="0" baseline="0" noProof="0" dirty="0">
                <a:ln>
                  <a:noFill/>
                </a:ln>
                <a:solidFill>
                  <a:prstClr val="black"/>
                </a:solidFill>
                <a:effectLst/>
                <a:uLnTx/>
                <a:uFillTx/>
                <a:latin typeface="Arial"/>
                <a:ea typeface="+mn-ea"/>
                <a:cs typeface="Arial"/>
              </a:rPr>
              <a:t>IUEM: </a:t>
            </a:r>
            <a:r>
              <a:rPr kumimoji="0" sz="1800" b="0" i="1" u="none" strike="noStrike" kern="1200" cap="none" spc="195" normalizeH="0" baseline="0" noProof="0" dirty="0">
                <a:ln>
                  <a:noFill/>
                </a:ln>
                <a:solidFill>
                  <a:srgbClr val="00B0F0"/>
                </a:solidFill>
                <a:effectLst/>
                <a:uLnTx/>
                <a:uFillTx/>
                <a:latin typeface="Arial"/>
                <a:ea typeface="+mn-ea"/>
                <a:cs typeface="Arial"/>
              </a:rPr>
              <a:t>* </a:t>
            </a:r>
            <a:r>
              <a:rPr kumimoji="0" sz="1800" b="0" i="1" u="none" strike="noStrike" kern="1200" cap="none" spc="-60" normalizeH="0" baseline="0" noProof="0" dirty="0">
                <a:ln>
                  <a:noFill/>
                </a:ln>
                <a:solidFill>
                  <a:srgbClr val="00B0F0"/>
                </a:solidFill>
                <a:effectLst/>
                <a:uLnTx/>
                <a:uFillTx/>
                <a:latin typeface="Arial"/>
                <a:ea typeface="+mn-ea"/>
                <a:cs typeface="Arial"/>
              </a:rPr>
              <a:t>candidat </a:t>
            </a:r>
            <a:r>
              <a:rPr kumimoji="0" sz="1800" b="0" i="1" u="none" strike="noStrike" kern="1200" cap="none" spc="-70" normalizeH="0" baseline="0" noProof="0" dirty="0">
                <a:ln>
                  <a:noFill/>
                </a:ln>
                <a:solidFill>
                  <a:srgbClr val="00B0F0"/>
                </a:solidFill>
                <a:effectLst/>
                <a:uLnTx/>
                <a:uFillTx/>
                <a:latin typeface="Arial"/>
                <a:ea typeface="+mn-ea"/>
                <a:cs typeface="Arial"/>
              </a:rPr>
              <a:t>mexicain-iranien-,</a:t>
            </a:r>
            <a:r>
              <a:rPr kumimoji="0" sz="1800" b="0" i="1" u="none" strike="noStrike" kern="1200" cap="none" spc="-285" normalizeH="0" baseline="0" noProof="0" dirty="0">
                <a:ln>
                  <a:noFill/>
                </a:ln>
                <a:solidFill>
                  <a:srgbClr val="00B0F0"/>
                </a:solidFill>
                <a:effectLst/>
                <a:uLnTx/>
                <a:uFillTx/>
                <a:latin typeface="Arial"/>
                <a:ea typeface="+mn-ea"/>
                <a:cs typeface="Arial"/>
              </a:rPr>
              <a:t> </a:t>
            </a:r>
            <a:r>
              <a:rPr kumimoji="0" sz="1800" b="0" i="1" u="none" strike="noStrike" kern="1200" cap="none" spc="-105" normalizeH="0" baseline="0" noProof="0" dirty="0">
                <a:ln>
                  <a:noFill/>
                </a:ln>
                <a:solidFill>
                  <a:srgbClr val="00B0F0"/>
                </a:solidFill>
                <a:effectLst/>
                <a:uLnTx/>
                <a:uFillTx/>
                <a:latin typeface="Arial"/>
                <a:ea typeface="+mn-ea"/>
                <a:cs typeface="Arial"/>
              </a:rPr>
              <a:t>***PADDLE</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58520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4878" y="127341"/>
            <a:ext cx="667721" cy="74778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1262773" y="175755"/>
            <a:ext cx="3876040" cy="574040"/>
          </a:xfrm>
          <a:prstGeom prst="rect">
            <a:avLst/>
          </a:prstGeom>
        </p:spPr>
        <p:txBody>
          <a:bodyPr vert="horz" wrap="square" lIns="0" tIns="12700" rIns="0" bIns="0" rtlCol="0">
            <a:spAutoFit/>
          </a:bodyPr>
          <a:lstStyle/>
          <a:p>
            <a:pPr marL="12700">
              <a:lnSpc>
                <a:spcPct val="100000"/>
              </a:lnSpc>
              <a:spcBef>
                <a:spcPts val="100"/>
              </a:spcBef>
            </a:pPr>
            <a:r>
              <a:rPr sz="3600" u="none" spc="-65" dirty="0">
                <a:solidFill>
                  <a:srgbClr val="FFFFFF"/>
                </a:solidFill>
              </a:rPr>
              <a:t>Distribution </a:t>
            </a:r>
            <a:r>
              <a:rPr sz="3600" u="none" spc="-114" dirty="0">
                <a:solidFill>
                  <a:srgbClr val="FFFFFF"/>
                </a:solidFill>
              </a:rPr>
              <a:t>par</a:t>
            </a:r>
            <a:r>
              <a:rPr sz="3600" u="none" spc="-400" dirty="0">
                <a:solidFill>
                  <a:srgbClr val="FFFFFF"/>
                </a:solidFill>
              </a:rPr>
              <a:t> </a:t>
            </a:r>
            <a:r>
              <a:rPr sz="3600" u="none" spc="-265" dirty="0">
                <a:solidFill>
                  <a:srgbClr val="FFFFFF"/>
                </a:solidFill>
              </a:rPr>
              <a:t>pays</a:t>
            </a:r>
            <a:endParaRPr sz="3600"/>
          </a:p>
        </p:txBody>
      </p:sp>
      <p:sp>
        <p:nvSpPr>
          <p:cNvPr id="4" name="object 4"/>
          <p:cNvSpPr/>
          <p:nvPr/>
        </p:nvSpPr>
        <p:spPr>
          <a:xfrm>
            <a:off x="420366" y="1475086"/>
            <a:ext cx="3948833" cy="427087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p:nvPr/>
        </p:nvSpPr>
        <p:spPr>
          <a:xfrm>
            <a:off x="422945" y="1094587"/>
            <a:ext cx="91440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204" normalizeH="0" baseline="0" noProof="0" dirty="0">
                <a:ln>
                  <a:noFill/>
                </a:ln>
                <a:solidFill>
                  <a:prstClr val="black"/>
                </a:solidFill>
                <a:effectLst/>
                <a:uLnTx/>
                <a:uFillTx/>
                <a:latin typeface="Arial"/>
                <a:ea typeface="+mn-ea"/>
                <a:cs typeface="Arial"/>
              </a:rPr>
              <a:t>MSCA-GF</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5449823" y="614172"/>
            <a:ext cx="3063239" cy="247192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txBox="1"/>
          <p:nvPr/>
        </p:nvSpPr>
        <p:spPr>
          <a:xfrm>
            <a:off x="5617451" y="765378"/>
            <a:ext cx="82867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65" normalizeH="0" baseline="0" noProof="0" dirty="0">
                <a:ln>
                  <a:noFill/>
                </a:ln>
                <a:solidFill>
                  <a:prstClr val="black"/>
                </a:solidFill>
                <a:effectLst/>
                <a:uLnTx/>
                <a:uFillTx/>
                <a:latin typeface="Arial"/>
                <a:ea typeface="+mn-ea"/>
                <a:cs typeface="Arial"/>
              </a:rPr>
              <a:t>M</a:t>
            </a:r>
            <a:r>
              <a:rPr kumimoji="0" sz="1800" b="1" i="0" u="none" strike="noStrike" kern="1200" cap="none" spc="-350" normalizeH="0" baseline="0" noProof="0" dirty="0">
                <a:ln>
                  <a:noFill/>
                </a:ln>
                <a:solidFill>
                  <a:prstClr val="black"/>
                </a:solidFill>
                <a:effectLst/>
                <a:uLnTx/>
                <a:uFillTx/>
                <a:latin typeface="Arial"/>
                <a:ea typeface="+mn-ea"/>
                <a:cs typeface="Arial"/>
              </a:rPr>
              <a:t>S</a:t>
            </a:r>
            <a:r>
              <a:rPr kumimoji="0" sz="1800" b="1" i="0" u="none" strike="noStrike" kern="1200" cap="none" spc="-355" normalizeH="0" baseline="0" noProof="0" dirty="0">
                <a:ln>
                  <a:noFill/>
                </a:ln>
                <a:solidFill>
                  <a:prstClr val="black"/>
                </a:solidFill>
                <a:effectLst/>
                <a:uLnTx/>
                <a:uFillTx/>
                <a:latin typeface="Arial"/>
                <a:ea typeface="+mn-ea"/>
                <a:cs typeface="Arial"/>
              </a:rPr>
              <a:t>C</a:t>
            </a:r>
            <a:r>
              <a:rPr kumimoji="0" sz="1800" b="1" i="0" u="none" strike="noStrike" kern="1200" cap="none" spc="-210" normalizeH="0" baseline="0" noProof="0" dirty="0">
                <a:ln>
                  <a:noFill/>
                </a:ln>
                <a:solidFill>
                  <a:prstClr val="black"/>
                </a:solidFill>
                <a:effectLst/>
                <a:uLnTx/>
                <a:uFillTx/>
                <a:latin typeface="Arial"/>
                <a:ea typeface="+mn-ea"/>
                <a:cs typeface="Arial"/>
              </a:rPr>
              <a:t>A</a:t>
            </a:r>
            <a:r>
              <a:rPr kumimoji="0" sz="1800" b="1" i="0" u="none" strike="noStrike" kern="1200" cap="none" spc="-50" normalizeH="0" baseline="0" noProof="0" dirty="0">
                <a:ln>
                  <a:noFill/>
                </a:ln>
                <a:solidFill>
                  <a:prstClr val="black"/>
                </a:solidFill>
                <a:effectLst/>
                <a:uLnTx/>
                <a:uFillTx/>
                <a:latin typeface="Arial"/>
                <a:ea typeface="+mn-ea"/>
                <a:cs typeface="Arial"/>
              </a:rPr>
              <a:t>-</a:t>
            </a:r>
            <a:r>
              <a:rPr kumimoji="0" sz="1800" b="1" i="0" u="none" strike="noStrike" kern="1200" cap="none" spc="-150" normalizeH="0" baseline="0" noProof="0" dirty="0">
                <a:ln>
                  <a:noFill/>
                </a:ln>
                <a:solidFill>
                  <a:prstClr val="black"/>
                </a:solidFill>
                <a:effectLst/>
                <a:uLnTx/>
                <a:uFillTx/>
                <a:latin typeface="Arial"/>
                <a:ea typeface="+mn-ea"/>
                <a:cs typeface="Arial"/>
              </a:rPr>
              <a:t>IF</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txBox="1"/>
          <p:nvPr/>
        </p:nvSpPr>
        <p:spPr>
          <a:xfrm>
            <a:off x="5158422" y="6221374"/>
            <a:ext cx="362077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270" normalizeH="0" baseline="0" noProof="0" dirty="0">
                <a:ln>
                  <a:noFill/>
                </a:ln>
                <a:solidFill>
                  <a:prstClr val="black"/>
                </a:solidFill>
                <a:effectLst/>
                <a:uLnTx/>
                <a:uFillTx/>
                <a:latin typeface="Arial"/>
                <a:ea typeface="+mn-ea"/>
                <a:cs typeface="Arial"/>
              </a:rPr>
              <a:t>RISE </a:t>
            </a:r>
            <a:r>
              <a:rPr kumimoji="0" sz="1800" b="0" i="0" u="none" strike="noStrike" kern="1200" cap="none" spc="-20" normalizeH="0" baseline="0" noProof="0" dirty="0">
                <a:ln>
                  <a:noFill/>
                </a:ln>
                <a:solidFill>
                  <a:prstClr val="black"/>
                </a:solidFill>
                <a:effectLst/>
                <a:uLnTx/>
                <a:uFillTx/>
                <a:latin typeface="Arial"/>
                <a:ea typeface="+mn-ea"/>
                <a:cs typeface="Arial"/>
              </a:rPr>
              <a:t>: </a:t>
            </a:r>
            <a:r>
              <a:rPr kumimoji="0" sz="1800" b="0" i="0" u="none" strike="noStrike" kern="1200" cap="none" spc="-85" normalizeH="0" baseline="0" noProof="0" dirty="0">
                <a:ln>
                  <a:noFill/>
                </a:ln>
                <a:solidFill>
                  <a:prstClr val="black"/>
                </a:solidFill>
                <a:effectLst/>
                <a:uLnTx/>
                <a:uFillTx/>
                <a:latin typeface="Arial"/>
                <a:ea typeface="+mn-ea"/>
                <a:cs typeface="Arial"/>
              </a:rPr>
              <a:t>en </a:t>
            </a:r>
            <a:r>
              <a:rPr kumimoji="0" sz="1800" b="0" i="0" u="none" strike="noStrike" kern="1200" cap="none" spc="-90" normalizeH="0" baseline="0" noProof="0" dirty="0">
                <a:ln>
                  <a:noFill/>
                </a:ln>
                <a:solidFill>
                  <a:prstClr val="black"/>
                </a:solidFill>
                <a:effectLst/>
                <a:uLnTx/>
                <a:uFillTx/>
                <a:latin typeface="Arial"/>
                <a:ea typeface="+mn-ea"/>
                <a:cs typeface="Arial"/>
              </a:rPr>
              <a:t>moy., 8 </a:t>
            </a:r>
            <a:r>
              <a:rPr kumimoji="0" sz="1800" b="0" i="0" u="none" strike="noStrike" kern="1200" cap="none" spc="-30" normalizeH="0" baseline="0" noProof="0" dirty="0">
                <a:ln>
                  <a:noFill/>
                </a:ln>
                <a:solidFill>
                  <a:prstClr val="black"/>
                </a:solidFill>
                <a:effectLst/>
                <a:uLnTx/>
                <a:uFillTx/>
                <a:latin typeface="Arial"/>
                <a:ea typeface="+mn-ea"/>
                <a:cs typeface="Arial"/>
              </a:rPr>
              <a:t>institutions </a:t>
            </a:r>
            <a:r>
              <a:rPr kumimoji="0" sz="1800" b="0" i="0" u="none" strike="noStrike" kern="1200" cap="none" spc="-60" normalizeH="0" baseline="0" noProof="0" dirty="0">
                <a:ln>
                  <a:noFill/>
                </a:ln>
                <a:solidFill>
                  <a:prstClr val="black"/>
                </a:solidFill>
                <a:effectLst/>
                <a:uLnTx/>
                <a:uFillTx/>
                <a:latin typeface="Arial"/>
                <a:ea typeface="+mn-ea"/>
                <a:cs typeface="Arial"/>
              </a:rPr>
              <a:t>par</a:t>
            </a:r>
            <a:r>
              <a:rPr kumimoji="0" sz="1800" b="0" i="0" u="none" strike="noStrike" kern="1200" cap="none" spc="-260" normalizeH="0" baseline="0" noProof="0" dirty="0">
                <a:ln>
                  <a:noFill/>
                </a:ln>
                <a:solidFill>
                  <a:prstClr val="black"/>
                </a:solidFill>
                <a:effectLst/>
                <a:uLnTx/>
                <a:uFillTx/>
                <a:latin typeface="Arial"/>
                <a:ea typeface="+mn-ea"/>
                <a:cs typeface="Arial"/>
              </a:rPr>
              <a:t> </a:t>
            </a:r>
            <a:r>
              <a:rPr kumimoji="0" sz="1800" b="0" i="0" u="none" strike="noStrike" kern="1200" cap="none" spc="-20" normalizeH="0" baseline="0" noProof="0" dirty="0">
                <a:ln>
                  <a:noFill/>
                </a:ln>
                <a:solidFill>
                  <a:prstClr val="black"/>
                </a:solidFill>
                <a:effectLst/>
                <a:uLnTx/>
                <a:uFillTx/>
                <a:latin typeface="Arial"/>
                <a:ea typeface="+mn-ea"/>
                <a:cs typeface="Arial"/>
              </a:rPr>
              <a:t>projet</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p:nvPr/>
        </p:nvSpPr>
        <p:spPr>
          <a:xfrm>
            <a:off x="5449823" y="3476244"/>
            <a:ext cx="3108960" cy="275539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txBox="1"/>
          <p:nvPr/>
        </p:nvSpPr>
        <p:spPr>
          <a:xfrm>
            <a:off x="5247119" y="2969259"/>
            <a:ext cx="3345815" cy="84518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160" normalizeH="0" baseline="0" noProof="0" dirty="0">
                <a:ln>
                  <a:noFill/>
                </a:ln>
                <a:solidFill>
                  <a:prstClr val="black"/>
                </a:solidFill>
                <a:effectLst/>
                <a:uLnTx/>
                <a:uFillTx/>
                <a:latin typeface="Arial"/>
                <a:ea typeface="+mn-ea"/>
                <a:cs typeface="Arial"/>
              </a:rPr>
              <a:t>IF </a:t>
            </a:r>
            <a:r>
              <a:rPr kumimoji="0" sz="1800" b="0" i="0" u="none" strike="noStrike" kern="1200" cap="none" spc="-20" normalizeH="0" baseline="0" noProof="0" dirty="0">
                <a:ln>
                  <a:noFill/>
                </a:ln>
                <a:solidFill>
                  <a:prstClr val="black"/>
                </a:solidFill>
                <a:effectLst/>
                <a:uLnTx/>
                <a:uFillTx/>
                <a:latin typeface="Arial"/>
                <a:ea typeface="+mn-ea"/>
                <a:cs typeface="Arial"/>
              </a:rPr>
              <a:t>: </a:t>
            </a:r>
            <a:r>
              <a:rPr kumimoji="0" sz="1800" b="0" i="0" u="none" strike="noStrike" kern="1200" cap="none" spc="-95" normalizeH="0" baseline="0" noProof="0" dirty="0">
                <a:ln>
                  <a:noFill/>
                </a:ln>
                <a:solidFill>
                  <a:prstClr val="black"/>
                </a:solidFill>
                <a:effectLst/>
                <a:uLnTx/>
                <a:uFillTx/>
                <a:latin typeface="Arial"/>
                <a:ea typeface="+mn-ea"/>
                <a:cs typeface="Arial"/>
              </a:rPr>
              <a:t>65 </a:t>
            </a:r>
            <a:r>
              <a:rPr kumimoji="0" sz="1800" b="0" i="0" u="none" strike="noStrike" kern="1200" cap="none" spc="-50" normalizeH="0" baseline="0" noProof="0" dirty="0">
                <a:ln>
                  <a:noFill/>
                </a:ln>
                <a:solidFill>
                  <a:prstClr val="black"/>
                </a:solidFill>
                <a:effectLst/>
                <a:uLnTx/>
                <a:uFillTx/>
                <a:latin typeface="Arial"/>
                <a:ea typeface="+mn-ea"/>
                <a:cs typeface="Arial"/>
              </a:rPr>
              <a:t>nationalités </a:t>
            </a:r>
            <a:r>
              <a:rPr kumimoji="0" sz="1800" b="0" i="0" u="none" strike="noStrike" kern="1200" cap="none" spc="-45" normalizeH="0" baseline="0" noProof="0" dirty="0">
                <a:ln>
                  <a:noFill/>
                </a:ln>
                <a:solidFill>
                  <a:prstClr val="black"/>
                </a:solidFill>
                <a:effectLst/>
                <a:uLnTx/>
                <a:uFillTx/>
                <a:latin typeface="Arial"/>
                <a:ea typeface="+mn-ea"/>
                <a:cs typeface="Arial"/>
              </a:rPr>
              <a:t>parmi </a:t>
            </a:r>
            <a:r>
              <a:rPr kumimoji="0" sz="1800" b="0" i="0" u="none" strike="noStrike" kern="1200" cap="none" spc="-100" normalizeH="0" baseline="0" noProof="0" dirty="0">
                <a:ln>
                  <a:noFill/>
                </a:ln>
                <a:solidFill>
                  <a:prstClr val="black"/>
                </a:solidFill>
                <a:effectLst/>
                <a:uLnTx/>
                <a:uFillTx/>
                <a:latin typeface="Arial"/>
                <a:ea typeface="+mn-ea"/>
                <a:cs typeface="Arial"/>
              </a:rPr>
              <a:t>les</a:t>
            </a:r>
            <a:r>
              <a:rPr kumimoji="0" sz="1800" b="0" i="0" u="none" strike="noStrike" kern="1200" cap="none" spc="-190" normalizeH="0" baseline="0" noProof="0" dirty="0">
                <a:ln>
                  <a:noFill/>
                </a:ln>
                <a:solidFill>
                  <a:prstClr val="black"/>
                </a:solidFill>
                <a:effectLst/>
                <a:uLnTx/>
                <a:uFillTx/>
                <a:latin typeface="Arial"/>
                <a:ea typeface="+mn-ea"/>
                <a:cs typeface="Arial"/>
              </a:rPr>
              <a:t> </a:t>
            </a:r>
            <a:r>
              <a:rPr kumimoji="0" sz="1800" b="0" i="0" u="none" strike="noStrike" kern="1200" cap="none" spc="-55" normalizeH="0" baseline="0" noProof="0" dirty="0">
                <a:ln>
                  <a:noFill/>
                </a:ln>
                <a:solidFill>
                  <a:prstClr val="black"/>
                </a:solidFill>
                <a:effectLst/>
                <a:uLnTx/>
                <a:uFillTx/>
                <a:latin typeface="Arial"/>
                <a:ea typeface="+mn-ea"/>
                <a:cs typeface="Arial"/>
              </a:rPr>
              <a:t>Alumni</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850" b="0" i="0" u="none" strike="noStrike" kern="1200" cap="none" spc="0" normalizeH="0" baseline="0" noProof="0">
              <a:ln>
                <a:noFill/>
              </a:ln>
              <a:solidFill>
                <a:prstClr val="black"/>
              </a:solidFill>
              <a:effectLst/>
              <a:uLnTx/>
              <a:uFillTx/>
              <a:latin typeface="Times New Roman"/>
              <a:ea typeface="+mn-ea"/>
              <a:cs typeface="Times New Roman"/>
            </a:endParaRPr>
          </a:p>
          <a:p>
            <a:pPr marL="382905"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210" normalizeH="0" baseline="0" noProof="0" dirty="0">
                <a:ln>
                  <a:noFill/>
                </a:ln>
                <a:solidFill>
                  <a:prstClr val="black"/>
                </a:solidFill>
                <a:effectLst/>
                <a:uLnTx/>
                <a:uFillTx/>
                <a:latin typeface="Arial"/>
                <a:ea typeface="+mn-ea"/>
                <a:cs typeface="Arial"/>
              </a:rPr>
              <a:t>MSCA-RISE</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18327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3818" y="88569"/>
            <a:ext cx="697325" cy="78222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326136" y="1373124"/>
            <a:ext cx="8433816" cy="28956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aphicFrame>
        <p:nvGraphicFramePr>
          <p:cNvPr id="4" name="object 4"/>
          <p:cNvGraphicFramePr>
            <a:graphicFrameLocks noGrp="1"/>
          </p:cNvGraphicFramePr>
          <p:nvPr/>
        </p:nvGraphicFramePr>
        <p:xfrm>
          <a:off x="379105" y="1375117"/>
          <a:ext cx="8308340" cy="2769235"/>
        </p:xfrm>
        <a:graphic>
          <a:graphicData uri="http://schemas.openxmlformats.org/drawingml/2006/table">
            <a:tbl>
              <a:tblPr firstRow="1" bandRow="1">
                <a:tableStyleId>{2D5ABB26-0587-4C30-8999-92F81FD0307C}</a:tableStyleId>
              </a:tblPr>
              <a:tblGrid>
                <a:gridCol w="2510155">
                  <a:extLst>
                    <a:ext uri="{9D8B030D-6E8A-4147-A177-3AD203B41FA5}">
                      <a16:colId xmlns:a16="http://schemas.microsoft.com/office/drawing/2014/main" val="20000"/>
                    </a:ext>
                  </a:extLst>
                </a:gridCol>
                <a:gridCol w="3458210">
                  <a:extLst>
                    <a:ext uri="{9D8B030D-6E8A-4147-A177-3AD203B41FA5}">
                      <a16:colId xmlns:a16="http://schemas.microsoft.com/office/drawing/2014/main" val="20001"/>
                    </a:ext>
                  </a:extLst>
                </a:gridCol>
                <a:gridCol w="2339975">
                  <a:extLst>
                    <a:ext uri="{9D8B030D-6E8A-4147-A177-3AD203B41FA5}">
                      <a16:colId xmlns:a16="http://schemas.microsoft.com/office/drawing/2014/main" val="20002"/>
                    </a:ext>
                  </a:extLst>
                </a:gridCol>
              </a:tblGrid>
              <a:tr h="424815">
                <a:tc gridSpan="3">
                  <a:txBody>
                    <a:bodyPr/>
                    <a:lstStyle/>
                    <a:p>
                      <a:pPr marL="12700" algn="ctr">
                        <a:lnSpc>
                          <a:spcPct val="100000"/>
                        </a:lnSpc>
                        <a:spcBef>
                          <a:spcPts val="195"/>
                        </a:spcBef>
                      </a:pPr>
                      <a:r>
                        <a:rPr sz="2200" b="1" spc="-245" dirty="0">
                          <a:latin typeface="Arial"/>
                          <a:cs typeface="Arial"/>
                        </a:rPr>
                        <a:t>Erasmus</a:t>
                      </a:r>
                      <a:r>
                        <a:rPr sz="2200" b="1" spc="-105" dirty="0">
                          <a:latin typeface="Arial"/>
                          <a:cs typeface="Arial"/>
                        </a:rPr>
                        <a:t> </a:t>
                      </a:r>
                      <a:r>
                        <a:rPr sz="2200" b="1" spc="-195" dirty="0">
                          <a:latin typeface="Arial"/>
                          <a:cs typeface="Arial"/>
                        </a:rPr>
                        <a:t>+</a:t>
                      </a:r>
                      <a:endParaRPr sz="2200">
                        <a:latin typeface="Arial"/>
                        <a:cs typeface="Arial"/>
                      </a:endParaRPr>
                    </a:p>
                  </a:txBody>
                  <a:tcPr marL="0" marR="0" marT="24765" marB="0">
                    <a:lnL w="12700">
                      <a:solidFill>
                        <a:srgbClr val="7F8FA9"/>
                      </a:solidFill>
                      <a:prstDash val="solid"/>
                    </a:lnL>
                    <a:lnR w="12700">
                      <a:solidFill>
                        <a:srgbClr val="7F8FA9"/>
                      </a:solidFill>
                      <a:prstDash val="solid"/>
                    </a:lnR>
                    <a:lnT w="12700">
                      <a:solidFill>
                        <a:srgbClr val="7F8FA9"/>
                      </a:solidFill>
                      <a:prstDash val="solid"/>
                    </a:lnT>
                    <a:lnB w="12700">
                      <a:solidFill>
                        <a:srgbClr val="7F8FA9"/>
                      </a:solidFill>
                      <a:prstDash val="solid"/>
                    </a:lnB>
                    <a:solidFill>
                      <a:srgbClr val="ECEEF1"/>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43100">
                <a:tc>
                  <a:txBody>
                    <a:bodyPr/>
                    <a:lstStyle/>
                    <a:p>
                      <a:pPr marL="641350">
                        <a:lnSpc>
                          <a:spcPct val="100000"/>
                        </a:lnSpc>
                        <a:spcBef>
                          <a:spcPts val="210"/>
                        </a:spcBef>
                      </a:pPr>
                      <a:r>
                        <a:rPr sz="1800" b="1" spc="-130" dirty="0">
                          <a:latin typeface="Arial"/>
                          <a:cs typeface="Arial"/>
                        </a:rPr>
                        <a:t>Action </a:t>
                      </a:r>
                      <a:r>
                        <a:rPr sz="1800" b="1" spc="-170" dirty="0">
                          <a:latin typeface="Arial"/>
                          <a:cs typeface="Arial"/>
                        </a:rPr>
                        <a:t>Clé </a:t>
                      </a:r>
                      <a:r>
                        <a:rPr sz="1800" b="1" spc="-90" dirty="0">
                          <a:latin typeface="Arial"/>
                          <a:cs typeface="Arial"/>
                        </a:rPr>
                        <a:t>1</a:t>
                      </a:r>
                      <a:r>
                        <a:rPr sz="1800" b="1" spc="-25" dirty="0">
                          <a:latin typeface="Arial"/>
                          <a:cs typeface="Arial"/>
                        </a:rPr>
                        <a:t> </a:t>
                      </a:r>
                      <a:r>
                        <a:rPr sz="1800" spc="-20" dirty="0">
                          <a:latin typeface="Arial"/>
                          <a:cs typeface="Arial"/>
                        </a:rPr>
                        <a:t>:</a:t>
                      </a:r>
                      <a:endParaRPr sz="1800">
                        <a:latin typeface="Arial"/>
                        <a:cs typeface="Arial"/>
                      </a:endParaRPr>
                    </a:p>
                    <a:p>
                      <a:pPr marL="831850">
                        <a:lnSpc>
                          <a:spcPct val="100000"/>
                        </a:lnSpc>
                        <a:spcBef>
                          <a:spcPts val="15"/>
                        </a:spcBef>
                      </a:pPr>
                      <a:r>
                        <a:rPr sz="1700" spc="-155" dirty="0">
                          <a:latin typeface="Arial"/>
                          <a:cs typeface="Arial"/>
                        </a:rPr>
                        <a:t>MOBILITE</a:t>
                      </a:r>
                      <a:endParaRPr sz="1700">
                        <a:latin typeface="Arial"/>
                        <a:cs typeface="Arial"/>
                      </a:endParaRPr>
                    </a:p>
                    <a:p>
                      <a:pPr>
                        <a:lnSpc>
                          <a:spcPct val="100000"/>
                        </a:lnSpc>
                      </a:pPr>
                      <a:endParaRPr sz="1700">
                        <a:latin typeface="Times New Roman"/>
                        <a:cs typeface="Times New Roman"/>
                      </a:endParaRPr>
                    </a:p>
                    <a:p>
                      <a:pPr>
                        <a:lnSpc>
                          <a:spcPct val="100000"/>
                        </a:lnSpc>
                        <a:spcBef>
                          <a:spcPts val="10"/>
                        </a:spcBef>
                      </a:pPr>
                      <a:endParaRPr sz="2050">
                        <a:latin typeface="Times New Roman"/>
                        <a:cs typeface="Times New Roman"/>
                      </a:endParaRPr>
                    </a:p>
                    <a:p>
                      <a:pPr marL="384175" marR="881380" indent="-286385">
                        <a:lnSpc>
                          <a:spcPct val="100000"/>
                        </a:lnSpc>
                        <a:buFont typeface="Arial"/>
                        <a:buChar char="-"/>
                        <a:tabLst>
                          <a:tab pos="384175" algn="l"/>
                          <a:tab pos="384810" algn="l"/>
                        </a:tabLst>
                      </a:pPr>
                      <a:r>
                        <a:rPr sz="1700" i="1" spc="-114" dirty="0">
                          <a:solidFill>
                            <a:srgbClr val="00B0F0"/>
                          </a:solidFill>
                          <a:latin typeface="Arial"/>
                          <a:cs typeface="Arial"/>
                        </a:rPr>
                        <a:t>MIC </a:t>
                      </a:r>
                      <a:r>
                        <a:rPr sz="1700" i="1" spc="-20" dirty="0">
                          <a:solidFill>
                            <a:srgbClr val="00B0F0"/>
                          </a:solidFill>
                          <a:latin typeface="Arial"/>
                          <a:cs typeface="Arial"/>
                        </a:rPr>
                        <a:t>:</a:t>
                      </a:r>
                      <a:r>
                        <a:rPr sz="1700" i="1" spc="-140" dirty="0">
                          <a:solidFill>
                            <a:srgbClr val="00B0F0"/>
                          </a:solidFill>
                          <a:latin typeface="Arial"/>
                          <a:cs typeface="Arial"/>
                        </a:rPr>
                        <a:t> </a:t>
                      </a:r>
                      <a:r>
                        <a:rPr sz="1700" i="1" spc="-20" dirty="0">
                          <a:solidFill>
                            <a:srgbClr val="00B0F0"/>
                          </a:solidFill>
                          <a:latin typeface="Arial"/>
                          <a:cs typeface="Arial"/>
                        </a:rPr>
                        <a:t>Mobilité  </a:t>
                      </a:r>
                      <a:r>
                        <a:rPr sz="1700" i="1" spc="-35" dirty="0">
                          <a:solidFill>
                            <a:srgbClr val="00B0F0"/>
                          </a:solidFill>
                          <a:latin typeface="Arial"/>
                          <a:cs typeface="Arial"/>
                        </a:rPr>
                        <a:t>Individuelle</a:t>
                      </a:r>
                      <a:r>
                        <a:rPr sz="1700" i="1" spc="-35" dirty="0">
                          <a:solidFill>
                            <a:srgbClr val="7030A0"/>
                          </a:solidFill>
                          <a:latin typeface="Arial"/>
                          <a:cs typeface="Arial"/>
                        </a:rPr>
                        <a:t>*</a:t>
                      </a:r>
                      <a:endParaRPr sz="1700">
                        <a:latin typeface="Arial"/>
                        <a:cs typeface="Arial"/>
                      </a:endParaRPr>
                    </a:p>
                    <a:p>
                      <a:pPr marL="384175" indent="-286385">
                        <a:lnSpc>
                          <a:spcPct val="100000"/>
                        </a:lnSpc>
                        <a:buChar char="-"/>
                        <a:tabLst>
                          <a:tab pos="384175" algn="l"/>
                          <a:tab pos="384810" algn="l"/>
                        </a:tabLst>
                      </a:pPr>
                      <a:r>
                        <a:rPr sz="1700" spc="-65" dirty="0">
                          <a:latin typeface="Arial"/>
                          <a:cs typeface="Arial"/>
                        </a:rPr>
                        <a:t>Joint </a:t>
                      </a:r>
                      <a:r>
                        <a:rPr sz="1700" spc="-50" dirty="0">
                          <a:latin typeface="Arial"/>
                          <a:cs typeface="Arial"/>
                        </a:rPr>
                        <a:t>Master</a:t>
                      </a:r>
                      <a:r>
                        <a:rPr sz="1700" spc="-170" dirty="0">
                          <a:latin typeface="Arial"/>
                          <a:cs typeface="Arial"/>
                        </a:rPr>
                        <a:t> </a:t>
                      </a:r>
                      <a:r>
                        <a:rPr sz="1700" spc="-30" dirty="0">
                          <a:latin typeface="Arial"/>
                          <a:cs typeface="Arial"/>
                        </a:rPr>
                        <a:t>Degree</a:t>
                      </a:r>
                      <a:r>
                        <a:rPr sz="1700" spc="-30" dirty="0">
                          <a:solidFill>
                            <a:srgbClr val="7030A0"/>
                          </a:solidFill>
                          <a:latin typeface="Arial"/>
                          <a:cs typeface="Arial"/>
                        </a:rPr>
                        <a:t>**</a:t>
                      </a:r>
                      <a:endParaRPr sz="1700">
                        <a:latin typeface="Arial"/>
                        <a:cs typeface="Arial"/>
                      </a:endParaRPr>
                    </a:p>
                  </a:txBody>
                  <a:tcPr marL="0" marR="0" marT="26670" marB="0">
                    <a:lnL w="12700">
                      <a:solidFill>
                        <a:srgbClr val="7F8FA9"/>
                      </a:solidFill>
                      <a:prstDash val="solid"/>
                    </a:lnL>
                    <a:lnR w="12700">
                      <a:solidFill>
                        <a:srgbClr val="7F8FA9"/>
                      </a:solidFill>
                      <a:prstDash val="solid"/>
                    </a:lnR>
                    <a:lnT w="12700">
                      <a:solidFill>
                        <a:srgbClr val="7F8FA9"/>
                      </a:solidFill>
                      <a:prstDash val="solid"/>
                    </a:lnT>
                    <a:lnB w="12700">
                      <a:solidFill>
                        <a:srgbClr val="7F8FA9"/>
                      </a:solidFill>
                      <a:prstDash val="solid"/>
                    </a:lnB>
                  </a:tcPr>
                </a:tc>
                <a:tc>
                  <a:txBody>
                    <a:bodyPr/>
                    <a:lstStyle/>
                    <a:p>
                      <a:pPr marL="1115060">
                        <a:lnSpc>
                          <a:spcPct val="100000"/>
                        </a:lnSpc>
                        <a:spcBef>
                          <a:spcPts val="210"/>
                        </a:spcBef>
                      </a:pPr>
                      <a:r>
                        <a:rPr sz="1800" b="1" spc="-130" dirty="0">
                          <a:latin typeface="Arial"/>
                          <a:cs typeface="Arial"/>
                        </a:rPr>
                        <a:t>Action </a:t>
                      </a:r>
                      <a:r>
                        <a:rPr sz="1800" b="1" spc="-170" dirty="0">
                          <a:latin typeface="Arial"/>
                          <a:cs typeface="Arial"/>
                        </a:rPr>
                        <a:t>Clé </a:t>
                      </a:r>
                      <a:r>
                        <a:rPr sz="1800" b="1" spc="-90" dirty="0">
                          <a:latin typeface="Arial"/>
                          <a:cs typeface="Arial"/>
                        </a:rPr>
                        <a:t>2</a:t>
                      </a:r>
                      <a:r>
                        <a:rPr sz="1800" b="1" spc="-20" dirty="0">
                          <a:latin typeface="Arial"/>
                          <a:cs typeface="Arial"/>
                        </a:rPr>
                        <a:t> </a:t>
                      </a:r>
                      <a:r>
                        <a:rPr sz="1800" b="1" spc="-105" dirty="0">
                          <a:latin typeface="Arial"/>
                          <a:cs typeface="Arial"/>
                        </a:rPr>
                        <a:t>:</a:t>
                      </a:r>
                      <a:endParaRPr sz="1800">
                        <a:latin typeface="Arial"/>
                        <a:cs typeface="Arial"/>
                      </a:endParaRPr>
                    </a:p>
                    <a:p>
                      <a:pPr marL="546735" marR="135890" indent="-393700">
                        <a:lnSpc>
                          <a:spcPct val="100000"/>
                        </a:lnSpc>
                        <a:spcBef>
                          <a:spcPts val="15"/>
                        </a:spcBef>
                      </a:pPr>
                      <a:r>
                        <a:rPr sz="1700" spc="-225" dirty="0">
                          <a:latin typeface="Arial"/>
                          <a:cs typeface="Arial"/>
                        </a:rPr>
                        <a:t>COOPERATION POUR </a:t>
                      </a:r>
                      <a:r>
                        <a:rPr sz="1700" spc="-165" dirty="0">
                          <a:latin typeface="Arial"/>
                          <a:cs typeface="Arial"/>
                        </a:rPr>
                        <a:t>L’INNOVATION  </a:t>
                      </a:r>
                      <a:r>
                        <a:rPr sz="1700" spc="-260" dirty="0">
                          <a:latin typeface="Arial"/>
                          <a:cs typeface="Arial"/>
                        </a:rPr>
                        <a:t>ET </a:t>
                      </a:r>
                      <a:r>
                        <a:rPr sz="1700" spc="-305" dirty="0">
                          <a:latin typeface="Arial"/>
                          <a:cs typeface="Arial"/>
                        </a:rPr>
                        <a:t>LES </a:t>
                      </a:r>
                      <a:r>
                        <a:rPr sz="1700" spc="-225" dirty="0">
                          <a:latin typeface="Arial"/>
                          <a:cs typeface="Arial"/>
                        </a:rPr>
                        <a:t>BONNES</a:t>
                      </a:r>
                      <a:r>
                        <a:rPr sz="1700" spc="-145" dirty="0">
                          <a:latin typeface="Arial"/>
                          <a:cs typeface="Arial"/>
                        </a:rPr>
                        <a:t> </a:t>
                      </a:r>
                      <a:r>
                        <a:rPr sz="1700" spc="-235" dirty="0">
                          <a:latin typeface="Arial"/>
                          <a:cs typeface="Arial"/>
                        </a:rPr>
                        <a:t>PRATIQUES</a:t>
                      </a:r>
                      <a:endParaRPr sz="1700">
                        <a:latin typeface="Arial"/>
                        <a:cs typeface="Arial"/>
                      </a:endParaRPr>
                    </a:p>
                    <a:p>
                      <a:pPr>
                        <a:lnSpc>
                          <a:spcPct val="100000"/>
                        </a:lnSpc>
                        <a:spcBef>
                          <a:spcPts val="30"/>
                        </a:spcBef>
                      </a:pPr>
                      <a:endParaRPr sz="1750">
                        <a:latin typeface="Times New Roman"/>
                        <a:cs typeface="Times New Roman"/>
                      </a:endParaRPr>
                    </a:p>
                    <a:p>
                      <a:pPr marL="384175" indent="-287020">
                        <a:lnSpc>
                          <a:spcPct val="100000"/>
                        </a:lnSpc>
                        <a:buChar char="-"/>
                        <a:tabLst>
                          <a:tab pos="384175" algn="l"/>
                          <a:tab pos="384810" algn="l"/>
                        </a:tabLst>
                      </a:pPr>
                      <a:r>
                        <a:rPr sz="1700" spc="-70" dirty="0">
                          <a:latin typeface="Arial"/>
                          <a:cs typeface="Arial"/>
                        </a:rPr>
                        <a:t>Partenariats</a:t>
                      </a:r>
                      <a:r>
                        <a:rPr sz="1700" spc="-140" dirty="0">
                          <a:latin typeface="Arial"/>
                          <a:cs typeface="Arial"/>
                        </a:rPr>
                        <a:t> </a:t>
                      </a:r>
                      <a:r>
                        <a:rPr sz="1700" spc="-80" dirty="0">
                          <a:latin typeface="Arial"/>
                          <a:cs typeface="Arial"/>
                        </a:rPr>
                        <a:t>Stratégiques</a:t>
                      </a:r>
                      <a:endParaRPr sz="1700">
                        <a:latin typeface="Arial"/>
                        <a:cs typeface="Arial"/>
                      </a:endParaRPr>
                    </a:p>
                    <a:p>
                      <a:pPr marL="384175" indent="-287020">
                        <a:lnSpc>
                          <a:spcPct val="100000"/>
                        </a:lnSpc>
                        <a:buChar char="-"/>
                        <a:tabLst>
                          <a:tab pos="384175" algn="l"/>
                          <a:tab pos="384810" algn="l"/>
                        </a:tabLst>
                      </a:pPr>
                      <a:r>
                        <a:rPr sz="1700" spc="-75" dirty="0">
                          <a:solidFill>
                            <a:srgbClr val="00B0F0"/>
                          </a:solidFill>
                          <a:latin typeface="Arial"/>
                          <a:cs typeface="Arial"/>
                        </a:rPr>
                        <a:t>Renforcement </a:t>
                      </a:r>
                      <a:r>
                        <a:rPr sz="1700" spc="-114" dirty="0">
                          <a:solidFill>
                            <a:srgbClr val="00B0F0"/>
                          </a:solidFill>
                          <a:latin typeface="Arial"/>
                          <a:cs typeface="Arial"/>
                        </a:rPr>
                        <a:t>des</a:t>
                      </a:r>
                      <a:r>
                        <a:rPr sz="1700" spc="-170" dirty="0">
                          <a:solidFill>
                            <a:srgbClr val="00B0F0"/>
                          </a:solidFill>
                          <a:latin typeface="Arial"/>
                          <a:cs typeface="Arial"/>
                        </a:rPr>
                        <a:t> </a:t>
                      </a:r>
                      <a:r>
                        <a:rPr sz="1700" spc="-20" dirty="0">
                          <a:solidFill>
                            <a:srgbClr val="00B0F0"/>
                          </a:solidFill>
                          <a:latin typeface="Arial"/>
                          <a:cs typeface="Arial"/>
                        </a:rPr>
                        <a:t>capacités</a:t>
                      </a:r>
                      <a:r>
                        <a:rPr sz="1700" spc="-20" dirty="0">
                          <a:solidFill>
                            <a:srgbClr val="7030A0"/>
                          </a:solidFill>
                          <a:latin typeface="Arial"/>
                          <a:cs typeface="Arial"/>
                        </a:rPr>
                        <a:t>***</a:t>
                      </a:r>
                      <a:endParaRPr sz="1700">
                        <a:latin typeface="Arial"/>
                        <a:cs typeface="Arial"/>
                      </a:endParaRPr>
                    </a:p>
                    <a:p>
                      <a:pPr marL="384175" indent="-287020">
                        <a:lnSpc>
                          <a:spcPct val="100000"/>
                        </a:lnSpc>
                        <a:buChar char="-"/>
                        <a:tabLst>
                          <a:tab pos="384175" algn="l"/>
                          <a:tab pos="384810" algn="l"/>
                        </a:tabLst>
                      </a:pPr>
                      <a:r>
                        <a:rPr sz="1700" spc="-80" dirty="0">
                          <a:latin typeface="Arial"/>
                          <a:cs typeface="Arial"/>
                        </a:rPr>
                        <a:t>Alliances</a:t>
                      </a:r>
                      <a:endParaRPr sz="1700">
                        <a:latin typeface="Arial"/>
                        <a:cs typeface="Arial"/>
                      </a:endParaRPr>
                    </a:p>
                  </a:txBody>
                  <a:tcPr marL="0" marR="0" marT="26670" marB="0">
                    <a:lnL w="12700">
                      <a:solidFill>
                        <a:srgbClr val="7F8FA9"/>
                      </a:solidFill>
                      <a:prstDash val="solid"/>
                    </a:lnL>
                    <a:lnR w="12700">
                      <a:solidFill>
                        <a:srgbClr val="7F8FA9"/>
                      </a:solidFill>
                      <a:prstDash val="solid"/>
                    </a:lnR>
                    <a:lnT w="12700">
                      <a:solidFill>
                        <a:srgbClr val="7F8FA9"/>
                      </a:solidFill>
                      <a:prstDash val="solid"/>
                    </a:lnT>
                    <a:lnB w="12700">
                      <a:solidFill>
                        <a:srgbClr val="7F8FA9"/>
                      </a:solidFill>
                      <a:prstDash val="solid"/>
                    </a:lnB>
                  </a:tcPr>
                </a:tc>
                <a:tc>
                  <a:txBody>
                    <a:bodyPr/>
                    <a:lstStyle/>
                    <a:p>
                      <a:pPr marL="556895">
                        <a:lnSpc>
                          <a:spcPct val="100000"/>
                        </a:lnSpc>
                        <a:spcBef>
                          <a:spcPts val="210"/>
                        </a:spcBef>
                      </a:pPr>
                      <a:r>
                        <a:rPr sz="1800" b="1" spc="-130" dirty="0">
                          <a:latin typeface="Arial"/>
                          <a:cs typeface="Arial"/>
                        </a:rPr>
                        <a:t>Action </a:t>
                      </a:r>
                      <a:r>
                        <a:rPr sz="1800" b="1" spc="-170" dirty="0">
                          <a:latin typeface="Arial"/>
                          <a:cs typeface="Arial"/>
                        </a:rPr>
                        <a:t>Clé </a:t>
                      </a:r>
                      <a:r>
                        <a:rPr sz="1800" b="1" spc="-90" dirty="0">
                          <a:latin typeface="Arial"/>
                          <a:cs typeface="Arial"/>
                        </a:rPr>
                        <a:t>3</a:t>
                      </a:r>
                      <a:r>
                        <a:rPr sz="1800" b="1" spc="-30" dirty="0">
                          <a:latin typeface="Arial"/>
                          <a:cs typeface="Arial"/>
                        </a:rPr>
                        <a:t> </a:t>
                      </a:r>
                      <a:r>
                        <a:rPr sz="1800" b="1" spc="-105" dirty="0">
                          <a:latin typeface="Arial"/>
                          <a:cs typeface="Arial"/>
                        </a:rPr>
                        <a:t>:</a:t>
                      </a:r>
                      <a:endParaRPr sz="1800">
                        <a:latin typeface="Arial"/>
                        <a:cs typeface="Arial"/>
                      </a:endParaRPr>
                    </a:p>
                    <a:p>
                      <a:pPr marL="134620" marR="114935" indent="441325">
                        <a:lnSpc>
                          <a:spcPct val="100000"/>
                        </a:lnSpc>
                        <a:spcBef>
                          <a:spcPts val="15"/>
                        </a:spcBef>
                      </a:pPr>
                      <a:r>
                        <a:rPr sz="1700" i="1" spc="-204" dirty="0">
                          <a:latin typeface="Arial"/>
                          <a:cs typeface="Arial"/>
                        </a:rPr>
                        <a:t>SOUTIEN </a:t>
                      </a:r>
                      <a:r>
                        <a:rPr sz="1700" i="1" spc="-200" dirty="0">
                          <a:latin typeface="Arial"/>
                          <a:cs typeface="Arial"/>
                        </a:rPr>
                        <a:t>AUX  </a:t>
                      </a:r>
                      <a:r>
                        <a:rPr sz="1700" i="1" spc="-204" dirty="0">
                          <a:latin typeface="Arial"/>
                          <a:cs typeface="Arial"/>
                        </a:rPr>
                        <a:t>POLITIQUES</a:t>
                      </a:r>
                      <a:r>
                        <a:rPr sz="1700" i="1" spc="-170" dirty="0">
                          <a:latin typeface="Arial"/>
                          <a:cs typeface="Arial"/>
                        </a:rPr>
                        <a:t> </a:t>
                      </a:r>
                      <a:r>
                        <a:rPr sz="1700" i="1" spc="-215" dirty="0">
                          <a:latin typeface="Arial"/>
                          <a:cs typeface="Arial"/>
                        </a:rPr>
                        <a:t>PUBLIQUES</a:t>
                      </a:r>
                      <a:endParaRPr sz="1700">
                        <a:latin typeface="Arial"/>
                        <a:cs typeface="Arial"/>
                      </a:endParaRPr>
                    </a:p>
                  </a:txBody>
                  <a:tcPr marL="0" marR="0" marT="26670" marB="0">
                    <a:lnL w="12700">
                      <a:solidFill>
                        <a:srgbClr val="7F8FA9"/>
                      </a:solidFill>
                      <a:prstDash val="solid"/>
                    </a:lnL>
                    <a:lnR w="12700">
                      <a:solidFill>
                        <a:srgbClr val="7F8FA9"/>
                      </a:solidFill>
                      <a:prstDash val="solid"/>
                    </a:lnR>
                    <a:lnT w="12700">
                      <a:solidFill>
                        <a:srgbClr val="7F8FA9"/>
                      </a:solidFill>
                      <a:prstDash val="solid"/>
                    </a:lnT>
                    <a:lnB w="12700">
                      <a:solidFill>
                        <a:srgbClr val="7F8FA9"/>
                      </a:solidFill>
                      <a:prstDash val="solid"/>
                    </a:lnB>
                  </a:tcPr>
                </a:tc>
                <a:extLst>
                  <a:ext uri="{0D108BD9-81ED-4DB2-BD59-A6C34878D82A}">
                    <a16:rowId xmlns:a16="http://schemas.microsoft.com/office/drawing/2014/main" val="10001"/>
                  </a:ext>
                </a:extLst>
              </a:tr>
              <a:tr h="401320">
                <a:tc gridSpan="3">
                  <a:txBody>
                    <a:bodyPr/>
                    <a:lstStyle/>
                    <a:p>
                      <a:pPr marL="2153920">
                        <a:lnSpc>
                          <a:spcPct val="100000"/>
                        </a:lnSpc>
                        <a:spcBef>
                          <a:spcPts val="225"/>
                        </a:spcBef>
                      </a:pPr>
                      <a:r>
                        <a:rPr sz="1700" b="1" spc="-85" dirty="0">
                          <a:latin typeface="Arial"/>
                          <a:cs typeface="Arial"/>
                        </a:rPr>
                        <a:t>2 </a:t>
                      </a:r>
                      <a:r>
                        <a:rPr sz="1700" b="1" spc="-130" dirty="0">
                          <a:latin typeface="Arial"/>
                          <a:cs typeface="Arial"/>
                        </a:rPr>
                        <a:t>actions </a:t>
                      </a:r>
                      <a:r>
                        <a:rPr sz="1700" b="1" spc="-140" dirty="0">
                          <a:latin typeface="Arial"/>
                          <a:cs typeface="Arial"/>
                        </a:rPr>
                        <a:t>spécifiques </a:t>
                      </a:r>
                      <a:r>
                        <a:rPr sz="1700" spc="-20" dirty="0">
                          <a:latin typeface="Arial"/>
                          <a:cs typeface="Arial"/>
                        </a:rPr>
                        <a:t>: </a:t>
                      </a:r>
                      <a:r>
                        <a:rPr sz="1700" spc="-150" dirty="0">
                          <a:latin typeface="Arial"/>
                          <a:cs typeface="Arial"/>
                        </a:rPr>
                        <a:t>Jean </a:t>
                      </a:r>
                      <a:r>
                        <a:rPr sz="1700" spc="-35" dirty="0">
                          <a:latin typeface="Arial"/>
                          <a:cs typeface="Arial"/>
                        </a:rPr>
                        <a:t>Monnet</a:t>
                      </a:r>
                      <a:r>
                        <a:rPr sz="1700" spc="-35" dirty="0">
                          <a:solidFill>
                            <a:srgbClr val="7030A0"/>
                          </a:solidFill>
                          <a:latin typeface="Arial"/>
                          <a:cs typeface="Arial"/>
                        </a:rPr>
                        <a:t>§ </a:t>
                      </a:r>
                      <a:r>
                        <a:rPr sz="1700" spc="-5" dirty="0">
                          <a:latin typeface="Arial"/>
                          <a:cs typeface="Arial"/>
                        </a:rPr>
                        <a:t>et</a:t>
                      </a:r>
                      <a:r>
                        <a:rPr sz="1700" spc="-135" dirty="0">
                          <a:latin typeface="Arial"/>
                          <a:cs typeface="Arial"/>
                        </a:rPr>
                        <a:t> </a:t>
                      </a:r>
                      <a:r>
                        <a:rPr sz="1700" spc="-65" dirty="0">
                          <a:latin typeface="Arial"/>
                          <a:cs typeface="Arial"/>
                        </a:rPr>
                        <a:t>Sport</a:t>
                      </a:r>
                      <a:endParaRPr sz="1700">
                        <a:latin typeface="Arial"/>
                        <a:cs typeface="Arial"/>
                      </a:endParaRPr>
                    </a:p>
                  </a:txBody>
                  <a:tcPr marL="0" marR="0" marT="28575" marB="0">
                    <a:lnL w="12700">
                      <a:solidFill>
                        <a:srgbClr val="7F8FA9"/>
                      </a:solidFill>
                      <a:prstDash val="solid"/>
                    </a:lnL>
                    <a:lnR w="12700">
                      <a:solidFill>
                        <a:srgbClr val="7F8FA9"/>
                      </a:solidFill>
                      <a:prstDash val="solid"/>
                    </a:lnR>
                    <a:lnT w="12700">
                      <a:solidFill>
                        <a:srgbClr val="7F8FA9"/>
                      </a:solidFill>
                      <a:prstDash val="solid"/>
                    </a:lnT>
                    <a:lnB w="12700">
                      <a:solidFill>
                        <a:srgbClr val="7F8FA9"/>
                      </a:solidFill>
                      <a:prstDash val="solid"/>
                    </a:lnB>
                    <a:solidFill>
                      <a:srgbClr val="FAC39B"/>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5" name="object 5"/>
          <p:cNvSpPr txBox="1">
            <a:spLocks noGrp="1"/>
          </p:cNvSpPr>
          <p:nvPr>
            <p:ph type="title"/>
          </p:nvPr>
        </p:nvSpPr>
        <p:spPr>
          <a:xfrm>
            <a:off x="1363560" y="161315"/>
            <a:ext cx="6816090" cy="513715"/>
          </a:xfrm>
          <a:prstGeom prst="rect">
            <a:avLst/>
          </a:prstGeom>
        </p:spPr>
        <p:txBody>
          <a:bodyPr vert="horz" wrap="square" lIns="0" tIns="12700" rIns="0" bIns="0" rtlCol="0">
            <a:spAutoFit/>
          </a:bodyPr>
          <a:lstStyle/>
          <a:p>
            <a:pPr marL="12700">
              <a:lnSpc>
                <a:spcPct val="100000"/>
              </a:lnSpc>
              <a:spcBef>
                <a:spcPts val="100"/>
              </a:spcBef>
            </a:pPr>
            <a:r>
              <a:rPr sz="3200" u="none" spc="-355" dirty="0">
                <a:solidFill>
                  <a:srgbClr val="FFFFFF"/>
                </a:solidFill>
                <a:latin typeface="Arial Black"/>
                <a:cs typeface="Arial Black"/>
              </a:rPr>
              <a:t>L</a:t>
            </a:r>
            <a:r>
              <a:rPr sz="2550" u="none" spc="-355" dirty="0">
                <a:solidFill>
                  <a:srgbClr val="FFFFFF"/>
                </a:solidFill>
                <a:latin typeface="Arial Black"/>
                <a:cs typeface="Arial Black"/>
              </a:rPr>
              <a:t>E </a:t>
            </a:r>
            <a:r>
              <a:rPr sz="2550" u="none" spc="-200" dirty="0">
                <a:solidFill>
                  <a:srgbClr val="FFFFFF"/>
                </a:solidFill>
                <a:latin typeface="Arial Black"/>
                <a:cs typeface="Arial Black"/>
              </a:rPr>
              <a:t>PROGRAMME </a:t>
            </a:r>
            <a:r>
              <a:rPr sz="3200" u="none" spc="-295" dirty="0">
                <a:solidFill>
                  <a:srgbClr val="FFFFFF"/>
                </a:solidFill>
                <a:latin typeface="Arial Black"/>
                <a:cs typeface="Arial Black"/>
              </a:rPr>
              <a:t>E</a:t>
            </a:r>
            <a:r>
              <a:rPr sz="2550" u="none" spc="-295" dirty="0">
                <a:solidFill>
                  <a:srgbClr val="FFFFFF"/>
                </a:solidFill>
                <a:latin typeface="Arial Black"/>
                <a:cs typeface="Arial Black"/>
              </a:rPr>
              <a:t>RASMUS </a:t>
            </a:r>
            <a:r>
              <a:rPr sz="3200" u="none" spc="-355" dirty="0">
                <a:solidFill>
                  <a:srgbClr val="FFFFFF"/>
                </a:solidFill>
                <a:latin typeface="Arial Black"/>
                <a:cs typeface="Arial Black"/>
              </a:rPr>
              <a:t>+ </a:t>
            </a:r>
            <a:r>
              <a:rPr sz="3200" u="none" spc="-114" dirty="0">
                <a:solidFill>
                  <a:srgbClr val="FFFFFF"/>
                </a:solidFill>
                <a:latin typeface="Arial Black"/>
                <a:cs typeface="Arial Black"/>
              </a:rPr>
              <a:t>,</a:t>
            </a:r>
            <a:r>
              <a:rPr sz="3200" u="none" spc="-545" dirty="0">
                <a:solidFill>
                  <a:srgbClr val="FFFFFF"/>
                </a:solidFill>
                <a:latin typeface="Arial Black"/>
                <a:cs typeface="Arial Black"/>
              </a:rPr>
              <a:t> </a:t>
            </a:r>
            <a:r>
              <a:rPr sz="3200" u="none" spc="-370" dirty="0">
                <a:solidFill>
                  <a:srgbClr val="FFFFFF"/>
                </a:solidFill>
                <a:latin typeface="Arial Black"/>
                <a:cs typeface="Arial Black"/>
              </a:rPr>
              <a:t>2014-2020</a:t>
            </a:r>
            <a:endParaRPr sz="3200">
              <a:latin typeface="Arial Black"/>
              <a:cs typeface="Arial Black"/>
            </a:endParaRPr>
          </a:p>
        </p:txBody>
      </p:sp>
      <p:sp>
        <p:nvSpPr>
          <p:cNvPr id="6" name="object 6"/>
          <p:cNvSpPr txBox="1"/>
          <p:nvPr/>
        </p:nvSpPr>
        <p:spPr>
          <a:xfrm>
            <a:off x="307299" y="4591215"/>
            <a:ext cx="7225665" cy="2118360"/>
          </a:xfrm>
          <a:prstGeom prst="rect">
            <a:avLst/>
          </a:prstGeom>
        </p:spPr>
        <p:txBody>
          <a:bodyPr vert="horz" wrap="square" lIns="0" tIns="12700" rIns="0" bIns="0" rtlCol="0">
            <a:spAutoFit/>
          </a:bodyPr>
          <a:lstStyle/>
          <a:p>
            <a:pPr marL="631825"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85" normalizeH="0" baseline="0" noProof="0" dirty="0">
                <a:ln>
                  <a:noFill/>
                </a:ln>
                <a:solidFill>
                  <a:prstClr val="black"/>
                </a:solidFill>
                <a:effectLst/>
                <a:uLnTx/>
                <a:uFillTx/>
                <a:latin typeface="Arial"/>
                <a:ea typeface="+mn-ea"/>
                <a:cs typeface="Arial"/>
              </a:rPr>
              <a:t>Budget </a:t>
            </a:r>
            <a:r>
              <a:rPr kumimoji="0" sz="1800" b="0" i="0" u="none" strike="noStrike" kern="1200" cap="none" spc="-65" normalizeH="0" baseline="0" noProof="0" dirty="0">
                <a:ln>
                  <a:noFill/>
                </a:ln>
                <a:solidFill>
                  <a:prstClr val="black"/>
                </a:solidFill>
                <a:effectLst/>
                <a:uLnTx/>
                <a:uFillTx/>
                <a:latin typeface="Arial"/>
                <a:ea typeface="+mn-ea"/>
                <a:cs typeface="Arial"/>
              </a:rPr>
              <a:t>global </a:t>
            </a:r>
            <a:r>
              <a:rPr kumimoji="0" sz="1800" b="0" i="0" u="none" strike="noStrike" kern="1200" cap="none" spc="-155" normalizeH="0" baseline="0" noProof="0" dirty="0">
                <a:ln>
                  <a:noFill/>
                </a:ln>
                <a:solidFill>
                  <a:prstClr val="black"/>
                </a:solidFill>
                <a:effectLst/>
                <a:uLnTx/>
                <a:uFillTx/>
                <a:latin typeface="Arial"/>
                <a:ea typeface="+mn-ea"/>
                <a:cs typeface="Arial"/>
              </a:rPr>
              <a:t>= </a:t>
            </a:r>
            <a:r>
              <a:rPr kumimoji="0" sz="1800" b="1" i="0" u="none" strike="noStrike" kern="1200" cap="none" spc="-80" normalizeH="0" baseline="0" noProof="0" dirty="0">
                <a:ln>
                  <a:noFill/>
                </a:ln>
                <a:solidFill>
                  <a:prstClr val="black"/>
                </a:solidFill>
                <a:effectLst/>
                <a:uLnTx/>
                <a:uFillTx/>
                <a:latin typeface="Arial"/>
                <a:ea typeface="+mn-ea"/>
                <a:cs typeface="Arial"/>
              </a:rPr>
              <a:t>14,7 </a:t>
            </a:r>
            <a:r>
              <a:rPr kumimoji="0" sz="1800" b="1" i="0" u="none" strike="noStrike" kern="1200" cap="none" spc="-50" normalizeH="0" baseline="0" noProof="0" dirty="0">
                <a:ln>
                  <a:noFill/>
                </a:ln>
                <a:solidFill>
                  <a:prstClr val="black"/>
                </a:solidFill>
                <a:effectLst/>
                <a:uLnTx/>
                <a:uFillTx/>
                <a:latin typeface="Arial"/>
                <a:ea typeface="+mn-ea"/>
                <a:cs typeface="Arial"/>
              </a:rPr>
              <a:t>Md€ </a:t>
            </a:r>
            <a:r>
              <a:rPr kumimoji="0" sz="1800" b="0" i="0" u="none" strike="noStrike" kern="1200" cap="none" spc="-110" normalizeH="0" baseline="0" noProof="0" dirty="0">
                <a:ln>
                  <a:noFill/>
                </a:ln>
                <a:solidFill>
                  <a:prstClr val="black"/>
                </a:solidFill>
                <a:effectLst/>
                <a:uLnTx/>
                <a:uFillTx/>
                <a:latin typeface="Arial"/>
                <a:ea typeface="+mn-ea"/>
                <a:cs typeface="Arial"/>
              </a:rPr>
              <a:t>(+ </a:t>
            </a:r>
            <a:r>
              <a:rPr kumimoji="0" sz="1800" b="0" i="0" u="none" strike="noStrike" kern="1200" cap="none" spc="-170" normalizeH="0" baseline="0" noProof="0" dirty="0">
                <a:ln>
                  <a:noFill/>
                </a:ln>
                <a:solidFill>
                  <a:prstClr val="black"/>
                </a:solidFill>
                <a:effectLst/>
                <a:uLnTx/>
                <a:uFillTx/>
                <a:latin typeface="Arial"/>
                <a:ea typeface="+mn-ea"/>
                <a:cs typeface="Arial"/>
              </a:rPr>
              <a:t>40% </a:t>
            </a:r>
            <a:r>
              <a:rPr kumimoji="0" sz="1800" b="0" i="0" u="none" strike="noStrike" kern="1200" cap="none" spc="-60" normalizeH="0" baseline="0" noProof="0" dirty="0">
                <a:ln>
                  <a:noFill/>
                </a:ln>
                <a:solidFill>
                  <a:prstClr val="black"/>
                </a:solidFill>
                <a:effectLst/>
                <a:uLnTx/>
                <a:uFillTx/>
                <a:latin typeface="Arial"/>
                <a:ea typeface="+mn-ea"/>
                <a:cs typeface="Arial"/>
              </a:rPr>
              <a:t>par </a:t>
            </a:r>
            <a:r>
              <a:rPr kumimoji="0" sz="1800" b="0" i="0" u="none" strike="noStrike" kern="1200" cap="none" spc="-30" normalizeH="0" baseline="0" noProof="0" dirty="0">
                <a:ln>
                  <a:noFill/>
                </a:ln>
                <a:solidFill>
                  <a:prstClr val="black"/>
                </a:solidFill>
                <a:effectLst/>
                <a:uLnTx/>
                <a:uFillTx/>
                <a:latin typeface="Arial"/>
                <a:ea typeface="+mn-ea"/>
                <a:cs typeface="Arial"/>
              </a:rPr>
              <a:t>rapport </a:t>
            </a:r>
            <a:r>
              <a:rPr kumimoji="0" sz="1800" b="0" i="0" u="none" strike="noStrike" kern="1200" cap="none" spc="-140" normalizeH="0" baseline="0" noProof="0" dirty="0">
                <a:ln>
                  <a:noFill/>
                </a:ln>
                <a:solidFill>
                  <a:prstClr val="black"/>
                </a:solidFill>
                <a:effectLst/>
                <a:uLnTx/>
                <a:uFillTx/>
                <a:latin typeface="Arial"/>
                <a:ea typeface="+mn-ea"/>
                <a:cs typeface="Arial"/>
              </a:rPr>
              <a:t>à </a:t>
            </a:r>
            <a:r>
              <a:rPr kumimoji="0" sz="1800" b="0" i="0" u="none" strike="noStrike" kern="1200" cap="none" spc="-70" normalizeH="0" baseline="0" noProof="0" dirty="0">
                <a:ln>
                  <a:noFill/>
                </a:ln>
                <a:solidFill>
                  <a:prstClr val="black"/>
                </a:solidFill>
                <a:effectLst/>
                <a:uLnTx/>
                <a:uFillTx/>
                <a:latin typeface="Arial"/>
                <a:ea typeface="+mn-ea"/>
                <a:cs typeface="Arial"/>
              </a:rPr>
              <a:t>la </a:t>
            </a:r>
            <a:r>
              <a:rPr kumimoji="0" sz="1800" b="0" i="0" u="none" strike="noStrike" kern="1200" cap="none" spc="-55" normalizeH="0" baseline="0" noProof="0" dirty="0">
                <a:ln>
                  <a:noFill/>
                </a:ln>
                <a:solidFill>
                  <a:prstClr val="black"/>
                </a:solidFill>
                <a:effectLst/>
                <a:uLnTx/>
                <a:uFillTx/>
                <a:latin typeface="Arial"/>
                <a:ea typeface="+mn-ea"/>
                <a:cs typeface="Arial"/>
              </a:rPr>
              <a:t>période</a:t>
            </a:r>
            <a:r>
              <a:rPr kumimoji="0" sz="1800" b="0" i="0" u="none" strike="noStrike" kern="1200" cap="none" spc="10" normalizeH="0" baseline="0" noProof="0" dirty="0">
                <a:ln>
                  <a:noFill/>
                </a:ln>
                <a:solidFill>
                  <a:prstClr val="black"/>
                </a:solidFill>
                <a:effectLst/>
                <a:uLnTx/>
                <a:uFillTx/>
                <a:latin typeface="Arial"/>
                <a:ea typeface="+mn-ea"/>
                <a:cs typeface="Arial"/>
              </a:rPr>
              <a:t> </a:t>
            </a:r>
            <a:r>
              <a:rPr kumimoji="0" sz="1800" b="0" i="0" u="none" strike="noStrike" kern="1200" cap="none" spc="-70" normalizeH="0" baseline="0" noProof="0" dirty="0">
                <a:ln>
                  <a:noFill/>
                </a:ln>
                <a:solidFill>
                  <a:prstClr val="black"/>
                </a:solidFill>
                <a:effectLst/>
                <a:uLnTx/>
                <a:uFillTx/>
                <a:latin typeface="Arial"/>
                <a:ea typeface="+mn-ea"/>
                <a:cs typeface="Arial"/>
              </a:rPr>
              <a:t>précédente)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631825" marR="0" lvl="0" indent="0" algn="l" defTabSz="914400" rtl="0" eaLnBrk="1" fontAlgn="auto" latinLnBrk="0" hangingPunct="1">
              <a:lnSpc>
                <a:spcPct val="100000"/>
              </a:lnSpc>
              <a:spcBef>
                <a:spcPts val="1595"/>
              </a:spcBef>
              <a:spcAft>
                <a:spcPts val="0"/>
              </a:spcAft>
              <a:buClrTx/>
              <a:buSzTx/>
              <a:buFontTx/>
              <a:buNone/>
              <a:tabLst/>
              <a:defRPr/>
            </a:pPr>
            <a:r>
              <a:rPr kumimoji="0" sz="1800" b="1" i="0" u="none" strike="noStrike" kern="1200" cap="none" spc="-100" normalizeH="0" baseline="0" noProof="0" dirty="0">
                <a:ln>
                  <a:noFill/>
                </a:ln>
                <a:solidFill>
                  <a:prstClr val="black"/>
                </a:solidFill>
                <a:effectLst/>
                <a:uLnTx/>
                <a:uFillTx/>
                <a:latin typeface="Arial"/>
                <a:ea typeface="+mn-ea"/>
                <a:cs typeface="Arial"/>
              </a:rPr>
              <a:t>Objectif chiffré </a:t>
            </a:r>
            <a:r>
              <a:rPr kumimoji="0" sz="1800" b="0" i="0" u="none" strike="noStrike" kern="1200" cap="none" spc="-60" normalizeH="0" baseline="0" noProof="0" dirty="0">
                <a:ln>
                  <a:noFill/>
                </a:ln>
                <a:solidFill>
                  <a:prstClr val="black"/>
                </a:solidFill>
                <a:effectLst/>
                <a:uLnTx/>
                <a:uFillTx/>
                <a:latin typeface="Arial"/>
                <a:ea typeface="+mn-ea"/>
                <a:cs typeface="Arial"/>
              </a:rPr>
              <a:t>(tous </a:t>
            </a:r>
            <a:r>
              <a:rPr kumimoji="0" sz="1800" b="0" i="0" u="none" strike="noStrike" kern="1200" cap="none" spc="-95" normalizeH="0" baseline="0" noProof="0" dirty="0">
                <a:ln>
                  <a:noFill/>
                </a:ln>
                <a:solidFill>
                  <a:prstClr val="black"/>
                </a:solidFill>
                <a:effectLst/>
                <a:uLnTx/>
                <a:uFillTx/>
                <a:latin typeface="Arial"/>
                <a:ea typeface="+mn-ea"/>
                <a:cs typeface="Arial"/>
              </a:rPr>
              <a:t>secteurs </a:t>
            </a:r>
            <a:r>
              <a:rPr kumimoji="0" sz="1800" b="0" i="0" u="none" strike="noStrike" kern="1200" cap="none" spc="-75" normalizeH="0" baseline="0" noProof="0" dirty="0">
                <a:ln>
                  <a:noFill/>
                </a:ln>
                <a:solidFill>
                  <a:prstClr val="black"/>
                </a:solidFill>
                <a:effectLst/>
                <a:uLnTx/>
                <a:uFillTx/>
                <a:latin typeface="Arial"/>
                <a:ea typeface="+mn-ea"/>
                <a:cs typeface="Arial"/>
              </a:rPr>
              <a:t>confondus)</a:t>
            </a:r>
            <a:r>
              <a:rPr kumimoji="0" sz="1800" b="0" i="0" u="none" strike="noStrike" kern="1200" cap="none" spc="-95" normalizeH="0" baseline="0" noProof="0" dirty="0">
                <a:ln>
                  <a:noFill/>
                </a:ln>
                <a:solidFill>
                  <a:prstClr val="black"/>
                </a:solidFill>
                <a:effectLst/>
                <a:uLnTx/>
                <a:uFillTx/>
                <a:latin typeface="Arial"/>
                <a:ea typeface="+mn-ea"/>
                <a:cs typeface="Arial"/>
              </a:rPr>
              <a:t> </a:t>
            </a:r>
            <a:r>
              <a:rPr kumimoji="0" sz="1800" b="0" i="0" u="none" strike="noStrike" kern="1200" cap="none" spc="-2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753745" marR="0" lvl="0" indent="-121920" algn="l" defTabSz="914400" rtl="0" eaLnBrk="1" fontAlgn="auto" latinLnBrk="0" hangingPunct="1">
              <a:lnSpc>
                <a:spcPct val="100000"/>
              </a:lnSpc>
              <a:spcBef>
                <a:spcPts val="0"/>
              </a:spcBef>
              <a:spcAft>
                <a:spcPts val="0"/>
              </a:spcAft>
              <a:buClrTx/>
              <a:buSzTx/>
              <a:buFontTx/>
              <a:buChar char="-"/>
              <a:tabLst>
                <a:tab pos="754380" algn="l"/>
              </a:tabLst>
              <a:defRPr/>
            </a:pPr>
            <a:r>
              <a:rPr kumimoji="0" sz="1800" b="0" i="0" u="none" strike="noStrike" kern="1200" cap="none" spc="-90" normalizeH="0" baseline="0" noProof="0" dirty="0">
                <a:ln>
                  <a:noFill/>
                </a:ln>
                <a:solidFill>
                  <a:prstClr val="black"/>
                </a:solidFill>
                <a:effectLst/>
                <a:uLnTx/>
                <a:uFillTx/>
                <a:latin typeface="Arial"/>
                <a:ea typeface="+mn-ea"/>
                <a:cs typeface="Arial"/>
              </a:rPr>
              <a:t>4 </a:t>
            </a:r>
            <a:r>
              <a:rPr kumimoji="0" sz="1800" b="0" i="0" u="none" strike="noStrike" kern="1200" cap="none" spc="-45" normalizeH="0" baseline="0" noProof="0" dirty="0">
                <a:ln>
                  <a:noFill/>
                </a:ln>
                <a:solidFill>
                  <a:prstClr val="black"/>
                </a:solidFill>
                <a:effectLst/>
                <a:uLnTx/>
                <a:uFillTx/>
                <a:latin typeface="Arial"/>
                <a:ea typeface="+mn-ea"/>
                <a:cs typeface="Arial"/>
              </a:rPr>
              <a:t>millions </a:t>
            </a:r>
            <a:r>
              <a:rPr kumimoji="0" sz="1800" b="0" i="0" u="none" strike="noStrike" kern="1200" cap="none" spc="-85" normalizeH="0" baseline="0" noProof="0" dirty="0">
                <a:ln>
                  <a:noFill/>
                </a:ln>
                <a:solidFill>
                  <a:prstClr val="black"/>
                </a:solidFill>
                <a:effectLst/>
                <a:uLnTx/>
                <a:uFillTx/>
                <a:latin typeface="Arial"/>
                <a:ea typeface="+mn-ea"/>
                <a:cs typeface="Arial"/>
              </a:rPr>
              <a:t>de </a:t>
            </a:r>
            <a:r>
              <a:rPr kumimoji="0" sz="1800" b="0" i="0" u="none" strike="noStrike" kern="1200" cap="none" spc="-95" normalizeH="0" baseline="0" noProof="0" dirty="0">
                <a:ln>
                  <a:noFill/>
                </a:ln>
                <a:solidFill>
                  <a:prstClr val="black"/>
                </a:solidFill>
                <a:effectLst/>
                <a:uLnTx/>
                <a:uFillTx/>
                <a:latin typeface="Arial"/>
                <a:ea typeface="+mn-ea"/>
                <a:cs typeface="Arial"/>
              </a:rPr>
              <a:t>personnes </a:t>
            </a:r>
            <a:r>
              <a:rPr kumimoji="0" sz="1800" b="0" i="0" u="none" strike="noStrike" kern="1200" cap="none" spc="-85" normalizeH="0" baseline="0" noProof="0" dirty="0">
                <a:ln>
                  <a:noFill/>
                </a:ln>
                <a:solidFill>
                  <a:prstClr val="black"/>
                </a:solidFill>
                <a:effectLst/>
                <a:uLnTx/>
                <a:uFillTx/>
                <a:latin typeface="Arial"/>
                <a:ea typeface="+mn-ea"/>
                <a:cs typeface="Arial"/>
              </a:rPr>
              <a:t>en </a:t>
            </a:r>
            <a:r>
              <a:rPr kumimoji="0" sz="1800" b="0" i="0" u="none" strike="noStrike" kern="1200" cap="none" spc="-25" normalizeH="0" baseline="0" noProof="0" dirty="0">
                <a:ln>
                  <a:noFill/>
                </a:ln>
                <a:solidFill>
                  <a:prstClr val="black"/>
                </a:solidFill>
                <a:effectLst/>
                <a:uLnTx/>
                <a:uFillTx/>
                <a:latin typeface="Arial"/>
                <a:ea typeface="+mn-ea"/>
                <a:cs typeface="Arial"/>
              </a:rPr>
              <a:t>mobilité </a:t>
            </a:r>
            <a:r>
              <a:rPr kumimoji="0" sz="1800" b="0" i="0" u="none" strike="noStrike" kern="1200" cap="none" spc="-20" normalizeH="0" baseline="0" noProof="0" dirty="0">
                <a:ln>
                  <a:noFill/>
                </a:ln>
                <a:solidFill>
                  <a:prstClr val="black"/>
                </a:solidFill>
                <a:effectLst/>
                <a:uLnTx/>
                <a:uFillTx/>
                <a:latin typeface="Arial"/>
                <a:ea typeface="+mn-ea"/>
                <a:cs typeface="Arial"/>
              </a:rPr>
              <a:t>dont </a:t>
            </a:r>
            <a:r>
              <a:rPr kumimoji="0" sz="1800" b="0" i="0" u="none" strike="noStrike" kern="1200" cap="none" spc="-70" normalizeH="0" baseline="0" noProof="0" dirty="0">
                <a:ln>
                  <a:noFill/>
                </a:ln>
                <a:solidFill>
                  <a:prstClr val="black"/>
                </a:solidFill>
                <a:effectLst/>
                <a:uLnTx/>
                <a:uFillTx/>
                <a:latin typeface="Arial"/>
                <a:ea typeface="+mn-ea"/>
                <a:cs typeface="Arial"/>
              </a:rPr>
              <a:t>la </a:t>
            </a:r>
            <a:r>
              <a:rPr kumimoji="0" sz="1800" b="0" i="0" u="none" strike="noStrike" kern="1200" cap="none" spc="-20" normalizeH="0" baseline="0" noProof="0" dirty="0">
                <a:ln>
                  <a:noFill/>
                </a:ln>
                <a:solidFill>
                  <a:prstClr val="black"/>
                </a:solidFill>
                <a:effectLst/>
                <a:uLnTx/>
                <a:uFillTx/>
                <a:latin typeface="Arial"/>
                <a:ea typeface="+mn-ea"/>
                <a:cs typeface="Arial"/>
              </a:rPr>
              <a:t>moitié</a:t>
            </a:r>
            <a:r>
              <a:rPr kumimoji="0" sz="1800" b="0" i="0" u="none" strike="noStrike" kern="1200" cap="none" spc="-215" normalizeH="0" baseline="0" noProof="0" dirty="0">
                <a:ln>
                  <a:noFill/>
                </a:ln>
                <a:solidFill>
                  <a:prstClr val="black"/>
                </a:solidFill>
                <a:effectLst/>
                <a:uLnTx/>
                <a:uFillTx/>
                <a:latin typeface="Arial"/>
                <a:ea typeface="+mn-ea"/>
                <a:cs typeface="Arial"/>
              </a:rPr>
              <a:t> </a:t>
            </a:r>
            <a:r>
              <a:rPr kumimoji="0" sz="1800" b="0" i="0" u="none" strike="noStrike" kern="1200" cap="none" spc="-55" normalizeH="0" baseline="0" noProof="0" dirty="0">
                <a:ln>
                  <a:noFill/>
                </a:ln>
                <a:solidFill>
                  <a:prstClr val="black"/>
                </a:solidFill>
                <a:effectLst/>
                <a:uLnTx/>
                <a:uFillTx/>
                <a:latin typeface="Arial"/>
                <a:ea typeface="+mn-ea"/>
                <a:cs typeface="Arial"/>
              </a:rPr>
              <a:t>d’étudiants</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753745" marR="0" lvl="0" indent="-121920" algn="l" defTabSz="914400" rtl="0" eaLnBrk="1" fontAlgn="auto" latinLnBrk="0" hangingPunct="1">
              <a:lnSpc>
                <a:spcPct val="100000"/>
              </a:lnSpc>
              <a:spcBef>
                <a:spcPts val="0"/>
              </a:spcBef>
              <a:spcAft>
                <a:spcPts val="0"/>
              </a:spcAft>
              <a:buClrTx/>
              <a:buSzTx/>
              <a:buFontTx/>
              <a:buChar char="-"/>
              <a:tabLst>
                <a:tab pos="754380" algn="l"/>
              </a:tabLst>
              <a:defRPr/>
            </a:pPr>
            <a:r>
              <a:rPr kumimoji="0" sz="1800" b="0" i="0" u="none" strike="noStrike" kern="1200" cap="none" spc="-95" normalizeH="0" baseline="0" noProof="0" dirty="0">
                <a:ln>
                  <a:noFill/>
                </a:ln>
                <a:solidFill>
                  <a:prstClr val="black"/>
                </a:solidFill>
                <a:effectLst/>
                <a:uLnTx/>
                <a:uFillTx/>
                <a:latin typeface="Arial"/>
                <a:ea typeface="+mn-ea"/>
                <a:cs typeface="Arial"/>
              </a:rPr>
              <a:t>125 000 </a:t>
            </a:r>
            <a:r>
              <a:rPr kumimoji="0" sz="1800" b="0" i="0" u="none" strike="noStrike" kern="1200" cap="none" spc="-30" normalizeH="0" baseline="0" noProof="0" dirty="0">
                <a:ln>
                  <a:noFill/>
                </a:ln>
                <a:solidFill>
                  <a:prstClr val="black"/>
                </a:solidFill>
                <a:effectLst/>
                <a:uLnTx/>
                <a:uFillTx/>
                <a:latin typeface="Arial"/>
                <a:ea typeface="+mn-ea"/>
                <a:cs typeface="Arial"/>
              </a:rPr>
              <a:t>institutions </a:t>
            </a:r>
            <a:r>
              <a:rPr kumimoji="0" sz="1800" b="0" i="0" u="none" strike="noStrike" kern="1200" cap="none" spc="-65" normalizeH="0" baseline="0" noProof="0" dirty="0">
                <a:ln>
                  <a:noFill/>
                </a:ln>
                <a:solidFill>
                  <a:prstClr val="black"/>
                </a:solidFill>
                <a:effectLst/>
                <a:uLnTx/>
                <a:uFillTx/>
                <a:latin typeface="Arial"/>
                <a:ea typeface="+mn-ea"/>
                <a:cs typeface="Arial"/>
              </a:rPr>
              <a:t>impliquées </a:t>
            </a:r>
            <a:r>
              <a:rPr kumimoji="0" sz="1800" b="0" i="0" u="none" strike="noStrike" kern="1200" cap="none" spc="-114" normalizeH="0" baseline="0" noProof="0" dirty="0">
                <a:ln>
                  <a:noFill/>
                </a:ln>
                <a:solidFill>
                  <a:prstClr val="black"/>
                </a:solidFill>
                <a:effectLst/>
                <a:uLnTx/>
                <a:uFillTx/>
                <a:latin typeface="Arial"/>
                <a:ea typeface="+mn-ea"/>
                <a:cs typeface="Arial"/>
              </a:rPr>
              <a:t>dans </a:t>
            </a:r>
            <a:r>
              <a:rPr kumimoji="0" sz="1800" b="0" i="0" u="none" strike="noStrike" kern="1200" cap="none" spc="-95" normalizeH="0" baseline="0" noProof="0" dirty="0">
                <a:ln>
                  <a:noFill/>
                </a:ln>
                <a:solidFill>
                  <a:prstClr val="black"/>
                </a:solidFill>
                <a:effectLst/>
                <a:uLnTx/>
                <a:uFillTx/>
                <a:latin typeface="Arial"/>
                <a:ea typeface="+mn-ea"/>
                <a:cs typeface="Arial"/>
              </a:rPr>
              <a:t>25 000 </a:t>
            </a:r>
            <a:r>
              <a:rPr kumimoji="0" sz="1800" b="0" i="0" u="none" strike="noStrike" kern="1200" cap="none" spc="-75" normalizeH="0" baseline="0" noProof="0" dirty="0">
                <a:ln>
                  <a:noFill/>
                </a:ln>
                <a:solidFill>
                  <a:prstClr val="black"/>
                </a:solidFill>
                <a:effectLst/>
                <a:uLnTx/>
                <a:uFillTx/>
                <a:latin typeface="Arial"/>
                <a:ea typeface="+mn-ea"/>
                <a:cs typeface="Arial"/>
              </a:rPr>
              <a:t>Partenariats</a:t>
            </a:r>
            <a:r>
              <a:rPr kumimoji="0" sz="1800" b="0" i="0" u="none" strike="noStrike" kern="1200" cap="none" spc="-70" normalizeH="0" baseline="0" noProof="0" dirty="0">
                <a:ln>
                  <a:noFill/>
                </a:ln>
                <a:solidFill>
                  <a:prstClr val="black"/>
                </a:solidFill>
                <a:effectLst/>
                <a:uLnTx/>
                <a:uFillTx/>
                <a:latin typeface="Arial"/>
                <a:ea typeface="+mn-ea"/>
                <a:cs typeface="Arial"/>
              </a:rPr>
              <a:t> </a:t>
            </a:r>
            <a:r>
              <a:rPr kumimoji="0" sz="1800" b="0" i="0" u="none" strike="noStrike" kern="1200" cap="none" spc="-75" normalizeH="0" baseline="0" noProof="0" dirty="0">
                <a:ln>
                  <a:noFill/>
                </a:ln>
                <a:solidFill>
                  <a:prstClr val="black"/>
                </a:solidFill>
                <a:effectLst/>
                <a:uLnTx/>
                <a:uFillTx/>
                <a:latin typeface="Arial"/>
                <a:ea typeface="+mn-ea"/>
                <a:cs typeface="Arial"/>
              </a:rPr>
              <a:t>stratégiques</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6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1" u="none" strike="noStrike" kern="1200" cap="none" spc="-135" normalizeH="0" baseline="0" noProof="0" dirty="0">
                <a:ln>
                  <a:noFill/>
                </a:ln>
                <a:solidFill>
                  <a:prstClr val="black"/>
                </a:solidFill>
                <a:effectLst/>
                <a:uLnTx/>
                <a:uFillTx/>
                <a:latin typeface="Arial"/>
                <a:ea typeface="+mn-ea"/>
                <a:cs typeface="Arial"/>
              </a:rPr>
              <a:t>Exemple</a:t>
            </a:r>
            <a:r>
              <a:rPr kumimoji="0" sz="1800" b="0" i="1" u="none" strike="noStrike" kern="1200" cap="none" spc="-95" normalizeH="0" baseline="0" noProof="0" dirty="0">
                <a:ln>
                  <a:noFill/>
                </a:ln>
                <a:solidFill>
                  <a:prstClr val="black"/>
                </a:solidFill>
                <a:effectLst/>
                <a:uLnTx/>
                <a:uFillTx/>
                <a:latin typeface="Arial"/>
                <a:ea typeface="+mn-ea"/>
                <a:cs typeface="Arial"/>
              </a:rPr>
              <a:t> </a:t>
            </a:r>
            <a:r>
              <a:rPr kumimoji="0" sz="1800" b="0" i="1" u="none" strike="noStrike" kern="1200" cap="none" spc="-105" normalizeH="0" baseline="0" noProof="0" dirty="0">
                <a:ln>
                  <a:noFill/>
                </a:ln>
                <a:solidFill>
                  <a:prstClr val="black"/>
                </a:solidFill>
                <a:effectLst/>
                <a:uLnTx/>
                <a:uFillTx/>
                <a:latin typeface="Arial"/>
                <a:ea typeface="+mn-ea"/>
                <a:cs typeface="Arial"/>
              </a:rPr>
              <a:t>IUEM:</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1" u="none" strike="noStrike" kern="1200" cap="none" spc="195" normalizeH="0" baseline="0" noProof="0" dirty="0">
                <a:ln>
                  <a:noFill/>
                </a:ln>
                <a:solidFill>
                  <a:srgbClr val="00B0F0"/>
                </a:solidFill>
                <a:effectLst/>
                <a:uLnTx/>
                <a:uFillTx/>
                <a:latin typeface="Arial"/>
                <a:ea typeface="+mn-ea"/>
                <a:cs typeface="Arial"/>
              </a:rPr>
              <a:t>*</a:t>
            </a:r>
            <a:r>
              <a:rPr kumimoji="0" sz="1800" b="0" i="1" u="none" strike="noStrike" kern="1200" cap="none" spc="-235" normalizeH="0" baseline="0" noProof="0" dirty="0">
                <a:ln>
                  <a:noFill/>
                </a:ln>
                <a:solidFill>
                  <a:srgbClr val="00B0F0"/>
                </a:solidFill>
                <a:effectLst/>
                <a:uLnTx/>
                <a:uFillTx/>
                <a:latin typeface="Arial"/>
                <a:ea typeface="+mn-ea"/>
                <a:cs typeface="Arial"/>
              </a:rPr>
              <a:t> </a:t>
            </a:r>
            <a:r>
              <a:rPr kumimoji="0" sz="1800" b="0" i="1" u="none" strike="noStrike" kern="1200" cap="none" spc="-125" normalizeH="0" baseline="0" noProof="0" dirty="0">
                <a:ln>
                  <a:noFill/>
                </a:ln>
                <a:solidFill>
                  <a:srgbClr val="00B0F0"/>
                </a:solidFill>
                <a:effectLst/>
                <a:uLnTx/>
                <a:uFillTx/>
                <a:latin typeface="Arial"/>
                <a:ea typeface="+mn-ea"/>
                <a:cs typeface="Arial"/>
              </a:rPr>
              <a:t>MIC </a:t>
            </a:r>
            <a:r>
              <a:rPr kumimoji="0" sz="1800" b="0" i="1" u="none" strike="noStrike" kern="1200" cap="none" spc="-80" normalizeH="0" baseline="0" noProof="0" dirty="0">
                <a:ln>
                  <a:noFill/>
                </a:ln>
                <a:solidFill>
                  <a:srgbClr val="00B0F0"/>
                </a:solidFill>
                <a:effectLst/>
                <a:uLnTx/>
                <a:uFillTx/>
                <a:latin typeface="Arial"/>
                <a:ea typeface="+mn-ea"/>
                <a:cs typeface="Arial"/>
              </a:rPr>
              <a:t>Mexique</a:t>
            </a:r>
            <a:r>
              <a:rPr kumimoji="0" sz="1800" b="0" i="1" u="none" strike="noStrike" kern="1200" cap="none" spc="-80" normalizeH="0" baseline="0" noProof="0" dirty="0">
                <a:ln>
                  <a:noFill/>
                </a:ln>
                <a:solidFill>
                  <a:srgbClr val="7030A0"/>
                </a:solidFill>
                <a:effectLst/>
                <a:uLnTx/>
                <a:uFillTx/>
                <a:latin typeface="Arial"/>
                <a:ea typeface="+mn-ea"/>
                <a:cs typeface="Arial"/>
              </a:rPr>
              <a:t>, </a:t>
            </a:r>
            <a:r>
              <a:rPr kumimoji="0" sz="1800" b="0" i="1" u="none" strike="noStrike" kern="1200" cap="none" spc="-20" normalizeH="0" baseline="0" noProof="0" dirty="0">
                <a:ln>
                  <a:noFill/>
                </a:ln>
                <a:solidFill>
                  <a:srgbClr val="7030A0"/>
                </a:solidFill>
                <a:effectLst/>
                <a:uLnTx/>
                <a:uFillTx/>
                <a:latin typeface="Arial"/>
                <a:ea typeface="+mn-ea"/>
                <a:cs typeface="Arial"/>
              </a:rPr>
              <a:t>**JMD </a:t>
            </a:r>
            <a:r>
              <a:rPr kumimoji="0" sz="1800" b="0" i="1" u="none" strike="noStrike" kern="1200" cap="none" spc="-114" normalizeH="0" baseline="0" noProof="0" dirty="0">
                <a:ln>
                  <a:noFill/>
                </a:ln>
                <a:solidFill>
                  <a:srgbClr val="7030A0"/>
                </a:solidFill>
                <a:effectLst/>
                <a:uLnTx/>
                <a:uFillTx/>
                <a:latin typeface="Arial"/>
                <a:ea typeface="+mn-ea"/>
                <a:cs typeface="Arial"/>
              </a:rPr>
              <a:t>ImberSea, </a:t>
            </a:r>
            <a:r>
              <a:rPr kumimoji="0" sz="1800" b="0" i="1" u="none" strike="noStrike" kern="1200" cap="none" spc="0" normalizeH="0" baseline="0" noProof="0" dirty="0">
                <a:ln>
                  <a:noFill/>
                </a:ln>
                <a:solidFill>
                  <a:srgbClr val="00B0F0"/>
                </a:solidFill>
                <a:effectLst/>
                <a:uLnTx/>
                <a:uFillTx/>
                <a:latin typeface="Arial"/>
                <a:ea typeface="+mn-ea"/>
                <a:cs typeface="Arial"/>
              </a:rPr>
              <a:t>***CB </a:t>
            </a:r>
            <a:r>
              <a:rPr kumimoji="0" sz="1800" b="0" i="1" u="none" strike="noStrike" kern="1200" cap="none" spc="-110" normalizeH="0" baseline="0" noProof="0" dirty="0">
                <a:ln>
                  <a:noFill/>
                </a:ln>
                <a:solidFill>
                  <a:srgbClr val="00B0F0"/>
                </a:solidFill>
                <a:effectLst/>
                <a:uLnTx/>
                <a:uFillTx/>
                <a:latin typeface="Arial"/>
                <a:ea typeface="+mn-ea"/>
                <a:cs typeface="Arial"/>
              </a:rPr>
              <a:t>Scolamar </a:t>
            </a:r>
            <a:r>
              <a:rPr kumimoji="0" sz="1800" b="0" i="1" u="none" strike="noStrike" kern="1200" cap="none" spc="-25" normalizeH="0" baseline="0" noProof="0" dirty="0">
                <a:ln>
                  <a:noFill/>
                </a:ln>
                <a:solidFill>
                  <a:srgbClr val="7030A0"/>
                </a:solidFill>
                <a:effectLst/>
                <a:uLnTx/>
                <a:uFillTx/>
                <a:latin typeface="Arial"/>
                <a:ea typeface="+mn-ea"/>
                <a:cs typeface="Arial"/>
              </a:rPr>
              <a:t>et </a:t>
            </a:r>
            <a:r>
              <a:rPr kumimoji="0" sz="1800" b="0" i="1" u="none" strike="noStrike" kern="1200" cap="none" spc="-110" normalizeH="0" baseline="0" noProof="0" dirty="0">
                <a:ln>
                  <a:noFill/>
                </a:ln>
                <a:solidFill>
                  <a:srgbClr val="7030A0"/>
                </a:solidFill>
                <a:effectLst/>
                <a:uLnTx/>
                <a:uFillTx/>
                <a:latin typeface="Arial"/>
                <a:ea typeface="+mn-ea"/>
                <a:cs typeface="Arial"/>
              </a:rPr>
              <a:t>§Chaire </a:t>
            </a:r>
            <a:r>
              <a:rPr kumimoji="0" sz="1800" b="0" i="1" u="none" strike="noStrike" kern="1200" cap="none" spc="-35" normalizeH="0" baseline="0" noProof="0" dirty="0">
                <a:ln>
                  <a:noFill/>
                </a:ln>
                <a:solidFill>
                  <a:srgbClr val="7030A0"/>
                </a:solidFill>
                <a:effectLst/>
                <a:uLnTx/>
                <a:uFillTx/>
                <a:latin typeface="Arial"/>
                <a:ea typeface="+mn-ea"/>
                <a:cs typeface="Arial"/>
              </a:rPr>
              <a:t>Droit </a:t>
            </a:r>
            <a:r>
              <a:rPr kumimoji="0" sz="1800" b="0" i="1" u="none" strike="noStrike" kern="1200" cap="none" spc="-114" normalizeH="0" baseline="0" noProof="0" dirty="0">
                <a:ln>
                  <a:noFill/>
                </a:ln>
                <a:solidFill>
                  <a:srgbClr val="7030A0"/>
                </a:solidFill>
                <a:effectLst/>
                <a:uLnTx/>
                <a:uFillTx/>
                <a:latin typeface="Arial"/>
                <a:ea typeface="+mn-ea"/>
                <a:cs typeface="Arial"/>
              </a:rPr>
              <a:t>de </a:t>
            </a:r>
            <a:r>
              <a:rPr kumimoji="0" sz="1800" b="0" i="1" u="none" strike="noStrike" kern="1200" cap="none" spc="-35" normalizeH="0" baseline="0" noProof="0" dirty="0">
                <a:ln>
                  <a:noFill/>
                </a:ln>
                <a:solidFill>
                  <a:srgbClr val="7030A0"/>
                </a:solidFill>
                <a:effectLst/>
                <a:uLnTx/>
                <a:uFillTx/>
                <a:latin typeface="Arial"/>
                <a:ea typeface="+mn-ea"/>
                <a:cs typeface="Arial"/>
              </a:rPr>
              <a:t>la </a:t>
            </a:r>
            <a:r>
              <a:rPr kumimoji="0" sz="1800" b="0" i="1" u="none" strike="noStrike" kern="1200" cap="none" spc="-30" normalizeH="0" baseline="0" noProof="0" dirty="0">
                <a:ln>
                  <a:noFill/>
                </a:ln>
                <a:solidFill>
                  <a:srgbClr val="7030A0"/>
                </a:solidFill>
                <a:effectLst/>
                <a:uLnTx/>
                <a:uFillTx/>
                <a:latin typeface="Arial"/>
                <a:ea typeface="+mn-ea"/>
                <a:cs typeface="Arial"/>
              </a:rPr>
              <a:t>Mer</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16235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3818" y="88569"/>
            <a:ext cx="697325" cy="78222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2419361" y="1255391"/>
            <a:ext cx="5135456" cy="369251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1788274" y="257238"/>
            <a:ext cx="4431030" cy="391160"/>
          </a:xfrm>
          <a:prstGeom prst="rect">
            <a:avLst/>
          </a:prstGeom>
        </p:spPr>
        <p:txBody>
          <a:bodyPr vert="horz" wrap="square" lIns="0" tIns="12700" rIns="0" bIns="0" rtlCol="0">
            <a:spAutoFit/>
          </a:bodyPr>
          <a:lstStyle/>
          <a:p>
            <a:pPr marL="12700">
              <a:lnSpc>
                <a:spcPct val="100000"/>
              </a:lnSpc>
              <a:spcBef>
                <a:spcPts val="100"/>
              </a:spcBef>
            </a:pPr>
            <a:r>
              <a:rPr sz="2400" u="none" spc="-240" dirty="0">
                <a:solidFill>
                  <a:srgbClr val="FFFFFF"/>
                </a:solidFill>
                <a:latin typeface="Arial Black"/>
                <a:cs typeface="Arial Black"/>
              </a:rPr>
              <a:t>Préparation </a:t>
            </a:r>
            <a:r>
              <a:rPr sz="2400" u="none" spc="-280" dirty="0">
                <a:solidFill>
                  <a:srgbClr val="FFFFFF"/>
                </a:solidFill>
                <a:latin typeface="Arial Black"/>
                <a:cs typeface="Arial Black"/>
              </a:rPr>
              <a:t>FP9 </a:t>
            </a:r>
            <a:r>
              <a:rPr sz="2400" u="none" spc="-175" dirty="0">
                <a:solidFill>
                  <a:srgbClr val="FFFFFF"/>
                </a:solidFill>
                <a:latin typeface="Arial Black"/>
                <a:cs typeface="Arial Black"/>
              </a:rPr>
              <a:t>Horizon</a:t>
            </a:r>
            <a:r>
              <a:rPr sz="2400" u="none" spc="-570" dirty="0">
                <a:solidFill>
                  <a:srgbClr val="FFFFFF"/>
                </a:solidFill>
                <a:latin typeface="Arial Black"/>
                <a:cs typeface="Arial Black"/>
              </a:rPr>
              <a:t> </a:t>
            </a:r>
            <a:r>
              <a:rPr sz="2400" u="none" spc="-260" dirty="0">
                <a:solidFill>
                  <a:srgbClr val="FFFFFF"/>
                </a:solidFill>
                <a:latin typeface="Arial Black"/>
                <a:cs typeface="Arial Black"/>
              </a:rPr>
              <a:t>Europe</a:t>
            </a:r>
            <a:endParaRPr sz="2400">
              <a:latin typeface="Arial Black"/>
              <a:cs typeface="Arial Black"/>
            </a:endParaRPr>
          </a:p>
        </p:txBody>
      </p:sp>
      <p:sp>
        <p:nvSpPr>
          <p:cNvPr id="5" name="object 5"/>
          <p:cNvSpPr txBox="1"/>
          <p:nvPr/>
        </p:nvSpPr>
        <p:spPr>
          <a:xfrm>
            <a:off x="546647" y="1208709"/>
            <a:ext cx="261683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215" normalizeH="0" baseline="0" noProof="0" dirty="0">
                <a:ln>
                  <a:noFill/>
                </a:ln>
                <a:solidFill>
                  <a:prstClr val="black"/>
                </a:solidFill>
                <a:effectLst/>
                <a:uLnTx/>
                <a:uFillTx/>
                <a:latin typeface="Arial Black"/>
                <a:ea typeface="+mn-ea"/>
                <a:cs typeface="Arial Black"/>
              </a:rPr>
              <a:t>FP9 </a:t>
            </a:r>
            <a:r>
              <a:rPr kumimoji="0" sz="1800" b="0" i="0" u="none" strike="noStrike" kern="1200" cap="none" spc="-220" normalizeH="0" baseline="0" noProof="0" dirty="0">
                <a:ln>
                  <a:noFill/>
                </a:ln>
                <a:solidFill>
                  <a:prstClr val="black"/>
                </a:solidFill>
                <a:effectLst/>
                <a:uLnTx/>
                <a:uFillTx/>
                <a:latin typeface="Arial Black"/>
                <a:ea typeface="+mn-ea"/>
                <a:cs typeface="Arial Black"/>
              </a:rPr>
              <a:t>R&amp;I </a:t>
            </a:r>
            <a:r>
              <a:rPr kumimoji="0" sz="1800" b="0" i="0" u="none" strike="noStrike" kern="1200" cap="none" spc="-95" normalizeH="0" baseline="0" noProof="0" dirty="0">
                <a:ln>
                  <a:noFill/>
                </a:ln>
                <a:solidFill>
                  <a:prstClr val="black"/>
                </a:solidFill>
                <a:effectLst/>
                <a:uLnTx/>
                <a:uFillTx/>
                <a:latin typeface="Arial Black"/>
                <a:ea typeface="+mn-ea"/>
                <a:cs typeface="Arial Black"/>
              </a:rPr>
              <a:t>: </a:t>
            </a:r>
            <a:r>
              <a:rPr kumimoji="0" sz="1800" b="0" i="0" u="none" strike="noStrike" kern="1200" cap="none" spc="-135" normalizeH="0" baseline="0" noProof="0" dirty="0">
                <a:ln>
                  <a:noFill/>
                </a:ln>
                <a:solidFill>
                  <a:prstClr val="black"/>
                </a:solidFill>
                <a:effectLst/>
                <a:uLnTx/>
                <a:uFillTx/>
                <a:latin typeface="Arial Black"/>
                <a:ea typeface="+mn-ea"/>
                <a:cs typeface="Arial Black"/>
              </a:rPr>
              <a:t>Horizon</a:t>
            </a:r>
            <a:r>
              <a:rPr kumimoji="0" sz="1800" b="0" i="0" u="none" strike="noStrike" kern="1200" cap="none" spc="-480" normalizeH="0" baseline="0" noProof="0" dirty="0">
                <a:ln>
                  <a:noFill/>
                </a:ln>
                <a:solidFill>
                  <a:prstClr val="black"/>
                </a:solidFill>
                <a:effectLst/>
                <a:uLnTx/>
                <a:uFillTx/>
                <a:latin typeface="Arial Black"/>
                <a:ea typeface="+mn-ea"/>
                <a:cs typeface="Arial Black"/>
              </a:rPr>
              <a:t> </a:t>
            </a:r>
            <a:r>
              <a:rPr kumimoji="0" sz="1800" b="0" i="0" u="none" strike="noStrike" kern="1200" cap="none" spc="-200" normalizeH="0" baseline="0" noProof="0" dirty="0">
                <a:ln>
                  <a:noFill/>
                </a:ln>
                <a:solidFill>
                  <a:prstClr val="black"/>
                </a:solidFill>
                <a:effectLst/>
                <a:uLnTx/>
                <a:uFillTx/>
                <a:latin typeface="Arial Black"/>
                <a:ea typeface="+mn-ea"/>
                <a:cs typeface="Arial Black"/>
              </a:rPr>
              <a:t>Europe</a:t>
            </a:r>
            <a:endParaRPr kumimoji="0" sz="1800" b="0" i="0" u="none" strike="noStrike" kern="1200" cap="none" spc="0" normalizeH="0" baseline="0" noProof="0">
              <a:ln>
                <a:noFill/>
              </a:ln>
              <a:solidFill>
                <a:prstClr val="black"/>
              </a:solidFill>
              <a:effectLst/>
              <a:uLnTx/>
              <a:uFillTx/>
              <a:latin typeface="Arial Black"/>
              <a:ea typeface="+mn-ea"/>
              <a:cs typeface="Arial Black"/>
            </a:endParaRPr>
          </a:p>
        </p:txBody>
      </p:sp>
      <p:sp>
        <p:nvSpPr>
          <p:cNvPr id="6" name="object 6"/>
          <p:cNvSpPr txBox="1"/>
          <p:nvPr/>
        </p:nvSpPr>
        <p:spPr>
          <a:xfrm>
            <a:off x="627114" y="5026786"/>
            <a:ext cx="7240905" cy="1278255"/>
          </a:xfrm>
          <a:prstGeom prst="rect">
            <a:avLst/>
          </a:prstGeom>
        </p:spPr>
        <p:txBody>
          <a:bodyPr vert="horz" wrap="square" lIns="0" tIns="90170" rIns="0" bIns="0" rtlCol="0">
            <a:spAutoFit/>
          </a:bodyPr>
          <a:lstStyle/>
          <a:p>
            <a:pPr marL="12700" marR="0" lvl="0" indent="0" algn="l" defTabSz="914400" rtl="0" eaLnBrk="1" fontAlgn="auto" latinLnBrk="0" hangingPunct="1">
              <a:lnSpc>
                <a:spcPct val="100000"/>
              </a:lnSpc>
              <a:spcBef>
                <a:spcPts val="710"/>
              </a:spcBef>
              <a:spcAft>
                <a:spcPts val="0"/>
              </a:spcAft>
              <a:buClrTx/>
              <a:buSzTx/>
              <a:buFontTx/>
              <a:buNone/>
              <a:tabLst/>
              <a:defRPr/>
            </a:pPr>
            <a:r>
              <a:rPr kumimoji="0" sz="1800" b="0" i="0" u="none" strike="noStrike" kern="1200" cap="none" spc="-210" normalizeH="0" baseline="0" noProof="0" dirty="0">
                <a:ln>
                  <a:noFill/>
                </a:ln>
                <a:solidFill>
                  <a:prstClr val="black"/>
                </a:solidFill>
                <a:effectLst/>
                <a:uLnTx/>
                <a:uFillTx/>
                <a:latin typeface="Arial Black"/>
                <a:ea typeface="+mn-ea"/>
                <a:cs typeface="Arial Black"/>
              </a:rPr>
              <a:t>FP Education </a:t>
            </a:r>
            <a:r>
              <a:rPr kumimoji="0" sz="1800" b="0" i="0" u="none" strike="noStrike" kern="1200" cap="none" spc="-250" normalizeH="0" baseline="0" noProof="0" dirty="0">
                <a:ln>
                  <a:noFill/>
                </a:ln>
                <a:solidFill>
                  <a:prstClr val="black"/>
                </a:solidFill>
                <a:effectLst/>
                <a:uLnTx/>
                <a:uFillTx/>
                <a:latin typeface="Arial Black"/>
                <a:ea typeface="+mn-ea"/>
                <a:cs typeface="Arial Black"/>
              </a:rPr>
              <a:t>&amp; </a:t>
            </a:r>
            <a:r>
              <a:rPr kumimoji="0" sz="1800" b="0" i="0" u="none" strike="noStrike" kern="1200" cap="none" spc="-185" normalizeH="0" baseline="0" noProof="0" dirty="0">
                <a:ln>
                  <a:noFill/>
                </a:ln>
                <a:solidFill>
                  <a:prstClr val="black"/>
                </a:solidFill>
                <a:effectLst/>
                <a:uLnTx/>
                <a:uFillTx/>
                <a:latin typeface="Arial Black"/>
                <a:ea typeface="+mn-ea"/>
                <a:cs typeface="Arial Black"/>
              </a:rPr>
              <a:t>Formation </a:t>
            </a:r>
            <a:r>
              <a:rPr kumimoji="0" sz="1800" b="0" i="0" u="none" strike="noStrike" kern="1200" cap="none" spc="-95" normalizeH="0" baseline="0" noProof="0" dirty="0">
                <a:ln>
                  <a:noFill/>
                </a:ln>
                <a:solidFill>
                  <a:prstClr val="black"/>
                </a:solidFill>
                <a:effectLst/>
                <a:uLnTx/>
                <a:uFillTx/>
                <a:latin typeface="Arial Black"/>
                <a:ea typeface="+mn-ea"/>
                <a:cs typeface="Arial Black"/>
              </a:rPr>
              <a:t>: </a:t>
            </a:r>
            <a:r>
              <a:rPr kumimoji="0" sz="1800" b="0" i="0" u="none" strike="noStrike" kern="1200" cap="none" spc="-145" normalizeH="0" baseline="0" noProof="0" dirty="0">
                <a:ln>
                  <a:noFill/>
                </a:ln>
                <a:solidFill>
                  <a:prstClr val="black"/>
                </a:solidFill>
                <a:effectLst/>
                <a:uLnTx/>
                <a:uFillTx/>
                <a:latin typeface="Arial"/>
                <a:ea typeface="+mn-ea"/>
                <a:cs typeface="Arial"/>
              </a:rPr>
              <a:t>Erasmus</a:t>
            </a:r>
            <a:r>
              <a:rPr kumimoji="0" sz="1800" b="0" i="0" u="none" strike="noStrike" kern="1200" cap="none" spc="-345" normalizeH="0" baseline="0" noProof="0" dirty="0">
                <a:ln>
                  <a:noFill/>
                </a:ln>
                <a:solidFill>
                  <a:prstClr val="black"/>
                </a:solidFill>
                <a:effectLst/>
                <a:uLnTx/>
                <a:uFillTx/>
                <a:latin typeface="Arial"/>
                <a:ea typeface="+mn-ea"/>
                <a:cs typeface="Arial"/>
              </a:rPr>
              <a:t> </a:t>
            </a:r>
            <a:r>
              <a:rPr kumimoji="0" sz="1800" b="0" i="0" u="none" strike="noStrike" kern="1200" cap="none" spc="-90" normalizeH="0" baseline="0" noProof="0" dirty="0">
                <a:ln>
                  <a:noFill/>
                </a:ln>
                <a:solidFill>
                  <a:prstClr val="black"/>
                </a:solidFill>
                <a:effectLst/>
                <a:uLnTx/>
                <a:uFillTx/>
                <a:latin typeface="Arial"/>
                <a:ea typeface="+mn-ea"/>
                <a:cs typeface="Arial"/>
              </a:rPr>
              <a:t>2030</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15"/>
              </a:spcBef>
              <a:spcAft>
                <a:spcPts val="0"/>
              </a:spcAft>
              <a:buClrTx/>
              <a:buSzTx/>
              <a:buFontTx/>
              <a:buNone/>
              <a:tabLst/>
              <a:defRPr/>
            </a:pPr>
            <a:r>
              <a:rPr kumimoji="0" sz="1800" b="0" i="0" u="none" strike="noStrike" kern="1200" cap="none" spc="-70" normalizeH="0" baseline="0" noProof="0" dirty="0">
                <a:ln>
                  <a:noFill/>
                </a:ln>
                <a:solidFill>
                  <a:prstClr val="black"/>
                </a:solidFill>
                <a:effectLst/>
                <a:uLnTx/>
                <a:uFillTx/>
                <a:latin typeface="Arial"/>
                <a:ea typeface="+mn-ea"/>
                <a:cs typeface="Arial"/>
              </a:rPr>
              <a:t>Préparation </a:t>
            </a:r>
            <a:r>
              <a:rPr kumimoji="0" sz="1800" b="0" i="0" u="none" strike="noStrike" kern="1200" cap="none" spc="-55" normalizeH="0" baseline="0" noProof="0" dirty="0">
                <a:ln>
                  <a:noFill/>
                </a:ln>
                <a:solidFill>
                  <a:prstClr val="black"/>
                </a:solidFill>
                <a:effectLst/>
                <a:uLnTx/>
                <a:uFillTx/>
                <a:latin typeface="Arial"/>
                <a:ea typeface="+mn-ea"/>
                <a:cs typeface="Arial"/>
              </a:rPr>
              <a:t>(soutien </a:t>
            </a:r>
            <a:r>
              <a:rPr kumimoji="0" sz="1800" b="0" i="0" u="none" strike="noStrike" kern="1200" cap="none" spc="-20" normalizeH="0" baseline="0" noProof="0" dirty="0">
                <a:ln>
                  <a:noFill/>
                </a:ln>
                <a:solidFill>
                  <a:prstClr val="black"/>
                </a:solidFill>
                <a:effectLst/>
                <a:uLnTx/>
                <a:uFillTx/>
                <a:latin typeface="Arial"/>
                <a:ea typeface="+mn-ea"/>
                <a:cs typeface="Arial"/>
              </a:rPr>
              <a:t>: </a:t>
            </a:r>
            <a:r>
              <a:rPr kumimoji="0" sz="1800" b="0" i="0" u="none" strike="noStrike" kern="1200" cap="none" spc="-160" normalizeH="0" baseline="0" noProof="0" dirty="0">
                <a:ln>
                  <a:noFill/>
                </a:ln>
                <a:solidFill>
                  <a:prstClr val="black"/>
                </a:solidFill>
                <a:effectLst/>
                <a:uLnTx/>
                <a:uFillTx/>
                <a:latin typeface="Arial"/>
                <a:ea typeface="+mn-ea"/>
                <a:cs typeface="Arial"/>
              </a:rPr>
              <a:t>Reseaux </a:t>
            </a:r>
            <a:r>
              <a:rPr kumimoji="0" sz="1800" b="0" i="0" u="none" strike="noStrike" kern="1200" cap="none" spc="-55" normalizeH="0" baseline="0" noProof="0" dirty="0">
                <a:ln>
                  <a:noFill/>
                </a:ln>
                <a:solidFill>
                  <a:prstClr val="black"/>
                </a:solidFill>
                <a:effectLst/>
                <a:uLnTx/>
                <a:uFillTx/>
                <a:latin typeface="Arial"/>
                <a:ea typeface="+mn-ea"/>
                <a:cs typeface="Arial"/>
              </a:rPr>
              <a:t>université </a:t>
            </a:r>
            <a:r>
              <a:rPr kumimoji="0" sz="1800" b="0" i="0" u="none" strike="noStrike" kern="1200" cap="none" spc="-75" normalizeH="0" baseline="0" noProof="0" dirty="0">
                <a:ln>
                  <a:noFill/>
                </a:ln>
                <a:solidFill>
                  <a:prstClr val="black"/>
                </a:solidFill>
                <a:effectLst/>
                <a:uLnTx/>
                <a:uFillTx/>
                <a:latin typeface="Arial"/>
                <a:ea typeface="+mn-ea"/>
                <a:cs typeface="Arial"/>
              </a:rPr>
              <a:t>européenne </a:t>
            </a:r>
            <a:r>
              <a:rPr kumimoji="0" sz="1800" b="0" i="0" u="none" strike="noStrike" kern="1200" cap="none" spc="25" normalizeH="0" baseline="0" noProof="0" dirty="0">
                <a:ln>
                  <a:noFill/>
                </a:ln>
                <a:solidFill>
                  <a:prstClr val="black"/>
                </a:solidFill>
                <a:effectLst/>
                <a:uLnTx/>
                <a:uFillTx/>
                <a:latin typeface="Arial"/>
                <a:ea typeface="+mn-ea"/>
                <a:cs typeface="Arial"/>
              </a:rPr>
              <a:t>&amp; </a:t>
            </a:r>
            <a:r>
              <a:rPr kumimoji="0" sz="1800" b="0" i="0" u="none" strike="noStrike" kern="1200" cap="none" spc="-75" normalizeH="0" baseline="0" noProof="0" dirty="0">
                <a:ln>
                  <a:noFill/>
                </a:ln>
                <a:solidFill>
                  <a:prstClr val="black"/>
                </a:solidFill>
                <a:effectLst/>
                <a:uLnTx/>
                <a:uFillTx/>
                <a:latin typeface="Arial"/>
                <a:ea typeface="+mn-ea"/>
                <a:cs typeface="Arial"/>
              </a:rPr>
              <a:t>Coopération</a:t>
            </a:r>
            <a:r>
              <a:rPr kumimoji="0" sz="1800" b="0" i="0" u="none" strike="noStrike" kern="1200" cap="none" spc="-210" normalizeH="0" baseline="0" noProof="0" dirty="0">
                <a:ln>
                  <a:noFill/>
                </a:ln>
                <a:solidFill>
                  <a:prstClr val="black"/>
                </a:solidFill>
                <a:effectLst/>
                <a:uLnTx/>
                <a:uFillTx/>
                <a:latin typeface="Arial"/>
                <a:ea typeface="+mn-ea"/>
                <a:cs typeface="Arial"/>
              </a:rPr>
              <a:t> </a:t>
            </a:r>
            <a:r>
              <a:rPr kumimoji="0" sz="1800" b="0" i="0" u="none" strike="noStrike" kern="1200" cap="none" spc="-45" normalizeH="0" baseline="0" noProof="0" dirty="0">
                <a:ln>
                  <a:noFill/>
                </a:ln>
                <a:solidFill>
                  <a:prstClr val="black"/>
                </a:solidFill>
                <a:effectLst/>
                <a:uLnTx/>
                <a:uFillTx/>
                <a:latin typeface="Arial"/>
                <a:ea typeface="+mn-ea"/>
                <a:cs typeface="Arial"/>
              </a:rPr>
              <a:t>Afrique)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8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1" u="none" strike="noStrike" kern="1200" cap="none" spc="-75" normalizeH="0" baseline="0" noProof="0" dirty="0">
                <a:ln>
                  <a:noFill/>
                </a:ln>
                <a:solidFill>
                  <a:prstClr val="black"/>
                </a:solidFill>
                <a:effectLst/>
                <a:uLnTx/>
                <a:uFillTx/>
                <a:latin typeface="Arial"/>
                <a:ea typeface="+mn-ea"/>
                <a:cs typeface="Arial"/>
              </a:rPr>
              <a:t>Consultation </a:t>
            </a:r>
            <a:r>
              <a:rPr kumimoji="0" sz="1800" b="0" i="1" u="none" strike="noStrike" kern="1200" cap="none" spc="-70" normalizeH="0" baseline="0" noProof="0" dirty="0">
                <a:ln>
                  <a:noFill/>
                </a:ln>
                <a:solidFill>
                  <a:prstClr val="black"/>
                </a:solidFill>
                <a:effectLst/>
                <a:uLnTx/>
                <a:uFillTx/>
                <a:latin typeface="Arial"/>
                <a:ea typeface="+mn-ea"/>
                <a:cs typeface="Arial"/>
              </a:rPr>
              <a:t>publique </a:t>
            </a:r>
            <a:r>
              <a:rPr kumimoji="0" sz="1800" b="0" i="1" u="none" strike="noStrike" kern="1200" cap="none" spc="-25" normalizeH="0" baseline="0" noProof="0" dirty="0">
                <a:ln>
                  <a:noFill/>
                </a:ln>
                <a:solidFill>
                  <a:prstClr val="black"/>
                </a:solidFill>
                <a:effectLst/>
                <a:uLnTx/>
                <a:uFillTx/>
                <a:latin typeface="Arial"/>
                <a:ea typeface="+mn-ea"/>
                <a:cs typeface="Arial"/>
              </a:rPr>
              <a:t>et </a:t>
            </a:r>
            <a:r>
              <a:rPr kumimoji="0" sz="1800" b="0" i="1" u="none" strike="noStrike" kern="1200" cap="none" spc="-55" normalizeH="0" baseline="0" noProof="0" dirty="0">
                <a:ln>
                  <a:noFill/>
                </a:ln>
                <a:solidFill>
                  <a:prstClr val="black"/>
                </a:solidFill>
                <a:effectLst/>
                <a:uLnTx/>
                <a:uFillTx/>
                <a:latin typeface="Arial"/>
                <a:ea typeface="+mn-ea"/>
                <a:cs typeface="Arial"/>
              </a:rPr>
              <a:t>pro </a:t>
            </a:r>
            <a:r>
              <a:rPr kumimoji="0" sz="1800" b="0" i="1" u="none" strike="noStrike" kern="1200" cap="none" spc="-90" normalizeH="0" baseline="0" noProof="0" dirty="0">
                <a:ln>
                  <a:noFill/>
                </a:ln>
                <a:solidFill>
                  <a:prstClr val="black"/>
                </a:solidFill>
                <a:effectLst/>
                <a:uLnTx/>
                <a:uFillTx/>
                <a:latin typeface="Arial"/>
                <a:ea typeface="+mn-ea"/>
                <a:cs typeface="Arial"/>
              </a:rPr>
              <a:t>sur </a:t>
            </a:r>
            <a:r>
              <a:rPr kumimoji="0" sz="1800" b="0" i="1" u="none" strike="noStrike" kern="1200" cap="none" spc="-70" normalizeH="0" baseline="0" noProof="0" dirty="0">
                <a:ln>
                  <a:noFill/>
                </a:ln>
                <a:solidFill>
                  <a:prstClr val="black"/>
                </a:solidFill>
                <a:effectLst/>
                <a:uLnTx/>
                <a:uFillTx/>
                <a:latin typeface="Arial"/>
                <a:ea typeface="+mn-ea"/>
                <a:cs typeface="Arial"/>
              </a:rPr>
              <a:t>le </a:t>
            </a:r>
            <a:r>
              <a:rPr kumimoji="0" sz="1800" b="0" i="1" u="none" strike="noStrike" kern="1200" cap="none" spc="-55" normalizeH="0" baseline="0" noProof="0" dirty="0">
                <a:ln>
                  <a:noFill/>
                </a:ln>
                <a:solidFill>
                  <a:prstClr val="black"/>
                </a:solidFill>
                <a:effectLst/>
                <a:uLnTx/>
                <a:uFillTx/>
                <a:latin typeface="Arial"/>
                <a:ea typeface="+mn-ea"/>
                <a:cs typeface="Arial"/>
              </a:rPr>
              <a:t>rôle </a:t>
            </a:r>
            <a:r>
              <a:rPr kumimoji="0" sz="1800" b="0" i="1" u="none" strike="noStrike" kern="1200" cap="none" spc="-114" normalizeH="0" baseline="0" noProof="0" dirty="0">
                <a:ln>
                  <a:noFill/>
                </a:ln>
                <a:solidFill>
                  <a:prstClr val="black"/>
                </a:solidFill>
                <a:effectLst/>
                <a:uLnTx/>
                <a:uFillTx/>
                <a:latin typeface="Arial"/>
                <a:ea typeface="+mn-ea"/>
                <a:cs typeface="Arial"/>
              </a:rPr>
              <a:t>de</a:t>
            </a:r>
            <a:r>
              <a:rPr kumimoji="0" sz="1800" b="0" i="1" u="none" strike="noStrike" kern="1200" cap="none" spc="-229" normalizeH="0" baseline="0" noProof="0" dirty="0">
                <a:ln>
                  <a:noFill/>
                </a:ln>
                <a:solidFill>
                  <a:prstClr val="black"/>
                </a:solidFill>
                <a:effectLst/>
                <a:uLnTx/>
                <a:uFillTx/>
                <a:latin typeface="Arial"/>
                <a:ea typeface="+mn-ea"/>
                <a:cs typeface="Arial"/>
              </a:rPr>
              <a:t> </a:t>
            </a:r>
            <a:r>
              <a:rPr kumimoji="0" sz="1800" b="0" i="1" u="none" strike="noStrike" kern="1200" cap="none" spc="-85" normalizeH="0" baseline="0" noProof="0" dirty="0">
                <a:ln>
                  <a:noFill/>
                </a:ln>
                <a:solidFill>
                  <a:prstClr val="black"/>
                </a:solidFill>
                <a:effectLst/>
                <a:uLnTx/>
                <a:uFillTx/>
                <a:latin typeface="Arial"/>
                <a:ea typeface="+mn-ea"/>
                <a:cs typeface="Arial"/>
              </a:rPr>
              <a:t>l’Europe</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78128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836" y="88569"/>
            <a:ext cx="697325" cy="78222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5356859" y="5700895"/>
            <a:ext cx="1463294" cy="82514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6739128" y="5734811"/>
            <a:ext cx="1501140" cy="78028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p:nvPr/>
        </p:nvSpPr>
        <p:spPr>
          <a:xfrm>
            <a:off x="1114107" y="5845754"/>
            <a:ext cx="4163060" cy="574040"/>
          </a:xfrm>
          <a:prstGeom prst="rect">
            <a:avLst/>
          </a:prstGeom>
        </p:spPr>
        <p:txBody>
          <a:bodyPr vert="horz" wrap="square" lIns="0" tIns="12700" rIns="0" bIns="0" rtlCol="0">
            <a:spAutoFit/>
          </a:bodyPr>
          <a:lstStyle/>
          <a:p>
            <a:pPr marL="12700" marR="5080" lvl="0" indent="493395"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35" normalizeH="0" baseline="0" noProof="0" dirty="0">
                <a:ln>
                  <a:noFill/>
                </a:ln>
                <a:solidFill>
                  <a:prstClr val="black"/>
                </a:solidFill>
                <a:effectLst/>
                <a:uLnTx/>
                <a:uFillTx/>
                <a:latin typeface="Arial"/>
                <a:ea typeface="+mn-ea"/>
                <a:cs typeface="Arial"/>
              </a:rPr>
              <a:t>La </a:t>
            </a:r>
            <a:r>
              <a:rPr kumimoji="0" sz="1200" b="0" i="0" u="none" strike="noStrike" kern="1200" cap="none" spc="-45" normalizeH="0" baseline="0" noProof="0" dirty="0">
                <a:ln>
                  <a:noFill/>
                </a:ln>
                <a:solidFill>
                  <a:prstClr val="black"/>
                </a:solidFill>
                <a:effectLst/>
                <a:uLnTx/>
                <a:uFillTx/>
                <a:latin typeface="Arial"/>
                <a:ea typeface="+mn-ea"/>
                <a:cs typeface="Arial"/>
              </a:rPr>
              <a:t>Plateforme </a:t>
            </a:r>
            <a:r>
              <a:rPr kumimoji="0" sz="1200" b="0" i="0" u="none" strike="noStrike" kern="1200" cap="none" spc="-30" normalizeH="0" baseline="0" noProof="0" dirty="0">
                <a:ln>
                  <a:noFill/>
                </a:ln>
                <a:solidFill>
                  <a:prstClr val="black"/>
                </a:solidFill>
                <a:effectLst/>
                <a:uLnTx/>
                <a:uFillTx/>
                <a:latin typeface="Arial"/>
                <a:ea typeface="+mn-ea"/>
                <a:cs typeface="Arial"/>
              </a:rPr>
              <a:t>projets </a:t>
            </a:r>
            <a:r>
              <a:rPr kumimoji="0" sz="1200" b="0" i="0" u="none" strike="noStrike" kern="1200" cap="none" spc="-55" normalizeH="0" baseline="0" noProof="0" dirty="0">
                <a:ln>
                  <a:noFill/>
                </a:ln>
                <a:solidFill>
                  <a:prstClr val="black"/>
                </a:solidFill>
                <a:effectLst/>
                <a:uLnTx/>
                <a:uFillTx/>
                <a:latin typeface="Arial"/>
                <a:ea typeface="+mn-ea"/>
                <a:cs typeface="Arial"/>
              </a:rPr>
              <a:t>européens </a:t>
            </a:r>
            <a:r>
              <a:rPr kumimoji="0" sz="1200" b="0" i="0" u="none" strike="noStrike" kern="1200" cap="none" spc="-50" normalizeH="0" baseline="0" noProof="0" dirty="0">
                <a:ln>
                  <a:noFill/>
                </a:ln>
                <a:solidFill>
                  <a:prstClr val="black"/>
                </a:solidFill>
                <a:effectLst/>
                <a:uLnTx/>
                <a:uFillTx/>
                <a:latin typeface="Arial"/>
                <a:ea typeface="+mn-ea"/>
                <a:cs typeface="Arial"/>
              </a:rPr>
              <a:t>est </a:t>
            </a:r>
            <a:r>
              <a:rPr kumimoji="0" sz="1200" b="0" i="0" u="none" strike="noStrike" kern="1200" cap="none" spc="-45" normalizeH="0" baseline="0" noProof="0" dirty="0">
                <a:ln>
                  <a:noFill/>
                </a:ln>
                <a:solidFill>
                  <a:prstClr val="black"/>
                </a:solidFill>
                <a:effectLst/>
                <a:uLnTx/>
                <a:uFillTx/>
                <a:latin typeface="Arial"/>
                <a:ea typeface="+mn-ea"/>
                <a:cs typeface="Arial"/>
              </a:rPr>
              <a:t>financée </a:t>
            </a:r>
            <a:r>
              <a:rPr kumimoji="0" sz="1200" b="0" i="0" u="none" strike="noStrike" kern="1200" cap="none" spc="-40" normalizeH="0" baseline="0" noProof="0" dirty="0">
                <a:ln>
                  <a:noFill/>
                </a:ln>
                <a:solidFill>
                  <a:prstClr val="black"/>
                </a:solidFill>
                <a:effectLst/>
                <a:uLnTx/>
                <a:uFillTx/>
                <a:latin typeface="Arial"/>
                <a:ea typeface="+mn-ea"/>
                <a:cs typeface="Arial"/>
              </a:rPr>
              <a:t>par </a:t>
            </a:r>
            <a:r>
              <a:rPr kumimoji="0" sz="1200" b="0" i="0" u="none" strike="noStrike" kern="1200" cap="none" spc="-45" normalizeH="0" baseline="0" noProof="0" dirty="0">
                <a:ln>
                  <a:noFill/>
                </a:ln>
                <a:solidFill>
                  <a:prstClr val="black"/>
                </a:solidFill>
                <a:effectLst/>
                <a:uLnTx/>
                <a:uFillTx/>
                <a:latin typeface="Arial"/>
                <a:ea typeface="+mn-ea"/>
                <a:cs typeface="Arial"/>
              </a:rPr>
              <a:t>la </a:t>
            </a:r>
            <a:r>
              <a:rPr kumimoji="0" sz="1200" b="0" i="0" u="none" strike="noStrike" kern="1200" cap="none" spc="-85" normalizeH="0" baseline="0" noProof="0" dirty="0">
                <a:ln>
                  <a:noFill/>
                </a:ln>
                <a:solidFill>
                  <a:prstClr val="black"/>
                </a:solidFill>
                <a:effectLst/>
                <a:uLnTx/>
                <a:uFillTx/>
                <a:latin typeface="Arial"/>
                <a:ea typeface="+mn-ea"/>
                <a:cs typeface="Arial"/>
              </a:rPr>
              <a:t>Région  </a:t>
            </a:r>
            <a:r>
              <a:rPr kumimoji="0" sz="1200" b="0" i="0" u="none" strike="noStrike" kern="1200" cap="none" spc="-60" normalizeH="0" baseline="0" noProof="0" dirty="0">
                <a:ln>
                  <a:noFill/>
                </a:ln>
                <a:solidFill>
                  <a:prstClr val="black"/>
                </a:solidFill>
                <a:effectLst/>
                <a:uLnTx/>
                <a:uFillTx/>
                <a:latin typeface="Arial"/>
                <a:ea typeface="+mn-ea"/>
                <a:cs typeface="Arial"/>
              </a:rPr>
              <a:t>Bretagne, </a:t>
            </a:r>
            <a:r>
              <a:rPr kumimoji="0" sz="1200" b="0" i="0" u="none" strike="noStrike" kern="1200" cap="none" spc="-35" normalizeH="0" baseline="0" noProof="0" dirty="0">
                <a:ln>
                  <a:noFill/>
                </a:ln>
                <a:solidFill>
                  <a:prstClr val="black"/>
                </a:solidFill>
                <a:effectLst/>
                <a:uLnTx/>
                <a:uFillTx/>
                <a:latin typeface="Arial"/>
                <a:ea typeface="+mn-ea"/>
                <a:cs typeface="Arial"/>
              </a:rPr>
              <a:t>le </a:t>
            </a:r>
            <a:r>
              <a:rPr kumimoji="0" sz="1200" b="0" i="0" u="none" strike="noStrike" kern="1200" cap="none" spc="-75" normalizeH="0" baseline="0" noProof="0" dirty="0">
                <a:ln>
                  <a:noFill/>
                </a:ln>
                <a:solidFill>
                  <a:prstClr val="black"/>
                </a:solidFill>
                <a:effectLst/>
                <a:uLnTx/>
                <a:uFillTx/>
                <a:latin typeface="Arial"/>
                <a:ea typeface="+mn-ea"/>
                <a:cs typeface="Arial"/>
              </a:rPr>
              <a:t>Fond </a:t>
            </a:r>
            <a:r>
              <a:rPr kumimoji="0" sz="1200" b="0" i="0" u="none" strike="noStrike" kern="1200" cap="none" spc="-45" normalizeH="0" baseline="0" noProof="0" dirty="0">
                <a:ln>
                  <a:noFill/>
                </a:ln>
                <a:solidFill>
                  <a:prstClr val="black"/>
                </a:solidFill>
                <a:effectLst/>
                <a:uLnTx/>
                <a:uFillTx/>
                <a:latin typeface="Arial"/>
                <a:ea typeface="+mn-ea"/>
                <a:cs typeface="Arial"/>
              </a:rPr>
              <a:t>européen </a:t>
            </a:r>
            <a:r>
              <a:rPr kumimoji="0" sz="1200" b="0" i="0" u="none" strike="noStrike" kern="1200" cap="none" spc="-55" normalizeH="0" baseline="0" noProof="0" dirty="0">
                <a:ln>
                  <a:noFill/>
                </a:ln>
                <a:solidFill>
                  <a:prstClr val="black"/>
                </a:solidFill>
                <a:effectLst/>
                <a:uLnTx/>
                <a:uFillTx/>
                <a:latin typeface="Arial"/>
                <a:ea typeface="+mn-ea"/>
                <a:cs typeface="Arial"/>
              </a:rPr>
              <a:t>de </a:t>
            </a:r>
            <a:r>
              <a:rPr kumimoji="0" sz="1200" b="0" i="0" u="none" strike="noStrike" kern="1200" cap="none" spc="-40" normalizeH="0" baseline="0" noProof="0" dirty="0">
                <a:ln>
                  <a:noFill/>
                </a:ln>
                <a:solidFill>
                  <a:prstClr val="black"/>
                </a:solidFill>
                <a:effectLst/>
                <a:uLnTx/>
                <a:uFillTx/>
                <a:latin typeface="Arial"/>
                <a:ea typeface="+mn-ea"/>
                <a:cs typeface="Arial"/>
              </a:rPr>
              <a:t>développement régional</a:t>
            </a:r>
            <a:r>
              <a:rPr kumimoji="0" sz="1200" b="0" i="0" u="none" strike="noStrike" kern="1200" cap="none" spc="-185" normalizeH="0" baseline="0" noProof="0" dirty="0">
                <a:ln>
                  <a:noFill/>
                </a:ln>
                <a:solidFill>
                  <a:prstClr val="black"/>
                </a:solidFill>
                <a:effectLst/>
                <a:uLnTx/>
                <a:uFillTx/>
                <a:latin typeface="Arial"/>
                <a:ea typeface="+mn-ea"/>
                <a:cs typeface="Arial"/>
              </a:rPr>
              <a:t> </a:t>
            </a:r>
            <a:r>
              <a:rPr kumimoji="0" sz="1200" b="0" i="0" u="none" strike="noStrike" kern="1200" cap="none" spc="-150" normalizeH="0" baseline="0" noProof="0" dirty="0">
                <a:ln>
                  <a:noFill/>
                </a:ln>
                <a:solidFill>
                  <a:prstClr val="black"/>
                </a:solidFill>
                <a:effectLst/>
                <a:uLnTx/>
                <a:uFillTx/>
                <a:latin typeface="Arial"/>
                <a:ea typeface="+mn-ea"/>
                <a:cs typeface="Arial"/>
              </a:rPr>
              <a:t>(FEDER) </a:t>
            </a:r>
            <a:r>
              <a:rPr kumimoji="0" sz="1200" b="0" i="0" u="none" strike="noStrike" kern="1200" cap="none" spc="-10" normalizeH="0" baseline="0" noProof="0" dirty="0">
                <a:ln>
                  <a:noFill/>
                </a:ln>
                <a:solidFill>
                  <a:prstClr val="black"/>
                </a:solidFill>
                <a:effectLst/>
                <a:uLnTx/>
                <a:uFillTx/>
                <a:latin typeface="Arial"/>
                <a:ea typeface="+mn-ea"/>
                <a:cs typeface="Arial"/>
              </a:rPr>
              <a:t>et</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97231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25" normalizeH="0" baseline="0" noProof="0" dirty="0">
                <a:ln>
                  <a:noFill/>
                </a:ln>
                <a:solidFill>
                  <a:prstClr val="black"/>
                </a:solidFill>
                <a:effectLst/>
                <a:uLnTx/>
                <a:uFillTx/>
                <a:latin typeface="Arial"/>
                <a:ea typeface="+mn-ea"/>
                <a:cs typeface="Arial"/>
              </a:rPr>
              <a:t>portée </a:t>
            </a:r>
            <a:r>
              <a:rPr kumimoji="0" sz="1200" b="0" i="0" u="none" strike="noStrike" kern="1200" cap="none" spc="-40" normalizeH="0" baseline="0" noProof="0" dirty="0">
                <a:ln>
                  <a:noFill/>
                </a:ln>
                <a:solidFill>
                  <a:prstClr val="black"/>
                </a:solidFill>
                <a:effectLst/>
                <a:uLnTx/>
                <a:uFillTx/>
                <a:latin typeface="Arial"/>
                <a:ea typeface="+mn-ea"/>
                <a:cs typeface="Arial"/>
              </a:rPr>
              <a:t>par </a:t>
            </a:r>
            <a:r>
              <a:rPr kumimoji="0" sz="1200" b="0" i="0" u="none" strike="noStrike" kern="1200" cap="none" spc="-35" normalizeH="0" baseline="0" noProof="0" dirty="0">
                <a:ln>
                  <a:noFill/>
                </a:ln>
                <a:solidFill>
                  <a:prstClr val="black"/>
                </a:solidFill>
                <a:effectLst/>
                <a:uLnTx/>
                <a:uFillTx/>
                <a:latin typeface="Arial"/>
                <a:ea typeface="+mn-ea"/>
                <a:cs typeface="Arial"/>
              </a:rPr>
              <a:t>l’Université </a:t>
            </a:r>
            <a:r>
              <a:rPr kumimoji="0" sz="1200" b="0" i="0" u="none" strike="noStrike" kern="1200" cap="none" spc="-55" normalizeH="0" baseline="0" noProof="0" dirty="0">
                <a:ln>
                  <a:noFill/>
                </a:ln>
                <a:solidFill>
                  <a:prstClr val="black"/>
                </a:solidFill>
                <a:effectLst/>
                <a:uLnTx/>
                <a:uFillTx/>
                <a:latin typeface="Arial"/>
                <a:ea typeface="+mn-ea"/>
                <a:cs typeface="Arial"/>
              </a:rPr>
              <a:t>de </a:t>
            </a:r>
            <a:r>
              <a:rPr kumimoji="0" sz="1200" b="0" i="0" u="none" strike="noStrike" kern="1200" cap="none" spc="-100" normalizeH="0" baseline="0" noProof="0" dirty="0">
                <a:ln>
                  <a:noFill/>
                </a:ln>
                <a:solidFill>
                  <a:prstClr val="black"/>
                </a:solidFill>
                <a:effectLst/>
                <a:uLnTx/>
                <a:uFillTx/>
                <a:latin typeface="Arial"/>
                <a:ea typeface="+mn-ea"/>
                <a:cs typeface="Arial"/>
              </a:rPr>
              <a:t>Rennes</a:t>
            </a:r>
            <a:r>
              <a:rPr kumimoji="0" sz="1200" b="0" i="0" u="none" strike="noStrike" kern="1200" cap="none" spc="-220" normalizeH="0" baseline="0" noProof="0" dirty="0">
                <a:ln>
                  <a:noFill/>
                </a:ln>
                <a:solidFill>
                  <a:prstClr val="black"/>
                </a:solidFill>
                <a:effectLst/>
                <a:uLnTx/>
                <a:uFillTx/>
                <a:latin typeface="Arial"/>
                <a:ea typeface="+mn-ea"/>
                <a:cs typeface="Arial"/>
              </a:rPr>
              <a:t> </a:t>
            </a:r>
            <a:r>
              <a:rPr kumimoji="0" sz="1200" b="0" i="0" u="none" strike="noStrike" kern="1200" cap="none" spc="-60" normalizeH="0" baseline="0" noProof="0" dirty="0">
                <a:ln>
                  <a:noFill/>
                </a:ln>
                <a:solidFill>
                  <a:prstClr val="black"/>
                </a:solidFill>
                <a:effectLst/>
                <a:uLnTx/>
                <a:uFillTx/>
                <a:latin typeface="Arial"/>
                <a:ea typeface="+mn-ea"/>
                <a:cs typeface="Arial"/>
              </a:rPr>
              <a:t>1</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307340">
              <a:lnSpc>
                <a:spcPct val="100000"/>
              </a:lnSpc>
              <a:spcBef>
                <a:spcPts val="105"/>
              </a:spcBef>
            </a:pPr>
            <a:r>
              <a:rPr spc="-30" dirty="0">
                <a:hlinkClick r:id="rId5"/>
              </a:rPr>
              <a:t>https://2pe-bretagne.eu/</a:t>
            </a:r>
          </a:p>
        </p:txBody>
      </p:sp>
      <p:sp>
        <p:nvSpPr>
          <p:cNvPr id="7" name="object 7"/>
          <p:cNvSpPr txBox="1"/>
          <p:nvPr/>
        </p:nvSpPr>
        <p:spPr>
          <a:xfrm>
            <a:off x="2922600" y="3309746"/>
            <a:ext cx="3594100" cy="33083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000" b="0" i="0" u="none" strike="noStrike" kern="1200" cap="none" spc="-90" normalizeH="0" baseline="0" noProof="0" dirty="0">
                <a:ln>
                  <a:noFill/>
                </a:ln>
                <a:solidFill>
                  <a:prstClr val="black"/>
                </a:solidFill>
                <a:effectLst/>
                <a:uLnTx/>
                <a:uFillTx/>
                <a:latin typeface="Arial"/>
                <a:ea typeface="+mn-ea"/>
                <a:cs typeface="Arial"/>
                <a:hlinkClick r:id="rId6"/>
              </a:rPr>
              <a:t>delphine.muths@2PE-bretagne.eu</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680866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dirty="0" smtClean="0">
                <a:solidFill>
                  <a:srgbClr val="03607A"/>
                </a:solidFill>
                <a:latin typeface="Calibri"/>
                <a:cs typeface="Calibri"/>
              </a:rPr>
              <a:t>LOPS</a:t>
            </a:r>
            <a:endParaRPr lang="fr-FR" sz="5400" dirty="0">
              <a:solidFill>
                <a:srgbClr val="03607A"/>
              </a:solidFill>
              <a:latin typeface="Calibri"/>
              <a:cs typeface="Calibri"/>
            </a:endParaRP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ous-titre 3"/>
          <p:cNvSpPr>
            <a:spLocks noGrp="1"/>
          </p:cNvSpPr>
          <p:nvPr>
            <p:ph type="subTitle" idx="1"/>
          </p:nvPr>
        </p:nvSpPr>
        <p:spPr/>
        <p:txBody>
          <a:bodyPr/>
          <a:lstStyle/>
          <a:p>
            <a:endParaRPr lang="fr-FR" dirty="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495042"/>
            <a:ext cx="4572000" cy="1347216"/>
          </a:xfrm>
          <a:prstGeom prst="rect">
            <a:avLst/>
          </a:prstGeom>
        </p:spPr>
      </p:pic>
    </p:spTree>
    <p:extLst>
      <p:ext uri="{BB962C8B-B14F-4D97-AF65-F5344CB8AC3E}">
        <p14:creationId xmlns:p14="http://schemas.microsoft.com/office/powerpoint/2010/main" val="1713827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14607"/>
            <a:ext cx="2808312" cy="82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03" y="529125"/>
            <a:ext cx="323850"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descr="image_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4601" y="5484091"/>
            <a:ext cx="908691" cy="53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Site-Web-du-Projet-IDEALG_med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9062" y="6119813"/>
            <a:ext cx="11509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Logo-France-Energies-Marin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5281" y="6331744"/>
            <a:ext cx="959644"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txBox="1">
            <a:spLocks noChangeArrowheads="1"/>
          </p:cNvSpPr>
          <p:nvPr/>
        </p:nvSpPr>
        <p:spPr bwMode="auto">
          <a:xfrm>
            <a:off x="579093" y="1003769"/>
            <a:ext cx="8229600" cy="571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GB" altLang="ja-JP" sz="1500" b="1" i="0" u="none" strike="noStrike" kern="0" cap="none" spc="0" normalizeH="0" baseline="0" noProof="0" dirty="0" smtClean="0">
                <a:ln>
                  <a:noFill/>
                </a:ln>
                <a:solidFill>
                  <a:srgbClr val="002060"/>
                </a:solidFill>
                <a:effectLst/>
                <a:uLnTx/>
                <a:uFillTx/>
                <a:latin typeface="Arial Narrow" panose="020B0606020202030204" pitchFamily="34" charset="0"/>
                <a:ea typeface="ＭＳ Ｐゴシック" pitchFamily="1" charset="-128"/>
                <a:cs typeface="+mn-cs"/>
              </a:rPr>
              <a:t>Multidisciplinary Laboratory – EA 3884 – </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GB" altLang="ja-JP" sz="1500" b="1" i="0" u="none" strike="noStrike" kern="0" cap="none" spc="0" normalizeH="0" baseline="0" noProof="0" dirty="0">
              <a:ln>
                <a:noFill/>
              </a:ln>
              <a:solidFill>
                <a:srgbClr val="002060"/>
              </a:solidFill>
              <a:effectLst/>
              <a:uLnTx/>
              <a:uFillTx/>
              <a:latin typeface="Arial Narrow" panose="020B0606020202030204" pitchFamily="34" charset="0"/>
              <a:ea typeface="ＭＳ Ｐゴシック" pitchFamily="1" charset="-128"/>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fr-FR" sz="1500" b="1" i="0" u="none" strike="noStrike" kern="0" cap="none" spc="0" normalizeH="0" baseline="0" noProof="0" dirty="0" smtClean="0">
                <a:ln>
                  <a:noFill/>
                </a:ln>
                <a:solidFill>
                  <a:srgbClr val="002060"/>
                </a:solidFill>
                <a:effectLst/>
                <a:uLnTx/>
                <a:uFillTx/>
                <a:latin typeface="Arial Narrow" panose="020B0606020202030204" pitchFamily="34" charset="0"/>
                <a:ea typeface="+mn-ea"/>
                <a:cs typeface="+mn-cs"/>
              </a:rPr>
              <a:t>34 Researchers – Vannes and Lorient:</a:t>
            </a: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fr-FR" sz="1500" b="0" i="0" u="none" strike="noStrike" kern="0" cap="none" spc="0" normalizeH="0" baseline="0" noProof="0" dirty="0" smtClean="0">
                <a:ln>
                  <a:noFill/>
                </a:ln>
                <a:solidFill>
                  <a:srgbClr val="002060"/>
                </a:solidFill>
                <a:effectLst/>
                <a:uLnTx/>
                <a:uFillTx/>
                <a:latin typeface="Arial Narrow" panose="020B0606020202030204" pitchFamily="34" charset="0"/>
                <a:ea typeface="+mn-ea"/>
                <a:cs typeface="+mn-cs"/>
              </a:rPr>
              <a:t>- 17 permanent teachers/researchers permanents et 2 temporary</a:t>
            </a: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fr-FR" sz="1500" b="0" i="0" u="none" strike="noStrike" kern="0" cap="none" spc="0" normalizeH="0" baseline="0" noProof="0" dirty="0" smtClean="0">
                <a:ln>
                  <a:noFill/>
                </a:ln>
                <a:solidFill>
                  <a:srgbClr val="002060"/>
                </a:solidFill>
                <a:effectLst/>
                <a:uLnTx/>
                <a:uFillTx/>
                <a:latin typeface="Arial Narrow" panose="020B0606020202030204" pitchFamily="34" charset="0"/>
                <a:ea typeface="+mn-ea"/>
                <a:cs typeface="+mn-cs"/>
              </a:rPr>
              <a:t>- 5 engineers et 1 technician</a:t>
            </a: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fr-FR" sz="1500" b="0" i="0" u="none" strike="noStrike" kern="0" cap="none" spc="0" normalizeH="0" baseline="0" noProof="0" dirty="0" smtClean="0">
                <a:ln>
                  <a:noFill/>
                </a:ln>
                <a:solidFill>
                  <a:srgbClr val="002060"/>
                </a:solidFill>
                <a:effectLst/>
                <a:uLnTx/>
                <a:uFillTx/>
                <a:latin typeface="Arial Narrow" panose="020B0606020202030204" pitchFamily="34" charset="0"/>
                <a:ea typeface="+mn-ea"/>
                <a:cs typeface="+mn-cs"/>
              </a:rPr>
              <a:t>- 10 PhD students</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US" altLang="ja-JP" sz="1500" b="1" i="0" u="none" strike="noStrike" kern="0" cap="none" spc="0" normalizeH="0" baseline="0" noProof="0" dirty="0">
              <a:ln>
                <a:noFill/>
              </a:ln>
              <a:solidFill>
                <a:srgbClr val="002060"/>
              </a:solidFill>
              <a:effectLst/>
              <a:uLnTx/>
              <a:uFillTx/>
              <a:latin typeface="Arial Narrow" panose="020B0606020202030204" pitchFamily="34" charset="0"/>
              <a:ea typeface="ＭＳ Ｐゴシック" pitchFamily="1" charset="-128"/>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GB" altLang="ja-JP" sz="1500" b="1" i="0" u="none" strike="noStrike" kern="0" cap="none" spc="0" normalizeH="0" baseline="0" noProof="0" dirty="0" smtClean="0">
                <a:ln>
                  <a:noFill/>
                </a:ln>
                <a:solidFill>
                  <a:srgbClr val="002060"/>
                </a:solidFill>
                <a:effectLst/>
                <a:uLnTx/>
                <a:uFillTx/>
                <a:latin typeface="Arial Narrow" panose="020B0606020202030204" pitchFamily="34" charset="0"/>
                <a:ea typeface="ＭＳ Ｐゴシック" pitchFamily="1" charset="-128"/>
                <a:cs typeface="+mn-cs"/>
              </a:rPr>
              <a:t>(1) Biofilm </a:t>
            </a:r>
            <a:r>
              <a:rPr kumimoji="0" lang="en-GB" altLang="ja-JP" sz="1500" b="1" i="0" u="none" strike="noStrike" kern="0" cap="none" spc="0" normalizeH="0" baseline="0" noProof="0" dirty="0">
                <a:ln>
                  <a:noFill/>
                </a:ln>
                <a:solidFill>
                  <a:srgbClr val="002060"/>
                </a:solidFill>
                <a:effectLst/>
                <a:uLnTx/>
                <a:uFillTx/>
                <a:latin typeface="Arial Narrow" panose="020B0606020202030204" pitchFamily="34" charset="0"/>
                <a:ea typeface="ＭＳ Ｐゴシック" pitchFamily="1" charset="-128"/>
                <a:cs typeface="+mn-cs"/>
              </a:rPr>
              <a:t>– Microbiome </a:t>
            </a: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Study of </a:t>
            </a:r>
            <a:r>
              <a:rPr kumimoji="0" lang="en-US" sz="1500" b="0" i="1"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Pseudoalteromonas</a:t>
            </a:r>
            <a:r>
              <a:rPr kumimoji="0" lang="en-US" sz="1500" b="0" i="1"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en-US"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model</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Study of marine biofilm development (bacteria/microalgae/sponges) </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Biofilms pathogenic bacteria</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Microbiome and bioremediation (Holothurian and sponges)</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1500" b="1"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(2) Blue </a:t>
            </a:r>
            <a:r>
              <a:rPr kumimoji="0" lang="en-US" sz="15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biotechnology</a:t>
            </a: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Upgrading of marine biological </a:t>
            </a:r>
            <a:r>
              <a:rPr kumimoji="0" lang="en-US"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resources (micro-, </a:t>
            </a:r>
            <a:r>
              <a:rPr kumimoji="0" lang="en-US"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macroalgae</a:t>
            </a:r>
            <a:r>
              <a:rPr kumimoji="0" lang="en-US"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bacteria)</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Research of new innovative sustainable processes for extraction and purification of </a:t>
            </a:r>
            <a:r>
              <a:rPr kumimoji="0" lang="en-US"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biomolecules </a:t>
            </a:r>
            <a:r>
              <a:rPr kumimoji="0" lang="en-US" sz="1500" b="1"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from </a:t>
            </a:r>
            <a:r>
              <a:rPr kumimoji="0" lang="en-US" sz="1500" b="1"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macroalgae</a:t>
            </a:r>
            <a:r>
              <a:rPr kumimoji="0" lang="en-US" sz="1500" b="1"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(anti-biofilm/anti-bacteria/ anti-Quorum Sensing/antifouling; anti-oxidant, anti-viral activities)</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Development of </a:t>
            </a:r>
            <a:r>
              <a:rPr kumimoji="0" lang="en-US"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antibiofilm</a:t>
            </a: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/antifouling </a:t>
            </a:r>
            <a:r>
              <a:rPr kumimoji="0" lang="en-US"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surface – Lab-Com SAFER (</a:t>
            </a:r>
            <a:r>
              <a:rPr kumimoji="0" lang="en-US"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Nautix</a:t>
            </a:r>
            <a:r>
              <a:rPr kumimoji="0" lang="en-US"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Ecotoxicology and screening of molecules </a:t>
            </a:r>
            <a:r>
              <a:rPr kumimoji="0" lang="en-US" sz="15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Plate form </a:t>
            </a:r>
            <a:endParaRPr kumimoji="0" lang="en-US" altLang="fr-FR" sz="1500" b="1" i="0" u="none" strike="noStrike" kern="0" cap="none" spc="0" normalizeH="0" baseline="0" noProof="0" dirty="0" smtClean="0">
              <a:ln>
                <a:noFill/>
              </a:ln>
              <a:solidFill>
                <a:srgbClr val="00206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US" altLang="fr-FR" sz="1500" b="1" i="0" u="none" strike="noStrike" kern="0" cap="none" spc="0" normalizeH="0" baseline="0" noProof="0" dirty="0" smtClean="0">
              <a:ln>
                <a:noFill/>
              </a:ln>
              <a:solidFill>
                <a:srgbClr val="002060"/>
              </a:solidFill>
              <a:effectLst/>
              <a:uLnTx/>
              <a:uFillTx/>
              <a:latin typeface="Arial Narrow" panose="020B0606020202030204" pitchFamily="34" charset="0"/>
              <a:ea typeface="+mn-ea"/>
              <a:cs typeface="+mn-cs"/>
            </a:endParaRPr>
          </a:p>
        </p:txBody>
      </p:sp>
      <p:pic>
        <p:nvPicPr>
          <p:cNvPr id="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241" y="1106314"/>
            <a:ext cx="2892559" cy="181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Texte 9"/>
          <p:cNvSpPr txBox="1">
            <a:spLocks noChangeArrowheads="1"/>
          </p:cNvSpPr>
          <p:nvPr/>
        </p:nvSpPr>
        <p:spPr bwMode="auto">
          <a:xfrm>
            <a:off x="6392566" y="2593517"/>
            <a:ext cx="5084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smtClean="0">
                <a:ln>
                  <a:noFill/>
                </a:ln>
                <a:solidFill>
                  <a:srgbClr val="FF0000"/>
                </a:solidFill>
                <a:effectLst/>
                <a:uLnTx/>
                <a:uFillTx/>
                <a:latin typeface="Arial" charset="0"/>
                <a:ea typeface="+mn-ea"/>
                <a:cs typeface="Arial" charset="0"/>
              </a:rPr>
              <a:t>UBS</a:t>
            </a:r>
          </a:p>
        </p:txBody>
      </p:sp>
      <p:sp>
        <p:nvSpPr>
          <p:cNvPr id="19" name="Ellipse 18"/>
          <p:cNvSpPr/>
          <p:nvPr/>
        </p:nvSpPr>
        <p:spPr>
          <a:xfrm rot="300000">
            <a:off x="6746918" y="2247000"/>
            <a:ext cx="987201" cy="464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ZoneTexte 2"/>
          <p:cNvSpPr txBox="1"/>
          <p:nvPr/>
        </p:nvSpPr>
        <p:spPr>
          <a:xfrm>
            <a:off x="5436096" y="188640"/>
            <a:ext cx="35283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7030A0"/>
                </a:solidFill>
                <a:effectLst/>
                <a:uLnTx/>
                <a:uFillTx/>
                <a:latin typeface="Arial Narrow" panose="020B0606020202030204" pitchFamily="34" charset="0"/>
                <a:ea typeface="+mn-ea"/>
                <a:cs typeface="+mn-cs"/>
              </a:rPr>
              <a:t>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7030A0"/>
                </a:solidFill>
                <a:effectLst/>
                <a:uLnTx/>
                <a:uFillTx/>
                <a:latin typeface="Arial Narrow" panose="020B0606020202030204" pitchFamily="34" charset="0"/>
                <a:ea typeface="+mn-ea"/>
                <a:cs typeface="+mn-cs"/>
              </a:rPr>
              <a:t>nathalie.bourgougnon@univ-ubs.fr</a:t>
            </a:r>
            <a:endParaRPr kumimoji="0" lang="fr-FR" sz="1800" b="0" i="0" u="none" strike="noStrike" kern="1200" cap="none" spc="0" normalizeH="0" baseline="0" noProof="0" dirty="0">
              <a:ln>
                <a:noFill/>
              </a:ln>
              <a:solidFill>
                <a:srgbClr val="7030A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777917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dirty="0" smtClean="0">
                <a:solidFill>
                  <a:srgbClr val="03607A"/>
                </a:solidFill>
                <a:latin typeface="Calibri"/>
                <a:cs typeface="Calibri"/>
              </a:rPr>
              <a:t> </a:t>
            </a:r>
            <a:endParaRPr lang="fr-FR" sz="5400" dirty="0">
              <a:solidFill>
                <a:srgbClr val="03607A"/>
              </a:solidFill>
              <a:latin typeface="Calibri"/>
              <a:cs typeface="Calibri"/>
            </a:endParaRP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ous-titre 3"/>
          <p:cNvSpPr>
            <a:spLocks noGrp="1"/>
          </p:cNvSpPr>
          <p:nvPr>
            <p:ph type="subTitle" idx="1"/>
          </p:nvPr>
        </p:nvSpPr>
        <p:spPr/>
        <p:txBody>
          <a:bodyPr/>
          <a:lstStyle/>
          <a:p>
            <a:endParaRPr lang="fr-FR" dirty="0"/>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435" y="2348879"/>
            <a:ext cx="3935449" cy="1713707"/>
          </a:xfrm>
          <a:prstGeom prst="rect">
            <a:avLst/>
          </a:prstGeom>
        </p:spPr>
      </p:pic>
    </p:spTree>
    <p:extLst>
      <p:ext uri="{BB962C8B-B14F-4D97-AF65-F5344CB8AC3E}">
        <p14:creationId xmlns:p14="http://schemas.microsoft.com/office/powerpoint/2010/main" val="4118721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9422" y="1271950"/>
            <a:ext cx="8262257" cy="33239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Since</a:t>
            </a:r>
            <a:r>
              <a:rPr kumimoji="0" lang="fr-FR"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400" b="1"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2007</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Pr </a:t>
            </a:r>
            <a:r>
              <a:rPr kumimoji="0" lang="en-US"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Mohd</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Effendy </a:t>
            </a:r>
            <a:r>
              <a:rPr kumimoji="0" lang="en-US"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Abd</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Wahid</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Institut of Marine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Biotechnology</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University</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Malaysia Terengganu</a:t>
            </a:r>
            <a:endPar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Marine </a:t>
            </a:r>
            <a:r>
              <a:rPr kumimoji="0" lang="en-GB"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Seaweeds, sponges</a:t>
            </a:r>
            <a:endParaRPr kumimoji="0" lang="en-GB"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Biofilm,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Microbiology</a:t>
            </a:r>
            <a:endPar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Bioactive compounds</a:t>
            </a:r>
            <a:endPar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sym typeface="Wingdings" panose="05000000000000000000" pitchFamily="2" charset="2"/>
            </a:endParaRPr>
          </a:p>
          <a:p>
            <a:pPr marL="600075" marR="0" lvl="1"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Incoming</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and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outgoing</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French and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Malaysian</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PhD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students</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master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Students</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(M1/M2 1-2/</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year</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and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visiting</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professors</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(1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month</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2008, 2009, 2014)</a:t>
            </a:r>
            <a:endPar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3 </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Co-publications </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and 10 in international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congress</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p>
          <a:p>
            <a:pPr marL="600075" marR="0" lvl="1"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2008-2009 Coordination of ASEM-DUO program </a:t>
            </a:r>
            <a:r>
              <a:rPr kumimoji="0" lang="en-US"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(N. Bourgougnon)</a:t>
            </a:r>
          </a:p>
          <a:p>
            <a:pPr marL="600075" marR="0" lvl="1"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One PhD student in co-</a:t>
            </a:r>
            <a:r>
              <a:rPr kumimoji="0" lang="en-US"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tutelle</a:t>
            </a:r>
            <a:r>
              <a:rPr kumimoji="0" lang="en-US"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Bin </a:t>
            </a:r>
            <a:r>
              <a:rPr kumimoji="0" lang="fr-FR"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Saidin</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Jasnizat</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2012. Isolation and </a:t>
            </a:r>
            <a:r>
              <a:rPr kumimoji="0" lang="fr-FR"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characterization</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of </a:t>
            </a:r>
            <a:r>
              <a:rPr kumimoji="0" lang="fr-FR" sz="1400" b="0" i="1"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Suberites</a:t>
            </a:r>
            <a:r>
              <a:rPr kumimoji="0" lang="fr-FR" sz="1400" b="0" i="1"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400" b="0" i="1"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domuncula</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Olivi</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1792) </a:t>
            </a:r>
            <a:r>
              <a:rPr kumimoji="0" lang="fr-FR"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associated</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bacteria</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Insights on </a:t>
            </a:r>
            <a:r>
              <a:rPr kumimoji="0" lang="fr-FR"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potential</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molecules</a:t>
            </a:r>
            <a:r>
              <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of </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communication</a:t>
            </a:r>
            <a:r>
              <a:rPr kumimoji="0" lang="en-US"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Co-direction : G. Le </a:t>
            </a:r>
            <a:r>
              <a:rPr kumimoji="0" lang="en-US"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Pennec</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(LBCM), </a:t>
            </a:r>
            <a:r>
              <a:rPr kumimoji="0" lang="en-US"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Mohd</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Effendy </a:t>
            </a:r>
            <a:r>
              <a:rPr kumimoji="0" lang="en-US"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Abd</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Wahid. </a:t>
            </a:r>
            <a:r>
              <a:rPr kumimoji="0" lang="en-US" sz="14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Fev</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2009 - 25 Oct 2012. </a:t>
            </a:r>
            <a:endParaRPr kumimoji="0" lang="en-US"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N. Bourgougnon Member </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of Editorial Board </a:t>
            </a:r>
            <a:r>
              <a:rPr kumimoji="0" lang="en-US" sz="1400" b="0" i="1"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Journal of Sustainability Science and Management</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University Malaysia Terengganu, Malaysia since 2010 </a:t>
            </a:r>
            <a:endParaRPr kumimoji="0" lang="fr-FR"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1198389"/>
            <a:ext cx="323850"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953" y="6251111"/>
            <a:ext cx="1800200" cy="53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50" y="167690"/>
            <a:ext cx="1637898" cy="81790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ésultat de recherche d'images pour &quot;université de terenggan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6" descr="Résultat de recherche d'images pour &quot;université de terengganu um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Image 4"/>
          <p:cNvPicPr>
            <a:picLocks noChangeAspect="1"/>
          </p:cNvPicPr>
          <p:nvPr/>
        </p:nvPicPr>
        <p:blipFill>
          <a:blip r:embed="rId5"/>
          <a:stretch>
            <a:fillRect/>
          </a:stretch>
        </p:blipFill>
        <p:spPr>
          <a:xfrm>
            <a:off x="2019852" y="1"/>
            <a:ext cx="1429103" cy="1052736"/>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68" y="4640790"/>
            <a:ext cx="2887540" cy="2165655"/>
          </a:xfrm>
          <a:prstGeom prst="rect">
            <a:avLst/>
          </a:prstGeom>
        </p:spPr>
      </p:pic>
    </p:spTree>
    <p:extLst>
      <p:ext uri="{BB962C8B-B14F-4D97-AF65-F5344CB8AC3E}">
        <p14:creationId xmlns:p14="http://schemas.microsoft.com/office/powerpoint/2010/main" val="285454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barn(inVertical)">
                                      <p:cBhvr>
                                        <p:cTn id="19" dur="500"/>
                                        <p:tgtEl>
                                          <p:spTgt spid="2">
                                            <p:txEl>
                                              <p:pRg st="6" end="6"/>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arn(inVertical)">
                                      <p:cBhvr>
                                        <p:cTn id="22" dur="500"/>
                                        <p:tgtEl>
                                          <p:spTgt spid="2">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barn(inVertical)">
                                      <p:cBhvr>
                                        <p:cTn id="25" dur="500"/>
                                        <p:tgtEl>
                                          <p:spTgt spid="2">
                                            <p:txEl>
                                              <p:pRg st="8" end="8"/>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barn(inVertical)">
                                      <p:cBhvr>
                                        <p:cTn id="28" dur="500"/>
                                        <p:tgtEl>
                                          <p:spTgt spid="2">
                                            <p:txEl>
                                              <p:pRg st="9" end="9"/>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barn(inVertical)">
                                      <p:cBhvr>
                                        <p:cTn id="3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9422" y="827995"/>
            <a:ext cx="8767074" cy="46320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Since</a:t>
            </a:r>
            <a:r>
              <a:rPr kumimoji="0" lang="fr-FR" sz="15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2010</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Miss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Ita</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WIDOWATI,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Diponegoro</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University,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Fakultas</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Perikanan</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dan</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Ilmu</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Kelautan</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Kampus</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Tembalang</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Semarang</a:t>
            </a:r>
          </a:p>
          <a:p>
            <a:pPr marL="600075" marR="0" lvl="1" indent="-2571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Marine Seaweeds (</a:t>
            </a:r>
            <a:r>
              <a:rPr kumimoji="0" lang="en-GB" sz="1500" b="0" i="1"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Sargassum</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t>
            </a:r>
          </a:p>
          <a:p>
            <a:pPr marL="600075" marR="0" lvl="1" indent="-2571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Research</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of bioactive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molecules</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(antioxydant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phlorotannins</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t>
            </a:r>
          </a:p>
          <a:p>
            <a:pPr marL="600075" marR="0" lvl="1" indent="-2571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Cosmetic Applications</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sym typeface="Wingdings" panose="05000000000000000000" pitchFamily="2" charset="2"/>
            </a:endParaRPr>
          </a:p>
          <a:p>
            <a:pPr marL="600075" marR="0" lvl="1" indent="-257175" algn="just"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fr-FR" sz="15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Master </a:t>
            </a:r>
            <a:r>
              <a:rPr kumimoji="0" lang="fr-FR" sz="15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Students</a:t>
            </a:r>
            <a:r>
              <a:rPr kumimoji="0" lang="fr-FR" sz="15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(M1 in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Diponegoro</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University, M2 in France)</a:t>
            </a:r>
            <a:endParaRPr kumimoji="0" lang="fr-FR" sz="15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600075" marR="0" lvl="1" indent="-257175" algn="just"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15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sym typeface="Wingdings" panose="05000000000000000000" pitchFamily="2" charset="2"/>
              </a:rPr>
              <a:t>Maya</a:t>
            </a:r>
            <a:r>
              <a:rPr kumimoji="0" lang="en-US" sz="15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500" b="1" i="0" u="none" strike="noStrike" kern="1200" cap="small" spc="0" normalizeH="0" baseline="0" noProof="0" dirty="0" err="1">
                <a:ln>
                  <a:noFill/>
                </a:ln>
                <a:solidFill>
                  <a:srgbClr val="002060"/>
                </a:solidFill>
                <a:effectLst/>
                <a:uLnTx/>
                <a:uFillTx/>
                <a:latin typeface="Arial Narrow" panose="020B0606020202030204" pitchFamily="34" charset="0"/>
                <a:ea typeface="+mn-ea"/>
                <a:cs typeface="+mn-cs"/>
              </a:rPr>
              <a:t>Puspita</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US"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Phlorotannin</a:t>
            </a: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Compounds Extracted from </a:t>
            </a:r>
            <a:r>
              <a:rPr kumimoji="0" lang="en-US" sz="1500" b="0" i="1"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Sargassum</a:t>
            </a:r>
            <a:r>
              <a:rPr kumimoji="0" lang="en-US" sz="1500" b="0" i="1"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species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Phaeophyceae</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Fucales</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t>
            </a: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and Its Potential as Antioxidant and Antifouling</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Co-tutelle</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(2014- May 2017).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Co-tutelle</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N. Bourgougnon </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and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Ita</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Widowati</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600075" marR="0" lvl="1" indent="-257175" algn="just"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10 Co-publications </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p>
          <a:p>
            <a:pPr marL="600075" marR="0" lvl="1" indent="-257175" algn="just"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2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research</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programs by </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Financial Support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from</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French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Ambassy</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Research</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package) or </a:t>
            </a:r>
            <a:r>
              <a:rPr kumimoji="0" lang="fr-FR" sz="14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University</a:t>
            </a:r>
            <a:endPar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endParaRPr>
          </a:p>
          <a:p>
            <a:pPr marL="600075" marR="0" lvl="1" indent="-257175" algn="just"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14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Rhesi</a:t>
            </a:r>
            <a:r>
              <a:rPr kumimoji="0" lang="en-US"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US" sz="14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Kristiana</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US"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and </a:t>
            </a:r>
            <a:r>
              <a:rPr kumimoji="0" lang="en-US" sz="14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Meezan</a:t>
            </a:r>
            <a:r>
              <a:rPr kumimoji="0" lang="en-US"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US" sz="14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Ardhanu</a:t>
            </a:r>
            <a:r>
              <a:rPr kumimoji="0" lang="en-US"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US" sz="14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Asagabaldan</a:t>
            </a:r>
            <a:r>
              <a:rPr kumimoji="0" lang="en-US"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fr-FR"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Erasmus + </a:t>
            </a:r>
            <a:r>
              <a:rPr kumimoji="0" lang="en-US" sz="1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The Ministry of Research, Technology, and Higher Education of Republic </a:t>
            </a:r>
            <a:r>
              <a:rPr kumimoji="0" lang="en-US" sz="14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Indonesia (</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Directorate Research and Community Services Ministry of Research Technology and Higher Education Jakarta, Indonesia for providing financial support for the completion of this research, by granting the PMDSU (Program Magister </a:t>
            </a:r>
            <a:r>
              <a:rPr kumimoji="0" lang="en-US" sz="1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Doktor</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Sarjana</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Unggul</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 315-12/UN7.5.1/PP/2017) and mobility grant under sandwich-like program (1930/D3.2/PG/2017</a:t>
            </a:r>
            <a:r>
              <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t>
            </a:r>
          </a:p>
          <a:p>
            <a:pPr marL="600075" marR="0" lvl="1" indent="-257175" algn="just"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342900" marR="0" lvl="1" indent="0" algn="just"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October</a:t>
            </a:r>
            <a:r>
              <a:rPr kumimoji="0" lang="fr-FR" sz="1500" b="1"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2016: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Indonesian</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delegation</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Tailor Made Training </a:t>
            </a:r>
            <a:r>
              <a:rPr kumimoji="0" lang="en-US"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Course organized by </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marine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survey</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technology</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services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laboratory</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de Agency for the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Assessment</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and Application of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Technology</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(BPPT</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Jarkarta</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Directore</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general</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of science,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technology</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and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higher</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education</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resources</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and LBCM</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7953" y="6251111"/>
            <a:ext cx="1800200" cy="53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1198389"/>
            <a:ext cx="323850"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Drapea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335" y="77734"/>
            <a:ext cx="1152228" cy="768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las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2194" y="34971"/>
            <a:ext cx="668996" cy="7300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p:cNvGrpSpPr/>
          <p:nvPr/>
        </p:nvGrpSpPr>
        <p:grpSpPr>
          <a:xfrm>
            <a:off x="599345" y="5413071"/>
            <a:ext cx="3781291" cy="1328297"/>
            <a:chOff x="5511662" y="1330329"/>
            <a:chExt cx="3514083" cy="1124744"/>
          </a:xfrm>
        </p:grpSpPr>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288" y="1330329"/>
              <a:ext cx="1861457" cy="1052609"/>
            </a:xfrm>
            <a:prstGeom prst="rect">
              <a:avLst/>
            </a:prstGeom>
          </p:spPr>
        </p:pic>
        <p:pic>
          <p:nvPicPr>
            <p:cNvPr id="4"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1662" y="1330329"/>
              <a:ext cx="1499659" cy="1124744"/>
            </a:xfrm>
            <a:prstGeom prst="rect">
              <a:avLst/>
            </a:prstGeom>
          </p:spPr>
        </p:pic>
      </p:grpSp>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7534" y="5380198"/>
            <a:ext cx="1818682" cy="1361170"/>
          </a:xfrm>
          <a:prstGeom prst="rect">
            <a:avLst/>
          </a:prstGeom>
        </p:spPr>
      </p:pic>
    </p:spTree>
    <p:extLst>
      <p:ext uri="{BB962C8B-B14F-4D97-AF65-F5344CB8AC3E}">
        <p14:creationId xmlns:p14="http://schemas.microsoft.com/office/powerpoint/2010/main" val="288079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arn(inVertical)">
                                      <p:cBhvr>
                                        <p:cTn id="19" dur="500"/>
                                        <p:tgtEl>
                                          <p:spTgt spid="2">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arn(inVertical)">
                                      <p:cBhvr>
                                        <p:cTn id="25" dur="500"/>
                                        <p:tgtEl>
                                          <p:spTgt spid="2">
                                            <p:txEl>
                                              <p:pRg st="7" end="7"/>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barn(inVertical)">
                                      <p:cBhvr>
                                        <p:cTn id="28" dur="500"/>
                                        <p:tgtEl>
                                          <p:spTgt spid="2">
                                            <p:txEl>
                                              <p:pRg st="8" end="8"/>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barn(inVertical)">
                                      <p:cBhvr>
                                        <p:cTn id="31" dur="500"/>
                                        <p:tgtEl>
                                          <p:spTgt spid="2">
                                            <p:txEl>
                                              <p:pRg st="9" end="9"/>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animEffect transition="in" filter="barn(inVertical)">
                                      <p:cBhvr>
                                        <p:cTn id="3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9422" y="1271950"/>
            <a:ext cx="8262257" cy="31854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Since</a:t>
            </a:r>
            <a:r>
              <a:rPr kumimoji="0" lang="fr-FR" sz="15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500" b="1"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2014</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Pr Daniel ROBLEDO, </a:t>
            </a:r>
            <a:r>
              <a:rPr kumimoji="0" lang="es-E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Centro de Investigación y de Estudios Avanzados del Instituto Politécnico Nacional (</a:t>
            </a:r>
            <a:r>
              <a:rPr kumimoji="0" lang="es-ES"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Cinvestav</a:t>
            </a:r>
            <a:r>
              <a:rPr kumimoji="0" lang="es-E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-IPN</a:t>
            </a:r>
            <a:r>
              <a:rPr kumimoji="0" lang="es-ES"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es-E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Laboratorio de Ficología Aplicada (LFA), Departamento de Recursos del Mar, </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Unidad Mérida</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Marine Seaweeds </a:t>
            </a:r>
            <a:r>
              <a:rPr kumimoji="0" lang="en-GB"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a:t>
            </a:r>
            <a:r>
              <a:rPr kumimoji="0" lang="en-GB" sz="1500" b="0" i="1"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Solieria</a:t>
            </a:r>
            <a:r>
              <a:rPr kumimoji="0" lang="en-GB" sz="1500" b="0" i="1"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en-GB" sz="1500" b="0" i="1"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Sargassum</a:t>
            </a:r>
            <a:r>
              <a:rPr kumimoji="0" lang="en-GB"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a:t>
            </a:r>
            <a:endPar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New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sustainaible</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processes</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for extraction (EAE, MAE)</a:t>
            </a: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Bioactive compounds</a:t>
            </a:r>
            <a:endPar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sym typeface="Wingdings" panose="05000000000000000000" pitchFamily="2" charset="2"/>
            </a:endParaRPr>
          </a:p>
          <a:p>
            <a:pPr marL="600075" marR="0" lvl="1"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Incoming</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and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outgoing</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PhD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students</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psot</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-doctoral</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4 </a:t>
            </a:r>
            <a:r>
              <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Co-publications </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and 4 in international </a:t>
            </a:r>
            <a:r>
              <a:rPr kumimoji="0" lang="fr-FR" sz="15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congress</a:t>
            </a: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p>
          <a:p>
            <a:pPr marL="600075" marR="0" lvl="1"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fr-FR"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2015-2018 </a:t>
            </a:r>
            <a:r>
              <a:rPr kumimoji="0" lang="en-GB" sz="15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Project </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ECOS North with Mexico "Up grading of </a:t>
            </a:r>
            <a:r>
              <a:rPr kumimoji="0" lang="en-GB" sz="15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macroalgae</a:t>
            </a:r>
            <a:r>
              <a:rPr kumimoji="0" lang="en-GB"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by combining innovative biotechnologies and process for human health” </a:t>
            </a: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1198389"/>
            <a:ext cx="323850"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29" y="0"/>
            <a:ext cx="1616059" cy="1009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7953" y="6251111"/>
            <a:ext cx="1800200" cy="53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66232"/>
            <a:ext cx="919362" cy="9193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08250"/>
            <a:ext cx="4030089" cy="226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6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arn(inVertical)">
                                      <p:cBhvr>
                                        <p:cTn id="21" dur="500"/>
                                        <p:tgtEl>
                                          <p:spTgt spid="2">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arn(inVertical)">
                                      <p:cBhvr>
                                        <p:cTn id="24" dur="500"/>
                                        <p:tgtEl>
                                          <p:spTgt spid="2">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barn(inVertical)">
                                      <p:cBhvr>
                                        <p:cTn id="3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7338" y="1124744"/>
            <a:ext cx="8262257" cy="50321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dirty="0" smtClean="0">
                <a:ln>
                  <a:noFill/>
                </a:ln>
                <a:solidFill>
                  <a:srgbClr val="002060"/>
                </a:solidFill>
                <a:effectLst/>
                <a:uLnTx/>
                <a:uFillTx/>
                <a:latin typeface="Arial Narrow" panose="020B0606020202030204" pitchFamily="34" charset="0"/>
                <a:ea typeface="+mn-ea"/>
                <a:cs typeface="+mn-cs"/>
              </a:rPr>
              <a:t>Joint PhD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Tunisie - </a:t>
            </a:r>
            <a:r>
              <a:rPr kumimoji="0" lang="fr-FR"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Ecole</a:t>
            </a:r>
            <a:r>
              <a:rPr kumimoji="0" lang="fr-FR"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Nationale d’Ingénieurs de Sfax </a:t>
            </a:r>
            <a:r>
              <a:rPr kumimoji="0" lang="ms-MY"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(Tunisia</a:t>
            </a:r>
            <a:r>
              <a:rPr kumimoji="0" lang="ms-MY" sz="18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a:t>
            </a:r>
            <a:endParaRPr kumimoji="0" lang="fr-FR" sz="18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Salma </a:t>
            </a:r>
            <a:r>
              <a:rPr kumimoji="0" lang="en-US"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Trabelsi</a:t>
            </a: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Rekik </a:t>
            </a:r>
            <a:r>
              <a:rPr kumimoji="0" lang="en-US" sz="18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Co-supervision </a:t>
            </a: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with </a:t>
            </a:r>
            <a:r>
              <a:rPr kumimoji="0" lang="ms-MY"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N. Bourgougnon/ </a:t>
            </a:r>
            <a:r>
              <a:rPr kumimoji="0" lang="en-US"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Pr</a:t>
            </a: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Mohamed </a:t>
            </a:r>
            <a:r>
              <a:rPr kumimoji="0" lang="en-US"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Jmaiel</a:t>
            </a:r>
            <a:r>
              <a:rPr kumimoji="0" lang="ms-MY"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en-US" sz="1800" b="0" i="0" u="none" strike="noStrike" kern="1200" cap="small" spc="0" normalizeH="0" baseline="0" noProof="0" dirty="0">
                <a:ln>
                  <a:noFill/>
                </a:ln>
                <a:solidFill>
                  <a:srgbClr val="002060"/>
                </a:solidFill>
                <a:effectLst/>
                <a:uLnTx/>
                <a:uFillTx/>
                <a:latin typeface="Arial Narrow" panose="020B0606020202030204" pitchFamily="34" charset="0"/>
                <a:ea typeface="+mn-ea"/>
                <a:cs typeface="+mn-cs"/>
              </a:rPr>
              <a:t>Salma</a:t>
            </a:r>
            <a:r>
              <a:rPr kumimoji="0" lang="en-US" sz="1800" b="0" i="0" u="none" strike="noStrike" kern="1200" cap="all" spc="0" normalizeH="0" baseline="0" noProof="0" dirty="0">
                <a:ln>
                  <a:noFill/>
                </a:ln>
                <a:solidFill>
                  <a:srgbClr val="002060"/>
                </a:solidFill>
                <a:effectLst/>
                <a:uLnTx/>
                <a:uFillTx/>
                <a:latin typeface="Arial Narrow" panose="020B0606020202030204" pitchFamily="34" charset="0"/>
                <a:ea typeface="+mn-ea"/>
                <a:cs typeface="+mn-cs"/>
              </a:rPr>
              <a:t> </a:t>
            </a:r>
            <a:r>
              <a:rPr kumimoji="0" lang="en-US" sz="1800" b="0" i="0" u="none" strike="noStrike" kern="1200" cap="small" spc="0" normalizeH="0" baseline="0" noProof="0" dirty="0" err="1">
                <a:ln>
                  <a:noFill/>
                </a:ln>
                <a:solidFill>
                  <a:srgbClr val="002060"/>
                </a:solidFill>
                <a:effectLst/>
                <a:uLnTx/>
                <a:uFillTx/>
                <a:latin typeface="Arial Narrow" panose="020B0606020202030204" pitchFamily="34" charset="0"/>
                <a:ea typeface="+mn-ea"/>
                <a:cs typeface="+mn-cs"/>
              </a:rPr>
              <a:t>Trabelsi</a:t>
            </a:r>
            <a:r>
              <a:rPr kumimoji="0" lang="en-US" sz="1800" b="0" i="0" u="none" strike="noStrike" kern="1200" cap="small" spc="0" normalizeH="0" baseline="0" noProof="0" dirty="0">
                <a:ln>
                  <a:noFill/>
                </a:ln>
                <a:solidFill>
                  <a:srgbClr val="002060"/>
                </a:solidFill>
                <a:effectLst/>
                <a:uLnTx/>
                <a:uFillTx/>
                <a:latin typeface="Arial Narrow" panose="020B0606020202030204" pitchFamily="34" charset="0"/>
                <a:ea typeface="+mn-ea"/>
                <a:cs typeface="+mn-cs"/>
              </a:rPr>
              <a:t> Rekik</a:t>
            </a: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(2013-). Nutritional evaluation of enzymatic extracts from invasive Tunisian green Seaweeds. </a:t>
            </a:r>
            <a:endParaRPr kumimoji="0" lang="fr-FR"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endParaRPr kumimoji="0" lang="fr-FR"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Maroc</a:t>
            </a:r>
            <a:r>
              <a:rPr kumimoji="0" lang="en-US" sz="1800" b="1"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 </a:t>
            </a:r>
            <a:r>
              <a:rPr kumimoji="0" lang="en-CA" sz="18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Université</a:t>
            </a:r>
            <a:r>
              <a:rPr kumimoji="0" lang="en-CA" sz="18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de </a:t>
            </a:r>
            <a:r>
              <a:rPr kumimoji="0" lang="en-CA" sz="18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Tétouan</a:t>
            </a:r>
            <a:r>
              <a:rPr kumimoji="0" lang="en-CA" sz="18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endParaRPr kumimoji="0" lang="en-US" sz="1800" b="1"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err="1" smtClean="0">
                <a:ln>
                  <a:noFill/>
                </a:ln>
                <a:solidFill>
                  <a:srgbClr val="002060"/>
                </a:solidFill>
                <a:effectLst/>
                <a:uLnTx/>
                <a:uFillTx/>
                <a:latin typeface="Arial Narrow" panose="020B0606020202030204" pitchFamily="34" charset="0"/>
                <a:ea typeface="+mn-ea"/>
                <a:cs typeface="+mn-cs"/>
              </a:rPr>
              <a:t>Rhimou</a:t>
            </a:r>
            <a:r>
              <a:rPr kumimoji="0" lang="en-CA" sz="18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en-CA"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Boulhal</a:t>
            </a:r>
            <a:r>
              <a:rPr kumimoji="0" lang="en-CA"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PhD (2005-2008). Search substances biological activities from Moroccan algae. </a:t>
            </a:r>
            <a:r>
              <a:rPr kumimoji="0" lang="en-CA"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Oréal</a:t>
            </a:r>
            <a:r>
              <a:rPr kumimoji="0" lang="en-CA"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/UNESCO financial support. International </a:t>
            </a:r>
            <a:r>
              <a:rPr kumimoji="0" lang="en-CA"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cotutelle</a:t>
            </a:r>
            <a:r>
              <a:rPr kumimoji="0" lang="en-CA"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of thesis with Pr. </a:t>
            </a:r>
            <a:r>
              <a:rPr kumimoji="0" lang="en-CA"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Riadi</a:t>
            </a:r>
            <a:r>
              <a:rPr kumimoji="0" lang="en-CA"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Hassan, </a:t>
            </a:r>
            <a:r>
              <a:rPr kumimoji="0" lang="en-CA"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Université</a:t>
            </a:r>
            <a:r>
              <a:rPr kumimoji="0" lang="en-CA"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de </a:t>
            </a:r>
            <a:r>
              <a:rPr kumimoji="0" lang="en-CA"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Tétouan</a:t>
            </a:r>
            <a:r>
              <a:rPr kumimoji="0" lang="en-CA"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(Morocco). Supervision 100%. </a:t>
            </a:r>
            <a:r>
              <a:rPr kumimoji="0" lang="ms-MY" sz="18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5 publications A</a:t>
            </a:r>
            <a:r>
              <a:rPr kumimoji="0" lang="en-CA" sz="18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en-CA" sz="1800" b="0" i="1"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Professional integration:</a:t>
            </a:r>
            <a:r>
              <a:rPr kumimoji="0" lang="en-CA"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Assistant professor in College in </a:t>
            </a:r>
            <a:r>
              <a:rPr kumimoji="0" lang="en-CA"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Marocco</a:t>
            </a:r>
            <a:r>
              <a:rPr kumimoji="0" lang="en-CA"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t>
            </a:r>
            <a:endParaRPr kumimoji="0" lang="fr-FR"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M</a:t>
            </a:r>
            <a:r>
              <a:rPr kumimoji="0" lang="fr-FR"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I. </a:t>
            </a:r>
            <a:r>
              <a:rPr kumimoji="0" lang="fr-FR"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Krikech</a:t>
            </a:r>
            <a:r>
              <a:rPr kumimoji="0" lang="fr-FR"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r>
              <a:rPr kumimoji="0" lang="fr-FR" sz="18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(2016 - ), </a:t>
            </a:r>
            <a:r>
              <a:rPr kumimoji="0" lang="fr-FR" sz="1800" b="0" i="1"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Impact de polluants chimiques sur l’écosystème marin. Spécificité du littoral de la Région Tanger-Tétouan- Al Hoceima</a:t>
            </a:r>
            <a:r>
              <a:rPr kumimoji="0" lang="fr-FR" sz="1800" b="0" i="1"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 </a:t>
            </a:r>
            <a:r>
              <a:rPr kumimoji="0" lang="fr-FR" sz="18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Participation</a:t>
            </a:r>
            <a:r>
              <a:rPr kumimoji="0" lang="fr-FR"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 50 % en codirection avec le professeur Mohammed </a:t>
            </a:r>
            <a:r>
              <a:rPr kumimoji="0" lang="fr-FR"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Ezziyyani</a:t>
            </a:r>
            <a:r>
              <a:rPr kumimoji="0" lang="fr-FR"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(Université Abdelmalek </a:t>
            </a:r>
            <a:r>
              <a:rPr kumimoji="0" lang="fr-FR" sz="1800" b="0"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Essaâdi</a:t>
            </a:r>
            <a:r>
              <a:rPr kumimoji="0" lang="fr-FR"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Tétouan, Maroc</a:t>
            </a:r>
            <a:r>
              <a:rPr kumimoji="0" lang="fr-FR" sz="1800" b="0" i="0" u="none" strike="noStrike" kern="1200" cap="none" spc="0" normalizeH="0" baseline="0" noProof="0" dirty="0" smtClean="0">
                <a:ln>
                  <a:noFill/>
                </a:ln>
                <a:solidFill>
                  <a:srgbClr val="002060"/>
                </a:solidFill>
                <a:effectLst/>
                <a:uLnTx/>
                <a:uFillTx/>
                <a:latin typeface="Arial Narrow" panose="020B0606020202030204" pitchFamily="34" charset="0"/>
                <a:ea typeface="+mn-ea"/>
                <a:cs typeface="+mn-cs"/>
              </a:rPr>
              <a:t>)</a:t>
            </a:r>
            <a:endParaRPr kumimoji="0" lang="fr-FR"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1198389"/>
            <a:ext cx="323850"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953" y="6251111"/>
            <a:ext cx="1800200" cy="53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30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barn(inVertical)">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511266" y="2311091"/>
            <a:ext cx="5649618" cy="996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953" b="1" i="0" u="none" strike="noStrike" kern="1200" cap="none" spc="0" normalizeH="0" baseline="0" noProof="0">
                <a:ln>
                  <a:noFill/>
                </a:ln>
                <a:solidFill>
                  <a:srgbClr val="000000"/>
                </a:solidFill>
                <a:effectLst/>
                <a:uLnTx/>
                <a:uFillTx/>
                <a:latin typeface="Calibri Light" panose="020F0302020204030204" pitchFamily="34" charset="0"/>
                <a:ea typeface="Microsoft YaHei" panose="020B0503020204020204" pitchFamily="34" charset="-122"/>
                <a:cs typeface="+mn-cs"/>
              </a:rPr>
              <a:t>UNIVERSITE BRETAGNE SUD</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953" b="1" i="0" u="none" strike="noStrike" kern="1200" cap="none" spc="0" normalizeH="0" baseline="0" noProof="0">
                <a:ln>
                  <a:noFill/>
                </a:ln>
                <a:solidFill>
                  <a:srgbClr val="000000"/>
                </a:solidFill>
                <a:effectLst/>
                <a:uLnTx/>
                <a:uFillTx/>
                <a:latin typeface="Calibri Light" panose="020F0302020204030204" pitchFamily="34" charset="0"/>
                <a:ea typeface="Microsoft YaHei" panose="020B0503020204020204" pitchFamily="34" charset="-122"/>
                <a:cs typeface="+mn-cs"/>
              </a:rPr>
              <a:t>Guide accueil 2015 - 2016 </a:t>
            </a:r>
          </a:p>
        </p:txBody>
      </p:sp>
      <p:sp>
        <p:nvSpPr>
          <p:cNvPr id="15363" name="Text Box 2"/>
          <p:cNvSpPr txBox="1">
            <a:spLocks noChangeArrowheads="1"/>
          </p:cNvSpPr>
          <p:nvPr/>
        </p:nvSpPr>
        <p:spPr bwMode="auto">
          <a:xfrm>
            <a:off x="915719" y="1763125"/>
            <a:ext cx="6978508" cy="1961974"/>
          </a:xfrm>
          <a:prstGeom prst="rect">
            <a:avLst/>
          </a:prstGeom>
          <a:solidFill>
            <a:srgbClr val="0000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61" b="1" i="0" u="none" strike="noStrike" kern="1200" cap="none" spc="0" normalizeH="0" baseline="0" noProof="0">
                <a:ln>
                  <a:noFill/>
                </a:ln>
                <a:solidFill>
                  <a:srgbClr val="FFFFFF"/>
                </a:solidFill>
                <a:effectLst/>
                <a:uLnTx/>
                <a:uFillTx/>
                <a:latin typeface="Calibri Light" panose="020F0302020204030204" pitchFamily="34" charset="0"/>
                <a:ea typeface="Microsoft YaHei" panose="020B0503020204020204" pitchFamily="34" charset="-122"/>
                <a:cs typeface="+mn-cs"/>
              </a:rPr>
              <a:t>Bienvenue à l’Université </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61" b="1" i="0" u="none" strike="noStrike" kern="1200" cap="none" spc="0" normalizeH="0" baseline="0" noProof="0">
                <a:ln>
                  <a:noFill/>
                </a:ln>
                <a:solidFill>
                  <a:srgbClr val="FFFFFF"/>
                </a:solidFill>
                <a:effectLst/>
                <a:uLnTx/>
                <a:uFillTx/>
                <a:latin typeface="Calibri Light" panose="020F0302020204030204" pitchFamily="34" charset="0"/>
                <a:ea typeface="Microsoft YaHei" panose="020B0503020204020204" pitchFamily="34" charset="-122"/>
                <a:cs typeface="+mn-cs"/>
              </a:rPr>
              <a:t>Bretagne Sud </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61" b="1" i="0" u="none" strike="noStrike" kern="1200" cap="none" spc="0" normalizeH="0" baseline="0" noProof="0">
                <a:ln>
                  <a:noFill/>
                </a:ln>
                <a:solidFill>
                  <a:srgbClr val="FFFFFF"/>
                </a:solidFill>
                <a:effectLst/>
                <a:uLnTx/>
                <a:uFillTx/>
                <a:latin typeface="Calibri Light" panose="020F0302020204030204" pitchFamily="34" charset="0"/>
                <a:ea typeface="Microsoft YaHei" panose="020B0503020204020204" pitchFamily="34" charset="-122"/>
                <a:cs typeface="+mn-cs"/>
              </a:rPr>
              <a:t> </a:t>
            </a:r>
          </a:p>
        </p:txBody>
      </p:sp>
      <p:pic>
        <p:nvPicPr>
          <p:cNvPr id="1536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81" y="264277"/>
            <a:ext cx="9290515" cy="63543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4"/>
          <p:cNvSpPr txBox="1">
            <a:spLocks noChangeArrowheads="1"/>
          </p:cNvSpPr>
          <p:nvPr/>
        </p:nvSpPr>
        <p:spPr bwMode="auto">
          <a:xfrm>
            <a:off x="1314240" y="1833452"/>
            <a:ext cx="6514056" cy="1961974"/>
          </a:xfrm>
          <a:prstGeom prst="rect">
            <a:avLst/>
          </a:prstGeom>
          <a:solidFill>
            <a:srgbClr val="0000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61" b="1" i="0" u="none" strike="noStrike" kern="1200" cap="none" spc="0" normalizeH="0" baseline="0" noProof="0">
                <a:ln>
                  <a:noFill/>
                </a:ln>
                <a:solidFill>
                  <a:srgbClr val="FFFFFF"/>
                </a:solidFill>
                <a:effectLst/>
                <a:uLnTx/>
                <a:uFillTx/>
                <a:latin typeface="Calibri Light" panose="020F0302020204030204" pitchFamily="34" charset="0"/>
                <a:ea typeface="Microsoft YaHei" panose="020B0503020204020204" pitchFamily="34" charset="-122"/>
                <a:cs typeface="+mn-cs"/>
              </a:rPr>
              <a:t>ECOS North Program</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61" b="1" i="0" u="none" strike="noStrike" kern="1200" cap="none" spc="0" normalizeH="0" baseline="0" noProof="0">
                <a:ln>
                  <a:noFill/>
                </a:ln>
                <a:solidFill>
                  <a:srgbClr val="FFFFFF"/>
                </a:solidFill>
                <a:effectLst/>
                <a:uLnTx/>
                <a:uFillTx/>
                <a:latin typeface="Calibri Light" panose="020F0302020204030204" pitchFamily="34" charset="0"/>
                <a:ea typeface="Microsoft YaHei" panose="020B0503020204020204" pitchFamily="34" charset="-122"/>
                <a:cs typeface="+mn-cs"/>
              </a:rPr>
              <a:t>An example with Mexico</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4061" b="1" i="0" u="none" strike="noStrike" kern="1200" cap="none" spc="0" normalizeH="0" baseline="0" noProof="0">
              <a:ln>
                <a:noFill/>
              </a:ln>
              <a:solidFill>
                <a:srgbClr val="FFFFFF"/>
              </a:solidFill>
              <a:effectLst/>
              <a:uLnTx/>
              <a:uFillTx/>
              <a:latin typeface="Calibri Light" panose="020F0302020204030204" pitchFamily="34" charset="0"/>
              <a:ea typeface="Microsoft YaHei" panose="020B0503020204020204" pitchFamily="34" charset="-122"/>
              <a:cs typeface="+mn-cs"/>
            </a:endParaRPr>
          </a:p>
        </p:txBody>
      </p:sp>
      <p:pic>
        <p:nvPicPr>
          <p:cNvPr id="15366"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0514" y="4691959"/>
            <a:ext cx="4385193" cy="153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9622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oneTexte 4"/>
          <p:cNvSpPr txBox="1">
            <a:spLocks noChangeArrowheads="1"/>
          </p:cNvSpPr>
          <p:nvPr/>
        </p:nvSpPr>
        <p:spPr bwMode="auto">
          <a:xfrm>
            <a:off x="1514965" y="504561"/>
            <a:ext cx="7243701" cy="60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661" b="1" i="0" u="none" strike="noStrike" kern="1200" cap="none" spc="0" normalizeH="0" baseline="0" noProof="0">
                <a:ln>
                  <a:noFill/>
                </a:ln>
                <a:solidFill>
                  <a:srgbClr val="002060"/>
                </a:solidFill>
                <a:effectLst/>
                <a:uLnTx/>
                <a:uFillTx/>
                <a:latin typeface="Calibri"/>
                <a:ea typeface="+mn-ea"/>
                <a:cs typeface="+mn-cs"/>
              </a:rPr>
              <a:t>Three scientific cooperation programmes between France and </a:t>
            </a:r>
          </a:p>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661" b="1" i="0" u="none" strike="noStrike" kern="1200" cap="none" spc="0" normalizeH="0" baseline="0" noProof="0">
                <a:ln>
                  <a:noFill/>
                </a:ln>
                <a:solidFill>
                  <a:srgbClr val="002060"/>
                </a:solidFill>
                <a:effectLst/>
                <a:uLnTx/>
                <a:uFillTx/>
                <a:latin typeface="Calibri"/>
                <a:ea typeface="+mn-ea"/>
                <a:cs typeface="+mn-cs"/>
              </a:rPr>
              <a:t>Latin America </a:t>
            </a:r>
          </a:p>
        </p:txBody>
      </p:sp>
      <p:sp>
        <p:nvSpPr>
          <p:cNvPr id="17411" name="ZoneTexte 6"/>
          <p:cNvSpPr txBox="1">
            <a:spLocks noChangeArrowheads="1"/>
          </p:cNvSpPr>
          <p:nvPr/>
        </p:nvSpPr>
        <p:spPr bwMode="auto">
          <a:xfrm>
            <a:off x="1381636" y="1900849"/>
            <a:ext cx="2127398" cy="3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fr-FR" altLang="fr-FR" sz="1661" b="0" i="0" u="none" strike="noStrike" kern="1200" cap="none" spc="0" normalizeH="0" baseline="0" noProof="0">
              <a:ln>
                <a:noFill/>
              </a:ln>
              <a:solidFill>
                <a:prstClr val="black"/>
              </a:solidFill>
              <a:effectLst/>
              <a:uLnTx/>
              <a:uFillTx/>
              <a:latin typeface="Calibri"/>
              <a:ea typeface="+mn-ea"/>
              <a:cs typeface="+mn-cs"/>
            </a:endParaRPr>
          </a:p>
        </p:txBody>
      </p:sp>
      <p:pic>
        <p:nvPicPr>
          <p:cNvPr id="17412"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052" y="1729427"/>
            <a:ext cx="1928137" cy="192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1471011" y="3894917"/>
            <a:ext cx="1761110" cy="179658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fr-FR" sz="1661"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ECOS NORD</a:t>
            </a:r>
          </a:p>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
              <a:tabLst/>
              <a:defRPr/>
            </a:pPr>
            <a:r>
              <a:rPr kumimoji="0" lang="fr-FR" sz="1477"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477" b="1"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Colombia</a:t>
            </a:r>
            <a:endParaRPr kumimoji="0" lang="fr-FR" sz="1477"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
              <a:tabLst/>
              <a:defRPr/>
            </a:pPr>
            <a:r>
              <a:rPr kumimoji="0" lang="fr-FR" sz="1477"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Mexico</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
              <a:tabLst/>
              <a:defRPr/>
            </a:pPr>
            <a:r>
              <a:rPr kumimoji="0" lang="fr-FR" sz="1477"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Venezuela</a:t>
            </a:r>
          </a:p>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1" i="0" u="none" strike="noStrike" kern="1200" cap="none" spc="0" normalizeH="0" baseline="0" noProof="0" dirty="0">
              <a:ln>
                <a:noFill/>
              </a:ln>
              <a:solidFill>
                <a:srgbClr val="002060"/>
              </a:solidFill>
              <a:effectLst/>
              <a:uLnTx/>
              <a:uFillTx/>
              <a:latin typeface="Arial" charset="0"/>
              <a:ea typeface="Microsoft YaHei" pitchFamily="32" charset="-122"/>
              <a:cs typeface="+mn-cs"/>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1" i="0" u="none" strike="noStrike" kern="1200" cap="none" spc="0" normalizeH="0" baseline="0" noProof="0" dirty="0">
              <a:ln>
                <a:noFill/>
              </a:ln>
              <a:solidFill>
                <a:srgbClr val="002060"/>
              </a:solidFill>
              <a:effectLst/>
              <a:uLnTx/>
              <a:uFillTx/>
              <a:latin typeface="Arial" charset="0"/>
              <a:ea typeface="Microsoft YaHei" pitchFamily="32" charset="-122"/>
              <a:cs typeface="+mn-cs"/>
            </a:endParaRPr>
          </a:p>
        </p:txBody>
      </p:sp>
      <p:sp>
        <p:nvSpPr>
          <p:cNvPr id="10" name="ZoneTexte 9"/>
          <p:cNvSpPr txBox="1"/>
          <p:nvPr/>
        </p:nvSpPr>
        <p:spPr>
          <a:xfrm>
            <a:off x="3387427" y="3894917"/>
            <a:ext cx="1761110" cy="179658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fr-FR" sz="1661"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ECOS SUD</a:t>
            </a:r>
          </a:p>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
              <a:tabLst/>
              <a:defRPr/>
            </a:pPr>
            <a:r>
              <a:rPr kumimoji="0" lang="fr-FR" sz="1477"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Argentina</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
              <a:tabLst/>
              <a:defRPr/>
            </a:pPr>
            <a:r>
              <a:rPr kumimoji="0" lang="fr-FR" sz="1477"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Chile</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
              <a:tabLst/>
              <a:defRPr/>
            </a:pPr>
            <a:r>
              <a:rPr kumimoji="0" lang="fr-FR" sz="1477"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Uruguay</a:t>
            </a:r>
          </a:p>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1" i="0" u="none" strike="noStrike" kern="1200" cap="none" spc="0" normalizeH="0" baseline="0" noProof="0" dirty="0">
              <a:ln>
                <a:noFill/>
              </a:ln>
              <a:solidFill>
                <a:srgbClr val="002060"/>
              </a:solidFill>
              <a:effectLst/>
              <a:uLnTx/>
              <a:uFillTx/>
              <a:latin typeface="Arial" charset="0"/>
              <a:ea typeface="Microsoft YaHei" pitchFamily="32" charset="-122"/>
              <a:cs typeface="+mn-cs"/>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1" i="0" u="none" strike="noStrike" kern="1200" cap="none" spc="0" normalizeH="0" baseline="0" noProof="0" dirty="0">
              <a:ln>
                <a:noFill/>
              </a:ln>
              <a:solidFill>
                <a:srgbClr val="002060"/>
              </a:solidFill>
              <a:effectLst/>
              <a:uLnTx/>
              <a:uFillTx/>
              <a:latin typeface="Arial" charset="0"/>
              <a:ea typeface="Microsoft YaHei" pitchFamily="32" charset="-122"/>
              <a:cs typeface="+mn-cs"/>
            </a:endParaRPr>
          </a:p>
        </p:txBody>
      </p:sp>
      <p:sp>
        <p:nvSpPr>
          <p:cNvPr id="11" name="ZoneTexte 10"/>
          <p:cNvSpPr txBox="1"/>
          <p:nvPr/>
        </p:nvSpPr>
        <p:spPr>
          <a:xfrm>
            <a:off x="6033487" y="3894918"/>
            <a:ext cx="1761110" cy="134197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fr-FR" sz="1661"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COFECUB</a:t>
            </a:r>
          </a:p>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
              <a:tabLst/>
              <a:defRPr/>
            </a:pPr>
            <a:r>
              <a:rPr kumimoji="0" lang="fr-FR" sz="1477"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477" b="1"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Brazil</a:t>
            </a:r>
            <a:endParaRPr kumimoji="0" lang="fr-FR" sz="1477"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1" i="0" u="none" strike="noStrike" kern="1200" cap="none" spc="0" normalizeH="0" baseline="0" noProof="0" dirty="0">
              <a:ln>
                <a:noFill/>
              </a:ln>
              <a:solidFill>
                <a:srgbClr val="002060"/>
              </a:solidFill>
              <a:effectLst/>
              <a:uLnTx/>
              <a:uFillTx/>
              <a:latin typeface="Arial" charset="0"/>
              <a:ea typeface="Microsoft YaHei" pitchFamily="32" charset="-122"/>
              <a:cs typeface="+mn-cs"/>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1" i="0" u="none" strike="noStrike" kern="1200" cap="none" spc="0" normalizeH="0" baseline="0" noProof="0" dirty="0">
              <a:ln>
                <a:noFill/>
              </a:ln>
              <a:solidFill>
                <a:srgbClr val="002060"/>
              </a:solidFill>
              <a:effectLst/>
              <a:uLnTx/>
              <a:uFillTx/>
              <a:latin typeface="Arial" charset="0"/>
              <a:ea typeface="Microsoft YaHei" pitchFamily="32" charset="-122"/>
              <a:cs typeface="+mn-cs"/>
            </a:endParaRPr>
          </a:p>
        </p:txBody>
      </p:sp>
      <p:pic>
        <p:nvPicPr>
          <p:cNvPr id="17416"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8821" y="1767520"/>
            <a:ext cx="3050442" cy="171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882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909788" y="504561"/>
            <a:ext cx="5781481" cy="1479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92"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ECOS Nord</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92" b="1"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É</a:t>
            </a:r>
            <a:r>
              <a:rPr kumimoji="0" lang="fr-FR" altLang="fr-FR" sz="1292"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valuation-orientation de la </a:t>
            </a:r>
            <a:r>
              <a:rPr kumimoji="0" lang="fr-FR" altLang="fr-FR" sz="1292" b="1"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CO</a:t>
            </a:r>
            <a:r>
              <a:rPr kumimoji="0" lang="fr-FR" altLang="fr-FR" sz="1292"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opération </a:t>
            </a:r>
            <a:r>
              <a:rPr kumimoji="0" lang="fr-FR" altLang="fr-FR" sz="1292" b="1"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S</a:t>
            </a:r>
            <a:r>
              <a:rPr kumimoji="0" lang="fr-FR" altLang="fr-FR" sz="1292"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cientifique</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92"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Programme de coopération et de partenariat</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92"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universitaire et scientifique</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92"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France - Amérique Latine</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92"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(Colombie – Mexique – Venezuela)</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92"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MEAE- MESRI</a:t>
            </a:r>
          </a:p>
        </p:txBody>
      </p:sp>
      <p:pic>
        <p:nvPicPr>
          <p:cNvPr id="18435" name="Picture 6" descr="C:\Users\user\Desktop\Logo_ECOS15-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450" y="504561"/>
            <a:ext cx="1484197" cy="148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1381637" y="2299370"/>
            <a:ext cx="7442961" cy="162583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fr-FR" sz="1661"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Objectives:</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Encourage collaborative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research</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between</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France and Latin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America</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countries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with</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wider</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impact</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Concretize</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emerging</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partnerships</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and encourage new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partnerships</a:t>
            </a:r>
            <a:endPar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Acompany</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the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development</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of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cutting-edge</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research</a:t>
            </a:r>
            <a:endPar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Multidisciplinary</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approach</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and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diversified</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geographic</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presence</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p>
        </p:txBody>
      </p:sp>
      <p:sp>
        <p:nvSpPr>
          <p:cNvPr id="5" name="ZoneTexte 4"/>
          <p:cNvSpPr txBox="1"/>
          <p:nvPr/>
        </p:nvSpPr>
        <p:spPr>
          <a:xfrm>
            <a:off x="1449034" y="4094178"/>
            <a:ext cx="5781481" cy="239257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fr-FR" sz="1661"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1"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Outcome</a:t>
            </a:r>
            <a:r>
              <a:rPr kumimoji="0" lang="fr-FR" sz="1661" b="1"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 Impact:</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Publications</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Workshops</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Books</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Research</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schools</a:t>
            </a:r>
            <a:endPar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Computer programmes</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Technological</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platforms</a:t>
            </a:r>
            <a:endPar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Start up</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Agreements</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between</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educational</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or </a:t>
            </a:r>
            <a:r>
              <a:rPr kumimoji="0" lang="fr-FR" sz="1661" b="0" i="0" u="none" strike="noStrike" kern="1200" cap="none" spc="0" normalizeH="0" baseline="0" noProof="0" dirty="0" err="1">
                <a:ln>
                  <a:noFill/>
                </a:ln>
                <a:solidFill>
                  <a:srgbClr val="002060"/>
                </a:solidFill>
                <a:effectLst/>
                <a:uLnTx/>
                <a:uFillTx/>
                <a:latin typeface="Arial Narrow" panose="020B0606020202030204" pitchFamily="34" charset="0"/>
                <a:ea typeface="Microsoft YaHei" pitchFamily="32" charset="-122"/>
                <a:cs typeface="+mn-cs"/>
              </a:rPr>
              <a:t>research</a:t>
            </a:r>
            <a:r>
              <a:rPr kumimoji="0" lang="fr-FR" sz="1661" b="0" i="0" u="none" strike="noStrike" kern="1200" cap="none" spc="0" normalizeH="0" baseline="0" noProof="0" dirty="0">
                <a:ln>
                  <a:noFill/>
                </a:ln>
                <a:solidFill>
                  <a:srgbClr val="002060"/>
                </a:solidFill>
                <a:effectLst/>
                <a:uLnTx/>
                <a:uFillTx/>
                <a:latin typeface="Arial Narrow" panose="020B0606020202030204" pitchFamily="34" charset="0"/>
                <a:ea typeface="Microsoft YaHei" pitchFamily="32" charset="-122"/>
                <a:cs typeface="+mn-cs"/>
              </a:rPr>
              <a:t> institutions</a:t>
            </a:r>
          </a:p>
        </p:txBody>
      </p:sp>
      <p:sp>
        <p:nvSpPr>
          <p:cNvPr id="18438" name="ZoneTexte 5"/>
          <p:cNvSpPr txBox="1">
            <a:spLocks noChangeArrowheads="1"/>
          </p:cNvSpPr>
          <p:nvPr/>
        </p:nvSpPr>
        <p:spPr bwMode="auto">
          <a:xfrm>
            <a:off x="4134653" y="4434093"/>
            <a:ext cx="3255563" cy="8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800"/>
              </a:spcBef>
              <a:buClr>
                <a:srgbClr val="000000"/>
              </a:buClr>
              <a:buSzPct val="100000"/>
              <a:buFont typeface="Times New Roman" panose="02020603050405020304" pitchFamily="18" charset="0"/>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Light" panose="020F0302020204030204" pitchFamily="34" charset="0"/>
                <a:ea typeface="Microsoft YaHei" panose="020B0503020204020204" pitchFamily="34" charset="-122"/>
              </a:defRPr>
            </a:lvl9pPr>
          </a:lstStyle>
          <a:p>
            <a:pPr marL="285750" marR="0" lvl="0" indent="-285750" algn="l" defTabSz="914400" rtl="0" eaLnBrk="1" fontAlgn="auto" latinLnBrk="0" hangingPunct="1">
              <a:lnSpc>
                <a:spcPct val="100000"/>
              </a:lnSpc>
              <a:spcBef>
                <a:spcPct val="0"/>
              </a:spcBef>
              <a:spcAft>
                <a:spcPts val="0"/>
              </a:spcAft>
              <a:buClr>
                <a:srgbClr val="000000"/>
              </a:buClr>
              <a:buSzPct val="100000"/>
              <a:buFont typeface="Arial" panose="020B0604020202020204" pitchFamily="34" charset="0"/>
              <a:buChar char="•"/>
              <a:tabLst/>
              <a:defRPr/>
            </a:pP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PICS, LIA</a:t>
            </a:r>
          </a:p>
          <a:p>
            <a:pPr marL="285750" marR="0" lvl="0" indent="-285750" algn="l" defTabSz="914400" rtl="0" eaLnBrk="1" fontAlgn="auto" latinLnBrk="0" hangingPunct="1">
              <a:lnSpc>
                <a:spcPct val="100000"/>
              </a:lnSpc>
              <a:spcBef>
                <a:spcPct val="0"/>
              </a:spcBef>
              <a:spcAft>
                <a:spcPts val="0"/>
              </a:spcAft>
              <a:buClr>
                <a:srgbClr val="000000"/>
              </a:buClr>
              <a:buSzPct val="100000"/>
              <a:buFont typeface="Arial" panose="020B0604020202020204" pitchFamily="34" charset="0"/>
              <a:buChar char="•"/>
              <a:tabLst/>
              <a:defRPr/>
            </a:pP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Job creations for PhD students</a:t>
            </a:r>
          </a:p>
          <a:p>
            <a:pPr marL="285750" marR="0" lvl="0" indent="-285750" algn="l" defTabSz="914400" rtl="0" eaLnBrk="1" fontAlgn="auto" latinLnBrk="0" hangingPunct="1">
              <a:lnSpc>
                <a:spcPct val="100000"/>
              </a:lnSpc>
              <a:spcBef>
                <a:spcPct val="0"/>
              </a:spcBef>
              <a:spcAft>
                <a:spcPts val="0"/>
              </a:spcAft>
              <a:buClr>
                <a:srgbClr val="000000"/>
              </a:buClr>
              <a:buSzPct val="100000"/>
              <a:buFont typeface="Arial" panose="020B0604020202020204" pitchFamily="34" charset="0"/>
              <a:buChar char="•"/>
              <a:tabLst/>
              <a:defRPr/>
            </a:pP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Candidate ANR, H2020…</a:t>
            </a:r>
          </a:p>
        </p:txBody>
      </p:sp>
    </p:spTree>
    <p:extLst>
      <p:ext uri="{BB962C8B-B14F-4D97-AF65-F5344CB8AC3E}">
        <p14:creationId xmlns:p14="http://schemas.microsoft.com/office/powerpoint/2010/main" val="3858080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oneTexte 3"/>
          <p:cNvSpPr txBox="1">
            <a:spLocks noChangeArrowheads="1"/>
          </p:cNvSpPr>
          <p:nvPr/>
        </p:nvSpPr>
        <p:spPr bwMode="auto">
          <a:xfrm>
            <a:off x="3043117" y="626169"/>
            <a:ext cx="4121466"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846"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ECOS NORD COLOMBIA  </a:t>
            </a:r>
          </a:p>
        </p:txBody>
      </p:sp>
      <p:pic>
        <p:nvPicPr>
          <p:cNvPr id="19459"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665" y="1434931"/>
            <a:ext cx="1251238" cy="125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ZoneTexte 8"/>
          <p:cNvSpPr txBox="1">
            <a:spLocks noChangeArrowheads="1"/>
          </p:cNvSpPr>
          <p:nvPr/>
        </p:nvSpPr>
        <p:spPr bwMode="auto">
          <a:xfrm>
            <a:off x="3242377" y="1276695"/>
            <a:ext cx="2060001" cy="3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France</a:t>
            </a:r>
            <a:r>
              <a:rPr kumimoji="0" lang="fr-FR" altLang="fr-FR" sz="1661"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a:t>
            </a:r>
          </a:p>
        </p:txBody>
      </p:sp>
      <p:sp>
        <p:nvSpPr>
          <p:cNvPr id="19461" name="ZoneTexte 9"/>
          <p:cNvSpPr txBox="1">
            <a:spLocks noChangeArrowheads="1"/>
          </p:cNvSpPr>
          <p:nvPr/>
        </p:nvSpPr>
        <p:spPr bwMode="auto">
          <a:xfrm>
            <a:off x="6053999" y="1276695"/>
            <a:ext cx="2060001" cy="3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Colombia</a:t>
            </a:r>
            <a:r>
              <a:rPr kumimoji="0" lang="fr-FR" altLang="fr-FR" sz="1661"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a:t>
            </a:r>
          </a:p>
        </p:txBody>
      </p:sp>
      <p:pic>
        <p:nvPicPr>
          <p:cNvPr id="19462" name="Imag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753" y="1722101"/>
            <a:ext cx="827809" cy="81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ag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336" y="1873011"/>
            <a:ext cx="597781" cy="81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Imag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4838" y="1767521"/>
            <a:ext cx="2235819" cy="45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mag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838" y="2275928"/>
            <a:ext cx="914253" cy="35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Imag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1496" y="2369698"/>
            <a:ext cx="1005093" cy="3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aphique 16"/>
          <p:cNvGraphicFramePr>
            <a:graphicFrameLocks/>
          </p:cNvGraphicFramePr>
          <p:nvPr/>
        </p:nvGraphicFramePr>
        <p:xfrm>
          <a:off x="1514920" y="3096709"/>
          <a:ext cx="3068074" cy="2392498"/>
        </p:xfrm>
        <a:graphic>
          <a:graphicData uri="http://schemas.openxmlformats.org/drawingml/2006/chart">
            <c:chart xmlns:c="http://schemas.openxmlformats.org/drawingml/2006/chart" xmlns:r="http://schemas.openxmlformats.org/officeDocument/2006/relationships" r:id="rId8"/>
          </a:graphicData>
        </a:graphic>
      </p:graphicFrame>
      <p:sp>
        <p:nvSpPr>
          <p:cNvPr id="18" name="ZoneTexte 17"/>
          <p:cNvSpPr txBox="1"/>
          <p:nvPr/>
        </p:nvSpPr>
        <p:spPr>
          <a:xfrm>
            <a:off x="4890670" y="3349882"/>
            <a:ext cx="3640898" cy="162583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fr-FR" sz="1661" b="0" i="0" u="none" strike="noStrike" kern="1200" cap="none" spc="0" normalizeH="0" baseline="0" noProof="0" dirty="0" err="1">
                <a:ln>
                  <a:noFill/>
                </a:ln>
                <a:solidFill>
                  <a:srgbClr val="002060"/>
                </a:solidFill>
                <a:effectLst/>
                <a:uLnTx/>
                <a:uFillTx/>
                <a:latin typeface="Calibri"/>
                <a:ea typeface="+mn-ea"/>
                <a:cs typeface="+mn-cs"/>
              </a:rPr>
              <a:t>Since</a:t>
            </a:r>
            <a:r>
              <a:rPr kumimoji="0" lang="fr-FR" sz="1661" b="0" i="0" u="none" strike="noStrike" kern="1200" cap="none" spc="0" normalizeH="0" baseline="0" noProof="0" dirty="0">
                <a:ln>
                  <a:noFill/>
                </a:ln>
                <a:solidFill>
                  <a:srgbClr val="002060"/>
                </a:solidFill>
                <a:effectLst/>
                <a:uLnTx/>
                <a:uFillTx/>
                <a:latin typeface="Calibri"/>
                <a:ea typeface="+mn-ea"/>
                <a:cs typeface="+mn-cs"/>
              </a:rPr>
              <a:t> 1997…</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400 candidate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projects</a:t>
            </a:r>
            <a:endParaRPr kumimoji="0" lang="fr-FR" sz="1661" b="0" i="0" u="none" strike="noStrike" kern="1200" cap="none" spc="0" normalizeH="0" baseline="0" noProof="0" dirty="0">
              <a:ln>
                <a:noFill/>
              </a:ln>
              <a:solidFill>
                <a:srgbClr val="002060"/>
              </a:solidFill>
              <a:effectLst/>
              <a:uLnTx/>
              <a:uFillTx/>
              <a:latin typeface="Calibri"/>
              <a:ea typeface="+mn-ea"/>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153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supported</a:t>
            </a:r>
            <a:r>
              <a:rPr kumimoji="0" lang="fr-FR" sz="1661" b="0" i="0" u="none" strike="noStrike" kern="1200" cap="none" spc="0" normalizeH="0" baseline="0" noProof="0" dirty="0">
                <a:ln>
                  <a:noFill/>
                </a:ln>
                <a:solidFill>
                  <a:srgbClr val="002060"/>
                </a:solidFill>
                <a:effectLst/>
                <a:uLnTx/>
                <a:uFillTx/>
                <a:latin typeface="Calibri"/>
                <a:ea typeface="+mn-ea"/>
                <a:cs typeface="+mn-cs"/>
              </a:rPr>
              <a:t> by ECOS Nord </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600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Colombian</a:t>
            </a:r>
            <a:r>
              <a:rPr kumimoji="0" lang="fr-FR" sz="1661" b="0" i="0" u="none" strike="noStrike" kern="1200" cap="none" spc="0" normalizeH="0" baseline="0" noProof="0" dirty="0">
                <a:ln>
                  <a:noFill/>
                </a:ln>
                <a:solidFill>
                  <a:srgbClr val="002060"/>
                </a:solidFill>
                <a:effectLst/>
                <a:uLnTx/>
                <a:uFillTx/>
                <a:latin typeface="Calibri"/>
                <a:ea typeface="+mn-ea"/>
                <a:cs typeface="+mn-cs"/>
              </a:rPr>
              <a:t> missions to France</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500 French missions to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Colombia</a:t>
            </a:r>
            <a:endParaRPr kumimoji="0" lang="fr-FR" sz="1661" b="0" i="0" u="none" strike="noStrike" kern="1200" cap="none" spc="0" normalizeH="0" baseline="0" noProof="0" dirty="0">
              <a:ln>
                <a:noFill/>
              </a:ln>
              <a:solidFill>
                <a:srgbClr val="002060"/>
              </a:solidFill>
              <a:effectLst/>
              <a:uLnTx/>
              <a:uFillTx/>
              <a:latin typeface="Calibri"/>
              <a:ea typeface="+mn-ea"/>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113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tesis</a:t>
            </a:r>
            <a:r>
              <a:rPr kumimoji="0" lang="fr-FR" sz="1661" b="0" i="0" u="none" strike="noStrike" kern="1200" cap="none" spc="0" normalizeH="0" baseline="0" noProof="0" dirty="0">
                <a:ln>
                  <a:noFill/>
                </a:ln>
                <a:solidFill>
                  <a:srgbClr val="002060"/>
                </a:solidFill>
                <a:effectLst/>
                <a:uLnTx/>
                <a:uFillTx/>
                <a:latin typeface="Calibri"/>
                <a:ea typeface="+mn-ea"/>
                <a:cs typeface="+mn-cs"/>
              </a:rPr>
              <a:t>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sustained</a:t>
            </a:r>
            <a:r>
              <a:rPr kumimoji="0" lang="fr-FR" sz="1661" b="0" i="0" u="none" strike="noStrike" kern="1200" cap="none" spc="0" normalizeH="0" baseline="0" noProof="0" dirty="0">
                <a:ln>
                  <a:noFill/>
                </a:ln>
                <a:solidFill>
                  <a:srgbClr val="002060"/>
                </a:solidFill>
                <a:effectLst/>
                <a:uLnTx/>
                <a:uFillTx/>
                <a:latin typeface="Calibri"/>
                <a:ea typeface="+mn-ea"/>
                <a:cs typeface="+mn-cs"/>
              </a:rPr>
              <a:t>  (65 in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Colombia</a:t>
            </a:r>
            <a:r>
              <a:rPr kumimoji="0" lang="fr-FR" sz="1661" b="0" i="0" u="none" strike="noStrike" kern="1200" cap="none" spc="0" normalizeH="0" baseline="0" noProof="0" dirty="0">
                <a:ln>
                  <a:noFill/>
                </a:ln>
                <a:solidFill>
                  <a:srgbClr val="002060"/>
                </a:solidFill>
                <a:effectLst/>
                <a:uLnTx/>
                <a:uFillTx/>
                <a:latin typeface="Calibri"/>
                <a:ea typeface="+mn-ea"/>
                <a:cs typeface="+mn-cs"/>
              </a:rPr>
              <a:t>) </a:t>
            </a:r>
          </a:p>
        </p:txBody>
      </p:sp>
      <p:sp>
        <p:nvSpPr>
          <p:cNvPr id="19" name="Rectangle à coins arrondis 18"/>
          <p:cNvSpPr/>
          <p:nvPr/>
        </p:nvSpPr>
        <p:spPr bwMode="auto">
          <a:xfrm>
            <a:off x="4890670" y="3229740"/>
            <a:ext cx="3668735" cy="1860740"/>
          </a:xfrm>
          <a:prstGeom prst="roundRect">
            <a:avLst/>
          </a:prstGeom>
          <a:noFill/>
          <a:ln w="3175">
            <a:solidFill>
              <a:srgbClr val="002060"/>
            </a:solidFill>
            <a:prstDash val="sysDash"/>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0" i="0" u="none" strike="noStrike" kern="1200" cap="none" spc="0" normalizeH="0" baseline="0" noProof="0">
              <a:ln>
                <a:noFill/>
              </a:ln>
              <a:solidFill>
                <a:prstClr val="white"/>
              </a:solidFill>
              <a:effectLst/>
              <a:uLnTx/>
              <a:uFillTx/>
              <a:latin typeface="Arial" charset="0"/>
              <a:ea typeface="+mn-ea"/>
              <a:cs typeface="+mn-cs"/>
            </a:endParaRPr>
          </a:p>
        </p:txBody>
      </p:sp>
      <p:sp>
        <p:nvSpPr>
          <p:cNvPr id="19470" name="ZoneTexte 19"/>
          <p:cNvSpPr txBox="1">
            <a:spLocks noChangeArrowheads="1"/>
          </p:cNvSpPr>
          <p:nvPr/>
        </p:nvSpPr>
        <p:spPr bwMode="auto">
          <a:xfrm>
            <a:off x="1787483" y="5755658"/>
            <a:ext cx="4374937" cy="3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Next call for proposals : april – june 2018 </a:t>
            </a:r>
          </a:p>
        </p:txBody>
      </p:sp>
      <p:sp>
        <p:nvSpPr>
          <p:cNvPr id="19471" name="ZoneTexte 20"/>
          <p:cNvSpPr txBox="1">
            <a:spLocks noChangeArrowheads="1"/>
          </p:cNvSpPr>
          <p:nvPr/>
        </p:nvSpPr>
        <p:spPr bwMode="auto">
          <a:xfrm>
            <a:off x="3347868" y="2536724"/>
            <a:ext cx="978720"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831" b="0" i="0" u="none" strike="noStrike" kern="1200" cap="none" spc="0" normalizeH="0" baseline="0" noProof="0">
                <a:ln>
                  <a:noFill/>
                </a:ln>
                <a:solidFill>
                  <a:srgbClr val="002060"/>
                </a:solidFill>
                <a:effectLst/>
                <a:uLnTx/>
                <a:uFillTx/>
                <a:latin typeface="Calibri"/>
                <a:ea typeface="+mn-ea"/>
                <a:cs typeface="+mn-cs"/>
              </a:rPr>
              <a:t>French Embassy</a:t>
            </a:r>
          </a:p>
        </p:txBody>
      </p:sp>
    </p:spTree>
    <p:extLst>
      <p:ext uri="{BB962C8B-B14F-4D97-AF65-F5344CB8AC3E}">
        <p14:creationId xmlns:p14="http://schemas.microsoft.com/office/powerpoint/2010/main" val="4009107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oneTexte 1"/>
          <p:cNvSpPr txBox="1">
            <a:spLocks noChangeArrowheads="1"/>
          </p:cNvSpPr>
          <p:nvPr/>
        </p:nvSpPr>
        <p:spPr bwMode="auto">
          <a:xfrm>
            <a:off x="3043117" y="626169"/>
            <a:ext cx="4121466"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846"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ECOS NORD VENEZUELA  </a:t>
            </a:r>
          </a:p>
        </p:txBody>
      </p:sp>
      <p:pic>
        <p:nvPicPr>
          <p:cNvPr id="2048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665" y="1434931"/>
            <a:ext cx="1251238" cy="125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ZoneTexte 3"/>
          <p:cNvSpPr txBox="1">
            <a:spLocks noChangeArrowheads="1"/>
          </p:cNvSpPr>
          <p:nvPr/>
        </p:nvSpPr>
        <p:spPr bwMode="auto">
          <a:xfrm>
            <a:off x="3242377" y="1276695"/>
            <a:ext cx="2060001" cy="3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France</a:t>
            </a:r>
            <a:r>
              <a:rPr kumimoji="0" lang="fr-FR" altLang="fr-FR" sz="1661"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a:t>
            </a:r>
          </a:p>
        </p:txBody>
      </p:sp>
      <p:sp>
        <p:nvSpPr>
          <p:cNvPr id="20485" name="ZoneTexte 4"/>
          <p:cNvSpPr txBox="1">
            <a:spLocks noChangeArrowheads="1"/>
          </p:cNvSpPr>
          <p:nvPr/>
        </p:nvSpPr>
        <p:spPr bwMode="auto">
          <a:xfrm>
            <a:off x="6053999" y="1276695"/>
            <a:ext cx="2060001" cy="3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Venezuela</a:t>
            </a:r>
            <a:r>
              <a:rPr kumimoji="0" lang="fr-FR" altLang="fr-FR" sz="1661"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a:t>
            </a:r>
          </a:p>
        </p:txBody>
      </p:sp>
      <p:pic>
        <p:nvPicPr>
          <p:cNvPr id="20486"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6032" y="1723566"/>
            <a:ext cx="826344" cy="81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336" y="1873011"/>
            <a:ext cx="597781" cy="81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4934624" y="3365999"/>
            <a:ext cx="3640898" cy="162583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fr-FR" sz="1661" b="0" i="0" u="none" strike="noStrike" kern="1200" cap="none" spc="0" normalizeH="0" baseline="0" noProof="0" dirty="0" err="1">
                <a:ln>
                  <a:noFill/>
                </a:ln>
                <a:solidFill>
                  <a:srgbClr val="002060"/>
                </a:solidFill>
                <a:effectLst/>
                <a:uLnTx/>
                <a:uFillTx/>
                <a:latin typeface="Calibri"/>
                <a:ea typeface="+mn-ea"/>
                <a:cs typeface="+mn-cs"/>
              </a:rPr>
              <a:t>Since</a:t>
            </a:r>
            <a:r>
              <a:rPr kumimoji="0" lang="fr-FR" sz="1661" b="0" i="0" u="none" strike="noStrike" kern="1200" cap="none" spc="0" normalizeH="0" baseline="0" noProof="0" dirty="0">
                <a:ln>
                  <a:noFill/>
                </a:ln>
                <a:solidFill>
                  <a:srgbClr val="002060"/>
                </a:solidFill>
                <a:effectLst/>
                <a:uLnTx/>
                <a:uFillTx/>
                <a:latin typeface="Calibri"/>
                <a:ea typeface="+mn-ea"/>
                <a:cs typeface="+mn-cs"/>
              </a:rPr>
              <a:t> 1999</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212 candidate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projects</a:t>
            </a:r>
            <a:endParaRPr kumimoji="0" lang="fr-FR" sz="1661" b="0" i="0" u="none" strike="noStrike" kern="1200" cap="none" spc="0" normalizeH="0" baseline="0" noProof="0" dirty="0">
              <a:ln>
                <a:noFill/>
              </a:ln>
              <a:solidFill>
                <a:srgbClr val="002060"/>
              </a:solidFill>
              <a:effectLst/>
              <a:uLnTx/>
              <a:uFillTx/>
              <a:latin typeface="Calibri"/>
              <a:ea typeface="+mn-ea"/>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90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supported</a:t>
            </a:r>
            <a:r>
              <a:rPr kumimoji="0" lang="fr-FR" sz="1661" b="0" i="0" u="none" strike="noStrike" kern="1200" cap="none" spc="0" normalizeH="0" baseline="0" noProof="0" dirty="0">
                <a:ln>
                  <a:noFill/>
                </a:ln>
                <a:solidFill>
                  <a:srgbClr val="002060"/>
                </a:solidFill>
                <a:effectLst/>
                <a:uLnTx/>
                <a:uFillTx/>
                <a:latin typeface="Calibri"/>
                <a:ea typeface="+mn-ea"/>
                <a:cs typeface="+mn-cs"/>
              </a:rPr>
              <a:t> by ECOS Nord </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+ 300 missions in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each</a:t>
            </a:r>
            <a:r>
              <a:rPr kumimoji="0" lang="fr-FR" sz="1661" b="0" i="0" u="none" strike="noStrike" kern="1200" cap="none" spc="0" normalizeH="0" baseline="0" noProof="0" dirty="0">
                <a:ln>
                  <a:noFill/>
                </a:ln>
                <a:solidFill>
                  <a:srgbClr val="002060"/>
                </a:solidFill>
                <a:effectLst/>
                <a:uLnTx/>
                <a:uFillTx/>
                <a:latin typeface="Calibri"/>
                <a:ea typeface="+mn-ea"/>
                <a:cs typeface="+mn-cs"/>
              </a:rPr>
              <a:t> country</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120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tesis</a:t>
            </a:r>
            <a:r>
              <a:rPr kumimoji="0" lang="fr-FR" sz="1661" b="0" i="0" u="none" strike="noStrike" kern="1200" cap="none" spc="0" normalizeH="0" baseline="0" noProof="0" dirty="0">
                <a:ln>
                  <a:noFill/>
                </a:ln>
                <a:solidFill>
                  <a:srgbClr val="002060"/>
                </a:solidFill>
                <a:effectLst/>
                <a:uLnTx/>
                <a:uFillTx/>
                <a:latin typeface="Calibri"/>
                <a:ea typeface="+mn-ea"/>
                <a:cs typeface="+mn-cs"/>
              </a:rPr>
              <a:t>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sustained</a:t>
            </a:r>
            <a:r>
              <a:rPr kumimoji="0" lang="fr-FR" sz="1661" b="0" i="0" u="none" strike="noStrike" kern="1200" cap="none" spc="0" normalizeH="0" baseline="0" noProof="0" dirty="0">
                <a:ln>
                  <a:noFill/>
                </a:ln>
                <a:solidFill>
                  <a:srgbClr val="002060"/>
                </a:solidFill>
                <a:effectLst/>
                <a:uLnTx/>
                <a:uFillTx/>
                <a:latin typeface="Calibri"/>
                <a:ea typeface="+mn-ea"/>
                <a:cs typeface="+mn-cs"/>
              </a:rPr>
              <a:t>  (71 in Venezuela)</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+ 110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co-written</a:t>
            </a:r>
            <a:r>
              <a:rPr kumimoji="0" lang="fr-FR" sz="1661" b="0" i="0" u="none" strike="noStrike" kern="1200" cap="none" spc="0" normalizeH="0" baseline="0" noProof="0" dirty="0">
                <a:ln>
                  <a:noFill/>
                </a:ln>
                <a:solidFill>
                  <a:srgbClr val="002060"/>
                </a:solidFill>
                <a:effectLst/>
                <a:uLnTx/>
                <a:uFillTx/>
                <a:latin typeface="Calibri"/>
                <a:ea typeface="+mn-ea"/>
                <a:cs typeface="+mn-cs"/>
              </a:rPr>
              <a:t> articles </a:t>
            </a:r>
          </a:p>
        </p:txBody>
      </p:sp>
      <p:sp>
        <p:nvSpPr>
          <p:cNvPr id="13" name="Rectangle à coins arrondis 12"/>
          <p:cNvSpPr/>
          <p:nvPr/>
        </p:nvSpPr>
        <p:spPr bwMode="auto">
          <a:xfrm>
            <a:off x="4903857" y="3363069"/>
            <a:ext cx="3668735" cy="1727411"/>
          </a:xfrm>
          <a:prstGeom prst="roundRect">
            <a:avLst/>
          </a:prstGeom>
          <a:noFill/>
          <a:ln w="3175">
            <a:solidFill>
              <a:srgbClr val="002060"/>
            </a:solidFill>
            <a:prstDash val="sysDash"/>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0" i="0" u="none" strike="noStrike" kern="1200" cap="none" spc="0" normalizeH="0" baseline="0" noProof="0">
              <a:ln>
                <a:noFill/>
              </a:ln>
              <a:solidFill>
                <a:prstClr val="white"/>
              </a:solidFill>
              <a:effectLst/>
              <a:uLnTx/>
              <a:uFillTx/>
              <a:latin typeface="Arial" charset="0"/>
              <a:ea typeface="+mn-ea"/>
              <a:cs typeface="+mn-cs"/>
            </a:endParaRPr>
          </a:p>
        </p:txBody>
      </p:sp>
      <p:sp>
        <p:nvSpPr>
          <p:cNvPr id="20490" name="ZoneTexte 14"/>
          <p:cNvSpPr txBox="1">
            <a:spLocks noChangeArrowheads="1"/>
          </p:cNvSpPr>
          <p:nvPr/>
        </p:nvSpPr>
        <p:spPr bwMode="auto">
          <a:xfrm>
            <a:off x="3369844" y="2536724"/>
            <a:ext cx="978720"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831" b="0" i="0" u="none" strike="noStrike" kern="1200" cap="none" spc="0" normalizeH="0" baseline="0" noProof="0">
                <a:ln>
                  <a:noFill/>
                </a:ln>
                <a:solidFill>
                  <a:srgbClr val="002060"/>
                </a:solidFill>
                <a:effectLst/>
                <a:uLnTx/>
                <a:uFillTx/>
                <a:latin typeface="Calibri"/>
                <a:ea typeface="+mn-ea"/>
                <a:cs typeface="+mn-cs"/>
              </a:rPr>
              <a:t>French Embassy</a:t>
            </a:r>
          </a:p>
        </p:txBody>
      </p:sp>
      <p:pic>
        <p:nvPicPr>
          <p:cNvPr id="20491" name="Imag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3871" y="1944804"/>
            <a:ext cx="1199958" cy="40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aphique 16"/>
          <p:cNvGraphicFramePr>
            <a:graphicFrameLocks/>
          </p:cNvGraphicFramePr>
          <p:nvPr/>
        </p:nvGraphicFramePr>
        <p:xfrm>
          <a:off x="1443344" y="3350482"/>
          <a:ext cx="3200231" cy="22051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23562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oneTexte 1"/>
          <p:cNvSpPr txBox="1">
            <a:spLocks noChangeArrowheads="1"/>
          </p:cNvSpPr>
          <p:nvPr/>
        </p:nvSpPr>
        <p:spPr bwMode="auto">
          <a:xfrm>
            <a:off x="3043117" y="626169"/>
            <a:ext cx="4121466"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846"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ECOS NORD MEXICO  </a:t>
            </a:r>
          </a:p>
        </p:txBody>
      </p:sp>
      <p:pic>
        <p:nvPicPr>
          <p:cNvPr id="21507"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665" y="1434931"/>
            <a:ext cx="1251238" cy="125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ZoneTexte 3"/>
          <p:cNvSpPr txBox="1">
            <a:spLocks noChangeArrowheads="1"/>
          </p:cNvSpPr>
          <p:nvPr/>
        </p:nvSpPr>
        <p:spPr bwMode="auto">
          <a:xfrm>
            <a:off x="3242377" y="1276695"/>
            <a:ext cx="2060001" cy="3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France</a:t>
            </a:r>
            <a:r>
              <a:rPr kumimoji="0" lang="fr-FR" altLang="fr-FR" sz="1661"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a:t>
            </a:r>
          </a:p>
        </p:txBody>
      </p:sp>
      <p:sp>
        <p:nvSpPr>
          <p:cNvPr id="21509" name="ZoneTexte 4"/>
          <p:cNvSpPr txBox="1">
            <a:spLocks noChangeArrowheads="1"/>
          </p:cNvSpPr>
          <p:nvPr/>
        </p:nvSpPr>
        <p:spPr bwMode="auto">
          <a:xfrm>
            <a:off x="6187328" y="1276695"/>
            <a:ext cx="2060001" cy="3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Mexico</a:t>
            </a:r>
            <a:r>
              <a:rPr kumimoji="0" lang="fr-FR" altLang="fr-FR" sz="1661"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a:t>
            </a:r>
          </a:p>
        </p:txBody>
      </p:sp>
      <p:pic>
        <p:nvPicPr>
          <p:cNvPr id="21510"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753" y="1722101"/>
            <a:ext cx="827809" cy="81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336" y="1873011"/>
            <a:ext cx="597781" cy="81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5400542" y="3232670"/>
            <a:ext cx="3526616" cy="162583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fr-FR" sz="1661" b="0" i="0" u="none" strike="noStrike" kern="1200" cap="none" spc="0" normalizeH="0" baseline="0" noProof="0" dirty="0" err="1">
                <a:ln>
                  <a:noFill/>
                </a:ln>
                <a:solidFill>
                  <a:srgbClr val="002060"/>
                </a:solidFill>
                <a:effectLst/>
                <a:uLnTx/>
                <a:uFillTx/>
                <a:latin typeface="Calibri"/>
                <a:ea typeface="+mn-ea"/>
                <a:cs typeface="+mn-cs"/>
              </a:rPr>
              <a:t>Since</a:t>
            </a:r>
            <a:r>
              <a:rPr kumimoji="0" lang="fr-FR" sz="1661" b="0" i="0" u="none" strike="noStrike" kern="1200" cap="none" spc="0" normalizeH="0" baseline="0" noProof="0" dirty="0">
                <a:ln>
                  <a:noFill/>
                </a:ln>
                <a:solidFill>
                  <a:srgbClr val="002060"/>
                </a:solidFill>
                <a:effectLst/>
                <a:uLnTx/>
                <a:uFillTx/>
                <a:latin typeface="Calibri"/>
                <a:ea typeface="+mn-ea"/>
                <a:cs typeface="+mn-cs"/>
              </a:rPr>
              <a:t> 1994…</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1 061 candidate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projects</a:t>
            </a:r>
            <a:endParaRPr kumimoji="0" lang="fr-FR" sz="1661" b="0" i="0" u="none" strike="noStrike" kern="1200" cap="none" spc="0" normalizeH="0" baseline="0" noProof="0" dirty="0">
              <a:ln>
                <a:noFill/>
              </a:ln>
              <a:solidFill>
                <a:srgbClr val="002060"/>
              </a:solidFill>
              <a:effectLst/>
              <a:uLnTx/>
              <a:uFillTx/>
              <a:latin typeface="Calibri"/>
              <a:ea typeface="+mn-ea"/>
              <a:cs typeface="+mn-cs"/>
            </a:endParaRP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269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supported</a:t>
            </a:r>
            <a:r>
              <a:rPr kumimoji="0" lang="fr-FR" sz="1661" b="0" i="0" u="none" strike="noStrike" kern="1200" cap="none" spc="0" normalizeH="0" baseline="0" noProof="0" dirty="0">
                <a:ln>
                  <a:noFill/>
                </a:ln>
                <a:solidFill>
                  <a:srgbClr val="002060"/>
                </a:solidFill>
                <a:effectLst/>
                <a:uLnTx/>
                <a:uFillTx/>
                <a:latin typeface="Calibri"/>
                <a:ea typeface="+mn-ea"/>
                <a:cs typeface="+mn-cs"/>
              </a:rPr>
              <a:t> by ECOS Nord </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1 397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Mexican</a:t>
            </a:r>
            <a:r>
              <a:rPr kumimoji="0" lang="fr-FR" sz="1661" b="0" i="0" u="none" strike="noStrike" kern="1200" cap="none" spc="0" normalizeH="0" baseline="0" noProof="0" dirty="0">
                <a:ln>
                  <a:noFill/>
                </a:ln>
                <a:solidFill>
                  <a:srgbClr val="002060"/>
                </a:solidFill>
                <a:effectLst/>
                <a:uLnTx/>
                <a:uFillTx/>
                <a:latin typeface="Calibri"/>
                <a:ea typeface="+mn-ea"/>
                <a:cs typeface="+mn-cs"/>
              </a:rPr>
              <a:t> missions to France</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1 208 French missions to Mexico</a:t>
            </a:r>
          </a:p>
          <a:p>
            <a:pPr marL="263719" marR="0" lvl="0" indent="-263719"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1661" b="0" i="0" u="none" strike="noStrike" kern="1200" cap="none" spc="0" normalizeH="0" baseline="0" noProof="0" dirty="0">
                <a:ln>
                  <a:noFill/>
                </a:ln>
                <a:solidFill>
                  <a:srgbClr val="002060"/>
                </a:solidFill>
                <a:effectLst/>
                <a:uLnTx/>
                <a:uFillTx/>
                <a:latin typeface="Calibri"/>
                <a:ea typeface="+mn-ea"/>
                <a:cs typeface="+mn-cs"/>
              </a:rPr>
              <a:t>408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tesis</a:t>
            </a:r>
            <a:r>
              <a:rPr kumimoji="0" lang="fr-FR" sz="1661" b="0" i="0" u="none" strike="noStrike" kern="1200" cap="none" spc="0" normalizeH="0" baseline="0" noProof="0" dirty="0">
                <a:ln>
                  <a:noFill/>
                </a:ln>
                <a:solidFill>
                  <a:srgbClr val="002060"/>
                </a:solidFill>
                <a:effectLst/>
                <a:uLnTx/>
                <a:uFillTx/>
                <a:latin typeface="Calibri"/>
                <a:ea typeface="+mn-ea"/>
                <a:cs typeface="+mn-cs"/>
              </a:rPr>
              <a:t> </a:t>
            </a:r>
            <a:r>
              <a:rPr kumimoji="0" lang="fr-FR" sz="1661" b="0" i="0" u="none" strike="noStrike" kern="1200" cap="none" spc="0" normalizeH="0" baseline="0" noProof="0" dirty="0" err="1">
                <a:ln>
                  <a:noFill/>
                </a:ln>
                <a:solidFill>
                  <a:srgbClr val="002060"/>
                </a:solidFill>
                <a:effectLst/>
                <a:uLnTx/>
                <a:uFillTx/>
                <a:latin typeface="Calibri"/>
                <a:ea typeface="+mn-ea"/>
                <a:cs typeface="+mn-cs"/>
              </a:rPr>
              <a:t>sustained</a:t>
            </a:r>
            <a:r>
              <a:rPr kumimoji="0" lang="fr-FR" sz="1661" b="0" i="0" u="none" strike="noStrike" kern="1200" cap="none" spc="0" normalizeH="0" baseline="0" noProof="0" dirty="0">
                <a:ln>
                  <a:noFill/>
                </a:ln>
                <a:solidFill>
                  <a:srgbClr val="002060"/>
                </a:solidFill>
                <a:effectLst/>
                <a:uLnTx/>
                <a:uFillTx/>
                <a:latin typeface="Calibri"/>
                <a:ea typeface="+mn-ea"/>
                <a:cs typeface="+mn-cs"/>
              </a:rPr>
              <a:t>  (276 in Mexico) </a:t>
            </a:r>
          </a:p>
        </p:txBody>
      </p:sp>
      <p:sp>
        <p:nvSpPr>
          <p:cNvPr id="13" name="Rectangle à coins arrondis 12"/>
          <p:cNvSpPr/>
          <p:nvPr/>
        </p:nvSpPr>
        <p:spPr bwMode="auto">
          <a:xfrm>
            <a:off x="5359518" y="3108133"/>
            <a:ext cx="3670201" cy="1849019"/>
          </a:xfrm>
          <a:prstGeom prst="roundRect">
            <a:avLst/>
          </a:prstGeom>
          <a:noFill/>
          <a:ln w="3175">
            <a:solidFill>
              <a:srgbClr val="002060"/>
            </a:solidFill>
            <a:prstDash val="sysDash"/>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fr-FR" sz="1661" b="0" i="0" u="none" strike="noStrike" kern="1200" cap="none" spc="0" normalizeH="0" baseline="0" noProof="0">
              <a:ln>
                <a:noFill/>
              </a:ln>
              <a:solidFill>
                <a:prstClr val="white"/>
              </a:solidFill>
              <a:effectLst/>
              <a:uLnTx/>
              <a:uFillTx/>
              <a:latin typeface="Arial" charset="0"/>
              <a:ea typeface="+mn-ea"/>
              <a:cs typeface="+mn-cs"/>
            </a:endParaRPr>
          </a:p>
        </p:txBody>
      </p:sp>
      <p:sp>
        <p:nvSpPr>
          <p:cNvPr id="21514" name="ZoneTexte 13"/>
          <p:cNvSpPr txBox="1">
            <a:spLocks noChangeArrowheads="1"/>
          </p:cNvSpPr>
          <p:nvPr/>
        </p:nvSpPr>
        <p:spPr bwMode="auto">
          <a:xfrm>
            <a:off x="1787482" y="5755658"/>
            <a:ext cx="5176375" cy="3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Next call for proposals : february 26</a:t>
            </a:r>
            <a:r>
              <a:rPr kumimoji="0" lang="fr-FR" altLang="fr-FR" sz="1015"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th</a:t>
            </a: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 april 27</a:t>
            </a:r>
            <a:r>
              <a:rPr kumimoji="0" lang="fr-FR" altLang="fr-FR" sz="1015"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th</a:t>
            </a: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2018 </a:t>
            </a:r>
          </a:p>
        </p:txBody>
      </p:sp>
      <p:sp>
        <p:nvSpPr>
          <p:cNvPr id="21515" name="ZoneTexte 14"/>
          <p:cNvSpPr txBox="1">
            <a:spLocks noChangeArrowheads="1"/>
          </p:cNvSpPr>
          <p:nvPr/>
        </p:nvSpPr>
        <p:spPr bwMode="auto">
          <a:xfrm>
            <a:off x="3347868" y="2536724"/>
            <a:ext cx="978720"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831" b="0" i="0" u="none" strike="noStrike" kern="1200" cap="none" spc="0" normalizeH="0" baseline="0" noProof="0">
                <a:ln>
                  <a:noFill/>
                </a:ln>
                <a:solidFill>
                  <a:srgbClr val="002060"/>
                </a:solidFill>
                <a:effectLst/>
                <a:uLnTx/>
                <a:uFillTx/>
                <a:latin typeface="Calibri"/>
                <a:ea typeface="+mn-ea"/>
                <a:cs typeface="+mn-cs"/>
              </a:rPr>
              <a:t>French Embassy</a:t>
            </a:r>
          </a:p>
        </p:txBody>
      </p:sp>
      <p:graphicFrame>
        <p:nvGraphicFramePr>
          <p:cNvPr id="16" name="Graphique 15"/>
          <p:cNvGraphicFramePr>
            <a:graphicFrameLocks/>
          </p:cNvGraphicFramePr>
          <p:nvPr/>
        </p:nvGraphicFramePr>
        <p:xfrm>
          <a:off x="1453266" y="3527806"/>
          <a:ext cx="3788122" cy="2259581"/>
        </p:xfrm>
        <a:graphic>
          <a:graphicData uri="http://schemas.openxmlformats.org/drawingml/2006/chart">
            <c:chart xmlns:c="http://schemas.openxmlformats.org/drawingml/2006/chart" xmlns:r="http://schemas.openxmlformats.org/officeDocument/2006/relationships" r:id="rId5"/>
          </a:graphicData>
        </a:graphic>
      </p:graphicFrame>
      <p:sp>
        <p:nvSpPr>
          <p:cNvPr id="21517" name="ZoneTexte 16"/>
          <p:cNvSpPr txBox="1">
            <a:spLocks noChangeArrowheads="1"/>
          </p:cNvSpPr>
          <p:nvPr/>
        </p:nvSpPr>
        <p:spPr bwMode="auto">
          <a:xfrm>
            <a:off x="1542803" y="3207763"/>
            <a:ext cx="360866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fr-FR" altLang="fr-FR" sz="1292"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Number of  </a:t>
            </a:r>
            <a:r>
              <a:rPr kumimoji="0" lang="en-US" altLang="fr-FR" sz="1292"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ECOS NORD projects selected per year</a:t>
            </a:r>
          </a:p>
        </p:txBody>
      </p:sp>
      <p:pic>
        <p:nvPicPr>
          <p:cNvPr id="21518" name="Imag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252" y="1892059"/>
            <a:ext cx="776529" cy="6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Imag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51068" y="1873011"/>
            <a:ext cx="703272" cy="70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Image 1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4227" y="1848104"/>
            <a:ext cx="644666" cy="83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961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dirty="0" smtClean="0">
                <a:solidFill>
                  <a:srgbClr val="03607A"/>
                </a:solidFill>
                <a:latin typeface="Calibri"/>
                <a:cs typeface="Calibri"/>
              </a:rPr>
              <a:t>LOPS</a:t>
            </a:r>
            <a:endParaRPr lang="fr-FR" sz="5400" dirty="0">
              <a:solidFill>
                <a:srgbClr val="03607A"/>
              </a:solidFill>
              <a:latin typeface="Calibri"/>
              <a:cs typeface="Calibri"/>
            </a:endParaRP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ous-titre 3"/>
          <p:cNvSpPr>
            <a:spLocks noGrp="1"/>
          </p:cNvSpPr>
          <p:nvPr>
            <p:ph type="subTitle" idx="1"/>
          </p:nvPr>
        </p:nvSpPr>
        <p:spPr/>
        <p:txBody>
          <a:bodyPr/>
          <a:lstStyle/>
          <a:p>
            <a:endParaRPr lang="fr-FR" dirty="0"/>
          </a:p>
        </p:txBody>
      </p:sp>
      <p:pic>
        <p:nvPicPr>
          <p:cNvPr id="8" name="Image 7"/>
          <p:cNvPicPr>
            <a:picLocks noChangeAspect="1"/>
          </p:cNvPicPr>
          <p:nvPr/>
        </p:nvPicPr>
        <p:blipFill>
          <a:blip r:embed="rId4"/>
          <a:stretch>
            <a:fillRect/>
          </a:stretch>
        </p:blipFill>
        <p:spPr>
          <a:xfrm>
            <a:off x="3563888" y="1950624"/>
            <a:ext cx="2103886" cy="1935575"/>
          </a:xfrm>
          <a:prstGeom prst="rect">
            <a:avLst/>
          </a:prstGeom>
        </p:spPr>
      </p:pic>
    </p:spTree>
    <p:extLst>
      <p:ext uri="{BB962C8B-B14F-4D97-AF65-F5344CB8AC3E}">
        <p14:creationId xmlns:p14="http://schemas.microsoft.com/office/powerpoint/2010/main" val="3330047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431452" y="3254648"/>
            <a:ext cx="7259817" cy="289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1. 	Institutional Partners in Mexico </a:t>
            </a: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 </a:t>
            </a: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ANUIES</a:t>
            </a: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 (Association nationale des universités et institutions d’éducation supérieure), coordonnateur, </a:t>
            </a: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CONACYT</a:t>
            </a: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 (Conseil national des sciences et technologies) et </a:t>
            </a: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SEP</a:t>
            </a: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 (Secrétariat à l’éducation publique).</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2. 	Date line</a:t>
            </a: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 </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		French part: </a:t>
            </a: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in French </a:t>
            </a: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one paper project with signature of President of University and 		copy by email to ecos.nord@univ-paris13.fr</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		Mexican part: </a:t>
            </a: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in Spanish </a:t>
            </a: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with ANUIES formular</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p:txBody>
      </p:sp>
      <p:sp>
        <p:nvSpPr>
          <p:cNvPr id="22531" name="Text Box 3"/>
          <p:cNvSpPr txBox="1">
            <a:spLocks noChangeArrowheads="1"/>
          </p:cNvSpPr>
          <p:nvPr/>
        </p:nvSpPr>
        <p:spPr bwMode="auto">
          <a:xfrm>
            <a:off x="2909788" y="504561"/>
            <a:ext cx="5781481" cy="1649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477"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ECOS Nord</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477" b="1"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É</a:t>
            </a:r>
            <a:r>
              <a:rPr kumimoji="0" lang="fr-FR" altLang="fr-FR" sz="1477"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valuation-orientation de la </a:t>
            </a:r>
            <a:r>
              <a:rPr kumimoji="0" lang="fr-FR" altLang="fr-FR" sz="1477" b="1"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CO</a:t>
            </a:r>
            <a:r>
              <a:rPr kumimoji="0" lang="fr-FR" altLang="fr-FR" sz="1477"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opération </a:t>
            </a:r>
            <a:r>
              <a:rPr kumimoji="0" lang="fr-FR" altLang="fr-FR" sz="1477" b="1"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S</a:t>
            </a:r>
            <a:r>
              <a:rPr kumimoji="0" lang="fr-FR" altLang="fr-FR" sz="1477"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cientifique</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477"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Programme de coopération et de partenariat</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477"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universitaire et scientifique</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477"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France - Amérique Latine</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477"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(Colombie – Mexique – Venezuela)</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292"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MEAE- MESRI</a:t>
            </a:r>
          </a:p>
        </p:txBody>
      </p:sp>
      <p:sp>
        <p:nvSpPr>
          <p:cNvPr id="22532" name="Text Box 4"/>
          <p:cNvSpPr txBox="1">
            <a:spLocks noChangeArrowheads="1"/>
          </p:cNvSpPr>
          <p:nvPr/>
        </p:nvSpPr>
        <p:spPr bwMode="auto">
          <a:xfrm>
            <a:off x="1315705" y="2289113"/>
            <a:ext cx="8056859" cy="598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Web site</a:t>
            </a: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	</a:t>
            </a:r>
            <a:r>
              <a:rPr kumimoji="0" lang="fr-FR" altLang="fr-FR" sz="1661" b="1" i="0" u="sng"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https://www.univ-paris13.fr/appel-a-projets-ecos-nord-mexique-france-2016/</a:t>
            </a: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		</a:t>
            </a:r>
            <a:r>
              <a:rPr kumimoji="0" lang="fr-FR" altLang="fr-FR" sz="1661" b="0" i="0" u="sng"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http://www.univ-paris13.fr/cofecub-ecos/</a:t>
            </a:r>
          </a:p>
        </p:txBody>
      </p:sp>
      <p:pic>
        <p:nvPicPr>
          <p:cNvPr id="22533" name="Picture 6" descr="C:\Users\user\Desktop\Logo_ECOS15-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637" y="588076"/>
            <a:ext cx="1484196" cy="148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6101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536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5361">
                                            <p:txEl>
                                              <p:pRg st="3" end="3"/>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5361">
                                            <p:txEl>
                                              <p:pRg st="4" end="4"/>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53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6552150" y="6028176"/>
            <a:ext cx="876160" cy="439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3E093597-96F7-41C0-8703-3B42BA3F551B}" type="slidenum">
              <a:rPr kumimoji="0" lang="fr-FR" altLang="fr-FR" sz="1292" b="0" i="0" u="none" strike="noStrike" kern="1200" cap="none" spc="0" normalizeH="0" baseline="0" noProof="0">
                <a:ln>
                  <a:noFill/>
                </a:ln>
                <a:solidFill>
                  <a:srgbClr val="000000"/>
                </a:solidFill>
                <a:effectLst/>
                <a:uLnTx/>
                <a:uFillTx/>
                <a:latin typeface="Calibri Light" panose="020F0302020204030204" pitchFamily="34" charset="0"/>
                <a:ea typeface="Microsoft YaHei" panose="020B0503020204020204" pitchFamily="34" charset="-122"/>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41</a:t>
            </a:fld>
            <a:endParaRPr kumimoji="0" lang="fr-FR" altLang="fr-FR" sz="1292" b="0" i="0" u="none" strike="noStrike" kern="1200" cap="none" spc="0" normalizeH="0" baseline="0" noProof="0">
              <a:ln>
                <a:noFill/>
              </a:ln>
              <a:solidFill>
                <a:srgbClr val="000000"/>
              </a:solidFill>
              <a:effectLst/>
              <a:uLnTx/>
              <a:uFillTx/>
              <a:latin typeface="Calibri Light" panose="020F0302020204030204" pitchFamily="34" charset="0"/>
              <a:ea typeface="Microsoft YaHei" panose="020B0503020204020204" pitchFamily="34" charset="-122"/>
              <a:cs typeface="+mn-cs"/>
            </a:endParaRPr>
          </a:p>
        </p:txBody>
      </p:sp>
      <p:sp>
        <p:nvSpPr>
          <p:cNvPr id="16386" name="Text Box 2"/>
          <p:cNvSpPr txBox="1">
            <a:spLocks noChangeArrowheads="1"/>
          </p:cNvSpPr>
          <p:nvPr/>
        </p:nvSpPr>
        <p:spPr bwMode="auto">
          <a:xfrm>
            <a:off x="1500313" y="1165344"/>
            <a:ext cx="7643687" cy="4176554"/>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3. Thematics of research</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endParaRP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Priority of French-Mexican cooperation: </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Climate change</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Protection of ecosystem and biodiversity</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Natural catastrophes and patrimony</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Clean renewable energies and sustainable consumption</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Technology development (manufacture technology, nanomaterial et nano-technology, engineering)</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Health (prevention of addiction, problems of public health, preventive medicine, bio-engineering)</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Food security (Food production, biotechnology)</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Urban development, sustainable city</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Information Technologies and communication</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Social sciences (struggle against poverty, knowledge economy, digital economy, migrations,  collective organizations and urban security),</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Automotive and aerospace industries</a:t>
            </a:r>
          </a:p>
        </p:txBody>
      </p:sp>
    </p:spTree>
    <p:extLst>
      <p:ext uri="{BB962C8B-B14F-4D97-AF65-F5344CB8AC3E}">
        <p14:creationId xmlns:p14="http://schemas.microsoft.com/office/powerpoint/2010/main" val="234360717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6386">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6386">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6386">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6386">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6386">
                                            <p:txEl>
                                              <p:pRg st="6" end="6"/>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6386">
                                            <p:txEl>
                                              <p:pRg st="7" end="7"/>
                                            </p:txEl>
                                          </p:spTgt>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16386">
                                            <p:txEl>
                                              <p:pRg st="8" end="8"/>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16386">
                                            <p:txEl>
                                              <p:pRg st="9" end="9"/>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16386">
                                            <p:txEl>
                                              <p:pRg st="10" end="10"/>
                                            </p:txEl>
                                          </p:spTgt>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16386">
                                            <p:txEl>
                                              <p:pRg st="11" end="11"/>
                                            </p:txEl>
                                          </p:spTgt>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16386">
                                            <p:txEl>
                                              <p:pRg st="12" end="12"/>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1638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6552150" y="6028176"/>
            <a:ext cx="876160" cy="439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68DC25F-9DA5-442D-9863-5079AF3436AE}" type="slidenum">
              <a:rPr kumimoji="0" lang="fr-FR" altLang="fr-FR" sz="1292" b="0" i="0" u="none" strike="noStrike" kern="1200" cap="none" spc="0" normalizeH="0" baseline="0" noProof="0">
                <a:ln>
                  <a:noFill/>
                </a:ln>
                <a:solidFill>
                  <a:srgbClr val="000000"/>
                </a:solidFill>
                <a:effectLst/>
                <a:uLnTx/>
                <a:uFillTx/>
                <a:latin typeface="Calibri Light" panose="020F0302020204030204" pitchFamily="34" charset="0"/>
                <a:ea typeface="Microsoft YaHei" panose="020B0503020204020204" pitchFamily="34" charset="-122"/>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42</a:t>
            </a:fld>
            <a:endParaRPr kumimoji="0" lang="fr-FR" altLang="fr-FR" sz="1292" b="0" i="0" u="none" strike="noStrike" kern="1200" cap="none" spc="0" normalizeH="0" baseline="0" noProof="0">
              <a:ln>
                <a:noFill/>
              </a:ln>
              <a:solidFill>
                <a:srgbClr val="000000"/>
              </a:solidFill>
              <a:effectLst/>
              <a:uLnTx/>
              <a:uFillTx/>
              <a:latin typeface="Calibri Light" panose="020F0302020204030204" pitchFamily="34" charset="0"/>
              <a:ea typeface="Microsoft YaHei" panose="020B0503020204020204" pitchFamily="34" charset="-122"/>
              <a:cs typeface="+mn-cs"/>
            </a:endParaRPr>
          </a:p>
        </p:txBody>
      </p:sp>
      <p:sp>
        <p:nvSpPr>
          <p:cNvPr id="17410" name="Rectangle 2"/>
          <p:cNvSpPr>
            <a:spLocks noChangeArrowheads="1"/>
          </p:cNvSpPr>
          <p:nvPr/>
        </p:nvSpPr>
        <p:spPr bwMode="auto">
          <a:xfrm>
            <a:off x="1514965" y="702822"/>
            <a:ext cx="6911112" cy="5198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4. Six disciplinary areas</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Agronomy, environment and animal biology</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Physic and chemistry Sciences</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Human and social Sciences 	</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Life and health Sciences </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Mathematic, informatics and automatic</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Earth and Universe Sciences</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
                <a:srgbClr val="00206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Two choices</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5. Organization</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Different partners ? YES but just one scientific direction</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Different ECOS  ? Tripartite project YES</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Different projects with the same scientific researchers ? NO</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French coordinator: with HDR and just one French coordinator</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Project must include PhD program</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rPr>
              <a:t>Project must include French and Mexican PhD students</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3362501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7410">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7410">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7410">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7410">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7410">
                                            <p:txEl>
                                              <p:pRg st="6" end="6"/>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17410">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17410">
                                            <p:txEl>
                                              <p:pRg st="12" end="1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nodeType="clickEffect">
                                  <p:stCondLst>
                                    <p:cond delay="0"/>
                                  </p:stCondLst>
                                  <p:childTnLst>
                                    <p:set>
                                      <p:cBhvr additive="repl">
                                        <p:cTn id="32" dur="1" fill="hold">
                                          <p:stCondLst>
                                            <p:cond delay="0"/>
                                          </p:stCondLst>
                                        </p:cTn>
                                        <p:tgtEl>
                                          <p:spTgt spid="17410">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17410">
                                            <p:txEl>
                                              <p:pRg st="14" end="1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fill="hold" nodeType="clickEffect">
                                  <p:stCondLst>
                                    <p:cond delay="0"/>
                                  </p:stCondLst>
                                  <p:childTnLst>
                                    <p:set>
                                      <p:cBhvr additive="repl">
                                        <p:cTn id="40" dur="1" fill="hold">
                                          <p:stCondLst>
                                            <p:cond delay="0"/>
                                          </p:stCondLst>
                                        </p:cTn>
                                        <p:tgtEl>
                                          <p:spTgt spid="17410">
                                            <p:txEl>
                                              <p:pRg st="15" end="15"/>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fill="hold" nodeType="clickEffect">
                                  <p:stCondLst>
                                    <p:cond delay="0"/>
                                  </p:stCondLst>
                                  <p:childTnLst>
                                    <p:set>
                                      <p:cBhvr additive="repl">
                                        <p:cTn id="44" dur="1" fill="hold">
                                          <p:stCondLst>
                                            <p:cond delay="0"/>
                                          </p:stCondLst>
                                        </p:cTn>
                                        <p:tgtEl>
                                          <p:spTgt spid="17410">
                                            <p:txEl>
                                              <p:pRg st="16" end="16"/>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fill="hold" nodeType="clickEffect">
                                  <p:stCondLst>
                                    <p:cond delay="0"/>
                                  </p:stCondLst>
                                  <p:childTnLst>
                                    <p:set>
                                      <p:cBhvr additive="repl">
                                        <p:cTn id="48" dur="1" fill="hold">
                                          <p:stCondLst>
                                            <p:cond delay="0"/>
                                          </p:stCondLst>
                                        </p:cTn>
                                        <p:tgtEl>
                                          <p:spTgt spid="17410">
                                            <p:txEl>
                                              <p:pRg st="17" end="17"/>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fill="hold" nodeType="clickEffect">
                                  <p:stCondLst>
                                    <p:cond delay="0"/>
                                  </p:stCondLst>
                                  <p:childTnLst>
                                    <p:set>
                                      <p:cBhvr additive="repl">
                                        <p:cTn id="52" dur="1" fill="hold">
                                          <p:stCondLst>
                                            <p:cond delay="0"/>
                                          </p:stCondLst>
                                        </p:cTn>
                                        <p:tgtEl>
                                          <p:spTgt spid="17410">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449033" y="903082"/>
            <a:ext cx="6845180" cy="289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6</a:t>
            </a: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 Selection procedure</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evaluation in parallel </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In France by French experts of ECOS North Comity</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In Mexico by Mexican experts</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French-Mexican committee</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endParaRP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endParaRP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7. Duration of program</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4 years</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With missions/year</a:t>
            </a:r>
          </a:p>
          <a:p>
            <a:pPr marL="0" marR="0" lvl="0" indent="0" algn="just"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Missions could not be change year/year</a:t>
            </a:r>
          </a:p>
        </p:txBody>
      </p:sp>
    </p:spTree>
    <p:extLst>
      <p:ext uri="{BB962C8B-B14F-4D97-AF65-F5344CB8AC3E}">
        <p14:creationId xmlns:p14="http://schemas.microsoft.com/office/powerpoint/2010/main" val="12388933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8433">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8433">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8433">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843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1843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18433">
                                            <p:txEl>
                                              <p:pRg st="8" end="8"/>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18433">
                                            <p:txEl>
                                              <p:pRg st="9" end="9"/>
                                            </p:txEl>
                                          </p:spTgt>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1843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99134" y="299441"/>
            <a:ext cx="4941950" cy="546945"/>
          </a:xfrm>
          <a:prstGeom prst="rect">
            <a:avLst/>
          </a:prstGeom>
          <a:solidFill>
            <a:srgbClr val="DBEEF4"/>
          </a:solidFill>
          <a:ln>
            <a:solidFill>
              <a:srgbClr val="31859C"/>
            </a:solidFill>
          </a:ln>
        </p:spPr>
        <p:txBody>
          <a:bodyPr>
            <a:spAutoFit/>
          </a:bodyPr>
          <a:lstStyle/>
          <a:p>
            <a:pPr marL="0" marR="0" lvl="0" indent="0" algn="ctr" defTabSz="843900" rtl="0" eaLnBrk="1" fontAlgn="auto" latinLnBrk="0" hangingPunct="1">
              <a:lnSpc>
                <a:spcPct val="100000"/>
              </a:lnSpc>
              <a:spcBef>
                <a:spcPts val="0"/>
              </a:spcBef>
              <a:spcAft>
                <a:spcPts val="0"/>
              </a:spcAft>
              <a:buClrTx/>
              <a:buSzTx/>
              <a:buFontTx/>
              <a:buNone/>
              <a:tabLst/>
              <a:defRPr/>
            </a:pPr>
            <a:r>
              <a:rPr kumimoji="0" lang="fr-FR" sz="1477" b="1" i="0" u="none" strike="noStrike" kern="1200" cap="none" spc="0" normalizeH="0" baseline="0" noProof="0" dirty="0" err="1">
                <a:ln>
                  <a:noFill/>
                </a:ln>
                <a:solidFill>
                  <a:prstClr val="black"/>
                </a:solidFill>
                <a:effectLst/>
                <a:uLnTx/>
                <a:uFillTx/>
                <a:latin typeface="Calibri"/>
                <a:ea typeface="+mn-ea"/>
                <a:cs typeface="+mn-cs"/>
              </a:rPr>
              <a:t>Cartografía</a:t>
            </a:r>
            <a:r>
              <a:rPr kumimoji="0" lang="fr-FR" sz="1477" b="1" i="0" u="none" strike="noStrike" kern="1200" cap="none" spc="0" normalizeH="0" baseline="0" noProof="0" dirty="0">
                <a:ln>
                  <a:noFill/>
                </a:ln>
                <a:solidFill>
                  <a:prstClr val="black"/>
                </a:solidFill>
                <a:effectLst/>
                <a:uLnTx/>
                <a:uFillTx/>
                <a:latin typeface="Calibri"/>
                <a:ea typeface="+mn-ea"/>
                <a:cs typeface="+mn-cs"/>
              </a:rPr>
              <a:t> de los </a:t>
            </a:r>
            <a:r>
              <a:rPr kumimoji="0" lang="fr-FR" sz="1477" b="1" i="0" u="none" strike="noStrike" kern="1200" cap="none" spc="0" normalizeH="0" baseline="0" noProof="0" dirty="0" err="1">
                <a:ln>
                  <a:noFill/>
                </a:ln>
                <a:solidFill>
                  <a:prstClr val="black"/>
                </a:solidFill>
                <a:effectLst/>
                <a:uLnTx/>
                <a:uFillTx/>
                <a:latin typeface="Calibri"/>
                <a:ea typeface="+mn-ea"/>
                <a:cs typeface="+mn-cs"/>
              </a:rPr>
              <a:t>proyectos</a:t>
            </a:r>
            <a:r>
              <a:rPr kumimoji="0" lang="fr-FR" sz="1477" b="1" i="0" u="none" strike="noStrike" kern="1200" cap="none" spc="0" normalizeH="0" baseline="0" noProof="0" dirty="0">
                <a:ln>
                  <a:noFill/>
                </a:ln>
                <a:solidFill>
                  <a:prstClr val="black"/>
                </a:solidFill>
                <a:effectLst/>
                <a:uLnTx/>
                <a:uFillTx/>
                <a:latin typeface="Calibri"/>
                <a:ea typeface="+mn-ea"/>
                <a:cs typeface="+mn-cs"/>
              </a:rPr>
              <a:t> ECOS Nord en </a:t>
            </a:r>
            <a:r>
              <a:rPr kumimoji="0" lang="fr-FR" sz="1477" b="1" i="0" u="none" strike="noStrike" kern="1200" cap="none" spc="0" normalizeH="0" baseline="0" noProof="0" dirty="0" err="1">
                <a:ln>
                  <a:noFill/>
                </a:ln>
                <a:solidFill>
                  <a:prstClr val="black"/>
                </a:solidFill>
                <a:effectLst/>
                <a:uLnTx/>
                <a:uFillTx/>
                <a:latin typeface="Calibri"/>
                <a:ea typeface="+mn-ea"/>
                <a:cs typeface="+mn-cs"/>
              </a:rPr>
              <a:t>curso</a:t>
            </a:r>
            <a:r>
              <a:rPr kumimoji="0" lang="fr-FR" sz="1477" b="1" i="0" u="none" strike="noStrike" kern="1200" cap="none" spc="0" normalizeH="0" baseline="0" noProof="0" dirty="0">
                <a:ln>
                  <a:noFill/>
                </a:ln>
                <a:solidFill>
                  <a:prstClr val="black"/>
                </a:solidFill>
                <a:effectLst/>
                <a:uLnTx/>
                <a:uFillTx/>
                <a:latin typeface="Calibri"/>
                <a:ea typeface="+mn-ea"/>
                <a:cs typeface="+mn-cs"/>
              </a:rPr>
              <a:t> en </a:t>
            </a:r>
            <a:r>
              <a:rPr kumimoji="0" lang="fr-FR" sz="1477" b="1" i="0" u="none" strike="noStrike" kern="1200" cap="none" spc="0" normalizeH="0" baseline="0" noProof="0" dirty="0" err="1">
                <a:ln>
                  <a:noFill/>
                </a:ln>
                <a:solidFill>
                  <a:prstClr val="black"/>
                </a:solidFill>
                <a:effectLst/>
                <a:uLnTx/>
                <a:uFillTx/>
                <a:latin typeface="Calibri"/>
                <a:ea typeface="+mn-ea"/>
                <a:cs typeface="+mn-cs"/>
              </a:rPr>
              <a:t>México</a:t>
            </a:r>
            <a:r>
              <a:rPr kumimoji="0" lang="fr-FR" sz="1477"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843900" rtl="0" eaLnBrk="1" fontAlgn="auto" latinLnBrk="0" hangingPunct="1">
              <a:lnSpc>
                <a:spcPct val="100000"/>
              </a:lnSpc>
              <a:spcBef>
                <a:spcPts val="0"/>
              </a:spcBef>
              <a:spcAft>
                <a:spcPts val="0"/>
              </a:spcAft>
              <a:buClrTx/>
              <a:buSzTx/>
              <a:buFontTx/>
              <a:buNone/>
              <a:tabLst/>
              <a:defRPr/>
            </a:pPr>
            <a:r>
              <a:rPr kumimoji="0" lang="fr-FR" sz="1477" b="1" i="0" u="none" strike="noStrike" kern="1200" cap="none" spc="0" normalizeH="0" baseline="0" noProof="0" dirty="0">
                <a:ln>
                  <a:noFill/>
                </a:ln>
                <a:solidFill>
                  <a:prstClr val="black"/>
                </a:solidFill>
                <a:effectLst/>
                <a:uLnTx/>
                <a:uFillTx/>
                <a:latin typeface="Calibri"/>
                <a:ea typeface="+mn-ea"/>
                <a:cs typeface="+mn-cs"/>
              </a:rPr>
              <a:t>(41 </a:t>
            </a:r>
            <a:r>
              <a:rPr kumimoji="0" lang="fr-FR" sz="1477" b="1" i="0" u="none" strike="noStrike" kern="1200" cap="none" spc="0" normalizeH="0" baseline="0" noProof="0" dirty="0" err="1">
                <a:ln>
                  <a:noFill/>
                </a:ln>
                <a:solidFill>
                  <a:prstClr val="black"/>
                </a:solidFill>
                <a:effectLst/>
                <a:uLnTx/>
                <a:uFillTx/>
                <a:latin typeface="Calibri"/>
                <a:ea typeface="+mn-ea"/>
                <a:cs typeface="+mn-cs"/>
              </a:rPr>
              <a:t>proyectos</a:t>
            </a:r>
            <a:r>
              <a:rPr kumimoji="0" lang="fr-FR" sz="1477" b="1" i="0" u="none" strike="noStrike" kern="1200" cap="none" spc="0" normalizeH="0" baseline="0" noProof="0" dirty="0">
                <a:ln>
                  <a:noFill/>
                </a:ln>
                <a:solidFill>
                  <a:prstClr val="black"/>
                </a:solidFill>
                <a:effectLst/>
                <a:uLnTx/>
                <a:uFillTx/>
                <a:latin typeface="Calibri"/>
                <a:ea typeface="+mn-ea"/>
                <a:cs typeface="+mn-cs"/>
              </a:rPr>
              <a:t>  en 2017)</a:t>
            </a:r>
          </a:p>
        </p:txBody>
      </p:sp>
      <p:pic>
        <p:nvPicPr>
          <p:cNvPr id="5" name="Image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36909" y="1689159"/>
            <a:ext cx="4835915" cy="3160102"/>
          </a:xfrm>
          <a:prstGeom prst="rect">
            <a:avLst/>
          </a:prstGeom>
          <a:ln>
            <a:noFill/>
          </a:ln>
          <a:effectLst>
            <a:softEdge rad="112500"/>
          </a:effectLst>
        </p:spPr>
      </p:pic>
      <p:sp>
        <p:nvSpPr>
          <p:cNvPr id="6" name="Ellipse 5"/>
          <p:cNvSpPr/>
          <p:nvPr/>
        </p:nvSpPr>
        <p:spPr>
          <a:xfrm>
            <a:off x="4660642" y="3878802"/>
            <a:ext cx="184609" cy="20658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Connecteur droit 6"/>
          <p:cNvCxnSpPr>
            <a:stCxn id="6" idx="5"/>
          </p:cNvCxnSpPr>
          <p:nvPr/>
        </p:nvCxnSpPr>
        <p:spPr>
          <a:xfrm>
            <a:off x="4817413" y="4054619"/>
            <a:ext cx="27838" cy="1510569"/>
          </a:xfrm>
          <a:prstGeom prst="line">
            <a:avLst/>
          </a:prstGeom>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4697270" y="5565189"/>
            <a:ext cx="2777924" cy="944489"/>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Ciudad de </a:t>
            </a:r>
            <a:r>
              <a:rPr kumimoji="0" lang="fr-FR" sz="923" b="1" i="0" u="none" strike="noStrike" kern="1200" cap="none" spc="0" normalizeH="0" baseline="0" noProof="0" dirty="0" err="1">
                <a:ln>
                  <a:noFill/>
                </a:ln>
                <a:solidFill>
                  <a:prstClr val="black"/>
                </a:solidFill>
                <a:effectLst/>
                <a:uLnTx/>
                <a:uFillTx/>
                <a:latin typeface="Calibri"/>
                <a:ea typeface="+mn-ea"/>
                <a:cs typeface="+mn-cs"/>
              </a:rPr>
              <a:t>México</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1" i="0" u="none" strike="noStrike" kern="1200" cap="none" spc="0" normalizeH="0" baseline="0" noProof="0" dirty="0">
                <a:ln>
                  <a:noFill/>
                </a:ln>
                <a:solidFill>
                  <a:prstClr val="black"/>
                </a:solidFill>
                <a:effectLst/>
                <a:uLnTx/>
                <a:uFillTx/>
                <a:latin typeface="Calibri"/>
                <a:ea typeface="+mn-ea"/>
                <a:cs typeface="+mn-cs"/>
              </a:rPr>
              <a:t>/ </a:t>
            </a:r>
            <a:r>
              <a:rPr kumimoji="0" lang="fr-FR" sz="923" b="1" i="0" u="none" strike="noStrike" kern="1200" cap="none" spc="0" normalizeH="0" baseline="0" noProof="0" dirty="0" err="1">
                <a:ln>
                  <a:noFill/>
                </a:ln>
                <a:solidFill>
                  <a:prstClr val="black"/>
                </a:solidFill>
                <a:effectLst/>
                <a:uLnTx/>
                <a:uFillTx/>
                <a:latin typeface="Calibri"/>
                <a:ea typeface="+mn-ea"/>
                <a:cs typeface="+mn-cs"/>
              </a:rPr>
              <a:t>Estado</a:t>
            </a:r>
            <a:r>
              <a:rPr kumimoji="0" lang="fr-FR" sz="923" b="1" i="0" u="none" strike="noStrike" kern="1200" cap="none" spc="0" normalizeH="0" baseline="0" noProof="0" dirty="0">
                <a:ln>
                  <a:noFill/>
                </a:ln>
                <a:solidFill>
                  <a:prstClr val="black"/>
                </a:solidFill>
                <a:effectLst/>
                <a:uLnTx/>
                <a:uFillTx/>
                <a:latin typeface="Calibri"/>
                <a:ea typeface="+mn-ea"/>
                <a:cs typeface="+mn-cs"/>
              </a:rPr>
              <a:t> de </a:t>
            </a:r>
            <a:r>
              <a:rPr kumimoji="0" lang="fr-FR" sz="923" b="1" i="0" u="none" strike="noStrike" kern="1200" cap="none" spc="0" normalizeH="0" baseline="0" noProof="0" dirty="0" err="1">
                <a:ln>
                  <a:noFill/>
                </a:ln>
                <a:solidFill>
                  <a:prstClr val="black"/>
                </a:solidFill>
                <a:effectLst/>
                <a:uLnTx/>
                <a:uFillTx/>
                <a:latin typeface="Calibri"/>
                <a:ea typeface="+mn-ea"/>
                <a:cs typeface="+mn-cs"/>
              </a:rPr>
              <a:t>México</a:t>
            </a:r>
            <a:r>
              <a:rPr kumimoji="0" lang="fr-FR" sz="923" b="1" i="0" u="none" strike="noStrike" kern="1200" cap="none" spc="0" normalizeH="0" baseline="0" noProof="0" dirty="0">
                <a:ln>
                  <a:noFill/>
                </a:ln>
                <a:solidFill>
                  <a:prstClr val="black"/>
                </a:solidFill>
                <a:effectLst/>
                <a:uLnTx/>
                <a:uFillTx/>
                <a:latin typeface="Calibri"/>
                <a:ea typeface="+mn-ea"/>
                <a:cs typeface="+mn-cs"/>
              </a:rPr>
              <a:t> : 19 projets</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Nacional</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Autónoma</a:t>
            </a:r>
            <a:r>
              <a:rPr kumimoji="0" lang="fr-FR" sz="923" b="0" i="0" u="none" strike="noStrike" kern="1200" cap="none" spc="0" normalizeH="0" baseline="0" noProof="0" dirty="0">
                <a:ln>
                  <a:noFill/>
                </a:ln>
                <a:solidFill>
                  <a:prstClr val="black"/>
                </a:solidFill>
                <a:effectLst/>
                <a:uLnTx/>
                <a:uFillTx/>
                <a:latin typeface="Calibri"/>
                <a:ea typeface="+mn-ea"/>
                <a:cs typeface="+mn-cs"/>
              </a:rPr>
              <a:t> de </a:t>
            </a:r>
            <a:r>
              <a:rPr kumimoji="0" lang="fr-FR" sz="923" b="0" i="0" u="none" strike="noStrike" kern="1200" cap="none" spc="0" normalizeH="0" baseline="0" noProof="0" dirty="0" err="1">
                <a:ln>
                  <a:noFill/>
                </a:ln>
                <a:solidFill>
                  <a:prstClr val="black"/>
                </a:solidFill>
                <a:effectLst/>
                <a:uLnTx/>
                <a:uFillTx/>
                <a:latin typeface="Calibri"/>
                <a:ea typeface="+mn-ea"/>
                <a:cs typeface="+mn-cs"/>
              </a:rPr>
              <a:t>México</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CINVESTAV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Instituto</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politécnico</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nacional</a:t>
            </a:r>
            <a:endParaRPr kumimoji="0" lang="fr-FR" sz="92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Instituto</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nacional</a:t>
            </a:r>
            <a:r>
              <a:rPr kumimoji="0" lang="fr-FR" sz="923" b="0" i="0" u="none" strike="noStrike" kern="1200" cap="none" spc="0" normalizeH="0" baseline="0" noProof="0" dirty="0">
                <a:ln>
                  <a:noFill/>
                </a:ln>
                <a:solidFill>
                  <a:prstClr val="black"/>
                </a:solidFill>
                <a:effectLst/>
                <a:uLnTx/>
                <a:uFillTx/>
                <a:latin typeface="Calibri"/>
                <a:ea typeface="+mn-ea"/>
                <a:cs typeface="+mn-cs"/>
              </a:rPr>
              <a:t> de </a:t>
            </a:r>
            <a:r>
              <a:rPr kumimoji="0" lang="fr-FR" sz="923" b="0" i="0" u="none" strike="noStrike" kern="1200" cap="none" spc="0" normalizeH="0" baseline="0" noProof="0" dirty="0" err="1">
                <a:ln>
                  <a:noFill/>
                </a:ln>
                <a:solidFill>
                  <a:prstClr val="black"/>
                </a:solidFill>
                <a:effectLst/>
                <a:uLnTx/>
                <a:uFillTx/>
                <a:latin typeface="Calibri"/>
                <a:ea typeface="+mn-ea"/>
                <a:cs typeface="+mn-cs"/>
              </a:rPr>
              <a:t>Salud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Pública</a:t>
            </a:r>
            <a:endParaRPr kumimoji="0" lang="fr-FR" sz="92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Colegio</a:t>
            </a:r>
            <a:r>
              <a:rPr kumimoji="0" lang="fr-FR" sz="923" b="0" i="0" u="none" strike="noStrike" kern="1200" cap="none" spc="0" normalizeH="0" baseline="0" noProof="0" dirty="0">
                <a:ln>
                  <a:noFill/>
                </a:ln>
                <a:solidFill>
                  <a:prstClr val="black"/>
                </a:solidFill>
                <a:effectLst/>
                <a:uLnTx/>
                <a:uFillTx/>
                <a:latin typeface="Calibri"/>
                <a:ea typeface="+mn-ea"/>
                <a:cs typeface="+mn-cs"/>
              </a:rPr>
              <a:t> de </a:t>
            </a:r>
            <a:r>
              <a:rPr kumimoji="0" lang="fr-FR" sz="923" b="0" i="0" u="none" strike="noStrike" kern="1200" cap="none" spc="0" normalizeH="0" baseline="0" noProof="0" dirty="0" err="1">
                <a:ln>
                  <a:noFill/>
                </a:ln>
                <a:solidFill>
                  <a:prstClr val="black"/>
                </a:solidFill>
                <a:effectLst/>
                <a:uLnTx/>
                <a:uFillTx/>
                <a:latin typeface="Calibri"/>
                <a:ea typeface="+mn-ea"/>
                <a:cs typeface="+mn-cs"/>
              </a:rPr>
              <a:t>Posgraduados</a:t>
            </a:r>
            <a:r>
              <a:rPr kumimoji="0" lang="fr-FR" sz="923" b="0" i="0" u="none" strike="noStrike" kern="1200" cap="none" spc="0" normalizeH="0" baseline="0" noProof="0" dirty="0">
                <a:ln>
                  <a:noFill/>
                </a:ln>
                <a:solidFill>
                  <a:prstClr val="black"/>
                </a:solidFill>
                <a:effectLst/>
                <a:uLnTx/>
                <a:uFillTx/>
                <a:latin typeface="Calibri"/>
                <a:ea typeface="+mn-ea"/>
                <a:cs typeface="+mn-cs"/>
              </a:rPr>
              <a:t> de </a:t>
            </a:r>
            <a:r>
              <a:rPr kumimoji="0" lang="fr-FR" sz="923" b="0" i="0" u="none" strike="noStrike" kern="1200" cap="none" spc="0" normalizeH="0" baseline="0" noProof="0" dirty="0" err="1">
                <a:ln>
                  <a:noFill/>
                </a:ln>
                <a:solidFill>
                  <a:prstClr val="black"/>
                </a:solidFill>
                <a:effectLst/>
                <a:uLnTx/>
                <a:uFillTx/>
                <a:latin typeface="Calibri"/>
                <a:ea typeface="+mn-ea"/>
                <a:cs typeface="+mn-cs"/>
              </a:rPr>
              <a:t>Texcoco</a:t>
            </a:r>
            <a:endParaRPr kumimoji="0" lang="fr-FR" sz="923"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Ellipse 8"/>
          <p:cNvSpPr/>
          <p:nvPr/>
        </p:nvSpPr>
        <p:spPr>
          <a:xfrm>
            <a:off x="3870926" y="3878802"/>
            <a:ext cx="55676" cy="5274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cxnSp>
        <p:nvCxnSpPr>
          <p:cNvPr id="10" name="Connecteur droit 9"/>
          <p:cNvCxnSpPr>
            <a:stCxn id="9" idx="3"/>
          </p:cNvCxnSpPr>
          <p:nvPr/>
        </p:nvCxnSpPr>
        <p:spPr>
          <a:xfrm flipH="1">
            <a:off x="3614525" y="3922756"/>
            <a:ext cx="263727" cy="347240"/>
          </a:xfrm>
          <a:prstGeom prst="line">
            <a:avLst/>
          </a:prstGeom>
        </p:spPr>
        <p:style>
          <a:lnRef idx="1">
            <a:schemeClr val="dk1"/>
          </a:lnRef>
          <a:fillRef idx="0">
            <a:schemeClr val="dk1"/>
          </a:fillRef>
          <a:effectRef idx="0">
            <a:schemeClr val="dk1"/>
          </a:effectRef>
          <a:fontRef idx="minor">
            <a:schemeClr val="tx1"/>
          </a:fontRef>
        </p:style>
      </p:cxnSp>
      <p:sp>
        <p:nvSpPr>
          <p:cNvPr id="11" name="ZoneTexte 10"/>
          <p:cNvSpPr txBox="1"/>
          <p:nvPr/>
        </p:nvSpPr>
        <p:spPr>
          <a:xfrm>
            <a:off x="2596245" y="4269996"/>
            <a:ext cx="1043187"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Jalisco : 1 projet</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CIATEJ</a:t>
            </a:r>
          </a:p>
        </p:txBody>
      </p:sp>
      <p:cxnSp>
        <p:nvCxnSpPr>
          <p:cNvPr id="12" name="Connecteur droit 11"/>
          <p:cNvCxnSpPr/>
          <p:nvPr/>
        </p:nvCxnSpPr>
        <p:spPr>
          <a:xfrm flipH="1">
            <a:off x="4565407" y="1994619"/>
            <a:ext cx="320868" cy="1583826"/>
          </a:xfrm>
          <a:prstGeom prst="line">
            <a:avLst/>
          </a:prstGeom>
        </p:spPr>
        <p:style>
          <a:lnRef idx="1">
            <a:schemeClr val="dk1"/>
          </a:lnRef>
          <a:fillRef idx="0">
            <a:schemeClr val="dk1"/>
          </a:fillRef>
          <a:effectRef idx="0">
            <a:schemeClr val="dk1"/>
          </a:effectRef>
          <a:fontRef idx="minor">
            <a:schemeClr val="tx1"/>
          </a:fontRef>
        </p:style>
      </p:cxnSp>
      <p:sp>
        <p:nvSpPr>
          <p:cNvPr id="13" name="Ellipse 12"/>
          <p:cNvSpPr/>
          <p:nvPr/>
        </p:nvSpPr>
        <p:spPr>
          <a:xfrm>
            <a:off x="4200585" y="4079527"/>
            <a:ext cx="54210" cy="67397"/>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cxnSp>
        <p:nvCxnSpPr>
          <p:cNvPr id="14" name="Connecteur droit 13"/>
          <p:cNvCxnSpPr/>
          <p:nvPr/>
        </p:nvCxnSpPr>
        <p:spPr>
          <a:xfrm flipH="1">
            <a:off x="3960301" y="4136668"/>
            <a:ext cx="259331" cy="619758"/>
          </a:xfrm>
          <a:prstGeom prst="line">
            <a:avLst/>
          </a:prstGeom>
        </p:spPr>
        <p:style>
          <a:lnRef idx="1">
            <a:schemeClr val="dk1"/>
          </a:lnRef>
          <a:fillRef idx="0">
            <a:schemeClr val="dk1"/>
          </a:fillRef>
          <a:effectRef idx="0">
            <a:schemeClr val="dk1"/>
          </a:effectRef>
          <a:fontRef idx="minor">
            <a:schemeClr val="tx1"/>
          </a:fontRef>
        </p:style>
      </p:cxnSp>
      <p:sp>
        <p:nvSpPr>
          <p:cNvPr id="15" name="ZoneTexte 14"/>
          <p:cNvSpPr txBox="1"/>
          <p:nvPr/>
        </p:nvSpPr>
        <p:spPr>
          <a:xfrm>
            <a:off x="1358194" y="3289812"/>
            <a:ext cx="1676131"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Baja </a:t>
            </a:r>
            <a:r>
              <a:rPr kumimoji="0" lang="fr-FR" sz="923" b="1" i="0" u="none" strike="noStrike" kern="1200" cap="none" spc="0" normalizeH="0" baseline="0" noProof="0" dirty="0" err="1">
                <a:ln>
                  <a:noFill/>
                </a:ln>
                <a:solidFill>
                  <a:prstClr val="black"/>
                </a:solidFill>
                <a:effectLst/>
                <a:uLnTx/>
                <a:uFillTx/>
                <a:latin typeface="Calibri"/>
                <a:ea typeface="+mn-ea"/>
                <a:cs typeface="+mn-cs"/>
              </a:rPr>
              <a:t>California</a:t>
            </a:r>
            <a:r>
              <a:rPr kumimoji="0" lang="fr-FR" sz="923" b="1" i="0" u="none" strike="noStrike" kern="1200" cap="none" spc="0" normalizeH="0" baseline="0" noProof="0" dirty="0">
                <a:ln>
                  <a:noFill/>
                </a:ln>
                <a:solidFill>
                  <a:prstClr val="black"/>
                </a:solidFill>
                <a:effectLst/>
                <a:uLnTx/>
                <a:uFillTx/>
                <a:latin typeface="Calibri"/>
                <a:ea typeface="+mn-ea"/>
                <a:cs typeface="+mn-cs"/>
              </a:rPr>
              <a:t> Sur : 2 projets</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CIBNOR </a:t>
            </a:r>
          </a:p>
        </p:txBody>
      </p:sp>
      <p:cxnSp>
        <p:nvCxnSpPr>
          <p:cNvPr id="16" name="Connecteur droit 15"/>
          <p:cNvCxnSpPr/>
          <p:nvPr/>
        </p:nvCxnSpPr>
        <p:spPr>
          <a:xfrm flipH="1">
            <a:off x="3034325" y="3333766"/>
            <a:ext cx="98165" cy="140654"/>
          </a:xfrm>
          <a:prstGeom prst="line">
            <a:avLst/>
          </a:prstGeom>
        </p:spPr>
        <p:style>
          <a:lnRef idx="1">
            <a:schemeClr val="dk1"/>
          </a:lnRef>
          <a:fillRef idx="0">
            <a:schemeClr val="dk1"/>
          </a:fillRef>
          <a:effectRef idx="0">
            <a:schemeClr val="dk1"/>
          </a:effectRef>
          <a:fontRef idx="minor">
            <a:schemeClr val="tx1"/>
          </a:fontRef>
        </p:style>
      </p:cxnSp>
      <p:sp>
        <p:nvSpPr>
          <p:cNvPr id="17" name="ZoneTexte 16"/>
          <p:cNvSpPr txBox="1"/>
          <p:nvPr/>
        </p:nvSpPr>
        <p:spPr>
          <a:xfrm>
            <a:off x="1459290" y="1308929"/>
            <a:ext cx="1597013"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Sonora : 1 projet</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de Sonora </a:t>
            </a:r>
          </a:p>
        </p:txBody>
      </p:sp>
      <p:cxnSp>
        <p:nvCxnSpPr>
          <p:cNvPr id="18" name="Connecteur droit 17"/>
          <p:cNvCxnSpPr>
            <a:stCxn id="17" idx="2"/>
          </p:cNvCxnSpPr>
          <p:nvPr/>
        </p:nvCxnSpPr>
        <p:spPr>
          <a:xfrm>
            <a:off x="2257797" y="1678147"/>
            <a:ext cx="501081" cy="518663"/>
          </a:xfrm>
          <a:prstGeom prst="line">
            <a:avLst/>
          </a:prstGeom>
        </p:spPr>
        <p:style>
          <a:lnRef idx="1">
            <a:schemeClr val="dk1"/>
          </a:lnRef>
          <a:fillRef idx="0">
            <a:schemeClr val="dk1"/>
          </a:fillRef>
          <a:effectRef idx="0">
            <a:schemeClr val="dk1"/>
          </a:effectRef>
          <a:fontRef idx="minor">
            <a:schemeClr val="tx1"/>
          </a:fontRef>
        </p:style>
      </p:cxnSp>
      <p:sp>
        <p:nvSpPr>
          <p:cNvPr id="19" name="ZoneTexte 18"/>
          <p:cNvSpPr txBox="1"/>
          <p:nvPr/>
        </p:nvSpPr>
        <p:spPr>
          <a:xfrm>
            <a:off x="1419731" y="670124"/>
            <a:ext cx="2253400"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Chihuahua : 1 projet</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Autónoma</a:t>
            </a:r>
            <a:r>
              <a:rPr kumimoji="0" lang="fr-FR" sz="923" b="0" i="0" u="none" strike="noStrike" kern="1200" cap="none" spc="0" normalizeH="0" baseline="0" noProof="0" dirty="0">
                <a:ln>
                  <a:noFill/>
                </a:ln>
                <a:solidFill>
                  <a:prstClr val="black"/>
                </a:solidFill>
                <a:effectLst/>
                <a:uLnTx/>
                <a:uFillTx/>
                <a:latin typeface="Calibri"/>
                <a:ea typeface="+mn-ea"/>
                <a:cs typeface="+mn-cs"/>
              </a:rPr>
              <a:t> de </a:t>
            </a:r>
            <a:r>
              <a:rPr kumimoji="0" lang="fr-FR" sz="923" b="0" i="0" u="none" strike="noStrike" kern="1200" cap="none" spc="0" normalizeH="0" baseline="0" noProof="0" dirty="0" err="1">
                <a:ln>
                  <a:noFill/>
                </a:ln>
                <a:solidFill>
                  <a:prstClr val="black"/>
                </a:solidFill>
                <a:effectLst/>
                <a:uLnTx/>
                <a:uFillTx/>
                <a:latin typeface="Calibri"/>
                <a:ea typeface="+mn-ea"/>
                <a:cs typeface="+mn-cs"/>
              </a:rPr>
              <a:t>Chihuaha</a:t>
            </a:r>
            <a:endParaRPr kumimoji="0" lang="fr-FR" sz="923"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Ellipse 19"/>
          <p:cNvSpPr/>
          <p:nvPr/>
        </p:nvSpPr>
        <p:spPr>
          <a:xfrm>
            <a:off x="3607199" y="2381419"/>
            <a:ext cx="54211" cy="65931"/>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cxnSp>
        <p:nvCxnSpPr>
          <p:cNvPr id="21" name="Connecteur droit 20"/>
          <p:cNvCxnSpPr>
            <a:endCxn id="20" idx="1"/>
          </p:cNvCxnSpPr>
          <p:nvPr/>
        </p:nvCxnSpPr>
        <p:spPr>
          <a:xfrm>
            <a:off x="3457754" y="1039342"/>
            <a:ext cx="156771" cy="1350868"/>
          </a:xfrm>
          <a:prstGeom prst="line">
            <a:avLst/>
          </a:prstGeom>
        </p:spPr>
        <p:style>
          <a:lnRef idx="1">
            <a:schemeClr val="dk1"/>
          </a:lnRef>
          <a:fillRef idx="0">
            <a:schemeClr val="dk1"/>
          </a:fillRef>
          <a:effectRef idx="0">
            <a:schemeClr val="dk1"/>
          </a:effectRef>
          <a:fontRef idx="minor">
            <a:schemeClr val="tx1"/>
          </a:fontRef>
        </p:style>
      </p:cxnSp>
      <p:sp>
        <p:nvSpPr>
          <p:cNvPr id="22" name="Ellipse 21"/>
          <p:cNvSpPr/>
          <p:nvPr/>
        </p:nvSpPr>
        <p:spPr>
          <a:xfrm>
            <a:off x="4358821" y="2967479"/>
            <a:ext cx="54210" cy="65931"/>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23" name="ZoneTexte 22"/>
          <p:cNvSpPr txBox="1"/>
          <p:nvPr/>
        </p:nvSpPr>
        <p:spPr>
          <a:xfrm>
            <a:off x="3673131" y="1128715"/>
            <a:ext cx="2842391"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Coahuila : 1 projet</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autónoma</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agraria</a:t>
            </a:r>
            <a:r>
              <a:rPr kumimoji="0" lang="fr-FR" sz="923" b="0" i="0" u="none" strike="noStrike" kern="1200" cap="none" spc="0" normalizeH="0" baseline="0" noProof="0" dirty="0">
                <a:ln>
                  <a:noFill/>
                </a:ln>
                <a:solidFill>
                  <a:prstClr val="black"/>
                </a:solidFill>
                <a:effectLst/>
                <a:uLnTx/>
                <a:uFillTx/>
                <a:latin typeface="Calibri"/>
                <a:ea typeface="+mn-ea"/>
                <a:cs typeface="+mn-cs"/>
              </a:rPr>
              <a:t> A. </a:t>
            </a:r>
            <a:r>
              <a:rPr kumimoji="0" lang="fr-FR" sz="923" b="0" i="0" u="none" strike="noStrike" kern="1200" cap="none" spc="0" normalizeH="0" baseline="0" noProof="0" dirty="0" err="1">
                <a:ln>
                  <a:noFill/>
                </a:ln>
                <a:solidFill>
                  <a:prstClr val="black"/>
                </a:solidFill>
                <a:effectLst/>
                <a:uLnTx/>
                <a:uFillTx/>
                <a:latin typeface="Calibri"/>
                <a:ea typeface="+mn-ea"/>
                <a:cs typeface="+mn-cs"/>
              </a:rPr>
              <a:t>Narro</a:t>
            </a:r>
            <a:r>
              <a:rPr kumimoji="0" lang="fr-FR" sz="923" b="0" i="0" u="none" strike="noStrike" kern="1200" cap="none" spc="0" normalizeH="0" baseline="0" noProof="0" dirty="0">
                <a:ln>
                  <a:noFill/>
                </a:ln>
                <a:solidFill>
                  <a:prstClr val="black"/>
                </a:solidFill>
                <a:effectLst/>
                <a:uLnTx/>
                <a:uFillTx/>
                <a:latin typeface="Calibri"/>
                <a:ea typeface="+mn-ea"/>
                <a:cs typeface="+mn-cs"/>
              </a:rPr>
              <a:t> (Torreón)</a:t>
            </a:r>
          </a:p>
        </p:txBody>
      </p:sp>
      <p:cxnSp>
        <p:nvCxnSpPr>
          <p:cNvPr id="24" name="Connecteur droit 23"/>
          <p:cNvCxnSpPr/>
          <p:nvPr/>
        </p:nvCxnSpPr>
        <p:spPr>
          <a:xfrm>
            <a:off x="4197655" y="1468630"/>
            <a:ext cx="189004" cy="1498849"/>
          </a:xfrm>
          <a:prstGeom prst="line">
            <a:avLst/>
          </a:prstGeom>
        </p:spPr>
        <p:style>
          <a:lnRef idx="1">
            <a:schemeClr val="dk1"/>
          </a:lnRef>
          <a:fillRef idx="0">
            <a:schemeClr val="dk1"/>
          </a:fillRef>
          <a:effectRef idx="0">
            <a:schemeClr val="dk1"/>
          </a:effectRef>
          <a:fontRef idx="minor">
            <a:schemeClr val="tx1"/>
          </a:fontRef>
        </p:style>
      </p:cxnSp>
      <p:sp>
        <p:nvSpPr>
          <p:cNvPr id="25" name="ZoneTexte 24"/>
          <p:cNvSpPr txBox="1"/>
          <p:nvPr/>
        </p:nvSpPr>
        <p:spPr>
          <a:xfrm>
            <a:off x="5349262" y="4431163"/>
            <a:ext cx="2190399" cy="518412"/>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Yucatán : 2 projets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CIESAS,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Peninsular</a:t>
            </a:r>
            <a:endParaRPr kumimoji="0" lang="fr-FR" sz="92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Centro de </a:t>
            </a:r>
            <a:r>
              <a:rPr kumimoji="0" lang="fr-FR" sz="923" b="0" i="0" u="none" strike="noStrike" kern="1200" cap="none" spc="0" normalizeH="0" baseline="0" noProof="0" dirty="0" err="1">
                <a:ln>
                  <a:noFill/>
                </a:ln>
                <a:solidFill>
                  <a:prstClr val="black"/>
                </a:solidFill>
                <a:effectLst/>
                <a:uLnTx/>
                <a:uFillTx/>
                <a:latin typeface="Calibri"/>
                <a:ea typeface="+mn-ea"/>
                <a:cs typeface="+mn-cs"/>
              </a:rPr>
              <a:t>Investigación</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científica</a:t>
            </a:r>
            <a:endParaRPr kumimoji="0" lang="fr-FR" sz="923"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6" name="Connecteur droit 25"/>
          <p:cNvCxnSpPr>
            <a:endCxn id="25" idx="0"/>
          </p:cNvCxnSpPr>
          <p:nvPr/>
        </p:nvCxnSpPr>
        <p:spPr>
          <a:xfrm>
            <a:off x="6300145" y="3739612"/>
            <a:ext cx="145050" cy="691551"/>
          </a:xfrm>
          <a:prstGeom prst="line">
            <a:avLst/>
          </a:prstGeom>
        </p:spPr>
        <p:style>
          <a:lnRef idx="1">
            <a:schemeClr val="dk1"/>
          </a:lnRef>
          <a:fillRef idx="0">
            <a:schemeClr val="dk1"/>
          </a:fillRef>
          <a:effectRef idx="0">
            <a:schemeClr val="dk1"/>
          </a:effectRef>
          <a:fontRef idx="minor">
            <a:schemeClr val="tx1"/>
          </a:fontRef>
        </p:style>
      </p:cxnSp>
      <p:sp>
        <p:nvSpPr>
          <p:cNvPr id="27" name="ZoneTexte 26"/>
          <p:cNvSpPr txBox="1"/>
          <p:nvPr/>
        </p:nvSpPr>
        <p:spPr>
          <a:xfrm>
            <a:off x="5290657" y="3247322"/>
            <a:ext cx="1917881"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Veracruz : 1 projet</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veracruzana</a:t>
            </a:r>
            <a:endParaRPr kumimoji="0" lang="fr-FR" sz="923"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8" name="Connecteur droit 27"/>
          <p:cNvCxnSpPr/>
          <p:nvPr/>
        </p:nvCxnSpPr>
        <p:spPr>
          <a:xfrm flipH="1">
            <a:off x="4030628" y="3859754"/>
            <a:ext cx="358961" cy="1529616"/>
          </a:xfrm>
          <a:prstGeom prst="line">
            <a:avLst/>
          </a:prstGeom>
        </p:spPr>
        <p:style>
          <a:lnRef idx="1">
            <a:schemeClr val="dk1"/>
          </a:lnRef>
          <a:fillRef idx="0">
            <a:schemeClr val="dk1"/>
          </a:fillRef>
          <a:effectRef idx="0">
            <a:schemeClr val="dk1"/>
          </a:effectRef>
          <a:fontRef idx="minor">
            <a:schemeClr val="tx1"/>
          </a:fontRef>
        </p:style>
      </p:cxnSp>
      <p:sp>
        <p:nvSpPr>
          <p:cNvPr id="29" name="ZoneTexte 28"/>
          <p:cNvSpPr txBox="1"/>
          <p:nvPr/>
        </p:nvSpPr>
        <p:spPr>
          <a:xfrm>
            <a:off x="2039489" y="5248717"/>
            <a:ext cx="1991139" cy="660437"/>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Guanajuato : 2 projets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CIMAV</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de Guanajuato</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CONACYT </a:t>
            </a:r>
          </a:p>
        </p:txBody>
      </p:sp>
      <p:sp>
        <p:nvSpPr>
          <p:cNvPr id="30" name="ZoneTexte 29"/>
          <p:cNvSpPr txBox="1"/>
          <p:nvPr/>
        </p:nvSpPr>
        <p:spPr>
          <a:xfrm>
            <a:off x="4505336" y="1625401"/>
            <a:ext cx="2479033"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San Luis Potosí : 2 projets</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Autónoma</a:t>
            </a:r>
            <a:r>
              <a:rPr kumimoji="0" lang="fr-FR" sz="923" b="0" i="0" u="none" strike="noStrike" kern="1200" cap="none" spc="0" normalizeH="0" baseline="0" noProof="0" dirty="0">
                <a:ln>
                  <a:noFill/>
                </a:ln>
                <a:solidFill>
                  <a:prstClr val="black"/>
                </a:solidFill>
                <a:effectLst/>
                <a:uLnTx/>
                <a:uFillTx/>
                <a:latin typeface="Calibri"/>
                <a:ea typeface="+mn-ea"/>
                <a:cs typeface="+mn-cs"/>
              </a:rPr>
              <a:t> de San Luis Potosi</a:t>
            </a:r>
          </a:p>
        </p:txBody>
      </p:sp>
      <p:cxnSp>
        <p:nvCxnSpPr>
          <p:cNvPr id="31" name="Connecteur droit 30"/>
          <p:cNvCxnSpPr/>
          <p:nvPr/>
        </p:nvCxnSpPr>
        <p:spPr>
          <a:xfrm flipH="1" flipV="1">
            <a:off x="4947811" y="4102970"/>
            <a:ext cx="216842" cy="918649"/>
          </a:xfrm>
          <a:prstGeom prst="line">
            <a:avLst/>
          </a:prstGeom>
        </p:spPr>
        <p:style>
          <a:lnRef idx="1">
            <a:schemeClr val="dk1"/>
          </a:lnRef>
          <a:fillRef idx="0">
            <a:schemeClr val="dk1"/>
          </a:fillRef>
          <a:effectRef idx="0">
            <a:schemeClr val="dk1"/>
          </a:effectRef>
          <a:fontRef idx="minor">
            <a:schemeClr val="tx1"/>
          </a:fontRef>
        </p:style>
      </p:cxnSp>
      <p:sp>
        <p:nvSpPr>
          <p:cNvPr id="32" name="ZoneTexte 31"/>
          <p:cNvSpPr txBox="1"/>
          <p:nvPr/>
        </p:nvSpPr>
        <p:spPr>
          <a:xfrm>
            <a:off x="4980045" y="5026014"/>
            <a:ext cx="2580128"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Tlaxcala : 1 projet</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Autónoma</a:t>
            </a:r>
            <a:r>
              <a:rPr kumimoji="0" lang="fr-FR" sz="923" b="0" i="0" u="none" strike="noStrike" kern="1200" cap="none" spc="0" normalizeH="0" baseline="0" noProof="0" dirty="0">
                <a:ln>
                  <a:noFill/>
                </a:ln>
                <a:solidFill>
                  <a:prstClr val="black"/>
                </a:solidFill>
                <a:effectLst/>
                <a:uLnTx/>
                <a:uFillTx/>
                <a:latin typeface="Calibri"/>
                <a:ea typeface="+mn-ea"/>
                <a:cs typeface="+mn-cs"/>
              </a:rPr>
              <a:t> de Tlaxcala</a:t>
            </a:r>
          </a:p>
        </p:txBody>
      </p:sp>
      <p:sp>
        <p:nvSpPr>
          <p:cNvPr id="33" name="Ellipse 32"/>
          <p:cNvSpPr/>
          <p:nvPr/>
        </p:nvSpPr>
        <p:spPr>
          <a:xfrm>
            <a:off x="3538338" y="3251718"/>
            <a:ext cx="54210" cy="67397"/>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34" name="ZoneTexte 33"/>
          <p:cNvSpPr txBox="1"/>
          <p:nvPr/>
        </p:nvSpPr>
        <p:spPr>
          <a:xfrm>
            <a:off x="1421196" y="3764520"/>
            <a:ext cx="2131793"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Sinaloa : 1 projet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autónoma</a:t>
            </a:r>
            <a:r>
              <a:rPr kumimoji="0" lang="fr-FR" sz="923" b="0" i="0" u="none" strike="noStrike" kern="1200" cap="none" spc="0" normalizeH="0" baseline="0" noProof="0" dirty="0">
                <a:ln>
                  <a:noFill/>
                </a:ln>
                <a:solidFill>
                  <a:prstClr val="black"/>
                </a:solidFill>
                <a:effectLst/>
                <a:uLnTx/>
                <a:uFillTx/>
                <a:latin typeface="Calibri"/>
                <a:ea typeface="+mn-ea"/>
                <a:cs typeface="+mn-cs"/>
              </a:rPr>
              <a:t> de Sinaloa </a:t>
            </a:r>
          </a:p>
        </p:txBody>
      </p:sp>
      <p:cxnSp>
        <p:nvCxnSpPr>
          <p:cNvPr id="35" name="Connecteur droit 34"/>
          <p:cNvCxnSpPr>
            <a:stCxn id="33" idx="3"/>
          </p:cNvCxnSpPr>
          <p:nvPr/>
        </p:nvCxnSpPr>
        <p:spPr>
          <a:xfrm flipH="1">
            <a:off x="3457753" y="3308858"/>
            <a:ext cx="87909" cy="465918"/>
          </a:xfrm>
          <a:prstGeom prst="line">
            <a:avLst/>
          </a:prstGeom>
        </p:spPr>
        <p:style>
          <a:lnRef idx="1">
            <a:schemeClr val="dk1"/>
          </a:lnRef>
          <a:fillRef idx="0">
            <a:schemeClr val="dk1"/>
          </a:fillRef>
          <a:effectRef idx="0">
            <a:schemeClr val="dk1"/>
          </a:effectRef>
          <a:fontRef idx="minor">
            <a:schemeClr val="tx1"/>
          </a:fontRef>
        </p:style>
      </p:cxnSp>
      <p:sp>
        <p:nvSpPr>
          <p:cNvPr id="36" name="ZoneTexte 35"/>
          <p:cNvSpPr txBox="1"/>
          <p:nvPr/>
        </p:nvSpPr>
        <p:spPr>
          <a:xfrm>
            <a:off x="4971254" y="2215856"/>
            <a:ext cx="2279773" cy="660437"/>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Querétaro : 2 projets</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Autónoma</a:t>
            </a:r>
            <a:r>
              <a:rPr kumimoji="0" lang="fr-FR" sz="923" b="0" i="0" u="none" strike="noStrike" kern="1200" cap="none" spc="0" normalizeH="0" baseline="0" noProof="0" dirty="0">
                <a:ln>
                  <a:noFill/>
                </a:ln>
                <a:solidFill>
                  <a:prstClr val="black"/>
                </a:solidFill>
                <a:effectLst/>
                <a:uLnTx/>
                <a:uFillTx/>
                <a:latin typeface="Calibri"/>
                <a:ea typeface="+mn-ea"/>
                <a:cs typeface="+mn-cs"/>
              </a:rPr>
              <a:t> de Querétaro</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CIDETEQ</a:t>
            </a:r>
          </a:p>
        </p:txBody>
      </p:sp>
      <p:cxnSp>
        <p:nvCxnSpPr>
          <p:cNvPr id="37" name="Connecteur droit 36"/>
          <p:cNvCxnSpPr/>
          <p:nvPr/>
        </p:nvCxnSpPr>
        <p:spPr>
          <a:xfrm flipH="1">
            <a:off x="5129490" y="3616539"/>
            <a:ext cx="354566" cy="363357"/>
          </a:xfrm>
          <a:prstGeom prst="line">
            <a:avLst/>
          </a:prstGeom>
        </p:spPr>
        <p:style>
          <a:lnRef idx="1">
            <a:schemeClr val="dk1"/>
          </a:lnRef>
          <a:fillRef idx="0">
            <a:schemeClr val="dk1"/>
          </a:fillRef>
          <a:effectRef idx="0">
            <a:schemeClr val="dk1"/>
          </a:effectRef>
          <a:fontRef idx="minor">
            <a:schemeClr val="tx1"/>
          </a:fontRef>
        </p:style>
      </p:cxnSp>
      <p:pic>
        <p:nvPicPr>
          <p:cNvPr id="30756" name="Image 3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3173" y="3478816"/>
            <a:ext cx="420498" cy="12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Image 3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896" y="1779241"/>
            <a:ext cx="180213" cy="22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8" name="Image 3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4140" y="5578376"/>
            <a:ext cx="458592" cy="14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9" name="Image 4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6901" y="3376255"/>
            <a:ext cx="225633" cy="19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0" name="Image 4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8294" y="4447279"/>
            <a:ext cx="212447" cy="13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1" name="Image 4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84369" y="6098503"/>
            <a:ext cx="449801" cy="23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2" name="Image 4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17895" y="1452514"/>
            <a:ext cx="197796" cy="22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Image 4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6132" y="1310393"/>
            <a:ext cx="224168" cy="18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4" name="Image 4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39077" y="725799"/>
            <a:ext cx="235889" cy="25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5" name="Image 4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38777" y="4932244"/>
            <a:ext cx="159702" cy="18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6" name="Image 4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94452" y="3930082"/>
            <a:ext cx="159702" cy="20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7" name="Image 4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20029" y="5412814"/>
            <a:ext cx="287169" cy="16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8" name="Image 49"/>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78949" y="5760054"/>
            <a:ext cx="215377" cy="24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9" name="Image 50"/>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95364" y="5881661"/>
            <a:ext cx="574339" cy="17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0" name="Image 51"/>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02391" y="6042828"/>
            <a:ext cx="169957" cy="27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1" name="Image 52"/>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43373" y="2520607"/>
            <a:ext cx="420498" cy="21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2" name="Image 53"/>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23999" y="5190110"/>
            <a:ext cx="477639" cy="16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3" name="Image 54"/>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075279" y="2390209"/>
            <a:ext cx="210982" cy="26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Connecteur droit 55"/>
          <p:cNvCxnSpPr/>
          <p:nvPr/>
        </p:nvCxnSpPr>
        <p:spPr>
          <a:xfrm flipH="1">
            <a:off x="4662107" y="2731589"/>
            <a:ext cx="518663" cy="984581"/>
          </a:xfrm>
          <a:prstGeom prst="line">
            <a:avLst/>
          </a:prstGeom>
        </p:spPr>
        <p:style>
          <a:lnRef idx="1">
            <a:schemeClr val="dk1"/>
          </a:lnRef>
          <a:fillRef idx="0">
            <a:schemeClr val="dk1"/>
          </a:fillRef>
          <a:effectRef idx="0">
            <a:schemeClr val="dk1"/>
          </a:effectRef>
          <a:fontRef idx="minor">
            <a:schemeClr val="tx1"/>
          </a:fontRef>
        </p:style>
      </p:cxnSp>
      <p:sp>
        <p:nvSpPr>
          <p:cNvPr id="57" name="Ellipse 56"/>
          <p:cNvSpPr/>
          <p:nvPr/>
        </p:nvSpPr>
        <p:spPr>
          <a:xfrm>
            <a:off x="4584455" y="3697123"/>
            <a:ext cx="90839" cy="10402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58" name="Ellipse 57"/>
          <p:cNvSpPr/>
          <p:nvPr/>
        </p:nvSpPr>
        <p:spPr>
          <a:xfrm>
            <a:off x="3095862" y="3237066"/>
            <a:ext cx="89374" cy="10402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59" name="Ellipse 58"/>
          <p:cNvSpPr/>
          <p:nvPr/>
        </p:nvSpPr>
        <p:spPr>
          <a:xfrm>
            <a:off x="2748621" y="2180693"/>
            <a:ext cx="89375" cy="10402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60" name="Ellipse 59"/>
          <p:cNvSpPr/>
          <p:nvPr/>
        </p:nvSpPr>
        <p:spPr>
          <a:xfrm>
            <a:off x="4533174" y="3525700"/>
            <a:ext cx="55676" cy="67397"/>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61" name="Ellipse 60"/>
          <p:cNvSpPr/>
          <p:nvPr/>
        </p:nvSpPr>
        <p:spPr>
          <a:xfrm>
            <a:off x="4358821" y="3755729"/>
            <a:ext cx="89374" cy="10402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62" name="Ellipse 61"/>
          <p:cNvSpPr/>
          <p:nvPr/>
        </p:nvSpPr>
        <p:spPr>
          <a:xfrm>
            <a:off x="4905321" y="4063411"/>
            <a:ext cx="54211" cy="65931"/>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63" name="Ellipse 62"/>
          <p:cNvSpPr/>
          <p:nvPr/>
        </p:nvSpPr>
        <p:spPr>
          <a:xfrm>
            <a:off x="5075279" y="3943268"/>
            <a:ext cx="89375" cy="10402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64" name="Ellipse 63"/>
          <p:cNvSpPr/>
          <p:nvPr/>
        </p:nvSpPr>
        <p:spPr>
          <a:xfrm>
            <a:off x="6272307" y="3694193"/>
            <a:ext cx="54210" cy="65931"/>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65" name="Ellipse 64"/>
          <p:cNvSpPr/>
          <p:nvPr/>
        </p:nvSpPr>
        <p:spPr>
          <a:xfrm>
            <a:off x="4697270" y="4070736"/>
            <a:ext cx="55676" cy="6593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cxnSp>
        <p:nvCxnSpPr>
          <p:cNvPr id="66" name="Connecteur droit 65"/>
          <p:cNvCxnSpPr/>
          <p:nvPr/>
        </p:nvCxnSpPr>
        <p:spPr>
          <a:xfrm flipH="1">
            <a:off x="4389589" y="4133737"/>
            <a:ext cx="307681" cy="1868066"/>
          </a:xfrm>
          <a:prstGeom prst="line">
            <a:avLst/>
          </a:prstGeom>
        </p:spPr>
        <p:style>
          <a:lnRef idx="1">
            <a:schemeClr val="dk1"/>
          </a:lnRef>
          <a:fillRef idx="0">
            <a:schemeClr val="dk1"/>
          </a:fillRef>
          <a:effectRef idx="0">
            <a:schemeClr val="dk1"/>
          </a:effectRef>
          <a:fontRef idx="minor">
            <a:schemeClr val="tx1"/>
          </a:fontRef>
        </p:style>
      </p:cxnSp>
      <p:sp>
        <p:nvSpPr>
          <p:cNvPr id="67" name="ZoneTexte 66"/>
          <p:cNvSpPr txBox="1"/>
          <p:nvPr/>
        </p:nvSpPr>
        <p:spPr>
          <a:xfrm>
            <a:off x="1832902" y="6001803"/>
            <a:ext cx="2700271"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Morelos : 2 projets</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Autónoma</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del</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Estado</a:t>
            </a:r>
            <a:r>
              <a:rPr kumimoji="0" lang="fr-FR" sz="923" b="0" i="0" u="none" strike="noStrike" kern="1200" cap="none" spc="0" normalizeH="0" baseline="0" noProof="0" dirty="0">
                <a:ln>
                  <a:noFill/>
                </a:ln>
                <a:solidFill>
                  <a:prstClr val="black"/>
                </a:solidFill>
                <a:effectLst/>
                <a:uLnTx/>
                <a:uFillTx/>
                <a:latin typeface="Calibri"/>
                <a:ea typeface="+mn-ea"/>
                <a:cs typeface="+mn-cs"/>
              </a:rPr>
              <a:t> de Morelos</a:t>
            </a:r>
          </a:p>
        </p:txBody>
      </p:sp>
      <p:pic>
        <p:nvPicPr>
          <p:cNvPr id="30786" name="Image 67"/>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63671" y="6179087"/>
            <a:ext cx="301821" cy="17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7" name="Image 68"/>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49646" y="6334393"/>
            <a:ext cx="167027" cy="15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8" name="Image 69"/>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253957" y="4680239"/>
            <a:ext cx="244680" cy="24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9" name="Image 70"/>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377100" y="4617237"/>
            <a:ext cx="213912" cy="23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ZoneTexte 71"/>
          <p:cNvSpPr txBox="1"/>
          <p:nvPr/>
        </p:nvSpPr>
        <p:spPr>
          <a:xfrm>
            <a:off x="5186630" y="2815103"/>
            <a:ext cx="2379403"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Hidalgo : 1 projet</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Autónoma</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del</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Estado</a:t>
            </a:r>
            <a:r>
              <a:rPr kumimoji="0" lang="fr-FR" sz="923" b="0" i="0" u="none" strike="noStrike" kern="1200" cap="none" spc="0" normalizeH="0" baseline="0" noProof="0" dirty="0">
                <a:ln>
                  <a:noFill/>
                </a:ln>
                <a:solidFill>
                  <a:prstClr val="black"/>
                </a:solidFill>
                <a:effectLst/>
                <a:uLnTx/>
                <a:uFillTx/>
                <a:latin typeface="Calibri"/>
                <a:ea typeface="+mn-ea"/>
                <a:cs typeface="+mn-cs"/>
              </a:rPr>
              <a:t> de Hidalgo</a:t>
            </a:r>
          </a:p>
        </p:txBody>
      </p:sp>
      <p:cxnSp>
        <p:nvCxnSpPr>
          <p:cNvPr id="73" name="Connecteur droit 72"/>
          <p:cNvCxnSpPr>
            <a:endCxn id="74" idx="7"/>
          </p:cNvCxnSpPr>
          <p:nvPr/>
        </p:nvCxnSpPr>
        <p:spPr>
          <a:xfrm flipH="1">
            <a:off x="4779319" y="3184320"/>
            <a:ext cx="483499" cy="590455"/>
          </a:xfrm>
          <a:prstGeom prst="line">
            <a:avLst/>
          </a:prstGeom>
        </p:spPr>
        <p:style>
          <a:lnRef idx="1">
            <a:schemeClr val="dk1"/>
          </a:lnRef>
          <a:fillRef idx="0">
            <a:schemeClr val="dk1"/>
          </a:fillRef>
          <a:effectRef idx="0">
            <a:schemeClr val="dk1"/>
          </a:effectRef>
          <a:fontRef idx="minor">
            <a:schemeClr val="tx1"/>
          </a:fontRef>
        </p:style>
      </p:cxnSp>
      <p:sp>
        <p:nvSpPr>
          <p:cNvPr id="74" name="Ellipse 73"/>
          <p:cNvSpPr/>
          <p:nvPr/>
        </p:nvSpPr>
        <p:spPr>
          <a:xfrm>
            <a:off x="4732434" y="3764520"/>
            <a:ext cx="55676" cy="67397"/>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75" name="ZoneTexte 74"/>
          <p:cNvSpPr txBox="1"/>
          <p:nvPr/>
        </p:nvSpPr>
        <p:spPr>
          <a:xfrm>
            <a:off x="1832903" y="4431162"/>
            <a:ext cx="713527" cy="347916"/>
          </a:xfrm>
          <a:prstGeom prst="rect">
            <a:avLst/>
          </a:prstGeom>
          <a:solidFill>
            <a:schemeClr val="bg1"/>
          </a:solidFill>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ZoneTexte 75"/>
          <p:cNvSpPr txBox="1"/>
          <p:nvPr/>
        </p:nvSpPr>
        <p:spPr>
          <a:xfrm>
            <a:off x="1358195" y="4763752"/>
            <a:ext cx="2651921"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Michoacán : 1 projet</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Universidad</a:t>
            </a: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michoacana</a:t>
            </a:r>
            <a:r>
              <a:rPr kumimoji="0" lang="fr-FR" sz="923" b="0" i="0" u="none" strike="noStrike" kern="1200" cap="none" spc="0" normalizeH="0" baseline="0" noProof="0" dirty="0">
                <a:ln>
                  <a:noFill/>
                </a:ln>
                <a:solidFill>
                  <a:prstClr val="black"/>
                </a:solidFill>
                <a:effectLst/>
                <a:uLnTx/>
                <a:uFillTx/>
                <a:latin typeface="Calibri"/>
                <a:ea typeface="+mn-ea"/>
                <a:cs typeface="+mn-cs"/>
              </a:rPr>
              <a:t> San Nicolas de Hidalgo</a:t>
            </a:r>
          </a:p>
        </p:txBody>
      </p:sp>
    </p:spTree>
    <p:extLst>
      <p:ext uri="{BB962C8B-B14F-4D97-AF65-F5344CB8AC3E}">
        <p14:creationId xmlns:p14="http://schemas.microsoft.com/office/powerpoint/2010/main" val="1366264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801993" y="297976"/>
            <a:ext cx="2990371" cy="774251"/>
          </a:xfrm>
          <a:prstGeom prst="rect">
            <a:avLst/>
          </a:prstGeom>
          <a:solidFill>
            <a:srgbClr val="DBEEF4"/>
          </a:solidFill>
          <a:ln>
            <a:solidFill>
              <a:srgbClr val="31859C"/>
            </a:solidFill>
          </a:ln>
        </p:spPr>
        <p:txBody>
          <a:bodyPr>
            <a:spAutoFit/>
          </a:bodyPr>
          <a:lstStyle/>
          <a:p>
            <a:pPr marL="0" marR="0" lvl="0" indent="0" algn="ctr" defTabSz="843900" rtl="0" eaLnBrk="1" fontAlgn="auto" latinLnBrk="0" hangingPunct="1">
              <a:lnSpc>
                <a:spcPct val="100000"/>
              </a:lnSpc>
              <a:spcBef>
                <a:spcPts val="0"/>
              </a:spcBef>
              <a:spcAft>
                <a:spcPts val="0"/>
              </a:spcAft>
              <a:buClrTx/>
              <a:buSzTx/>
              <a:buFontTx/>
              <a:buNone/>
              <a:tabLst/>
              <a:defRPr/>
            </a:pPr>
            <a:r>
              <a:rPr kumimoji="0" lang="fr-FR" sz="1477" b="1" i="0" u="none" strike="noStrike" kern="1200" cap="none" spc="0" normalizeH="0" baseline="0" noProof="0" dirty="0" err="1">
                <a:ln>
                  <a:noFill/>
                </a:ln>
                <a:solidFill>
                  <a:prstClr val="black"/>
                </a:solidFill>
                <a:effectLst/>
                <a:uLnTx/>
                <a:uFillTx/>
                <a:latin typeface="Calibri"/>
                <a:ea typeface="+mn-ea"/>
                <a:cs typeface="+mn-cs"/>
              </a:rPr>
              <a:t>Cartografía</a:t>
            </a:r>
            <a:r>
              <a:rPr kumimoji="0" lang="fr-FR" sz="1477" b="1" i="0" u="none" strike="noStrike" kern="1200" cap="none" spc="0" normalizeH="0" baseline="0" noProof="0" dirty="0">
                <a:ln>
                  <a:noFill/>
                </a:ln>
                <a:solidFill>
                  <a:prstClr val="black"/>
                </a:solidFill>
                <a:effectLst/>
                <a:uLnTx/>
                <a:uFillTx/>
                <a:latin typeface="Calibri"/>
                <a:ea typeface="+mn-ea"/>
                <a:cs typeface="+mn-cs"/>
              </a:rPr>
              <a:t> de los </a:t>
            </a:r>
            <a:r>
              <a:rPr kumimoji="0" lang="fr-FR" sz="1477" b="1" i="0" u="none" strike="noStrike" kern="1200" cap="none" spc="0" normalizeH="0" baseline="0" noProof="0" dirty="0" err="1">
                <a:ln>
                  <a:noFill/>
                </a:ln>
                <a:solidFill>
                  <a:prstClr val="black"/>
                </a:solidFill>
                <a:effectLst/>
                <a:uLnTx/>
                <a:uFillTx/>
                <a:latin typeface="Calibri"/>
                <a:ea typeface="+mn-ea"/>
                <a:cs typeface="+mn-cs"/>
              </a:rPr>
              <a:t>proyectos</a:t>
            </a:r>
            <a:r>
              <a:rPr kumimoji="0" lang="fr-FR" sz="1477" b="1" i="0" u="none" strike="noStrike" kern="1200" cap="none" spc="0" normalizeH="0" baseline="0" noProof="0" dirty="0">
                <a:ln>
                  <a:noFill/>
                </a:ln>
                <a:solidFill>
                  <a:prstClr val="black"/>
                </a:solidFill>
                <a:effectLst/>
                <a:uLnTx/>
                <a:uFillTx/>
                <a:latin typeface="Calibri"/>
                <a:ea typeface="+mn-ea"/>
                <a:cs typeface="+mn-cs"/>
              </a:rPr>
              <a:t> ECOS Nord en </a:t>
            </a:r>
            <a:r>
              <a:rPr kumimoji="0" lang="fr-FR" sz="1477" b="1" i="0" u="none" strike="noStrike" kern="1200" cap="none" spc="0" normalizeH="0" baseline="0" noProof="0" dirty="0" err="1">
                <a:ln>
                  <a:noFill/>
                </a:ln>
                <a:solidFill>
                  <a:prstClr val="black"/>
                </a:solidFill>
                <a:effectLst/>
                <a:uLnTx/>
                <a:uFillTx/>
                <a:latin typeface="Calibri"/>
                <a:ea typeface="+mn-ea"/>
                <a:cs typeface="+mn-cs"/>
              </a:rPr>
              <a:t>curso</a:t>
            </a:r>
            <a:r>
              <a:rPr kumimoji="0" lang="fr-FR" sz="1477" b="1" i="0" u="none" strike="noStrike" kern="1200" cap="none" spc="0" normalizeH="0" baseline="0" noProof="0" dirty="0">
                <a:ln>
                  <a:noFill/>
                </a:ln>
                <a:solidFill>
                  <a:prstClr val="black"/>
                </a:solidFill>
                <a:effectLst/>
                <a:uLnTx/>
                <a:uFillTx/>
                <a:latin typeface="Calibri"/>
                <a:ea typeface="+mn-ea"/>
                <a:cs typeface="+mn-cs"/>
              </a:rPr>
              <a:t> en Francia </a:t>
            </a:r>
          </a:p>
          <a:p>
            <a:pPr marL="0" marR="0" lvl="0" indent="0" algn="ctr" defTabSz="843900" rtl="0" eaLnBrk="1" fontAlgn="auto" latinLnBrk="0" hangingPunct="1">
              <a:lnSpc>
                <a:spcPct val="100000"/>
              </a:lnSpc>
              <a:spcBef>
                <a:spcPts val="0"/>
              </a:spcBef>
              <a:spcAft>
                <a:spcPts val="0"/>
              </a:spcAft>
              <a:buClrTx/>
              <a:buSzTx/>
              <a:buFontTx/>
              <a:buNone/>
              <a:tabLst/>
              <a:defRPr/>
            </a:pPr>
            <a:r>
              <a:rPr kumimoji="0" lang="fr-FR" sz="1477" b="1" i="0" u="none" strike="noStrike" kern="1200" cap="none" spc="0" normalizeH="0" baseline="0" noProof="0" dirty="0">
                <a:ln>
                  <a:noFill/>
                </a:ln>
                <a:solidFill>
                  <a:prstClr val="black"/>
                </a:solidFill>
                <a:effectLst/>
                <a:uLnTx/>
                <a:uFillTx/>
                <a:latin typeface="Calibri"/>
                <a:ea typeface="+mn-ea"/>
                <a:cs typeface="+mn-cs"/>
              </a:rPr>
              <a:t>(41 </a:t>
            </a:r>
            <a:r>
              <a:rPr kumimoji="0" lang="fr-FR" sz="1477" b="1" i="0" u="none" strike="noStrike" kern="1200" cap="none" spc="0" normalizeH="0" baseline="0" noProof="0" dirty="0" err="1">
                <a:ln>
                  <a:noFill/>
                </a:ln>
                <a:solidFill>
                  <a:prstClr val="black"/>
                </a:solidFill>
                <a:effectLst/>
                <a:uLnTx/>
                <a:uFillTx/>
                <a:latin typeface="Calibri"/>
                <a:ea typeface="+mn-ea"/>
                <a:cs typeface="+mn-cs"/>
              </a:rPr>
              <a:t>proyectos</a:t>
            </a:r>
            <a:r>
              <a:rPr kumimoji="0" lang="fr-FR" sz="1477" b="1" i="0" u="none" strike="noStrike" kern="1200" cap="none" spc="0" normalizeH="0" baseline="0" noProof="0" dirty="0">
                <a:ln>
                  <a:noFill/>
                </a:ln>
                <a:solidFill>
                  <a:prstClr val="black"/>
                </a:solidFill>
                <a:effectLst/>
                <a:uLnTx/>
                <a:uFillTx/>
                <a:latin typeface="Calibri"/>
                <a:ea typeface="+mn-ea"/>
                <a:cs typeface="+mn-cs"/>
              </a:rPr>
              <a:t>  en 2017)</a:t>
            </a:r>
          </a:p>
        </p:txBody>
      </p:sp>
      <p:pic>
        <p:nvPicPr>
          <p:cNvPr id="5" name="Image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48926" y="1693438"/>
            <a:ext cx="3818632" cy="3518209"/>
          </a:xfrm>
          <a:prstGeom prst="rect">
            <a:avLst/>
          </a:prstGeom>
          <a:ln>
            <a:noFill/>
          </a:ln>
          <a:effectLst>
            <a:softEdge rad="112500"/>
          </a:effectLst>
        </p:spPr>
      </p:pic>
      <p:sp>
        <p:nvSpPr>
          <p:cNvPr id="6" name="ZoneTexte 5"/>
          <p:cNvSpPr txBox="1"/>
          <p:nvPr/>
        </p:nvSpPr>
        <p:spPr>
          <a:xfrm>
            <a:off x="4887740" y="4965943"/>
            <a:ext cx="731110" cy="347916"/>
          </a:xfrm>
          <a:prstGeom prst="rect">
            <a:avLst/>
          </a:prstGeom>
          <a:solidFill>
            <a:schemeClr val="bg1"/>
          </a:solidFill>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ZoneTexte 6"/>
          <p:cNvSpPr txBox="1"/>
          <p:nvPr/>
        </p:nvSpPr>
        <p:spPr>
          <a:xfrm>
            <a:off x="840996" y="421048"/>
            <a:ext cx="2760342" cy="1654620"/>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Ile-de-France : 15 projets</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Paris 13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Paris Sud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CNRS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SUPELEC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ENCP Chimie </a:t>
            </a:r>
            <a:r>
              <a:rPr kumimoji="0" lang="fr-FR" sz="923" b="0" i="0" u="none" strike="noStrike" kern="1200" cap="none" spc="0" normalizeH="0" baseline="0" noProof="0" dirty="0" err="1">
                <a:ln>
                  <a:noFill/>
                </a:ln>
                <a:solidFill>
                  <a:prstClr val="black"/>
                </a:solidFill>
                <a:effectLst/>
                <a:uLnTx/>
                <a:uFillTx/>
                <a:latin typeface="Calibri"/>
                <a:ea typeface="+mn-ea"/>
                <a:cs typeface="+mn-cs"/>
              </a:rPr>
              <a:t>ParisTech</a:t>
            </a:r>
            <a:endParaRPr kumimoji="0" lang="fr-FR" sz="92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Institut de Physique nucléaire d’Orsay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INSERM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Institut Pasteur</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LAAS-CNRS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Institut des neurosciences de Paris Saclay    </a:t>
            </a:r>
          </a:p>
        </p:txBody>
      </p:sp>
      <p:sp>
        <p:nvSpPr>
          <p:cNvPr id="8" name="Ellipse 7"/>
          <p:cNvSpPr/>
          <p:nvPr/>
        </p:nvSpPr>
        <p:spPr>
          <a:xfrm>
            <a:off x="3944184" y="1846639"/>
            <a:ext cx="133329" cy="133329"/>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9" name="Ellipse 8"/>
          <p:cNvSpPr/>
          <p:nvPr/>
        </p:nvSpPr>
        <p:spPr>
          <a:xfrm>
            <a:off x="3944183" y="2494235"/>
            <a:ext cx="246145" cy="266657"/>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10" name="Ellipse 9"/>
          <p:cNvSpPr/>
          <p:nvPr/>
        </p:nvSpPr>
        <p:spPr>
          <a:xfrm>
            <a:off x="3547128" y="2413652"/>
            <a:ext cx="54210" cy="65931"/>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11" name="Ellipse 10"/>
          <p:cNvSpPr/>
          <p:nvPr/>
        </p:nvSpPr>
        <p:spPr>
          <a:xfrm>
            <a:off x="4372007" y="3090551"/>
            <a:ext cx="55676" cy="65931"/>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12" name="Ellipse 11"/>
          <p:cNvSpPr/>
          <p:nvPr/>
        </p:nvSpPr>
        <p:spPr>
          <a:xfrm>
            <a:off x="5198352" y="2609982"/>
            <a:ext cx="55676" cy="65931"/>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13" name="Ellipse 12"/>
          <p:cNvSpPr/>
          <p:nvPr/>
        </p:nvSpPr>
        <p:spPr>
          <a:xfrm>
            <a:off x="3088536" y="4070736"/>
            <a:ext cx="133329" cy="133329"/>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p:cNvSpPr/>
          <p:nvPr/>
        </p:nvSpPr>
        <p:spPr>
          <a:xfrm>
            <a:off x="3624781" y="4271462"/>
            <a:ext cx="174353" cy="180213"/>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4"/>
          <p:cNvSpPr/>
          <p:nvPr/>
        </p:nvSpPr>
        <p:spPr>
          <a:xfrm>
            <a:off x="4859902" y="4271462"/>
            <a:ext cx="145049" cy="14651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16" name="ZoneTexte 15"/>
          <p:cNvSpPr txBox="1"/>
          <p:nvPr/>
        </p:nvSpPr>
        <p:spPr>
          <a:xfrm>
            <a:off x="1093002" y="2243695"/>
            <a:ext cx="1380171"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Normandie : 1 projet</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INSA de Rouen </a:t>
            </a:r>
          </a:p>
        </p:txBody>
      </p:sp>
      <p:sp>
        <p:nvSpPr>
          <p:cNvPr id="17" name="ZoneTexte 16"/>
          <p:cNvSpPr txBox="1"/>
          <p:nvPr/>
        </p:nvSpPr>
        <p:spPr>
          <a:xfrm>
            <a:off x="4801296" y="1162414"/>
            <a:ext cx="1740598"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Bourgogne : 1 projet</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a:t>
            </a:r>
            <a:r>
              <a:rPr kumimoji="0" lang="fr-FR" sz="923" b="0" i="0" u="none" strike="noStrike" kern="1200" cap="none" spc="0" normalizeH="0" baseline="0" noProof="0" dirty="0">
                <a:ln>
                  <a:noFill/>
                </a:ln>
                <a:solidFill>
                  <a:prstClr val="black"/>
                </a:solidFill>
                <a:effectLst/>
                <a:uLnTx/>
                <a:uFillTx/>
                <a:latin typeface="Calibri"/>
                <a:ea typeface="+mn-ea"/>
                <a:cs typeface="+mn-cs"/>
              </a:rPr>
              <a:t>. de Bourgogne  </a:t>
            </a:r>
          </a:p>
        </p:txBody>
      </p:sp>
      <p:sp>
        <p:nvSpPr>
          <p:cNvPr id="18" name="ZoneTexte 17"/>
          <p:cNvSpPr txBox="1"/>
          <p:nvPr/>
        </p:nvSpPr>
        <p:spPr>
          <a:xfrm>
            <a:off x="5198352" y="1795359"/>
            <a:ext cx="1721551" cy="518412"/>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Alsace : 1 projet</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a:ln>
                  <a:noFill/>
                </a:ln>
                <a:solidFill>
                  <a:prstClr val="black"/>
                </a:solidFill>
                <a:effectLst/>
                <a:uLnTx/>
                <a:uFillTx/>
                <a:latin typeface="Calibri"/>
                <a:ea typeface="+mn-ea"/>
                <a:cs typeface="+mn-cs"/>
              </a:rPr>
              <a:t>Université de Strasbourg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INSERM</a:t>
            </a:r>
          </a:p>
        </p:txBody>
      </p:sp>
      <p:sp>
        <p:nvSpPr>
          <p:cNvPr id="19" name="ZoneTexte 18"/>
          <p:cNvSpPr txBox="1"/>
          <p:nvPr/>
        </p:nvSpPr>
        <p:spPr>
          <a:xfrm>
            <a:off x="4982975" y="3254648"/>
            <a:ext cx="1914950" cy="660437"/>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Rhône-Alpes : 3 projets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a:ln>
                  <a:noFill/>
                </a:ln>
                <a:solidFill>
                  <a:prstClr val="black"/>
                </a:solidFill>
                <a:effectLst/>
                <a:uLnTx/>
                <a:uFillTx/>
                <a:latin typeface="Calibri"/>
                <a:ea typeface="+mn-ea"/>
                <a:cs typeface="+mn-cs"/>
              </a:rPr>
              <a:t>Institut Poly. de Grenoble</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Grenoble Alpes</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CNRS </a:t>
            </a:r>
            <a:r>
              <a:rPr kumimoji="0" lang="fr-FR" sz="831" b="0" i="0" u="none" strike="noStrike" kern="1200" cap="none" spc="0" normalizeH="0" baseline="0" noProof="0" dirty="0">
                <a:ln>
                  <a:noFill/>
                </a:ln>
                <a:solidFill>
                  <a:prstClr val="black"/>
                </a:solidFill>
                <a:effectLst/>
                <a:uLnTx/>
                <a:uFillTx/>
                <a:latin typeface="Calibri"/>
                <a:ea typeface="+mn-ea"/>
                <a:cs typeface="+mn-cs"/>
              </a:rPr>
              <a:t> </a:t>
            </a:r>
          </a:p>
        </p:txBody>
      </p:sp>
      <p:sp>
        <p:nvSpPr>
          <p:cNvPr id="20" name="ZoneTexte 19"/>
          <p:cNvSpPr txBox="1"/>
          <p:nvPr/>
        </p:nvSpPr>
        <p:spPr>
          <a:xfrm>
            <a:off x="945022" y="4639214"/>
            <a:ext cx="1913486" cy="376385"/>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Aquitaine : 2 projets</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de Bordeaux</a:t>
            </a:r>
          </a:p>
        </p:txBody>
      </p:sp>
      <p:sp>
        <p:nvSpPr>
          <p:cNvPr id="21" name="ZoneTexte 20"/>
          <p:cNvSpPr txBox="1"/>
          <p:nvPr/>
        </p:nvSpPr>
        <p:spPr>
          <a:xfrm>
            <a:off x="816089" y="5465559"/>
            <a:ext cx="3028464" cy="944489"/>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Midi-Pyrénées : 6 projets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INSA Toulouse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de Pau et des Pays de l’Adour</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CNRS Toulouse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de Toulouse 3 Paul Sabatier</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de Toulouse Jean Jaurès</a:t>
            </a:r>
          </a:p>
        </p:txBody>
      </p:sp>
      <p:sp>
        <p:nvSpPr>
          <p:cNvPr id="22" name="ZoneTexte 21"/>
          <p:cNvSpPr txBox="1"/>
          <p:nvPr/>
        </p:nvSpPr>
        <p:spPr>
          <a:xfrm>
            <a:off x="4706061" y="5380580"/>
            <a:ext cx="2221167" cy="518412"/>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PACA : 4 projets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a:ln>
                  <a:noFill/>
                </a:ln>
                <a:solidFill>
                  <a:prstClr val="black"/>
                </a:solidFill>
                <a:effectLst/>
                <a:uLnTx/>
                <a:uFillTx/>
                <a:latin typeface="Calibri"/>
                <a:ea typeface="+mn-ea"/>
                <a:cs typeface="+mn-cs"/>
              </a:rPr>
              <a:t>Université Aix-Marseille</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de Nice Sophia Antipolis</a:t>
            </a:r>
          </a:p>
        </p:txBody>
      </p:sp>
      <p:cxnSp>
        <p:nvCxnSpPr>
          <p:cNvPr id="23" name="Connecteur droit 22"/>
          <p:cNvCxnSpPr/>
          <p:nvPr/>
        </p:nvCxnSpPr>
        <p:spPr>
          <a:xfrm>
            <a:off x="3547129" y="2067877"/>
            <a:ext cx="424893" cy="448336"/>
          </a:xfrm>
          <a:prstGeom prst="line">
            <a:avLst/>
          </a:prstGeom>
        </p:spPr>
        <p:style>
          <a:lnRef idx="1">
            <a:schemeClr val="dk1"/>
          </a:lnRef>
          <a:fillRef idx="0">
            <a:schemeClr val="dk1"/>
          </a:fillRef>
          <a:effectRef idx="0">
            <a:schemeClr val="dk1"/>
          </a:effectRef>
          <a:fontRef idx="minor">
            <a:schemeClr val="tx1"/>
          </a:fontRef>
        </p:style>
      </p:cxnSp>
      <p:cxnSp>
        <p:nvCxnSpPr>
          <p:cNvPr id="24" name="Connecteur droit 23"/>
          <p:cNvCxnSpPr>
            <a:endCxn id="10" idx="2"/>
          </p:cNvCxnSpPr>
          <p:nvPr/>
        </p:nvCxnSpPr>
        <p:spPr>
          <a:xfrm>
            <a:off x="2467312" y="2341859"/>
            <a:ext cx="1079816" cy="105491"/>
          </a:xfrm>
          <a:prstGeom prst="line">
            <a:avLst/>
          </a:prstGeom>
        </p:spPr>
        <p:style>
          <a:lnRef idx="1">
            <a:schemeClr val="dk1"/>
          </a:lnRef>
          <a:fillRef idx="0">
            <a:schemeClr val="dk1"/>
          </a:fillRef>
          <a:effectRef idx="0">
            <a:schemeClr val="dk1"/>
          </a:effectRef>
          <a:fontRef idx="minor">
            <a:schemeClr val="tx1"/>
          </a:fontRef>
        </p:style>
      </p:cxnSp>
      <p:sp>
        <p:nvSpPr>
          <p:cNvPr id="25" name="ZoneTexte 24"/>
          <p:cNvSpPr txBox="1"/>
          <p:nvPr/>
        </p:nvSpPr>
        <p:spPr>
          <a:xfrm>
            <a:off x="3778622" y="363907"/>
            <a:ext cx="1799204" cy="518412"/>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Nord-Pas-de-Calais : 2 projets</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a:t>
            </a:r>
            <a:r>
              <a:rPr kumimoji="0" lang="fr-FR" sz="923" b="0" i="0" u="none" strike="noStrike" kern="1200" cap="none" spc="0" normalizeH="0" baseline="0" noProof="0" dirty="0" err="1">
                <a:ln>
                  <a:noFill/>
                </a:ln>
                <a:solidFill>
                  <a:prstClr val="black"/>
                </a:solidFill>
                <a:effectLst/>
                <a:uLnTx/>
                <a:uFillTx/>
                <a:latin typeface="Calibri"/>
                <a:ea typeface="+mn-ea"/>
                <a:cs typeface="+mn-cs"/>
              </a:rPr>
              <a:t>Univ</a:t>
            </a:r>
            <a:r>
              <a:rPr kumimoji="0" lang="fr-FR" sz="923" b="0" i="0" u="none" strike="noStrike" kern="1200" cap="none" spc="0" normalizeH="0" baseline="0" noProof="0" dirty="0">
                <a:ln>
                  <a:noFill/>
                </a:ln>
                <a:solidFill>
                  <a:prstClr val="black"/>
                </a:solidFill>
                <a:effectLst/>
                <a:uLnTx/>
                <a:uFillTx/>
                <a:latin typeface="Calibri"/>
                <a:ea typeface="+mn-ea"/>
                <a:cs typeface="+mn-cs"/>
              </a:rPr>
              <a:t>. de Lille 1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IRD</a:t>
            </a:r>
          </a:p>
        </p:txBody>
      </p:sp>
      <p:cxnSp>
        <p:nvCxnSpPr>
          <p:cNvPr id="26" name="Connecteur droit 25"/>
          <p:cNvCxnSpPr>
            <a:endCxn id="8" idx="7"/>
          </p:cNvCxnSpPr>
          <p:nvPr/>
        </p:nvCxnSpPr>
        <p:spPr>
          <a:xfrm flipH="1">
            <a:off x="4058465" y="889896"/>
            <a:ext cx="184609" cy="977254"/>
          </a:xfrm>
          <a:prstGeom prst="line">
            <a:avLst/>
          </a:prstGeom>
        </p:spPr>
        <p:style>
          <a:lnRef idx="1">
            <a:schemeClr val="dk1"/>
          </a:lnRef>
          <a:fillRef idx="0">
            <a:schemeClr val="dk1"/>
          </a:fillRef>
          <a:effectRef idx="0">
            <a:schemeClr val="dk1"/>
          </a:effectRef>
          <a:fontRef idx="minor">
            <a:schemeClr val="tx1"/>
          </a:fontRef>
        </p:style>
      </p:cxnSp>
      <p:cxnSp>
        <p:nvCxnSpPr>
          <p:cNvPr id="27" name="Connecteur droit 26"/>
          <p:cNvCxnSpPr/>
          <p:nvPr/>
        </p:nvCxnSpPr>
        <p:spPr>
          <a:xfrm flipH="1">
            <a:off x="5254027" y="2306695"/>
            <a:ext cx="547966" cy="335520"/>
          </a:xfrm>
          <a:prstGeom prst="line">
            <a:avLst/>
          </a:prstGeom>
        </p:spPr>
        <p:style>
          <a:lnRef idx="1">
            <a:schemeClr val="dk1"/>
          </a:lnRef>
          <a:fillRef idx="0">
            <a:schemeClr val="dk1"/>
          </a:fillRef>
          <a:effectRef idx="0">
            <a:schemeClr val="dk1"/>
          </a:effectRef>
          <a:fontRef idx="minor">
            <a:schemeClr val="tx1"/>
          </a:fontRef>
        </p:style>
      </p:cxnSp>
      <p:cxnSp>
        <p:nvCxnSpPr>
          <p:cNvPr id="28" name="Connecteur droit 27"/>
          <p:cNvCxnSpPr>
            <a:endCxn id="11" idx="7"/>
          </p:cNvCxnSpPr>
          <p:nvPr/>
        </p:nvCxnSpPr>
        <p:spPr>
          <a:xfrm flipH="1">
            <a:off x="4418891" y="1531632"/>
            <a:ext cx="574339" cy="1567710"/>
          </a:xfrm>
          <a:prstGeom prst="line">
            <a:avLst/>
          </a:prstGeom>
        </p:spPr>
        <p:style>
          <a:lnRef idx="1">
            <a:schemeClr val="dk1"/>
          </a:lnRef>
          <a:fillRef idx="0">
            <a:schemeClr val="dk1"/>
          </a:fillRef>
          <a:effectRef idx="0">
            <a:schemeClr val="dk1"/>
          </a:effectRef>
          <a:fontRef idx="minor">
            <a:schemeClr val="tx1"/>
          </a:fontRef>
        </p:style>
      </p:cxnSp>
      <p:cxnSp>
        <p:nvCxnSpPr>
          <p:cNvPr id="29" name="Connecteur droit 28"/>
          <p:cNvCxnSpPr>
            <a:stCxn id="19" idx="1"/>
          </p:cNvCxnSpPr>
          <p:nvPr/>
        </p:nvCxnSpPr>
        <p:spPr>
          <a:xfrm flipH="1">
            <a:off x="4799831" y="3615075"/>
            <a:ext cx="183144" cy="77652"/>
          </a:xfrm>
          <a:prstGeom prst="line">
            <a:avLst/>
          </a:prstGeom>
        </p:spPr>
        <p:style>
          <a:lnRef idx="1">
            <a:schemeClr val="dk1"/>
          </a:lnRef>
          <a:fillRef idx="0">
            <a:schemeClr val="dk1"/>
          </a:fillRef>
          <a:effectRef idx="0">
            <a:schemeClr val="dk1"/>
          </a:effectRef>
          <a:fontRef idx="minor">
            <a:schemeClr val="tx1"/>
          </a:fontRef>
        </p:style>
      </p:cxnSp>
      <p:cxnSp>
        <p:nvCxnSpPr>
          <p:cNvPr id="30" name="Connecteur droit 29"/>
          <p:cNvCxnSpPr/>
          <p:nvPr/>
        </p:nvCxnSpPr>
        <p:spPr>
          <a:xfrm flipH="1">
            <a:off x="2424823" y="2714008"/>
            <a:ext cx="191934" cy="273983"/>
          </a:xfrm>
          <a:prstGeom prst="line">
            <a:avLst/>
          </a:prstGeom>
        </p:spPr>
        <p:style>
          <a:lnRef idx="1">
            <a:schemeClr val="dk1"/>
          </a:lnRef>
          <a:fillRef idx="0">
            <a:schemeClr val="dk1"/>
          </a:fillRef>
          <a:effectRef idx="0">
            <a:schemeClr val="dk1"/>
          </a:effectRef>
          <a:fontRef idx="minor">
            <a:schemeClr val="tx1"/>
          </a:fontRef>
        </p:style>
      </p:cxnSp>
      <p:cxnSp>
        <p:nvCxnSpPr>
          <p:cNvPr id="31" name="Connecteur droit 30"/>
          <p:cNvCxnSpPr>
            <a:stCxn id="68" idx="4"/>
          </p:cNvCxnSpPr>
          <p:nvPr/>
        </p:nvCxnSpPr>
        <p:spPr>
          <a:xfrm flipH="1">
            <a:off x="2884880" y="3053922"/>
            <a:ext cx="558222" cy="842462"/>
          </a:xfrm>
          <a:prstGeom prst="line">
            <a:avLst/>
          </a:prstGeom>
        </p:spPr>
        <p:style>
          <a:lnRef idx="1">
            <a:schemeClr val="dk1"/>
          </a:lnRef>
          <a:fillRef idx="0">
            <a:schemeClr val="dk1"/>
          </a:fillRef>
          <a:effectRef idx="0">
            <a:schemeClr val="dk1"/>
          </a:effectRef>
          <a:fontRef idx="minor">
            <a:schemeClr val="tx1"/>
          </a:fontRef>
        </p:style>
      </p:cxnSp>
      <p:sp>
        <p:nvSpPr>
          <p:cNvPr id="32" name="ZoneTexte 31"/>
          <p:cNvSpPr txBox="1"/>
          <p:nvPr/>
        </p:nvSpPr>
        <p:spPr>
          <a:xfrm>
            <a:off x="911324" y="3804079"/>
            <a:ext cx="1973557" cy="518412"/>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Pays de la Loire / Centre : 2 projets</a:t>
            </a:r>
            <a:endParaRPr kumimoji="0" lang="fr-FR" sz="92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INRA </a:t>
            </a:r>
            <a:r>
              <a:rPr kumimoji="0" lang="fr-FR" sz="923" b="0" i="0" u="none" strike="noStrike" kern="1200" cap="none" spc="0" normalizeH="0" baseline="0" noProof="0" dirty="0" err="1">
                <a:ln>
                  <a:noFill/>
                </a:ln>
                <a:solidFill>
                  <a:prstClr val="black"/>
                </a:solidFill>
                <a:effectLst/>
                <a:uLnTx/>
                <a:uFillTx/>
                <a:latin typeface="Calibri"/>
                <a:ea typeface="+mn-ea"/>
                <a:cs typeface="+mn-cs"/>
              </a:rPr>
              <a:t>Nouzilly</a:t>
            </a:r>
            <a:endParaRPr kumimoji="0" lang="fr-FR" sz="92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d’Angers</a:t>
            </a:r>
          </a:p>
        </p:txBody>
      </p:sp>
      <p:cxnSp>
        <p:nvCxnSpPr>
          <p:cNvPr id="33" name="Connecteur droit 32"/>
          <p:cNvCxnSpPr>
            <a:stCxn id="13" idx="3"/>
          </p:cNvCxnSpPr>
          <p:nvPr/>
        </p:nvCxnSpPr>
        <p:spPr>
          <a:xfrm flipH="1">
            <a:off x="2616758" y="4185018"/>
            <a:ext cx="490826" cy="454196"/>
          </a:xfrm>
          <a:prstGeom prst="line">
            <a:avLst/>
          </a:prstGeom>
        </p:spPr>
        <p:style>
          <a:lnRef idx="1">
            <a:schemeClr val="dk1"/>
          </a:lnRef>
          <a:fillRef idx="0">
            <a:schemeClr val="dk1"/>
          </a:fillRef>
          <a:effectRef idx="0">
            <a:schemeClr val="dk1"/>
          </a:effectRef>
          <a:fontRef idx="minor">
            <a:schemeClr val="tx1"/>
          </a:fontRef>
        </p:style>
      </p:cxnSp>
      <p:pic>
        <p:nvPicPr>
          <p:cNvPr id="31776" name="Image 3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641" y="5050921"/>
            <a:ext cx="1560384" cy="32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Connecteur droit 34"/>
          <p:cNvCxnSpPr>
            <a:endCxn id="14" idx="4"/>
          </p:cNvCxnSpPr>
          <p:nvPr/>
        </p:nvCxnSpPr>
        <p:spPr>
          <a:xfrm flipV="1">
            <a:off x="3139816" y="4451674"/>
            <a:ext cx="572873" cy="1013884"/>
          </a:xfrm>
          <a:prstGeom prst="line">
            <a:avLst/>
          </a:prstGeom>
        </p:spPr>
        <p:style>
          <a:lnRef idx="1">
            <a:schemeClr val="dk1"/>
          </a:lnRef>
          <a:fillRef idx="0">
            <a:schemeClr val="dk1"/>
          </a:fillRef>
          <a:effectRef idx="0">
            <a:schemeClr val="dk1"/>
          </a:effectRef>
          <a:fontRef idx="minor">
            <a:schemeClr val="tx1"/>
          </a:fontRef>
        </p:style>
      </p:cxnSp>
      <p:pic>
        <p:nvPicPr>
          <p:cNvPr id="31778" name="Image 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8507" y="585145"/>
            <a:ext cx="358962" cy="1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9" name="Image 3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1994" y="725800"/>
            <a:ext cx="276913" cy="14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Image 3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8166" y="1972642"/>
            <a:ext cx="329659" cy="14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1" name="Image 3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9120" y="2116226"/>
            <a:ext cx="523059" cy="14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2" name="Image 3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952" y="3377720"/>
            <a:ext cx="367753" cy="24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3" name="Image 4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9419" y="3701518"/>
            <a:ext cx="372148" cy="1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4" name="Image 4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5820" y="5493397"/>
            <a:ext cx="498151" cy="16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 name="Image 4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77854" y="5616469"/>
            <a:ext cx="325263" cy="2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Image 4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3301" y="5888988"/>
            <a:ext cx="249075" cy="24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Image 4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7868" y="5746867"/>
            <a:ext cx="451266" cy="20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8" name="Image 45"/>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55563" y="6042827"/>
            <a:ext cx="506942" cy="14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9" name="Image 4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6886" y="5663355"/>
            <a:ext cx="436615" cy="9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0" name="Image 47"/>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1722" y="4823823"/>
            <a:ext cx="448336" cy="17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ZoneTexte 48"/>
          <p:cNvSpPr txBox="1"/>
          <p:nvPr/>
        </p:nvSpPr>
        <p:spPr>
          <a:xfrm>
            <a:off x="739901" y="2990921"/>
            <a:ext cx="2127398" cy="518412"/>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Bretagne : 2 projets</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Bretagne-Sud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de Rennes 2</a:t>
            </a:r>
          </a:p>
        </p:txBody>
      </p:sp>
      <p:pic>
        <p:nvPicPr>
          <p:cNvPr id="31792" name="Image 4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73173" y="3135971"/>
            <a:ext cx="301821" cy="30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3" name="Image 50"/>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0229" y="3156483"/>
            <a:ext cx="271052" cy="36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4" name="Image 51"/>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72120" y="2410722"/>
            <a:ext cx="335520" cy="17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5" name="Image 52"/>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86047" y="630564"/>
            <a:ext cx="417567" cy="15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6" name="Image 53"/>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42077" y="889897"/>
            <a:ext cx="253471" cy="25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7" name="Image 54"/>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68394" y="533864"/>
            <a:ext cx="407312" cy="22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8" name="Image 55"/>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51112" y="1347022"/>
            <a:ext cx="307681" cy="16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9" name="Image 5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780855" y="812242"/>
            <a:ext cx="307681" cy="30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0" name="Image 5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966999" y="1017363"/>
            <a:ext cx="288635" cy="35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1" name="Image 58"/>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163259" y="1075970"/>
            <a:ext cx="336984" cy="19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2" name="Image 5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883" y="1490607"/>
            <a:ext cx="523058" cy="14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3" name="Image 60"/>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668038" y="1474490"/>
            <a:ext cx="602176"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ZoneTexte 61"/>
          <p:cNvSpPr txBox="1"/>
          <p:nvPr/>
        </p:nvSpPr>
        <p:spPr>
          <a:xfrm>
            <a:off x="4077513" y="6020851"/>
            <a:ext cx="2071722" cy="518412"/>
          </a:xfrm>
          <a:prstGeom prst="rect">
            <a:avLst/>
          </a:prstGeom>
          <a:solidFill>
            <a:schemeClr val="accent5">
              <a:lumMod val="20000"/>
              <a:lumOff val="80000"/>
            </a:schemeClr>
          </a:solidFill>
          <a:ln>
            <a:solidFill>
              <a:schemeClr val="accent5">
                <a:lumMod val="75000"/>
              </a:schemeClr>
            </a:solidFill>
            <a:prstDash val="dashDot"/>
          </a:ln>
        </p:spPr>
        <p:txBody>
          <a:bodyPr>
            <a:spAutoFit/>
          </a:bodyPr>
          <a:lstStyle/>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1" i="0" u="none" strike="noStrike" kern="1200" cap="none" spc="0" normalizeH="0" baseline="0" noProof="0" dirty="0">
                <a:ln>
                  <a:noFill/>
                </a:ln>
                <a:solidFill>
                  <a:prstClr val="black"/>
                </a:solidFill>
                <a:effectLst/>
                <a:uLnTx/>
                <a:uFillTx/>
                <a:latin typeface="Calibri"/>
                <a:ea typeface="+mn-ea"/>
                <a:cs typeface="+mn-cs"/>
              </a:rPr>
              <a:t>Languedoc-Roussillon : 2 projets</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CIRAD Montpellier                     </a:t>
            </a:r>
          </a:p>
          <a:p>
            <a:pPr marL="0" marR="0" lvl="0" indent="0" algn="l" defTabSz="843900" rtl="0" eaLnBrk="1" fontAlgn="auto" latinLnBrk="0" hangingPunct="1">
              <a:lnSpc>
                <a:spcPct val="100000"/>
              </a:lnSpc>
              <a:spcBef>
                <a:spcPts val="0"/>
              </a:spcBef>
              <a:spcAft>
                <a:spcPts val="0"/>
              </a:spcAft>
              <a:buClrTx/>
              <a:buSzTx/>
              <a:buFontTx/>
              <a:buNone/>
              <a:tabLst/>
              <a:defRPr/>
            </a:pPr>
            <a:r>
              <a:rPr kumimoji="0" lang="fr-FR" sz="923" b="0" i="0" u="none" strike="noStrike" kern="1200" cap="none" spc="0" normalizeH="0" baseline="0" noProof="0" dirty="0">
                <a:ln>
                  <a:noFill/>
                </a:ln>
                <a:solidFill>
                  <a:prstClr val="black"/>
                </a:solidFill>
                <a:effectLst/>
                <a:uLnTx/>
                <a:uFillTx/>
                <a:latin typeface="Calibri"/>
                <a:ea typeface="+mn-ea"/>
                <a:cs typeface="+mn-cs"/>
              </a:rPr>
              <a:t>     Université de Montpellier 2  </a:t>
            </a:r>
          </a:p>
        </p:txBody>
      </p:sp>
      <p:pic>
        <p:nvPicPr>
          <p:cNvPr id="31805" name="Image 62"/>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125862" y="6183482"/>
            <a:ext cx="443941"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6" name="Image 63"/>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671595" y="6275787"/>
            <a:ext cx="416103" cy="23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Connecteur droit 64"/>
          <p:cNvCxnSpPr>
            <a:stCxn id="15" idx="4"/>
          </p:cNvCxnSpPr>
          <p:nvPr/>
        </p:nvCxnSpPr>
        <p:spPr>
          <a:xfrm>
            <a:off x="4933160" y="4417977"/>
            <a:ext cx="439545" cy="962603"/>
          </a:xfrm>
          <a:prstGeom prst="line">
            <a:avLst/>
          </a:prstGeom>
        </p:spPr>
        <p:style>
          <a:lnRef idx="1">
            <a:schemeClr val="dk1"/>
          </a:lnRef>
          <a:fillRef idx="0">
            <a:schemeClr val="dk1"/>
          </a:fillRef>
          <a:effectRef idx="0">
            <a:schemeClr val="dk1"/>
          </a:effectRef>
          <a:fontRef idx="minor">
            <a:schemeClr val="tx1"/>
          </a:fontRef>
        </p:style>
      </p:cxnSp>
      <p:cxnSp>
        <p:nvCxnSpPr>
          <p:cNvPr id="66" name="Connecteur droit 65"/>
          <p:cNvCxnSpPr>
            <a:endCxn id="67" idx="4"/>
          </p:cNvCxnSpPr>
          <p:nvPr/>
        </p:nvCxnSpPr>
        <p:spPr>
          <a:xfrm flipH="1" flipV="1">
            <a:off x="4221097" y="4551305"/>
            <a:ext cx="206586" cy="1397753"/>
          </a:xfrm>
          <a:prstGeom prst="line">
            <a:avLst/>
          </a:prstGeom>
        </p:spPr>
        <p:style>
          <a:lnRef idx="1">
            <a:schemeClr val="dk1"/>
          </a:lnRef>
          <a:fillRef idx="0">
            <a:schemeClr val="dk1"/>
          </a:fillRef>
          <a:effectRef idx="0">
            <a:schemeClr val="dk1"/>
          </a:effectRef>
          <a:fontRef idx="minor">
            <a:schemeClr val="tx1"/>
          </a:fontRef>
        </p:style>
      </p:cxnSp>
      <p:sp>
        <p:nvSpPr>
          <p:cNvPr id="67" name="Ellipse 66"/>
          <p:cNvSpPr/>
          <p:nvPr/>
        </p:nvSpPr>
        <p:spPr>
          <a:xfrm>
            <a:off x="4153700" y="4417977"/>
            <a:ext cx="133328" cy="133328"/>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68" name="Ellipse 67"/>
          <p:cNvSpPr/>
          <p:nvPr/>
        </p:nvSpPr>
        <p:spPr>
          <a:xfrm>
            <a:off x="3375705" y="2920594"/>
            <a:ext cx="133329" cy="133328"/>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69" name="Ellipse 68"/>
          <p:cNvSpPr/>
          <p:nvPr/>
        </p:nvSpPr>
        <p:spPr>
          <a:xfrm>
            <a:off x="2581594" y="2611447"/>
            <a:ext cx="133329" cy="133329"/>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sp>
        <p:nvSpPr>
          <p:cNvPr id="70" name="Ellipse 69"/>
          <p:cNvSpPr/>
          <p:nvPr/>
        </p:nvSpPr>
        <p:spPr>
          <a:xfrm>
            <a:off x="4641595" y="3647308"/>
            <a:ext cx="133329" cy="133328"/>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3900" rtl="0" eaLnBrk="1" fontAlgn="auto" latinLnBrk="0" hangingPunct="1">
              <a:lnSpc>
                <a:spcPct val="100000"/>
              </a:lnSpc>
              <a:spcBef>
                <a:spcPts val="0"/>
              </a:spcBef>
              <a:spcAft>
                <a:spcPts val="0"/>
              </a:spcAft>
              <a:buClrTx/>
              <a:buSzTx/>
              <a:buFontTx/>
              <a:buNone/>
              <a:tabLst/>
              <a:defRPr/>
            </a:pPr>
            <a:endParaRPr kumimoji="0" lang="fr-FR" sz="1661" b="0" i="0" u="none" strike="noStrike" kern="1200" cap="none" spc="0" normalizeH="0" baseline="0" noProof="0">
              <a:ln>
                <a:noFill/>
              </a:ln>
              <a:solidFill>
                <a:prstClr val="white"/>
              </a:solidFill>
              <a:effectLst/>
              <a:uLnTx/>
              <a:uFillTx/>
              <a:latin typeface="Calibri"/>
              <a:ea typeface="+mn-ea"/>
              <a:cs typeface="+mn-cs"/>
            </a:endParaRPr>
          </a:p>
        </p:txBody>
      </p:sp>
      <p:pic>
        <p:nvPicPr>
          <p:cNvPr id="31813" name="Image 70"/>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46117" y="1684007"/>
            <a:ext cx="419033" cy="21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4" name="Image 71"/>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530173" y="3647308"/>
            <a:ext cx="193400" cy="19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5" name="Image 72"/>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914253" y="6217181"/>
            <a:ext cx="609502" cy="1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6" name="Image 73"/>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433614" y="4017990"/>
            <a:ext cx="281309" cy="27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7" name="Image 74"/>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154468" y="1766055"/>
            <a:ext cx="356031" cy="26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8" name="Image 75"/>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61139" y="4035572"/>
            <a:ext cx="408777" cy="23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807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a:graphicFrameLocks/>
          </p:cNvGraphicFramePr>
          <p:nvPr/>
        </p:nvGraphicFramePr>
        <p:xfrm>
          <a:off x="1433649" y="1635658"/>
          <a:ext cx="6153629" cy="3832831"/>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1302519" y="900151"/>
            <a:ext cx="6505265" cy="347916"/>
          </a:xfrm>
          <a:prstGeom prst="rect">
            <a:avLst/>
          </a:prstGeom>
          <a:noFill/>
        </p:spPr>
        <p:txBody>
          <a:bodyPr>
            <a:spAutoFit/>
          </a:bodyPr>
          <a:lstStyle/>
          <a:p>
            <a:pPr marL="0" marR="0" lvl="0" indent="0" algn="ctr" defTabSz="843900" rtl="0" eaLnBrk="1" fontAlgn="auto" latinLnBrk="0" hangingPunct="1">
              <a:lnSpc>
                <a:spcPct val="100000"/>
              </a:lnSpc>
              <a:spcBef>
                <a:spcPts val="0"/>
              </a:spcBef>
              <a:spcAft>
                <a:spcPts val="0"/>
              </a:spcAft>
              <a:buClrTx/>
              <a:buSzTx/>
              <a:buFontTx/>
              <a:buNone/>
              <a:tabLst/>
              <a:defRPr/>
            </a:pPr>
            <a:r>
              <a:rPr kumimoji="0" lang="fr-FR" sz="1661" b="1" i="0" u="none" strike="noStrike" kern="1200" cap="none" spc="0" normalizeH="0" baseline="0" noProof="0" dirty="0" err="1">
                <a:ln>
                  <a:noFill/>
                </a:ln>
                <a:solidFill>
                  <a:prstClr val="black"/>
                </a:solidFill>
                <a:effectLst/>
                <a:uLnTx/>
                <a:uFillTx/>
                <a:latin typeface="Calibri"/>
                <a:ea typeface="+mn-ea"/>
                <a:cs typeface="+mn-cs"/>
              </a:rPr>
              <a:t>Distribución</a:t>
            </a:r>
            <a:r>
              <a:rPr kumimoji="0" lang="fr-FR" sz="1661" b="1" i="0" u="none" strike="noStrike" kern="1200" cap="none" spc="0" normalizeH="0" baseline="0" noProof="0" dirty="0">
                <a:ln>
                  <a:noFill/>
                </a:ln>
                <a:solidFill>
                  <a:prstClr val="black"/>
                </a:solidFill>
                <a:effectLst/>
                <a:uLnTx/>
                <a:uFillTx/>
                <a:latin typeface="Calibri"/>
                <a:ea typeface="+mn-ea"/>
                <a:cs typeface="+mn-cs"/>
              </a:rPr>
              <a:t> de los </a:t>
            </a:r>
            <a:r>
              <a:rPr kumimoji="0" lang="fr-FR" sz="1661" b="1" i="0" u="none" strike="noStrike" kern="1200" cap="none" spc="0" normalizeH="0" baseline="0" noProof="0" dirty="0" err="1">
                <a:ln>
                  <a:noFill/>
                </a:ln>
                <a:solidFill>
                  <a:prstClr val="black"/>
                </a:solidFill>
                <a:effectLst/>
                <a:uLnTx/>
                <a:uFillTx/>
                <a:latin typeface="Calibri"/>
                <a:ea typeface="+mn-ea"/>
                <a:cs typeface="+mn-cs"/>
              </a:rPr>
              <a:t>proyectos</a:t>
            </a:r>
            <a:r>
              <a:rPr kumimoji="0" lang="fr-FR" sz="1661" b="1" i="0" u="none" strike="noStrike" kern="1200" cap="none" spc="0" normalizeH="0" baseline="0" noProof="0" dirty="0">
                <a:ln>
                  <a:noFill/>
                </a:ln>
                <a:solidFill>
                  <a:prstClr val="black"/>
                </a:solidFill>
                <a:effectLst/>
                <a:uLnTx/>
                <a:uFillTx/>
                <a:latin typeface="Calibri"/>
                <a:ea typeface="+mn-ea"/>
                <a:cs typeface="+mn-cs"/>
              </a:rPr>
              <a:t> </a:t>
            </a:r>
            <a:r>
              <a:rPr kumimoji="0" lang="fr-FR" sz="1661" b="1" i="0" u="none" strike="noStrike" kern="1200" cap="none" spc="0" normalizeH="0" baseline="0" noProof="0" dirty="0" err="1">
                <a:ln>
                  <a:noFill/>
                </a:ln>
                <a:solidFill>
                  <a:prstClr val="black"/>
                </a:solidFill>
                <a:effectLst/>
                <a:uLnTx/>
                <a:uFillTx/>
                <a:latin typeface="Calibri"/>
                <a:ea typeface="+mn-ea"/>
                <a:cs typeface="+mn-cs"/>
              </a:rPr>
              <a:t>por</a:t>
            </a:r>
            <a:r>
              <a:rPr kumimoji="0" lang="fr-FR" sz="1661" b="1" i="0" u="none" strike="noStrike" kern="1200" cap="none" spc="0" normalizeH="0" baseline="0" noProof="0" dirty="0">
                <a:ln>
                  <a:noFill/>
                </a:ln>
                <a:solidFill>
                  <a:prstClr val="black"/>
                </a:solidFill>
                <a:effectLst/>
                <a:uLnTx/>
                <a:uFillTx/>
                <a:latin typeface="Calibri"/>
                <a:ea typeface="+mn-ea"/>
                <a:cs typeface="+mn-cs"/>
              </a:rPr>
              <a:t> </a:t>
            </a:r>
            <a:r>
              <a:rPr kumimoji="0" lang="fr-FR" sz="1661" b="1" i="0" u="none" strike="noStrike" kern="1200" cap="none" spc="0" normalizeH="0" baseline="0" noProof="0" dirty="0" err="1">
                <a:ln>
                  <a:noFill/>
                </a:ln>
                <a:solidFill>
                  <a:prstClr val="black"/>
                </a:solidFill>
                <a:effectLst/>
                <a:uLnTx/>
                <a:uFillTx/>
                <a:latin typeface="Calibri"/>
                <a:ea typeface="+mn-ea"/>
                <a:cs typeface="+mn-cs"/>
              </a:rPr>
              <a:t>área</a:t>
            </a:r>
            <a:r>
              <a:rPr kumimoji="0" lang="fr-FR" sz="1661" b="1" i="0" u="none" strike="noStrike" kern="1200" cap="none" spc="0" normalizeH="0" baseline="0" noProof="0" dirty="0">
                <a:ln>
                  <a:noFill/>
                </a:ln>
                <a:solidFill>
                  <a:prstClr val="black"/>
                </a:solidFill>
                <a:effectLst/>
                <a:uLnTx/>
                <a:uFillTx/>
                <a:latin typeface="Calibri"/>
                <a:ea typeface="+mn-ea"/>
                <a:cs typeface="+mn-cs"/>
              </a:rPr>
              <a:t> </a:t>
            </a:r>
            <a:r>
              <a:rPr kumimoji="0" lang="fr-FR" sz="1661" b="1" i="0" u="none" strike="noStrike" kern="1200" cap="none" spc="0" normalizeH="0" baseline="0" noProof="0" dirty="0" err="1">
                <a:ln>
                  <a:noFill/>
                </a:ln>
                <a:solidFill>
                  <a:prstClr val="black"/>
                </a:solidFill>
                <a:effectLst/>
                <a:uLnTx/>
                <a:uFillTx/>
                <a:latin typeface="Calibri"/>
                <a:ea typeface="+mn-ea"/>
                <a:cs typeface="+mn-cs"/>
              </a:rPr>
              <a:t>disciplinaria</a:t>
            </a:r>
            <a:r>
              <a:rPr kumimoji="0" lang="fr-FR" sz="1661" b="1" i="0" u="none" strike="noStrike" kern="1200" cap="none" spc="0" normalizeH="0" baseline="0" noProof="0" dirty="0">
                <a:ln>
                  <a:noFill/>
                </a:ln>
                <a:solidFill>
                  <a:prstClr val="black"/>
                </a:solidFill>
                <a:effectLst/>
                <a:uLnTx/>
                <a:uFillTx/>
                <a:latin typeface="Calibri"/>
                <a:ea typeface="+mn-ea"/>
                <a:cs typeface="+mn-cs"/>
              </a:rPr>
              <a:t> (1994-2016)</a:t>
            </a:r>
          </a:p>
        </p:txBody>
      </p:sp>
    </p:spTree>
    <p:extLst>
      <p:ext uri="{BB962C8B-B14F-4D97-AF65-F5344CB8AC3E}">
        <p14:creationId xmlns:p14="http://schemas.microsoft.com/office/powerpoint/2010/main" val="2226367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637" y="438630"/>
            <a:ext cx="1129630" cy="1328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Text Box 2"/>
          <p:cNvSpPr txBox="1">
            <a:spLocks noChangeArrowheads="1"/>
          </p:cNvSpPr>
          <p:nvPr/>
        </p:nvSpPr>
        <p:spPr bwMode="auto">
          <a:xfrm>
            <a:off x="2578664" y="571958"/>
            <a:ext cx="4253330" cy="1365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Pr. Daniel Robledo</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Cinvestav-IPN, Unidad Mérida Km 6 Antigua Carretera a Progreso Apartado Postal 73 Cordemex 97310. Mérida, Yuc., México</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endParaRPr>
          </a:p>
        </p:txBody>
      </p:sp>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705" y="2092783"/>
            <a:ext cx="2591850" cy="11017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p:cNvSpPr txBox="1">
            <a:spLocks noChangeArrowheads="1"/>
          </p:cNvSpPr>
          <p:nvPr/>
        </p:nvSpPr>
        <p:spPr bwMode="auto">
          <a:xfrm>
            <a:off x="3907555" y="2365302"/>
            <a:ext cx="4651850" cy="1109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Pr. Nathalie Bourgougnon</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Laboratoire de Biotechnologie et Chimie Marines, Université de Bretagne-Sud, France</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endParaRPr>
          </a:p>
        </p:txBody>
      </p:sp>
      <p:sp>
        <p:nvSpPr>
          <p:cNvPr id="19461" name="Text Box 5"/>
          <p:cNvSpPr txBox="1">
            <a:spLocks noChangeArrowheads="1"/>
          </p:cNvSpPr>
          <p:nvPr/>
        </p:nvSpPr>
        <p:spPr bwMode="auto">
          <a:xfrm>
            <a:off x="1449034" y="3631190"/>
            <a:ext cx="6777783" cy="2131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Title of the project</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Up grading of macroalgae by combining innovative biotechnologies and process for human health </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endParaRPr>
          </a:p>
        </p:txBody>
      </p:sp>
      <p:pic>
        <p:nvPicPr>
          <p:cNvPr id="1946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6032" y="4624563"/>
            <a:ext cx="2303216" cy="1721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9277" y="4624563"/>
            <a:ext cx="2571338" cy="1721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74271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57"/>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94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19459"/>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94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94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94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328891" y="529470"/>
            <a:ext cx="6779248" cy="571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PhD Mobilities</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PhD Mexican students: Hugo Pliego (2), Ana Peñuela (2)</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PhD French students: Romain Boulho (2), Anne-Sophie Burlot (1), Shareen Malik  (1)</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51 000 pesos/2 months</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60€/day during 60 day max</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Professor and associated professors Mobilities</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Mexican: Daniel Robledo (3) Yolanda Freile (1)</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French: Gilles Bedoux (2) Nathalie Bourgougnon (2)</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25000 pesos/2 weeks</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90€/day during 15 days max</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Engineer</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Edgar Caamal (1)</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FF0000"/>
                </a:solidFill>
                <a:effectLst/>
                <a:uLnTx/>
                <a:uFillTx/>
                <a:latin typeface="Arial Narrow" panose="020B0606020202030204" pitchFamily="34" charset="0"/>
                <a:ea typeface="Microsoft YaHei" panose="020B0503020204020204" pitchFamily="34" charset="-122"/>
                <a:cs typeface="Arial" panose="020B0604020202020204" pitchFamily="34" charset="0"/>
              </a:rPr>
              <a:t>Incoming or outgoing PhD call </a:t>
            </a:r>
          </a:p>
          <a:p>
            <a:pPr marL="0" marR="0" lvl="0" indent="0" algn="l" defTabSz="914400" rtl="0" eaLnBrk="1" fontAlgn="auto" latinLnBrk="0" hangingPunct="1">
              <a:lnSpc>
                <a:spcPct val="100000"/>
              </a:lnSpc>
              <a:spcBef>
                <a:spcPct val="0"/>
              </a:spcBef>
              <a:spcAft>
                <a:spcPts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1" i="0" u="none" strike="noStrike" kern="1200" cap="none" spc="0" normalizeH="0" baseline="0" noProof="0">
                <a:ln>
                  <a:noFill/>
                </a:ln>
                <a:solidFill>
                  <a:srgbClr val="FF0000"/>
                </a:solidFill>
                <a:effectLst/>
                <a:uLnTx/>
                <a:uFillTx/>
                <a:latin typeface="Arial Narrow" panose="020B0606020202030204" pitchFamily="34" charset="0"/>
                <a:ea typeface="Microsoft YaHei" panose="020B0503020204020204" pitchFamily="34" charset="-122"/>
                <a:cs typeface="Arial" panose="020B0604020202020204" pitchFamily="34" charset="0"/>
              </a:rPr>
              <a:t> Invited researchers </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3595429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0481">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20481">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20481">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2048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20481">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20481">
                                            <p:txEl>
                                              <p:pRg st="8" end="8"/>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20481">
                                            <p:txEl>
                                              <p:pRg st="9" end="9"/>
                                            </p:txEl>
                                          </p:spTgt>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20481">
                                            <p:txEl>
                                              <p:pRg st="10" end="10"/>
                                            </p:txEl>
                                          </p:spTgt>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20481">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20481">
                                            <p:txEl>
                                              <p:pRg st="13" end="13"/>
                                            </p:txEl>
                                          </p:spTgt>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20481">
                                            <p:txEl>
                                              <p:pRg st="14" end="1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fill="hold" nodeType="clickEffect">
                                  <p:stCondLst>
                                    <p:cond delay="0"/>
                                  </p:stCondLst>
                                  <p:childTnLst>
                                    <p:set>
                                      <p:cBhvr additive="repl">
                                        <p:cTn id="40" dur="1" fill="hold">
                                          <p:stCondLst>
                                            <p:cond delay="0"/>
                                          </p:stCondLst>
                                        </p:cTn>
                                        <p:tgtEl>
                                          <p:spTgt spid="20481">
                                            <p:txEl>
                                              <p:pRg st="16" end="1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fill="hold" nodeType="clickEffect">
                                  <p:stCondLst>
                                    <p:cond delay="0"/>
                                  </p:stCondLst>
                                  <p:childTnLst>
                                    <p:set>
                                      <p:cBhvr additive="repl">
                                        <p:cTn id="44" dur="1" fill="hold">
                                          <p:stCondLst>
                                            <p:cond delay="0"/>
                                          </p:stCondLst>
                                        </p:cTn>
                                        <p:tgtEl>
                                          <p:spTgt spid="20481">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381636" y="1036411"/>
            <a:ext cx="6845180" cy="5085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Scientific Production</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Two international journal</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International and national conferences</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International conference: 6</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National conference: 4</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Poster: 4</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Société Phycologique de France September 2015</a:t>
            </a:r>
          </a:p>
          <a:p>
            <a:pPr marL="0" marR="0" lvl="0" indent="0" algn="l" defTabSz="914400" rtl="0" eaLnBrk="1" fontAlgn="auto" latinLnBrk="0" hangingPunct="1">
              <a:lnSpc>
                <a:spcPct val="100000"/>
              </a:lnSpc>
              <a:spcBef>
                <a:spcPct val="0"/>
              </a:spcBef>
              <a:spcAft>
                <a:spcPts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International Seaweed Symposium 2016, June 19 - 24, 2016 in Copenhagen</a:t>
            </a:r>
          </a:p>
          <a:p>
            <a:pPr marL="0" marR="0" lvl="0" indent="0" algn="l" defTabSz="914400" rtl="0" eaLnBrk="1" fontAlgn="auto" latinLnBrk="0" hangingPunct="1">
              <a:lnSpc>
                <a:spcPct val="100000"/>
              </a:lnSpc>
              <a:spcBef>
                <a:spcPct val="0"/>
              </a:spcBef>
              <a:spcAft>
                <a:spcPts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GFG June 2016, </a:t>
            </a:r>
          </a:p>
          <a:p>
            <a:pPr marL="0" marR="0" lvl="0" indent="0" algn="l" defTabSz="914400" rtl="0" eaLnBrk="1" fontAlgn="auto" latinLnBrk="0" hangingPunct="1">
              <a:lnSpc>
                <a:spcPct val="100000"/>
              </a:lnSpc>
              <a:spcBef>
                <a:spcPct val="0"/>
              </a:spcBef>
              <a:spcAft>
                <a:spcPts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ISAP Nantes June, Bio2actives July, LITTORAL October 2017</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477"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477"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477"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477"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404" y="438630"/>
            <a:ext cx="3172050" cy="9596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816" y="5266298"/>
            <a:ext cx="794111" cy="9303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0528" y="5423070"/>
            <a:ext cx="874694" cy="8527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4112" y="5348347"/>
            <a:ext cx="1161864" cy="8483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1382" y="5528560"/>
            <a:ext cx="1566245" cy="6739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8082" y="328743"/>
            <a:ext cx="1375776" cy="11794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35766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1505">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150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21505">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21505">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21505">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2150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1505">
                                            <p:txEl>
                                              <p:pRg st="8" end="8"/>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21505">
                                            <p:txEl>
                                              <p:pRg st="9" end="9"/>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21505">
                                            <p:txEl>
                                              <p:pRg st="10" end="10"/>
                                            </p:txEl>
                                          </p:spTgt>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21505">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additive="repl">
                                        <p:cTn id="32" dur="1" fill="hold">
                                          <p:stCondLst>
                                            <p:cond delay="0"/>
                                          </p:stCondLst>
                                        </p:cTn>
                                        <p:tgtEl>
                                          <p:spTgt spid="21506"/>
                                        </p:tgtEl>
                                        <p:attrNameLst>
                                          <p:attrName>style.visibility</p:attrName>
                                        </p:attrNameLst>
                                      </p:cBhvr>
                                      <p:to>
                                        <p:strVal val="visible"/>
                                      </p:to>
                                    </p:set>
                                    <p:animEffect transition="in" filter="barn(inVertical)">
                                      <p:cBhvr additive="repl">
                                        <p:cTn id="33" dur="500"/>
                                        <p:tgtEl>
                                          <p:spTgt spid="21506"/>
                                        </p:tgtEl>
                                      </p:cBhvr>
                                    </p:animEffect>
                                  </p:childTnLst>
                                </p:cTn>
                              </p:par>
                              <p:par>
                                <p:cTn id="34" presetID="16" presetClass="entr" presetSubtype="21" fill="hold" nodeType="withEffect">
                                  <p:stCondLst>
                                    <p:cond delay="0"/>
                                  </p:stCondLst>
                                  <p:childTnLst>
                                    <p:set>
                                      <p:cBhvr additive="repl">
                                        <p:cTn id="35" dur="1" fill="hold">
                                          <p:stCondLst>
                                            <p:cond delay="0"/>
                                          </p:stCondLst>
                                        </p:cTn>
                                        <p:tgtEl>
                                          <p:spTgt spid="21511"/>
                                        </p:tgtEl>
                                        <p:attrNameLst>
                                          <p:attrName>style.visibility</p:attrName>
                                        </p:attrNameLst>
                                      </p:cBhvr>
                                      <p:to>
                                        <p:strVal val="visible"/>
                                      </p:to>
                                    </p:set>
                                    <p:animEffect transition="in" filter="barn(inVertical)">
                                      <p:cBhvr additive="repl">
                                        <p:cTn id="36" dur="500"/>
                                        <p:tgtEl>
                                          <p:spTgt spid="21511"/>
                                        </p:tgtEl>
                                      </p:cBhvr>
                                    </p:animEffect>
                                  </p:childTnLst>
                                </p:cTn>
                              </p:par>
                              <p:par>
                                <p:cTn id="37" presetID="16" presetClass="entr" presetSubtype="21" fill="hold" nodeType="withEffect">
                                  <p:stCondLst>
                                    <p:cond delay="0"/>
                                  </p:stCondLst>
                                  <p:childTnLst>
                                    <p:set>
                                      <p:cBhvr additive="repl">
                                        <p:cTn id="38" dur="1" fill="hold">
                                          <p:stCondLst>
                                            <p:cond delay="0"/>
                                          </p:stCondLst>
                                        </p:cTn>
                                        <p:tgtEl>
                                          <p:spTgt spid="21508"/>
                                        </p:tgtEl>
                                        <p:attrNameLst>
                                          <p:attrName>style.visibility</p:attrName>
                                        </p:attrNameLst>
                                      </p:cBhvr>
                                      <p:to>
                                        <p:strVal val="visible"/>
                                      </p:to>
                                    </p:set>
                                    <p:animEffect transition="in" filter="barn(inVertical)">
                                      <p:cBhvr additive="repl">
                                        <p:cTn id="39" dur="500"/>
                                        <p:tgtEl>
                                          <p:spTgt spid="21508"/>
                                        </p:tgtEl>
                                      </p:cBhvr>
                                    </p:animEffect>
                                  </p:childTnLst>
                                </p:cTn>
                              </p:par>
                              <p:par>
                                <p:cTn id="40" presetID="16" presetClass="entr" presetSubtype="21" fill="hold" nodeType="withEffect">
                                  <p:stCondLst>
                                    <p:cond delay="0"/>
                                  </p:stCondLst>
                                  <p:childTnLst>
                                    <p:set>
                                      <p:cBhvr additive="repl">
                                        <p:cTn id="41" dur="1" fill="hold">
                                          <p:stCondLst>
                                            <p:cond delay="0"/>
                                          </p:stCondLst>
                                        </p:cTn>
                                        <p:tgtEl>
                                          <p:spTgt spid="21509"/>
                                        </p:tgtEl>
                                        <p:attrNameLst>
                                          <p:attrName>style.visibility</p:attrName>
                                        </p:attrNameLst>
                                      </p:cBhvr>
                                      <p:to>
                                        <p:strVal val="visible"/>
                                      </p:to>
                                    </p:set>
                                    <p:animEffect transition="in" filter="barn(inVertical)">
                                      <p:cBhvr additive="repl">
                                        <p:cTn id="42" dur="500"/>
                                        <p:tgtEl>
                                          <p:spTgt spid="21509"/>
                                        </p:tgtEl>
                                      </p:cBhvr>
                                    </p:animEffect>
                                  </p:childTnLst>
                                </p:cTn>
                              </p:par>
                              <p:par>
                                <p:cTn id="43" presetID="16" presetClass="entr" presetSubtype="21" fill="hold" nodeType="withEffect">
                                  <p:stCondLst>
                                    <p:cond delay="0"/>
                                  </p:stCondLst>
                                  <p:childTnLst>
                                    <p:set>
                                      <p:cBhvr additive="repl">
                                        <p:cTn id="44" dur="1" fill="hold">
                                          <p:stCondLst>
                                            <p:cond delay="0"/>
                                          </p:stCondLst>
                                        </p:cTn>
                                        <p:tgtEl>
                                          <p:spTgt spid="21510"/>
                                        </p:tgtEl>
                                        <p:attrNameLst>
                                          <p:attrName>style.visibility</p:attrName>
                                        </p:attrNameLst>
                                      </p:cBhvr>
                                      <p:to>
                                        <p:strVal val="visible"/>
                                      </p:to>
                                    </p:set>
                                    <p:animEffect transition="in" filter="barn(inVertical)">
                                      <p:cBhvr additive="repl">
                                        <p:cTn id="45" dur="500"/>
                                        <p:tgtEl>
                                          <p:spTgt spid="21510"/>
                                        </p:tgtEl>
                                      </p:cBhvr>
                                    </p:animEffect>
                                  </p:childTnLst>
                                </p:cTn>
                              </p:par>
                              <p:par>
                                <p:cTn id="46" presetID="16" presetClass="entr" presetSubtype="21" fill="hold" nodeType="withEffect">
                                  <p:stCondLst>
                                    <p:cond delay="0"/>
                                  </p:stCondLst>
                                  <p:childTnLst>
                                    <p:set>
                                      <p:cBhvr additive="repl">
                                        <p:cTn id="47" dur="1" fill="hold">
                                          <p:stCondLst>
                                            <p:cond delay="0"/>
                                          </p:stCondLst>
                                        </p:cTn>
                                        <p:tgtEl>
                                          <p:spTgt spid="21507"/>
                                        </p:tgtEl>
                                        <p:attrNameLst>
                                          <p:attrName>style.visibility</p:attrName>
                                        </p:attrNameLst>
                                      </p:cBhvr>
                                      <p:to>
                                        <p:strVal val="visible"/>
                                      </p:to>
                                    </p:set>
                                    <p:animEffect transition="in" filter="barn(inVertical)">
                                      <p:cBhvr additive="repl">
                                        <p:cTn id="48"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90063" y="6217081"/>
            <a:ext cx="103647" cy="207067"/>
          </a:xfrm>
          <a:prstGeom prst="rect">
            <a:avLst/>
          </a:prstGeom>
        </p:spPr>
        <p:txBody>
          <a:bodyPr vert="horz" wrap="square" lIns="0" tIns="11516" rIns="0" bIns="0" rtlCol="0">
            <a:spAutoFit/>
          </a:bodyPr>
          <a:lstStyle/>
          <a:p>
            <a:pPr marL="11516" defTabSz="829178">
              <a:spcBef>
                <a:spcPts val="91"/>
              </a:spcBef>
            </a:pPr>
            <a:r>
              <a:rPr sz="1270" dirty="0">
                <a:solidFill>
                  <a:prstClr val="black"/>
                </a:solidFill>
                <a:latin typeface="Times New Roman"/>
                <a:cs typeface="Times New Roman"/>
              </a:rPr>
              <a:t>1</a:t>
            </a:r>
            <a:endParaRPr sz="1270">
              <a:solidFill>
                <a:prstClr val="black"/>
              </a:solidFill>
              <a:latin typeface="Times New Roman"/>
              <a:cs typeface="Times New Roman"/>
            </a:endParaRPr>
          </a:p>
        </p:txBody>
      </p:sp>
      <p:sp>
        <p:nvSpPr>
          <p:cNvPr id="3" name="object 3"/>
          <p:cNvSpPr txBox="1">
            <a:spLocks noGrp="1"/>
          </p:cNvSpPr>
          <p:nvPr>
            <p:ph type="title"/>
          </p:nvPr>
        </p:nvSpPr>
        <p:spPr>
          <a:xfrm>
            <a:off x="4076796" y="0"/>
            <a:ext cx="1344537" cy="711039"/>
          </a:xfrm>
          <a:prstGeom prst="rect">
            <a:avLst/>
          </a:prstGeom>
        </p:spPr>
        <p:txBody>
          <a:bodyPr vert="horz" wrap="square" lIns="0" tIns="43762" rIns="0" bIns="0" rtlCol="0">
            <a:spAutoFit/>
          </a:bodyPr>
          <a:lstStyle/>
          <a:p>
            <a:pPr marL="11516" marR="4607">
              <a:lnSpc>
                <a:spcPts val="2630"/>
              </a:lnSpc>
              <a:spcBef>
                <a:spcPts val="345"/>
              </a:spcBef>
            </a:pPr>
            <a:r>
              <a:rPr sz="2358" b="1" dirty="0">
                <a:solidFill>
                  <a:srgbClr val="000000"/>
                </a:solidFill>
                <a:latin typeface="Arial"/>
                <a:cs typeface="Arial"/>
              </a:rPr>
              <a:t>LOPS</a:t>
            </a:r>
            <a:r>
              <a:rPr sz="2358" b="1" spc="-181" dirty="0">
                <a:solidFill>
                  <a:srgbClr val="000000"/>
                </a:solidFill>
                <a:latin typeface="Arial"/>
                <a:cs typeface="Arial"/>
              </a:rPr>
              <a:t> </a:t>
            </a:r>
            <a:r>
              <a:rPr sz="2358" b="1" spc="5" dirty="0">
                <a:solidFill>
                  <a:srgbClr val="000000"/>
                </a:solidFill>
                <a:latin typeface="Arial"/>
                <a:cs typeface="Arial"/>
              </a:rPr>
              <a:t>AU  </a:t>
            </a:r>
            <a:r>
              <a:rPr sz="2358" b="1" spc="-5" dirty="0">
                <a:solidFill>
                  <a:srgbClr val="000000"/>
                </a:solidFill>
                <a:latin typeface="Arial"/>
                <a:cs typeface="Arial"/>
              </a:rPr>
              <a:t>SUD</a:t>
            </a:r>
            <a:endParaRPr sz="2358">
              <a:latin typeface="Arial"/>
              <a:cs typeface="Arial"/>
            </a:endParaRPr>
          </a:p>
        </p:txBody>
      </p:sp>
      <p:sp>
        <p:nvSpPr>
          <p:cNvPr id="4" name="object 4"/>
          <p:cNvSpPr txBox="1"/>
          <p:nvPr/>
        </p:nvSpPr>
        <p:spPr>
          <a:xfrm>
            <a:off x="919007" y="538359"/>
            <a:ext cx="2383313" cy="262787"/>
          </a:xfrm>
          <a:prstGeom prst="rect">
            <a:avLst/>
          </a:prstGeom>
        </p:spPr>
        <p:txBody>
          <a:bodyPr vert="horz" wrap="square" lIns="0" tIns="11516" rIns="0" bIns="0" rtlCol="0">
            <a:spAutoFit/>
          </a:bodyPr>
          <a:lstStyle/>
          <a:p>
            <a:pPr marL="11516" defTabSz="829178">
              <a:spcBef>
                <a:spcPts val="91"/>
              </a:spcBef>
            </a:pPr>
            <a:r>
              <a:rPr sz="1632" b="1" dirty="0">
                <a:solidFill>
                  <a:prstClr val="black"/>
                </a:solidFill>
                <a:latin typeface="Arial"/>
                <a:cs typeface="Arial"/>
              </a:rPr>
              <a:t>3 </a:t>
            </a:r>
            <a:r>
              <a:rPr sz="1632" b="1" spc="-5" dirty="0">
                <a:solidFill>
                  <a:prstClr val="black"/>
                </a:solidFill>
                <a:latin typeface="Arial"/>
                <a:cs typeface="Arial"/>
              </a:rPr>
              <a:t>Chantiers principaux</a:t>
            </a:r>
            <a:r>
              <a:rPr sz="1632" b="1" spc="-59" dirty="0">
                <a:solidFill>
                  <a:prstClr val="black"/>
                </a:solidFill>
                <a:latin typeface="Arial"/>
                <a:cs typeface="Arial"/>
              </a:rPr>
              <a:t> </a:t>
            </a:r>
            <a:r>
              <a:rPr sz="1632" b="1" dirty="0">
                <a:solidFill>
                  <a:prstClr val="black"/>
                </a:solidFill>
                <a:latin typeface="Arial"/>
                <a:cs typeface="Arial"/>
              </a:rPr>
              <a:t>:</a:t>
            </a:r>
            <a:endParaRPr sz="1632">
              <a:solidFill>
                <a:prstClr val="black"/>
              </a:solidFill>
              <a:latin typeface="Arial"/>
              <a:cs typeface="Arial"/>
            </a:endParaRPr>
          </a:p>
        </p:txBody>
      </p:sp>
      <p:sp>
        <p:nvSpPr>
          <p:cNvPr id="5" name="object 5"/>
          <p:cNvSpPr txBox="1"/>
          <p:nvPr/>
        </p:nvSpPr>
        <p:spPr>
          <a:xfrm>
            <a:off x="1326685" y="769838"/>
            <a:ext cx="7682572" cy="729774"/>
          </a:xfrm>
          <a:prstGeom prst="rect">
            <a:avLst/>
          </a:prstGeom>
        </p:spPr>
        <p:txBody>
          <a:bodyPr vert="horz" wrap="square" lIns="0" tIns="11516" rIns="0" bIns="0" rtlCol="0">
            <a:spAutoFit/>
          </a:bodyPr>
          <a:lstStyle/>
          <a:p>
            <a:pPr marL="129559" indent="-118043" defTabSz="829178">
              <a:lnSpc>
                <a:spcPts val="1895"/>
              </a:lnSpc>
              <a:spcBef>
                <a:spcPts val="91"/>
              </a:spcBef>
              <a:buFontTx/>
              <a:buChar char="-"/>
              <a:tabLst>
                <a:tab pos="130135" algn="l"/>
              </a:tabLst>
            </a:pPr>
            <a:r>
              <a:rPr sz="1632" b="1" spc="-5" dirty="0">
                <a:solidFill>
                  <a:prstClr val="black"/>
                </a:solidFill>
                <a:latin typeface="Arial"/>
                <a:cs typeface="Arial"/>
              </a:rPr>
              <a:t>Afrique de l'Ouest </a:t>
            </a:r>
            <a:r>
              <a:rPr sz="1632" b="1" dirty="0">
                <a:solidFill>
                  <a:prstClr val="black"/>
                </a:solidFill>
                <a:latin typeface="Arial"/>
                <a:cs typeface="Arial"/>
              </a:rPr>
              <a:t>(LMI </a:t>
            </a:r>
            <a:r>
              <a:rPr sz="1632" b="1" spc="-5" dirty="0">
                <a:solidFill>
                  <a:prstClr val="black"/>
                </a:solidFill>
                <a:latin typeface="Arial"/>
                <a:cs typeface="Arial"/>
              </a:rPr>
              <a:t>ECLAIR </a:t>
            </a:r>
            <a:r>
              <a:rPr sz="1632" b="1" dirty="0">
                <a:solidFill>
                  <a:prstClr val="black"/>
                </a:solidFill>
                <a:latin typeface="Arial"/>
                <a:cs typeface="Arial"/>
              </a:rPr>
              <a:t>– E. </a:t>
            </a:r>
            <a:r>
              <a:rPr sz="1632" b="1" spc="-5" dirty="0">
                <a:solidFill>
                  <a:prstClr val="black"/>
                </a:solidFill>
                <a:latin typeface="Arial"/>
                <a:cs typeface="Arial"/>
              </a:rPr>
              <a:t>Machu, </a:t>
            </a:r>
            <a:r>
              <a:rPr sz="1632" b="1" spc="-91" dirty="0">
                <a:solidFill>
                  <a:prstClr val="black"/>
                </a:solidFill>
                <a:latin typeface="Arial"/>
                <a:cs typeface="Arial"/>
              </a:rPr>
              <a:t>T.</a:t>
            </a:r>
            <a:r>
              <a:rPr sz="1632" b="1" spc="-9" dirty="0">
                <a:solidFill>
                  <a:prstClr val="black"/>
                </a:solidFill>
                <a:latin typeface="Arial"/>
                <a:cs typeface="Arial"/>
              </a:rPr>
              <a:t> </a:t>
            </a:r>
            <a:r>
              <a:rPr sz="1632" b="1" spc="-5" dirty="0">
                <a:solidFill>
                  <a:prstClr val="black"/>
                </a:solidFill>
                <a:latin typeface="Arial"/>
                <a:cs typeface="Arial"/>
              </a:rPr>
              <a:t>Gorgues)</a:t>
            </a:r>
            <a:endParaRPr sz="1632">
              <a:solidFill>
                <a:prstClr val="black"/>
              </a:solidFill>
              <a:latin typeface="Arial"/>
              <a:cs typeface="Arial"/>
            </a:endParaRPr>
          </a:p>
          <a:p>
            <a:pPr marL="129559" indent="-118043" defTabSz="829178">
              <a:lnSpc>
                <a:spcPts val="1826"/>
              </a:lnSpc>
              <a:buFontTx/>
              <a:buChar char="-"/>
              <a:tabLst>
                <a:tab pos="130135" algn="l"/>
              </a:tabLst>
            </a:pPr>
            <a:r>
              <a:rPr sz="1632" b="1" spc="-5" dirty="0">
                <a:solidFill>
                  <a:prstClr val="black"/>
                </a:solidFill>
                <a:latin typeface="Arial"/>
                <a:cs typeface="Arial"/>
              </a:rPr>
              <a:t>Afrique Australe </a:t>
            </a:r>
            <a:r>
              <a:rPr sz="1632" b="1" dirty="0">
                <a:solidFill>
                  <a:prstClr val="black"/>
                </a:solidFill>
                <a:latin typeface="Arial"/>
                <a:cs typeface="Arial"/>
              </a:rPr>
              <a:t>(LMI </a:t>
            </a:r>
            <a:r>
              <a:rPr sz="1632" b="1" spc="-9" dirty="0">
                <a:solidFill>
                  <a:prstClr val="black"/>
                </a:solidFill>
                <a:latin typeface="Arial"/>
                <a:cs typeface="Arial"/>
              </a:rPr>
              <a:t>ICEMASA </a:t>
            </a:r>
            <a:r>
              <a:rPr sz="1632" b="1" dirty="0">
                <a:solidFill>
                  <a:prstClr val="black"/>
                </a:solidFill>
                <a:latin typeface="Arial"/>
                <a:cs typeface="Arial"/>
              </a:rPr>
              <a:t>– S. </a:t>
            </a:r>
            <a:r>
              <a:rPr sz="1632" b="1" spc="-5" dirty="0">
                <a:solidFill>
                  <a:prstClr val="black"/>
                </a:solidFill>
                <a:latin typeface="Arial"/>
                <a:cs typeface="Arial"/>
              </a:rPr>
              <a:t>Herbette, C. </a:t>
            </a:r>
            <a:r>
              <a:rPr sz="1632" b="1" spc="-36" dirty="0">
                <a:solidFill>
                  <a:prstClr val="black"/>
                </a:solidFill>
                <a:latin typeface="Arial"/>
                <a:cs typeface="Arial"/>
              </a:rPr>
              <a:t>Roy, </a:t>
            </a:r>
            <a:r>
              <a:rPr sz="1632" b="1" dirty="0">
                <a:solidFill>
                  <a:prstClr val="black"/>
                </a:solidFill>
                <a:latin typeface="Arial"/>
                <a:cs typeface="Arial"/>
              </a:rPr>
              <a:t>G. </a:t>
            </a:r>
            <a:r>
              <a:rPr sz="1632" b="1" spc="-5" dirty="0">
                <a:solidFill>
                  <a:prstClr val="black"/>
                </a:solidFill>
                <a:latin typeface="Arial"/>
                <a:cs typeface="Arial"/>
              </a:rPr>
              <a:t>Cambon, </a:t>
            </a:r>
            <a:r>
              <a:rPr sz="1632" b="1" spc="-109" dirty="0">
                <a:solidFill>
                  <a:prstClr val="black"/>
                </a:solidFill>
                <a:latin typeface="Arial"/>
                <a:cs typeface="Arial"/>
              </a:rPr>
              <a:t>P.</a:t>
            </a:r>
            <a:r>
              <a:rPr sz="1632" b="1" spc="-50" dirty="0">
                <a:solidFill>
                  <a:prstClr val="black"/>
                </a:solidFill>
                <a:latin typeface="Arial"/>
                <a:cs typeface="Arial"/>
              </a:rPr>
              <a:t> </a:t>
            </a:r>
            <a:r>
              <a:rPr sz="1632" b="1" spc="-5" dirty="0">
                <a:solidFill>
                  <a:prstClr val="black"/>
                </a:solidFill>
                <a:latin typeface="Arial"/>
                <a:cs typeface="Arial"/>
              </a:rPr>
              <a:t>Penven)</a:t>
            </a:r>
            <a:endParaRPr sz="1632">
              <a:solidFill>
                <a:prstClr val="black"/>
              </a:solidFill>
              <a:latin typeface="Arial"/>
              <a:cs typeface="Arial"/>
            </a:endParaRPr>
          </a:p>
          <a:p>
            <a:pPr marL="137621" indent="-126104" defTabSz="829178">
              <a:lnSpc>
                <a:spcPts val="1891"/>
              </a:lnSpc>
              <a:buFontTx/>
              <a:buChar char="-"/>
              <a:tabLst>
                <a:tab pos="138196" algn="l"/>
              </a:tabLst>
            </a:pPr>
            <a:r>
              <a:rPr sz="1632" b="1" spc="-5" dirty="0">
                <a:solidFill>
                  <a:prstClr val="black"/>
                </a:solidFill>
                <a:latin typeface="Arial"/>
                <a:cs typeface="Arial"/>
              </a:rPr>
              <a:t>Pacifique </a:t>
            </a:r>
            <a:r>
              <a:rPr sz="1632" b="1" spc="-18" dirty="0">
                <a:solidFill>
                  <a:prstClr val="black"/>
                </a:solidFill>
                <a:latin typeface="Arial"/>
                <a:cs typeface="Arial"/>
              </a:rPr>
              <a:t>Tropical </a:t>
            </a:r>
            <a:r>
              <a:rPr sz="1632" b="1" spc="-5" dirty="0">
                <a:solidFill>
                  <a:prstClr val="black"/>
                </a:solidFill>
                <a:latin typeface="Arial"/>
                <a:cs typeface="Arial"/>
              </a:rPr>
              <a:t>(C. Maes, S. Julien, E.</a:t>
            </a:r>
            <a:r>
              <a:rPr sz="1632" b="1" spc="54" dirty="0">
                <a:solidFill>
                  <a:prstClr val="black"/>
                </a:solidFill>
                <a:latin typeface="Arial"/>
                <a:cs typeface="Arial"/>
              </a:rPr>
              <a:t> </a:t>
            </a:r>
            <a:r>
              <a:rPr sz="1632" b="1" spc="-5" dirty="0">
                <a:solidFill>
                  <a:prstClr val="black"/>
                </a:solidFill>
                <a:latin typeface="Arial"/>
                <a:cs typeface="Arial"/>
              </a:rPr>
              <a:t>Martinez)</a:t>
            </a:r>
            <a:endParaRPr sz="1632">
              <a:solidFill>
                <a:prstClr val="black"/>
              </a:solidFill>
              <a:latin typeface="Arial"/>
              <a:cs typeface="Arial"/>
            </a:endParaRPr>
          </a:p>
        </p:txBody>
      </p:sp>
      <p:sp>
        <p:nvSpPr>
          <p:cNvPr id="6" name="object 6"/>
          <p:cNvSpPr/>
          <p:nvPr/>
        </p:nvSpPr>
        <p:spPr>
          <a:xfrm>
            <a:off x="74914" y="1954911"/>
            <a:ext cx="9064479" cy="3646027"/>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848756" y="2546814"/>
            <a:ext cx="978892" cy="1436092"/>
          </a:xfrm>
          <a:custGeom>
            <a:avLst/>
            <a:gdLst/>
            <a:ahLst/>
            <a:cxnLst/>
            <a:rect l="l" t="t" r="r" b="b"/>
            <a:pathLst>
              <a:path w="1079500" h="1583689">
                <a:moveTo>
                  <a:pt x="539750" y="0"/>
                </a:moveTo>
                <a:lnTo>
                  <a:pt x="500251" y="1925"/>
                </a:lnTo>
                <a:lnTo>
                  <a:pt x="461653" y="7623"/>
                </a:lnTo>
                <a:lnTo>
                  <a:pt x="424036" y="16977"/>
                </a:lnTo>
                <a:lnTo>
                  <a:pt x="387478" y="29871"/>
                </a:lnTo>
                <a:lnTo>
                  <a:pt x="352059" y="46188"/>
                </a:lnTo>
                <a:lnTo>
                  <a:pt x="317859" y="65812"/>
                </a:lnTo>
                <a:lnTo>
                  <a:pt x="284957" y="88626"/>
                </a:lnTo>
                <a:lnTo>
                  <a:pt x="253433" y="114514"/>
                </a:lnTo>
                <a:lnTo>
                  <a:pt x="223367" y="143360"/>
                </a:lnTo>
                <a:lnTo>
                  <a:pt x="194837" y="175046"/>
                </a:lnTo>
                <a:lnTo>
                  <a:pt x="167924" y="209456"/>
                </a:lnTo>
                <a:lnTo>
                  <a:pt x="142707" y="246475"/>
                </a:lnTo>
                <a:lnTo>
                  <a:pt x="119265" y="285985"/>
                </a:lnTo>
                <a:lnTo>
                  <a:pt x="97678" y="327869"/>
                </a:lnTo>
                <a:lnTo>
                  <a:pt x="78026" y="372012"/>
                </a:lnTo>
                <a:lnTo>
                  <a:pt x="60388" y="418297"/>
                </a:lnTo>
                <a:lnTo>
                  <a:pt x="44844" y="466608"/>
                </a:lnTo>
                <a:lnTo>
                  <a:pt x="31473" y="516827"/>
                </a:lnTo>
                <a:lnTo>
                  <a:pt x="20355" y="568838"/>
                </a:lnTo>
                <a:lnTo>
                  <a:pt x="11569" y="622526"/>
                </a:lnTo>
                <a:lnTo>
                  <a:pt x="5194" y="677773"/>
                </a:lnTo>
                <a:lnTo>
                  <a:pt x="1311" y="734463"/>
                </a:lnTo>
                <a:lnTo>
                  <a:pt x="0" y="792480"/>
                </a:lnTo>
                <a:lnTo>
                  <a:pt x="1311" y="850337"/>
                </a:lnTo>
                <a:lnTo>
                  <a:pt x="5194" y="906883"/>
                </a:lnTo>
                <a:lnTo>
                  <a:pt x="11569" y="961998"/>
                </a:lnTo>
                <a:lnTo>
                  <a:pt x="20355" y="1015567"/>
                </a:lnTo>
                <a:lnTo>
                  <a:pt x="31473" y="1067471"/>
                </a:lnTo>
                <a:lnTo>
                  <a:pt x="44844" y="1117594"/>
                </a:lnTo>
                <a:lnTo>
                  <a:pt x="60388" y="1165819"/>
                </a:lnTo>
                <a:lnTo>
                  <a:pt x="78026" y="1212029"/>
                </a:lnTo>
                <a:lnTo>
                  <a:pt x="97678" y="1256106"/>
                </a:lnTo>
                <a:lnTo>
                  <a:pt x="119265" y="1297934"/>
                </a:lnTo>
                <a:lnTo>
                  <a:pt x="142707" y="1337394"/>
                </a:lnTo>
                <a:lnTo>
                  <a:pt x="167924" y="1374371"/>
                </a:lnTo>
                <a:lnTo>
                  <a:pt x="194837" y="1408747"/>
                </a:lnTo>
                <a:lnTo>
                  <a:pt x="223367" y="1440405"/>
                </a:lnTo>
                <a:lnTo>
                  <a:pt x="253433" y="1469228"/>
                </a:lnTo>
                <a:lnTo>
                  <a:pt x="284957" y="1495099"/>
                </a:lnTo>
                <a:lnTo>
                  <a:pt x="317859" y="1517900"/>
                </a:lnTo>
                <a:lnTo>
                  <a:pt x="352059" y="1537514"/>
                </a:lnTo>
                <a:lnTo>
                  <a:pt x="387478" y="1553825"/>
                </a:lnTo>
                <a:lnTo>
                  <a:pt x="424036" y="1566715"/>
                </a:lnTo>
                <a:lnTo>
                  <a:pt x="461653" y="1576067"/>
                </a:lnTo>
                <a:lnTo>
                  <a:pt x="500251" y="1581764"/>
                </a:lnTo>
                <a:lnTo>
                  <a:pt x="539750" y="1583690"/>
                </a:lnTo>
                <a:lnTo>
                  <a:pt x="579248" y="1581764"/>
                </a:lnTo>
                <a:lnTo>
                  <a:pt x="617846" y="1576067"/>
                </a:lnTo>
                <a:lnTo>
                  <a:pt x="655463" y="1566715"/>
                </a:lnTo>
                <a:lnTo>
                  <a:pt x="692021" y="1553825"/>
                </a:lnTo>
                <a:lnTo>
                  <a:pt x="727440" y="1537514"/>
                </a:lnTo>
                <a:lnTo>
                  <a:pt x="761640" y="1517900"/>
                </a:lnTo>
                <a:lnTo>
                  <a:pt x="794542" y="1495099"/>
                </a:lnTo>
                <a:lnTo>
                  <a:pt x="826066" y="1469228"/>
                </a:lnTo>
                <a:lnTo>
                  <a:pt x="856132" y="1440405"/>
                </a:lnTo>
                <a:lnTo>
                  <a:pt x="884662" y="1408747"/>
                </a:lnTo>
                <a:lnTo>
                  <a:pt x="911575" y="1374371"/>
                </a:lnTo>
                <a:lnTo>
                  <a:pt x="936792" y="1337394"/>
                </a:lnTo>
                <a:lnTo>
                  <a:pt x="960234" y="1297934"/>
                </a:lnTo>
                <a:lnTo>
                  <a:pt x="981821" y="1256106"/>
                </a:lnTo>
                <a:lnTo>
                  <a:pt x="1001473" y="1212029"/>
                </a:lnTo>
                <a:lnTo>
                  <a:pt x="1019111" y="1165819"/>
                </a:lnTo>
                <a:lnTo>
                  <a:pt x="1034655" y="1117594"/>
                </a:lnTo>
                <a:lnTo>
                  <a:pt x="1048026" y="1067471"/>
                </a:lnTo>
                <a:lnTo>
                  <a:pt x="1059144" y="1015567"/>
                </a:lnTo>
                <a:lnTo>
                  <a:pt x="1067930" y="961998"/>
                </a:lnTo>
                <a:lnTo>
                  <a:pt x="1074305" y="906883"/>
                </a:lnTo>
                <a:lnTo>
                  <a:pt x="1078188" y="850337"/>
                </a:lnTo>
                <a:lnTo>
                  <a:pt x="1079499" y="792480"/>
                </a:lnTo>
                <a:lnTo>
                  <a:pt x="1078188" y="734463"/>
                </a:lnTo>
                <a:lnTo>
                  <a:pt x="1074305" y="677773"/>
                </a:lnTo>
                <a:lnTo>
                  <a:pt x="1067930" y="622526"/>
                </a:lnTo>
                <a:lnTo>
                  <a:pt x="1059144" y="568838"/>
                </a:lnTo>
                <a:lnTo>
                  <a:pt x="1048026" y="516827"/>
                </a:lnTo>
                <a:lnTo>
                  <a:pt x="1034655" y="466608"/>
                </a:lnTo>
                <a:lnTo>
                  <a:pt x="1019111" y="418297"/>
                </a:lnTo>
                <a:lnTo>
                  <a:pt x="1001473" y="372012"/>
                </a:lnTo>
                <a:lnTo>
                  <a:pt x="981821" y="327869"/>
                </a:lnTo>
                <a:lnTo>
                  <a:pt x="960234" y="285985"/>
                </a:lnTo>
                <a:lnTo>
                  <a:pt x="936792" y="246475"/>
                </a:lnTo>
                <a:lnTo>
                  <a:pt x="911575" y="209456"/>
                </a:lnTo>
                <a:lnTo>
                  <a:pt x="884662" y="175046"/>
                </a:lnTo>
                <a:lnTo>
                  <a:pt x="856132" y="143360"/>
                </a:lnTo>
                <a:lnTo>
                  <a:pt x="826066" y="114514"/>
                </a:lnTo>
                <a:lnTo>
                  <a:pt x="794542" y="88626"/>
                </a:lnTo>
                <a:lnTo>
                  <a:pt x="761640" y="65812"/>
                </a:lnTo>
                <a:lnTo>
                  <a:pt x="727440" y="46188"/>
                </a:lnTo>
                <a:lnTo>
                  <a:pt x="692021" y="29871"/>
                </a:lnTo>
                <a:lnTo>
                  <a:pt x="655463" y="16977"/>
                </a:lnTo>
                <a:lnTo>
                  <a:pt x="617846" y="7623"/>
                </a:lnTo>
                <a:lnTo>
                  <a:pt x="579248" y="1925"/>
                </a:lnTo>
                <a:lnTo>
                  <a:pt x="539750" y="0"/>
                </a:lnTo>
                <a:close/>
              </a:path>
            </a:pathLst>
          </a:custGeom>
          <a:solidFill>
            <a:srgbClr val="99CCFF">
              <a:alpha val="39999"/>
            </a:srgbClr>
          </a:solidFill>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848756" y="2546814"/>
            <a:ext cx="978892" cy="1436092"/>
          </a:xfrm>
          <a:custGeom>
            <a:avLst/>
            <a:gdLst/>
            <a:ahLst/>
            <a:cxnLst/>
            <a:rect l="l" t="t" r="r" b="b"/>
            <a:pathLst>
              <a:path w="1079500" h="1583689">
                <a:moveTo>
                  <a:pt x="539750" y="0"/>
                </a:moveTo>
                <a:lnTo>
                  <a:pt x="579248" y="1925"/>
                </a:lnTo>
                <a:lnTo>
                  <a:pt x="617846" y="7623"/>
                </a:lnTo>
                <a:lnTo>
                  <a:pt x="655463" y="16977"/>
                </a:lnTo>
                <a:lnTo>
                  <a:pt x="692021" y="29871"/>
                </a:lnTo>
                <a:lnTo>
                  <a:pt x="727440" y="46188"/>
                </a:lnTo>
                <a:lnTo>
                  <a:pt x="761640" y="65812"/>
                </a:lnTo>
                <a:lnTo>
                  <a:pt x="794542" y="88626"/>
                </a:lnTo>
                <a:lnTo>
                  <a:pt x="826066" y="114514"/>
                </a:lnTo>
                <a:lnTo>
                  <a:pt x="856132" y="143360"/>
                </a:lnTo>
                <a:lnTo>
                  <a:pt x="884662" y="175046"/>
                </a:lnTo>
                <a:lnTo>
                  <a:pt x="911575" y="209456"/>
                </a:lnTo>
                <a:lnTo>
                  <a:pt x="936792" y="246475"/>
                </a:lnTo>
                <a:lnTo>
                  <a:pt x="960234" y="285985"/>
                </a:lnTo>
                <a:lnTo>
                  <a:pt x="981821" y="327869"/>
                </a:lnTo>
                <a:lnTo>
                  <a:pt x="1001473" y="372012"/>
                </a:lnTo>
                <a:lnTo>
                  <a:pt x="1019111" y="418297"/>
                </a:lnTo>
                <a:lnTo>
                  <a:pt x="1034655" y="466608"/>
                </a:lnTo>
                <a:lnTo>
                  <a:pt x="1048026" y="516827"/>
                </a:lnTo>
                <a:lnTo>
                  <a:pt x="1059144" y="568838"/>
                </a:lnTo>
                <a:lnTo>
                  <a:pt x="1067930" y="622526"/>
                </a:lnTo>
                <a:lnTo>
                  <a:pt x="1074305" y="677773"/>
                </a:lnTo>
                <a:lnTo>
                  <a:pt x="1078188" y="734463"/>
                </a:lnTo>
                <a:lnTo>
                  <a:pt x="1079499" y="792480"/>
                </a:lnTo>
                <a:lnTo>
                  <a:pt x="1078188" y="850337"/>
                </a:lnTo>
                <a:lnTo>
                  <a:pt x="1074305" y="906883"/>
                </a:lnTo>
                <a:lnTo>
                  <a:pt x="1067930" y="961998"/>
                </a:lnTo>
                <a:lnTo>
                  <a:pt x="1059144" y="1015567"/>
                </a:lnTo>
                <a:lnTo>
                  <a:pt x="1048026" y="1067471"/>
                </a:lnTo>
                <a:lnTo>
                  <a:pt x="1034655" y="1117594"/>
                </a:lnTo>
                <a:lnTo>
                  <a:pt x="1019111" y="1165819"/>
                </a:lnTo>
                <a:lnTo>
                  <a:pt x="1001473" y="1212029"/>
                </a:lnTo>
                <a:lnTo>
                  <a:pt x="981821" y="1256106"/>
                </a:lnTo>
                <a:lnTo>
                  <a:pt x="960234" y="1297934"/>
                </a:lnTo>
                <a:lnTo>
                  <a:pt x="936792" y="1337394"/>
                </a:lnTo>
                <a:lnTo>
                  <a:pt x="911575" y="1374371"/>
                </a:lnTo>
                <a:lnTo>
                  <a:pt x="884662" y="1408747"/>
                </a:lnTo>
                <a:lnTo>
                  <a:pt x="856132" y="1440405"/>
                </a:lnTo>
                <a:lnTo>
                  <a:pt x="826066" y="1469228"/>
                </a:lnTo>
                <a:lnTo>
                  <a:pt x="794542" y="1495099"/>
                </a:lnTo>
                <a:lnTo>
                  <a:pt x="761640" y="1517900"/>
                </a:lnTo>
                <a:lnTo>
                  <a:pt x="727440" y="1537514"/>
                </a:lnTo>
                <a:lnTo>
                  <a:pt x="692021" y="1553825"/>
                </a:lnTo>
                <a:lnTo>
                  <a:pt x="655463" y="1566715"/>
                </a:lnTo>
                <a:lnTo>
                  <a:pt x="617846" y="1576067"/>
                </a:lnTo>
                <a:lnTo>
                  <a:pt x="579248" y="1581764"/>
                </a:lnTo>
                <a:lnTo>
                  <a:pt x="539750" y="1583690"/>
                </a:lnTo>
                <a:lnTo>
                  <a:pt x="500251" y="1581764"/>
                </a:lnTo>
                <a:lnTo>
                  <a:pt x="461653" y="1576067"/>
                </a:lnTo>
                <a:lnTo>
                  <a:pt x="424036" y="1566715"/>
                </a:lnTo>
                <a:lnTo>
                  <a:pt x="387478" y="1553825"/>
                </a:lnTo>
                <a:lnTo>
                  <a:pt x="352059" y="1537514"/>
                </a:lnTo>
                <a:lnTo>
                  <a:pt x="317859" y="1517900"/>
                </a:lnTo>
                <a:lnTo>
                  <a:pt x="284957" y="1495099"/>
                </a:lnTo>
                <a:lnTo>
                  <a:pt x="253433" y="1469228"/>
                </a:lnTo>
                <a:lnTo>
                  <a:pt x="223367" y="1440405"/>
                </a:lnTo>
                <a:lnTo>
                  <a:pt x="194837" y="1408747"/>
                </a:lnTo>
                <a:lnTo>
                  <a:pt x="167924" y="1374371"/>
                </a:lnTo>
                <a:lnTo>
                  <a:pt x="142707" y="1337394"/>
                </a:lnTo>
                <a:lnTo>
                  <a:pt x="119265" y="1297934"/>
                </a:lnTo>
                <a:lnTo>
                  <a:pt x="97678" y="1256106"/>
                </a:lnTo>
                <a:lnTo>
                  <a:pt x="78026" y="1212029"/>
                </a:lnTo>
                <a:lnTo>
                  <a:pt x="60388" y="1165819"/>
                </a:lnTo>
                <a:lnTo>
                  <a:pt x="44844" y="1117594"/>
                </a:lnTo>
                <a:lnTo>
                  <a:pt x="31473" y="1067471"/>
                </a:lnTo>
                <a:lnTo>
                  <a:pt x="20355" y="1015567"/>
                </a:lnTo>
                <a:lnTo>
                  <a:pt x="11569" y="961998"/>
                </a:lnTo>
                <a:lnTo>
                  <a:pt x="5194" y="906883"/>
                </a:lnTo>
                <a:lnTo>
                  <a:pt x="1311" y="850337"/>
                </a:lnTo>
                <a:lnTo>
                  <a:pt x="0" y="792480"/>
                </a:lnTo>
                <a:lnTo>
                  <a:pt x="1311" y="734463"/>
                </a:lnTo>
                <a:lnTo>
                  <a:pt x="5194" y="677773"/>
                </a:lnTo>
                <a:lnTo>
                  <a:pt x="11569" y="622526"/>
                </a:lnTo>
                <a:lnTo>
                  <a:pt x="20355" y="568838"/>
                </a:lnTo>
                <a:lnTo>
                  <a:pt x="31473" y="516827"/>
                </a:lnTo>
                <a:lnTo>
                  <a:pt x="44844" y="466608"/>
                </a:lnTo>
                <a:lnTo>
                  <a:pt x="60388" y="418297"/>
                </a:lnTo>
                <a:lnTo>
                  <a:pt x="78026" y="372012"/>
                </a:lnTo>
                <a:lnTo>
                  <a:pt x="97678" y="327869"/>
                </a:lnTo>
                <a:lnTo>
                  <a:pt x="119265" y="285985"/>
                </a:lnTo>
                <a:lnTo>
                  <a:pt x="142707" y="246475"/>
                </a:lnTo>
                <a:lnTo>
                  <a:pt x="167924" y="209456"/>
                </a:lnTo>
                <a:lnTo>
                  <a:pt x="194837" y="175046"/>
                </a:lnTo>
                <a:lnTo>
                  <a:pt x="223367" y="143360"/>
                </a:lnTo>
                <a:lnTo>
                  <a:pt x="253433" y="114514"/>
                </a:lnTo>
                <a:lnTo>
                  <a:pt x="284957" y="88626"/>
                </a:lnTo>
                <a:lnTo>
                  <a:pt x="317859" y="65812"/>
                </a:lnTo>
                <a:lnTo>
                  <a:pt x="352059" y="46188"/>
                </a:lnTo>
                <a:lnTo>
                  <a:pt x="387478" y="29871"/>
                </a:lnTo>
                <a:lnTo>
                  <a:pt x="424036" y="16977"/>
                </a:lnTo>
                <a:lnTo>
                  <a:pt x="461653" y="7623"/>
                </a:lnTo>
                <a:lnTo>
                  <a:pt x="500251" y="1925"/>
                </a:lnTo>
                <a:lnTo>
                  <a:pt x="539750" y="0"/>
                </a:lnTo>
                <a:close/>
              </a:path>
            </a:pathLst>
          </a:custGeom>
          <a:ln w="3175">
            <a:solidFill>
              <a:srgbClr val="3364A3"/>
            </a:solidFill>
          </a:ln>
        </p:spPr>
        <p:txBody>
          <a:bodyPr wrap="square" lIns="0" tIns="0" rIns="0" bIns="0" rtlCol="0"/>
          <a:lstStyle/>
          <a:p>
            <a:pPr defTabSz="829178"/>
            <a:endParaRPr sz="1632">
              <a:solidFill>
                <a:prstClr val="black"/>
              </a:solidFill>
              <a:latin typeface="Calibri"/>
            </a:endParaRPr>
          </a:p>
        </p:txBody>
      </p:sp>
      <p:sp>
        <p:nvSpPr>
          <p:cNvPr id="9" name="object 9"/>
          <p:cNvSpPr/>
          <p:nvPr/>
        </p:nvSpPr>
        <p:spPr>
          <a:xfrm>
            <a:off x="848756" y="2546814"/>
            <a:ext cx="0" cy="0"/>
          </a:xfrm>
          <a:custGeom>
            <a:avLst/>
            <a:gdLst/>
            <a:ahLst/>
            <a:cxnLst/>
            <a:rect l="l" t="t" r="r" b="b"/>
            <a:pathLst>
              <a:path>
                <a:moveTo>
                  <a:pt x="0" y="0"/>
                </a:moveTo>
                <a:lnTo>
                  <a:pt x="0" y="0"/>
                </a:lnTo>
              </a:path>
            </a:pathLst>
          </a:custGeom>
          <a:ln w="3175">
            <a:solidFill>
              <a:srgbClr val="3364A3"/>
            </a:solidFill>
          </a:ln>
        </p:spPr>
        <p:txBody>
          <a:bodyPr wrap="square" lIns="0" tIns="0" rIns="0" bIns="0" rtlCol="0"/>
          <a:lstStyle/>
          <a:p>
            <a:pPr defTabSz="829178"/>
            <a:endParaRPr sz="1632">
              <a:solidFill>
                <a:prstClr val="black"/>
              </a:solidFill>
              <a:latin typeface="Calibri"/>
            </a:endParaRPr>
          </a:p>
        </p:txBody>
      </p:sp>
      <p:sp>
        <p:nvSpPr>
          <p:cNvPr id="10" name="object 10"/>
          <p:cNvSpPr/>
          <p:nvPr/>
        </p:nvSpPr>
        <p:spPr>
          <a:xfrm>
            <a:off x="1828800" y="3984057"/>
            <a:ext cx="0" cy="0"/>
          </a:xfrm>
          <a:custGeom>
            <a:avLst/>
            <a:gdLst/>
            <a:ahLst/>
            <a:cxnLst/>
            <a:rect l="l" t="t" r="r" b="b"/>
            <a:pathLst>
              <a:path>
                <a:moveTo>
                  <a:pt x="0" y="0"/>
                </a:moveTo>
                <a:lnTo>
                  <a:pt x="0" y="0"/>
                </a:lnTo>
              </a:path>
            </a:pathLst>
          </a:custGeom>
          <a:ln w="3175">
            <a:solidFill>
              <a:srgbClr val="3364A3"/>
            </a:solidFill>
          </a:ln>
        </p:spPr>
        <p:txBody>
          <a:bodyPr wrap="square" lIns="0" tIns="0" rIns="0" bIns="0" rtlCol="0"/>
          <a:lstStyle/>
          <a:p>
            <a:pPr defTabSz="829178"/>
            <a:endParaRPr sz="1632">
              <a:solidFill>
                <a:prstClr val="black"/>
              </a:solidFill>
              <a:latin typeface="Calibri"/>
            </a:endParaRPr>
          </a:p>
        </p:txBody>
      </p:sp>
      <p:sp>
        <p:nvSpPr>
          <p:cNvPr id="11" name="object 11"/>
          <p:cNvSpPr/>
          <p:nvPr/>
        </p:nvSpPr>
        <p:spPr>
          <a:xfrm>
            <a:off x="1501735" y="3721484"/>
            <a:ext cx="1827647" cy="1437243"/>
          </a:xfrm>
          <a:custGeom>
            <a:avLst/>
            <a:gdLst/>
            <a:ahLst/>
            <a:cxnLst/>
            <a:rect l="l" t="t" r="r" b="b"/>
            <a:pathLst>
              <a:path w="2015489" h="1584960">
                <a:moveTo>
                  <a:pt x="1008380" y="0"/>
                </a:moveTo>
                <a:lnTo>
                  <a:pt x="953503" y="1066"/>
                </a:lnTo>
                <a:lnTo>
                  <a:pt x="899529" y="4233"/>
                </a:lnTo>
                <a:lnTo>
                  <a:pt x="846516" y="9452"/>
                </a:lnTo>
                <a:lnTo>
                  <a:pt x="794527" y="16674"/>
                </a:lnTo>
                <a:lnTo>
                  <a:pt x="743622" y="25853"/>
                </a:lnTo>
                <a:lnTo>
                  <a:pt x="693861" y="36938"/>
                </a:lnTo>
                <a:lnTo>
                  <a:pt x="645307" y="49882"/>
                </a:lnTo>
                <a:lnTo>
                  <a:pt x="598019" y="64637"/>
                </a:lnTo>
                <a:lnTo>
                  <a:pt x="552058" y="81153"/>
                </a:lnTo>
                <a:lnTo>
                  <a:pt x="507486" y="99384"/>
                </a:lnTo>
                <a:lnTo>
                  <a:pt x="464363" y="119279"/>
                </a:lnTo>
                <a:lnTo>
                  <a:pt x="422750" y="140792"/>
                </a:lnTo>
                <a:lnTo>
                  <a:pt x="382709" y="163874"/>
                </a:lnTo>
                <a:lnTo>
                  <a:pt x="344299" y="188475"/>
                </a:lnTo>
                <a:lnTo>
                  <a:pt x="307582" y="214549"/>
                </a:lnTo>
                <a:lnTo>
                  <a:pt x="272618" y="242047"/>
                </a:lnTo>
                <a:lnTo>
                  <a:pt x="239469" y="270920"/>
                </a:lnTo>
                <a:lnTo>
                  <a:pt x="208196" y="301120"/>
                </a:lnTo>
                <a:lnTo>
                  <a:pt x="178859" y="332598"/>
                </a:lnTo>
                <a:lnTo>
                  <a:pt x="151519" y="365307"/>
                </a:lnTo>
                <a:lnTo>
                  <a:pt x="126236" y="399198"/>
                </a:lnTo>
                <a:lnTo>
                  <a:pt x="103073" y="434223"/>
                </a:lnTo>
                <a:lnTo>
                  <a:pt x="82090" y="470332"/>
                </a:lnTo>
                <a:lnTo>
                  <a:pt x="63347" y="507479"/>
                </a:lnTo>
                <a:lnTo>
                  <a:pt x="46906" y="545614"/>
                </a:lnTo>
                <a:lnTo>
                  <a:pt x="32827" y="584690"/>
                </a:lnTo>
                <a:lnTo>
                  <a:pt x="21171" y="624657"/>
                </a:lnTo>
                <a:lnTo>
                  <a:pt x="12000" y="665468"/>
                </a:lnTo>
                <a:lnTo>
                  <a:pt x="5374" y="707075"/>
                </a:lnTo>
                <a:lnTo>
                  <a:pt x="1353" y="749428"/>
                </a:lnTo>
                <a:lnTo>
                  <a:pt x="0" y="792480"/>
                </a:lnTo>
                <a:lnTo>
                  <a:pt x="1353" y="835646"/>
                </a:lnTo>
                <a:lnTo>
                  <a:pt x="5374" y="878099"/>
                </a:lnTo>
                <a:lnTo>
                  <a:pt x="12000" y="919791"/>
                </a:lnTo>
                <a:lnTo>
                  <a:pt x="21171" y="960675"/>
                </a:lnTo>
                <a:lnTo>
                  <a:pt x="32827" y="1000701"/>
                </a:lnTo>
                <a:lnTo>
                  <a:pt x="46906" y="1039824"/>
                </a:lnTo>
                <a:lnTo>
                  <a:pt x="63347" y="1077996"/>
                </a:lnTo>
                <a:lnTo>
                  <a:pt x="82090" y="1115168"/>
                </a:lnTo>
                <a:lnTo>
                  <a:pt x="103073" y="1151293"/>
                </a:lnTo>
                <a:lnTo>
                  <a:pt x="126236" y="1186325"/>
                </a:lnTo>
                <a:lnTo>
                  <a:pt x="151519" y="1220214"/>
                </a:lnTo>
                <a:lnTo>
                  <a:pt x="178859" y="1252915"/>
                </a:lnTo>
                <a:lnTo>
                  <a:pt x="208196" y="1284378"/>
                </a:lnTo>
                <a:lnTo>
                  <a:pt x="239469" y="1314557"/>
                </a:lnTo>
                <a:lnTo>
                  <a:pt x="272618" y="1343403"/>
                </a:lnTo>
                <a:lnTo>
                  <a:pt x="307582" y="1370870"/>
                </a:lnTo>
                <a:lnTo>
                  <a:pt x="344299" y="1396910"/>
                </a:lnTo>
                <a:lnTo>
                  <a:pt x="382709" y="1421474"/>
                </a:lnTo>
                <a:lnTo>
                  <a:pt x="422750" y="1444517"/>
                </a:lnTo>
                <a:lnTo>
                  <a:pt x="464363" y="1465989"/>
                </a:lnTo>
                <a:lnTo>
                  <a:pt x="507486" y="1485844"/>
                </a:lnTo>
                <a:lnTo>
                  <a:pt x="552058" y="1504034"/>
                </a:lnTo>
                <a:lnTo>
                  <a:pt x="598019" y="1520511"/>
                </a:lnTo>
                <a:lnTo>
                  <a:pt x="645307" y="1535227"/>
                </a:lnTo>
                <a:lnTo>
                  <a:pt x="693861" y="1548136"/>
                </a:lnTo>
                <a:lnTo>
                  <a:pt x="743622" y="1559189"/>
                </a:lnTo>
                <a:lnTo>
                  <a:pt x="794527" y="1568340"/>
                </a:lnTo>
                <a:lnTo>
                  <a:pt x="846516" y="1575540"/>
                </a:lnTo>
                <a:lnTo>
                  <a:pt x="899529" y="1580741"/>
                </a:lnTo>
                <a:lnTo>
                  <a:pt x="953503" y="1583897"/>
                </a:lnTo>
                <a:lnTo>
                  <a:pt x="1008380" y="1584960"/>
                </a:lnTo>
                <a:lnTo>
                  <a:pt x="1063137" y="1583897"/>
                </a:lnTo>
                <a:lnTo>
                  <a:pt x="1117000" y="1580741"/>
                </a:lnTo>
                <a:lnTo>
                  <a:pt x="1169908" y="1575540"/>
                </a:lnTo>
                <a:lnTo>
                  <a:pt x="1221801" y="1568340"/>
                </a:lnTo>
                <a:lnTo>
                  <a:pt x="1272617" y="1559189"/>
                </a:lnTo>
                <a:lnTo>
                  <a:pt x="1322294" y="1548136"/>
                </a:lnTo>
                <a:lnTo>
                  <a:pt x="1370772" y="1535227"/>
                </a:lnTo>
                <a:lnTo>
                  <a:pt x="1417989" y="1520511"/>
                </a:lnTo>
                <a:lnTo>
                  <a:pt x="1463885" y="1504034"/>
                </a:lnTo>
                <a:lnTo>
                  <a:pt x="1508398" y="1485844"/>
                </a:lnTo>
                <a:lnTo>
                  <a:pt x="1551467" y="1465989"/>
                </a:lnTo>
                <a:lnTo>
                  <a:pt x="1593031" y="1444517"/>
                </a:lnTo>
                <a:lnTo>
                  <a:pt x="1633029" y="1421474"/>
                </a:lnTo>
                <a:lnTo>
                  <a:pt x="1671400" y="1396910"/>
                </a:lnTo>
                <a:lnTo>
                  <a:pt x="1708082" y="1370870"/>
                </a:lnTo>
                <a:lnTo>
                  <a:pt x="1743015" y="1343403"/>
                </a:lnTo>
                <a:lnTo>
                  <a:pt x="1776137" y="1314557"/>
                </a:lnTo>
                <a:lnTo>
                  <a:pt x="1807387" y="1284378"/>
                </a:lnTo>
                <a:lnTo>
                  <a:pt x="1836704" y="1252915"/>
                </a:lnTo>
                <a:lnTo>
                  <a:pt x="1864027" y="1220214"/>
                </a:lnTo>
                <a:lnTo>
                  <a:pt x="1889295" y="1186325"/>
                </a:lnTo>
                <a:lnTo>
                  <a:pt x="1912447" y="1151293"/>
                </a:lnTo>
                <a:lnTo>
                  <a:pt x="1933421" y="1115168"/>
                </a:lnTo>
                <a:lnTo>
                  <a:pt x="1952157" y="1077996"/>
                </a:lnTo>
                <a:lnTo>
                  <a:pt x="1968592" y="1039824"/>
                </a:lnTo>
                <a:lnTo>
                  <a:pt x="1982667" y="1000701"/>
                </a:lnTo>
                <a:lnTo>
                  <a:pt x="1994320" y="960675"/>
                </a:lnTo>
                <a:lnTo>
                  <a:pt x="2003490" y="919791"/>
                </a:lnTo>
                <a:lnTo>
                  <a:pt x="2010116" y="878099"/>
                </a:lnTo>
                <a:lnTo>
                  <a:pt x="2014136" y="835646"/>
                </a:lnTo>
                <a:lnTo>
                  <a:pt x="2015490" y="792480"/>
                </a:lnTo>
                <a:lnTo>
                  <a:pt x="2014136" y="749428"/>
                </a:lnTo>
                <a:lnTo>
                  <a:pt x="2010116" y="707075"/>
                </a:lnTo>
                <a:lnTo>
                  <a:pt x="2003490" y="665468"/>
                </a:lnTo>
                <a:lnTo>
                  <a:pt x="1994320" y="624657"/>
                </a:lnTo>
                <a:lnTo>
                  <a:pt x="1982667" y="584690"/>
                </a:lnTo>
                <a:lnTo>
                  <a:pt x="1968592" y="545614"/>
                </a:lnTo>
                <a:lnTo>
                  <a:pt x="1952157" y="507479"/>
                </a:lnTo>
                <a:lnTo>
                  <a:pt x="1933421" y="470332"/>
                </a:lnTo>
                <a:lnTo>
                  <a:pt x="1912447" y="434223"/>
                </a:lnTo>
                <a:lnTo>
                  <a:pt x="1889295" y="399198"/>
                </a:lnTo>
                <a:lnTo>
                  <a:pt x="1864027" y="365307"/>
                </a:lnTo>
                <a:lnTo>
                  <a:pt x="1836704" y="332598"/>
                </a:lnTo>
                <a:lnTo>
                  <a:pt x="1807387" y="301120"/>
                </a:lnTo>
                <a:lnTo>
                  <a:pt x="1776137" y="270920"/>
                </a:lnTo>
                <a:lnTo>
                  <a:pt x="1743015" y="242047"/>
                </a:lnTo>
                <a:lnTo>
                  <a:pt x="1708082" y="214549"/>
                </a:lnTo>
                <a:lnTo>
                  <a:pt x="1671400" y="188475"/>
                </a:lnTo>
                <a:lnTo>
                  <a:pt x="1633029" y="163874"/>
                </a:lnTo>
                <a:lnTo>
                  <a:pt x="1593031" y="140792"/>
                </a:lnTo>
                <a:lnTo>
                  <a:pt x="1551467" y="119279"/>
                </a:lnTo>
                <a:lnTo>
                  <a:pt x="1508398" y="99384"/>
                </a:lnTo>
                <a:lnTo>
                  <a:pt x="1463885" y="81153"/>
                </a:lnTo>
                <a:lnTo>
                  <a:pt x="1417989" y="64637"/>
                </a:lnTo>
                <a:lnTo>
                  <a:pt x="1370772" y="49882"/>
                </a:lnTo>
                <a:lnTo>
                  <a:pt x="1322294" y="36938"/>
                </a:lnTo>
                <a:lnTo>
                  <a:pt x="1272617" y="25853"/>
                </a:lnTo>
                <a:lnTo>
                  <a:pt x="1221801" y="16674"/>
                </a:lnTo>
                <a:lnTo>
                  <a:pt x="1169908" y="9452"/>
                </a:lnTo>
                <a:lnTo>
                  <a:pt x="1117000" y="4233"/>
                </a:lnTo>
                <a:lnTo>
                  <a:pt x="1063137" y="1066"/>
                </a:lnTo>
                <a:lnTo>
                  <a:pt x="1008380" y="0"/>
                </a:lnTo>
                <a:close/>
              </a:path>
            </a:pathLst>
          </a:custGeom>
          <a:solidFill>
            <a:srgbClr val="99CCFF">
              <a:alpha val="39999"/>
            </a:srgbClr>
          </a:solidFill>
        </p:spPr>
        <p:txBody>
          <a:bodyPr wrap="square" lIns="0" tIns="0" rIns="0" bIns="0" rtlCol="0"/>
          <a:lstStyle/>
          <a:p>
            <a:pPr defTabSz="829178"/>
            <a:endParaRPr sz="1632">
              <a:solidFill>
                <a:prstClr val="black"/>
              </a:solidFill>
              <a:latin typeface="Calibri"/>
            </a:endParaRPr>
          </a:p>
        </p:txBody>
      </p:sp>
      <p:sp>
        <p:nvSpPr>
          <p:cNvPr id="12" name="object 12"/>
          <p:cNvSpPr/>
          <p:nvPr/>
        </p:nvSpPr>
        <p:spPr>
          <a:xfrm>
            <a:off x="1501735" y="3721484"/>
            <a:ext cx="1827647" cy="1437243"/>
          </a:xfrm>
          <a:custGeom>
            <a:avLst/>
            <a:gdLst/>
            <a:ahLst/>
            <a:cxnLst/>
            <a:rect l="l" t="t" r="r" b="b"/>
            <a:pathLst>
              <a:path w="2015489" h="1584960">
                <a:moveTo>
                  <a:pt x="1008380" y="0"/>
                </a:moveTo>
                <a:lnTo>
                  <a:pt x="1063137" y="1066"/>
                </a:lnTo>
                <a:lnTo>
                  <a:pt x="1117000" y="4233"/>
                </a:lnTo>
                <a:lnTo>
                  <a:pt x="1169908" y="9452"/>
                </a:lnTo>
                <a:lnTo>
                  <a:pt x="1221801" y="16674"/>
                </a:lnTo>
                <a:lnTo>
                  <a:pt x="1272617" y="25853"/>
                </a:lnTo>
                <a:lnTo>
                  <a:pt x="1322294" y="36938"/>
                </a:lnTo>
                <a:lnTo>
                  <a:pt x="1370772" y="49882"/>
                </a:lnTo>
                <a:lnTo>
                  <a:pt x="1417989" y="64637"/>
                </a:lnTo>
                <a:lnTo>
                  <a:pt x="1463885" y="81153"/>
                </a:lnTo>
                <a:lnTo>
                  <a:pt x="1508398" y="99384"/>
                </a:lnTo>
                <a:lnTo>
                  <a:pt x="1551467" y="119279"/>
                </a:lnTo>
                <a:lnTo>
                  <a:pt x="1593031" y="140792"/>
                </a:lnTo>
                <a:lnTo>
                  <a:pt x="1633029" y="163874"/>
                </a:lnTo>
                <a:lnTo>
                  <a:pt x="1671400" y="188475"/>
                </a:lnTo>
                <a:lnTo>
                  <a:pt x="1708082" y="214549"/>
                </a:lnTo>
                <a:lnTo>
                  <a:pt x="1743015" y="242047"/>
                </a:lnTo>
                <a:lnTo>
                  <a:pt x="1776137" y="270920"/>
                </a:lnTo>
                <a:lnTo>
                  <a:pt x="1807387" y="301120"/>
                </a:lnTo>
                <a:lnTo>
                  <a:pt x="1836704" y="332598"/>
                </a:lnTo>
                <a:lnTo>
                  <a:pt x="1864027" y="365307"/>
                </a:lnTo>
                <a:lnTo>
                  <a:pt x="1889295" y="399198"/>
                </a:lnTo>
                <a:lnTo>
                  <a:pt x="1912447" y="434223"/>
                </a:lnTo>
                <a:lnTo>
                  <a:pt x="1933421" y="470332"/>
                </a:lnTo>
                <a:lnTo>
                  <a:pt x="1952157" y="507479"/>
                </a:lnTo>
                <a:lnTo>
                  <a:pt x="1968592" y="545614"/>
                </a:lnTo>
                <a:lnTo>
                  <a:pt x="1982667" y="584690"/>
                </a:lnTo>
                <a:lnTo>
                  <a:pt x="1994320" y="624657"/>
                </a:lnTo>
                <a:lnTo>
                  <a:pt x="2003490" y="665468"/>
                </a:lnTo>
                <a:lnTo>
                  <a:pt x="2010116" y="707075"/>
                </a:lnTo>
                <a:lnTo>
                  <a:pt x="2014136" y="749428"/>
                </a:lnTo>
                <a:lnTo>
                  <a:pt x="2015490" y="792480"/>
                </a:lnTo>
                <a:lnTo>
                  <a:pt x="2014136" y="835646"/>
                </a:lnTo>
                <a:lnTo>
                  <a:pt x="2010116" y="878099"/>
                </a:lnTo>
                <a:lnTo>
                  <a:pt x="2003490" y="919791"/>
                </a:lnTo>
                <a:lnTo>
                  <a:pt x="1994320" y="960675"/>
                </a:lnTo>
                <a:lnTo>
                  <a:pt x="1982667" y="1000701"/>
                </a:lnTo>
                <a:lnTo>
                  <a:pt x="1968592" y="1039824"/>
                </a:lnTo>
                <a:lnTo>
                  <a:pt x="1952157" y="1077996"/>
                </a:lnTo>
                <a:lnTo>
                  <a:pt x="1933421" y="1115168"/>
                </a:lnTo>
                <a:lnTo>
                  <a:pt x="1912447" y="1151293"/>
                </a:lnTo>
                <a:lnTo>
                  <a:pt x="1889295" y="1186325"/>
                </a:lnTo>
                <a:lnTo>
                  <a:pt x="1864027" y="1220214"/>
                </a:lnTo>
                <a:lnTo>
                  <a:pt x="1836704" y="1252915"/>
                </a:lnTo>
                <a:lnTo>
                  <a:pt x="1807387" y="1284378"/>
                </a:lnTo>
                <a:lnTo>
                  <a:pt x="1776137" y="1314557"/>
                </a:lnTo>
                <a:lnTo>
                  <a:pt x="1743015" y="1343403"/>
                </a:lnTo>
                <a:lnTo>
                  <a:pt x="1708082" y="1370870"/>
                </a:lnTo>
                <a:lnTo>
                  <a:pt x="1671400" y="1396910"/>
                </a:lnTo>
                <a:lnTo>
                  <a:pt x="1633029" y="1421474"/>
                </a:lnTo>
                <a:lnTo>
                  <a:pt x="1593031" y="1444517"/>
                </a:lnTo>
                <a:lnTo>
                  <a:pt x="1551467" y="1465989"/>
                </a:lnTo>
                <a:lnTo>
                  <a:pt x="1508398" y="1485844"/>
                </a:lnTo>
                <a:lnTo>
                  <a:pt x="1463885" y="1504034"/>
                </a:lnTo>
                <a:lnTo>
                  <a:pt x="1417989" y="1520511"/>
                </a:lnTo>
                <a:lnTo>
                  <a:pt x="1370772" y="1535227"/>
                </a:lnTo>
                <a:lnTo>
                  <a:pt x="1322294" y="1548136"/>
                </a:lnTo>
                <a:lnTo>
                  <a:pt x="1272617" y="1559189"/>
                </a:lnTo>
                <a:lnTo>
                  <a:pt x="1221801" y="1568340"/>
                </a:lnTo>
                <a:lnTo>
                  <a:pt x="1169908" y="1575540"/>
                </a:lnTo>
                <a:lnTo>
                  <a:pt x="1117000" y="1580741"/>
                </a:lnTo>
                <a:lnTo>
                  <a:pt x="1063137" y="1583897"/>
                </a:lnTo>
                <a:lnTo>
                  <a:pt x="1008380" y="1584960"/>
                </a:lnTo>
                <a:lnTo>
                  <a:pt x="953503" y="1583897"/>
                </a:lnTo>
                <a:lnTo>
                  <a:pt x="899529" y="1580741"/>
                </a:lnTo>
                <a:lnTo>
                  <a:pt x="846516" y="1575540"/>
                </a:lnTo>
                <a:lnTo>
                  <a:pt x="794527" y="1568340"/>
                </a:lnTo>
                <a:lnTo>
                  <a:pt x="743622" y="1559189"/>
                </a:lnTo>
                <a:lnTo>
                  <a:pt x="693861" y="1548136"/>
                </a:lnTo>
                <a:lnTo>
                  <a:pt x="645307" y="1535227"/>
                </a:lnTo>
                <a:lnTo>
                  <a:pt x="598019" y="1520511"/>
                </a:lnTo>
                <a:lnTo>
                  <a:pt x="552058" y="1504034"/>
                </a:lnTo>
                <a:lnTo>
                  <a:pt x="507486" y="1485844"/>
                </a:lnTo>
                <a:lnTo>
                  <a:pt x="464363" y="1465989"/>
                </a:lnTo>
                <a:lnTo>
                  <a:pt x="422750" y="1444517"/>
                </a:lnTo>
                <a:lnTo>
                  <a:pt x="382709" y="1421474"/>
                </a:lnTo>
                <a:lnTo>
                  <a:pt x="344299" y="1396910"/>
                </a:lnTo>
                <a:lnTo>
                  <a:pt x="307582" y="1370870"/>
                </a:lnTo>
                <a:lnTo>
                  <a:pt x="272618" y="1343403"/>
                </a:lnTo>
                <a:lnTo>
                  <a:pt x="239469" y="1314557"/>
                </a:lnTo>
                <a:lnTo>
                  <a:pt x="208196" y="1284378"/>
                </a:lnTo>
                <a:lnTo>
                  <a:pt x="178859" y="1252915"/>
                </a:lnTo>
                <a:lnTo>
                  <a:pt x="151519" y="1220214"/>
                </a:lnTo>
                <a:lnTo>
                  <a:pt x="126236" y="1186325"/>
                </a:lnTo>
                <a:lnTo>
                  <a:pt x="103073" y="1151293"/>
                </a:lnTo>
                <a:lnTo>
                  <a:pt x="82090" y="1115168"/>
                </a:lnTo>
                <a:lnTo>
                  <a:pt x="63347" y="1077996"/>
                </a:lnTo>
                <a:lnTo>
                  <a:pt x="46906" y="1039824"/>
                </a:lnTo>
                <a:lnTo>
                  <a:pt x="32827" y="1000701"/>
                </a:lnTo>
                <a:lnTo>
                  <a:pt x="21171" y="960675"/>
                </a:lnTo>
                <a:lnTo>
                  <a:pt x="12000" y="919791"/>
                </a:lnTo>
                <a:lnTo>
                  <a:pt x="5374" y="878099"/>
                </a:lnTo>
                <a:lnTo>
                  <a:pt x="1353" y="835646"/>
                </a:lnTo>
                <a:lnTo>
                  <a:pt x="0" y="792480"/>
                </a:lnTo>
                <a:lnTo>
                  <a:pt x="1353" y="749428"/>
                </a:lnTo>
                <a:lnTo>
                  <a:pt x="5374" y="707075"/>
                </a:lnTo>
                <a:lnTo>
                  <a:pt x="12000" y="665468"/>
                </a:lnTo>
                <a:lnTo>
                  <a:pt x="21171" y="624657"/>
                </a:lnTo>
                <a:lnTo>
                  <a:pt x="32827" y="584690"/>
                </a:lnTo>
                <a:lnTo>
                  <a:pt x="46906" y="545614"/>
                </a:lnTo>
                <a:lnTo>
                  <a:pt x="63347" y="507479"/>
                </a:lnTo>
                <a:lnTo>
                  <a:pt x="82090" y="470332"/>
                </a:lnTo>
                <a:lnTo>
                  <a:pt x="103073" y="434223"/>
                </a:lnTo>
                <a:lnTo>
                  <a:pt x="126236" y="399198"/>
                </a:lnTo>
                <a:lnTo>
                  <a:pt x="151519" y="365307"/>
                </a:lnTo>
                <a:lnTo>
                  <a:pt x="178859" y="332598"/>
                </a:lnTo>
                <a:lnTo>
                  <a:pt x="208196" y="301120"/>
                </a:lnTo>
                <a:lnTo>
                  <a:pt x="239469" y="270920"/>
                </a:lnTo>
                <a:lnTo>
                  <a:pt x="272618" y="242047"/>
                </a:lnTo>
                <a:lnTo>
                  <a:pt x="307582" y="214549"/>
                </a:lnTo>
                <a:lnTo>
                  <a:pt x="344299" y="188475"/>
                </a:lnTo>
                <a:lnTo>
                  <a:pt x="382709" y="163874"/>
                </a:lnTo>
                <a:lnTo>
                  <a:pt x="422750" y="140792"/>
                </a:lnTo>
                <a:lnTo>
                  <a:pt x="464363" y="119279"/>
                </a:lnTo>
                <a:lnTo>
                  <a:pt x="507486" y="99384"/>
                </a:lnTo>
                <a:lnTo>
                  <a:pt x="552058" y="81153"/>
                </a:lnTo>
                <a:lnTo>
                  <a:pt x="598019" y="64637"/>
                </a:lnTo>
                <a:lnTo>
                  <a:pt x="645307" y="49882"/>
                </a:lnTo>
                <a:lnTo>
                  <a:pt x="693861" y="36938"/>
                </a:lnTo>
                <a:lnTo>
                  <a:pt x="743622" y="25853"/>
                </a:lnTo>
                <a:lnTo>
                  <a:pt x="794527" y="16674"/>
                </a:lnTo>
                <a:lnTo>
                  <a:pt x="846516" y="9452"/>
                </a:lnTo>
                <a:lnTo>
                  <a:pt x="899529" y="4233"/>
                </a:lnTo>
                <a:lnTo>
                  <a:pt x="953503" y="1066"/>
                </a:lnTo>
                <a:lnTo>
                  <a:pt x="1008380" y="0"/>
                </a:lnTo>
                <a:close/>
              </a:path>
            </a:pathLst>
          </a:custGeom>
          <a:ln w="3175">
            <a:solidFill>
              <a:srgbClr val="3364A3"/>
            </a:solidFill>
          </a:ln>
        </p:spPr>
        <p:txBody>
          <a:bodyPr wrap="square" lIns="0" tIns="0" rIns="0" bIns="0" rtlCol="0"/>
          <a:lstStyle/>
          <a:p>
            <a:pPr defTabSz="829178"/>
            <a:endParaRPr sz="1632">
              <a:solidFill>
                <a:prstClr val="black"/>
              </a:solidFill>
              <a:latin typeface="Calibri"/>
            </a:endParaRPr>
          </a:p>
        </p:txBody>
      </p:sp>
      <p:sp>
        <p:nvSpPr>
          <p:cNvPr id="13" name="object 13"/>
          <p:cNvSpPr/>
          <p:nvPr/>
        </p:nvSpPr>
        <p:spPr>
          <a:xfrm>
            <a:off x="1501734" y="3721484"/>
            <a:ext cx="0" cy="0"/>
          </a:xfrm>
          <a:custGeom>
            <a:avLst/>
            <a:gdLst/>
            <a:ahLst/>
            <a:cxnLst/>
            <a:rect l="l" t="t" r="r" b="b"/>
            <a:pathLst>
              <a:path>
                <a:moveTo>
                  <a:pt x="0" y="0"/>
                </a:moveTo>
                <a:lnTo>
                  <a:pt x="0" y="0"/>
                </a:lnTo>
              </a:path>
            </a:pathLst>
          </a:custGeom>
          <a:ln w="3175">
            <a:solidFill>
              <a:srgbClr val="3364A3"/>
            </a:solidFill>
          </a:ln>
        </p:spPr>
        <p:txBody>
          <a:bodyPr wrap="square" lIns="0" tIns="0" rIns="0" bIns="0" rtlCol="0"/>
          <a:lstStyle/>
          <a:p>
            <a:pPr defTabSz="829178"/>
            <a:endParaRPr sz="1632">
              <a:solidFill>
                <a:prstClr val="black"/>
              </a:solidFill>
              <a:latin typeface="Calibri"/>
            </a:endParaRPr>
          </a:p>
        </p:txBody>
      </p:sp>
      <p:sp>
        <p:nvSpPr>
          <p:cNvPr id="14" name="object 14"/>
          <p:cNvSpPr/>
          <p:nvPr/>
        </p:nvSpPr>
        <p:spPr>
          <a:xfrm>
            <a:off x="3330535" y="5158727"/>
            <a:ext cx="0" cy="0"/>
          </a:xfrm>
          <a:custGeom>
            <a:avLst/>
            <a:gdLst/>
            <a:ahLst/>
            <a:cxnLst/>
            <a:rect l="l" t="t" r="r" b="b"/>
            <a:pathLst>
              <a:path>
                <a:moveTo>
                  <a:pt x="0" y="0"/>
                </a:moveTo>
                <a:lnTo>
                  <a:pt x="0" y="0"/>
                </a:lnTo>
              </a:path>
            </a:pathLst>
          </a:custGeom>
          <a:ln w="3175">
            <a:solidFill>
              <a:srgbClr val="3364A3"/>
            </a:solidFill>
          </a:ln>
        </p:spPr>
        <p:txBody>
          <a:bodyPr wrap="square" lIns="0" tIns="0" rIns="0" bIns="0" rtlCol="0"/>
          <a:lstStyle/>
          <a:p>
            <a:pPr defTabSz="829178"/>
            <a:endParaRPr sz="1632">
              <a:solidFill>
                <a:prstClr val="black"/>
              </a:solidFill>
              <a:latin typeface="Calibri"/>
            </a:endParaRPr>
          </a:p>
        </p:txBody>
      </p:sp>
      <p:sp>
        <p:nvSpPr>
          <p:cNvPr id="15" name="object 15"/>
          <p:cNvSpPr/>
          <p:nvPr/>
        </p:nvSpPr>
        <p:spPr>
          <a:xfrm>
            <a:off x="3525162" y="2881941"/>
            <a:ext cx="5419605" cy="1428030"/>
          </a:xfrm>
          <a:custGeom>
            <a:avLst/>
            <a:gdLst/>
            <a:ahLst/>
            <a:cxnLst/>
            <a:rect l="l" t="t" r="r" b="b"/>
            <a:pathLst>
              <a:path w="5976620" h="1574800">
                <a:moveTo>
                  <a:pt x="3560063" y="1562100"/>
                </a:moveTo>
                <a:lnTo>
                  <a:pt x="2416556" y="1562100"/>
                </a:lnTo>
                <a:lnTo>
                  <a:pt x="2485975" y="1574800"/>
                </a:lnTo>
                <a:lnTo>
                  <a:pt x="3490644" y="1574800"/>
                </a:lnTo>
                <a:lnTo>
                  <a:pt x="3560063" y="1562100"/>
                </a:lnTo>
                <a:close/>
              </a:path>
              <a:path w="5976620" h="1574800">
                <a:moveTo>
                  <a:pt x="3831227" y="1549400"/>
                </a:moveTo>
                <a:lnTo>
                  <a:pt x="2145392" y="1549400"/>
                </a:lnTo>
                <a:lnTo>
                  <a:pt x="2212174" y="1562100"/>
                </a:lnTo>
                <a:lnTo>
                  <a:pt x="3764445" y="1562100"/>
                </a:lnTo>
                <a:lnTo>
                  <a:pt x="3831227" y="1549400"/>
                </a:lnTo>
                <a:close/>
              </a:path>
              <a:path w="5976620" h="1574800">
                <a:moveTo>
                  <a:pt x="3962674" y="1536700"/>
                </a:moveTo>
                <a:lnTo>
                  <a:pt x="2013945" y="1536700"/>
                </a:lnTo>
                <a:lnTo>
                  <a:pt x="2079310" y="1549400"/>
                </a:lnTo>
                <a:lnTo>
                  <a:pt x="3897309" y="1549400"/>
                </a:lnTo>
                <a:lnTo>
                  <a:pt x="3962674" y="1536700"/>
                </a:lnTo>
                <a:close/>
              </a:path>
              <a:path w="5976620" h="1574800">
                <a:moveTo>
                  <a:pt x="4091189" y="1524000"/>
                </a:moveTo>
                <a:lnTo>
                  <a:pt x="1885430" y="1524000"/>
                </a:lnTo>
                <a:lnTo>
                  <a:pt x="1949313" y="1536700"/>
                </a:lnTo>
                <a:lnTo>
                  <a:pt x="4027306" y="1536700"/>
                </a:lnTo>
                <a:lnTo>
                  <a:pt x="4091189" y="1524000"/>
                </a:lnTo>
                <a:close/>
              </a:path>
              <a:path w="5976620" h="1574800">
                <a:moveTo>
                  <a:pt x="4216643" y="1511300"/>
                </a:moveTo>
                <a:lnTo>
                  <a:pt x="1759976" y="1511300"/>
                </a:lnTo>
                <a:lnTo>
                  <a:pt x="1822312" y="1524000"/>
                </a:lnTo>
                <a:lnTo>
                  <a:pt x="4154307" y="1524000"/>
                </a:lnTo>
                <a:lnTo>
                  <a:pt x="4216643" y="1511300"/>
                </a:lnTo>
                <a:close/>
              </a:path>
              <a:path w="5976620" h="1574800">
                <a:moveTo>
                  <a:pt x="4338905" y="1498600"/>
                </a:moveTo>
                <a:lnTo>
                  <a:pt x="1637714" y="1498600"/>
                </a:lnTo>
                <a:lnTo>
                  <a:pt x="1698438" y="1511300"/>
                </a:lnTo>
                <a:lnTo>
                  <a:pt x="4278181" y="1511300"/>
                </a:lnTo>
                <a:lnTo>
                  <a:pt x="4338905" y="1498600"/>
                </a:lnTo>
                <a:close/>
              </a:path>
              <a:path w="5976620" h="1574800">
                <a:moveTo>
                  <a:pt x="4573328" y="1460500"/>
                </a:moveTo>
                <a:lnTo>
                  <a:pt x="1403291" y="1460500"/>
                </a:lnTo>
                <a:lnTo>
                  <a:pt x="1577822" y="1498600"/>
                </a:lnTo>
                <a:lnTo>
                  <a:pt x="4398797" y="1498600"/>
                </a:lnTo>
                <a:lnTo>
                  <a:pt x="4573328" y="1460500"/>
                </a:lnTo>
                <a:close/>
              </a:path>
              <a:path w="5976620" h="1574800">
                <a:moveTo>
                  <a:pt x="4793414" y="1422400"/>
                </a:moveTo>
                <a:lnTo>
                  <a:pt x="1183205" y="1422400"/>
                </a:lnTo>
                <a:lnTo>
                  <a:pt x="1346885" y="1460500"/>
                </a:lnTo>
                <a:lnTo>
                  <a:pt x="4629734" y="1460500"/>
                </a:lnTo>
                <a:lnTo>
                  <a:pt x="4793414" y="1422400"/>
                </a:lnTo>
                <a:close/>
              </a:path>
              <a:path w="5976620" h="1574800">
                <a:moveTo>
                  <a:pt x="4948441" y="177800"/>
                </a:moveTo>
                <a:lnTo>
                  <a:pt x="1028178" y="177800"/>
                </a:lnTo>
                <a:lnTo>
                  <a:pt x="882244" y="215900"/>
                </a:lnTo>
                <a:lnTo>
                  <a:pt x="745845" y="254000"/>
                </a:lnTo>
                <a:lnTo>
                  <a:pt x="660427" y="279400"/>
                </a:lnTo>
                <a:lnTo>
                  <a:pt x="579572" y="304800"/>
                </a:lnTo>
                <a:lnTo>
                  <a:pt x="540898" y="330200"/>
                </a:lnTo>
                <a:lnTo>
                  <a:pt x="503413" y="342900"/>
                </a:lnTo>
                <a:lnTo>
                  <a:pt x="467135" y="355600"/>
                </a:lnTo>
                <a:lnTo>
                  <a:pt x="398262" y="381000"/>
                </a:lnTo>
                <a:lnTo>
                  <a:pt x="334411" y="419100"/>
                </a:lnTo>
                <a:lnTo>
                  <a:pt x="304409" y="431800"/>
                </a:lnTo>
                <a:lnTo>
                  <a:pt x="275712" y="444500"/>
                </a:lnTo>
                <a:lnTo>
                  <a:pt x="248335" y="457200"/>
                </a:lnTo>
                <a:lnTo>
                  <a:pt x="222295" y="482600"/>
                </a:lnTo>
                <a:lnTo>
                  <a:pt x="197609" y="495300"/>
                </a:lnTo>
                <a:lnTo>
                  <a:pt x="174292" y="508000"/>
                </a:lnTo>
                <a:lnTo>
                  <a:pt x="152361" y="533400"/>
                </a:lnTo>
                <a:lnTo>
                  <a:pt x="131832" y="546100"/>
                </a:lnTo>
                <a:lnTo>
                  <a:pt x="112722" y="571500"/>
                </a:lnTo>
                <a:lnTo>
                  <a:pt x="95047" y="584200"/>
                </a:lnTo>
                <a:lnTo>
                  <a:pt x="78824" y="596900"/>
                </a:lnTo>
                <a:lnTo>
                  <a:pt x="64067" y="622300"/>
                </a:lnTo>
                <a:lnTo>
                  <a:pt x="50795" y="635000"/>
                </a:lnTo>
                <a:lnTo>
                  <a:pt x="39023" y="660400"/>
                </a:lnTo>
                <a:lnTo>
                  <a:pt x="28768" y="673100"/>
                </a:lnTo>
                <a:lnTo>
                  <a:pt x="20046" y="698500"/>
                </a:lnTo>
                <a:lnTo>
                  <a:pt x="12873" y="711200"/>
                </a:lnTo>
                <a:lnTo>
                  <a:pt x="7265" y="736600"/>
                </a:lnTo>
                <a:lnTo>
                  <a:pt x="3240" y="749300"/>
                </a:lnTo>
                <a:lnTo>
                  <a:pt x="812" y="774700"/>
                </a:lnTo>
                <a:lnTo>
                  <a:pt x="0" y="787400"/>
                </a:lnTo>
                <a:lnTo>
                  <a:pt x="812" y="812800"/>
                </a:lnTo>
                <a:lnTo>
                  <a:pt x="3240" y="825500"/>
                </a:lnTo>
                <a:lnTo>
                  <a:pt x="7265" y="850900"/>
                </a:lnTo>
                <a:lnTo>
                  <a:pt x="12873" y="863600"/>
                </a:lnTo>
                <a:lnTo>
                  <a:pt x="20046" y="889000"/>
                </a:lnTo>
                <a:lnTo>
                  <a:pt x="28768" y="901700"/>
                </a:lnTo>
                <a:lnTo>
                  <a:pt x="39023" y="927100"/>
                </a:lnTo>
                <a:lnTo>
                  <a:pt x="50795" y="939800"/>
                </a:lnTo>
                <a:lnTo>
                  <a:pt x="64067" y="952500"/>
                </a:lnTo>
                <a:lnTo>
                  <a:pt x="78824" y="977900"/>
                </a:lnTo>
                <a:lnTo>
                  <a:pt x="95047" y="990600"/>
                </a:lnTo>
                <a:lnTo>
                  <a:pt x="112722" y="1016000"/>
                </a:lnTo>
                <a:lnTo>
                  <a:pt x="131832" y="1028700"/>
                </a:lnTo>
                <a:lnTo>
                  <a:pt x="152361" y="1041400"/>
                </a:lnTo>
                <a:lnTo>
                  <a:pt x="174292" y="1066800"/>
                </a:lnTo>
                <a:lnTo>
                  <a:pt x="197609" y="1079500"/>
                </a:lnTo>
                <a:lnTo>
                  <a:pt x="222295" y="1092200"/>
                </a:lnTo>
                <a:lnTo>
                  <a:pt x="248335" y="1117600"/>
                </a:lnTo>
                <a:lnTo>
                  <a:pt x="275712" y="1130300"/>
                </a:lnTo>
                <a:lnTo>
                  <a:pt x="304409" y="1143000"/>
                </a:lnTo>
                <a:lnTo>
                  <a:pt x="334411" y="1168400"/>
                </a:lnTo>
                <a:lnTo>
                  <a:pt x="365701" y="1181100"/>
                </a:lnTo>
                <a:lnTo>
                  <a:pt x="398262" y="1193800"/>
                </a:lnTo>
                <a:lnTo>
                  <a:pt x="432079" y="1206500"/>
                </a:lnTo>
                <a:lnTo>
                  <a:pt x="467135" y="1219200"/>
                </a:lnTo>
                <a:lnTo>
                  <a:pt x="503413" y="1244600"/>
                </a:lnTo>
                <a:lnTo>
                  <a:pt x="540898" y="1257300"/>
                </a:lnTo>
                <a:lnTo>
                  <a:pt x="579572" y="1270000"/>
                </a:lnTo>
                <a:lnTo>
                  <a:pt x="660427" y="1295400"/>
                </a:lnTo>
                <a:lnTo>
                  <a:pt x="745845" y="1320800"/>
                </a:lnTo>
                <a:lnTo>
                  <a:pt x="835697" y="1346200"/>
                </a:lnTo>
                <a:lnTo>
                  <a:pt x="978501" y="1384300"/>
                </a:lnTo>
                <a:lnTo>
                  <a:pt x="1130546" y="1422400"/>
                </a:lnTo>
                <a:lnTo>
                  <a:pt x="4846073" y="1422400"/>
                </a:lnTo>
                <a:lnTo>
                  <a:pt x="4998118" y="1384300"/>
                </a:lnTo>
                <a:lnTo>
                  <a:pt x="5140922" y="1346200"/>
                </a:lnTo>
                <a:lnTo>
                  <a:pt x="5230774" y="1320800"/>
                </a:lnTo>
                <a:lnTo>
                  <a:pt x="5316192" y="1295400"/>
                </a:lnTo>
                <a:lnTo>
                  <a:pt x="5397047" y="1270000"/>
                </a:lnTo>
                <a:lnTo>
                  <a:pt x="5435721" y="1257300"/>
                </a:lnTo>
                <a:lnTo>
                  <a:pt x="5473206" y="1244600"/>
                </a:lnTo>
                <a:lnTo>
                  <a:pt x="5509484" y="1219200"/>
                </a:lnTo>
                <a:lnTo>
                  <a:pt x="5544540" y="1206500"/>
                </a:lnTo>
                <a:lnTo>
                  <a:pt x="5578357" y="1193800"/>
                </a:lnTo>
                <a:lnTo>
                  <a:pt x="5610918" y="1181100"/>
                </a:lnTo>
                <a:lnTo>
                  <a:pt x="5642208" y="1168400"/>
                </a:lnTo>
                <a:lnTo>
                  <a:pt x="5672210" y="1143000"/>
                </a:lnTo>
                <a:lnTo>
                  <a:pt x="5700907" y="1130300"/>
                </a:lnTo>
                <a:lnTo>
                  <a:pt x="5728284" y="1117600"/>
                </a:lnTo>
                <a:lnTo>
                  <a:pt x="5754324" y="1092200"/>
                </a:lnTo>
                <a:lnTo>
                  <a:pt x="5779010" y="1079500"/>
                </a:lnTo>
                <a:lnTo>
                  <a:pt x="5802327" y="1066800"/>
                </a:lnTo>
                <a:lnTo>
                  <a:pt x="5824258" y="1041400"/>
                </a:lnTo>
                <a:lnTo>
                  <a:pt x="5844787" y="1028700"/>
                </a:lnTo>
                <a:lnTo>
                  <a:pt x="5863897" y="1016000"/>
                </a:lnTo>
                <a:lnTo>
                  <a:pt x="5881572" y="990600"/>
                </a:lnTo>
                <a:lnTo>
                  <a:pt x="5897795" y="977900"/>
                </a:lnTo>
                <a:lnTo>
                  <a:pt x="5912552" y="952500"/>
                </a:lnTo>
                <a:lnTo>
                  <a:pt x="5925824" y="939800"/>
                </a:lnTo>
                <a:lnTo>
                  <a:pt x="5937596" y="927100"/>
                </a:lnTo>
                <a:lnTo>
                  <a:pt x="5947851" y="901700"/>
                </a:lnTo>
                <a:lnTo>
                  <a:pt x="5956573" y="889000"/>
                </a:lnTo>
                <a:lnTo>
                  <a:pt x="5963746" y="863600"/>
                </a:lnTo>
                <a:lnTo>
                  <a:pt x="5969354" y="850900"/>
                </a:lnTo>
                <a:lnTo>
                  <a:pt x="5973379" y="825500"/>
                </a:lnTo>
                <a:lnTo>
                  <a:pt x="5975807" y="812800"/>
                </a:lnTo>
                <a:lnTo>
                  <a:pt x="5976620" y="787400"/>
                </a:lnTo>
                <a:lnTo>
                  <a:pt x="5975807" y="774700"/>
                </a:lnTo>
                <a:lnTo>
                  <a:pt x="5973379" y="749300"/>
                </a:lnTo>
                <a:lnTo>
                  <a:pt x="5969354" y="736600"/>
                </a:lnTo>
                <a:lnTo>
                  <a:pt x="5963746" y="711200"/>
                </a:lnTo>
                <a:lnTo>
                  <a:pt x="5956573" y="698500"/>
                </a:lnTo>
                <a:lnTo>
                  <a:pt x="5947851" y="673100"/>
                </a:lnTo>
                <a:lnTo>
                  <a:pt x="5937596" y="660400"/>
                </a:lnTo>
                <a:lnTo>
                  <a:pt x="5925824" y="635000"/>
                </a:lnTo>
                <a:lnTo>
                  <a:pt x="5912552" y="622300"/>
                </a:lnTo>
                <a:lnTo>
                  <a:pt x="5897795" y="596900"/>
                </a:lnTo>
                <a:lnTo>
                  <a:pt x="5881572" y="584200"/>
                </a:lnTo>
                <a:lnTo>
                  <a:pt x="5863897" y="571500"/>
                </a:lnTo>
                <a:lnTo>
                  <a:pt x="5844787" y="546100"/>
                </a:lnTo>
                <a:lnTo>
                  <a:pt x="5824258" y="533400"/>
                </a:lnTo>
                <a:lnTo>
                  <a:pt x="5802327" y="508000"/>
                </a:lnTo>
                <a:lnTo>
                  <a:pt x="5779010" y="495300"/>
                </a:lnTo>
                <a:lnTo>
                  <a:pt x="5754324" y="482600"/>
                </a:lnTo>
                <a:lnTo>
                  <a:pt x="5728284" y="457200"/>
                </a:lnTo>
                <a:lnTo>
                  <a:pt x="5700907" y="444500"/>
                </a:lnTo>
                <a:lnTo>
                  <a:pt x="5672210" y="431800"/>
                </a:lnTo>
                <a:lnTo>
                  <a:pt x="5642208" y="419100"/>
                </a:lnTo>
                <a:lnTo>
                  <a:pt x="5610918" y="393700"/>
                </a:lnTo>
                <a:lnTo>
                  <a:pt x="5544540" y="368300"/>
                </a:lnTo>
                <a:lnTo>
                  <a:pt x="5473206" y="342900"/>
                </a:lnTo>
                <a:lnTo>
                  <a:pt x="5435721" y="330200"/>
                </a:lnTo>
                <a:lnTo>
                  <a:pt x="5397047" y="304800"/>
                </a:lnTo>
                <a:lnTo>
                  <a:pt x="5316192" y="279400"/>
                </a:lnTo>
                <a:lnTo>
                  <a:pt x="5230774" y="254000"/>
                </a:lnTo>
                <a:lnTo>
                  <a:pt x="5094375" y="215900"/>
                </a:lnTo>
                <a:lnTo>
                  <a:pt x="4948441" y="177800"/>
                </a:lnTo>
                <a:close/>
              </a:path>
              <a:path w="5976620" h="1574800">
                <a:moveTo>
                  <a:pt x="4629734" y="114300"/>
                </a:moveTo>
                <a:lnTo>
                  <a:pt x="1346885" y="114300"/>
                </a:lnTo>
                <a:lnTo>
                  <a:pt x="1291391" y="127000"/>
                </a:lnTo>
                <a:lnTo>
                  <a:pt x="1078865" y="177800"/>
                </a:lnTo>
                <a:lnTo>
                  <a:pt x="4897754" y="177800"/>
                </a:lnTo>
                <a:lnTo>
                  <a:pt x="4685228" y="127000"/>
                </a:lnTo>
                <a:lnTo>
                  <a:pt x="4629734" y="114300"/>
                </a:lnTo>
                <a:close/>
              </a:path>
              <a:path w="5976620" h="1574800">
                <a:moveTo>
                  <a:pt x="4457843" y="88900"/>
                </a:moveTo>
                <a:lnTo>
                  <a:pt x="1518776" y="88900"/>
                </a:lnTo>
                <a:lnTo>
                  <a:pt x="1403291" y="114300"/>
                </a:lnTo>
                <a:lnTo>
                  <a:pt x="4573328" y="114300"/>
                </a:lnTo>
                <a:lnTo>
                  <a:pt x="4457843" y="88900"/>
                </a:lnTo>
                <a:close/>
              </a:path>
              <a:path w="5976620" h="1574800">
                <a:moveTo>
                  <a:pt x="4278181" y="63500"/>
                </a:moveTo>
                <a:lnTo>
                  <a:pt x="1698438" y="63500"/>
                </a:lnTo>
                <a:lnTo>
                  <a:pt x="1577822" y="88900"/>
                </a:lnTo>
                <a:lnTo>
                  <a:pt x="4398797" y="88900"/>
                </a:lnTo>
                <a:lnTo>
                  <a:pt x="4278181" y="63500"/>
                </a:lnTo>
                <a:close/>
              </a:path>
              <a:path w="5976620" h="1574800">
                <a:moveTo>
                  <a:pt x="4154307" y="50800"/>
                </a:moveTo>
                <a:lnTo>
                  <a:pt x="1822312" y="50800"/>
                </a:lnTo>
                <a:lnTo>
                  <a:pt x="1759976" y="63500"/>
                </a:lnTo>
                <a:lnTo>
                  <a:pt x="4216643" y="63500"/>
                </a:lnTo>
                <a:lnTo>
                  <a:pt x="4154307" y="50800"/>
                </a:lnTo>
                <a:close/>
              </a:path>
              <a:path w="5976620" h="1574800">
                <a:moveTo>
                  <a:pt x="4027306" y="38100"/>
                </a:moveTo>
                <a:lnTo>
                  <a:pt x="1949313" y="38100"/>
                </a:lnTo>
                <a:lnTo>
                  <a:pt x="1885430" y="50800"/>
                </a:lnTo>
                <a:lnTo>
                  <a:pt x="4091189" y="50800"/>
                </a:lnTo>
                <a:lnTo>
                  <a:pt x="4027306" y="38100"/>
                </a:lnTo>
                <a:close/>
              </a:path>
              <a:path w="5976620" h="1574800">
                <a:moveTo>
                  <a:pt x="3897309" y="25400"/>
                </a:moveTo>
                <a:lnTo>
                  <a:pt x="2079310" y="25400"/>
                </a:lnTo>
                <a:lnTo>
                  <a:pt x="2013945" y="38100"/>
                </a:lnTo>
                <a:lnTo>
                  <a:pt x="3962674" y="38100"/>
                </a:lnTo>
                <a:lnTo>
                  <a:pt x="3897309" y="25400"/>
                </a:lnTo>
                <a:close/>
              </a:path>
              <a:path w="5976620" h="1574800">
                <a:moveTo>
                  <a:pt x="3696980" y="12700"/>
                </a:moveTo>
                <a:lnTo>
                  <a:pt x="2279639" y="12700"/>
                </a:lnTo>
                <a:lnTo>
                  <a:pt x="2212174" y="25400"/>
                </a:lnTo>
                <a:lnTo>
                  <a:pt x="3764445" y="25400"/>
                </a:lnTo>
                <a:lnTo>
                  <a:pt x="3696980" y="12700"/>
                </a:lnTo>
                <a:close/>
              </a:path>
              <a:path w="5976620" h="1574800">
                <a:moveTo>
                  <a:pt x="3420607" y="0"/>
                </a:moveTo>
                <a:lnTo>
                  <a:pt x="2556012" y="0"/>
                </a:lnTo>
                <a:lnTo>
                  <a:pt x="2485975" y="12700"/>
                </a:lnTo>
                <a:lnTo>
                  <a:pt x="3490644" y="12700"/>
                </a:lnTo>
                <a:lnTo>
                  <a:pt x="3420607" y="0"/>
                </a:lnTo>
                <a:close/>
              </a:path>
            </a:pathLst>
          </a:custGeom>
          <a:solidFill>
            <a:srgbClr val="99CCFF">
              <a:alpha val="39999"/>
            </a:srgbClr>
          </a:solidFill>
        </p:spPr>
        <p:txBody>
          <a:bodyPr wrap="square" lIns="0" tIns="0" rIns="0" bIns="0" rtlCol="0"/>
          <a:lstStyle/>
          <a:p>
            <a:pPr defTabSz="829178"/>
            <a:endParaRPr sz="1632">
              <a:solidFill>
                <a:prstClr val="black"/>
              </a:solidFill>
              <a:latin typeface="Calibri"/>
            </a:endParaRPr>
          </a:p>
        </p:txBody>
      </p:sp>
      <p:sp>
        <p:nvSpPr>
          <p:cNvPr id="16" name="object 16"/>
          <p:cNvSpPr/>
          <p:nvPr/>
        </p:nvSpPr>
        <p:spPr>
          <a:xfrm>
            <a:off x="3525162" y="2872728"/>
            <a:ext cx="5419605" cy="1437243"/>
          </a:xfrm>
          <a:custGeom>
            <a:avLst/>
            <a:gdLst/>
            <a:ahLst/>
            <a:cxnLst/>
            <a:rect l="l" t="t" r="r" b="b"/>
            <a:pathLst>
              <a:path w="5976620" h="1584960">
                <a:moveTo>
                  <a:pt x="2988309" y="0"/>
                </a:moveTo>
                <a:lnTo>
                  <a:pt x="3061715" y="216"/>
                </a:lnTo>
                <a:lnTo>
                  <a:pt x="3134599" y="861"/>
                </a:lnTo>
                <a:lnTo>
                  <a:pt x="3206947" y="1932"/>
                </a:lnTo>
                <a:lnTo>
                  <a:pt x="3278742" y="3423"/>
                </a:lnTo>
                <a:lnTo>
                  <a:pt x="3349967" y="5330"/>
                </a:lnTo>
                <a:lnTo>
                  <a:pt x="3420607" y="7649"/>
                </a:lnTo>
                <a:lnTo>
                  <a:pt x="3490644" y="10375"/>
                </a:lnTo>
                <a:lnTo>
                  <a:pt x="3560063" y="13505"/>
                </a:lnTo>
                <a:lnTo>
                  <a:pt x="3628847" y="17033"/>
                </a:lnTo>
                <a:lnTo>
                  <a:pt x="3696980" y="20956"/>
                </a:lnTo>
                <a:lnTo>
                  <a:pt x="3764445" y="25268"/>
                </a:lnTo>
                <a:lnTo>
                  <a:pt x="3831227" y="29966"/>
                </a:lnTo>
                <a:lnTo>
                  <a:pt x="3897309" y="35045"/>
                </a:lnTo>
                <a:lnTo>
                  <a:pt x="3962674" y="40501"/>
                </a:lnTo>
                <a:lnTo>
                  <a:pt x="4027306" y="46329"/>
                </a:lnTo>
                <a:lnTo>
                  <a:pt x="4091189" y="52525"/>
                </a:lnTo>
                <a:lnTo>
                  <a:pt x="4154307" y="59085"/>
                </a:lnTo>
                <a:lnTo>
                  <a:pt x="4216643" y="66004"/>
                </a:lnTo>
                <a:lnTo>
                  <a:pt x="4278181" y="73277"/>
                </a:lnTo>
                <a:lnTo>
                  <a:pt x="4338905" y="80902"/>
                </a:lnTo>
                <a:lnTo>
                  <a:pt x="4398797" y="88872"/>
                </a:lnTo>
                <a:lnTo>
                  <a:pt x="4457843" y="97184"/>
                </a:lnTo>
                <a:lnTo>
                  <a:pt x="4516025" y="105833"/>
                </a:lnTo>
                <a:lnTo>
                  <a:pt x="4573328" y="114815"/>
                </a:lnTo>
                <a:lnTo>
                  <a:pt x="4629734" y="124126"/>
                </a:lnTo>
                <a:lnTo>
                  <a:pt x="4685228" y="133760"/>
                </a:lnTo>
                <a:lnTo>
                  <a:pt x="4739794" y="143715"/>
                </a:lnTo>
                <a:lnTo>
                  <a:pt x="4793414" y="153985"/>
                </a:lnTo>
                <a:lnTo>
                  <a:pt x="4846073" y="164566"/>
                </a:lnTo>
                <a:lnTo>
                  <a:pt x="4897754" y="175453"/>
                </a:lnTo>
                <a:lnTo>
                  <a:pt x="4948441" y="186643"/>
                </a:lnTo>
                <a:lnTo>
                  <a:pt x="4998118" y="198130"/>
                </a:lnTo>
                <a:lnTo>
                  <a:pt x="5046768" y="209911"/>
                </a:lnTo>
                <a:lnTo>
                  <a:pt x="5094375" y="221981"/>
                </a:lnTo>
                <a:lnTo>
                  <a:pt x="5140922" y="234336"/>
                </a:lnTo>
                <a:lnTo>
                  <a:pt x="5186394" y="246971"/>
                </a:lnTo>
                <a:lnTo>
                  <a:pt x="5230774" y="259882"/>
                </a:lnTo>
                <a:lnTo>
                  <a:pt x="5274046" y="273064"/>
                </a:lnTo>
                <a:lnTo>
                  <a:pt x="5316192" y="286514"/>
                </a:lnTo>
                <a:lnTo>
                  <a:pt x="5357198" y="300226"/>
                </a:lnTo>
                <a:lnTo>
                  <a:pt x="5397047" y="314197"/>
                </a:lnTo>
                <a:lnTo>
                  <a:pt x="5435721" y="328422"/>
                </a:lnTo>
                <a:lnTo>
                  <a:pt x="5473206" y="342896"/>
                </a:lnTo>
                <a:lnTo>
                  <a:pt x="5509484" y="357616"/>
                </a:lnTo>
                <a:lnTo>
                  <a:pt x="5544540" y="372576"/>
                </a:lnTo>
                <a:lnTo>
                  <a:pt x="5610918" y="403202"/>
                </a:lnTo>
                <a:lnTo>
                  <a:pt x="5672210" y="434738"/>
                </a:lnTo>
                <a:lnTo>
                  <a:pt x="5728284" y="467151"/>
                </a:lnTo>
                <a:lnTo>
                  <a:pt x="5779010" y="500403"/>
                </a:lnTo>
                <a:lnTo>
                  <a:pt x="5824258" y="534462"/>
                </a:lnTo>
                <a:lnTo>
                  <a:pt x="5863897" y="569291"/>
                </a:lnTo>
                <a:lnTo>
                  <a:pt x="5897795" y="604855"/>
                </a:lnTo>
                <a:lnTo>
                  <a:pt x="5925824" y="641119"/>
                </a:lnTo>
                <a:lnTo>
                  <a:pt x="5947851" y="678049"/>
                </a:lnTo>
                <a:lnTo>
                  <a:pt x="5963746" y="715609"/>
                </a:lnTo>
                <a:lnTo>
                  <a:pt x="5973379" y="753764"/>
                </a:lnTo>
                <a:lnTo>
                  <a:pt x="5976620" y="792480"/>
                </a:lnTo>
                <a:lnTo>
                  <a:pt x="5975807" y="811959"/>
                </a:lnTo>
                <a:lnTo>
                  <a:pt x="5969354" y="850496"/>
                </a:lnTo>
                <a:lnTo>
                  <a:pt x="5956573" y="888444"/>
                </a:lnTo>
                <a:lnTo>
                  <a:pt x="5937596" y="925768"/>
                </a:lnTo>
                <a:lnTo>
                  <a:pt x="5912552" y="962433"/>
                </a:lnTo>
                <a:lnTo>
                  <a:pt x="5881572" y="998405"/>
                </a:lnTo>
                <a:lnTo>
                  <a:pt x="5844787" y="1033650"/>
                </a:lnTo>
                <a:lnTo>
                  <a:pt x="5802327" y="1068132"/>
                </a:lnTo>
                <a:lnTo>
                  <a:pt x="5754324" y="1101818"/>
                </a:lnTo>
                <a:lnTo>
                  <a:pt x="5700907" y="1134673"/>
                </a:lnTo>
                <a:lnTo>
                  <a:pt x="5642208" y="1166662"/>
                </a:lnTo>
                <a:lnTo>
                  <a:pt x="5578357" y="1197751"/>
                </a:lnTo>
                <a:lnTo>
                  <a:pt x="5509484" y="1227905"/>
                </a:lnTo>
                <a:lnTo>
                  <a:pt x="5473206" y="1242621"/>
                </a:lnTo>
                <a:lnTo>
                  <a:pt x="5435721" y="1257090"/>
                </a:lnTo>
                <a:lnTo>
                  <a:pt x="5397047" y="1271308"/>
                </a:lnTo>
                <a:lnTo>
                  <a:pt x="5357198" y="1285271"/>
                </a:lnTo>
                <a:lnTo>
                  <a:pt x="5316192" y="1298974"/>
                </a:lnTo>
                <a:lnTo>
                  <a:pt x="5274046" y="1312414"/>
                </a:lnTo>
                <a:lnTo>
                  <a:pt x="5230774" y="1325585"/>
                </a:lnTo>
                <a:lnTo>
                  <a:pt x="5186394" y="1338484"/>
                </a:lnTo>
                <a:lnTo>
                  <a:pt x="5140922" y="1351106"/>
                </a:lnTo>
                <a:lnTo>
                  <a:pt x="5094375" y="1363447"/>
                </a:lnTo>
                <a:lnTo>
                  <a:pt x="5046768" y="1375503"/>
                </a:lnTo>
                <a:lnTo>
                  <a:pt x="4998118" y="1387268"/>
                </a:lnTo>
                <a:lnTo>
                  <a:pt x="4948441" y="1398740"/>
                </a:lnTo>
                <a:lnTo>
                  <a:pt x="4897754" y="1409913"/>
                </a:lnTo>
                <a:lnTo>
                  <a:pt x="4846073" y="1420784"/>
                </a:lnTo>
                <a:lnTo>
                  <a:pt x="4793414" y="1431347"/>
                </a:lnTo>
                <a:lnTo>
                  <a:pt x="4739794" y="1441599"/>
                </a:lnTo>
                <a:lnTo>
                  <a:pt x="4685228" y="1451536"/>
                </a:lnTo>
                <a:lnTo>
                  <a:pt x="4629734" y="1461152"/>
                </a:lnTo>
                <a:lnTo>
                  <a:pt x="4573328" y="1470445"/>
                </a:lnTo>
                <a:lnTo>
                  <a:pt x="4516025" y="1479408"/>
                </a:lnTo>
                <a:lnTo>
                  <a:pt x="4457843" y="1488039"/>
                </a:lnTo>
                <a:lnTo>
                  <a:pt x="4398797" y="1496333"/>
                </a:lnTo>
                <a:lnTo>
                  <a:pt x="4338905" y="1504285"/>
                </a:lnTo>
                <a:lnTo>
                  <a:pt x="4278181" y="1511891"/>
                </a:lnTo>
                <a:lnTo>
                  <a:pt x="4216643" y="1519147"/>
                </a:lnTo>
                <a:lnTo>
                  <a:pt x="4154307" y="1526049"/>
                </a:lnTo>
                <a:lnTo>
                  <a:pt x="4091189" y="1532591"/>
                </a:lnTo>
                <a:lnTo>
                  <a:pt x="4027306" y="1538771"/>
                </a:lnTo>
                <a:lnTo>
                  <a:pt x="3962674" y="1544583"/>
                </a:lnTo>
                <a:lnTo>
                  <a:pt x="3897309" y="1550024"/>
                </a:lnTo>
                <a:lnTo>
                  <a:pt x="3831227" y="1555088"/>
                </a:lnTo>
                <a:lnTo>
                  <a:pt x="3764445" y="1559772"/>
                </a:lnTo>
                <a:lnTo>
                  <a:pt x="3696980" y="1564072"/>
                </a:lnTo>
                <a:lnTo>
                  <a:pt x="3628847" y="1567982"/>
                </a:lnTo>
                <a:lnTo>
                  <a:pt x="3560063" y="1571499"/>
                </a:lnTo>
                <a:lnTo>
                  <a:pt x="3490644" y="1574619"/>
                </a:lnTo>
                <a:lnTo>
                  <a:pt x="3420607" y="1577336"/>
                </a:lnTo>
                <a:lnTo>
                  <a:pt x="3349967" y="1579648"/>
                </a:lnTo>
                <a:lnTo>
                  <a:pt x="3278742" y="1581548"/>
                </a:lnTo>
                <a:lnTo>
                  <a:pt x="3206947" y="1583034"/>
                </a:lnTo>
                <a:lnTo>
                  <a:pt x="3134599" y="1584101"/>
                </a:lnTo>
                <a:lnTo>
                  <a:pt x="3061715" y="1584744"/>
                </a:lnTo>
                <a:lnTo>
                  <a:pt x="2988309" y="1584960"/>
                </a:lnTo>
                <a:lnTo>
                  <a:pt x="2914904" y="1584744"/>
                </a:lnTo>
                <a:lnTo>
                  <a:pt x="2842020" y="1584101"/>
                </a:lnTo>
                <a:lnTo>
                  <a:pt x="2769672" y="1583034"/>
                </a:lnTo>
                <a:lnTo>
                  <a:pt x="2697877" y="1581548"/>
                </a:lnTo>
                <a:lnTo>
                  <a:pt x="2626652" y="1579648"/>
                </a:lnTo>
                <a:lnTo>
                  <a:pt x="2556012" y="1577336"/>
                </a:lnTo>
                <a:lnTo>
                  <a:pt x="2485975" y="1574619"/>
                </a:lnTo>
                <a:lnTo>
                  <a:pt x="2416556" y="1571499"/>
                </a:lnTo>
                <a:lnTo>
                  <a:pt x="2347772" y="1567982"/>
                </a:lnTo>
                <a:lnTo>
                  <a:pt x="2279639" y="1564072"/>
                </a:lnTo>
                <a:lnTo>
                  <a:pt x="2212174" y="1559772"/>
                </a:lnTo>
                <a:lnTo>
                  <a:pt x="2145392" y="1555088"/>
                </a:lnTo>
                <a:lnTo>
                  <a:pt x="2079310" y="1550024"/>
                </a:lnTo>
                <a:lnTo>
                  <a:pt x="2013945" y="1544583"/>
                </a:lnTo>
                <a:lnTo>
                  <a:pt x="1949313" y="1538771"/>
                </a:lnTo>
                <a:lnTo>
                  <a:pt x="1885430" y="1532591"/>
                </a:lnTo>
                <a:lnTo>
                  <a:pt x="1822312" y="1526049"/>
                </a:lnTo>
                <a:lnTo>
                  <a:pt x="1759976" y="1519147"/>
                </a:lnTo>
                <a:lnTo>
                  <a:pt x="1698438" y="1511891"/>
                </a:lnTo>
                <a:lnTo>
                  <a:pt x="1637714" y="1504285"/>
                </a:lnTo>
                <a:lnTo>
                  <a:pt x="1577822" y="1496333"/>
                </a:lnTo>
                <a:lnTo>
                  <a:pt x="1518776" y="1488039"/>
                </a:lnTo>
                <a:lnTo>
                  <a:pt x="1460594" y="1479408"/>
                </a:lnTo>
                <a:lnTo>
                  <a:pt x="1403291" y="1470445"/>
                </a:lnTo>
                <a:lnTo>
                  <a:pt x="1346885" y="1461152"/>
                </a:lnTo>
                <a:lnTo>
                  <a:pt x="1291391" y="1451536"/>
                </a:lnTo>
                <a:lnTo>
                  <a:pt x="1236825" y="1441599"/>
                </a:lnTo>
                <a:lnTo>
                  <a:pt x="1183205" y="1431347"/>
                </a:lnTo>
                <a:lnTo>
                  <a:pt x="1130546" y="1420784"/>
                </a:lnTo>
                <a:lnTo>
                  <a:pt x="1078865" y="1409913"/>
                </a:lnTo>
                <a:lnTo>
                  <a:pt x="1028178" y="1398740"/>
                </a:lnTo>
                <a:lnTo>
                  <a:pt x="978501" y="1387268"/>
                </a:lnTo>
                <a:lnTo>
                  <a:pt x="929851" y="1375503"/>
                </a:lnTo>
                <a:lnTo>
                  <a:pt x="882244" y="1363447"/>
                </a:lnTo>
                <a:lnTo>
                  <a:pt x="835697" y="1351106"/>
                </a:lnTo>
                <a:lnTo>
                  <a:pt x="790225" y="1338484"/>
                </a:lnTo>
                <a:lnTo>
                  <a:pt x="745845" y="1325585"/>
                </a:lnTo>
                <a:lnTo>
                  <a:pt x="702573" y="1312414"/>
                </a:lnTo>
                <a:lnTo>
                  <a:pt x="660427" y="1298974"/>
                </a:lnTo>
                <a:lnTo>
                  <a:pt x="619421" y="1285271"/>
                </a:lnTo>
                <a:lnTo>
                  <a:pt x="579572" y="1271308"/>
                </a:lnTo>
                <a:lnTo>
                  <a:pt x="540898" y="1257090"/>
                </a:lnTo>
                <a:lnTo>
                  <a:pt x="503413" y="1242621"/>
                </a:lnTo>
                <a:lnTo>
                  <a:pt x="467135" y="1227905"/>
                </a:lnTo>
                <a:lnTo>
                  <a:pt x="432079" y="1212947"/>
                </a:lnTo>
                <a:lnTo>
                  <a:pt x="365701" y="1182321"/>
                </a:lnTo>
                <a:lnTo>
                  <a:pt x="304409" y="1150778"/>
                </a:lnTo>
                <a:lnTo>
                  <a:pt x="248335" y="1118351"/>
                </a:lnTo>
                <a:lnTo>
                  <a:pt x="197609" y="1085077"/>
                </a:lnTo>
                <a:lnTo>
                  <a:pt x="152361" y="1050988"/>
                </a:lnTo>
                <a:lnTo>
                  <a:pt x="112722" y="1016121"/>
                </a:lnTo>
                <a:lnTo>
                  <a:pt x="78824" y="980508"/>
                </a:lnTo>
                <a:lnTo>
                  <a:pt x="50795" y="944185"/>
                </a:lnTo>
                <a:lnTo>
                  <a:pt x="28768" y="907186"/>
                </a:lnTo>
                <a:lnTo>
                  <a:pt x="12873" y="869546"/>
                </a:lnTo>
                <a:lnTo>
                  <a:pt x="3240" y="831299"/>
                </a:lnTo>
                <a:lnTo>
                  <a:pt x="0" y="792480"/>
                </a:lnTo>
                <a:lnTo>
                  <a:pt x="812" y="773054"/>
                </a:lnTo>
                <a:lnTo>
                  <a:pt x="7265" y="734615"/>
                </a:lnTo>
                <a:lnTo>
                  <a:pt x="20046" y="696753"/>
                </a:lnTo>
                <a:lnTo>
                  <a:pt x="39023" y="659503"/>
                </a:lnTo>
                <a:lnTo>
                  <a:pt x="64067" y="622902"/>
                </a:lnTo>
                <a:lnTo>
                  <a:pt x="95047" y="586983"/>
                </a:lnTo>
                <a:lnTo>
                  <a:pt x="131832" y="551782"/>
                </a:lnTo>
                <a:lnTo>
                  <a:pt x="174292" y="517334"/>
                </a:lnTo>
                <a:lnTo>
                  <a:pt x="222295" y="483674"/>
                </a:lnTo>
                <a:lnTo>
                  <a:pt x="275712" y="450837"/>
                </a:lnTo>
                <a:lnTo>
                  <a:pt x="334411" y="418858"/>
                </a:lnTo>
                <a:lnTo>
                  <a:pt x="398262" y="387773"/>
                </a:lnTo>
                <a:lnTo>
                  <a:pt x="467135" y="357616"/>
                </a:lnTo>
                <a:lnTo>
                  <a:pt x="503413" y="342896"/>
                </a:lnTo>
                <a:lnTo>
                  <a:pt x="540898" y="328422"/>
                </a:lnTo>
                <a:lnTo>
                  <a:pt x="579572" y="314197"/>
                </a:lnTo>
                <a:lnTo>
                  <a:pt x="619421" y="300226"/>
                </a:lnTo>
                <a:lnTo>
                  <a:pt x="660427" y="286514"/>
                </a:lnTo>
                <a:lnTo>
                  <a:pt x="702573" y="273064"/>
                </a:lnTo>
                <a:lnTo>
                  <a:pt x="745845" y="259882"/>
                </a:lnTo>
                <a:lnTo>
                  <a:pt x="790225" y="246971"/>
                </a:lnTo>
                <a:lnTo>
                  <a:pt x="835697" y="234336"/>
                </a:lnTo>
                <a:lnTo>
                  <a:pt x="882244" y="221981"/>
                </a:lnTo>
                <a:lnTo>
                  <a:pt x="929851" y="209911"/>
                </a:lnTo>
                <a:lnTo>
                  <a:pt x="978501" y="198130"/>
                </a:lnTo>
                <a:lnTo>
                  <a:pt x="1028178" y="186643"/>
                </a:lnTo>
                <a:lnTo>
                  <a:pt x="1078865" y="175453"/>
                </a:lnTo>
                <a:lnTo>
                  <a:pt x="1130546" y="164566"/>
                </a:lnTo>
                <a:lnTo>
                  <a:pt x="1183205" y="153985"/>
                </a:lnTo>
                <a:lnTo>
                  <a:pt x="1236825" y="143715"/>
                </a:lnTo>
                <a:lnTo>
                  <a:pt x="1291391" y="133760"/>
                </a:lnTo>
                <a:lnTo>
                  <a:pt x="1346885" y="124126"/>
                </a:lnTo>
                <a:lnTo>
                  <a:pt x="1403291" y="114815"/>
                </a:lnTo>
                <a:lnTo>
                  <a:pt x="1460594" y="105833"/>
                </a:lnTo>
                <a:lnTo>
                  <a:pt x="1518776" y="97184"/>
                </a:lnTo>
                <a:lnTo>
                  <a:pt x="1577822" y="88872"/>
                </a:lnTo>
                <a:lnTo>
                  <a:pt x="1637714" y="80902"/>
                </a:lnTo>
                <a:lnTo>
                  <a:pt x="1698438" y="73277"/>
                </a:lnTo>
                <a:lnTo>
                  <a:pt x="1759976" y="66004"/>
                </a:lnTo>
                <a:lnTo>
                  <a:pt x="1822312" y="59085"/>
                </a:lnTo>
                <a:lnTo>
                  <a:pt x="1885430" y="52525"/>
                </a:lnTo>
                <a:lnTo>
                  <a:pt x="1949313" y="46329"/>
                </a:lnTo>
                <a:lnTo>
                  <a:pt x="2013945" y="40501"/>
                </a:lnTo>
                <a:lnTo>
                  <a:pt x="2079310" y="35045"/>
                </a:lnTo>
                <a:lnTo>
                  <a:pt x="2145392" y="29966"/>
                </a:lnTo>
                <a:lnTo>
                  <a:pt x="2212174" y="25268"/>
                </a:lnTo>
                <a:lnTo>
                  <a:pt x="2279639" y="20956"/>
                </a:lnTo>
                <a:lnTo>
                  <a:pt x="2347772" y="17033"/>
                </a:lnTo>
                <a:lnTo>
                  <a:pt x="2416556" y="13505"/>
                </a:lnTo>
                <a:lnTo>
                  <a:pt x="2485975" y="10375"/>
                </a:lnTo>
                <a:lnTo>
                  <a:pt x="2556012" y="7649"/>
                </a:lnTo>
                <a:lnTo>
                  <a:pt x="2626652" y="5330"/>
                </a:lnTo>
                <a:lnTo>
                  <a:pt x="2697877" y="3423"/>
                </a:lnTo>
                <a:lnTo>
                  <a:pt x="2769672" y="1932"/>
                </a:lnTo>
                <a:lnTo>
                  <a:pt x="2842020" y="861"/>
                </a:lnTo>
                <a:lnTo>
                  <a:pt x="2914904" y="216"/>
                </a:lnTo>
                <a:lnTo>
                  <a:pt x="2988309" y="0"/>
                </a:lnTo>
                <a:close/>
              </a:path>
            </a:pathLst>
          </a:custGeom>
          <a:ln w="3175">
            <a:solidFill>
              <a:srgbClr val="3364A3"/>
            </a:solidFill>
          </a:ln>
        </p:spPr>
        <p:txBody>
          <a:bodyPr wrap="square" lIns="0" tIns="0" rIns="0" bIns="0" rtlCol="0"/>
          <a:lstStyle/>
          <a:p>
            <a:pPr defTabSz="829178"/>
            <a:endParaRPr sz="1632">
              <a:solidFill>
                <a:prstClr val="black"/>
              </a:solidFill>
              <a:latin typeface="Calibri"/>
            </a:endParaRPr>
          </a:p>
        </p:txBody>
      </p:sp>
      <p:sp>
        <p:nvSpPr>
          <p:cNvPr id="17" name="object 17"/>
          <p:cNvSpPr/>
          <p:nvPr/>
        </p:nvSpPr>
        <p:spPr>
          <a:xfrm>
            <a:off x="3525162" y="2872727"/>
            <a:ext cx="0" cy="0"/>
          </a:xfrm>
          <a:custGeom>
            <a:avLst/>
            <a:gdLst/>
            <a:ahLst/>
            <a:cxnLst/>
            <a:rect l="l" t="t" r="r" b="b"/>
            <a:pathLst>
              <a:path>
                <a:moveTo>
                  <a:pt x="0" y="0"/>
                </a:moveTo>
                <a:lnTo>
                  <a:pt x="0" y="0"/>
                </a:lnTo>
              </a:path>
            </a:pathLst>
          </a:custGeom>
          <a:ln w="3175">
            <a:solidFill>
              <a:srgbClr val="3364A3"/>
            </a:solidFill>
          </a:ln>
        </p:spPr>
        <p:txBody>
          <a:bodyPr wrap="square" lIns="0" tIns="0" rIns="0" bIns="0" rtlCol="0"/>
          <a:lstStyle/>
          <a:p>
            <a:pPr defTabSz="829178"/>
            <a:endParaRPr sz="1632">
              <a:solidFill>
                <a:prstClr val="black"/>
              </a:solidFill>
              <a:latin typeface="Calibri"/>
            </a:endParaRPr>
          </a:p>
        </p:txBody>
      </p:sp>
      <p:sp>
        <p:nvSpPr>
          <p:cNvPr id="18" name="object 18"/>
          <p:cNvSpPr/>
          <p:nvPr/>
        </p:nvSpPr>
        <p:spPr>
          <a:xfrm>
            <a:off x="8944767" y="4309971"/>
            <a:ext cx="0" cy="0"/>
          </a:xfrm>
          <a:custGeom>
            <a:avLst/>
            <a:gdLst/>
            <a:ahLst/>
            <a:cxnLst/>
            <a:rect l="l" t="t" r="r" b="b"/>
            <a:pathLst>
              <a:path>
                <a:moveTo>
                  <a:pt x="0" y="0"/>
                </a:moveTo>
                <a:lnTo>
                  <a:pt x="0" y="0"/>
                </a:lnTo>
              </a:path>
            </a:pathLst>
          </a:custGeom>
          <a:ln w="3175">
            <a:solidFill>
              <a:srgbClr val="3364A3"/>
            </a:solidFill>
          </a:ln>
        </p:spPr>
        <p:txBody>
          <a:bodyPr wrap="square" lIns="0" tIns="0" rIns="0" bIns="0" rtlCol="0"/>
          <a:lstStyle/>
          <a:p>
            <a:pPr defTabSz="829178"/>
            <a:endParaRPr sz="1632">
              <a:solidFill>
                <a:prstClr val="black"/>
              </a:solidFill>
              <a:latin typeface="Calibri"/>
            </a:endParaRPr>
          </a:p>
        </p:txBody>
      </p:sp>
    </p:spTree>
    <p:extLst>
      <p:ext uri="{BB962C8B-B14F-4D97-AF65-F5344CB8AC3E}">
        <p14:creationId xmlns:p14="http://schemas.microsoft.com/office/powerpoint/2010/main" val="398365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381637" y="1036411"/>
            <a:ext cx="7576289" cy="2189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PhD defense</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477"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HUGO SKYOL PLIEGO CORTÉS </a:t>
            </a:r>
            <a:r>
              <a:rPr kumimoji="0" lang="fr-FR" altLang="fr-FR" sz="1477"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(09/2017) Cultivo y capacidad antioxidante de </a:t>
            </a:r>
            <a:r>
              <a:rPr kumimoji="0" lang="fr-FR" altLang="fr-FR" sz="1477"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Rhodymenia pseudopalmata</a:t>
            </a:r>
            <a:r>
              <a:rPr kumimoji="0" lang="fr-FR" altLang="fr-FR" sz="1477"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 (Rhodophyta) en un sistema de acuacultura multitrófica integrada IMTA. Travaux réalisés dans le cadre du projet ECOS Merida, Mexique</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477"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477" b="1"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ROMAIN BOULHO </a:t>
            </a:r>
            <a:r>
              <a:rPr kumimoji="0" lang="fr-FR" altLang="fr-FR" sz="1477"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(19/10/2017). Application de procédés écoresponsables pour l’extraction de molécules de la macroalgue </a:t>
            </a:r>
            <a:r>
              <a:rPr kumimoji="0" lang="fr-FR" altLang="fr-FR" sz="1477" b="0" i="1"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Solieria chordalis</a:t>
            </a:r>
            <a:r>
              <a:rPr kumimoji="0" lang="fr-FR" altLang="fr-FR" sz="1477"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rPr>
              <a:t>, caractérisations chimiques et étude d'activités biologiques. </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477"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Arial" panose="020B0604020202020204" pitchFamily="34" charset="0"/>
            </a:endParaRP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8593" y="3429000"/>
            <a:ext cx="3655549" cy="21845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103" y="3429000"/>
            <a:ext cx="2259261" cy="21845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3935713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252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2529">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2252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additive="repl">
                                        <p:cTn id="16" dur="1" fill="hold">
                                          <p:stCondLst>
                                            <p:cond delay="0"/>
                                          </p:stCondLst>
                                        </p:cTn>
                                        <p:tgtEl>
                                          <p:spTgt spid="22530"/>
                                        </p:tgtEl>
                                        <p:attrNameLst>
                                          <p:attrName>style.visibility</p:attrName>
                                        </p:attrNameLst>
                                      </p:cBhvr>
                                      <p:to>
                                        <p:strVal val="visible"/>
                                      </p:to>
                                    </p:set>
                                    <p:animEffect transition="in" filter="barn(inVertical)">
                                      <p:cBhvr additive="repl">
                                        <p:cTn id="17" dur="500"/>
                                        <p:tgtEl>
                                          <p:spTgt spid="22530"/>
                                        </p:tgtEl>
                                      </p:cBhvr>
                                    </p:animEffect>
                                  </p:childTnLst>
                                </p:cTn>
                              </p:par>
                              <p:par>
                                <p:cTn id="18" presetID="16" presetClass="entr" presetSubtype="21" fill="hold" nodeType="withEffect">
                                  <p:stCondLst>
                                    <p:cond delay="0"/>
                                  </p:stCondLst>
                                  <p:childTnLst>
                                    <p:set>
                                      <p:cBhvr additive="repl">
                                        <p:cTn id="19" dur="1" fill="hold">
                                          <p:stCondLst>
                                            <p:cond delay="0"/>
                                          </p:stCondLst>
                                        </p:cTn>
                                        <p:tgtEl>
                                          <p:spTgt spid="22531"/>
                                        </p:tgtEl>
                                        <p:attrNameLst>
                                          <p:attrName>style.visibility</p:attrName>
                                        </p:attrNameLst>
                                      </p:cBhvr>
                                      <p:to>
                                        <p:strVal val="visible"/>
                                      </p:to>
                                    </p:set>
                                    <p:animEffect transition="in" filter="barn(inVertical)">
                                      <p:cBhvr additive="repl">
                                        <p:cTn id="20"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596" y="771218"/>
            <a:ext cx="2458521" cy="13904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5847" y="3163808"/>
            <a:ext cx="1314240" cy="23251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661" y="771219"/>
            <a:ext cx="1129630" cy="13288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1253" y="3694192"/>
            <a:ext cx="2857042" cy="11017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0" name="Text Box 5"/>
          <p:cNvSpPr txBox="1">
            <a:spLocks noChangeArrowheads="1"/>
          </p:cNvSpPr>
          <p:nvPr/>
        </p:nvSpPr>
        <p:spPr bwMode="auto">
          <a:xfrm>
            <a:off x="5369775" y="1036411"/>
            <a:ext cx="2990370" cy="34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daniel.robledo@cinvestav.mx</a:t>
            </a:r>
          </a:p>
        </p:txBody>
      </p:sp>
      <p:sp>
        <p:nvSpPr>
          <p:cNvPr id="41991" name="Text Box 6"/>
          <p:cNvSpPr txBox="1">
            <a:spLocks noChangeArrowheads="1"/>
          </p:cNvSpPr>
          <p:nvPr/>
        </p:nvSpPr>
        <p:spPr bwMode="auto">
          <a:xfrm>
            <a:off x="5947044" y="4075132"/>
            <a:ext cx="2990370" cy="34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Light" panose="020F03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Light" panose="020F03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Light" panose="020F03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Light" panose="020F030202020403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61" b="0" i="0" u="none" strike="noStrike" kern="1200" cap="none" spc="0" normalizeH="0" baseline="0" noProof="0">
                <a:ln>
                  <a:noFill/>
                </a:ln>
                <a:solidFill>
                  <a:srgbClr val="002060"/>
                </a:solidFill>
                <a:effectLst/>
                <a:uLnTx/>
                <a:uFillTx/>
                <a:latin typeface="Arial Narrow" panose="020B0606020202030204" pitchFamily="34" charset="0"/>
                <a:ea typeface="Microsoft YaHei" panose="020B0503020204020204" pitchFamily="34" charset="-122"/>
                <a:cs typeface="+mn-cs"/>
              </a:rPr>
              <a:t>Nathalie.bourgougnon@univ-ubs.fr</a:t>
            </a:r>
          </a:p>
        </p:txBody>
      </p:sp>
    </p:spTree>
    <p:extLst>
      <p:ext uri="{BB962C8B-B14F-4D97-AF65-F5344CB8AC3E}">
        <p14:creationId xmlns:p14="http://schemas.microsoft.com/office/powerpoint/2010/main" val="18066016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637" y="762428"/>
            <a:ext cx="2392590" cy="13464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1195" y="371233"/>
            <a:ext cx="2837996" cy="21273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1195" y="2604122"/>
            <a:ext cx="2884880" cy="19310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1195" y="4640679"/>
            <a:ext cx="2909788" cy="1645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4596" y="3295672"/>
            <a:ext cx="3655548" cy="2055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3857" y="360976"/>
            <a:ext cx="1975022" cy="263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91528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dirty="0" smtClean="0">
                <a:solidFill>
                  <a:srgbClr val="03607A"/>
                </a:solidFill>
                <a:latin typeface="Calibri"/>
                <a:cs typeface="Calibri"/>
              </a:rPr>
              <a:t>LOPS</a:t>
            </a:r>
            <a:endParaRPr lang="fr-FR" sz="5400" dirty="0">
              <a:solidFill>
                <a:srgbClr val="03607A"/>
              </a:solidFill>
              <a:latin typeface="Calibri"/>
              <a:cs typeface="Calibri"/>
            </a:endParaRP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ous-titre 3"/>
          <p:cNvSpPr>
            <a:spLocks noGrp="1"/>
          </p:cNvSpPr>
          <p:nvPr>
            <p:ph type="subTitle" idx="1"/>
          </p:nvPr>
        </p:nvSpPr>
        <p:spPr/>
        <p:txBody>
          <a:bodyPr/>
          <a:lstStyle/>
          <a:p>
            <a:r>
              <a:rPr lang="fr-FR" dirty="0" smtClean="0"/>
              <a:t>  </a:t>
            </a:r>
            <a:endParaRPr lang="fr-FR" dirty="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1844824"/>
            <a:ext cx="2680098" cy="2456756"/>
          </a:xfrm>
          <a:prstGeom prst="rect">
            <a:avLst/>
          </a:prstGeom>
        </p:spPr>
      </p:pic>
    </p:spTree>
    <p:extLst>
      <p:ext uri="{BB962C8B-B14F-4D97-AF65-F5344CB8AC3E}">
        <p14:creationId xmlns:p14="http://schemas.microsoft.com/office/powerpoint/2010/main" val="35758791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71775" y="857250"/>
            <a:ext cx="6372225" cy="5143500"/>
          </a:xfrm>
          <a:custGeom>
            <a:avLst/>
            <a:gdLst/>
            <a:ahLst/>
            <a:cxnLst/>
            <a:rect l="l" t="t" r="r" b="b"/>
            <a:pathLst>
              <a:path w="8496300" h="6858000">
                <a:moveTo>
                  <a:pt x="0" y="6858000"/>
                </a:moveTo>
                <a:lnTo>
                  <a:pt x="8496300" y="6858000"/>
                </a:lnTo>
                <a:lnTo>
                  <a:pt x="8496300" y="0"/>
                </a:lnTo>
                <a:lnTo>
                  <a:pt x="0" y="0"/>
                </a:lnTo>
                <a:lnTo>
                  <a:pt x="0" y="6858000"/>
                </a:lnTo>
                <a:close/>
              </a:path>
            </a:pathLst>
          </a:custGeom>
          <a:solidFill>
            <a:srgbClr val="4C4848"/>
          </a:solid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0" y="857250"/>
            <a:ext cx="2771775" cy="5143500"/>
          </a:xfrm>
          <a:custGeom>
            <a:avLst/>
            <a:gdLst/>
            <a:ahLst/>
            <a:cxnLst/>
            <a:rect l="l" t="t" r="r" b="b"/>
            <a:pathLst>
              <a:path w="3695700" h="6858000">
                <a:moveTo>
                  <a:pt x="0" y="6858000"/>
                </a:moveTo>
                <a:lnTo>
                  <a:pt x="3695700" y="6858000"/>
                </a:lnTo>
                <a:lnTo>
                  <a:pt x="3695700" y="0"/>
                </a:lnTo>
                <a:lnTo>
                  <a:pt x="0" y="0"/>
                </a:lnTo>
                <a:lnTo>
                  <a:pt x="0" y="6858000"/>
                </a:lnTo>
                <a:close/>
              </a:path>
            </a:pathLst>
          </a:custGeom>
          <a:solidFill>
            <a:srgbClr val="ACCEEB"/>
          </a:solidFill>
        </p:spPr>
        <p:txBody>
          <a:bodyPr wrap="square" lIns="0" tIns="0" rIns="0" bIns="0" rtlCol="0"/>
          <a:lstStyle/>
          <a:p>
            <a:pPr defTabSz="685800"/>
            <a:endParaRPr sz="1350">
              <a:solidFill>
                <a:prstClr val="black"/>
              </a:solidFill>
              <a:latin typeface="Calibri"/>
            </a:endParaRPr>
          </a:p>
        </p:txBody>
      </p:sp>
      <p:sp>
        <p:nvSpPr>
          <p:cNvPr id="4" name="object 4"/>
          <p:cNvSpPr txBox="1"/>
          <p:nvPr/>
        </p:nvSpPr>
        <p:spPr>
          <a:xfrm>
            <a:off x="2950164" y="1703869"/>
            <a:ext cx="6003607" cy="639919"/>
          </a:xfrm>
          <a:prstGeom prst="rect">
            <a:avLst/>
          </a:prstGeom>
        </p:spPr>
        <p:txBody>
          <a:bodyPr vert="horz" wrap="square" lIns="0" tIns="49530" rIns="0" bIns="0" rtlCol="0">
            <a:spAutoFit/>
          </a:bodyPr>
          <a:lstStyle/>
          <a:p>
            <a:pPr marL="648652" marR="3810" indent="-639604" defTabSz="685800">
              <a:lnSpc>
                <a:spcPts val="2325"/>
              </a:lnSpc>
              <a:spcBef>
                <a:spcPts val="390"/>
              </a:spcBef>
            </a:pPr>
            <a:r>
              <a:rPr sz="2175" b="1" spc="-109" dirty="0">
                <a:solidFill>
                  <a:srgbClr val="FFFF00"/>
                </a:solidFill>
                <a:latin typeface="Trebuchet MS"/>
                <a:cs typeface="Trebuchet MS"/>
              </a:rPr>
              <a:t>Bioprospecting </a:t>
            </a:r>
            <a:r>
              <a:rPr sz="2175" b="1" spc="-90" dirty="0">
                <a:solidFill>
                  <a:srgbClr val="FFFF00"/>
                </a:solidFill>
                <a:latin typeface="Trebuchet MS"/>
                <a:cs typeface="Trebuchet MS"/>
              </a:rPr>
              <a:t>of </a:t>
            </a:r>
            <a:r>
              <a:rPr sz="2175" b="1" spc="-109" dirty="0">
                <a:solidFill>
                  <a:srgbClr val="FFFF00"/>
                </a:solidFill>
                <a:latin typeface="Trebuchet MS"/>
                <a:cs typeface="Trebuchet MS"/>
              </a:rPr>
              <a:t>microorganisms from </a:t>
            </a:r>
            <a:r>
              <a:rPr sz="2175" b="1" spc="-101" dirty="0">
                <a:solidFill>
                  <a:srgbClr val="FFFF00"/>
                </a:solidFill>
                <a:latin typeface="Trebuchet MS"/>
                <a:cs typeface="Trebuchet MS"/>
              </a:rPr>
              <a:t>an</a:t>
            </a:r>
            <a:r>
              <a:rPr sz="2175" b="1" spc="-409" dirty="0">
                <a:solidFill>
                  <a:srgbClr val="FFFF00"/>
                </a:solidFill>
                <a:latin typeface="Trebuchet MS"/>
                <a:cs typeface="Trebuchet MS"/>
              </a:rPr>
              <a:t> </a:t>
            </a:r>
            <a:r>
              <a:rPr sz="2175" b="1" spc="-131" dirty="0">
                <a:solidFill>
                  <a:srgbClr val="FFFF00"/>
                </a:solidFill>
                <a:latin typeface="Trebuchet MS"/>
                <a:cs typeface="Trebuchet MS"/>
              </a:rPr>
              <a:t>Antarctic  </a:t>
            </a:r>
            <a:r>
              <a:rPr sz="2175" b="1" spc="-113" dirty="0">
                <a:solidFill>
                  <a:srgbClr val="FFFF00"/>
                </a:solidFill>
                <a:latin typeface="Trebuchet MS"/>
                <a:cs typeface="Trebuchet MS"/>
              </a:rPr>
              <a:t>volcano </a:t>
            </a:r>
            <a:r>
              <a:rPr sz="2175" b="1" spc="-101" dirty="0">
                <a:solidFill>
                  <a:srgbClr val="FFFF00"/>
                </a:solidFill>
                <a:latin typeface="Trebuchet MS"/>
                <a:cs typeface="Trebuchet MS"/>
              </a:rPr>
              <a:t>and its </a:t>
            </a:r>
            <a:r>
              <a:rPr sz="2175" b="1" spc="-113" dirty="0">
                <a:solidFill>
                  <a:srgbClr val="FFFF00"/>
                </a:solidFill>
                <a:latin typeface="Trebuchet MS"/>
                <a:cs typeface="Trebuchet MS"/>
              </a:rPr>
              <a:t>application </a:t>
            </a:r>
            <a:r>
              <a:rPr sz="2175" b="1" spc="-120" dirty="0">
                <a:solidFill>
                  <a:srgbClr val="FFFF00"/>
                </a:solidFill>
                <a:latin typeface="Trebuchet MS"/>
                <a:cs typeface="Trebuchet MS"/>
              </a:rPr>
              <a:t>in </a:t>
            </a:r>
            <a:r>
              <a:rPr sz="2175" b="1" spc="-98" dirty="0">
                <a:solidFill>
                  <a:srgbClr val="FFFF00"/>
                </a:solidFill>
                <a:latin typeface="Trebuchet MS"/>
                <a:cs typeface="Trebuchet MS"/>
              </a:rPr>
              <a:t>oil</a:t>
            </a:r>
            <a:r>
              <a:rPr sz="2175" b="1" spc="-458" dirty="0">
                <a:solidFill>
                  <a:srgbClr val="FFFF00"/>
                </a:solidFill>
                <a:latin typeface="Trebuchet MS"/>
                <a:cs typeface="Trebuchet MS"/>
              </a:rPr>
              <a:t> </a:t>
            </a:r>
            <a:r>
              <a:rPr sz="2175" b="1" spc="-116" dirty="0">
                <a:solidFill>
                  <a:srgbClr val="FFFF00"/>
                </a:solidFill>
                <a:latin typeface="Trebuchet MS"/>
                <a:cs typeface="Trebuchet MS"/>
              </a:rPr>
              <a:t>industry</a:t>
            </a:r>
            <a:endParaRPr sz="2175">
              <a:solidFill>
                <a:prstClr val="black"/>
              </a:solidFill>
              <a:latin typeface="Trebuchet MS"/>
              <a:cs typeface="Trebuchet MS"/>
            </a:endParaRPr>
          </a:p>
        </p:txBody>
      </p:sp>
      <p:sp>
        <p:nvSpPr>
          <p:cNvPr id="5" name="object 5"/>
          <p:cNvSpPr/>
          <p:nvPr/>
        </p:nvSpPr>
        <p:spPr>
          <a:xfrm>
            <a:off x="667096" y="1078573"/>
            <a:ext cx="1596047" cy="1596047"/>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719961" y="1130485"/>
            <a:ext cx="1450628" cy="1450628"/>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705673" y="1116197"/>
            <a:ext cx="1479709" cy="1479709"/>
          </a:xfrm>
          <a:custGeom>
            <a:avLst/>
            <a:gdLst/>
            <a:ahLst/>
            <a:cxnLst/>
            <a:rect l="l" t="t" r="r" b="b"/>
            <a:pathLst>
              <a:path w="1972945" h="1972945">
                <a:moveTo>
                  <a:pt x="0" y="0"/>
                </a:moveTo>
                <a:lnTo>
                  <a:pt x="1972468" y="0"/>
                </a:lnTo>
                <a:lnTo>
                  <a:pt x="1972468" y="1972468"/>
                </a:lnTo>
                <a:lnTo>
                  <a:pt x="0" y="1972468"/>
                </a:lnTo>
                <a:lnTo>
                  <a:pt x="0" y="0"/>
                </a:lnTo>
                <a:close/>
              </a:path>
            </a:pathLst>
          </a:custGeom>
          <a:ln w="38099">
            <a:solidFill>
              <a:srgbClr val="000000"/>
            </a:solidFill>
          </a:ln>
        </p:spPr>
        <p:txBody>
          <a:bodyPr wrap="square" lIns="0" tIns="0" rIns="0" bIns="0" rtlCol="0"/>
          <a:lstStyle/>
          <a:p>
            <a:pPr defTabSz="685800"/>
            <a:endParaRPr sz="1350">
              <a:solidFill>
                <a:prstClr val="black"/>
              </a:solidFill>
              <a:latin typeface="Calibri"/>
            </a:endParaRPr>
          </a:p>
        </p:txBody>
      </p:sp>
      <p:sp>
        <p:nvSpPr>
          <p:cNvPr id="8" name="object 8"/>
          <p:cNvSpPr txBox="1"/>
          <p:nvPr/>
        </p:nvSpPr>
        <p:spPr>
          <a:xfrm>
            <a:off x="254855" y="2682592"/>
            <a:ext cx="2264093" cy="2970108"/>
          </a:xfrm>
          <a:prstGeom prst="rect">
            <a:avLst/>
          </a:prstGeom>
        </p:spPr>
        <p:txBody>
          <a:bodyPr vert="horz" wrap="square" lIns="0" tIns="9525" rIns="0" bIns="0" rtlCol="0">
            <a:spAutoFit/>
          </a:bodyPr>
          <a:lstStyle/>
          <a:p>
            <a:pPr marL="624364" defTabSz="685800">
              <a:spcBef>
                <a:spcPts val="75"/>
              </a:spcBef>
            </a:pPr>
            <a:r>
              <a:rPr sz="1500" b="1" spc="-124" dirty="0">
                <a:solidFill>
                  <a:prstClr val="black"/>
                </a:solidFill>
                <a:latin typeface="Trebuchet MS"/>
                <a:cs typeface="Trebuchet MS"/>
              </a:rPr>
              <a:t>Júnia</a:t>
            </a:r>
            <a:r>
              <a:rPr sz="1500" b="1" spc="-116" dirty="0">
                <a:solidFill>
                  <a:prstClr val="black"/>
                </a:solidFill>
                <a:latin typeface="Trebuchet MS"/>
                <a:cs typeface="Trebuchet MS"/>
              </a:rPr>
              <a:t> </a:t>
            </a:r>
            <a:r>
              <a:rPr sz="1500" b="1" spc="-105" dirty="0">
                <a:solidFill>
                  <a:prstClr val="black"/>
                </a:solidFill>
                <a:latin typeface="Trebuchet MS"/>
                <a:cs typeface="Trebuchet MS"/>
              </a:rPr>
              <a:t>Schultz</a:t>
            </a:r>
            <a:endParaRPr sz="1500">
              <a:solidFill>
                <a:prstClr val="black"/>
              </a:solidFill>
              <a:latin typeface="Trebuchet MS"/>
              <a:cs typeface="Trebuchet MS"/>
            </a:endParaRPr>
          </a:p>
          <a:p>
            <a:pPr marL="9049" marR="3810" indent="-476" algn="ctr" defTabSz="685800">
              <a:lnSpc>
                <a:spcPct val="101899"/>
              </a:lnSpc>
              <a:spcBef>
                <a:spcPts val="1541"/>
              </a:spcBef>
            </a:pPr>
            <a:r>
              <a:rPr sz="1350" spc="-30" dirty="0">
                <a:solidFill>
                  <a:prstClr val="black"/>
                </a:solidFill>
                <a:latin typeface="Trebuchet MS"/>
                <a:cs typeface="Trebuchet MS"/>
              </a:rPr>
              <a:t>PhD </a:t>
            </a:r>
            <a:r>
              <a:rPr sz="1350" spc="-53" dirty="0">
                <a:solidFill>
                  <a:prstClr val="black"/>
                </a:solidFill>
                <a:latin typeface="Trebuchet MS"/>
                <a:cs typeface="Trebuchet MS"/>
              </a:rPr>
              <a:t>student </a:t>
            </a:r>
            <a:r>
              <a:rPr sz="1350" spc="-56" dirty="0">
                <a:solidFill>
                  <a:prstClr val="black"/>
                </a:solidFill>
                <a:latin typeface="Trebuchet MS"/>
                <a:cs typeface="Trebuchet MS"/>
              </a:rPr>
              <a:t>in </a:t>
            </a:r>
            <a:r>
              <a:rPr sz="1350" spc="-64" dirty="0">
                <a:solidFill>
                  <a:prstClr val="black"/>
                </a:solidFill>
                <a:latin typeface="Trebuchet MS"/>
                <a:cs typeface="Trebuchet MS"/>
              </a:rPr>
              <a:t>Plant  </a:t>
            </a:r>
            <a:r>
              <a:rPr sz="1350" spc="-53" dirty="0">
                <a:solidFill>
                  <a:prstClr val="black"/>
                </a:solidFill>
                <a:latin typeface="Trebuchet MS"/>
                <a:cs typeface="Trebuchet MS"/>
              </a:rPr>
              <a:t>Biotechnology </a:t>
            </a:r>
            <a:r>
              <a:rPr sz="1350" spc="-45" dirty="0">
                <a:solidFill>
                  <a:prstClr val="black"/>
                </a:solidFill>
                <a:latin typeface="Trebuchet MS"/>
                <a:cs typeface="Trebuchet MS"/>
              </a:rPr>
              <a:t>and</a:t>
            </a:r>
            <a:r>
              <a:rPr sz="1350" spc="-172" dirty="0">
                <a:solidFill>
                  <a:prstClr val="black"/>
                </a:solidFill>
                <a:latin typeface="Trebuchet MS"/>
                <a:cs typeface="Trebuchet MS"/>
              </a:rPr>
              <a:t> </a:t>
            </a:r>
            <a:r>
              <a:rPr sz="1350" spc="-45" dirty="0">
                <a:solidFill>
                  <a:prstClr val="black"/>
                </a:solidFill>
                <a:latin typeface="Trebuchet MS"/>
                <a:cs typeface="Trebuchet MS"/>
              </a:rPr>
              <a:t>Bioprocesses</a:t>
            </a:r>
            <a:endParaRPr sz="1350">
              <a:solidFill>
                <a:prstClr val="black"/>
              </a:solidFill>
              <a:latin typeface="Trebuchet MS"/>
              <a:cs typeface="Trebuchet MS"/>
            </a:endParaRPr>
          </a:p>
          <a:p>
            <a:pPr defTabSz="685800">
              <a:spcBef>
                <a:spcPts val="23"/>
              </a:spcBef>
            </a:pPr>
            <a:endParaRPr sz="1350">
              <a:solidFill>
                <a:prstClr val="black"/>
              </a:solidFill>
              <a:latin typeface="Times New Roman"/>
              <a:cs typeface="Times New Roman"/>
            </a:endParaRPr>
          </a:p>
          <a:p>
            <a:pPr marL="171450" marR="166211" algn="ctr" defTabSz="685800">
              <a:lnSpc>
                <a:spcPct val="101899"/>
              </a:lnSpc>
            </a:pPr>
            <a:r>
              <a:rPr sz="1350" spc="-68" dirty="0">
                <a:solidFill>
                  <a:prstClr val="black"/>
                </a:solidFill>
                <a:latin typeface="Trebuchet MS"/>
                <a:cs typeface="Trebuchet MS"/>
              </a:rPr>
              <a:t>Federal </a:t>
            </a:r>
            <a:r>
              <a:rPr sz="1350" spc="-53" dirty="0">
                <a:solidFill>
                  <a:prstClr val="black"/>
                </a:solidFill>
                <a:latin typeface="Trebuchet MS"/>
                <a:cs typeface="Trebuchet MS"/>
              </a:rPr>
              <a:t>University of </a:t>
            </a:r>
            <a:r>
              <a:rPr sz="1350" spc="-49" dirty="0">
                <a:solidFill>
                  <a:prstClr val="black"/>
                </a:solidFill>
                <a:latin typeface="Trebuchet MS"/>
                <a:cs typeface="Trebuchet MS"/>
              </a:rPr>
              <a:t>Rio</a:t>
            </a:r>
            <a:r>
              <a:rPr sz="1350" spc="-300" dirty="0">
                <a:solidFill>
                  <a:prstClr val="black"/>
                </a:solidFill>
                <a:latin typeface="Trebuchet MS"/>
                <a:cs typeface="Trebuchet MS"/>
              </a:rPr>
              <a:t> </a:t>
            </a:r>
            <a:r>
              <a:rPr sz="1350" spc="-56" dirty="0">
                <a:solidFill>
                  <a:prstClr val="black"/>
                </a:solidFill>
                <a:latin typeface="Trebuchet MS"/>
                <a:cs typeface="Trebuchet MS"/>
              </a:rPr>
              <a:t>de  </a:t>
            </a:r>
            <a:r>
              <a:rPr sz="1350" spc="-86" dirty="0">
                <a:solidFill>
                  <a:prstClr val="black"/>
                </a:solidFill>
                <a:latin typeface="Trebuchet MS"/>
                <a:cs typeface="Trebuchet MS"/>
              </a:rPr>
              <a:t>Janeiro,</a:t>
            </a:r>
            <a:r>
              <a:rPr sz="1350" spc="-113" dirty="0">
                <a:solidFill>
                  <a:prstClr val="black"/>
                </a:solidFill>
                <a:latin typeface="Trebuchet MS"/>
                <a:cs typeface="Trebuchet MS"/>
              </a:rPr>
              <a:t> </a:t>
            </a:r>
            <a:r>
              <a:rPr sz="1350" spc="-71" dirty="0">
                <a:solidFill>
                  <a:prstClr val="black"/>
                </a:solidFill>
                <a:latin typeface="Trebuchet MS"/>
                <a:cs typeface="Trebuchet MS"/>
              </a:rPr>
              <a:t>Brazil</a:t>
            </a:r>
            <a:endParaRPr sz="1350">
              <a:solidFill>
                <a:prstClr val="black"/>
              </a:solidFill>
              <a:latin typeface="Trebuchet MS"/>
              <a:cs typeface="Trebuchet MS"/>
            </a:endParaRPr>
          </a:p>
          <a:p>
            <a:pPr defTabSz="685800">
              <a:spcBef>
                <a:spcPts val="15"/>
              </a:spcBef>
            </a:pPr>
            <a:endParaRPr sz="1463">
              <a:solidFill>
                <a:prstClr val="black"/>
              </a:solidFill>
              <a:latin typeface="Times New Roman"/>
              <a:cs typeface="Times New Roman"/>
            </a:endParaRPr>
          </a:p>
          <a:p>
            <a:pPr marL="219075" marR="213836" algn="ctr" defTabSz="685800">
              <a:lnSpc>
                <a:spcPts val="1575"/>
              </a:lnSpc>
            </a:pPr>
            <a:r>
              <a:rPr sz="1350" spc="-60" dirty="0">
                <a:solidFill>
                  <a:prstClr val="black"/>
                </a:solidFill>
                <a:latin typeface="Trebuchet MS"/>
                <a:cs typeface="Trebuchet MS"/>
              </a:rPr>
              <a:t>Laboratory </a:t>
            </a:r>
            <a:r>
              <a:rPr sz="1350" spc="-53" dirty="0">
                <a:solidFill>
                  <a:prstClr val="black"/>
                </a:solidFill>
                <a:latin typeface="Trebuchet MS"/>
                <a:cs typeface="Trebuchet MS"/>
              </a:rPr>
              <a:t>of </a:t>
            </a:r>
            <a:r>
              <a:rPr sz="1350" spc="-34" dirty="0">
                <a:solidFill>
                  <a:prstClr val="black"/>
                </a:solidFill>
                <a:latin typeface="Trebuchet MS"/>
                <a:cs typeface="Trebuchet MS"/>
              </a:rPr>
              <a:t>Molecular  </a:t>
            </a:r>
            <a:r>
              <a:rPr sz="1350" spc="-38" dirty="0">
                <a:solidFill>
                  <a:prstClr val="black"/>
                </a:solidFill>
                <a:latin typeface="Trebuchet MS"/>
                <a:cs typeface="Trebuchet MS"/>
              </a:rPr>
              <a:t>Microbial </a:t>
            </a:r>
            <a:r>
              <a:rPr sz="1350" spc="-56" dirty="0">
                <a:solidFill>
                  <a:prstClr val="black"/>
                </a:solidFill>
                <a:latin typeface="Trebuchet MS"/>
                <a:cs typeface="Trebuchet MS"/>
              </a:rPr>
              <a:t>Ecology</a:t>
            </a:r>
            <a:r>
              <a:rPr sz="1350" spc="-191" dirty="0">
                <a:solidFill>
                  <a:prstClr val="black"/>
                </a:solidFill>
                <a:latin typeface="Trebuchet MS"/>
                <a:cs typeface="Trebuchet MS"/>
              </a:rPr>
              <a:t> </a:t>
            </a:r>
            <a:r>
              <a:rPr sz="1350" spc="4" dirty="0">
                <a:solidFill>
                  <a:prstClr val="black"/>
                </a:solidFill>
                <a:latin typeface="Trebuchet MS"/>
                <a:cs typeface="Trebuchet MS"/>
              </a:rPr>
              <a:t>(LEMM)</a:t>
            </a:r>
            <a:endParaRPr sz="1350">
              <a:solidFill>
                <a:prstClr val="black"/>
              </a:solidFill>
              <a:latin typeface="Trebuchet MS"/>
              <a:cs typeface="Trebuchet MS"/>
            </a:endParaRPr>
          </a:p>
          <a:p>
            <a:pPr defTabSz="685800"/>
            <a:endParaRPr sz="1500">
              <a:solidFill>
                <a:prstClr val="black"/>
              </a:solidFill>
              <a:latin typeface="Times New Roman"/>
              <a:cs typeface="Times New Roman"/>
            </a:endParaRPr>
          </a:p>
          <a:p>
            <a:pPr marL="164306" marR="159068" algn="ctr" defTabSz="685800">
              <a:lnSpc>
                <a:spcPts val="1575"/>
              </a:lnSpc>
            </a:pPr>
            <a:r>
              <a:rPr sz="1350" spc="-53" dirty="0">
                <a:solidFill>
                  <a:prstClr val="black"/>
                </a:solidFill>
                <a:latin typeface="Trebuchet MS"/>
                <a:cs typeface="Trebuchet MS"/>
              </a:rPr>
              <a:t>Advisor: </a:t>
            </a:r>
            <a:r>
              <a:rPr sz="1350" spc="-75" dirty="0">
                <a:solidFill>
                  <a:prstClr val="black"/>
                </a:solidFill>
                <a:latin typeface="Trebuchet MS"/>
                <a:cs typeface="Trebuchet MS"/>
              </a:rPr>
              <a:t>Prof. </a:t>
            </a:r>
            <a:r>
              <a:rPr sz="1350" spc="-71" dirty="0">
                <a:solidFill>
                  <a:prstClr val="black"/>
                </a:solidFill>
                <a:latin typeface="Trebuchet MS"/>
                <a:cs typeface="Trebuchet MS"/>
              </a:rPr>
              <a:t>Dr.</a:t>
            </a:r>
            <a:r>
              <a:rPr sz="1350" spc="-229" dirty="0">
                <a:solidFill>
                  <a:prstClr val="black"/>
                </a:solidFill>
                <a:latin typeface="Trebuchet MS"/>
                <a:cs typeface="Trebuchet MS"/>
              </a:rPr>
              <a:t> </a:t>
            </a:r>
            <a:r>
              <a:rPr sz="1350" spc="-60" dirty="0">
                <a:solidFill>
                  <a:prstClr val="black"/>
                </a:solidFill>
                <a:latin typeface="Trebuchet MS"/>
                <a:cs typeface="Trebuchet MS"/>
              </a:rPr>
              <a:t>Alexandre  </a:t>
            </a:r>
            <a:r>
              <a:rPr sz="1350" spc="-45" dirty="0">
                <a:solidFill>
                  <a:prstClr val="black"/>
                </a:solidFill>
                <a:latin typeface="Trebuchet MS"/>
                <a:cs typeface="Trebuchet MS"/>
              </a:rPr>
              <a:t>Soares </a:t>
            </a:r>
            <a:r>
              <a:rPr sz="1350" spc="-41" dirty="0">
                <a:solidFill>
                  <a:prstClr val="black"/>
                </a:solidFill>
                <a:latin typeface="Trebuchet MS"/>
                <a:cs typeface="Trebuchet MS"/>
              </a:rPr>
              <a:t>ROSADO, </a:t>
            </a:r>
            <a:r>
              <a:rPr sz="1350" spc="-75" dirty="0">
                <a:solidFill>
                  <a:prstClr val="black"/>
                </a:solidFill>
                <a:latin typeface="Trebuchet MS"/>
                <a:cs typeface="Trebuchet MS"/>
              </a:rPr>
              <a:t>Prof.</a:t>
            </a:r>
            <a:r>
              <a:rPr sz="1350" spc="-259" dirty="0">
                <a:solidFill>
                  <a:prstClr val="black"/>
                </a:solidFill>
                <a:latin typeface="Trebuchet MS"/>
                <a:cs typeface="Trebuchet MS"/>
              </a:rPr>
              <a:t> </a:t>
            </a:r>
            <a:r>
              <a:rPr sz="1350" spc="-71" dirty="0">
                <a:solidFill>
                  <a:prstClr val="black"/>
                </a:solidFill>
                <a:latin typeface="Trebuchet MS"/>
                <a:cs typeface="Trebuchet MS"/>
              </a:rPr>
              <a:t>Dr.</a:t>
            </a:r>
            <a:endParaRPr sz="1350">
              <a:solidFill>
                <a:prstClr val="black"/>
              </a:solidFill>
              <a:latin typeface="Trebuchet MS"/>
              <a:cs typeface="Trebuchet MS"/>
            </a:endParaRPr>
          </a:p>
          <a:p>
            <a:pPr algn="ctr" defTabSz="685800">
              <a:lnSpc>
                <a:spcPts val="1605"/>
              </a:lnSpc>
            </a:pPr>
            <a:r>
              <a:rPr sz="1350" spc="-11" dirty="0">
                <a:solidFill>
                  <a:prstClr val="black"/>
                </a:solidFill>
                <a:latin typeface="Trebuchet MS"/>
                <a:cs typeface="Trebuchet MS"/>
              </a:rPr>
              <a:t>Mohamed</a:t>
            </a:r>
            <a:r>
              <a:rPr sz="1350" spc="-109" dirty="0">
                <a:solidFill>
                  <a:prstClr val="black"/>
                </a:solidFill>
                <a:latin typeface="Trebuchet MS"/>
                <a:cs typeface="Trebuchet MS"/>
              </a:rPr>
              <a:t> </a:t>
            </a:r>
            <a:r>
              <a:rPr sz="1350" spc="-71" dirty="0">
                <a:solidFill>
                  <a:prstClr val="black"/>
                </a:solidFill>
                <a:latin typeface="Trebuchet MS"/>
                <a:cs typeface="Trebuchet MS"/>
              </a:rPr>
              <a:t>JEBBAR</a:t>
            </a:r>
            <a:endParaRPr sz="1350">
              <a:solidFill>
                <a:prstClr val="black"/>
              </a:solidFill>
              <a:latin typeface="Trebuchet MS"/>
              <a:cs typeface="Trebuchet MS"/>
            </a:endParaRPr>
          </a:p>
        </p:txBody>
      </p:sp>
      <p:sp>
        <p:nvSpPr>
          <p:cNvPr id="9" name="object 9"/>
          <p:cNvSpPr/>
          <p:nvPr/>
        </p:nvSpPr>
        <p:spPr>
          <a:xfrm>
            <a:off x="3030560" y="2413968"/>
            <a:ext cx="5838825" cy="0"/>
          </a:xfrm>
          <a:custGeom>
            <a:avLst/>
            <a:gdLst/>
            <a:ahLst/>
            <a:cxnLst/>
            <a:rect l="l" t="t" r="r" b="b"/>
            <a:pathLst>
              <a:path w="7785100">
                <a:moveTo>
                  <a:pt x="0" y="0"/>
                </a:moveTo>
                <a:lnTo>
                  <a:pt x="7784504" y="1"/>
                </a:lnTo>
              </a:path>
            </a:pathLst>
          </a:custGeom>
          <a:ln w="6349">
            <a:solidFill>
              <a:srgbClr val="5488CF"/>
            </a:solidFill>
          </a:ln>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2890552" y="2503208"/>
            <a:ext cx="6118403" cy="2109178"/>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7047378" y="4785492"/>
            <a:ext cx="418624" cy="453866"/>
          </a:xfrm>
          <a:custGeom>
            <a:avLst/>
            <a:gdLst/>
            <a:ahLst/>
            <a:cxnLst/>
            <a:rect l="l" t="t" r="r" b="b"/>
            <a:pathLst>
              <a:path w="558165" h="605154">
                <a:moveTo>
                  <a:pt x="557929" y="0"/>
                </a:moveTo>
                <a:lnTo>
                  <a:pt x="0" y="604763"/>
                </a:lnTo>
              </a:path>
            </a:pathLst>
          </a:custGeom>
          <a:ln w="12700">
            <a:solidFill>
              <a:srgbClr val="426EAC"/>
            </a:solidFill>
          </a:ln>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7794623" y="4792475"/>
            <a:ext cx="0" cy="686276"/>
          </a:xfrm>
          <a:custGeom>
            <a:avLst/>
            <a:gdLst/>
            <a:ahLst/>
            <a:cxnLst/>
            <a:rect l="l" t="t" r="r" b="b"/>
            <a:pathLst>
              <a:path h="915035">
                <a:moveTo>
                  <a:pt x="0" y="0"/>
                </a:moveTo>
                <a:lnTo>
                  <a:pt x="0" y="914438"/>
                </a:lnTo>
              </a:path>
            </a:pathLst>
          </a:custGeom>
          <a:ln w="12699">
            <a:solidFill>
              <a:srgbClr val="426EAC"/>
            </a:solidFill>
          </a:ln>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8128879" y="4799458"/>
            <a:ext cx="418624" cy="453866"/>
          </a:xfrm>
          <a:custGeom>
            <a:avLst/>
            <a:gdLst/>
            <a:ahLst/>
            <a:cxnLst/>
            <a:rect l="l" t="t" r="r" b="b"/>
            <a:pathLst>
              <a:path w="558165" h="605154">
                <a:moveTo>
                  <a:pt x="0" y="0"/>
                </a:moveTo>
                <a:lnTo>
                  <a:pt x="557930" y="604763"/>
                </a:lnTo>
              </a:path>
            </a:pathLst>
          </a:custGeom>
          <a:ln w="12700">
            <a:solidFill>
              <a:srgbClr val="426EAC"/>
            </a:solidFill>
          </a:ln>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7390390" y="4129831"/>
            <a:ext cx="806412" cy="815948"/>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7390390" y="4129830"/>
            <a:ext cx="806768" cy="816293"/>
          </a:xfrm>
          <a:custGeom>
            <a:avLst/>
            <a:gdLst/>
            <a:ahLst/>
            <a:cxnLst/>
            <a:rect l="l" t="t" r="r" b="b"/>
            <a:pathLst>
              <a:path w="1075690" h="1088389">
                <a:moveTo>
                  <a:pt x="0" y="543965"/>
                </a:moveTo>
                <a:lnTo>
                  <a:pt x="2197" y="494453"/>
                </a:lnTo>
                <a:lnTo>
                  <a:pt x="8661" y="446187"/>
                </a:lnTo>
                <a:lnTo>
                  <a:pt x="19203" y="399358"/>
                </a:lnTo>
                <a:lnTo>
                  <a:pt x="33634" y="354158"/>
                </a:lnTo>
                <a:lnTo>
                  <a:pt x="51762" y="310780"/>
                </a:lnTo>
                <a:lnTo>
                  <a:pt x="73399" y="269415"/>
                </a:lnTo>
                <a:lnTo>
                  <a:pt x="98354" y="230256"/>
                </a:lnTo>
                <a:lnTo>
                  <a:pt x="126438" y="193495"/>
                </a:lnTo>
                <a:lnTo>
                  <a:pt x="157461" y="159323"/>
                </a:lnTo>
                <a:lnTo>
                  <a:pt x="191233" y="127933"/>
                </a:lnTo>
                <a:lnTo>
                  <a:pt x="227565" y="99517"/>
                </a:lnTo>
                <a:lnTo>
                  <a:pt x="266266" y="74267"/>
                </a:lnTo>
                <a:lnTo>
                  <a:pt x="307147" y="52374"/>
                </a:lnTo>
                <a:lnTo>
                  <a:pt x="350019" y="34031"/>
                </a:lnTo>
                <a:lnTo>
                  <a:pt x="394690" y="19430"/>
                </a:lnTo>
                <a:lnTo>
                  <a:pt x="440972" y="8764"/>
                </a:lnTo>
                <a:lnTo>
                  <a:pt x="488674" y="2223"/>
                </a:lnTo>
                <a:lnTo>
                  <a:pt x="537607" y="0"/>
                </a:lnTo>
                <a:lnTo>
                  <a:pt x="586541" y="2223"/>
                </a:lnTo>
                <a:lnTo>
                  <a:pt x="634243" y="8764"/>
                </a:lnTo>
                <a:lnTo>
                  <a:pt x="680525" y="19430"/>
                </a:lnTo>
                <a:lnTo>
                  <a:pt x="725196" y="34031"/>
                </a:lnTo>
                <a:lnTo>
                  <a:pt x="768068" y="52374"/>
                </a:lnTo>
                <a:lnTo>
                  <a:pt x="808949" y="74267"/>
                </a:lnTo>
                <a:lnTo>
                  <a:pt x="847651" y="99517"/>
                </a:lnTo>
                <a:lnTo>
                  <a:pt x="883982" y="127933"/>
                </a:lnTo>
                <a:lnTo>
                  <a:pt x="917755" y="159323"/>
                </a:lnTo>
                <a:lnTo>
                  <a:pt x="948779" y="193495"/>
                </a:lnTo>
                <a:lnTo>
                  <a:pt x="976863" y="230256"/>
                </a:lnTo>
                <a:lnTo>
                  <a:pt x="1001819" y="269415"/>
                </a:lnTo>
                <a:lnTo>
                  <a:pt x="1023456" y="310780"/>
                </a:lnTo>
                <a:lnTo>
                  <a:pt x="1041584" y="354158"/>
                </a:lnTo>
                <a:lnTo>
                  <a:pt x="1056015" y="399358"/>
                </a:lnTo>
                <a:lnTo>
                  <a:pt x="1066557" y="446187"/>
                </a:lnTo>
                <a:lnTo>
                  <a:pt x="1073022" y="494453"/>
                </a:lnTo>
                <a:lnTo>
                  <a:pt x="1075219" y="543965"/>
                </a:lnTo>
                <a:lnTo>
                  <a:pt x="1073022" y="593477"/>
                </a:lnTo>
                <a:lnTo>
                  <a:pt x="1066557" y="641744"/>
                </a:lnTo>
                <a:lnTo>
                  <a:pt x="1056015" y="688573"/>
                </a:lnTo>
                <a:lnTo>
                  <a:pt x="1041584" y="733772"/>
                </a:lnTo>
                <a:lnTo>
                  <a:pt x="1023456" y="777150"/>
                </a:lnTo>
                <a:lnTo>
                  <a:pt x="1001819" y="818514"/>
                </a:lnTo>
                <a:lnTo>
                  <a:pt x="976863" y="857673"/>
                </a:lnTo>
                <a:lnTo>
                  <a:pt x="948779" y="894434"/>
                </a:lnTo>
                <a:lnTo>
                  <a:pt x="917755" y="928606"/>
                </a:lnTo>
                <a:lnTo>
                  <a:pt x="883982" y="959996"/>
                </a:lnTo>
                <a:lnTo>
                  <a:pt x="847651" y="988412"/>
                </a:lnTo>
                <a:lnTo>
                  <a:pt x="808949" y="1013662"/>
                </a:lnTo>
                <a:lnTo>
                  <a:pt x="768068" y="1035554"/>
                </a:lnTo>
                <a:lnTo>
                  <a:pt x="725196" y="1053897"/>
                </a:lnTo>
                <a:lnTo>
                  <a:pt x="680525" y="1068498"/>
                </a:lnTo>
                <a:lnTo>
                  <a:pt x="634243" y="1079165"/>
                </a:lnTo>
                <a:lnTo>
                  <a:pt x="586541" y="1085706"/>
                </a:lnTo>
                <a:lnTo>
                  <a:pt x="537607" y="1087929"/>
                </a:lnTo>
                <a:lnTo>
                  <a:pt x="488674" y="1085706"/>
                </a:lnTo>
                <a:lnTo>
                  <a:pt x="440972" y="1079165"/>
                </a:lnTo>
                <a:lnTo>
                  <a:pt x="394690" y="1068498"/>
                </a:lnTo>
                <a:lnTo>
                  <a:pt x="350019" y="1053897"/>
                </a:lnTo>
                <a:lnTo>
                  <a:pt x="307147" y="1035554"/>
                </a:lnTo>
                <a:lnTo>
                  <a:pt x="266266" y="1013662"/>
                </a:lnTo>
                <a:lnTo>
                  <a:pt x="227565" y="988412"/>
                </a:lnTo>
                <a:lnTo>
                  <a:pt x="191233" y="959996"/>
                </a:lnTo>
                <a:lnTo>
                  <a:pt x="157461" y="928606"/>
                </a:lnTo>
                <a:lnTo>
                  <a:pt x="126438" y="894434"/>
                </a:lnTo>
                <a:lnTo>
                  <a:pt x="98354" y="857673"/>
                </a:lnTo>
                <a:lnTo>
                  <a:pt x="73399" y="818514"/>
                </a:lnTo>
                <a:lnTo>
                  <a:pt x="51762" y="777150"/>
                </a:lnTo>
                <a:lnTo>
                  <a:pt x="33634" y="733772"/>
                </a:lnTo>
                <a:lnTo>
                  <a:pt x="19203" y="688573"/>
                </a:lnTo>
                <a:lnTo>
                  <a:pt x="8661" y="641744"/>
                </a:lnTo>
                <a:lnTo>
                  <a:pt x="2197" y="593477"/>
                </a:lnTo>
                <a:lnTo>
                  <a:pt x="0" y="543965"/>
                </a:lnTo>
                <a:close/>
              </a:path>
            </a:pathLst>
          </a:custGeom>
          <a:ln w="12699">
            <a:solidFill>
              <a:srgbClr val="FFFFFF"/>
            </a:solidFill>
          </a:ln>
        </p:spPr>
        <p:txBody>
          <a:bodyPr wrap="square" lIns="0" tIns="0" rIns="0" bIns="0" rtlCol="0"/>
          <a:lstStyle/>
          <a:p>
            <a:pPr defTabSz="685800"/>
            <a:endParaRPr sz="1350">
              <a:solidFill>
                <a:prstClr val="black"/>
              </a:solidFill>
              <a:latin typeface="Calibri"/>
            </a:endParaRPr>
          </a:p>
        </p:txBody>
      </p:sp>
      <p:sp>
        <p:nvSpPr>
          <p:cNvPr id="16" name="object 16"/>
          <p:cNvSpPr/>
          <p:nvPr/>
        </p:nvSpPr>
        <p:spPr>
          <a:xfrm>
            <a:off x="8255450" y="4946752"/>
            <a:ext cx="613496" cy="605834"/>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7" name="object 17"/>
          <p:cNvSpPr/>
          <p:nvPr/>
        </p:nvSpPr>
        <p:spPr>
          <a:xfrm>
            <a:off x="8255451" y="4946752"/>
            <a:ext cx="613886" cy="606266"/>
          </a:xfrm>
          <a:custGeom>
            <a:avLst/>
            <a:gdLst/>
            <a:ahLst/>
            <a:cxnLst/>
            <a:rect l="l" t="t" r="r" b="b"/>
            <a:pathLst>
              <a:path w="818515" h="808354">
                <a:moveTo>
                  <a:pt x="408996" y="0"/>
                </a:moveTo>
                <a:lnTo>
                  <a:pt x="456694" y="2717"/>
                </a:lnTo>
                <a:lnTo>
                  <a:pt x="502776" y="10667"/>
                </a:lnTo>
                <a:lnTo>
                  <a:pt x="546934" y="23546"/>
                </a:lnTo>
                <a:lnTo>
                  <a:pt x="588863" y="41051"/>
                </a:lnTo>
                <a:lnTo>
                  <a:pt x="628255" y="62880"/>
                </a:lnTo>
                <a:lnTo>
                  <a:pt x="664803" y="88730"/>
                </a:lnTo>
                <a:lnTo>
                  <a:pt x="698201" y="118296"/>
                </a:lnTo>
                <a:lnTo>
                  <a:pt x="728142" y="151277"/>
                </a:lnTo>
                <a:lnTo>
                  <a:pt x="754318" y="187369"/>
                </a:lnTo>
                <a:lnTo>
                  <a:pt x="776423" y="226269"/>
                </a:lnTo>
                <a:lnTo>
                  <a:pt x="794150" y="267674"/>
                </a:lnTo>
                <a:lnTo>
                  <a:pt x="807192" y="311281"/>
                </a:lnTo>
                <a:lnTo>
                  <a:pt x="815242" y="356787"/>
                </a:lnTo>
                <a:lnTo>
                  <a:pt x="817994" y="403889"/>
                </a:lnTo>
                <a:lnTo>
                  <a:pt x="815242" y="450991"/>
                </a:lnTo>
                <a:lnTo>
                  <a:pt x="807192" y="496498"/>
                </a:lnTo>
                <a:lnTo>
                  <a:pt x="794150" y="540105"/>
                </a:lnTo>
                <a:lnTo>
                  <a:pt x="776423" y="581510"/>
                </a:lnTo>
                <a:lnTo>
                  <a:pt x="754318" y="620410"/>
                </a:lnTo>
                <a:lnTo>
                  <a:pt x="728142" y="656502"/>
                </a:lnTo>
                <a:lnTo>
                  <a:pt x="698201" y="689483"/>
                </a:lnTo>
                <a:lnTo>
                  <a:pt x="664803" y="719050"/>
                </a:lnTo>
                <a:lnTo>
                  <a:pt x="628255" y="744899"/>
                </a:lnTo>
                <a:lnTo>
                  <a:pt x="588863" y="766728"/>
                </a:lnTo>
                <a:lnTo>
                  <a:pt x="546934" y="784234"/>
                </a:lnTo>
                <a:lnTo>
                  <a:pt x="502776" y="797113"/>
                </a:lnTo>
                <a:lnTo>
                  <a:pt x="456694" y="805063"/>
                </a:lnTo>
                <a:lnTo>
                  <a:pt x="408996" y="807780"/>
                </a:lnTo>
                <a:lnTo>
                  <a:pt x="361299" y="805063"/>
                </a:lnTo>
                <a:lnTo>
                  <a:pt x="315217" y="797113"/>
                </a:lnTo>
                <a:lnTo>
                  <a:pt x="271058" y="784234"/>
                </a:lnTo>
                <a:lnTo>
                  <a:pt x="229130" y="766728"/>
                </a:lnTo>
                <a:lnTo>
                  <a:pt x="189738" y="744899"/>
                </a:lnTo>
                <a:lnTo>
                  <a:pt x="153190" y="719050"/>
                </a:lnTo>
                <a:lnTo>
                  <a:pt x="119792" y="689483"/>
                </a:lnTo>
                <a:lnTo>
                  <a:pt x="89851" y="656502"/>
                </a:lnTo>
                <a:lnTo>
                  <a:pt x="63675" y="620410"/>
                </a:lnTo>
                <a:lnTo>
                  <a:pt x="41570" y="581510"/>
                </a:lnTo>
                <a:lnTo>
                  <a:pt x="23843" y="540105"/>
                </a:lnTo>
                <a:lnTo>
                  <a:pt x="10801" y="496498"/>
                </a:lnTo>
                <a:lnTo>
                  <a:pt x="2751" y="450991"/>
                </a:lnTo>
                <a:lnTo>
                  <a:pt x="0" y="403889"/>
                </a:lnTo>
                <a:lnTo>
                  <a:pt x="2751" y="356787"/>
                </a:lnTo>
                <a:lnTo>
                  <a:pt x="10801" y="311281"/>
                </a:lnTo>
                <a:lnTo>
                  <a:pt x="23843" y="267674"/>
                </a:lnTo>
                <a:lnTo>
                  <a:pt x="41570" y="226269"/>
                </a:lnTo>
                <a:lnTo>
                  <a:pt x="63675" y="187369"/>
                </a:lnTo>
                <a:lnTo>
                  <a:pt x="89851" y="151277"/>
                </a:lnTo>
                <a:lnTo>
                  <a:pt x="119792" y="118296"/>
                </a:lnTo>
                <a:lnTo>
                  <a:pt x="153190" y="88730"/>
                </a:lnTo>
                <a:lnTo>
                  <a:pt x="189738" y="62880"/>
                </a:lnTo>
                <a:lnTo>
                  <a:pt x="229130" y="41051"/>
                </a:lnTo>
                <a:lnTo>
                  <a:pt x="271058" y="23546"/>
                </a:lnTo>
                <a:lnTo>
                  <a:pt x="315217" y="10667"/>
                </a:lnTo>
                <a:lnTo>
                  <a:pt x="361299" y="2717"/>
                </a:lnTo>
                <a:lnTo>
                  <a:pt x="408996" y="0"/>
                </a:lnTo>
                <a:close/>
              </a:path>
            </a:pathLst>
          </a:custGeom>
          <a:ln w="12699">
            <a:solidFill>
              <a:srgbClr val="FFFFFF"/>
            </a:solidFill>
          </a:ln>
        </p:spPr>
        <p:txBody>
          <a:bodyPr wrap="square" lIns="0" tIns="0" rIns="0" bIns="0" rtlCol="0"/>
          <a:lstStyle/>
          <a:p>
            <a:pPr defTabSz="685800"/>
            <a:endParaRPr sz="1350">
              <a:solidFill>
                <a:prstClr val="black"/>
              </a:solidFill>
              <a:latin typeface="Calibri"/>
            </a:endParaRPr>
          </a:p>
        </p:txBody>
      </p:sp>
      <p:sp>
        <p:nvSpPr>
          <p:cNvPr id="18" name="object 18"/>
          <p:cNvSpPr/>
          <p:nvPr/>
        </p:nvSpPr>
        <p:spPr>
          <a:xfrm>
            <a:off x="7498175" y="5147129"/>
            <a:ext cx="613496" cy="605835"/>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9" name="object 19"/>
          <p:cNvSpPr/>
          <p:nvPr/>
        </p:nvSpPr>
        <p:spPr>
          <a:xfrm>
            <a:off x="7498176" y="5147129"/>
            <a:ext cx="613886" cy="606266"/>
          </a:xfrm>
          <a:custGeom>
            <a:avLst/>
            <a:gdLst/>
            <a:ahLst/>
            <a:cxnLst/>
            <a:rect l="l" t="t" r="r" b="b"/>
            <a:pathLst>
              <a:path w="818515" h="808354">
                <a:moveTo>
                  <a:pt x="408996" y="0"/>
                </a:moveTo>
                <a:lnTo>
                  <a:pt x="456694" y="2717"/>
                </a:lnTo>
                <a:lnTo>
                  <a:pt x="502775" y="10667"/>
                </a:lnTo>
                <a:lnTo>
                  <a:pt x="546934" y="23546"/>
                </a:lnTo>
                <a:lnTo>
                  <a:pt x="588863" y="41051"/>
                </a:lnTo>
                <a:lnTo>
                  <a:pt x="628255" y="62880"/>
                </a:lnTo>
                <a:lnTo>
                  <a:pt x="664803" y="88730"/>
                </a:lnTo>
                <a:lnTo>
                  <a:pt x="698201" y="118296"/>
                </a:lnTo>
                <a:lnTo>
                  <a:pt x="728141" y="151277"/>
                </a:lnTo>
                <a:lnTo>
                  <a:pt x="754318" y="187369"/>
                </a:lnTo>
                <a:lnTo>
                  <a:pt x="776423" y="226269"/>
                </a:lnTo>
                <a:lnTo>
                  <a:pt x="794150" y="267674"/>
                </a:lnTo>
                <a:lnTo>
                  <a:pt x="807192" y="311282"/>
                </a:lnTo>
                <a:lnTo>
                  <a:pt x="815242" y="356788"/>
                </a:lnTo>
                <a:lnTo>
                  <a:pt x="817994" y="403890"/>
                </a:lnTo>
                <a:lnTo>
                  <a:pt x="815242" y="450992"/>
                </a:lnTo>
                <a:lnTo>
                  <a:pt x="807192" y="496498"/>
                </a:lnTo>
                <a:lnTo>
                  <a:pt x="794150" y="540105"/>
                </a:lnTo>
                <a:lnTo>
                  <a:pt x="776423" y="581510"/>
                </a:lnTo>
                <a:lnTo>
                  <a:pt x="754318" y="620410"/>
                </a:lnTo>
                <a:lnTo>
                  <a:pt x="728141" y="656502"/>
                </a:lnTo>
                <a:lnTo>
                  <a:pt x="698201" y="689483"/>
                </a:lnTo>
                <a:lnTo>
                  <a:pt x="664803" y="719050"/>
                </a:lnTo>
                <a:lnTo>
                  <a:pt x="628255" y="744899"/>
                </a:lnTo>
                <a:lnTo>
                  <a:pt x="588863" y="766728"/>
                </a:lnTo>
                <a:lnTo>
                  <a:pt x="546934" y="784234"/>
                </a:lnTo>
                <a:lnTo>
                  <a:pt x="502775" y="797113"/>
                </a:lnTo>
                <a:lnTo>
                  <a:pt x="456694" y="805063"/>
                </a:lnTo>
                <a:lnTo>
                  <a:pt x="408996" y="807780"/>
                </a:lnTo>
                <a:lnTo>
                  <a:pt x="361299" y="805063"/>
                </a:lnTo>
                <a:lnTo>
                  <a:pt x="315217" y="797113"/>
                </a:lnTo>
                <a:lnTo>
                  <a:pt x="271058" y="784234"/>
                </a:lnTo>
                <a:lnTo>
                  <a:pt x="229130" y="766728"/>
                </a:lnTo>
                <a:lnTo>
                  <a:pt x="189738" y="744899"/>
                </a:lnTo>
                <a:lnTo>
                  <a:pt x="153190" y="719050"/>
                </a:lnTo>
                <a:lnTo>
                  <a:pt x="119792" y="689483"/>
                </a:lnTo>
                <a:lnTo>
                  <a:pt x="89851" y="656502"/>
                </a:lnTo>
                <a:lnTo>
                  <a:pt x="63675" y="620410"/>
                </a:lnTo>
                <a:lnTo>
                  <a:pt x="41570" y="581510"/>
                </a:lnTo>
                <a:lnTo>
                  <a:pt x="23843" y="540105"/>
                </a:lnTo>
                <a:lnTo>
                  <a:pt x="10801" y="496498"/>
                </a:lnTo>
                <a:lnTo>
                  <a:pt x="2751" y="450992"/>
                </a:lnTo>
                <a:lnTo>
                  <a:pt x="0" y="403890"/>
                </a:lnTo>
                <a:lnTo>
                  <a:pt x="2751" y="356788"/>
                </a:lnTo>
                <a:lnTo>
                  <a:pt x="10801" y="311282"/>
                </a:lnTo>
                <a:lnTo>
                  <a:pt x="23843" y="267674"/>
                </a:lnTo>
                <a:lnTo>
                  <a:pt x="41570" y="226269"/>
                </a:lnTo>
                <a:lnTo>
                  <a:pt x="63675" y="187369"/>
                </a:lnTo>
                <a:lnTo>
                  <a:pt x="89851" y="151277"/>
                </a:lnTo>
                <a:lnTo>
                  <a:pt x="119792" y="118296"/>
                </a:lnTo>
                <a:lnTo>
                  <a:pt x="153190" y="88730"/>
                </a:lnTo>
                <a:lnTo>
                  <a:pt x="189738" y="62880"/>
                </a:lnTo>
                <a:lnTo>
                  <a:pt x="229130" y="41051"/>
                </a:lnTo>
                <a:lnTo>
                  <a:pt x="271058" y="23546"/>
                </a:lnTo>
                <a:lnTo>
                  <a:pt x="315217" y="10667"/>
                </a:lnTo>
                <a:lnTo>
                  <a:pt x="361299" y="2717"/>
                </a:lnTo>
                <a:lnTo>
                  <a:pt x="408996" y="0"/>
                </a:lnTo>
                <a:close/>
              </a:path>
            </a:pathLst>
          </a:custGeom>
          <a:ln w="12699">
            <a:solidFill>
              <a:srgbClr val="FFFFFF"/>
            </a:solidFill>
          </a:ln>
        </p:spPr>
        <p:txBody>
          <a:bodyPr wrap="square" lIns="0" tIns="0" rIns="0" bIns="0" rtlCol="0"/>
          <a:lstStyle/>
          <a:p>
            <a:pPr defTabSz="685800"/>
            <a:endParaRPr sz="1350">
              <a:solidFill>
                <a:prstClr val="black"/>
              </a:solidFill>
              <a:latin typeface="Calibri"/>
            </a:endParaRPr>
          </a:p>
        </p:txBody>
      </p:sp>
      <p:sp>
        <p:nvSpPr>
          <p:cNvPr id="20" name="object 20"/>
          <p:cNvSpPr/>
          <p:nvPr/>
        </p:nvSpPr>
        <p:spPr>
          <a:xfrm>
            <a:off x="6746577" y="4941036"/>
            <a:ext cx="602132" cy="617265"/>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1" name="object 21"/>
          <p:cNvSpPr/>
          <p:nvPr/>
        </p:nvSpPr>
        <p:spPr>
          <a:xfrm>
            <a:off x="6746576" y="4941037"/>
            <a:ext cx="602456" cy="617696"/>
          </a:xfrm>
          <a:custGeom>
            <a:avLst/>
            <a:gdLst/>
            <a:ahLst/>
            <a:cxnLst/>
            <a:rect l="l" t="t" r="r" b="b"/>
            <a:pathLst>
              <a:path w="803275" h="823595">
                <a:moveTo>
                  <a:pt x="0" y="411510"/>
                </a:moveTo>
                <a:lnTo>
                  <a:pt x="2700" y="363519"/>
                </a:lnTo>
                <a:lnTo>
                  <a:pt x="10601" y="317155"/>
                </a:lnTo>
                <a:lnTo>
                  <a:pt x="23402" y="272725"/>
                </a:lnTo>
                <a:lnTo>
                  <a:pt x="40801" y="230538"/>
                </a:lnTo>
                <a:lnTo>
                  <a:pt x="62496" y="190904"/>
                </a:lnTo>
                <a:lnTo>
                  <a:pt x="88188" y="154131"/>
                </a:lnTo>
                <a:lnTo>
                  <a:pt x="117574" y="120528"/>
                </a:lnTo>
                <a:lnTo>
                  <a:pt x="150353" y="90404"/>
                </a:lnTo>
                <a:lnTo>
                  <a:pt x="186225" y="64067"/>
                </a:lnTo>
                <a:lnTo>
                  <a:pt x="224887" y="41826"/>
                </a:lnTo>
                <a:lnTo>
                  <a:pt x="266039" y="23990"/>
                </a:lnTo>
                <a:lnTo>
                  <a:pt x="309380" y="10868"/>
                </a:lnTo>
                <a:lnTo>
                  <a:pt x="354608" y="2768"/>
                </a:lnTo>
                <a:lnTo>
                  <a:pt x="401423" y="0"/>
                </a:lnTo>
                <a:lnTo>
                  <a:pt x="448237" y="2768"/>
                </a:lnTo>
                <a:lnTo>
                  <a:pt x="493466" y="10868"/>
                </a:lnTo>
                <a:lnTo>
                  <a:pt x="536806" y="23990"/>
                </a:lnTo>
                <a:lnTo>
                  <a:pt x="577959" y="41826"/>
                </a:lnTo>
                <a:lnTo>
                  <a:pt x="616621" y="64067"/>
                </a:lnTo>
                <a:lnTo>
                  <a:pt x="652493" y="90404"/>
                </a:lnTo>
                <a:lnTo>
                  <a:pt x="685272" y="120528"/>
                </a:lnTo>
                <a:lnTo>
                  <a:pt x="714658" y="154131"/>
                </a:lnTo>
                <a:lnTo>
                  <a:pt x="740350" y="190904"/>
                </a:lnTo>
                <a:lnTo>
                  <a:pt x="762045" y="230538"/>
                </a:lnTo>
                <a:lnTo>
                  <a:pt x="779444" y="272725"/>
                </a:lnTo>
                <a:lnTo>
                  <a:pt x="792245" y="317155"/>
                </a:lnTo>
                <a:lnTo>
                  <a:pt x="800146" y="363519"/>
                </a:lnTo>
                <a:lnTo>
                  <a:pt x="802847" y="411510"/>
                </a:lnTo>
                <a:lnTo>
                  <a:pt x="800146" y="459501"/>
                </a:lnTo>
                <a:lnTo>
                  <a:pt x="792245" y="505866"/>
                </a:lnTo>
                <a:lnTo>
                  <a:pt x="779444" y="550296"/>
                </a:lnTo>
                <a:lnTo>
                  <a:pt x="762045" y="592482"/>
                </a:lnTo>
                <a:lnTo>
                  <a:pt x="740350" y="632116"/>
                </a:lnTo>
                <a:lnTo>
                  <a:pt x="714658" y="668889"/>
                </a:lnTo>
                <a:lnTo>
                  <a:pt x="685272" y="702492"/>
                </a:lnTo>
                <a:lnTo>
                  <a:pt x="652493" y="732616"/>
                </a:lnTo>
                <a:lnTo>
                  <a:pt x="616621" y="758953"/>
                </a:lnTo>
                <a:lnTo>
                  <a:pt x="577959" y="781194"/>
                </a:lnTo>
                <a:lnTo>
                  <a:pt x="536806" y="799029"/>
                </a:lnTo>
                <a:lnTo>
                  <a:pt x="493466" y="812152"/>
                </a:lnTo>
                <a:lnTo>
                  <a:pt x="448237" y="820251"/>
                </a:lnTo>
                <a:lnTo>
                  <a:pt x="401423" y="823020"/>
                </a:lnTo>
                <a:lnTo>
                  <a:pt x="354608" y="820251"/>
                </a:lnTo>
                <a:lnTo>
                  <a:pt x="309380" y="812152"/>
                </a:lnTo>
                <a:lnTo>
                  <a:pt x="266039" y="799029"/>
                </a:lnTo>
                <a:lnTo>
                  <a:pt x="224887" y="781194"/>
                </a:lnTo>
                <a:lnTo>
                  <a:pt x="186225" y="758953"/>
                </a:lnTo>
                <a:lnTo>
                  <a:pt x="150353" y="732616"/>
                </a:lnTo>
                <a:lnTo>
                  <a:pt x="117574" y="702492"/>
                </a:lnTo>
                <a:lnTo>
                  <a:pt x="88188" y="668889"/>
                </a:lnTo>
                <a:lnTo>
                  <a:pt x="62496" y="632116"/>
                </a:lnTo>
                <a:lnTo>
                  <a:pt x="40801" y="592482"/>
                </a:lnTo>
                <a:lnTo>
                  <a:pt x="23402" y="550296"/>
                </a:lnTo>
                <a:lnTo>
                  <a:pt x="10601" y="505866"/>
                </a:lnTo>
                <a:lnTo>
                  <a:pt x="2700" y="459501"/>
                </a:lnTo>
                <a:lnTo>
                  <a:pt x="0" y="411510"/>
                </a:lnTo>
                <a:close/>
              </a:path>
            </a:pathLst>
          </a:custGeom>
          <a:ln w="12699">
            <a:solidFill>
              <a:srgbClr val="FFFFFF"/>
            </a:solidFill>
          </a:ln>
        </p:spPr>
        <p:txBody>
          <a:bodyPr wrap="square" lIns="0" tIns="0" rIns="0" bIns="0" rtlCol="0"/>
          <a:lstStyle/>
          <a:p>
            <a:pPr defTabSz="685800"/>
            <a:endParaRPr sz="1350">
              <a:solidFill>
                <a:prstClr val="black"/>
              </a:solidFill>
              <a:latin typeface="Calibri"/>
            </a:endParaRPr>
          </a:p>
        </p:txBody>
      </p:sp>
      <p:sp>
        <p:nvSpPr>
          <p:cNvPr id="22" name="object 22"/>
          <p:cNvSpPr/>
          <p:nvPr/>
        </p:nvSpPr>
        <p:spPr>
          <a:xfrm>
            <a:off x="2930928" y="4732153"/>
            <a:ext cx="900570" cy="1142657"/>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3" name="object 23"/>
          <p:cNvSpPr/>
          <p:nvPr/>
        </p:nvSpPr>
        <p:spPr>
          <a:xfrm>
            <a:off x="3905403" y="4732462"/>
            <a:ext cx="842972" cy="1145609"/>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4" name="object 24"/>
          <p:cNvSpPr/>
          <p:nvPr/>
        </p:nvSpPr>
        <p:spPr>
          <a:xfrm>
            <a:off x="5589489" y="5280913"/>
            <a:ext cx="630889" cy="555128"/>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5" name="object 25"/>
          <p:cNvSpPr/>
          <p:nvPr/>
        </p:nvSpPr>
        <p:spPr>
          <a:xfrm>
            <a:off x="4812583" y="4728877"/>
            <a:ext cx="1400060" cy="463768"/>
          </a:xfrm>
          <a:prstGeom prst="rect">
            <a:avLst/>
          </a:prstGeom>
          <a:blipFill>
            <a:blip r:embed="rId1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6" name="object 26"/>
          <p:cNvSpPr txBox="1">
            <a:spLocks noGrp="1"/>
          </p:cNvSpPr>
          <p:nvPr>
            <p:ph type="title"/>
          </p:nvPr>
        </p:nvSpPr>
        <p:spPr>
          <a:xfrm>
            <a:off x="3484109" y="937574"/>
            <a:ext cx="4888230" cy="639919"/>
          </a:xfrm>
          <a:prstGeom prst="rect">
            <a:avLst/>
          </a:prstGeom>
        </p:spPr>
        <p:txBody>
          <a:bodyPr vert="horz" wrap="square" lIns="0" tIns="49530" rIns="0" bIns="0" rtlCol="0">
            <a:spAutoFit/>
          </a:bodyPr>
          <a:lstStyle/>
          <a:p>
            <a:pPr marL="844391" marR="3810" indent="-835343">
              <a:lnSpc>
                <a:spcPts val="2325"/>
              </a:lnSpc>
              <a:spcBef>
                <a:spcPts val="390"/>
              </a:spcBef>
            </a:pPr>
            <a:r>
              <a:rPr sz="2175" u="heavy" spc="-53" dirty="0">
                <a:solidFill>
                  <a:srgbClr val="FFFFFF"/>
                </a:solidFill>
                <a:uFill>
                  <a:solidFill>
                    <a:srgbClr val="FFFFFF"/>
                  </a:solidFill>
                </a:uFill>
              </a:rPr>
              <a:t>Mobilité </a:t>
            </a:r>
            <a:r>
              <a:rPr sz="2175" u="heavy" spc="-90" dirty="0">
                <a:solidFill>
                  <a:srgbClr val="FFFFFF"/>
                </a:solidFill>
                <a:uFill>
                  <a:solidFill>
                    <a:srgbClr val="FFFFFF"/>
                  </a:solidFill>
                </a:uFill>
              </a:rPr>
              <a:t>Internationale </a:t>
            </a:r>
            <a:r>
              <a:rPr sz="2175" u="heavy" spc="-105" dirty="0">
                <a:solidFill>
                  <a:srgbClr val="FFFFFF"/>
                </a:solidFill>
                <a:uFill>
                  <a:solidFill>
                    <a:srgbClr val="FFFFFF"/>
                  </a:solidFill>
                </a:uFill>
              </a:rPr>
              <a:t>Brésil-France</a:t>
            </a:r>
            <a:r>
              <a:rPr sz="2175" u="heavy" spc="-360" dirty="0">
                <a:solidFill>
                  <a:srgbClr val="FFFFFF"/>
                </a:solidFill>
                <a:uFill>
                  <a:solidFill>
                    <a:srgbClr val="FFFFFF"/>
                  </a:solidFill>
                </a:uFill>
              </a:rPr>
              <a:t> </a:t>
            </a:r>
            <a:r>
              <a:rPr sz="2175" u="heavy" spc="-75" dirty="0">
                <a:solidFill>
                  <a:srgbClr val="FFFFFF"/>
                </a:solidFill>
                <a:uFill>
                  <a:solidFill>
                    <a:srgbClr val="FFFFFF"/>
                  </a:solidFill>
                </a:uFill>
              </a:rPr>
              <a:t>(UBO) </a:t>
            </a:r>
            <a:r>
              <a:rPr sz="2175" spc="-75" dirty="0">
                <a:solidFill>
                  <a:srgbClr val="FFFFFF"/>
                </a:solidFill>
              </a:rPr>
              <a:t> </a:t>
            </a:r>
            <a:r>
              <a:rPr sz="2175" u="heavy" spc="-26" dirty="0">
                <a:solidFill>
                  <a:srgbClr val="FFFFFF"/>
                </a:solidFill>
                <a:uFill>
                  <a:solidFill>
                    <a:srgbClr val="FFFFFF"/>
                  </a:solidFill>
                </a:uFill>
              </a:rPr>
              <a:t>Du</a:t>
            </a:r>
            <a:r>
              <a:rPr sz="2175" u="heavy" spc="-169" dirty="0">
                <a:solidFill>
                  <a:srgbClr val="FFFFFF"/>
                </a:solidFill>
                <a:uFill>
                  <a:solidFill>
                    <a:srgbClr val="FFFFFF"/>
                  </a:solidFill>
                </a:uFill>
              </a:rPr>
              <a:t> </a:t>
            </a:r>
            <a:r>
              <a:rPr sz="2175" u="heavy" spc="-41" dirty="0">
                <a:solidFill>
                  <a:srgbClr val="FFFFFF"/>
                </a:solidFill>
                <a:uFill>
                  <a:solidFill>
                    <a:srgbClr val="FFFFFF"/>
                  </a:solidFill>
                </a:uFill>
              </a:rPr>
              <a:t>09</a:t>
            </a:r>
            <a:r>
              <a:rPr sz="2175" u="heavy" spc="-169" dirty="0">
                <a:solidFill>
                  <a:srgbClr val="FFFFFF"/>
                </a:solidFill>
                <a:uFill>
                  <a:solidFill>
                    <a:srgbClr val="FFFFFF"/>
                  </a:solidFill>
                </a:uFill>
              </a:rPr>
              <a:t> </a:t>
            </a:r>
            <a:r>
              <a:rPr sz="2175" u="heavy" spc="-109" dirty="0">
                <a:solidFill>
                  <a:srgbClr val="FFFFFF"/>
                </a:solidFill>
                <a:uFill>
                  <a:solidFill>
                    <a:srgbClr val="FFFFFF"/>
                  </a:solidFill>
                </a:uFill>
              </a:rPr>
              <a:t>avril</a:t>
            </a:r>
            <a:r>
              <a:rPr sz="2175" u="heavy" spc="-165" dirty="0">
                <a:solidFill>
                  <a:srgbClr val="FFFFFF"/>
                </a:solidFill>
                <a:uFill>
                  <a:solidFill>
                    <a:srgbClr val="FFFFFF"/>
                  </a:solidFill>
                </a:uFill>
              </a:rPr>
              <a:t> </a:t>
            </a:r>
            <a:r>
              <a:rPr sz="2175" u="heavy" spc="-75" dirty="0">
                <a:solidFill>
                  <a:srgbClr val="FFFFFF"/>
                </a:solidFill>
                <a:uFill>
                  <a:solidFill>
                    <a:srgbClr val="FFFFFF"/>
                  </a:solidFill>
                </a:uFill>
              </a:rPr>
              <a:t>au</a:t>
            </a:r>
            <a:r>
              <a:rPr sz="2175" u="heavy" spc="-169" dirty="0">
                <a:solidFill>
                  <a:srgbClr val="FFFFFF"/>
                </a:solidFill>
                <a:uFill>
                  <a:solidFill>
                    <a:srgbClr val="FFFFFF"/>
                  </a:solidFill>
                </a:uFill>
              </a:rPr>
              <a:t> </a:t>
            </a:r>
            <a:r>
              <a:rPr sz="2175" u="heavy" spc="-41" dirty="0">
                <a:solidFill>
                  <a:srgbClr val="FFFFFF"/>
                </a:solidFill>
                <a:uFill>
                  <a:solidFill>
                    <a:srgbClr val="FFFFFF"/>
                  </a:solidFill>
                </a:uFill>
              </a:rPr>
              <a:t>03</a:t>
            </a:r>
            <a:r>
              <a:rPr sz="2175" u="heavy" spc="-165" dirty="0">
                <a:solidFill>
                  <a:srgbClr val="FFFFFF"/>
                </a:solidFill>
                <a:uFill>
                  <a:solidFill>
                    <a:srgbClr val="FFFFFF"/>
                  </a:solidFill>
                </a:uFill>
              </a:rPr>
              <a:t> </a:t>
            </a:r>
            <a:r>
              <a:rPr sz="2175" u="heavy" spc="-139" dirty="0">
                <a:solidFill>
                  <a:srgbClr val="FFFFFF"/>
                </a:solidFill>
                <a:uFill>
                  <a:solidFill>
                    <a:srgbClr val="FFFFFF"/>
                  </a:solidFill>
                </a:uFill>
              </a:rPr>
              <a:t>juillet</a:t>
            </a:r>
            <a:r>
              <a:rPr sz="2175" u="heavy" spc="-169" dirty="0">
                <a:solidFill>
                  <a:srgbClr val="FFFFFF"/>
                </a:solidFill>
                <a:uFill>
                  <a:solidFill>
                    <a:srgbClr val="FFFFFF"/>
                  </a:solidFill>
                </a:uFill>
              </a:rPr>
              <a:t> </a:t>
            </a:r>
            <a:r>
              <a:rPr sz="2175" u="heavy" spc="-41" dirty="0">
                <a:solidFill>
                  <a:srgbClr val="FFFFFF"/>
                </a:solidFill>
                <a:uFill>
                  <a:solidFill>
                    <a:srgbClr val="FFFFFF"/>
                  </a:solidFill>
                </a:uFill>
              </a:rPr>
              <a:t>2018</a:t>
            </a:r>
            <a:endParaRPr sz="2175"/>
          </a:p>
        </p:txBody>
      </p:sp>
      <p:sp>
        <p:nvSpPr>
          <p:cNvPr id="27" name="object 27"/>
          <p:cNvSpPr/>
          <p:nvPr/>
        </p:nvSpPr>
        <p:spPr>
          <a:xfrm>
            <a:off x="4766691" y="5241122"/>
            <a:ext cx="774910" cy="623804"/>
          </a:xfrm>
          <a:prstGeom prst="rect">
            <a:avLst/>
          </a:prstGeom>
          <a:blipFill>
            <a:blip r:embed="rId13"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2576643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57250"/>
            <a:ext cx="9144000" cy="51435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4C4848"/>
          </a:solidFill>
        </p:spPr>
        <p:txBody>
          <a:bodyPr wrap="square" lIns="0" tIns="0" rIns="0" bIns="0" rtlCol="0"/>
          <a:lstStyle/>
          <a:p>
            <a:pPr defTabSz="685800"/>
            <a:endParaRPr sz="1350">
              <a:solidFill>
                <a:prstClr val="black"/>
              </a:solidFill>
              <a:latin typeface="Calibri"/>
            </a:endParaRPr>
          </a:p>
        </p:txBody>
      </p:sp>
      <p:sp>
        <p:nvSpPr>
          <p:cNvPr id="3" name="object 3"/>
          <p:cNvSpPr txBox="1"/>
          <p:nvPr/>
        </p:nvSpPr>
        <p:spPr>
          <a:xfrm>
            <a:off x="445937" y="1941032"/>
            <a:ext cx="2126456" cy="1070806"/>
          </a:xfrm>
          <a:prstGeom prst="rect">
            <a:avLst/>
          </a:prstGeom>
        </p:spPr>
        <p:txBody>
          <a:bodyPr vert="horz" wrap="square" lIns="0" tIns="76200" rIns="0" bIns="0" rtlCol="0">
            <a:spAutoFit/>
          </a:bodyPr>
          <a:lstStyle/>
          <a:p>
            <a:pPr marL="180975" indent="-171450" defTabSz="685800">
              <a:spcBef>
                <a:spcPts val="600"/>
              </a:spcBef>
              <a:buFont typeface="Arial"/>
              <a:buChar char="•"/>
              <a:tabLst>
                <a:tab pos="180975" algn="l"/>
              </a:tabLst>
            </a:pPr>
            <a:r>
              <a:rPr sz="1875" spc="-86" dirty="0">
                <a:solidFill>
                  <a:srgbClr val="FFFFFF"/>
                </a:solidFill>
                <a:latin typeface="Trebuchet MS"/>
                <a:cs typeface="Trebuchet MS"/>
              </a:rPr>
              <a:t>Cultivation</a:t>
            </a:r>
            <a:r>
              <a:rPr sz="1875" spc="-161" dirty="0">
                <a:solidFill>
                  <a:srgbClr val="FFFFFF"/>
                </a:solidFill>
                <a:latin typeface="Trebuchet MS"/>
                <a:cs typeface="Trebuchet MS"/>
              </a:rPr>
              <a:t> </a:t>
            </a:r>
            <a:r>
              <a:rPr sz="1875" spc="-75" dirty="0">
                <a:solidFill>
                  <a:srgbClr val="FFFFFF"/>
                </a:solidFill>
                <a:latin typeface="Trebuchet MS"/>
                <a:cs typeface="Trebuchet MS"/>
              </a:rPr>
              <a:t>analysis</a:t>
            </a:r>
            <a:endParaRPr sz="1875">
              <a:solidFill>
                <a:prstClr val="black"/>
              </a:solidFill>
              <a:latin typeface="Trebuchet MS"/>
              <a:cs typeface="Trebuchet MS"/>
            </a:endParaRPr>
          </a:p>
          <a:p>
            <a:pPr marL="180975" indent="-171450" defTabSz="685800">
              <a:spcBef>
                <a:spcPts val="525"/>
              </a:spcBef>
              <a:buFont typeface="Arial"/>
              <a:buChar char="•"/>
              <a:tabLst>
                <a:tab pos="180975" algn="l"/>
              </a:tabLst>
            </a:pPr>
            <a:r>
              <a:rPr sz="1875" spc="-49" dirty="0">
                <a:solidFill>
                  <a:srgbClr val="FFFFFF"/>
                </a:solidFill>
                <a:latin typeface="Trebuchet MS"/>
                <a:cs typeface="Trebuchet MS"/>
              </a:rPr>
              <a:t>Molecular</a:t>
            </a:r>
            <a:r>
              <a:rPr sz="1875" spc="-153" dirty="0">
                <a:solidFill>
                  <a:srgbClr val="FFFFFF"/>
                </a:solidFill>
                <a:latin typeface="Trebuchet MS"/>
                <a:cs typeface="Trebuchet MS"/>
              </a:rPr>
              <a:t> </a:t>
            </a:r>
            <a:r>
              <a:rPr sz="1875" spc="-68" dirty="0">
                <a:solidFill>
                  <a:srgbClr val="FFFFFF"/>
                </a:solidFill>
                <a:latin typeface="Trebuchet MS"/>
                <a:cs typeface="Trebuchet MS"/>
              </a:rPr>
              <a:t>biology</a:t>
            </a:r>
            <a:endParaRPr sz="1875">
              <a:solidFill>
                <a:prstClr val="black"/>
              </a:solidFill>
              <a:latin typeface="Trebuchet MS"/>
              <a:cs typeface="Trebuchet MS"/>
            </a:endParaRPr>
          </a:p>
          <a:p>
            <a:pPr marL="180975" indent="-171450" defTabSz="685800">
              <a:spcBef>
                <a:spcPts val="525"/>
              </a:spcBef>
              <a:buFont typeface="Arial"/>
              <a:buChar char="•"/>
              <a:tabLst>
                <a:tab pos="180975" algn="l"/>
              </a:tabLst>
            </a:pPr>
            <a:r>
              <a:rPr sz="1875" spc="-79" dirty="0">
                <a:solidFill>
                  <a:srgbClr val="FFFFFF"/>
                </a:solidFill>
                <a:latin typeface="Trebuchet MS"/>
                <a:cs typeface="Trebuchet MS"/>
              </a:rPr>
              <a:t>Bioinformatics</a:t>
            </a:r>
            <a:r>
              <a:rPr sz="1875" spc="-161" dirty="0">
                <a:solidFill>
                  <a:srgbClr val="FFFFFF"/>
                </a:solidFill>
                <a:latin typeface="Trebuchet MS"/>
                <a:cs typeface="Trebuchet MS"/>
              </a:rPr>
              <a:t> </a:t>
            </a:r>
            <a:r>
              <a:rPr sz="1875" spc="-64" dirty="0">
                <a:solidFill>
                  <a:srgbClr val="FFFFFF"/>
                </a:solidFill>
                <a:latin typeface="Trebuchet MS"/>
                <a:cs typeface="Trebuchet MS"/>
              </a:rPr>
              <a:t>tools</a:t>
            </a:r>
            <a:endParaRPr sz="1875">
              <a:solidFill>
                <a:prstClr val="black"/>
              </a:solidFill>
              <a:latin typeface="Trebuchet MS"/>
              <a:cs typeface="Trebuchet MS"/>
            </a:endParaRPr>
          </a:p>
        </p:txBody>
      </p:sp>
      <p:sp>
        <p:nvSpPr>
          <p:cNvPr id="4" name="object 4"/>
          <p:cNvSpPr/>
          <p:nvPr/>
        </p:nvSpPr>
        <p:spPr>
          <a:xfrm>
            <a:off x="2682230" y="1782756"/>
            <a:ext cx="204788" cy="1424464"/>
          </a:xfrm>
          <a:custGeom>
            <a:avLst/>
            <a:gdLst/>
            <a:ahLst/>
            <a:cxnLst/>
            <a:rect l="l" t="t" r="r" b="b"/>
            <a:pathLst>
              <a:path w="273050" h="1899285">
                <a:moveTo>
                  <a:pt x="0" y="0"/>
                </a:moveTo>
                <a:lnTo>
                  <a:pt x="53046" y="1784"/>
                </a:lnTo>
                <a:lnTo>
                  <a:pt x="96365" y="6652"/>
                </a:lnTo>
                <a:lnTo>
                  <a:pt x="125571" y="13872"/>
                </a:lnTo>
                <a:lnTo>
                  <a:pt x="136281" y="22712"/>
                </a:lnTo>
                <a:lnTo>
                  <a:pt x="136281" y="926856"/>
                </a:lnTo>
                <a:lnTo>
                  <a:pt x="146990" y="935697"/>
                </a:lnTo>
                <a:lnTo>
                  <a:pt x="176196" y="942916"/>
                </a:lnTo>
                <a:lnTo>
                  <a:pt x="219515" y="947784"/>
                </a:lnTo>
                <a:lnTo>
                  <a:pt x="272561" y="949569"/>
                </a:lnTo>
                <a:lnTo>
                  <a:pt x="219515" y="951354"/>
                </a:lnTo>
                <a:lnTo>
                  <a:pt x="176196" y="956221"/>
                </a:lnTo>
                <a:lnTo>
                  <a:pt x="146990" y="963441"/>
                </a:lnTo>
                <a:lnTo>
                  <a:pt x="136281" y="972282"/>
                </a:lnTo>
                <a:lnTo>
                  <a:pt x="136281" y="1876428"/>
                </a:lnTo>
                <a:lnTo>
                  <a:pt x="125571" y="1885267"/>
                </a:lnTo>
                <a:lnTo>
                  <a:pt x="96365" y="1892486"/>
                </a:lnTo>
                <a:lnTo>
                  <a:pt x="53046" y="1897353"/>
                </a:lnTo>
                <a:lnTo>
                  <a:pt x="0" y="1899138"/>
                </a:lnTo>
              </a:path>
            </a:pathLst>
          </a:custGeom>
          <a:ln w="6349">
            <a:solidFill>
              <a:srgbClr val="5488CF"/>
            </a:solidFill>
          </a:ln>
        </p:spPr>
        <p:txBody>
          <a:bodyPr wrap="square" lIns="0" tIns="0" rIns="0" bIns="0" rtlCol="0"/>
          <a:lstStyle/>
          <a:p>
            <a:pPr defTabSz="685800"/>
            <a:endParaRPr sz="1350">
              <a:solidFill>
                <a:prstClr val="black"/>
              </a:solidFill>
              <a:latin typeface="Calibri"/>
            </a:endParaRPr>
          </a:p>
        </p:txBody>
      </p:sp>
      <p:sp>
        <p:nvSpPr>
          <p:cNvPr id="5" name="object 5"/>
          <p:cNvSpPr txBox="1">
            <a:spLocks noGrp="1"/>
          </p:cNvSpPr>
          <p:nvPr>
            <p:ph type="title"/>
          </p:nvPr>
        </p:nvSpPr>
        <p:spPr>
          <a:xfrm>
            <a:off x="3287106" y="1082960"/>
            <a:ext cx="5529263" cy="727121"/>
          </a:xfrm>
          <a:prstGeom prst="rect">
            <a:avLst/>
          </a:prstGeom>
          <a:solidFill>
            <a:srgbClr val="5488CF">
              <a:alpha val="50199"/>
            </a:srgbClr>
          </a:solidFill>
        </p:spPr>
        <p:txBody>
          <a:bodyPr vert="horz" wrap="square" lIns="0" tIns="34289" rIns="0" bIns="0" rtlCol="0">
            <a:spAutoFit/>
          </a:bodyPr>
          <a:lstStyle/>
          <a:p>
            <a:pPr marL="90964" marR="81439" algn="ctr">
              <a:spcBef>
                <a:spcPts val="269"/>
              </a:spcBef>
            </a:pPr>
            <a:r>
              <a:rPr sz="1500" spc="-53" dirty="0">
                <a:solidFill>
                  <a:srgbClr val="FFFFFF"/>
                </a:solidFill>
              </a:rPr>
              <a:t>Informations</a:t>
            </a:r>
            <a:r>
              <a:rPr sz="1500" spc="-113" dirty="0">
                <a:solidFill>
                  <a:srgbClr val="FFFFFF"/>
                </a:solidFill>
              </a:rPr>
              <a:t> </a:t>
            </a:r>
            <a:r>
              <a:rPr sz="1500" spc="-56" dirty="0">
                <a:solidFill>
                  <a:srgbClr val="FFFFFF"/>
                </a:solidFill>
              </a:rPr>
              <a:t>to</a:t>
            </a:r>
            <a:r>
              <a:rPr sz="1500" spc="-113" dirty="0">
                <a:solidFill>
                  <a:srgbClr val="FFFFFF"/>
                </a:solidFill>
              </a:rPr>
              <a:t> </a:t>
            </a:r>
            <a:r>
              <a:rPr sz="1500" spc="-68" dirty="0">
                <a:solidFill>
                  <a:srgbClr val="FFFFFF"/>
                </a:solidFill>
              </a:rPr>
              <a:t>apply</a:t>
            </a:r>
            <a:r>
              <a:rPr sz="1500" spc="-113" dirty="0">
                <a:solidFill>
                  <a:srgbClr val="FFFFFF"/>
                </a:solidFill>
              </a:rPr>
              <a:t> </a:t>
            </a:r>
            <a:r>
              <a:rPr sz="1500" spc="-68" dirty="0">
                <a:solidFill>
                  <a:srgbClr val="FFFFFF"/>
                </a:solidFill>
              </a:rPr>
              <a:t>the</a:t>
            </a:r>
            <a:r>
              <a:rPr sz="1500" spc="-109" dirty="0">
                <a:solidFill>
                  <a:srgbClr val="FFFFFF"/>
                </a:solidFill>
              </a:rPr>
              <a:t> </a:t>
            </a:r>
            <a:r>
              <a:rPr sz="1500" spc="-60" dirty="0">
                <a:solidFill>
                  <a:srgbClr val="FFFFFF"/>
                </a:solidFill>
              </a:rPr>
              <a:t>thermophiles</a:t>
            </a:r>
            <a:r>
              <a:rPr sz="1500" spc="-113" dirty="0">
                <a:solidFill>
                  <a:srgbClr val="FFFFFF"/>
                </a:solidFill>
              </a:rPr>
              <a:t> </a:t>
            </a:r>
            <a:r>
              <a:rPr sz="1500" spc="-56" dirty="0">
                <a:solidFill>
                  <a:srgbClr val="FFFFFF"/>
                </a:solidFill>
              </a:rPr>
              <a:t>from</a:t>
            </a:r>
            <a:r>
              <a:rPr sz="1500" spc="-109" dirty="0">
                <a:solidFill>
                  <a:srgbClr val="FFFFFF"/>
                </a:solidFill>
              </a:rPr>
              <a:t> </a:t>
            </a:r>
            <a:r>
              <a:rPr sz="1500" spc="-53" dirty="0">
                <a:solidFill>
                  <a:srgbClr val="FFFFFF"/>
                </a:solidFill>
              </a:rPr>
              <a:t>two</a:t>
            </a:r>
            <a:r>
              <a:rPr sz="1500" spc="-113" dirty="0">
                <a:solidFill>
                  <a:srgbClr val="FFFFFF"/>
                </a:solidFill>
              </a:rPr>
              <a:t> </a:t>
            </a:r>
            <a:r>
              <a:rPr sz="1500" spc="-64" dirty="0">
                <a:solidFill>
                  <a:srgbClr val="FFFFFF"/>
                </a:solidFill>
              </a:rPr>
              <a:t>geothermal</a:t>
            </a:r>
            <a:r>
              <a:rPr sz="1500" spc="-109" dirty="0">
                <a:solidFill>
                  <a:srgbClr val="FFFFFF"/>
                </a:solidFill>
              </a:rPr>
              <a:t> </a:t>
            </a:r>
            <a:r>
              <a:rPr sz="1500" spc="-60" dirty="0">
                <a:solidFill>
                  <a:srgbClr val="FFFFFF"/>
                </a:solidFill>
              </a:rPr>
              <a:t>sites</a:t>
            </a:r>
            <a:r>
              <a:rPr sz="1500" spc="-109" dirty="0">
                <a:solidFill>
                  <a:srgbClr val="FFFFFF"/>
                </a:solidFill>
              </a:rPr>
              <a:t> </a:t>
            </a:r>
            <a:r>
              <a:rPr sz="1500" spc="-60" dirty="0">
                <a:solidFill>
                  <a:srgbClr val="FFFFFF"/>
                </a:solidFill>
              </a:rPr>
              <a:t>of  Deception</a:t>
            </a:r>
            <a:r>
              <a:rPr sz="1500" spc="-109" dirty="0">
                <a:solidFill>
                  <a:srgbClr val="FFFFFF"/>
                </a:solidFill>
              </a:rPr>
              <a:t> </a:t>
            </a:r>
            <a:r>
              <a:rPr sz="1500" spc="-71" dirty="0">
                <a:solidFill>
                  <a:srgbClr val="FFFFFF"/>
                </a:solidFill>
              </a:rPr>
              <a:t>Island,</a:t>
            </a:r>
            <a:r>
              <a:rPr sz="1500" spc="-109" dirty="0">
                <a:solidFill>
                  <a:srgbClr val="FFFFFF"/>
                </a:solidFill>
              </a:rPr>
              <a:t> </a:t>
            </a:r>
            <a:r>
              <a:rPr sz="1500" spc="-86" dirty="0">
                <a:solidFill>
                  <a:srgbClr val="FFFFFF"/>
                </a:solidFill>
              </a:rPr>
              <a:t>Antarctica,</a:t>
            </a:r>
            <a:r>
              <a:rPr sz="1500" spc="-109" dirty="0">
                <a:solidFill>
                  <a:srgbClr val="FFFFFF"/>
                </a:solidFill>
              </a:rPr>
              <a:t> </a:t>
            </a:r>
            <a:r>
              <a:rPr sz="1500" spc="-53" dirty="0">
                <a:solidFill>
                  <a:srgbClr val="FFFFFF"/>
                </a:solidFill>
              </a:rPr>
              <a:t>and</a:t>
            </a:r>
            <a:r>
              <a:rPr sz="1500" spc="-109" dirty="0">
                <a:solidFill>
                  <a:srgbClr val="FFFFFF"/>
                </a:solidFill>
              </a:rPr>
              <a:t> </a:t>
            </a:r>
            <a:r>
              <a:rPr sz="1500" spc="-71" dirty="0">
                <a:solidFill>
                  <a:srgbClr val="FFFFFF"/>
                </a:solidFill>
              </a:rPr>
              <a:t>their</a:t>
            </a:r>
            <a:r>
              <a:rPr sz="1500" spc="-105" dirty="0">
                <a:solidFill>
                  <a:srgbClr val="FFFFFF"/>
                </a:solidFill>
              </a:rPr>
              <a:t> </a:t>
            </a:r>
            <a:r>
              <a:rPr sz="1500" spc="-56" dirty="0">
                <a:solidFill>
                  <a:srgbClr val="FFFFFF"/>
                </a:solidFill>
              </a:rPr>
              <a:t>bioproducts</a:t>
            </a:r>
            <a:r>
              <a:rPr sz="1500" spc="-109" dirty="0">
                <a:solidFill>
                  <a:srgbClr val="FFFFFF"/>
                </a:solidFill>
              </a:rPr>
              <a:t> </a:t>
            </a:r>
            <a:r>
              <a:rPr sz="1500" spc="-60" dirty="0">
                <a:solidFill>
                  <a:srgbClr val="FFFFFF"/>
                </a:solidFill>
              </a:rPr>
              <a:t>in</a:t>
            </a:r>
            <a:r>
              <a:rPr sz="1500" spc="-105" dirty="0">
                <a:solidFill>
                  <a:srgbClr val="FFFFFF"/>
                </a:solidFill>
              </a:rPr>
              <a:t> </a:t>
            </a:r>
            <a:r>
              <a:rPr sz="1500" spc="-71" dirty="0">
                <a:solidFill>
                  <a:srgbClr val="FFFFFF"/>
                </a:solidFill>
              </a:rPr>
              <a:t>oil</a:t>
            </a:r>
            <a:r>
              <a:rPr sz="1500" spc="-109" dirty="0">
                <a:solidFill>
                  <a:srgbClr val="FFFFFF"/>
                </a:solidFill>
              </a:rPr>
              <a:t> </a:t>
            </a:r>
            <a:r>
              <a:rPr sz="1500" spc="-56" dirty="0">
                <a:solidFill>
                  <a:srgbClr val="FFFFFF"/>
                </a:solidFill>
              </a:rPr>
              <a:t>industry</a:t>
            </a:r>
            <a:r>
              <a:rPr sz="1500" spc="-101" dirty="0">
                <a:solidFill>
                  <a:srgbClr val="FFFFFF"/>
                </a:solidFill>
              </a:rPr>
              <a:t> </a:t>
            </a:r>
            <a:r>
              <a:rPr sz="1500" dirty="0">
                <a:solidFill>
                  <a:srgbClr val="FFFFFF"/>
                </a:solidFill>
                <a:latin typeface="Wingdings"/>
                <a:cs typeface="Wingdings"/>
              </a:rPr>
              <a:t></a:t>
            </a:r>
            <a:r>
              <a:rPr sz="1500" dirty="0">
                <a:solidFill>
                  <a:srgbClr val="FFFFFF"/>
                </a:solidFill>
                <a:latin typeface="Times New Roman"/>
                <a:cs typeface="Times New Roman"/>
              </a:rPr>
              <a:t> </a:t>
            </a:r>
            <a:r>
              <a:rPr sz="1500" spc="-60" dirty="0">
                <a:solidFill>
                  <a:srgbClr val="FFFFFF"/>
                </a:solidFill>
              </a:rPr>
              <a:t>Bioremediation</a:t>
            </a:r>
            <a:r>
              <a:rPr sz="1500" spc="-116" dirty="0">
                <a:solidFill>
                  <a:srgbClr val="FFFFFF"/>
                </a:solidFill>
              </a:rPr>
              <a:t> </a:t>
            </a:r>
            <a:r>
              <a:rPr sz="1500" spc="-53" dirty="0">
                <a:solidFill>
                  <a:srgbClr val="FFFFFF"/>
                </a:solidFill>
              </a:rPr>
              <a:t>and</a:t>
            </a:r>
            <a:r>
              <a:rPr sz="1500" spc="-113" dirty="0">
                <a:solidFill>
                  <a:srgbClr val="FFFFFF"/>
                </a:solidFill>
              </a:rPr>
              <a:t> </a:t>
            </a:r>
            <a:r>
              <a:rPr sz="1500" spc="-41" dirty="0">
                <a:solidFill>
                  <a:srgbClr val="FFFFFF"/>
                </a:solidFill>
              </a:rPr>
              <a:t>Microbial</a:t>
            </a:r>
            <a:r>
              <a:rPr sz="1500" spc="-116" dirty="0">
                <a:solidFill>
                  <a:srgbClr val="FFFFFF"/>
                </a:solidFill>
              </a:rPr>
              <a:t> </a:t>
            </a:r>
            <a:r>
              <a:rPr sz="1500" spc="-60" dirty="0">
                <a:solidFill>
                  <a:srgbClr val="FFFFFF"/>
                </a:solidFill>
              </a:rPr>
              <a:t>enhanced</a:t>
            </a:r>
            <a:r>
              <a:rPr sz="1500" spc="-113" dirty="0">
                <a:solidFill>
                  <a:srgbClr val="FFFFFF"/>
                </a:solidFill>
              </a:rPr>
              <a:t> </a:t>
            </a:r>
            <a:r>
              <a:rPr sz="1500" spc="-71" dirty="0">
                <a:solidFill>
                  <a:srgbClr val="FFFFFF"/>
                </a:solidFill>
              </a:rPr>
              <a:t>oil</a:t>
            </a:r>
            <a:r>
              <a:rPr sz="1500" spc="-113" dirty="0">
                <a:solidFill>
                  <a:srgbClr val="FFFFFF"/>
                </a:solidFill>
              </a:rPr>
              <a:t> </a:t>
            </a:r>
            <a:r>
              <a:rPr sz="1500" spc="-68" dirty="0">
                <a:solidFill>
                  <a:srgbClr val="FFFFFF"/>
                </a:solidFill>
              </a:rPr>
              <a:t>recovery</a:t>
            </a:r>
            <a:r>
              <a:rPr sz="1500" spc="-116" dirty="0">
                <a:solidFill>
                  <a:srgbClr val="FFFFFF"/>
                </a:solidFill>
              </a:rPr>
              <a:t> </a:t>
            </a:r>
            <a:r>
              <a:rPr sz="1500" spc="-45" dirty="0">
                <a:solidFill>
                  <a:srgbClr val="FFFFFF"/>
                </a:solidFill>
              </a:rPr>
              <a:t>(MEOR).</a:t>
            </a:r>
            <a:endParaRPr sz="1500">
              <a:latin typeface="Times New Roman"/>
              <a:cs typeface="Times New Roman"/>
            </a:endParaRPr>
          </a:p>
        </p:txBody>
      </p:sp>
      <p:sp>
        <p:nvSpPr>
          <p:cNvPr id="6" name="object 6"/>
          <p:cNvSpPr/>
          <p:nvPr/>
        </p:nvSpPr>
        <p:spPr>
          <a:xfrm>
            <a:off x="7247743" y="2006756"/>
            <a:ext cx="1568234" cy="1672323"/>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3287106" y="2006755"/>
            <a:ext cx="3922528" cy="1672352"/>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216177" y="3956434"/>
            <a:ext cx="2946292" cy="1939966"/>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txBox="1"/>
          <p:nvPr/>
        </p:nvSpPr>
        <p:spPr>
          <a:xfrm>
            <a:off x="3312509" y="4043797"/>
            <a:ext cx="5503544" cy="1473480"/>
          </a:xfrm>
          <a:prstGeom prst="rect">
            <a:avLst/>
          </a:prstGeom>
          <a:solidFill>
            <a:srgbClr val="81B859">
              <a:alpha val="50199"/>
            </a:srgbClr>
          </a:solidFill>
        </p:spPr>
        <p:txBody>
          <a:bodyPr vert="horz" wrap="square" lIns="0" tIns="34290" rIns="0" bIns="0" rtlCol="0">
            <a:spAutoFit/>
          </a:bodyPr>
          <a:lstStyle/>
          <a:p>
            <a:pPr marL="1609725" defTabSz="685800">
              <a:lnSpc>
                <a:spcPts val="1598"/>
              </a:lnSpc>
              <a:spcBef>
                <a:spcPts val="270"/>
              </a:spcBef>
            </a:pPr>
            <a:r>
              <a:rPr sz="1350" spc="-53" dirty="0">
                <a:solidFill>
                  <a:srgbClr val="FFFFFF"/>
                </a:solidFill>
                <a:latin typeface="Trebuchet MS"/>
                <a:cs typeface="Trebuchet MS"/>
              </a:rPr>
              <a:t>At</a:t>
            </a:r>
            <a:r>
              <a:rPr sz="1350" spc="-109" dirty="0">
                <a:solidFill>
                  <a:srgbClr val="FFFFFF"/>
                </a:solidFill>
                <a:latin typeface="Trebuchet MS"/>
                <a:cs typeface="Trebuchet MS"/>
              </a:rPr>
              <a:t> </a:t>
            </a:r>
            <a:r>
              <a:rPr sz="1350" spc="-8" dirty="0">
                <a:solidFill>
                  <a:srgbClr val="FFFFFF"/>
                </a:solidFill>
                <a:latin typeface="Trebuchet MS"/>
                <a:cs typeface="Trebuchet MS"/>
              </a:rPr>
              <a:t>IUEM-UBO</a:t>
            </a:r>
            <a:r>
              <a:rPr sz="1350" spc="-105" dirty="0">
                <a:solidFill>
                  <a:srgbClr val="FFFFFF"/>
                </a:solidFill>
                <a:latin typeface="Trebuchet MS"/>
                <a:cs typeface="Trebuchet MS"/>
              </a:rPr>
              <a:t> </a:t>
            </a:r>
            <a:r>
              <a:rPr sz="1350" spc="176" dirty="0">
                <a:solidFill>
                  <a:srgbClr val="FFFFFF"/>
                </a:solidFill>
                <a:latin typeface="Trebuchet MS"/>
                <a:cs typeface="Trebuchet MS"/>
              </a:rPr>
              <a:t>–</a:t>
            </a:r>
            <a:r>
              <a:rPr sz="1350" spc="-105" dirty="0">
                <a:solidFill>
                  <a:srgbClr val="FFFFFF"/>
                </a:solidFill>
                <a:latin typeface="Trebuchet MS"/>
                <a:cs typeface="Trebuchet MS"/>
              </a:rPr>
              <a:t> </a:t>
            </a:r>
            <a:r>
              <a:rPr sz="1350" spc="-53" dirty="0">
                <a:solidFill>
                  <a:srgbClr val="FFFFFF"/>
                </a:solidFill>
                <a:latin typeface="Trebuchet MS"/>
                <a:cs typeface="Trebuchet MS"/>
              </a:rPr>
              <a:t>Data</a:t>
            </a:r>
            <a:r>
              <a:rPr sz="1350" spc="-109" dirty="0">
                <a:solidFill>
                  <a:srgbClr val="FFFFFF"/>
                </a:solidFill>
                <a:latin typeface="Trebuchet MS"/>
                <a:cs typeface="Trebuchet MS"/>
              </a:rPr>
              <a:t> </a:t>
            </a:r>
            <a:r>
              <a:rPr sz="1350" spc="-53" dirty="0">
                <a:solidFill>
                  <a:srgbClr val="FFFFFF"/>
                </a:solidFill>
                <a:latin typeface="Trebuchet MS"/>
                <a:cs typeface="Trebuchet MS"/>
              </a:rPr>
              <a:t>analysis</a:t>
            </a:r>
            <a:r>
              <a:rPr sz="1350" spc="-105" dirty="0">
                <a:solidFill>
                  <a:srgbClr val="FFFFFF"/>
                </a:solidFill>
                <a:latin typeface="Trebuchet MS"/>
                <a:cs typeface="Trebuchet MS"/>
              </a:rPr>
              <a:t> </a:t>
            </a:r>
            <a:r>
              <a:rPr sz="1350" spc="-53" dirty="0">
                <a:solidFill>
                  <a:srgbClr val="FFFFFF"/>
                </a:solidFill>
                <a:latin typeface="Trebuchet MS"/>
                <a:cs typeface="Trebuchet MS"/>
              </a:rPr>
              <a:t>of</a:t>
            </a:r>
            <a:r>
              <a:rPr sz="1350" spc="-105" dirty="0">
                <a:solidFill>
                  <a:srgbClr val="FFFFFF"/>
                </a:solidFill>
                <a:latin typeface="Trebuchet MS"/>
                <a:cs typeface="Trebuchet MS"/>
              </a:rPr>
              <a:t> </a:t>
            </a:r>
            <a:r>
              <a:rPr sz="1350" spc="-135" dirty="0">
                <a:solidFill>
                  <a:srgbClr val="FFFFFF"/>
                </a:solidFill>
                <a:latin typeface="Trebuchet MS"/>
                <a:cs typeface="Trebuchet MS"/>
              </a:rPr>
              <a:t>:</a:t>
            </a:r>
            <a:endParaRPr sz="1350">
              <a:solidFill>
                <a:prstClr val="black"/>
              </a:solidFill>
              <a:latin typeface="Trebuchet MS"/>
              <a:cs typeface="Trebuchet MS"/>
            </a:endParaRPr>
          </a:p>
          <a:p>
            <a:pPr marL="1311592" indent="-214313" defTabSz="685800">
              <a:lnSpc>
                <a:spcPts val="1598"/>
              </a:lnSpc>
              <a:buFont typeface="Arial"/>
              <a:buChar char="•"/>
              <a:tabLst>
                <a:tab pos="1311116" algn="l"/>
                <a:tab pos="1311592" algn="l"/>
              </a:tabLst>
            </a:pPr>
            <a:r>
              <a:rPr sz="1350" spc="-49" dirty="0">
                <a:solidFill>
                  <a:srgbClr val="FFFFFF"/>
                </a:solidFill>
                <a:latin typeface="Trebuchet MS"/>
                <a:cs typeface="Trebuchet MS"/>
              </a:rPr>
              <a:t>Amplicons </a:t>
            </a:r>
            <a:r>
              <a:rPr sz="1350" spc="-68" dirty="0">
                <a:solidFill>
                  <a:srgbClr val="FFFFFF"/>
                </a:solidFill>
                <a:latin typeface="Trebuchet MS"/>
                <a:cs typeface="Trebuchet MS"/>
              </a:rPr>
              <a:t>(16S,</a:t>
            </a:r>
            <a:r>
              <a:rPr sz="1350" spc="-165" dirty="0">
                <a:solidFill>
                  <a:srgbClr val="FFFFFF"/>
                </a:solidFill>
                <a:latin typeface="Trebuchet MS"/>
                <a:cs typeface="Trebuchet MS"/>
              </a:rPr>
              <a:t> </a:t>
            </a:r>
            <a:r>
              <a:rPr sz="1350" spc="-41" dirty="0">
                <a:solidFill>
                  <a:srgbClr val="FFFFFF"/>
                </a:solidFill>
                <a:latin typeface="Trebuchet MS"/>
                <a:cs typeface="Trebuchet MS"/>
              </a:rPr>
              <a:t>18S)</a:t>
            </a:r>
            <a:endParaRPr sz="1350">
              <a:solidFill>
                <a:prstClr val="black"/>
              </a:solidFill>
              <a:latin typeface="Trebuchet MS"/>
              <a:cs typeface="Trebuchet MS"/>
            </a:endParaRPr>
          </a:p>
          <a:p>
            <a:pPr marL="1311592" indent="-214313" defTabSz="685800">
              <a:lnSpc>
                <a:spcPts val="1598"/>
              </a:lnSpc>
              <a:spcBef>
                <a:spcPts val="30"/>
              </a:spcBef>
              <a:buFont typeface="Arial"/>
              <a:buChar char="•"/>
              <a:tabLst>
                <a:tab pos="1311116" algn="l"/>
                <a:tab pos="1311592" algn="l"/>
              </a:tabLst>
            </a:pPr>
            <a:r>
              <a:rPr sz="1350" spc="-30" dirty="0">
                <a:solidFill>
                  <a:srgbClr val="FFFFFF"/>
                </a:solidFill>
                <a:latin typeface="Trebuchet MS"/>
                <a:cs typeface="Trebuchet MS"/>
              </a:rPr>
              <a:t>Metagenomes </a:t>
            </a:r>
            <a:r>
              <a:rPr sz="1350" spc="176" dirty="0">
                <a:solidFill>
                  <a:srgbClr val="FFFFFF"/>
                </a:solidFill>
                <a:latin typeface="Trebuchet MS"/>
                <a:cs typeface="Trebuchet MS"/>
              </a:rPr>
              <a:t>–</a:t>
            </a:r>
            <a:r>
              <a:rPr sz="1350" spc="-319" dirty="0">
                <a:solidFill>
                  <a:srgbClr val="FFFFFF"/>
                </a:solidFill>
                <a:latin typeface="Trebuchet MS"/>
                <a:cs typeface="Trebuchet MS"/>
              </a:rPr>
              <a:t> </a:t>
            </a:r>
            <a:r>
              <a:rPr sz="1350" spc="-60" dirty="0">
                <a:solidFill>
                  <a:srgbClr val="FFFFFF"/>
                </a:solidFill>
                <a:latin typeface="Trebuchet MS"/>
                <a:cs typeface="Trebuchet MS"/>
              </a:rPr>
              <a:t>taxonomic </a:t>
            </a:r>
            <a:r>
              <a:rPr sz="1350" spc="-45" dirty="0">
                <a:solidFill>
                  <a:srgbClr val="FFFFFF"/>
                </a:solidFill>
                <a:latin typeface="Trebuchet MS"/>
                <a:cs typeface="Trebuchet MS"/>
              </a:rPr>
              <a:t>and </a:t>
            </a:r>
            <a:r>
              <a:rPr sz="1350" spc="-60" dirty="0">
                <a:solidFill>
                  <a:srgbClr val="FFFFFF"/>
                </a:solidFill>
                <a:latin typeface="Trebuchet MS"/>
                <a:cs typeface="Trebuchet MS"/>
              </a:rPr>
              <a:t>funcional profiles</a:t>
            </a:r>
            <a:endParaRPr sz="1350">
              <a:solidFill>
                <a:prstClr val="black"/>
              </a:solidFill>
              <a:latin typeface="Trebuchet MS"/>
              <a:cs typeface="Trebuchet MS"/>
            </a:endParaRPr>
          </a:p>
          <a:p>
            <a:pPr marL="1311592" indent="-214313" defTabSz="685800">
              <a:lnSpc>
                <a:spcPts val="1598"/>
              </a:lnSpc>
              <a:buFont typeface="Arial"/>
              <a:buChar char="•"/>
              <a:tabLst>
                <a:tab pos="1311116" algn="l"/>
                <a:tab pos="1311592" algn="l"/>
              </a:tabLst>
            </a:pPr>
            <a:r>
              <a:rPr sz="1350" spc="-45" dirty="0">
                <a:solidFill>
                  <a:srgbClr val="FFFFFF"/>
                </a:solidFill>
                <a:latin typeface="Trebuchet MS"/>
                <a:cs typeface="Trebuchet MS"/>
              </a:rPr>
              <a:t>Genomes </a:t>
            </a:r>
            <a:r>
              <a:rPr sz="1350" spc="-53" dirty="0">
                <a:solidFill>
                  <a:srgbClr val="FFFFFF"/>
                </a:solidFill>
                <a:latin typeface="Trebuchet MS"/>
                <a:cs typeface="Trebuchet MS"/>
              </a:rPr>
              <a:t>from</a:t>
            </a:r>
            <a:r>
              <a:rPr sz="1350" spc="-161" dirty="0">
                <a:solidFill>
                  <a:srgbClr val="FFFFFF"/>
                </a:solidFill>
                <a:latin typeface="Trebuchet MS"/>
                <a:cs typeface="Trebuchet MS"/>
              </a:rPr>
              <a:t> </a:t>
            </a:r>
            <a:r>
              <a:rPr sz="1350" spc="-30" dirty="0">
                <a:solidFill>
                  <a:srgbClr val="FFFFFF"/>
                </a:solidFill>
                <a:latin typeface="Trebuchet MS"/>
                <a:cs typeface="Trebuchet MS"/>
              </a:rPr>
              <a:t>Metagenomes</a:t>
            </a:r>
            <a:endParaRPr sz="1350">
              <a:solidFill>
                <a:prstClr val="black"/>
              </a:solidFill>
              <a:latin typeface="Trebuchet MS"/>
              <a:cs typeface="Trebuchet MS"/>
            </a:endParaRPr>
          </a:p>
          <a:p>
            <a:pPr marL="1311592" indent="-214313" defTabSz="685800">
              <a:lnSpc>
                <a:spcPts val="1598"/>
              </a:lnSpc>
              <a:spcBef>
                <a:spcPts val="30"/>
              </a:spcBef>
              <a:buFont typeface="Arial"/>
              <a:buChar char="•"/>
              <a:tabLst>
                <a:tab pos="1311116" algn="l"/>
                <a:tab pos="1311592" algn="l"/>
              </a:tabLst>
            </a:pPr>
            <a:r>
              <a:rPr sz="1350" spc="-68" dirty="0">
                <a:solidFill>
                  <a:srgbClr val="FFFFFF"/>
                </a:solidFill>
                <a:latin typeface="Trebuchet MS"/>
                <a:cs typeface="Trebuchet MS"/>
              </a:rPr>
              <a:t>Learn </a:t>
            </a:r>
            <a:r>
              <a:rPr sz="1350" spc="-49" dirty="0">
                <a:solidFill>
                  <a:srgbClr val="FFFFFF"/>
                </a:solidFill>
                <a:latin typeface="Trebuchet MS"/>
                <a:cs typeface="Trebuchet MS"/>
              </a:rPr>
              <a:t>about</a:t>
            </a:r>
            <a:r>
              <a:rPr sz="1350" spc="-143" dirty="0">
                <a:solidFill>
                  <a:srgbClr val="FFFFFF"/>
                </a:solidFill>
                <a:latin typeface="Trebuchet MS"/>
                <a:cs typeface="Trebuchet MS"/>
              </a:rPr>
              <a:t> </a:t>
            </a:r>
            <a:r>
              <a:rPr sz="1350" spc="-60" dirty="0">
                <a:solidFill>
                  <a:srgbClr val="FFFFFF"/>
                </a:solidFill>
                <a:latin typeface="Trebuchet MS"/>
                <a:cs typeface="Trebuchet MS"/>
              </a:rPr>
              <a:t>piezophiles</a:t>
            </a:r>
            <a:endParaRPr sz="1350">
              <a:solidFill>
                <a:prstClr val="black"/>
              </a:solidFill>
              <a:latin typeface="Trebuchet MS"/>
              <a:cs typeface="Trebuchet MS"/>
            </a:endParaRPr>
          </a:p>
          <a:p>
            <a:pPr marL="1311592" indent="-214313" defTabSz="685800">
              <a:lnSpc>
                <a:spcPts val="1598"/>
              </a:lnSpc>
              <a:buFont typeface="Arial"/>
              <a:buChar char="•"/>
              <a:tabLst>
                <a:tab pos="1311116" algn="l"/>
                <a:tab pos="1311592" algn="l"/>
              </a:tabLst>
            </a:pPr>
            <a:r>
              <a:rPr sz="1350" spc="-68" dirty="0">
                <a:solidFill>
                  <a:srgbClr val="FFFFFF"/>
                </a:solidFill>
                <a:latin typeface="Trebuchet MS"/>
                <a:cs typeface="Trebuchet MS"/>
              </a:rPr>
              <a:t>First</a:t>
            </a:r>
            <a:r>
              <a:rPr sz="1350" spc="-105" dirty="0">
                <a:solidFill>
                  <a:srgbClr val="FFFFFF"/>
                </a:solidFill>
                <a:latin typeface="Trebuchet MS"/>
                <a:cs typeface="Trebuchet MS"/>
              </a:rPr>
              <a:t> </a:t>
            </a:r>
            <a:r>
              <a:rPr sz="1350" spc="-60" dirty="0">
                <a:solidFill>
                  <a:srgbClr val="FFFFFF"/>
                </a:solidFill>
                <a:latin typeface="Trebuchet MS"/>
                <a:cs typeface="Trebuchet MS"/>
              </a:rPr>
              <a:t>collaboration</a:t>
            </a:r>
            <a:endParaRPr sz="1350">
              <a:solidFill>
                <a:prstClr val="black"/>
              </a:solidFill>
              <a:latin typeface="Trebuchet MS"/>
              <a:cs typeface="Trebuchet MS"/>
            </a:endParaRPr>
          </a:p>
          <a:p>
            <a:pPr marL="1311592" indent="-214313" defTabSz="685800">
              <a:spcBef>
                <a:spcPts val="30"/>
              </a:spcBef>
              <a:buFont typeface="Arial"/>
              <a:buChar char="•"/>
              <a:tabLst>
                <a:tab pos="1311116" algn="l"/>
                <a:tab pos="1311592" algn="l"/>
              </a:tabLst>
            </a:pPr>
            <a:r>
              <a:rPr sz="1350" spc="-49" dirty="0">
                <a:solidFill>
                  <a:srgbClr val="FFFFFF"/>
                </a:solidFill>
                <a:latin typeface="Trebuchet MS"/>
                <a:cs typeface="Trebuchet MS"/>
              </a:rPr>
              <a:t>Networking </a:t>
            </a:r>
            <a:r>
              <a:rPr sz="1350" spc="-45" dirty="0">
                <a:solidFill>
                  <a:srgbClr val="FFFFFF"/>
                </a:solidFill>
                <a:latin typeface="Trebuchet MS"/>
                <a:cs typeface="Trebuchet MS"/>
              </a:rPr>
              <a:t>and </a:t>
            </a:r>
            <a:r>
              <a:rPr sz="1350" spc="-60" dirty="0">
                <a:solidFill>
                  <a:srgbClr val="FFFFFF"/>
                </a:solidFill>
                <a:latin typeface="Trebuchet MS"/>
                <a:cs typeface="Trebuchet MS"/>
              </a:rPr>
              <a:t>future</a:t>
            </a:r>
            <a:r>
              <a:rPr sz="1350" spc="-225" dirty="0">
                <a:solidFill>
                  <a:srgbClr val="FFFFFF"/>
                </a:solidFill>
                <a:latin typeface="Trebuchet MS"/>
                <a:cs typeface="Trebuchet MS"/>
              </a:rPr>
              <a:t> </a:t>
            </a:r>
            <a:r>
              <a:rPr sz="1350" spc="-56" dirty="0">
                <a:solidFill>
                  <a:srgbClr val="FFFFFF"/>
                </a:solidFill>
                <a:latin typeface="Trebuchet MS"/>
                <a:cs typeface="Trebuchet MS"/>
              </a:rPr>
              <a:t>exchanges</a:t>
            </a:r>
            <a:endParaRPr sz="1350">
              <a:solidFill>
                <a:prstClr val="black"/>
              </a:solidFill>
              <a:latin typeface="Trebuchet MS"/>
              <a:cs typeface="Trebuchet MS"/>
            </a:endParaRPr>
          </a:p>
        </p:txBody>
      </p:sp>
      <p:sp>
        <p:nvSpPr>
          <p:cNvPr id="10" name="object 10"/>
          <p:cNvSpPr/>
          <p:nvPr/>
        </p:nvSpPr>
        <p:spPr>
          <a:xfrm>
            <a:off x="7665691" y="3227089"/>
            <a:ext cx="181040" cy="173521"/>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8450885" y="2900058"/>
            <a:ext cx="181040" cy="173521"/>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1637831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58451" y="2112921"/>
            <a:ext cx="4473416" cy="1299686"/>
          </a:xfrm>
          <a:custGeom>
            <a:avLst/>
            <a:gdLst/>
            <a:ahLst/>
            <a:cxnLst/>
            <a:rect l="l" t="t" r="r" b="b"/>
            <a:pathLst>
              <a:path w="5964555" h="1732914">
                <a:moveTo>
                  <a:pt x="5675210" y="0"/>
                </a:moveTo>
                <a:lnTo>
                  <a:pt x="288797" y="0"/>
                </a:lnTo>
                <a:lnTo>
                  <a:pt x="241953" y="3778"/>
                </a:lnTo>
                <a:lnTo>
                  <a:pt x="197515" y="14717"/>
                </a:lnTo>
                <a:lnTo>
                  <a:pt x="156078" y="32223"/>
                </a:lnTo>
                <a:lnTo>
                  <a:pt x="118237" y="55701"/>
                </a:lnTo>
                <a:lnTo>
                  <a:pt x="84586" y="84558"/>
                </a:lnTo>
                <a:lnTo>
                  <a:pt x="55721" y="118199"/>
                </a:lnTo>
                <a:lnTo>
                  <a:pt x="32235" y="156029"/>
                </a:lnTo>
                <a:lnTo>
                  <a:pt x="14723" y="197456"/>
                </a:lnTo>
                <a:lnTo>
                  <a:pt x="3779" y="241885"/>
                </a:lnTo>
                <a:lnTo>
                  <a:pt x="0" y="288721"/>
                </a:lnTo>
                <a:lnTo>
                  <a:pt x="0" y="1443761"/>
                </a:lnTo>
                <a:lnTo>
                  <a:pt x="3779" y="1490598"/>
                </a:lnTo>
                <a:lnTo>
                  <a:pt x="14723" y="1535027"/>
                </a:lnTo>
                <a:lnTo>
                  <a:pt x="32235" y="1576456"/>
                </a:lnTo>
                <a:lnTo>
                  <a:pt x="55721" y="1614288"/>
                </a:lnTo>
                <a:lnTo>
                  <a:pt x="84586" y="1647931"/>
                </a:lnTo>
                <a:lnTo>
                  <a:pt x="118237" y="1676789"/>
                </a:lnTo>
                <a:lnTo>
                  <a:pt x="156078" y="1700269"/>
                </a:lnTo>
                <a:lnTo>
                  <a:pt x="197515" y="1717777"/>
                </a:lnTo>
                <a:lnTo>
                  <a:pt x="241953" y="1728717"/>
                </a:lnTo>
                <a:lnTo>
                  <a:pt x="288797" y="1732495"/>
                </a:lnTo>
                <a:lnTo>
                  <a:pt x="5675210" y="1732495"/>
                </a:lnTo>
                <a:lnTo>
                  <a:pt x="5722054" y="1728717"/>
                </a:lnTo>
                <a:lnTo>
                  <a:pt x="5766490" y="1717777"/>
                </a:lnTo>
                <a:lnTo>
                  <a:pt x="5807924" y="1700269"/>
                </a:lnTo>
                <a:lnTo>
                  <a:pt x="5845762" y="1676789"/>
                </a:lnTo>
                <a:lnTo>
                  <a:pt x="5879409" y="1647931"/>
                </a:lnTo>
                <a:lnTo>
                  <a:pt x="5908271" y="1614288"/>
                </a:lnTo>
                <a:lnTo>
                  <a:pt x="5931753" y="1576456"/>
                </a:lnTo>
                <a:lnTo>
                  <a:pt x="5949263" y="1535027"/>
                </a:lnTo>
                <a:lnTo>
                  <a:pt x="5960204" y="1490598"/>
                </a:lnTo>
                <a:lnTo>
                  <a:pt x="5963983" y="1443761"/>
                </a:lnTo>
                <a:lnTo>
                  <a:pt x="5963983" y="288721"/>
                </a:lnTo>
                <a:lnTo>
                  <a:pt x="5960204" y="241885"/>
                </a:lnTo>
                <a:lnTo>
                  <a:pt x="5949263" y="197456"/>
                </a:lnTo>
                <a:lnTo>
                  <a:pt x="5931753" y="156029"/>
                </a:lnTo>
                <a:lnTo>
                  <a:pt x="5908271" y="118199"/>
                </a:lnTo>
                <a:lnTo>
                  <a:pt x="5879409" y="84558"/>
                </a:lnTo>
                <a:lnTo>
                  <a:pt x="5845762" y="55701"/>
                </a:lnTo>
                <a:lnTo>
                  <a:pt x="5807924" y="32223"/>
                </a:lnTo>
                <a:lnTo>
                  <a:pt x="5766490" y="14717"/>
                </a:lnTo>
                <a:lnTo>
                  <a:pt x="5722054" y="3778"/>
                </a:lnTo>
                <a:lnTo>
                  <a:pt x="5675210" y="0"/>
                </a:lnTo>
                <a:close/>
              </a:path>
            </a:pathLst>
          </a:custGeom>
          <a:solidFill>
            <a:srgbClr val="0000FF"/>
          </a:solid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2158451" y="2112918"/>
            <a:ext cx="4473416" cy="1299686"/>
          </a:xfrm>
          <a:custGeom>
            <a:avLst/>
            <a:gdLst/>
            <a:ahLst/>
            <a:cxnLst/>
            <a:rect l="l" t="t" r="r" b="b"/>
            <a:pathLst>
              <a:path w="5964555" h="1732914">
                <a:moveTo>
                  <a:pt x="0" y="288727"/>
                </a:moveTo>
                <a:lnTo>
                  <a:pt x="3779" y="241891"/>
                </a:lnTo>
                <a:lnTo>
                  <a:pt x="14722" y="197462"/>
                </a:lnTo>
                <a:lnTo>
                  <a:pt x="32234" y="156034"/>
                </a:lnTo>
                <a:lnTo>
                  <a:pt x="55720" y="118203"/>
                </a:lnTo>
                <a:lnTo>
                  <a:pt x="84586" y="84561"/>
                </a:lnTo>
                <a:lnTo>
                  <a:pt x="118236" y="55703"/>
                </a:lnTo>
                <a:lnTo>
                  <a:pt x="156077" y="32224"/>
                </a:lnTo>
                <a:lnTo>
                  <a:pt x="197513" y="14718"/>
                </a:lnTo>
                <a:lnTo>
                  <a:pt x="241950" y="3778"/>
                </a:lnTo>
                <a:lnTo>
                  <a:pt x="288794" y="0"/>
                </a:lnTo>
                <a:lnTo>
                  <a:pt x="5675211" y="0"/>
                </a:lnTo>
                <a:lnTo>
                  <a:pt x="5722054" y="3778"/>
                </a:lnTo>
                <a:lnTo>
                  <a:pt x="5766490" y="14718"/>
                </a:lnTo>
                <a:lnTo>
                  <a:pt x="5807923" y="32224"/>
                </a:lnTo>
                <a:lnTo>
                  <a:pt x="5845760" y="55703"/>
                </a:lnTo>
                <a:lnTo>
                  <a:pt x="5879407" y="84561"/>
                </a:lnTo>
                <a:lnTo>
                  <a:pt x="5908269" y="118203"/>
                </a:lnTo>
                <a:lnTo>
                  <a:pt x="5931751" y="156034"/>
                </a:lnTo>
                <a:lnTo>
                  <a:pt x="5949261" y="197462"/>
                </a:lnTo>
                <a:lnTo>
                  <a:pt x="5960202" y="241891"/>
                </a:lnTo>
                <a:lnTo>
                  <a:pt x="5963981" y="288727"/>
                </a:lnTo>
                <a:lnTo>
                  <a:pt x="5963981" y="1443764"/>
                </a:lnTo>
                <a:lnTo>
                  <a:pt x="5960202" y="1490600"/>
                </a:lnTo>
                <a:lnTo>
                  <a:pt x="5949261" y="1535029"/>
                </a:lnTo>
                <a:lnTo>
                  <a:pt x="5931751" y="1576457"/>
                </a:lnTo>
                <a:lnTo>
                  <a:pt x="5908269" y="1614289"/>
                </a:lnTo>
                <a:lnTo>
                  <a:pt x="5879407" y="1647930"/>
                </a:lnTo>
                <a:lnTo>
                  <a:pt x="5845760" y="1676788"/>
                </a:lnTo>
                <a:lnTo>
                  <a:pt x="5807923" y="1700267"/>
                </a:lnTo>
                <a:lnTo>
                  <a:pt x="5766490" y="1717773"/>
                </a:lnTo>
                <a:lnTo>
                  <a:pt x="5722054" y="1728713"/>
                </a:lnTo>
                <a:lnTo>
                  <a:pt x="5675211" y="1732492"/>
                </a:lnTo>
                <a:lnTo>
                  <a:pt x="288794" y="1732492"/>
                </a:lnTo>
                <a:lnTo>
                  <a:pt x="241950" y="1728713"/>
                </a:lnTo>
                <a:lnTo>
                  <a:pt x="197513" y="1717773"/>
                </a:lnTo>
                <a:lnTo>
                  <a:pt x="156077" y="1700267"/>
                </a:lnTo>
                <a:lnTo>
                  <a:pt x="118236" y="1676788"/>
                </a:lnTo>
                <a:lnTo>
                  <a:pt x="84586" y="1647930"/>
                </a:lnTo>
                <a:lnTo>
                  <a:pt x="55720" y="1614289"/>
                </a:lnTo>
                <a:lnTo>
                  <a:pt x="32234" y="1576457"/>
                </a:lnTo>
                <a:lnTo>
                  <a:pt x="14722" y="1535029"/>
                </a:lnTo>
                <a:lnTo>
                  <a:pt x="3779" y="1490600"/>
                </a:lnTo>
                <a:lnTo>
                  <a:pt x="0" y="1443764"/>
                </a:lnTo>
                <a:lnTo>
                  <a:pt x="0" y="288727"/>
                </a:lnTo>
                <a:close/>
              </a:path>
            </a:pathLst>
          </a:custGeom>
          <a:ln w="25394">
            <a:solidFill>
              <a:srgbClr val="0000FF"/>
            </a:solidFill>
          </a:ln>
        </p:spPr>
        <p:txBody>
          <a:bodyPr wrap="square" lIns="0" tIns="0" rIns="0" bIns="0" rtlCol="0"/>
          <a:lstStyle/>
          <a:p>
            <a:pPr defTabSz="685800"/>
            <a:endParaRPr sz="1350">
              <a:solidFill>
                <a:prstClr val="black"/>
              </a:solidFill>
              <a:latin typeface="Calibri"/>
            </a:endParaRPr>
          </a:p>
        </p:txBody>
      </p:sp>
      <p:sp>
        <p:nvSpPr>
          <p:cNvPr id="4" name="object 4"/>
          <p:cNvSpPr txBox="1">
            <a:spLocks noGrp="1"/>
          </p:cNvSpPr>
          <p:nvPr>
            <p:ph type="title"/>
          </p:nvPr>
        </p:nvSpPr>
        <p:spPr>
          <a:xfrm>
            <a:off x="3431059" y="1551744"/>
            <a:ext cx="1926431" cy="193803"/>
          </a:xfrm>
          <a:prstGeom prst="rect">
            <a:avLst/>
          </a:prstGeom>
        </p:spPr>
        <p:txBody>
          <a:bodyPr vert="horz" wrap="square" lIns="0" tIns="9049" rIns="0" bIns="0" rtlCol="0">
            <a:spAutoFit/>
          </a:bodyPr>
          <a:lstStyle/>
          <a:p>
            <a:pPr marL="9525">
              <a:spcBef>
                <a:spcPts val="71"/>
              </a:spcBef>
            </a:pPr>
            <a:r>
              <a:rPr sz="1200" b="1" spc="-4" dirty="0">
                <a:latin typeface="Times New Roman"/>
                <a:cs typeface="Times New Roman"/>
              </a:rPr>
              <a:t>Projet PHC TOUBKAL</a:t>
            </a:r>
            <a:r>
              <a:rPr sz="1200" b="1" spc="-30" dirty="0">
                <a:latin typeface="Times New Roman"/>
                <a:cs typeface="Times New Roman"/>
              </a:rPr>
              <a:t> </a:t>
            </a:r>
            <a:r>
              <a:rPr sz="1200" b="1" spc="-4" dirty="0">
                <a:latin typeface="Times New Roman"/>
                <a:cs typeface="Times New Roman"/>
              </a:rPr>
              <a:t>2019</a:t>
            </a:r>
            <a:endParaRPr sz="1200">
              <a:latin typeface="Times New Roman"/>
              <a:cs typeface="Times New Roman"/>
            </a:endParaRPr>
          </a:p>
        </p:txBody>
      </p:sp>
      <p:sp>
        <p:nvSpPr>
          <p:cNvPr id="5" name="object 5"/>
          <p:cNvSpPr txBox="1"/>
          <p:nvPr/>
        </p:nvSpPr>
        <p:spPr>
          <a:xfrm>
            <a:off x="2259405" y="2148435"/>
            <a:ext cx="4270058" cy="1238544"/>
          </a:xfrm>
          <a:prstGeom prst="rect">
            <a:avLst/>
          </a:prstGeom>
        </p:spPr>
        <p:txBody>
          <a:bodyPr vert="horz" wrap="square" lIns="0" tIns="9525" rIns="0" bIns="0" rtlCol="0">
            <a:spAutoFit/>
          </a:bodyPr>
          <a:lstStyle/>
          <a:p>
            <a:pPr marL="261938" defTabSz="685800">
              <a:spcBef>
                <a:spcPts val="75"/>
              </a:spcBef>
            </a:pPr>
            <a:r>
              <a:rPr sz="1050" b="1" u="heavy" dirty="0">
                <a:solidFill>
                  <a:srgbClr val="FFFF00"/>
                </a:solidFill>
                <a:uFill>
                  <a:solidFill>
                    <a:srgbClr val="FFFF00"/>
                  </a:solidFill>
                </a:uFill>
                <a:latin typeface="Times New Roman"/>
                <a:cs typeface="Times New Roman"/>
              </a:rPr>
              <a:t>L</a:t>
            </a:r>
            <a:r>
              <a:rPr sz="1050" b="1" dirty="0">
                <a:solidFill>
                  <a:srgbClr val="FFFF00"/>
                </a:solidFill>
                <a:latin typeface="Times New Roman"/>
                <a:cs typeface="Times New Roman"/>
              </a:rPr>
              <a:t>A </a:t>
            </a:r>
            <a:r>
              <a:rPr sz="1050" b="1" spc="-4" dirty="0">
                <a:solidFill>
                  <a:srgbClr val="FFFF00"/>
                </a:solidFill>
                <a:latin typeface="Times New Roman"/>
                <a:cs typeface="Times New Roman"/>
              </a:rPr>
              <a:t>D</a:t>
            </a:r>
            <a:r>
              <a:rPr sz="1050" b="1" u="heavy" spc="-4" dirty="0">
                <a:solidFill>
                  <a:srgbClr val="FFFF00"/>
                </a:solidFill>
                <a:uFill>
                  <a:solidFill>
                    <a:srgbClr val="FFFF00"/>
                  </a:solidFill>
                </a:uFill>
                <a:latin typeface="Times New Roman"/>
                <a:cs typeface="Times New Roman"/>
              </a:rPr>
              <a:t>IVE</a:t>
            </a:r>
            <a:r>
              <a:rPr sz="1050" b="1" spc="-4" dirty="0">
                <a:solidFill>
                  <a:srgbClr val="FFFF00"/>
                </a:solidFill>
                <a:latin typeface="Times New Roman"/>
                <a:cs typeface="Times New Roman"/>
              </a:rPr>
              <a:t>RSITÉ P</a:t>
            </a:r>
            <a:r>
              <a:rPr sz="1050" b="1" u="heavy" spc="-4" dirty="0">
                <a:solidFill>
                  <a:srgbClr val="FFFF00"/>
                </a:solidFill>
                <a:uFill>
                  <a:solidFill>
                    <a:srgbClr val="FFFF00"/>
                  </a:solidFill>
                </a:uFill>
                <a:latin typeface="Times New Roman"/>
                <a:cs typeface="Times New Roman"/>
              </a:rPr>
              <a:t>H</a:t>
            </a:r>
            <a:r>
              <a:rPr sz="1050" b="1" spc="-4" dirty="0">
                <a:solidFill>
                  <a:srgbClr val="FFFF00"/>
                </a:solidFill>
                <a:latin typeface="Times New Roman"/>
                <a:cs typeface="Times New Roman"/>
              </a:rPr>
              <a:t>YLOGÉNÉTIQUE </a:t>
            </a:r>
            <a:r>
              <a:rPr sz="1050" b="1" dirty="0">
                <a:solidFill>
                  <a:srgbClr val="FFFF00"/>
                </a:solidFill>
                <a:latin typeface="Times New Roman"/>
                <a:cs typeface="Times New Roman"/>
              </a:rPr>
              <a:t>ET </a:t>
            </a:r>
            <a:r>
              <a:rPr sz="1050" b="1" spc="-4" dirty="0">
                <a:solidFill>
                  <a:srgbClr val="FFFF00"/>
                </a:solidFill>
                <a:latin typeface="Times New Roman"/>
                <a:cs typeface="Times New Roman"/>
              </a:rPr>
              <a:t>MÉT</a:t>
            </a:r>
            <a:r>
              <a:rPr sz="1050" b="1" u="heavy" spc="-4" dirty="0">
                <a:solidFill>
                  <a:srgbClr val="FFFF00"/>
                </a:solidFill>
                <a:uFill>
                  <a:solidFill>
                    <a:srgbClr val="FFFF00"/>
                  </a:solidFill>
                </a:uFill>
                <a:latin typeface="Times New Roman"/>
                <a:cs typeface="Times New Roman"/>
              </a:rPr>
              <a:t>A</a:t>
            </a:r>
            <a:r>
              <a:rPr sz="1050" b="1" spc="-4" dirty="0">
                <a:solidFill>
                  <a:srgbClr val="FFFF00"/>
                </a:solidFill>
                <a:latin typeface="Times New Roman"/>
                <a:cs typeface="Times New Roman"/>
              </a:rPr>
              <a:t>BO</a:t>
            </a:r>
            <a:r>
              <a:rPr sz="1050" b="1" u="heavy" spc="-4" dirty="0">
                <a:solidFill>
                  <a:srgbClr val="FFFF00"/>
                </a:solidFill>
                <a:uFill>
                  <a:solidFill>
                    <a:srgbClr val="FFFF00"/>
                  </a:solidFill>
                </a:uFill>
                <a:latin typeface="Times New Roman"/>
                <a:cs typeface="Times New Roman"/>
              </a:rPr>
              <a:t>LI</a:t>
            </a:r>
            <a:r>
              <a:rPr sz="1050" b="1" spc="-4" dirty="0">
                <a:solidFill>
                  <a:srgbClr val="FFFF00"/>
                </a:solidFill>
                <a:latin typeface="Times New Roman"/>
                <a:cs typeface="Times New Roman"/>
              </a:rPr>
              <a:t>QUE</a:t>
            </a:r>
            <a:r>
              <a:rPr sz="1050" b="1" spc="4" dirty="0">
                <a:solidFill>
                  <a:srgbClr val="FFFF00"/>
                </a:solidFill>
                <a:latin typeface="Times New Roman"/>
                <a:cs typeface="Times New Roman"/>
              </a:rPr>
              <a:t> </a:t>
            </a:r>
            <a:r>
              <a:rPr sz="1050" b="1" dirty="0">
                <a:solidFill>
                  <a:srgbClr val="FFFF00"/>
                </a:solidFill>
                <a:latin typeface="Times New Roman"/>
                <a:cs typeface="Times New Roman"/>
              </a:rPr>
              <a:t>ET</a:t>
            </a:r>
            <a:endParaRPr sz="1050">
              <a:solidFill>
                <a:prstClr val="black"/>
              </a:solidFill>
              <a:latin typeface="Times New Roman"/>
              <a:cs typeface="Times New Roman"/>
            </a:endParaRPr>
          </a:p>
          <a:p>
            <a:pPr marL="9525" marR="3810" algn="ctr" defTabSz="685800">
              <a:lnSpc>
                <a:spcPct val="191400"/>
              </a:lnSpc>
            </a:pPr>
            <a:r>
              <a:rPr sz="1050" b="1" spc="-4" dirty="0">
                <a:solidFill>
                  <a:srgbClr val="FFFF00"/>
                </a:solidFill>
                <a:latin typeface="Times New Roman"/>
                <a:cs typeface="Times New Roman"/>
              </a:rPr>
              <a:t>VALORISATION BIO</a:t>
            </a:r>
            <a:r>
              <a:rPr sz="1050" b="1" u="heavy" spc="-4" dirty="0">
                <a:solidFill>
                  <a:srgbClr val="FFFF00"/>
                </a:solidFill>
                <a:uFill>
                  <a:solidFill>
                    <a:srgbClr val="FFFF00"/>
                  </a:solidFill>
                </a:uFill>
                <a:latin typeface="Times New Roman"/>
                <a:cs typeface="Times New Roman"/>
              </a:rPr>
              <a:t>TE</a:t>
            </a:r>
            <a:r>
              <a:rPr sz="1050" b="1" spc="-4" dirty="0">
                <a:solidFill>
                  <a:srgbClr val="FFFF00"/>
                </a:solidFill>
                <a:latin typeface="Times New Roman"/>
                <a:cs typeface="Times New Roman"/>
              </a:rPr>
              <a:t>CHNOLOGIQUE DES MICROORGANISMES  DES ZONES HUMIDES COTIÈRES</a:t>
            </a:r>
            <a:r>
              <a:rPr sz="1050" b="1" spc="11" dirty="0">
                <a:solidFill>
                  <a:srgbClr val="FFFF00"/>
                </a:solidFill>
                <a:latin typeface="Times New Roman"/>
                <a:cs typeface="Times New Roman"/>
              </a:rPr>
              <a:t> </a:t>
            </a:r>
            <a:r>
              <a:rPr sz="1050" b="1" u="heavy" spc="-4" dirty="0">
                <a:solidFill>
                  <a:srgbClr val="FFFF00"/>
                </a:solidFill>
                <a:uFill>
                  <a:solidFill>
                    <a:srgbClr val="FFFF00"/>
                  </a:solidFill>
                </a:uFill>
                <a:latin typeface="Times New Roman"/>
                <a:cs typeface="Times New Roman"/>
              </a:rPr>
              <a:t>MAROC</a:t>
            </a:r>
            <a:r>
              <a:rPr sz="1050" b="1" spc="-4" dirty="0">
                <a:solidFill>
                  <a:srgbClr val="FFFF00"/>
                </a:solidFill>
                <a:latin typeface="Times New Roman"/>
                <a:cs typeface="Times New Roman"/>
              </a:rPr>
              <a:t>AINES</a:t>
            </a:r>
            <a:endParaRPr sz="1050">
              <a:solidFill>
                <a:prstClr val="black"/>
              </a:solidFill>
              <a:latin typeface="Times New Roman"/>
              <a:cs typeface="Times New Roman"/>
            </a:endParaRPr>
          </a:p>
          <a:p>
            <a:pPr defTabSz="685800"/>
            <a:endParaRPr sz="1125">
              <a:solidFill>
                <a:prstClr val="black"/>
              </a:solidFill>
              <a:latin typeface="Times New Roman"/>
              <a:cs typeface="Times New Roman"/>
            </a:endParaRPr>
          </a:p>
          <a:p>
            <a:pPr marL="953" algn="ctr" defTabSz="685800">
              <a:spcBef>
                <a:spcPts val="915"/>
              </a:spcBef>
            </a:pPr>
            <a:r>
              <a:rPr sz="1050" b="1" spc="-4" dirty="0">
                <a:solidFill>
                  <a:srgbClr val="FFFF00"/>
                </a:solidFill>
                <a:latin typeface="Times New Roman"/>
                <a:cs typeface="Times New Roman"/>
              </a:rPr>
              <a:t>(</a:t>
            </a:r>
            <a:r>
              <a:rPr sz="1050" b="1" i="1" spc="-4" dirty="0">
                <a:solidFill>
                  <a:srgbClr val="FFFF00"/>
                </a:solidFill>
                <a:latin typeface="Times New Roman"/>
                <a:cs typeface="Times New Roman"/>
              </a:rPr>
              <a:t>LiveHaliteMaroc</a:t>
            </a:r>
            <a:r>
              <a:rPr sz="1050" b="1" spc="-4" dirty="0">
                <a:solidFill>
                  <a:srgbClr val="FFFF00"/>
                </a:solidFill>
                <a:latin typeface="Times New Roman"/>
                <a:cs typeface="Times New Roman"/>
              </a:rPr>
              <a:t>)</a:t>
            </a:r>
            <a:endParaRPr sz="1050">
              <a:solidFill>
                <a:prstClr val="black"/>
              </a:solidFill>
              <a:latin typeface="Times New Roman"/>
              <a:cs typeface="Times New Roman"/>
            </a:endParaRPr>
          </a:p>
        </p:txBody>
      </p:sp>
      <p:sp>
        <p:nvSpPr>
          <p:cNvPr id="6" name="object 6"/>
          <p:cNvSpPr/>
          <p:nvPr/>
        </p:nvSpPr>
        <p:spPr>
          <a:xfrm>
            <a:off x="3691919" y="3783989"/>
            <a:ext cx="1735579" cy="1549812"/>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3978697" y="3788432"/>
            <a:ext cx="836596" cy="219402"/>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3534108" y="4184957"/>
            <a:ext cx="845739" cy="219402"/>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txBox="1"/>
          <p:nvPr/>
        </p:nvSpPr>
        <p:spPr>
          <a:xfrm>
            <a:off x="3593349" y="3772528"/>
            <a:ext cx="1160621" cy="663163"/>
          </a:xfrm>
          <a:prstGeom prst="rect">
            <a:avLst/>
          </a:prstGeom>
        </p:spPr>
        <p:txBody>
          <a:bodyPr vert="horz" wrap="square" lIns="0" tIns="16669" rIns="0" bIns="0" rtlCol="0">
            <a:spAutoFit/>
          </a:bodyPr>
          <a:lstStyle/>
          <a:p>
            <a:pPr marL="625316" marR="3810" indent="-171450" defTabSz="685800">
              <a:lnSpc>
                <a:spcPts val="863"/>
              </a:lnSpc>
              <a:spcBef>
                <a:spcPts val="131"/>
              </a:spcBef>
            </a:pPr>
            <a:r>
              <a:rPr sz="750" b="1" spc="-8" dirty="0">
                <a:solidFill>
                  <a:prstClr val="black"/>
                </a:solidFill>
                <a:latin typeface="Times New Roman"/>
                <a:cs typeface="Times New Roman"/>
              </a:rPr>
              <a:t>Complexe </a:t>
            </a:r>
            <a:r>
              <a:rPr sz="750" b="1" spc="-4" dirty="0">
                <a:solidFill>
                  <a:prstClr val="black"/>
                </a:solidFill>
                <a:latin typeface="Times New Roman"/>
                <a:cs typeface="Times New Roman"/>
              </a:rPr>
              <a:t>du bas  Loukkos</a:t>
            </a:r>
            <a:endParaRPr sz="750">
              <a:solidFill>
                <a:prstClr val="black"/>
              </a:solidFill>
              <a:latin typeface="Times New Roman"/>
              <a:cs typeface="Times New Roman"/>
            </a:endParaRPr>
          </a:p>
          <a:p>
            <a:pPr defTabSz="685800">
              <a:spcBef>
                <a:spcPts val="19"/>
              </a:spcBef>
            </a:pPr>
            <a:endParaRPr sz="1200">
              <a:solidFill>
                <a:prstClr val="black"/>
              </a:solidFill>
              <a:latin typeface="Times New Roman"/>
              <a:cs typeface="Times New Roman"/>
            </a:endParaRPr>
          </a:p>
          <a:p>
            <a:pPr marL="9525" marR="438150" defTabSz="685800">
              <a:lnSpc>
                <a:spcPts val="863"/>
              </a:lnSpc>
            </a:pPr>
            <a:r>
              <a:rPr sz="750" b="1" spc="-8" dirty="0">
                <a:solidFill>
                  <a:prstClr val="black"/>
                </a:solidFill>
                <a:latin typeface="Times New Roman"/>
                <a:cs typeface="Times New Roman"/>
              </a:rPr>
              <a:t>Complexe </a:t>
            </a:r>
            <a:r>
              <a:rPr sz="750" b="1" spc="-4" dirty="0">
                <a:solidFill>
                  <a:prstClr val="black"/>
                </a:solidFill>
                <a:latin typeface="Times New Roman"/>
                <a:cs typeface="Times New Roman"/>
              </a:rPr>
              <a:t>de </a:t>
            </a:r>
            <a:r>
              <a:rPr sz="750" b="1" spc="-8" dirty="0">
                <a:solidFill>
                  <a:prstClr val="black"/>
                </a:solidFill>
                <a:latin typeface="Times New Roman"/>
                <a:cs typeface="Times New Roman"/>
              </a:rPr>
              <a:t>Sidi  </a:t>
            </a:r>
            <a:r>
              <a:rPr sz="750" b="1" spc="-4" dirty="0">
                <a:solidFill>
                  <a:prstClr val="black"/>
                </a:solidFill>
                <a:latin typeface="Times New Roman"/>
                <a:cs typeface="Times New Roman"/>
              </a:rPr>
              <a:t>Moussa-Oualidia</a:t>
            </a:r>
            <a:endParaRPr sz="750">
              <a:solidFill>
                <a:prstClr val="black"/>
              </a:solidFill>
              <a:latin typeface="Times New Roman"/>
              <a:cs typeface="Times New Roman"/>
            </a:endParaRPr>
          </a:p>
        </p:txBody>
      </p:sp>
      <p:sp>
        <p:nvSpPr>
          <p:cNvPr id="10" name="object 10"/>
          <p:cNvSpPr/>
          <p:nvPr/>
        </p:nvSpPr>
        <p:spPr>
          <a:xfrm>
            <a:off x="3371822" y="5022572"/>
            <a:ext cx="700592" cy="218259"/>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txBox="1"/>
          <p:nvPr/>
        </p:nvSpPr>
        <p:spPr>
          <a:xfrm>
            <a:off x="3431058" y="5006876"/>
            <a:ext cx="581025" cy="248145"/>
          </a:xfrm>
          <a:prstGeom prst="rect">
            <a:avLst/>
          </a:prstGeom>
        </p:spPr>
        <p:txBody>
          <a:bodyPr vert="horz" wrap="square" lIns="0" tIns="17145" rIns="0" bIns="0" rtlCol="0">
            <a:spAutoFit/>
          </a:bodyPr>
          <a:lstStyle/>
          <a:p>
            <a:pPr marL="83344" marR="3810" indent="-74295" defTabSz="685800">
              <a:lnSpc>
                <a:spcPts val="855"/>
              </a:lnSpc>
              <a:spcBef>
                <a:spcPts val="135"/>
              </a:spcBef>
            </a:pPr>
            <a:r>
              <a:rPr sz="750" b="1" spc="-4" dirty="0">
                <a:solidFill>
                  <a:prstClr val="black"/>
                </a:solidFill>
                <a:latin typeface="Times New Roman"/>
                <a:cs typeface="Times New Roman"/>
              </a:rPr>
              <a:t>Saline</a:t>
            </a:r>
            <a:r>
              <a:rPr sz="750" b="1" spc="-49" dirty="0">
                <a:solidFill>
                  <a:prstClr val="black"/>
                </a:solidFill>
                <a:latin typeface="Times New Roman"/>
                <a:cs typeface="Times New Roman"/>
              </a:rPr>
              <a:t> </a:t>
            </a:r>
            <a:r>
              <a:rPr sz="750" b="1" spc="-4" dirty="0">
                <a:solidFill>
                  <a:prstClr val="black"/>
                </a:solidFill>
                <a:latin typeface="Times New Roman"/>
                <a:cs typeface="Times New Roman"/>
              </a:rPr>
              <a:t>marine  de</a:t>
            </a:r>
            <a:r>
              <a:rPr sz="750" b="1" spc="-19" dirty="0">
                <a:solidFill>
                  <a:prstClr val="black"/>
                </a:solidFill>
                <a:latin typeface="Times New Roman"/>
                <a:cs typeface="Times New Roman"/>
              </a:rPr>
              <a:t> </a:t>
            </a:r>
            <a:r>
              <a:rPr sz="750" b="1" spc="-4" dirty="0">
                <a:solidFill>
                  <a:prstClr val="black"/>
                </a:solidFill>
                <a:latin typeface="Times New Roman"/>
                <a:cs typeface="Times New Roman"/>
              </a:rPr>
              <a:t>Tazrha</a:t>
            </a:r>
            <a:endParaRPr sz="750">
              <a:solidFill>
                <a:prstClr val="black"/>
              </a:solidFill>
              <a:latin typeface="Times New Roman"/>
              <a:cs typeface="Times New Roman"/>
            </a:endParaRPr>
          </a:p>
        </p:txBody>
      </p:sp>
      <p:sp>
        <p:nvSpPr>
          <p:cNvPr id="12" name="object 12"/>
          <p:cNvSpPr/>
          <p:nvPr/>
        </p:nvSpPr>
        <p:spPr>
          <a:xfrm>
            <a:off x="4763384" y="3906894"/>
            <a:ext cx="53333" cy="53328"/>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4306800" y="4347128"/>
            <a:ext cx="53333" cy="53328"/>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3742974" y="5259505"/>
            <a:ext cx="53333" cy="53328"/>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3616394" y="5372245"/>
            <a:ext cx="1902914" cy="174836"/>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6" name="object 16"/>
          <p:cNvSpPr txBox="1"/>
          <p:nvPr/>
        </p:nvSpPr>
        <p:spPr>
          <a:xfrm>
            <a:off x="3675636" y="5349921"/>
            <a:ext cx="1780223" cy="193803"/>
          </a:xfrm>
          <a:prstGeom prst="rect">
            <a:avLst/>
          </a:prstGeom>
        </p:spPr>
        <p:txBody>
          <a:bodyPr vert="horz" wrap="square" lIns="0" tIns="9049" rIns="0" bIns="0" rtlCol="0">
            <a:spAutoFit/>
          </a:bodyPr>
          <a:lstStyle/>
          <a:p>
            <a:pPr marL="9525" defTabSz="685800">
              <a:spcBef>
                <a:spcPts val="71"/>
              </a:spcBef>
            </a:pPr>
            <a:r>
              <a:rPr sz="1200" spc="-8" dirty="0">
                <a:solidFill>
                  <a:prstClr val="black"/>
                </a:solidFill>
                <a:latin typeface="Times New Roman"/>
                <a:cs typeface="Times New Roman"/>
              </a:rPr>
              <a:t>Sites </a:t>
            </a:r>
            <a:r>
              <a:rPr sz="1200" spc="-4" dirty="0">
                <a:solidFill>
                  <a:prstClr val="black"/>
                </a:solidFill>
                <a:latin typeface="Times New Roman"/>
                <a:cs typeface="Times New Roman"/>
              </a:rPr>
              <a:t>RAMSAR du</a:t>
            </a:r>
            <a:r>
              <a:rPr sz="1200" spc="-34" dirty="0">
                <a:solidFill>
                  <a:prstClr val="black"/>
                </a:solidFill>
                <a:latin typeface="Times New Roman"/>
                <a:cs typeface="Times New Roman"/>
              </a:rPr>
              <a:t> </a:t>
            </a:r>
            <a:r>
              <a:rPr sz="1200" spc="-8" dirty="0">
                <a:solidFill>
                  <a:prstClr val="black"/>
                </a:solidFill>
                <a:latin typeface="Times New Roman"/>
                <a:cs typeface="Times New Roman"/>
              </a:rPr>
              <a:t>MAROC</a:t>
            </a:r>
            <a:endParaRPr sz="1200">
              <a:solidFill>
                <a:prstClr val="black"/>
              </a:solidFill>
              <a:latin typeface="Times New Roman"/>
              <a:cs typeface="Times New Roman"/>
            </a:endParaRPr>
          </a:p>
        </p:txBody>
      </p:sp>
    </p:spTree>
    <p:extLst>
      <p:ext uri="{BB962C8B-B14F-4D97-AF65-F5344CB8AC3E}">
        <p14:creationId xmlns:p14="http://schemas.microsoft.com/office/powerpoint/2010/main" val="3620119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6517" y="1209913"/>
            <a:ext cx="1919764" cy="517449"/>
          </a:xfrm>
          <a:prstGeom prst="rect">
            <a:avLst/>
          </a:prstGeom>
        </p:spPr>
        <p:txBody>
          <a:bodyPr vert="horz" wrap="square" lIns="0" tIns="9525" rIns="0" bIns="0" rtlCol="0">
            <a:spAutoFit/>
          </a:bodyPr>
          <a:lstStyle/>
          <a:p>
            <a:pPr marL="9525">
              <a:spcBef>
                <a:spcPts val="75"/>
              </a:spcBef>
            </a:pPr>
            <a:r>
              <a:rPr spc="-176" dirty="0"/>
              <a:t>Partenaires</a:t>
            </a:r>
          </a:p>
        </p:txBody>
      </p:sp>
      <p:sp>
        <p:nvSpPr>
          <p:cNvPr id="3" name="object 3"/>
          <p:cNvSpPr txBox="1"/>
          <p:nvPr/>
        </p:nvSpPr>
        <p:spPr>
          <a:xfrm>
            <a:off x="1607535" y="2030730"/>
            <a:ext cx="579596" cy="217367"/>
          </a:xfrm>
          <a:prstGeom prst="rect">
            <a:avLst/>
          </a:prstGeom>
        </p:spPr>
        <p:txBody>
          <a:bodyPr vert="horz" wrap="square" lIns="0" tIns="9525" rIns="0" bIns="0" rtlCol="0">
            <a:spAutoFit/>
          </a:bodyPr>
          <a:lstStyle/>
          <a:p>
            <a:pPr marL="9525" defTabSz="685800">
              <a:spcBef>
                <a:spcPts val="75"/>
              </a:spcBef>
            </a:pPr>
            <a:r>
              <a:rPr sz="1350" b="1" spc="-105" dirty="0">
                <a:solidFill>
                  <a:prstClr val="black"/>
                </a:solidFill>
                <a:latin typeface="Trebuchet MS"/>
                <a:cs typeface="Trebuchet MS"/>
              </a:rPr>
              <a:t>France</a:t>
            </a:r>
            <a:r>
              <a:rPr sz="1350" b="1" spc="-150" dirty="0">
                <a:solidFill>
                  <a:prstClr val="black"/>
                </a:solidFill>
                <a:latin typeface="Trebuchet MS"/>
                <a:cs typeface="Trebuchet MS"/>
              </a:rPr>
              <a:t> </a:t>
            </a:r>
            <a:r>
              <a:rPr sz="1350" b="1" spc="-124" dirty="0">
                <a:solidFill>
                  <a:prstClr val="black"/>
                </a:solidFill>
                <a:latin typeface="Trebuchet MS"/>
                <a:cs typeface="Trebuchet MS"/>
              </a:rPr>
              <a:t>:</a:t>
            </a:r>
            <a:endParaRPr sz="1350">
              <a:solidFill>
                <a:prstClr val="black"/>
              </a:solidFill>
              <a:latin typeface="Trebuchet MS"/>
              <a:cs typeface="Trebuchet MS"/>
            </a:endParaRPr>
          </a:p>
        </p:txBody>
      </p:sp>
      <p:sp>
        <p:nvSpPr>
          <p:cNvPr id="4" name="object 4"/>
          <p:cNvSpPr txBox="1"/>
          <p:nvPr/>
        </p:nvSpPr>
        <p:spPr>
          <a:xfrm>
            <a:off x="1607534" y="2268855"/>
            <a:ext cx="6058376" cy="217367"/>
          </a:xfrm>
          <a:prstGeom prst="rect">
            <a:avLst/>
          </a:prstGeom>
        </p:spPr>
        <p:txBody>
          <a:bodyPr vert="horz" wrap="square" lIns="0" tIns="9525" rIns="0" bIns="0" rtlCol="0">
            <a:spAutoFit/>
          </a:bodyPr>
          <a:lstStyle/>
          <a:p>
            <a:pPr marL="180975" indent="-171450" defTabSz="685800">
              <a:spcBef>
                <a:spcPts val="75"/>
              </a:spcBef>
              <a:buFont typeface="Arial"/>
              <a:buChar char="•"/>
              <a:tabLst>
                <a:tab pos="180499" algn="l"/>
                <a:tab pos="180975" algn="l"/>
              </a:tabLst>
            </a:pPr>
            <a:r>
              <a:rPr sz="1350" b="1" i="1" spc="-98" dirty="0">
                <a:solidFill>
                  <a:prstClr val="black"/>
                </a:solidFill>
                <a:latin typeface="Trebuchet MS"/>
                <a:cs typeface="Trebuchet MS"/>
              </a:rPr>
              <a:t>Partenaire </a:t>
            </a:r>
            <a:r>
              <a:rPr sz="1350" b="1" i="1" spc="-109" dirty="0">
                <a:solidFill>
                  <a:prstClr val="black"/>
                </a:solidFill>
                <a:latin typeface="Trebuchet MS"/>
                <a:cs typeface="Trebuchet MS"/>
              </a:rPr>
              <a:t>1 </a:t>
            </a:r>
            <a:r>
              <a:rPr sz="1350" spc="-135" dirty="0">
                <a:solidFill>
                  <a:prstClr val="black"/>
                </a:solidFill>
                <a:latin typeface="Trebuchet MS"/>
                <a:cs typeface="Trebuchet MS"/>
              </a:rPr>
              <a:t>: </a:t>
            </a:r>
            <a:r>
              <a:rPr sz="1350" spc="-60" dirty="0">
                <a:solidFill>
                  <a:prstClr val="black"/>
                </a:solidFill>
                <a:latin typeface="Trebuchet MS"/>
                <a:cs typeface="Trebuchet MS"/>
              </a:rPr>
              <a:t>Laboratoire </a:t>
            </a:r>
            <a:r>
              <a:rPr sz="1350" spc="-56" dirty="0">
                <a:solidFill>
                  <a:prstClr val="black"/>
                </a:solidFill>
                <a:latin typeface="Trebuchet MS"/>
                <a:cs typeface="Trebuchet MS"/>
              </a:rPr>
              <a:t>de </a:t>
            </a:r>
            <a:r>
              <a:rPr sz="1350" spc="-38" dirty="0">
                <a:solidFill>
                  <a:prstClr val="black"/>
                </a:solidFill>
                <a:latin typeface="Trebuchet MS"/>
                <a:cs typeface="Trebuchet MS"/>
              </a:rPr>
              <a:t>Microbiologie </a:t>
            </a:r>
            <a:r>
              <a:rPr sz="1350" spc="-45" dirty="0">
                <a:solidFill>
                  <a:prstClr val="black"/>
                </a:solidFill>
                <a:latin typeface="Trebuchet MS"/>
                <a:cs typeface="Trebuchet MS"/>
              </a:rPr>
              <a:t>des </a:t>
            </a:r>
            <a:r>
              <a:rPr sz="1350" spc="-49" dirty="0">
                <a:solidFill>
                  <a:prstClr val="black"/>
                </a:solidFill>
                <a:latin typeface="Trebuchet MS"/>
                <a:cs typeface="Trebuchet MS"/>
              </a:rPr>
              <a:t>environnements </a:t>
            </a:r>
            <a:r>
              <a:rPr sz="1350" spc="-64" dirty="0">
                <a:solidFill>
                  <a:prstClr val="black"/>
                </a:solidFill>
                <a:latin typeface="Trebuchet MS"/>
                <a:cs typeface="Trebuchet MS"/>
              </a:rPr>
              <a:t>Extrêmes </a:t>
            </a:r>
            <a:r>
              <a:rPr sz="1350" spc="-23" dirty="0">
                <a:solidFill>
                  <a:prstClr val="black"/>
                </a:solidFill>
                <a:latin typeface="Trebuchet MS"/>
                <a:cs typeface="Trebuchet MS"/>
              </a:rPr>
              <a:t>(LM2E</a:t>
            </a:r>
            <a:r>
              <a:rPr sz="1350" spc="-248" dirty="0">
                <a:solidFill>
                  <a:prstClr val="black"/>
                </a:solidFill>
                <a:latin typeface="Trebuchet MS"/>
                <a:cs typeface="Trebuchet MS"/>
              </a:rPr>
              <a:t> </a:t>
            </a:r>
            <a:r>
              <a:rPr sz="1350" spc="-135" dirty="0">
                <a:solidFill>
                  <a:prstClr val="black"/>
                </a:solidFill>
                <a:latin typeface="Trebuchet MS"/>
                <a:cs typeface="Trebuchet MS"/>
              </a:rPr>
              <a:t>;</a:t>
            </a:r>
            <a:endParaRPr sz="1350">
              <a:solidFill>
                <a:prstClr val="black"/>
              </a:solidFill>
              <a:latin typeface="Trebuchet MS"/>
              <a:cs typeface="Trebuchet MS"/>
            </a:endParaRPr>
          </a:p>
        </p:txBody>
      </p:sp>
      <p:sp>
        <p:nvSpPr>
          <p:cNvPr id="5" name="object 5"/>
          <p:cNvSpPr txBox="1"/>
          <p:nvPr/>
        </p:nvSpPr>
        <p:spPr>
          <a:xfrm>
            <a:off x="1778984" y="2411730"/>
            <a:ext cx="5886926" cy="217367"/>
          </a:xfrm>
          <a:prstGeom prst="rect">
            <a:avLst/>
          </a:prstGeom>
        </p:spPr>
        <p:txBody>
          <a:bodyPr vert="horz" wrap="square" lIns="0" tIns="9525" rIns="0" bIns="0" rtlCol="0">
            <a:spAutoFit/>
          </a:bodyPr>
          <a:lstStyle/>
          <a:p>
            <a:pPr marL="9525" defTabSz="685800">
              <a:spcBef>
                <a:spcPts val="75"/>
              </a:spcBef>
            </a:pPr>
            <a:r>
              <a:rPr sz="1350" spc="41" dirty="0">
                <a:solidFill>
                  <a:prstClr val="black"/>
                </a:solidFill>
                <a:latin typeface="Trebuchet MS"/>
                <a:cs typeface="Trebuchet MS"/>
              </a:rPr>
              <a:t>UMR </a:t>
            </a:r>
            <a:r>
              <a:rPr sz="1350" spc="-30" dirty="0">
                <a:solidFill>
                  <a:prstClr val="black"/>
                </a:solidFill>
                <a:latin typeface="Trebuchet MS"/>
                <a:cs typeface="Trebuchet MS"/>
              </a:rPr>
              <a:t>6197 </a:t>
            </a:r>
            <a:r>
              <a:rPr sz="1350" spc="-60" dirty="0">
                <a:solidFill>
                  <a:prstClr val="black"/>
                </a:solidFill>
                <a:latin typeface="Trebuchet MS"/>
                <a:cs typeface="Trebuchet MS"/>
              </a:rPr>
              <a:t>CNRS-UBO-Ifremer), </a:t>
            </a:r>
            <a:r>
              <a:rPr sz="1350" spc="-56" dirty="0">
                <a:solidFill>
                  <a:prstClr val="black"/>
                </a:solidFill>
                <a:latin typeface="Trebuchet MS"/>
                <a:cs typeface="Trebuchet MS"/>
              </a:rPr>
              <a:t>Institut Universitaire </a:t>
            </a:r>
            <a:r>
              <a:rPr sz="1350" spc="-49" dirty="0">
                <a:solidFill>
                  <a:prstClr val="black"/>
                </a:solidFill>
                <a:latin typeface="Trebuchet MS"/>
                <a:cs typeface="Trebuchet MS"/>
              </a:rPr>
              <a:t>Européen </a:t>
            </a:r>
            <a:r>
              <a:rPr sz="1350" spc="-56" dirty="0">
                <a:solidFill>
                  <a:prstClr val="black"/>
                </a:solidFill>
                <a:latin typeface="Trebuchet MS"/>
                <a:cs typeface="Trebuchet MS"/>
              </a:rPr>
              <a:t>de </a:t>
            </a:r>
            <a:r>
              <a:rPr sz="1350" spc="-79" dirty="0">
                <a:solidFill>
                  <a:prstClr val="black"/>
                </a:solidFill>
                <a:latin typeface="Trebuchet MS"/>
                <a:cs typeface="Trebuchet MS"/>
              </a:rPr>
              <a:t>la </a:t>
            </a:r>
            <a:r>
              <a:rPr sz="1350" spc="23" dirty="0">
                <a:solidFill>
                  <a:prstClr val="black"/>
                </a:solidFill>
                <a:latin typeface="Trebuchet MS"/>
                <a:cs typeface="Trebuchet MS"/>
              </a:rPr>
              <a:t>Mer</a:t>
            </a:r>
            <a:r>
              <a:rPr sz="1350" spc="116" dirty="0">
                <a:solidFill>
                  <a:prstClr val="black"/>
                </a:solidFill>
                <a:latin typeface="Trebuchet MS"/>
                <a:cs typeface="Trebuchet MS"/>
              </a:rPr>
              <a:t> </a:t>
            </a:r>
            <a:r>
              <a:rPr sz="1350" spc="-38" dirty="0">
                <a:solidFill>
                  <a:prstClr val="black"/>
                </a:solidFill>
                <a:latin typeface="Trebuchet MS"/>
                <a:cs typeface="Trebuchet MS"/>
              </a:rPr>
              <a:t>(IUEM),</a:t>
            </a:r>
            <a:endParaRPr sz="1350">
              <a:solidFill>
                <a:prstClr val="black"/>
              </a:solidFill>
              <a:latin typeface="Trebuchet MS"/>
              <a:cs typeface="Trebuchet MS"/>
            </a:endParaRPr>
          </a:p>
        </p:txBody>
      </p:sp>
      <p:sp>
        <p:nvSpPr>
          <p:cNvPr id="6" name="object 6"/>
          <p:cNvSpPr txBox="1"/>
          <p:nvPr/>
        </p:nvSpPr>
        <p:spPr>
          <a:xfrm>
            <a:off x="1778984" y="2554605"/>
            <a:ext cx="5886926" cy="217367"/>
          </a:xfrm>
          <a:prstGeom prst="rect">
            <a:avLst/>
          </a:prstGeom>
        </p:spPr>
        <p:txBody>
          <a:bodyPr vert="horz" wrap="square" lIns="0" tIns="9525" rIns="0" bIns="0" rtlCol="0">
            <a:spAutoFit/>
          </a:bodyPr>
          <a:lstStyle/>
          <a:p>
            <a:pPr marL="9525" defTabSz="685800">
              <a:spcBef>
                <a:spcPts val="75"/>
              </a:spcBef>
            </a:pPr>
            <a:r>
              <a:rPr sz="1350" spc="-56" dirty="0">
                <a:solidFill>
                  <a:prstClr val="black"/>
                </a:solidFill>
                <a:latin typeface="Trebuchet MS"/>
                <a:cs typeface="Trebuchet MS"/>
              </a:rPr>
              <a:t>Université de Bretagne </a:t>
            </a:r>
            <a:r>
              <a:rPr sz="1350" spc="-68" dirty="0">
                <a:solidFill>
                  <a:prstClr val="black"/>
                </a:solidFill>
                <a:latin typeface="Trebuchet MS"/>
                <a:cs typeface="Trebuchet MS"/>
              </a:rPr>
              <a:t>Occidentale (UBO), </a:t>
            </a:r>
            <a:r>
              <a:rPr sz="1350" spc="-94" dirty="0">
                <a:solidFill>
                  <a:prstClr val="black"/>
                </a:solidFill>
                <a:latin typeface="Trebuchet MS"/>
                <a:cs typeface="Trebuchet MS"/>
              </a:rPr>
              <a:t>4, </a:t>
            </a:r>
            <a:r>
              <a:rPr sz="1350" spc="-53" dirty="0">
                <a:solidFill>
                  <a:prstClr val="black"/>
                </a:solidFill>
                <a:latin typeface="Trebuchet MS"/>
                <a:cs typeface="Trebuchet MS"/>
              </a:rPr>
              <a:t>rue </a:t>
            </a:r>
            <a:r>
              <a:rPr sz="1350" spc="-38" dirty="0">
                <a:solidFill>
                  <a:prstClr val="black"/>
                </a:solidFill>
                <a:latin typeface="Trebuchet MS"/>
                <a:cs typeface="Trebuchet MS"/>
              </a:rPr>
              <a:t>Dumont </a:t>
            </a:r>
            <a:r>
              <a:rPr sz="1350" spc="-83" dirty="0">
                <a:solidFill>
                  <a:prstClr val="black"/>
                </a:solidFill>
                <a:latin typeface="Trebuchet MS"/>
                <a:cs typeface="Trebuchet MS"/>
              </a:rPr>
              <a:t>d’Urville,</a:t>
            </a:r>
            <a:r>
              <a:rPr sz="1350" spc="-161" dirty="0">
                <a:solidFill>
                  <a:prstClr val="black"/>
                </a:solidFill>
                <a:latin typeface="Trebuchet MS"/>
                <a:cs typeface="Trebuchet MS"/>
              </a:rPr>
              <a:t> </a:t>
            </a:r>
            <a:r>
              <a:rPr sz="1350" spc="-60" dirty="0">
                <a:solidFill>
                  <a:prstClr val="black"/>
                </a:solidFill>
                <a:latin typeface="Trebuchet MS"/>
                <a:cs typeface="Trebuchet MS"/>
              </a:rPr>
              <a:t>Technopole</a:t>
            </a:r>
            <a:endParaRPr sz="1350">
              <a:solidFill>
                <a:prstClr val="black"/>
              </a:solidFill>
              <a:latin typeface="Trebuchet MS"/>
              <a:cs typeface="Trebuchet MS"/>
            </a:endParaRPr>
          </a:p>
        </p:txBody>
      </p:sp>
      <p:sp>
        <p:nvSpPr>
          <p:cNvPr id="7" name="object 7"/>
          <p:cNvSpPr txBox="1"/>
          <p:nvPr/>
        </p:nvSpPr>
        <p:spPr>
          <a:xfrm>
            <a:off x="1778985" y="2697480"/>
            <a:ext cx="4928711" cy="217367"/>
          </a:xfrm>
          <a:prstGeom prst="rect">
            <a:avLst/>
          </a:prstGeom>
        </p:spPr>
        <p:txBody>
          <a:bodyPr vert="horz" wrap="square" lIns="0" tIns="9525" rIns="0" bIns="0" rtlCol="0">
            <a:spAutoFit/>
          </a:bodyPr>
          <a:lstStyle/>
          <a:p>
            <a:pPr marL="9525" defTabSz="685800">
              <a:spcBef>
                <a:spcPts val="75"/>
              </a:spcBef>
            </a:pPr>
            <a:r>
              <a:rPr sz="1350" spc="-60" dirty="0">
                <a:solidFill>
                  <a:prstClr val="black"/>
                </a:solidFill>
                <a:latin typeface="Trebuchet MS"/>
                <a:cs typeface="Trebuchet MS"/>
              </a:rPr>
              <a:t>Brest-Iroise, </a:t>
            </a:r>
            <a:r>
              <a:rPr sz="1350" spc="-30" dirty="0">
                <a:solidFill>
                  <a:prstClr val="black"/>
                </a:solidFill>
                <a:latin typeface="Trebuchet MS"/>
                <a:cs typeface="Trebuchet MS"/>
              </a:rPr>
              <a:t>29280 </a:t>
            </a:r>
            <a:r>
              <a:rPr sz="1350" spc="-60" dirty="0">
                <a:solidFill>
                  <a:prstClr val="black"/>
                </a:solidFill>
                <a:latin typeface="Trebuchet MS"/>
                <a:cs typeface="Trebuchet MS"/>
              </a:rPr>
              <a:t>Plouzané </a:t>
            </a:r>
            <a:r>
              <a:rPr sz="1350" spc="-68" dirty="0">
                <a:solidFill>
                  <a:prstClr val="black"/>
                </a:solidFill>
                <a:latin typeface="Trebuchet MS"/>
                <a:cs typeface="Trebuchet MS"/>
              </a:rPr>
              <a:t>France</a:t>
            </a:r>
            <a:r>
              <a:rPr sz="1350" spc="-188" dirty="0">
                <a:solidFill>
                  <a:prstClr val="black"/>
                </a:solidFill>
                <a:latin typeface="Trebuchet MS"/>
                <a:cs typeface="Trebuchet MS"/>
              </a:rPr>
              <a:t> </a:t>
            </a:r>
            <a:r>
              <a:rPr sz="1350" spc="-86" dirty="0">
                <a:solidFill>
                  <a:prstClr val="black"/>
                </a:solidFill>
                <a:latin typeface="Trebuchet MS"/>
                <a:cs typeface="Trebuchet MS"/>
              </a:rPr>
              <a:t>(</a:t>
            </a:r>
            <a:r>
              <a:rPr sz="1350" spc="-86" dirty="0">
                <a:solidFill>
                  <a:prstClr val="black"/>
                </a:solidFill>
                <a:latin typeface="Trebuchet MS"/>
                <a:cs typeface="Trebuchet MS"/>
                <a:hlinkClick r:id="rId2"/>
              </a:rPr>
              <a:t>http://wwz.ifremer.fr/umr6197/)</a:t>
            </a:r>
            <a:endParaRPr sz="1350">
              <a:solidFill>
                <a:prstClr val="black"/>
              </a:solidFill>
              <a:latin typeface="Trebuchet MS"/>
              <a:cs typeface="Trebuchet MS"/>
            </a:endParaRPr>
          </a:p>
        </p:txBody>
      </p:sp>
      <p:sp>
        <p:nvSpPr>
          <p:cNvPr id="8" name="object 8"/>
          <p:cNvSpPr txBox="1"/>
          <p:nvPr/>
        </p:nvSpPr>
        <p:spPr>
          <a:xfrm>
            <a:off x="1607534" y="2935605"/>
            <a:ext cx="6058376" cy="217367"/>
          </a:xfrm>
          <a:prstGeom prst="rect">
            <a:avLst/>
          </a:prstGeom>
        </p:spPr>
        <p:txBody>
          <a:bodyPr vert="horz" wrap="square" lIns="0" tIns="9525" rIns="0" bIns="0" rtlCol="0">
            <a:spAutoFit/>
          </a:bodyPr>
          <a:lstStyle/>
          <a:p>
            <a:pPr marL="180975" indent="-171450" defTabSz="685800">
              <a:spcBef>
                <a:spcPts val="75"/>
              </a:spcBef>
              <a:buFont typeface="Arial"/>
              <a:buChar char="•"/>
              <a:tabLst>
                <a:tab pos="180499" algn="l"/>
                <a:tab pos="180975" algn="l"/>
              </a:tabLst>
            </a:pPr>
            <a:r>
              <a:rPr sz="1350" b="1" i="1" spc="-98" dirty="0">
                <a:solidFill>
                  <a:prstClr val="black"/>
                </a:solidFill>
                <a:latin typeface="Trebuchet MS"/>
                <a:cs typeface="Trebuchet MS"/>
              </a:rPr>
              <a:t>Partenaire </a:t>
            </a:r>
            <a:r>
              <a:rPr sz="1350" b="1" i="1" spc="-109" dirty="0">
                <a:solidFill>
                  <a:prstClr val="black"/>
                </a:solidFill>
                <a:latin typeface="Trebuchet MS"/>
                <a:cs typeface="Trebuchet MS"/>
              </a:rPr>
              <a:t>2 </a:t>
            </a:r>
            <a:r>
              <a:rPr sz="1350" spc="-135" dirty="0">
                <a:solidFill>
                  <a:prstClr val="black"/>
                </a:solidFill>
                <a:latin typeface="Trebuchet MS"/>
                <a:cs typeface="Trebuchet MS"/>
              </a:rPr>
              <a:t>: </a:t>
            </a:r>
            <a:r>
              <a:rPr sz="1350" spc="-60" dirty="0">
                <a:solidFill>
                  <a:prstClr val="black"/>
                </a:solidFill>
                <a:latin typeface="Trebuchet MS"/>
                <a:cs typeface="Trebuchet MS"/>
              </a:rPr>
              <a:t>Laboratoire </a:t>
            </a:r>
            <a:r>
              <a:rPr sz="1350" spc="-53" dirty="0">
                <a:solidFill>
                  <a:prstClr val="black"/>
                </a:solidFill>
                <a:latin typeface="Trebuchet MS"/>
                <a:cs typeface="Trebuchet MS"/>
              </a:rPr>
              <a:t>Ecosystèmes </a:t>
            </a:r>
            <a:r>
              <a:rPr sz="1350" spc="-30" dirty="0">
                <a:solidFill>
                  <a:prstClr val="black"/>
                </a:solidFill>
                <a:latin typeface="Trebuchet MS"/>
                <a:cs typeface="Trebuchet MS"/>
              </a:rPr>
              <a:t>Microbiens </a:t>
            </a:r>
            <a:r>
              <a:rPr sz="1350" spc="-75" dirty="0">
                <a:solidFill>
                  <a:prstClr val="black"/>
                </a:solidFill>
                <a:latin typeface="Trebuchet MS"/>
                <a:cs typeface="Trebuchet MS"/>
              </a:rPr>
              <a:t>et </a:t>
            </a:r>
            <a:r>
              <a:rPr sz="1350" spc="-30" dirty="0">
                <a:solidFill>
                  <a:prstClr val="black"/>
                </a:solidFill>
                <a:latin typeface="Trebuchet MS"/>
                <a:cs typeface="Trebuchet MS"/>
              </a:rPr>
              <a:t>Molécules </a:t>
            </a:r>
            <a:r>
              <a:rPr sz="1350" spc="-19" dirty="0">
                <a:solidFill>
                  <a:prstClr val="black"/>
                </a:solidFill>
                <a:latin typeface="Trebuchet MS"/>
                <a:cs typeface="Trebuchet MS"/>
              </a:rPr>
              <a:t>Marines </a:t>
            </a:r>
            <a:r>
              <a:rPr sz="1350" spc="-38" dirty="0">
                <a:solidFill>
                  <a:prstClr val="black"/>
                </a:solidFill>
                <a:latin typeface="Trebuchet MS"/>
                <a:cs typeface="Trebuchet MS"/>
              </a:rPr>
              <a:t>pour</a:t>
            </a:r>
            <a:r>
              <a:rPr sz="1350" spc="38" dirty="0">
                <a:solidFill>
                  <a:prstClr val="black"/>
                </a:solidFill>
                <a:latin typeface="Trebuchet MS"/>
                <a:cs typeface="Trebuchet MS"/>
              </a:rPr>
              <a:t> </a:t>
            </a:r>
            <a:r>
              <a:rPr sz="1350" spc="-60" dirty="0">
                <a:solidFill>
                  <a:prstClr val="black"/>
                </a:solidFill>
                <a:latin typeface="Trebuchet MS"/>
                <a:cs typeface="Trebuchet MS"/>
              </a:rPr>
              <a:t>les</a:t>
            </a:r>
            <a:endParaRPr sz="1350">
              <a:solidFill>
                <a:prstClr val="black"/>
              </a:solidFill>
              <a:latin typeface="Trebuchet MS"/>
              <a:cs typeface="Trebuchet MS"/>
            </a:endParaRPr>
          </a:p>
        </p:txBody>
      </p:sp>
      <p:sp>
        <p:nvSpPr>
          <p:cNvPr id="9" name="object 9"/>
          <p:cNvSpPr txBox="1"/>
          <p:nvPr/>
        </p:nvSpPr>
        <p:spPr>
          <a:xfrm>
            <a:off x="1778985" y="3078480"/>
            <a:ext cx="4718209" cy="217367"/>
          </a:xfrm>
          <a:prstGeom prst="rect">
            <a:avLst/>
          </a:prstGeom>
        </p:spPr>
        <p:txBody>
          <a:bodyPr vert="horz" wrap="square" lIns="0" tIns="9525" rIns="0" bIns="0" rtlCol="0">
            <a:spAutoFit/>
          </a:bodyPr>
          <a:lstStyle/>
          <a:p>
            <a:pPr marL="9525" defTabSz="685800">
              <a:spcBef>
                <a:spcPts val="75"/>
              </a:spcBef>
            </a:pPr>
            <a:r>
              <a:rPr sz="1350" spc="-53" dirty="0">
                <a:solidFill>
                  <a:prstClr val="black"/>
                </a:solidFill>
                <a:latin typeface="Trebuchet MS"/>
                <a:cs typeface="Trebuchet MS"/>
              </a:rPr>
              <a:t>Biotechnologies </a:t>
            </a:r>
            <a:r>
              <a:rPr sz="1350" spc="-15" dirty="0">
                <a:solidFill>
                  <a:prstClr val="black"/>
                </a:solidFill>
                <a:latin typeface="Trebuchet MS"/>
                <a:cs typeface="Trebuchet MS"/>
              </a:rPr>
              <a:t>(EM</a:t>
            </a:r>
            <a:r>
              <a:rPr sz="1350" spc="-23" baseline="25462" dirty="0">
                <a:solidFill>
                  <a:prstClr val="black"/>
                </a:solidFill>
                <a:latin typeface="Trebuchet MS"/>
                <a:cs typeface="Trebuchet MS"/>
              </a:rPr>
              <a:t>3</a:t>
            </a:r>
            <a:r>
              <a:rPr sz="1350" spc="-15" dirty="0">
                <a:solidFill>
                  <a:prstClr val="black"/>
                </a:solidFill>
                <a:latin typeface="Trebuchet MS"/>
                <a:cs typeface="Trebuchet MS"/>
              </a:rPr>
              <a:t>B)</a:t>
            </a:r>
            <a:r>
              <a:rPr sz="1350" spc="-116" dirty="0">
                <a:solidFill>
                  <a:prstClr val="black"/>
                </a:solidFill>
                <a:latin typeface="Trebuchet MS"/>
                <a:cs typeface="Trebuchet MS"/>
              </a:rPr>
              <a:t> </a:t>
            </a:r>
            <a:r>
              <a:rPr sz="1350" spc="-83" dirty="0">
                <a:solidFill>
                  <a:prstClr val="black"/>
                </a:solidFill>
                <a:latin typeface="Trebuchet MS"/>
                <a:cs typeface="Trebuchet MS"/>
              </a:rPr>
              <a:t>(</a:t>
            </a:r>
            <a:r>
              <a:rPr sz="1350" u="sng" spc="-83" dirty="0">
                <a:solidFill>
                  <a:srgbClr val="0563C1"/>
                </a:solidFill>
                <a:uFill>
                  <a:solidFill>
                    <a:srgbClr val="0079CD"/>
                  </a:solidFill>
                </a:uFill>
                <a:latin typeface="Trebuchet MS"/>
                <a:cs typeface="Trebuchet MS"/>
                <a:hlinkClick r:id="rId3"/>
              </a:rPr>
              <a:t>http://wwz.ifremer.fr/bacteries_marines/</a:t>
            </a:r>
            <a:r>
              <a:rPr sz="1350" spc="-83" dirty="0">
                <a:solidFill>
                  <a:prstClr val="black"/>
                </a:solidFill>
                <a:latin typeface="Trebuchet MS"/>
                <a:cs typeface="Trebuchet MS"/>
                <a:hlinkClick r:id="rId3"/>
              </a:rPr>
              <a:t>)</a:t>
            </a:r>
            <a:endParaRPr sz="1350">
              <a:solidFill>
                <a:prstClr val="black"/>
              </a:solidFill>
              <a:latin typeface="Trebuchet MS"/>
              <a:cs typeface="Trebuchet MS"/>
            </a:endParaRPr>
          </a:p>
        </p:txBody>
      </p:sp>
      <p:sp>
        <p:nvSpPr>
          <p:cNvPr id="10" name="object 10"/>
          <p:cNvSpPr txBox="1"/>
          <p:nvPr/>
        </p:nvSpPr>
        <p:spPr>
          <a:xfrm>
            <a:off x="1607534" y="3554730"/>
            <a:ext cx="564833" cy="217367"/>
          </a:xfrm>
          <a:prstGeom prst="rect">
            <a:avLst/>
          </a:prstGeom>
        </p:spPr>
        <p:txBody>
          <a:bodyPr vert="horz" wrap="square" lIns="0" tIns="9525" rIns="0" bIns="0" rtlCol="0">
            <a:spAutoFit/>
          </a:bodyPr>
          <a:lstStyle/>
          <a:p>
            <a:pPr marL="9525" defTabSz="685800">
              <a:spcBef>
                <a:spcPts val="75"/>
              </a:spcBef>
            </a:pPr>
            <a:r>
              <a:rPr sz="1350" b="1" spc="-30" dirty="0">
                <a:solidFill>
                  <a:prstClr val="black"/>
                </a:solidFill>
                <a:latin typeface="Trebuchet MS"/>
                <a:cs typeface="Trebuchet MS"/>
              </a:rPr>
              <a:t>Maroc</a:t>
            </a:r>
            <a:r>
              <a:rPr sz="1350" b="1" spc="-161" dirty="0">
                <a:solidFill>
                  <a:prstClr val="black"/>
                </a:solidFill>
                <a:latin typeface="Trebuchet MS"/>
                <a:cs typeface="Trebuchet MS"/>
              </a:rPr>
              <a:t> </a:t>
            </a:r>
            <a:r>
              <a:rPr sz="1350" b="1" spc="-124" dirty="0">
                <a:solidFill>
                  <a:prstClr val="black"/>
                </a:solidFill>
                <a:latin typeface="Trebuchet MS"/>
                <a:cs typeface="Trebuchet MS"/>
              </a:rPr>
              <a:t>:</a:t>
            </a:r>
            <a:endParaRPr sz="1350">
              <a:solidFill>
                <a:prstClr val="black"/>
              </a:solidFill>
              <a:latin typeface="Trebuchet MS"/>
              <a:cs typeface="Trebuchet MS"/>
            </a:endParaRPr>
          </a:p>
        </p:txBody>
      </p:sp>
      <p:sp>
        <p:nvSpPr>
          <p:cNvPr id="11" name="object 11"/>
          <p:cNvSpPr txBox="1"/>
          <p:nvPr/>
        </p:nvSpPr>
        <p:spPr>
          <a:xfrm>
            <a:off x="1607534" y="3802380"/>
            <a:ext cx="6058376" cy="217367"/>
          </a:xfrm>
          <a:prstGeom prst="rect">
            <a:avLst/>
          </a:prstGeom>
        </p:spPr>
        <p:txBody>
          <a:bodyPr vert="horz" wrap="square" lIns="0" tIns="9525" rIns="0" bIns="0" rtlCol="0">
            <a:spAutoFit/>
          </a:bodyPr>
          <a:lstStyle/>
          <a:p>
            <a:pPr marL="180975" indent="-171450" defTabSz="685800">
              <a:spcBef>
                <a:spcPts val="75"/>
              </a:spcBef>
              <a:buFont typeface="Arial"/>
              <a:buChar char="•"/>
              <a:tabLst>
                <a:tab pos="180499" algn="l"/>
                <a:tab pos="180975" algn="l"/>
              </a:tabLst>
            </a:pPr>
            <a:r>
              <a:rPr sz="1350" b="1" i="1" spc="-98" dirty="0">
                <a:solidFill>
                  <a:prstClr val="black"/>
                </a:solidFill>
                <a:latin typeface="Trebuchet MS"/>
                <a:cs typeface="Trebuchet MS"/>
              </a:rPr>
              <a:t>Partenaire </a:t>
            </a:r>
            <a:r>
              <a:rPr sz="1350" b="1" i="1" spc="-109" dirty="0">
                <a:solidFill>
                  <a:prstClr val="black"/>
                </a:solidFill>
                <a:latin typeface="Trebuchet MS"/>
                <a:cs typeface="Trebuchet MS"/>
              </a:rPr>
              <a:t>3 </a:t>
            </a:r>
            <a:r>
              <a:rPr sz="1350" spc="-135" dirty="0">
                <a:solidFill>
                  <a:prstClr val="black"/>
                </a:solidFill>
                <a:latin typeface="Trebuchet MS"/>
                <a:cs typeface="Trebuchet MS"/>
              </a:rPr>
              <a:t>: </a:t>
            </a:r>
            <a:r>
              <a:rPr sz="1350" spc="-60" dirty="0">
                <a:solidFill>
                  <a:prstClr val="black"/>
                </a:solidFill>
                <a:latin typeface="Trebuchet MS"/>
                <a:cs typeface="Trebuchet MS"/>
              </a:rPr>
              <a:t>Laboratoire </a:t>
            </a:r>
            <a:r>
              <a:rPr sz="1350" spc="-56" dirty="0">
                <a:solidFill>
                  <a:prstClr val="black"/>
                </a:solidFill>
                <a:latin typeface="Trebuchet MS"/>
                <a:cs typeface="Trebuchet MS"/>
              </a:rPr>
              <a:t>de </a:t>
            </a:r>
            <a:r>
              <a:rPr sz="1350" spc="-45" dirty="0">
                <a:solidFill>
                  <a:prstClr val="black"/>
                </a:solidFill>
                <a:latin typeface="Trebuchet MS"/>
                <a:cs typeface="Trebuchet MS"/>
              </a:rPr>
              <a:t>Microbiologie, </a:t>
            </a:r>
            <a:r>
              <a:rPr sz="1350" spc="-68" dirty="0">
                <a:solidFill>
                  <a:prstClr val="black"/>
                </a:solidFill>
                <a:latin typeface="Trebuchet MS"/>
                <a:cs typeface="Trebuchet MS"/>
              </a:rPr>
              <a:t>Centre </a:t>
            </a:r>
            <a:r>
              <a:rPr sz="1350" spc="-64" dirty="0">
                <a:solidFill>
                  <a:prstClr val="black"/>
                </a:solidFill>
                <a:latin typeface="Trebuchet MS"/>
                <a:cs typeface="Trebuchet MS"/>
              </a:rPr>
              <a:t>Spécialisé </a:t>
            </a:r>
            <a:r>
              <a:rPr sz="1350" spc="-56" dirty="0">
                <a:solidFill>
                  <a:prstClr val="black"/>
                </a:solidFill>
                <a:latin typeface="Trebuchet MS"/>
                <a:cs typeface="Trebuchet MS"/>
              </a:rPr>
              <a:t>de </a:t>
            </a:r>
            <a:r>
              <a:rPr sz="1350" spc="-53" dirty="0">
                <a:solidFill>
                  <a:prstClr val="black"/>
                </a:solidFill>
                <a:latin typeface="Trebuchet MS"/>
                <a:cs typeface="Trebuchet MS"/>
              </a:rPr>
              <a:t>Valorisation </a:t>
            </a:r>
            <a:r>
              <a:rPr sz="1350" spc="-75" dirty="0">
                <a:solidFill>
                  <a:prstClr val="black"/>
                </a:solidFill>
                <a:latin typeface="Trebuchet MS"/>
                <a:cs typeface="Trebuchet MS"/>
              </a:rPr>
              <a:t>et</a:t>
            </a:r>
            <a:r>
              <a:rPr sz="1350" spc="53" dirty="0">
                <a:solidFill>
                  <a:prstClr val="black"/>
                </a:solidFill>
                <a:latin typeface="Trebuchet MS"/>
                <a:cs typeface="Trebuchet MS"/>
              </a:rPr>
              <a:t> </a:t>
            </a:r>
            <a:r>
              <a:rPr sz="1350" spc="-56" dirty="0">
                <a:solidFill>
                  <a:prstClr val="black"/>
                </a:solidFill>
                <a:latin typeface="Trebuchet MS"/>
                <a:cs typeface="Trebuchet MS"/>
              </a:rPr>
              <a:t>de</a:t>
            </a:r>
            <a:endParaRPr sz="1350">
              <a:solidFill>
                <a:prstClr val="black"/>
              </a:solidFill>
              <a:latin typeface="Trebuchet MS"/>
              <a:cs typeface="Trebuchet MS"/>
            </a:endParaRPr>
          </a:p>
        </p:txBody>
      </p:sp>
      <p:sp>
        <p:nvSpPr>
          <p:cNvPr id="12" name="object 12"/>
          <p:cNvSpPr txBox="1"/>
          <p:nvPr/>
        </p:nvSpPr>
        <p:spPr>
          <a:xfrm>
            <a:off x="1778984" y="3945255"/>
            <a:ext cx="5886926" cy="217367"/>
          </a:xfrm>
          <a:prstGeom prst="rect">
            <a:avLst/>
          </a:prstGeom>
        </p:spPr>
        <p:txBody>
          <a:bodyPr vert="horz" wrap="square" lIns="0" tIns="9525" rIns="0" bIns="0" rtlCol="0">
            <a:spAutoFit/>
          </a:bodyPr>
          <a:lstStyle/>
          <a:p>
            <a:pPr marL="9525" defTabSz="685800">
              <a:spcBef>
                <a:spcPts val="75"/>
              </a:spcBef>
            </a:pPr>
            <a:r>
              <a:rPr sz="1350" spc="-60" dirty="0">
                <a:solidFill>
                  <a:prstClr val="black"/>
                </a:solidFill>
                <a:latin typeface="Trebuchet MS"/>
                <a:cs typeface="Trebuchet MS"/>
              </a:rPr>
              <a:t>Technologie</a:t>
            </a:r>
            <a:r>
              <a:rPr sz="1350" spc="64" dirty="0">
                <a:solidFill>
                  <a:prstClr val="black"/>
                </a:solidFill>
                <a:latin typeface="Trebuchet MS"/>
                <a:cs typeface="Trebuchet MS"/>
              </a:rPr>
              <a:t> </a:t>
            </a:r>
            <a:r>
              <a:rPr sz="1350" spc="-45" dirty="0">
                <a:solidFill>
                  <a:prstClr val="black"/>
                </a:solidFill>
                <a:latin typeface="Trebuchet MS"/>
                <a:cs typeface="Trebuchet MS"/>
              </a:rPr>
              <a:t>des</a:t>
            </a:r>
            <a:r>
              <a:rPr sz="1350" spc="68" dirty="0">
                <a:solidFill>
                  <a:prstClr val="black"/>
                </a:solidFill>
                <a:latin typeface="Trebuchet MS"/>
                <a:cs typeface="Trebuchet MS"/>
              </a:rPr>
              <a:t> </a:t>
            </a:r>
            <a:r>
              <a:rPr sz="1350" spc="-49" dirty="0">
                <a:solidFill>
                  <a:prstClr val="black"/>
                </a:solidFill>
                <a:latin typeface="Trebuchet MS"/>
                <a:cs typeface="Trebuchet MS"/>
              </a:rPr>
              <a:t>Produits</a:t>
            </a:r>
            <a:r>
              <a:rPr sz="1350" spc="68" dirty="0">
                <a:solidFill>
                  <a:prstClr val="black"/>
                </a:solidFill>
                <a:latin typeface="Trebuchet MS"/>
                <a:cs typeface="Trebuchet MS"/>
              </a:rPr>
              <a:t> </a:t>
            </a:r>
            <a:r>
              <a:rPr sz="1350" spc="-56" dirty="0">
                <a:solidFill>
                  <a:prstClr val="black"/>
                </a:solidFill>
                <a:latin typeface="Trebuchet MS"/>
                <a:cs typeface="Trebuchet MS"/>
              </a:rPr>
              <a:t>de</a:t>
            </a:r>
            <a:r>
              <a:rPr sz="1350" spc="64" dirty="0">
                <a:solidFill>
                  <a:prstClr val="black"/>
                </a:solidFill>
                <a:latin typeface="Trebuchet MS"/>
                <a:cs typeface="Trebuchet MS"/>
              </a:rPr>
              <a:t> </a:t>
            </a:r>
            <a:r>
              <a:rPr sz="1350" spc="-79" dirty="0">
                <a:solidFill>
                  <a:prstClr val="black"/>
                </a:solidFill>
                <a:latin typeface="Trebuchet MS"/>
                <a:cs typeface="Trebuchet MS"/>
              </a:rPr>
              <a:t>la</a:t>
            </a:r>
            <a:r>
              <a:rPr sz="1350" spc="68" dirty="0">
                <a:solidFill>
                  <a:prstClr val="black"/>
                </a:solidFill>
                <a:latin typeface="Trebuchet MS"/>
                <a:cs typeface="Trebuchet MS"/>
              </a:rPr>
              <a:t> </a:t>
            </a:r>
            <a:r>
              <a:rPr sz="1350" spc="23" dirty="0">
                <a:solidFill>
                  <a:prstClr val="black"/>
                </a:solidFill>
                <a:latin typeface="Trebuchet MS"/>
                <a:cs typeface="Trebuchet MS"/>
              </a:rPr>
              <a:t>Mer</a:t>
            </a:r>
            <a:r>
              <a:rPr sz="1350" spc="68" dirty="0">
                <a:solidFill>
                  <a:prstClr val="black"/>
                </a:solidFill>
                <a:latin typeface="Trebuchet MS"/>
                <a:cs typeface="Trebuchet MS"/>
              </a:rPr>
              <a:t> </a:t>
            </a:r>
            <a:r>
              <a:rPr sz="1350" spc="-41" dirty="0">
                <a:solidFill>
                  <a:prstClr val="black"/>
                </a:solidFill>
                <a:latin typeface="Trebuchet MS"/>
                <a:cs typeface="Trebuchet MS"/>
              </a:rPr>
              <a:t>(CSVTPM)</a:t>
            </a:r>
            <a:r>
              <a:rPr sz="1350" spc="68" dirty="0">
                <a:solidFill>
                  <a:prstClr val="black"/>
                </a:solidFill>
                <a:latin typeface="Trebuchet MS"/>
                <a:cs typeface="Trebuchet MS"/>
              </a:rPr>
              <a:t> </a:t>
            </a:r>
            <a:r>
              <a:rPr sz="1350" spc="-56" dirty="0">
                <a:solidFill>
                  <a:prstClr val="black"/>
                </a:solidFill>
                <a:latin typeface="Trebuchet MS"/>
                <a:cs typeface="Trebuchet MS"/>
              </a:rPr>
              <a:t>de</a:t>
            </a:r>
            <a:r>
              <a:rPr sz="1350" spc="64" dirty="0">
                <a:solidFill>
                  <a:prstClr val="black"/>
                </a:solidFill>
                <a:latin typeface="Trebuchet MS"/>
                <a:cs typeface="Trebuchet MS"/>
              </a:rPr>
              <a:t> </a:t>
            </a:r>
            <a:r>
              <a:rPr sz="1350" spc="-71" dirty="0">
                <a:solidFill>
                  <a:prstClr val="black"/>
                </a:solidFill>
                <a:latin typeface="Trebuchet MS"/>
                <a:cs typeface="Trebuchet MS"/>
              </a:rPr>
              <a:t>l’Institut</a:t>
            </a:r>
            <a:r>
              <a:rPr sz="1350" spc="68" dirty="0">
                <a:solidFill>
                  <a:prstClr val="black"/>
                </a:solidFill>
                <a:latin typeface="Trebuchet MS"/>
                <a:cs typeface="Trebuchet MS"/>
              </a:rPr>
              <a:t> </a:t>
            </a:r>
            <a:r>
              <a:rPr sz="1350" spc="-53" dirty="0">
                <a:solidFill>
                  <a:prstClr val="black"/>
                </a:solidFill>
                <a:latin typeface="Trebuchet MS"/>
                <a:cs typeface="Trebuchet MS"/>
              </a:rPr>
              <a:t>National</a:t>
            </a:r>
            <a:r>
              <a:rPr sz="1350" spc="68" dirty="0">
                <a:solidFill>
                  <a:prstClr val="black"/>
                </a:solidFill>
                <a:latin typeface="Trebuchet MS"/>
                <a:cs typeface="Trebuchet MS"/>
              </a:rPr>
              <a:t> </a:t>
            </a:r>
            <a:r>
              <a:rPr sz="1350" spc="-56" dirty="0">
                <a:solidFill>
                  <a:prstClr val="black"/>
                </a:solidFill>
                <a:latin typeface="Trebuchet MS"/>
                <a:cs typeface="Trebuchet MS"/>
              </a:rPr>
              <a:t>de</a:t>
            </a:r>
            <a:r>
              <a:rPr sz="1350" spc="68" dirty="0">
                <a:solidFill>
                  <a:prstClr val="black"/>
                </a:solidFill>
                <a:latin typeface="Trebuchet MS"/>
                <a:cs typeface="Trebuchet MS"/>
              </a:rPr>
              <a:t> </a:t>
            </a:r>
            <a:r>
              <a:rPr sz="1350" spc="-64" dirty="0">
                <a:solidFill>
                  <a:prstClr val="black"/>
                </a:solidFill>
                <a:latin typeface="Trebuchet MS"/>
                <a:cs typeface="Trebuchet MS"/>
              </a:rPr>
              <a:t>Recherche</a:t>
            </a:r>
            <a:endParaRPr sz="1350">
              <a:solidFill>
                <a:prstClr val="black"/>
              </a:solidFill>
              <a:latin typeface="Trebuchet MS"/>
              <a:cs typeface="Trebuchet MS"/>
            </a:endParaRPr>
          </a:p>
        </p:txBody>
      </p:sp>
      <p:sp>
        <p:nvSpPr>
          <p:cNvPr id="13" name="object 13"/>
          <p:cNvSpPr txBox="1"/>
          <p:nvPr/>
        </p:nvSpPr>
        <p:spPr>
          <a:xfrm>
            <a:off x="1778984" y="4088130"/>
            <a:ext cx="5886926" cy="217367"/>
          </a:xfrm>
          <a:prstGeom prst="rect">
            <a:avLst/>
          </a:prstGeom>
        </p:spPr>
        <p:txBody>
          <a:bodyPr vert="horz" wrap="square" lIns="0" tIns="9525" rIns="0" bIns="0" rtlCol="0">
            <a:spAutoFit/>
          </a:bodyPr>
          <a:lstStyle/>
          <a:p>
            <a:pPr marL="9525" defTabSz="685800">
              <a:spcBef>
                <a:spcPts val="75"/>
              </a:spcBef>
              <a:tabLst>
                <a:tab pos="935831" algn="l"/>
                <a:tab pos="1557338" algn="l"/>
                <a:tab pos="1904048" algn="l"/>
                <a:tab pos="2198846" algn="l"/>
                <a:tab pos="2702719" algn="l"/>
                <a:tab pos="3660934" algn="l"/>
                <a:tab pos="4163854" algn="l"/>
                <a:tab pos="4779169" algn="l"/>
                <a:tab pos="5351144" algn="l"/>
              </a:tabLst>
            </a:pPr>
            <a:r>
              <a:rPr sz="1350" spc="-83" dirty="0">
                <a:solidFill>
                  <a:prstClr val="black"/>
                </a:solidFill>
                <a:latin typeface="Trebuchet MS"/>
                <a:cs typeface="Trebuchet MS"/>
              </a:rPr>
              <a:t>Ha</a:t>
            </a:r>
            <a:r>
              <a:rPr sz="1350" spc="-41" dirty="0">
                <a:solidFill>
                  <a:prstClr val="black"/>
                </a:solidFill>
                <a:latin typeface="Trebuchet MS"/>
                <a:cs typeface="Trebuchet MS"/>
              </a:rPr>
              <a:t>l</a:t>
            </a:r>
            <a:r>
              <a:rPr sz="1350" spc="-79" dirty="0">
                <a:solidFill>
                  <a:prstClr val="black"/>
                </a:solidFill>
                <a:latin typeface="Trebuchet MS"/>
                <a:cs typeface="Trebuchet MS"/>
              </a:rPr>
              <a:t>i</a:t>
            </a:r>
            <a:r>
              <a:rPr sz="1350" spc="-68" dirty="0">
                <a:solidFill>
                  <a:prstClr val="black"/>
                </a:solidFill>
                <a:latin typeface="Trebuchet MS"/>
                <a:cs typeface="Trebuchet MS"/>
              </a:rPr>
              <a:t>e</a:t>
            </a:r>
            <a:r>
              <a:rPr sz="1350" spc="-30" dirty="0">
                <a:solidFill>
                  <a:prstClr val="black"/>
                </a:solidFill>
                <a:latin typeface="Trebuchet MS"/>
                <a:cs typeface="Trebuchet MS"/>
              </a:rPr>
              <a:t>u</a:t>
            </a:r>
            <a:r>
              <a:rPr sz="1350" spc="-83" dirty="0">
                <a:solidFill>
                  <a:prstClr val="black"/>
                </a:solidFill>
                <a:latin typeface="Trebuchet MS"/>
                <a:cs typeface="Trebuchet MS"/>
              </a:rPr>
              <a:t>ti</a:t>
            </a:r>
            <a:r>
              <a:rPr sz="1350" spc="-45" dirty="0">
                <a:solidFill>
                  <a:prstClr val="black"/>
                </a:solidFill>
                <a:latin typeface="Trebuchet MS"/>
                <a:cs typeface="Trebuchet MS"/>
              </a:rPr>
              <a:t>q</a:t>
            </a:r>
            <a:r>
              <a:rPr sz="1350" spc="-30" dirty="0">
                <a:solidFill>
                  <a:prstClr val="black"/>
                </a:solidFill>
                <a:latin typeface="Trebuchet MS"/>
                <a:cs typeface="Trebuchet MS"/>
              </a:rPr>
              <a:t>u</a:t>
            </a:r>
            <a:r>
              <a:rPr sz="1350" spc="-68" dirty="0">
                <a:solidFill>
                  <a:prstClr val="black"/>
                </a:solidFill>
                <a:latin typeface="Trebuchet MS"/>
                <a:cs typeface="Trebuchet MS"/>
              </a:rPr>
              <a:t>e</a:t>
            </a:r>
            <a:r>
              <a:rPr sz="1350" dirty="0">
                <a:solidFill>
                  <a:prstClr val="black"/>
                </a:solidFill>
                <a:latin typeface="Trebuchet MS"/>
                <a:cs typeface="Trebuchet MS"/>
              </a:rPr>
              <a:t>	</a:t>
            </a:r>
            <a:r>
              <a:rPr sz="1350" spc="-90" dirty="0">
                <a:solidFill>
                  <a:prstClr val="black"/>
                </a:solidFill>
                <a:latin typeface="Trebuchet MS"/>
                <a:cs typeface="Trebuchet MS"/>
              </a:rPr>
              <a:t>(</a:t>
            </a:r>
            <a:r>
              <a:rPr sz="1350" spc="-11" dirty="0">
                <a:solidFill>
                  <a:prstClr val="black"/>
                </a:solidFill>
                <a:latin typeface="Trebuchet MS"/>
                <a:cs typeface="Trebuchet MS"/>
              </a:rPr>
              <a:t>I</a:t>
            </a:r>
            <a:r>
              <a:rPr sz="1350" spc="-23" dirty="0">
                <a:solidFill>
                  <a:prstClr val="black"/>
                </a:solidFill>
                <a:latin typeface="Trebuchet MS"/>
                <a:cs typeface="Trebuchet MS"/>
              </a:rPr>
              <a:t>N</a:t>
            </a:r>
            <a:r>
              <a:rPr sz="1350" spc="-64" dirty="0">
                <a:solidFill>
                  <a:prstClr val="black"/>
                </a:solidFill>
                <a:latin typeface="Trebuchet MS"/>
                <a:cs typeface="Trebuchet MS"/>
              </a:rPr>
              <a:t>RH)</a:t>
            </a:r>
            <a:r>
              <a:rPr sz="1350" spc="-161" dirty="0">
                <a:solidFill>
                  <a:prstClr val="black"/>
                </a:solidFill>
                <a:latin typeface="Trebuchet MS"/>
                <a:cs typeface="Trebuchet MS"/>
              </a:rPr>
              <a:t>,</a:t>
            </a:r>
            <a:r>
              <a:rPr sz="1350" dirty="0">
                <a:solidFill>
                  <a:prstClr val="black"/>
                </a:solidFill>
                <a:latin typeface="Trebuchet MS"/>
                <a:cs typeface="Trebuchet MS"/>
              </a:rPr>
              <a:t>	</a:t>
            </a:r>
            <a:r>
              <a:rPr sz="1350" spc="-83" dirty="0">
                <a:solidFill>
                  <a:prstClr val="black"/>
                </a:solidFill>
                <a:latin typeface="Trebuchet MS"/>
                <a:cs typeface="Trebuchet MS"/>
              </a:rPr>
              <a:t>K</a:t>
            </a:r>
            <a:r>
              <a:rPr sz="1350" spc="-45" dirty="0">
                <a:solidFill>
                  <a:prstClr val="black"/>
                </a:solidFill>
                <a:latin typeface="Trebuchet MS"/>
                <a:cs typeface="Trebuchet MS"/>
              </a:rPr>
              <a:t>m</a:t>
            </a:r>
            <a:r>
              <a:rPr sz="1350" dirty="0">
                <a:solidFill>
                  <a:prstClr val="black"/>
                </a:solidFill>
                <a:latin typeface="Trebuchet MS"/>
                <a:cs typeface="Trebuchet MS"/>
              </a:rPr>
              <a:t>	</a:t>
            </a:r>
            <a:r>
              <a:rPr sz="1350" spc="-30" dirty="0">
                <a:solidFill>
                  <a:prstClr val="black"/>
                </a:solidFill>
                <a:latin typeface="Trebuchet MS"/>
                <a:cs typeface="Trebuchet MS"/>
              </a:rPr>
              <a:t>0</a:t>
            </a:r>
            <a:r>
              <a:rPr sz="1350" spc="-26" dirty="0">
                <a:solidFill>
                  <a:prstClr val="black"/>
                </a:solidFill>
                <a:latin typeface="Trebuchet MS"/>
                <a:cs typeface="Trebuchet MS"/>
              </a:rPr>
              <a:t>7</a:t>
            </a:r>
            <a:r>
              <a:rPr sz="1350" dirty="0">
                <a:solidFill>
                  <a:prstClr val="black"/>
                </a:solidFill>
                <a:latin typeface="Trebuchet MS"/>
                <a:cs typeface="Trebuchet MS"/>
              </a:rPr>
              <a:t>	</a:t>
            </a:r>
            <a:r>
              <a:rPr sz="1350" spc="-60" dirty="0">
                <a:solidFill>
                  <a:prstClr val="black"/>
                </a:solidFill>
                <a:latin typeface="Trebuchet MS"/>
                <a:cs typeface="Trebuchet MS"/>
              </a:rPr>
              <a:t>r</a:t>
            </a:r>
            <a:r>
              <a:rPr sz="1350" spc="-19" dirty="0">
                <a:solidFill>
                  <a:prstClr val="black"/>
                </a:solidFill>
                <a:latin typeface="Trebuchet MS"/>
                <a:cs typeface="Trebuchet MS"/>
              </a:rPr>
              <a:t>o</a:t>
            </a:r>
            <a:r>
              <a:rPr sz="1350" spc="-30" dirty="0">
                <a:solidFill>
                  <a:prstClr val="black"/>
                </a:solidFill>
                <a:latin typeface="Trebuchet MS"/>
                <a:cs typeface="Trebuchet MS"/>
              </a:rPr>
              <a:t>u</a:t>
            </a:r>
            <a:r>
              <a:rPr sz="1350" spc="-75" dirty="0">
                <a:solidFill>
                  <a:prstClr val="black"/>
                </a:solidFill>
                <a:latin typeface="Trebuchet MS"/>
                <a:cs typeface="Trebuchet MS"/>
              </a:rPr>
              <a:t>te</a:t>
            </a:r>
            <a:r>
              <a:rPr sz="1350" dirty="0">
                <a:solidFill>
                  <a:prstClr val="black"/>
                </a:solidFill>
                <a:latin typeface="Trebuchet MS"/>
                <a:cs typeface="Trebuchet MS"/>
              </a:rPr>
              <a:t>	</a:t>
            </a:r>
            <a:r>
              <a:rPr sz="1350" spc="-45" dirty="0">
                <a:solidFill>
                  <a:prstClr val="black"/>
                </a:solidFill>
                <a:latin typeface="Trebuchet MS"/>
                <a:cs typeface="Trebuchet MS"/>
              </a:rPr>
              <a:t>d</a:t>
            </a:r>
            <a:r>
              <a:rPr sz="1350" spc="-161" dirty="0">
                <a:solidFill>
                  <a:prstClr val="black"/>
                </a:solidFill>
                <a:latin typeface="Trebuchet MS"/>
                <a:cs typeface="Trebuchet MS"/>
              </a:rPr>
              <a:t>’</a:t>
            </a:r>
            <a:r>
              <a:rPr sz="1350" spc="-68" dirty="0">
                <a:solidFill>
                  <a:prstClr val="black"/>
                </a:solidFill>
                <a:latin typeface="Trebuchet MS"/>
                <a:cs typeface="Trebuchet MS"/>
              </a:rPr>
              <a:t>E</a:t>
            </a:r>
            <a:r>
              <a:rPr sz="1350" spc="-19" dirty="0">
                <a:solidFill>
                  <a:prstClr val="black"/>
                </a:solidFill>
                <a:latin typeface="Trebuchet MS"/>
                <a:cs typeface="Trebuchet MS"/>
              </a:rPr>
              <a:t>ss</a:t>
            </a:r>
            <a:r>
              <a:rPr sz="1350" spc="-41" dirty="0">
                <a:solidFill>
                  <a:prstClr val="black"/>
                </a:solidFill>
                <a:latin typeface="Trebuchet MS"/>
                <a:cs typeface="Trebuchet MS"/>
              </a:rPr>
              <a:t>ao</a:t>
            </a:r>
            <a:r>
              <a:rPr sz="1350" spc="-30" dirty="0">
                <a:solidFill>
                  <a:prstClr val="black"/>
                </a:solidFill>
                <a:latin typeface="Trebuchet MS"/>
                <a:cs typeface="Trebuchet MS"/>
              </a:rPr>
              <a:t>u</a:t>
            </a:r>
            <a:r>
              <a:rPr sz="1350" spc="-79" dirty="0">
                <a:solidFill>
                  <a:prstClr val="black"/>
                </a:solidFill>
                <a:latin typeface="Trebuchet MS"/>
                <a:cs typeface="Trebuchet MS"/>
              </a:rPr>
              <a:t>i</a:t>
            </a:r>
            <a:r>
              <a:rPr sz="1350" spc="-60" dirty="0">
                <a:solidFill>
                  <a:prstClr val="black"/>
                </a:solidFill>
                <a:latin typeface="Trebuchet MS"/>
                <a:cs typeface="Trebuchet MS"/>
              </a:rPr>
              <a:t>r</a:t>
            </a:r>
            <a:r>
              <a:rPr sz="1350" spc="-113" dirty="0">
                <a:solidFill>
                  <a:prstClr val="black"/>
                </a:solidFill>
                <a:latin typeface="Trebuchet MS"/>
                <a:cs typeface="Trebuchet MS"/>
              </a:rPr>
              <a:t>a,</a:t>
            </a:r>
            <a:r>
              <a:rPr sz="1350" dirty="0">
                <a:solidFill>
                  <a:prstClr val="black"/>
                </a:solidFill>
                <a:latin typeface="Trebuchet MS"/>
                <a:cs typeface="Trebuchet MS"/>
              </a:rPr>
              <a:t>	</a:t>
            </a:r>
            <a:r>
              <a:rPr sz="1350" spc="-19" dirty="0">
                <a:solidFill>
                  <a:prstClr val="black"/>
                </a:solidFill>
                <a:latin typeface="Trebuchet MS"/>
                <a:cs typeface="Trebuchet MS"/>
              </a:rPr>
              <a:t>A</a:t>
            </a:r>
            <a:r>
              <a:rPr sz="1350" spc="-30" dirty="0">
                <a:solidFill>
                  <a:prstClr val="black"/>
                </a:solidFill>
                <a:latin typeface="Trebuchet MS"/>
                <a:cs typeface="Trebuchet MS"/>
              </a:rPr>
              <a:t>n</a:t>
            </a:r>
            <a:r>
              <a:rPr sz="1350" spc="-86" dirty="0">
                <a:solidFill>
                  <a:prstClr val="black"/>
                </a:solidFill>
                <a:latin typeface="Trebuchet MS"/>
                <a:cs typeface="Trebuchet MS"/>
              </a:rPr>
              <a:t>za</a:t>
            </a:r>
            <a:r>
              <a:rPr sz="1350" spc="-161" dirty="0">
                <a:solidFill>
                  <a:prstClr val="black"/>
                </a:solidFill>
                <a:latin typeface="Trebuchet MS"/>
                <a:cs typeface="Trebuchet MS"/>
              </a:rPr>
              <a:t>,</a:t>
            </a:r>
            <a:r>
              <a:rPr sz="1350" dirty="0">
                <a:solidFill>
                  <a:prstClr val="black"/>
                </a:solidFill>
                <a:latin typeface="Trebuchet MS"/>
                <a:cs typeface="Trebuchet MS"/>
              </a:rPr>
              <a:t>	</a:t>
            </a:r>
            <a:r>
              <a:rPr sz="1350" spc="-19" dirty="0">
                <a:solidFill>
                  <a:prstClr val="black"/>
                </a:solidFill>
                <a:latin typeface="Trebuchet MS"/>
                <a:cs typeface="Trebuchet MS"/>
              </a:rPr>
              <a:t>A</a:t>
            </a:r>
            <a:r>
              <a:rPr sz="1350" spc="-45" dirty="0">
                <a:solidFill>
                  <a:prstClr val="black"/>
                </a:solidFill>
                <a:latin typeface="Trebuchet MS"/>
                <a:cs typeface="Trebuchet MS"/>
              </a:rPr>
              <a:t>g</a:t>
            </a:r>
            <a:r>
              <a:rPr sz="1350" spc="-56" dirty="0">
                <a:solidFill>
                  <a:prstClr val="black"/>
                </a:solidFill>
                <a:latin typeface="Trebuchet MS"/>
                <a:cs typeface="Trebuchet MS"/>
              </a:rPr>
              <a:t>ad</a:t>
            </a:r>
            <a:r>
              <a:rPr sz="1350" spc="-79" dirty="0">
                <a:solidFill>
                  <a:prstClr val="black"/>
                </a:solidFill>
                <a:latin typeface="Trebuchet MS"/>
                <a:cs typeface="Trebuchet MS"/>
              </a:rPr>
              <a:t>i</a:t>
            </a:r>
            <a:r>
              <a:rPr sz="1350" spc="-60" dirty="0">
                <a:solidFill>
                  <a:prstClr val="black"/>
                </a:solidFill>
                <a:latin typeface="Trebuchet MS"/>
                <a:cs typeface="Trebuchet MS"/>
              </a:rPr>
              <a:t>r</a:t>
            </a:r>
            <a:r>
              <a:rPr sz="1350" spc="-161" dirty="0">
                <a:solidFill>
                  <a:prstClr val="black"/>
                </a:solidFill>
                <a:latin typeface="Trebuchet MS"/>
                <a:cs typeface="Trebuchet MS"/>
              </a:rPr>
              <a:t>,</a:t>
            </a:r>
            <a:r>
              <a:rPr sz="1350" dirty="0">
                <a:solidFill>
                  <a:prstClr val="black"/>
                </a:solidFill>
                <a:latin typeface="Trebuchet MS"/>
                <a:cs typeface="Trebuchet MS"/>
              </a:rPr>
              <a:t>	</a:t>
            </a:r>
            <a:r>
              <a:rPr sz="1350" spc="30" dirty="0">
                <a:solidFill>
                  <a:prstClr val="black"/>
                </a:solidFill>
                <a:latin typeface="Trebuchet MS"/>
                <a:cs typeface="Trebuchet MS"/>
              </a:rPr>
              <a:t>Ma</a:t>
            </a:r>
            <a:r>
              <a:rPr sz="1350" spc="15" dirty="0">
                <a:solidFill>
                  <a:prstClr val="black"/>
                </a:solidFill>
                <a:latin typeface="Trebuchet MS"/>
                <a:cs typeface="Trebuchet MS"/>
              </a:rPr>
              <a:t>r</a:t>
            </a:r>
            <a:r>
              <a:rPr sz="1350" spc="-19" dirty="0">
                <a:solidFill>
                  <a:prstClr val="black"/>
                </a:solidFill>
                <a:latin typeface="Trebuchet MS"/>
                <a:cs typeface="Trebuchet MS"/>
              </a:rPr>
              <a:t>o</a:t>
            </a:r>
            <a:r>
              <a:rPr sz="1350" spc="-101" dirty="0">
                <a:solidFill>
                  <a:prstClr val="black"/>
                </a:solidFill>
                <a:latin typeface="Trebuchet MS"/>
                <a:cs typeface="Trebuchet MS"/>
              </a:rPr>
              <a:t>c</a:t>
            </a:r>
            <a:r>
              <a:rPr sz="1350" dirty="0">
                <a:solidFill>
                  <a:prstClr val="black"/>
                </a:solidFill>
                <a:latin typeface="Trebuchet MS"/>
                <a:cs typeface="Trebuchet MS"/>
              </a:rPr>
              <a:t>	</a:t>
            </a:r>
            <a:r>
              <a:rPr sz="1350" spc="-90" dirty="0">
                <a:solidFill>
                  <a:prstClr val="black"/>
                </a:solidFill>
                <a:latin typeface="Trebuchet MS"/>
                <a:cs typeface="Trebuchet MS"/>
              </a:rPr>
              <a:t>(</a:t>
            </a:r>
            <a:r>
              <a:rPr sz="1350" spc="-30" dirty="0">
                <a:solidFill>
                  <a:prstClr val="black"/>
                </a:solidFill>
                <a:latin typeface="Trebuchet MS"/>
                <a:cs typeface="Trebuchet MS"/>
              </a:rPr>
              <a:t>h</a:t>
            </a:r>
            <a:r>
              <a:rPr sz="1350" spc="-71" dirty="0">
                <a:solidFill>
                  <a:prstClr val="black"/>
                </a:solidFill>
                <a:latin typeface="Trebuchet MS"/>
                <a:cs typeface="Trebuchet MS"/>
              </a:rPr>
              <a:t>ttp</a:t>
            </a:r>
            <a:r>
              <a:rPr sz="1350" spc="-135" dirty="0">
                <a:solidFill>
                  <a:prstClr val="black"/>
                </a:solidFill>
                <a:latin typeface="Trebuchet MS"/>
                <a:cs typeface="Trebuchet MS"/>
              </a:rPr>
              <a:t>:</a:t>
            </a:r>
            <a:r>
              <a:rPr sz="1350" spc="-191" dirty="0">
                <a:solidFill>
                  <a:prstClr val="black"/>
                </a:solidFill>
                <a:latin typeface="Trebuchet MS"/>
                <a:cs typeface="Trebuchet MS"/>
              </a:rPr>
              <a:t>/</a:t>
            </a:r>
            <a:r>
              <a:rPr sz="1350" spc="-188" dirty="0">
                <a:solidFill>
                  <a:prstClr val="black"/>
                </a:solidFill>
                <a:latin typeface="Trebuchet MS"/>
                <a:cs typeface="Trebuchet MS"/>
              </a:rPr>
              <a:t>/</a:t>
            </a:r>
            <a:endParaRPr sz="1350">
              <a:solidFill>
                <a:prstClr val="black"/>
              </a:solidFill>
              <a:latin typeface="Trebuchet MS"/>
              <a:cs typeface="Trebuchet MS"/>
            </a:endParaRPr>
          </a:p>
        </p:txBody>
      </p:sp>
      <p:sp>
        <p:nvSpPr>
          <p:cNvPr id="14" name="object 14"/>
          <p:cNvSpPr txBox="1"/>
          <p:nvPr/>
        </p:nvSpPr>
        <p:spPr>
          <a:xfrm>
            <a:off x="1778984" y="4231005"/>
            <a:ext cx="3892868" cy="217367"/>
          </a:xfrm>
          <a:prstGeom prst="rect">
            <a:avLst/>
          </a:prstGeom>
        </p:spPr>
        <p:txBody>
          <a:bodyPr vert="horz" wrap="square" lIns="0" tIns="9525" rIns="0" bIns="0" rtlCol="0">
            <a:spAutoFit/>
          </a:bodyPr>
          <a:lstStyle/>
          <a:p>
            <a:pPr marL="9525" defTabSz="685800">
              <a:spcBef>
                <a:spcPts val="75"/>
              </a:spcBef>
            </a:pPr>
            <a:r>
              <a:rPr sz="1350" spc="-68" dirty="0">
                <a:solidFill>
                  <a:prstClr val="black"/>
                </a:solidFill>
                <a:latin typeface="Trebuchet MS"/>
                <a:cs typeface="Trebuchet MS"/>
                <a:hlinkClick r:id="rId4"/>
              </a:rPr>
              <a:t>www.inrh.ma/fr/valorisation-des-produits-de-la-pêche)</a:t>
            </a:r>
            <a:endParaRPr sz="1350">
              <a:solidFill>
                <a:prstClr val="black"/>
              </a:solidFill>
              <a:latin typeface="Trebuchet MS"/>
              <a:cs typeface="Trebuchet MS"/>
            </a:endParaRPr>
          </a:p>
        </p:txBody>
      </p:sp>
      <p:sp>
        <p:nvSpPr>
          <p:cNvPr id="15" name="object 15"/>
          <p:cNvSpPr txBox="1"/>
          <p:nvPr/>
        </p:nvSpPr>
        <p:spPr>
          <a:xfrm>
            <a:off x="1607534" y="4469130"/>
            <a:ext cx="6058376" cy="217367"/>
          </a:xfrm>
          <a:prstGeom prst="rect">
            <a:avLst/>
          </a:prstGeom>
        </p:spPr>
        <p:txBody>
          <a:bodyPr vert="horz" wrap="square" lIns="0" tIns="9525" rIns="0" bIns="0" rtlCol="0">
            <a:spAutoFit/>
          </a:bodyPr>
          <a:lstStyle/>
          <a:p>
            <a:pPr marL="180975" indent="-171450" defTabSz="685800">
              <a:spcBef>
                <a:spcPts val="75"/>
              </a:spcBef>
              <a:buFont typeface="Arial"/>
              <a:buChar char="•"/>
              <a:tabLst>
                <a:tab pos="180499" algn="l"/>
                <a:tab pos="180975" algn="l"/>
              </a:tabLst>
            </a:pPr>
            <a:r>
              <a:rPr sz="1350" b="1" i="1" spc="-98" dirty="0">
                <a:solidFill>
                  <a:prstClr val="black"/>
                </a:solidFill>
                <a:latin typeface="Trebuchet MS"/>
                <a:cs typeface="Trebuchet MS"/>
              </a:rPr>
              <a:t>Partenaire </a:t>
            </a:r>
            <a:r>
              <a:rPr sz="1350" b="1" i="1" spc="-109" dirty="0">
                <a:solidFill>
                  <a:prstClr val="black"/>
                </a:solidFill>
                <a:latin typeface="Trebuchet MS"/>
                <a:cs typeface="Trebuchet MS"/>
              </a:rPr>
              <a:t>4</a:t>
            </a:r>
            <a:r>
              <a:rPr sz="1350" b="1" i="1" spc="188" dirty="0">
                <a:solidFill>
                  <a:prstClr val="black"/>
                </a:solidFill>
                <a:latin typeface="Trebuchet MS"/>
                <a:cs typeface="Trebuchet MS"/>
              </a:rPr>
              <a:t> </a:t>
            </a:r>
            <a:r>
              <a:rPr sz="1350" spc="-135" dirty="0">
                <a:solidFill>
                  <a:prstClr val="black"/>
                </a:solidFill>
                <a:latin typeface="Trebuchet MS"/>
                <a:cs typeface="Trebuchet MS"/>
              </a:rPr>
              <a:t>: </a:t>
            </a:r>
            <a:r>
              <a:rPr sz="1350" spc="-60" dirty="0">
                <a:solidFill>
                  <a:prstClr val="black"/>
                </a:solidFill>
                <a:latin typeface="Trebuchet MS"/>
                <a:cs typeface="Trebuchet MS"/>
              </a:rPr>
              <a:t>Laboratoire </a:t>
            </a:r>
            <a:r>
              <a:rPr sz="1350" spc="-49" dirty="0">
                <a:solidFill>
                  <a:prstClr val="black"/>
                </a:solidFill>
                <a:latin typeface="Trebuchet MS"/>
                <a:cs typeface="Trebuchet MS"/>
              </a:rPr>
              <a:t>Systèmes Aquatiques </a:t>
            </a:r>
            <a:r>
              <a:rPr sz="1350" spc="-135" dirty="0">
                <a:solidFill>
                  <a:prstClr val="black"/>
                </a:solidFill>
                <a:latin typeface="Trebuchet MS"/>
                <a:cs typeface="Trebuchet MS"/>
              </a:rPr>
              <a:t>: </a:t>
            </a:r>
            <a:r>
              <a:rPr sz="1350" spc="-64" dirty="0">
                <a:solidFill>
                  <a:prstClr val="black"/>
                </a:solidFill>
                <a:latin typeface="Trebuchet MS"/>
                <a:cs typeface="Trebuchet MS"/>
              </a:rPr>
              <a:t>milieu </a:t>
            </a:r>
            <a:r>
              <a:rPr sz="1350" spc="-56" dirty="0">
                <a:solidFill>
                  <a:prstClr val="black"/>
                </a:solidFill>
                <a:latin typeface="Trebuchet MS"/>
                <a:cs typeface="Trebuchet MS"/>
              </a:rPr>
              <a:t>marin </a:t>
            </a:r>
            <a:r>
              <a:rPr sz="1350" spc="-75" dirty="0">
                <a:solidFill>
                  <a:prstClr val="black"/>
                </a:solidFill>
                <a:latin typeface="Trebuchet MS"/>
                <a:cs typeface="Trebuchet MS"/>
              </a:rPr>
              <a:t>et</a:t>
            </a:r>
            <a:r>
              <a:rPr sz="1350" spc="75" dirty="0">
                <a:solidFill>
                  <a:prstClr val="black"/>
                </a:solidFill>
                <a:latin typeface="Trebuchet MS"/>
                <a:cs typeface="Trebuchet MS"/>
              </a:rPr>
              <a:t> </a:t>
            </a:r>
            <a:r>
              <a:rPr sz="1350" spc="-60" dirty="0">
                <a:solidFill>
                  <a:prstClr val="black"/>
                </a:solidFill>
                <a:latin typeface="Trebuchet MS"/>
                <a:cs typeface="Trebuchet MS"/>
              </a:rPr>
              <a:t>continental</a:t>
            </a:r>
            <a:endParaRPr sz="1350">
              <a:solidFill>
                <a:prstClr val="black"/>
              </a:solidFill>
              <a:latin typeface="Trebuchet MS"/>
              <a:cs typeface="Trebuchet MS"/>
            </a:endParaRPr>
          </a:p>
        </p:txBody>
      </p:sp>
      <p:sp>
        <p:nvSpPr>
          <p:cNvPr id="16" name="object 16"/>
          <p:cNvSpPr txBox="1"/>
          <p:nvPr/>
        </p:nvSpPr>
        <p:spPr>
          <a:xfrm>
            <a:off x="1778984" y="4612005"/>
            <a:ext cx="5886926" cy="217367"/>
          </a:xfrm>
          <a:prstGeom prst="rect">
            <a:avLst/>
          </a:prstGeom>
        </p:spPr>
        <p:txBody>
          <a:bodyPr vert="horz" wrap="square" lIns="0" tIns="9525" rIns="0" bIns="0" rtlCol="0">
            <a:spAutoFit/>
          </a:bodyPr>
          <a:lstStyle/>
          <a:p>
            <a:pPr marL="9525" defTabSz="685800">
              <a:spcBef>
                <a:spcPts val="75"/>
              </a:spcBef>
              <a:tabLst>
                <a:tab pos="4498658" algn="l"/>
              </a:tabLst>
            </a:pPr>
            <a:r>
              <a:rPr sz="1350" spc="-26" dirty="0">
                <a:solidFill>
                  <a:prstClr val="black"/>
                </a:solidFill>
                <a:latin typeface="Trebuchet MS"/>
                <a:cs typeface="Trebuchet MS"/>
              </a:rPr>
              <a:t>(AQUAMAR), </a:t>
            </a:r>
            <a:r>
              <a:rPr sz="1350" spc="-56" dirty="0">
                <a:solidFill>
                  <a:prstClr val="black"/>
                </a:solidFill>
                <a:latin typeface="Trebuchet MS"/>
                <a:cs typeface="Trebuchet MS"/>
              </a:rPr>
              <a:t>Département de </a:t>
            </a:r>
            <a:r>
              <a:rPr sz="1350" spc="-64" dirty="0">
                <a:solidFill>
                  <a:prstClr val="black"/>
                </a:solidFill>
                <a:latin typeface="Trebuchet MS"/>
                <a:cs typeface="Trebuchet MS"/>
              </a:rPr>
              <a:t>Biologie, </a:t>
            </a:r>
            <a:r>
              <a:rPr sz="1350" spc="-45" dirty="0">
                <a:solidFill>
                  <a:prstClr val="black"/>
                </a:solidFill>
                <a:latin typeface="Trebuchet MS"/>
                <a:cs typeface="Trebuchet MS"/>
              </a:rPr>
              <a:t> </a:t>
            </a:r>
            <a:r>
              <a:rPr sz="1350" spc="-75" dirty="0">
                <a:solidFill>
                  <a:prstClr val="black"/>
                </a:solidFill>
                <a:latin typeface="Trebuchet MS"/>
                <a:cs typeface="Trebuchet MS"/>
              </a:rPr>
              <a:t>faculté  </a:t>
            </a:r>
            <a:r>
              <a:rPr sz="1350" spc="-45" dirty="0">
                <a:solidFill>
                  <a:prstClr val="black"/>
                </a:solidFill>
                <a:latin typeface="Trebuchet MS"/>
                <a:cs typeface="Trebuchet MS"/>
              </a:rPr>
              <a:t>des</a:t>
            </a:r>
            <a:r>
              <a:rPr sz="1350" spc="83" dirty="0">
                <a:solidFill>
                  <a:prstClr val="black"/>
                </a:solidFill>
                <a:latin typeface="Trebuchet MS"/>
                <a:cs typeface="Trebuchet MS"/>
              </a:rPr>
              <a:t> </a:t>
            </a:r>
            <a:r>
              <a:rPr sz="1350" spc="-71" dirty="0">
                <a:solidFill>
                  <a:prstClr val="black"/>
                </a:solidFill>
                <a:latin typeface="Trebuchet MS"/>
                <a:cs typeface="Trebuchet MS"/>
              </a:rPr>
              <a:t>Sciences,	</a:t>
            </a:r>
            <a:r>
              <a:rPr sz="1350" spc="-56" dirty="0">
                <a:solidFill>
                  <a:prstClr val="black"/>
                </a:solidFill>
                <a:latin typeface="Trebuchet MS"/>
                <a:cs typeface="Trebuchet MS"/>
              </a:rPr>
              <a:t>Université </a:t>
            </a:r>
            <a:r>
              <a:rPr sz="1350" spc="-38" dirty="0">
                <a:solidFill>
                  <a:prstClr val="black"/>
                </a:solidFill>
                <a:latin typeface="Trebuchet MS"/>
                <a:cs typeface="Trebuchet MS"/>
              </a:rPr>
              <a:t>Ibn</a:t>
            </a:r>
            <a:r>
              <a:rPr sz="1350" spc="-172" dirty="0">
                <a:solidFill>
                  <a:prstClr val="black"/>
                </a:solidFill>
                <a:latin typeface="Trebuchet MS"/>
                <a:cs typeface="Trebuchet MS"/>
              </a:rPr>
              <a:t> </a:t>
            </a:r>
            <a:r>
              <a:rPr sz="1350" spc="-53" dirty="0">
                <a:solidFill>
                  <a:prstClr val="black"/>
                </a:solidFill>
                <a:latin typeface="Trebuchet MS"/>
                <a:cs typeface="Trebuchet MS"/>
              </a:rPr>
              <a:t>Zohr</a:t>
            </a:r>
            <a:endParaRPr sz="1350">
              <a:solidFill>
                <a:prstClr val="black"/>
              </a:solidFill>
              <a:latin typeface="Trebuchet MS"/>
              <a:cs typeface="Trebuchet MS"/>
            </a:endParaRPr>
          </a:p>
        </p:txBody>
      </p:sp>
      <p:sp>
        <p:nvSpPr>
          <p:cNvPr id="17" name="object 17"/>
          <p:cNvSpPr txBox="1"/>
          <p:nvPr/>
        </p:nvSpPr>
        <p:spPr>
          <a:xfrm>
            <a:off x="1778984" y="4754880"/>
            <a:ext cx="470535" cy="217367"/>
          </a:xfrm>
          <a:prstGeom prst="rect">
            <a:avLst/>
          </a:prstGeom>
        </p:spPr>
        <p:txBody>
          <a:bodyPr vert="horz" wrap="square" lIns="0" tIns="9525" rIns="0" bIns="0" rtlCol="0">
            <a:spAutoFit/>
          </a:bodyPr>
          <a:lstStyle/>
          <a:p>
            <a:pPr marL="9525" defTabSz="685800">
              <a:spcBef>
                <a:spcPts val="75"/>
              </a:spcBef>
            </a:pPr>
            <a:r>
              <a:rPr sz="1350" spc="-19" dirty="0">
                <a:solidFill>
                  <a:prstClr val="black"/>
                </a:solidFill>
                <a:latin typeface="Trebuchet MS"/>
                <a:cs typeface="Trebuchet MS"/>
              </a:rPr>
              <a:t>A</a:t>
            </a:r>
            <a:r>
              <a:rPr sz="1350" spc="-45" dirty="0">
                <a:solidFill>
                  <a:prstClr val="black"/>
                </a:solidFill>
                <a:latin typeface="Trebuchet MS"/>
                <a:cs typeface="Trebuchet MS"/>
              </a:rPr>
              <a:t>g</a:t>
            </a:r>
            <a:r>
              <a:rPr sz="1350" spc="-56" dirty="0">
                <a:solidFill>
                  <a:prstClr val="black"/>
                </a:solidFill>
                <a:latin typeface="Trebuchet MS"/>
                <a:cs typeface="Trebuchet MS"/>
              </a:rPr>
              <a:t>ad</a:t>
            </a:r>
            <a:r>
              <a:rPr sz="1350" spc="-79" dirty="0">
                <a:solidFill>
                  <a:prstClr val="black"/>
                </a:solidFill>
                <a:latin typeface="Trebuchet MS"/>
                <a:cs typeface="Trebuchet MS"/>
              </a:rPr>
              <a:t>i</a:t>
            </a:r>
            <a:r>
              <a:rPr sz="1350" spc="-56" dirty="0">
                <a:solidFill>
                  <a:prstClr val="black"/>
                </a:solidFill>
                <a:latin typeface="Trebuchet MS"/>
                <a:cs typeface="Trebuchet MS"/>
              </a:rPr>
              <a:t>r</a:t>
            </a:r>
            <a:endParaRPr sz="1350">
              <a:solidFill>
                <a:prstClr val="black"/>
              </a:solidFill>
              <a:latin typeface="Trebuchet MS"/>
              <a:cs typeface="Trebuchet MS"/>
            </a:endParaRPr>
          </a:p>
        </p:txBody>
      </p:sp>
    </p:spTree>
    <p:extLst>
      <p:ext uri="{BB962C8B-B14F-4D97-AF65-F5344CB8AC3E}">
        <p14:creationId xmlns:p14="http://schemas.microsoft.com/office/powerpoint/2010/main" val="3722936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920" y="1126112"/>
            <a:ext cx="2356366" cy="1025281"/>
          </a:xfrm>
          <a:prstGeom prst="rect">
            <a:avLst/>
          </a:prstGeom>
        </p:spPr>
        <p:txBody>
          <a:bodyPr vert="horz" wrap="square" lIns="0" tIns="9525" rIns="0" bIns="0" rtlCol="0">
            <a:spAutoFit/>
          </a:bodyPr>
          <a:lstStyle/>
          <a:p>
            <a:pPr marL="9525">
              <a:spcBef>
                <a:spcPts val="75"/>
              </a:spcBef>
            </a:pPr>
            <a:r>
              <a:rPr spc="-206" dirty="0"/>
              <a:t>Objectifs </a:t>
            </a:r>
            <a:r>
              <a:rPr spc="-109" dirty="0"/>
              <a:t>du</a:t>
            </a:r>
            <a:r>
              <a:rPr spc="-330" dirty="0"/>
              <a:t> </a:t>
            </a:r>
            <a:r>
              <a:rPr spc="-210" dirty="0"/>
              <a:t>projet</a:t>
            </a:r>
          </a:p>
        </p:txBody>
      </p:sp>
      <p:sp>
        <p:nvSpPr>
          <p:cNvPr id="3" name="object 3"/>
          <p:cNvSpPr txBox="1"/>
          <p:nvPr/>
        </p:nvSpPr>
        <p:spPr>
          <a:xfrm>
            <a:off x="1562891" y="1586170"/>
            <a:ext cx="6069330" cy="3871957"/>
          </a:xfrm>
          <a:prstGeom prst="rect">
            <a:avLst/>
          </a:prstGeom>
        </p:spPr>
        <p:txBody>
          <a:bodyPr vert="horz" wrap="square" lIns="0" tIns="9525" rIns="0" bIns="0" rtlCol="0">
            <a:spAutoFit/>
          </a:bodyPr>
          <a:lstStyle/>
          <a:p>
            <a:pPr marL="1855946" defTabSz="685800">
              <a:spcBef>
                <a:spcPts val="75"/>
              </a:spcBef>
            </a:pPr>
            <a:r>
              <a:rPr sz="2325" spc="-64" dirty="0">
                <a:solidFill>
                  <a:prstClr val="black"/>
                </a:solidFill>
                <a:latin typeface="Trebuchet MS"/>
                <a:cs typeface="Trebuchet MS"/>
              </a:rPr>
              <a:t>« </a:t>
            </a:r>
            <a:r>
              <a:rPr sz="2325" spc="-113" dirty="0">
                <a:solidFill>
                  <a:prstClr val="black"/>
                </a:solidFill>
                <a:latin typeface="Trebuchet MS"/>
                <a:cs typeface="Trebuchet MS"/>
              </a:rPr>
              <a:t>LiveHaliteMaroc</a:t>
            </a:r>
            <a:r>
              <a:rPr sz="2325" spc="-285" dirty="0">
                <a:solidFill>
                  <a:prstClr val="black"/>
                </a:solidFill>
                <a:latin typeface="Trebuchet MS"/>
                <a:cs typeface="Trebuchet MS"/>
              </a:rPr>
              <a:t> </a:t>
            </a:r>
            <a:r>
              <a:rPr sz="2325" spc="-64" dirty="0">
                <a:solidFill>
                  <a:prstClr val="black"/>
                </a:solidFill>
                <a:latin typeface="Trebuchet MS"/>
                <a:cs typeface="Trebuchet MS"/>
              </a:rPr>
              <a:t>»</a:t>
            </a:r>
            <a:endParaRPr sz="2325">
              <a:solidFill>
                <a:prstClr val="black"/>
              </a:solidFill>
              <a:latin typeface="Trebuchet MS"/>
              <a:cs typeface="Trebuchet MS"/>
            </a:endParaRPr>
          </a:p>
          <a:p>
            <a:pPr marL="9525" defTabSz="685800">
              <a:spcBef>
                <a:spcPts val="1339"/>
              </a:spcBef>
            </a:pPr>
            <a:r>
              <a:rPr b="1" spc="-116" dirty="0">
                <a:solidFill>
                  <a:prstClr val="black"/>
                </a:solidFill>
                <a:latin typeface="Trebuchet MS"/>
                <a:cs typeface="Trebuchet MS"/>
              </a:rPr>
              <a:t>Objectif </a:t>
            </a:r>
            <a:r>
              <a:rPr b="1" spc="-75" dirty="0">
                <a:solidFill>
                  <a:prstClr val="black"/>
                </a:solidFill>
                <a:latin typeface="Trebuchet MS"/>
                <a:cs typeface="Trebuchet MS"/>
              </a:rPr>
              <a:t>global</a:t>
            </a:r>
            <a:r>
              <a:rPr b="1" spc="-165" dirty="0">
                <a:solidFill>
                  <a:prstClr val="black"/>
                </a:solidFill>
                <a:latin typeface="Trebuchet MS"/>
                <a:cs typeface="Trebuchet MS"/>
              </a:rPr>
              <a:t> :</a:t>
            </a:r>
            <a:endParaRPr>
              <a:solidFill>
                <a:prstClr val="black"/>
              </a:solidFill>
              <a:latin typeface="Trebuchet MS"/>
              <a:cs typeface="Trebuchet MS"/>
            </a:endParaRPr>
          </a:p>
          <a:p>
            <a:pPr marL="180975" marR="13811" indent="-171450" algn="just" defTabSz="685800">
              <a:lnSpc>
                <a:spcPct val="79900"/>
              </a:lnSpc>
              <a:spcBef>
                <a:spcPts val="750"/>
              </a:spcBef>
              <a:buFont typeface="Arial"/>
              <a:buChar char="•"/>
              <a:tabLst>
                <a:tab pos="180975" algn="l"/>
              </a:tabLst>
            </a:pPr>
            <a:r>
              <a:rPr spc="-79" dirty="0">
                <a:solidFill>
                  <a:prstClr val="black"/>
                </a:solidFill>
                <a:latin typeface="Trebuchet MS"/>
                <a:cs typeface="Trebuchet MS"/>
              </a:rPr>
              <a:t>Etude </a:t>
            </a:r>
            <a:r>
              <a:rPr spc="-75" dirty="0">
                <a:solidFill>
                  <a:prstClr val="black"/>
                </a:solidFill>
                <a:latin typeface="Trebuchet MS"/>
                <a:cs typeface="Trebuchet MS"/>
              </a:rPr>
              <a:t>de </a:t>
            </a:r>
            <a:r>
              <a:rPr spc="-101" dirty="0">
                <a:solidFill>
                  <a:prstClr val="black"/>
                </a:solidFill>
                <a:latin typeface="Trebuchet MS"/>
                <a:cs typeface="Trebuchet MS"/>
              </a:rPr>
              <a:t>la </a:t>
            </a:r>
            <a:r>
              <a:rPr spc="-83" dirty="0">
                <a:solidFill>
                  <a:prstClr val="black"/>
                </a:solidFill>
                <a:latin typeface="Trebuchet MS"/>
                <a:cs typeface="Trebuchet MS"/>
              </a:rPr>
              <a:t>diversité </a:t>
            </a:r>
            <a:r>
              <a:rPr spc="-56" dirty="0">
                <a:solidFill>
                  <a:prstClr val="black"/>
                </a:solidFill>
                <a:latin typeface="Trebuchet MS"/>
                <a:cs typeface="Trebuchet MS"/>
              </a:rPr>
              <a:t>des </a:t>
            </a:r>
            <a:r>
              <a:rPr spc="-86" dirty="0">
                <a:solidFill>
                  <a:prstClr val="black"/>
                </a:solidFill>
                <a:latin typeface="Trebuchet MS"/>
                <a:cs typeface="Trebuchet MS"/>
              </a:rPr>
              <a:t>bactéries  </a:t>
            </a:r>
            <a:r>
              <a:rPr spc="-101" dirty="0">
                <a:solidFill>
                  <a:prstClr val="black"/>
                </a:solidFill>
                <a:latin typeface="Trebuchet MS"/>
                <a:cs typeface="Trebuchet MS"/>
              </a:rPr>
              <a:t>et </a:t>
            </a:r>
            <a:r>
              <a:rPr spc="-75" dirty="0">
                <a:solidFill>
                  <a:prstClr val="black"/>
                </a:solidFill>
                <a:latin typeface="Trebuchet MS"/>
                <a:cs typeface="Trebuchet MS"/>
              </a:rPr>
              <a:t>archées </a:t>
            </a:r>
            <a:r>
              <a:rPr spc="-68" dirty="0">
                <a:solidFill>
                  <a:prstClr val="black"/>
                </a:solidFill>
                <a:latin typeface="Trebuchet MS"/>
                <a:cs typeface="Trebuchet MS"/>
              </a:rPr>
              <a:t>marines  </a:t>
            </a:r>
            <a:r>
              <a:rPr spc="-71" dirty="0">
                <a:solidFill>
                  <a:prstClr val="black"/>
                </a:solidFill>
                <a:latin typeface="Trebuchet MS"/>
                <a:cs typeface="Trebuchet MS"/>
              </a:rPr>
              <a:t>halophiles </a:t>
            </a:r>
            <a:r>
              <a:rPr spc="-56" dirty="0">
                <a:solidFill>
                  <a:prstClr val="black"/>
                </a:solidFill>
                <a:latin typeface="Trebuchet MS"/>
                <a:cs typeface="Trebuchet MS"/>
              </a:rPr>
              <a:t>des </a:t>
            </a:r>
            <a:r>
              <a:rPr spc="-71" dirty="0">
                <a:solidFill>
                  <a:prstClr val="black"/>
                </a:solidFill>
                <a:latin typeface="Trebuchet MS"/>
                <a:cs typeface="Trebuchet MS"/>
              </a:rPr>
              <a:t>marais salants </a:t>
            </a:r>
            <a:r>
              <a:rPr spc="-68" dirty="0">
                <a:solidFill>
                  <a:prstClr val="black"/>
                </a:solidFill>
                <a:latin typeface="Trebuchet MS"/>
                <a:cs typeface="Trebuchet MS"/>
              </a:rPr>
              <a:t>situés </a:t>
            </a:r>
            <a:r>
              <a:rPr spc="-45" dirty="0">
                <a:solidFill>
                  <a:prstClr val="black"/>
                </a:solidFill>
                <a:latin typeface="Trebuchet MS"/>
                <a:cs typeface="Trebuchet MS"/>
              </a:rPr>
              <a:t>sur </a:t>
            </a:r>
            <a:r>
              <a:rPr spc="-105" dirty="0">
                <a:solidFill>
                  <a:prstClr val="black"/>
                </a:solidFill>
                <a:latin typeface="Trebuchet MS"/>
                <a:cs typeface="Trebuchet MS"/>
              </a:rPr>
              <a:t>le </a:t>
            </a:r>
            <a:r>
              <a:rPr spc="-94" dirty="0">
                <a:solidFill>
                  <a:prstClr val="black"/>
                </a:solidFill>
                <a:latin typeface="Trebuchet MS"/>
                <a:cs typeface="Trebuchet MS"/>
              </a:rPr>
              <a:t>littoral </a:t>
            </a:r>
            <a:r>
              <a:rPr spc="-83" dirty="0">
                <a:solidFill>
                  <a:prstClr val="black"/>
                </a:solidFill>
                <a:latin typeface="Trebuchet MS"/>
                <a:cs typeface="Trebuchet MS"/>
              </a:rPr>
              <a:t>atlantique  </a:t>
            </a:r>
            <a:r>
              <a:rPr spc="-56" dirty="0">
                <a:solidFill>
                  <a:prstClr val="black"/>
                </a:solidFill>
                <a:latin typeface="Trebuchet MS"/>
                <a:cs typeface="Trebuchet MS"/>
              </a:rPr>
              <a:t>Marocain, </a:t>
            </a:r>
            <a:r>
              <a:rPr spc="-86" dirty="0">
                <a:solidFill>
                  <a:prstClr val="black"/>
                </a:solidFill>
                <a:latin typeface="Trebuchet MS"/>
                <a:cs typeface="Trebuchet MS"/>
              </a:rPr>
              <a:t>à </a:t>
            </a:r>
            <a:r>
              <a:rPr spc="-64" dirty="0">
                <a:solidFill>
                  <a:prstClr val="black"/>
                </a:solidFill>
                <a:latin typeface="Trebuchet MS"/>
                <a:cs typeface="Trebuchet MS"/>
              </a:rPr>
              <a:t>savoir </a:t>
            </a:r>
            <a:r>
              <a:rPr spc="-79" dirty="0">
                <a:solidFill>
                  <a:prstClr val="black"/>
                </a:solidFill>
                <a:latin typeface="Trebuchet MS"/>
                <a:cs typeface="Trebuchet MS"/>
              </a:rPr>
              <a:t>les </a:t>
            </a:r>
            <a:r>
              <a:rPr spc="-71" dirty="0">
                <a:solidFill>
                  <a:prstClr val="black"/>
                </a:solidFill>
                <a:latin typeface="Trebuchet MS"/>
                <a:cs typeface="Trebuchet MS"/>
              </a:rPr>
              <a:t>salines </a:t>
            </a:r>
            <a:r>
              <a:rPr spc="-75" dirty="0">
                <a:solidFill>
                  <a:prstClr val="black"/>
                </a:solidFill>
                <a:latin typeface="Trebuchet MS"/>
                <a:cs typeface="Trebuchet MS"/>
              </a:rPr>
              <a:t>de </a:t>
            </a:r>
            <a:r>
              <a:rPr spc="-98" dirty="0">
                <a:solidFill>
                  <a:prstClr val="black"/>
                </a:solidFill>
                <a:latin typeface="Trebuchet MS"/>
                <a:cs typeface="Trebuchet MS"/>
              </a:rPr>
              <a:t>Laarache- </a:t>
            </a:r>
            <a:r>
              <a:rPr spc="-64" dirty="0">
                <a:solidFill>
                  <a:prstClr val="black"/>
                </a:solidFill>
                <a:latin typeface="Trebuchet MS"/>
                <a:cs typeface="Trebuchet MS"/>
              </a:rPr>
              <a:t>Assila au </a:t>
            </a:r>
            <a:r>
              <a:rPr spc="-83" dirty="0">
                <a:solidFill>
                  <a:prstClr val="black"/>
                </a:solidFill>
                <a:latin typeface="Trebuchet MS"/>
                <a:cs typeface="Trebuchet MS"/>
              </a:rPr>
              <a:t>nord,  </a:t>
            </a:r>
            <a:r>
              <a:rPr spc="-79" dirty="0">
                <a:solidFill>
                  <a:prstClr val="black"/>
                </a:solidFill>
                <a:latin typeface="Trebuchet MS"/>
                <a:cs typeface="Trebuchet MS"/>
              </a:rPr>
              <a:t>Oualidia </a:t>
            </a:r>
            <a:r>
              <a:rPr spc="-64" dirty="0">
                <a:solidFill>
                  <a:prstClr val="black"/>
                </a:solidFill>
                <a:latin typeface="Trebuchet MS"/>
                <a:cs typeface="Trebuchet MS"/>
              </a:rPr>
              <a:t>au </a:t>
            </a:r>
            <a:r>
              <a:rPr spc="-90" dirty="0">
                <a:solidFill>
                  <a:prstClr val="black"/>
                </a:solidFill>
                <a:latin typeface="Trebuchet MS"/>
                <a:cs typeface="Trebuchet MS"/>
              </a:rPr>
              <a:t>centre </a:t>
            </a:r>
            <a:r>
              <a:rPr spc="-101" dirty="0">
                <a:solidFill>
                  <a:prstClr val="black"/>
                </a:solidFill>
                <a:latin typeface="Trebuchet MS"/>
                <a:cs typeface="Trebuchet MS"/>
              </a:rPr>
              <a:t>et Tarfaya </a:t>
            </a:r>
            <a:r>
              <a:rPr spc="-64" dirty="0">
                <a:solidFill>
                  <a:prstClr val="black"/>
                </a:solidFill>
                <a:latin typeface="Trebuchet MS"/>
                <a:cs typeface="Trebuchet MS"/>
              </a:rPr>
              <a:t>au</a:t>
            </a:r>
            <a:r>
              <a:rPr spc="-390" dirty="0">
                <a:solidFill>
                  <a:prstClr val="black"/>
                </a:solidFill>
                <a:latin typeface="Trebuchet MS"/>
                <a:cs typeface="Trebuchet MS"/>
              </a:rPr>
              <a:t> </a:t>
            </a:r>
            <a:r>
              <a:rPr spc="-83" dirty="0">
                <a:solidFill>
                  <a:prstClr val="black"/>
                </a:solidFill>
                <a:latin typeface="Trebuchet MS"/>
                <a:cs typeface="Trebuchet MS"/>
              </a:rPr>
              <a:t>sud.</a:t>
            </a:r>
            <a:endParaRPr>
              <a:solidFill>
                <a:prstClr val="black"/>
              </a:solidFill>
              <a:latin typeface="Trebuchet MS"/>
              <a:cs typeface="Trebuchet MS"/>
            </a:endParaRPr>
          </a:p>
          <a:p>
            <a:pPr marL="9525" defTabSz="685800">
              <a:spcBef>
                <a:spcPts val="315"/>
              </a:spcBef>
            </a:pPr>
            <a:r>
              <a:rPr b="1" spc="-113" dirty="0">
                <a:solidFill>
                  <a:prstClr val="black"/>
                </a:solidFill>
                <a:latin typeface="Trebuchet MS"/>
                <a:cs typeface="Trebuchet MS"/>
              </a:rPr>
              <a:t>Objectifs </a:t>
            </a:r>
            <a:r>
              <a:rPr b="1" spc="-105" dirty="0">
                <a:solidFill>
                  <a:prstClr val="black"/>
                </a:solidFill>
                <a:latin typeface="Trebuchet MS"/>
                <a:cs typeface="Trebuchet MS"/>
              </a:rPr>
              <a:t>spécifiques</a:t>
            </a:r>
            <a:r>
              <a:rPr b="1" spc="-169" dirty="0">
                <a:solidFill>
                  <a:prstClr val="black"/>
                </a:solidFill>
                <a:latin typeface="Trebuchet MS"/>
                <a:cs typeface="Trebuchet MS"/>
              </a:rPr>
              <a:t> </a:t>
            </a:r>
            <a:r>
              <a:rPr b="1" spc="-165" dirty="0">
                <a:solidFill>
                  <a:prstClr val="black"/>
                </a:solidFill>
                <a:latin typeface="Trebuchet MS"/>
                <a:cs typeface="Trebuchet MS"/>
              </a:rPr>
              <a:t>:</a:t>
            </a:r>
            <a:endParaRPr>
              <a:solidFill>
                <a:prstClr val="black"/>
              </a:solidFill>
              <a:latin typeface="Trebuchet MS"/>
              <a:cs typeface="Trebuchet MS"/>
            </a:endParaRPr>
          </a:p>
          <a:p>
            <a:pPr marL="180975" marR="14288" indent="-171450" algn="just" defTabSz="685800">
              <a:lnSpc>
                <a:spcPct val="79900"/>
              </a:lnSpc>
              <a:spcBef>
                <a:spcPts val="750"/>
              </a:spcBef>
              <a:buFont typeface="Arial"/>
              <a:buChar char="•"/>
              <a:tabLst>
                <a:tab pos="181928" algn="l"/>
              </a:tabLst>
            </a:pPr>
            <a:r>
              <a:rPr spc="-79" dirty="0">
                <a:solidFill>
                  <a:prstClr val="black"/>
                </a:solidFill>
                <a:latin typeface="Trebuchet MS"/>
                <a:cs typeface="Trebuchet MS"/>
              </a:rPr>
              <a:t>Extraction </a:t>
            </a:r>
            <a:r>
              <a:rPr spc="15" dirty="0">
                <a:solidFill>
                  <a:prstClr val="black"/>
                </a:solidFill>
                <a:latin typeface="Trebuchet MS"/>
                <a:cs typeface="Trebuchet MS"/>
              </a:rPr>
              <a:t>d'ADN </a:t>
            </a:r>
            <a:r>
              <a:rPr spc="-86" dirty="0">
                <a:solidFill>
                  <a:prstClr val="black"/>
                </a:solidFill>
                <a:latin typeface="Trebuchet MS"/>
                <a:cs typeface="Trebuchet MS"/>
              </a:rPr>
              <a:t>(méta)  </a:t>
            </a:r>
            <a:r>
              <a:rPr spc="-53" dirty="0">
                <a:solidFill>
                  <a:prstClr val="black"/>
                </a:solidFill>
                <a:latin typeface="Trebuchet MS"/>
                <a:cs typeface="Trebuchet MS"/>
              </a:rPr>
              <a:t>génomique </a:t>
            </a:r>
            <a:r>
              <a:rPr spc="-94" dirty="0">
                <a:solidFill>
                  <a:prstClr val="black"/>
                </a:solidFill>
                <a:latin typeface="Trebuchet MS"/>
                <a:cs typeface="Trebuchet MS"/>
              </a:rPr>
              <a:t>et </a:t>
            </a:r>
            <a:r>
              <a:rPr spc="-60" dirty="0">
                <a:solidFill>
                  <a:prstClr val="black"/>
                </a:solidFill>
                <a:latin typeface="Trebuchet MS"/>
                <a:cs typeface="Trebuchet MS"/>
              </a:rPr>
              <a:t>construction </a:t>
            </a:r>
            <a:r>
              <a:rPr spc="-64" dirty="0">
                <a:solidFill>
                  <a:prstClr val="black"/>
                </a:solidFill>
                <a:latin typeface="Trebuchet MS"/>
                <a:cs typeface="Trebuchet MS"/>
              </a:rPr>
              <a:t>de  </a:t>
            </a:r>
            <a:r>
              <a:rPr spc="-56" dirty="0">
                <a:solidFill>
                  <a:prstClr val="black"/>
                </a:solidFill>
                <a:latin typeface="Trebuchet MS"/>
                <a:cs typeface="Trebuchet MS"/>
              </a:rPr>
              <a:t>banques </a:t>
            </a:r>
            <a:r>
              <a:rPr spc="-98" dirty="0">
                <a:solidFill>
                  <a:prstClr val="black"/>
                </a:solidFill>
                <a:latin typeface="Trebuchet MS"/>
                <a:cs typeface="Trebuchet MS"/>
              </a:rPr>
              <a:t>(méta) </a:t>
            </a:r>
            <a:r>
              <a:rPr spc="-60" dirty="0">
                <a:solidFill>
                  <a:prstClr val="black"/>
                </a:solidFill>
                <a:latin typeface="Trebuchet MS"/>
                <a:cs typeface="Trebuchet MS"/>
              </a:rPr>
              <a:t>génomiques </a:t>
            </a:r>
            <a:r>
              <a:rPr spc="-64" dirty="0">
                <a:solidFill>
                  <a:prstClr val="black"/>
                </a:solidFill>
                <a:latin typeface="Trebuchet MS"/>
                <a:cs typeface="Trebuchet MS"/>
              </a:rPr>
              <a:t>en </a:t>
            </a:r>
            <a:r>
              <a:rPr spc="-68" dirty="0">
                <a:solidFill>
                  <a:prstClr val="black"/>
                </a:solidFill>
                <a:latin typeface="Trebuchet MS"/>
                <a:cs typeface="Trebuchet MS"/>
              </a:rPr>
              <a:t>vue </a:t>
            </a:r>
            <a:r>
              <a:rPr spc="-75" dirty="0">
                <a:solidFill>
                  <a:prstClr val="black"/>
                </a:solidFill>
                <a:latin typeface="Trebuchet MS"/>
                <a:cs typeface="Trebuchet MS"/>
              </a:rPr>
              <a:t>de </a:t>
            </a:r>
            <a:r>
              <a:rPr spc="-83" dirty="0">
                <a:solidFill>
                  <a:prstClr val="black"/>
                </a:solidFill>
                <a:latin typeface="Trebuchet MS"/>
                <a:cs typeface="Trebuchet MS"/>
              </a:rPr>
              <a:t>réaliser </a:t>
            </a:r>
            <a:r>
              <a:rPr spc="-41" dirty="0">
                <a:solidFill>
                  <a:prstClr val="black"/>
                </a:solidFill>
                <a:latin typeface="Trebuchet MS"/>
                <a:cs typeface="Trebuchet MS"/>
              </a:rPr>
              <a:t>un</a:t>
            </a:r>
            <a:r>
              <a:rPr spc="-86" dirty="0">
                <a:solidFill>
                  <a:prstClr val="black"/>
                </a:solidFill>
                <a:latin typeface="Trebuchet MS"/>
                <a:cs typeface="Trebuchet MS"/>
              </a:rPr>
              <a:t> </a:t>
            </a:r>
            <a:r>
              <a:rPr spc="-71" dirty="0">
                <a:solidFill>
                  <a:prstClr val="black"/>
                </a:solidFill>
                <a:latin typeface="Trebuchet MS"/>
                <a:cs typeface="Trebuchet MS"/>
              </a:rPr>
              <a:t>séquençage  </a:t>
            </a:r>
            <a:r>
              <a:rPr spc="-23" dirty="0">
                <a:solidFill>
                  <a:prstClr val="black"/>
                </a:solidFill>
                <a:latin typeface="Trebuchet MS"/>
                <a:cs typeface="Trebuchet MS"/>
              </a:rPr>
              <a:t>haut-débit </a:t>
            </a:r>
            <a:r>
              <a:rPr spc="-68" dirty="0">
                <a:solidFill>
                  <a:prstClr val="black"/>
                </a:solidFill>
                <a:latin typeface="Trebuchet MS"/>
                <a:cs typeface="Trebuchet MS"/>
              </a:rPr>
              <a:t>et</a:t>
            </a:r>
            <a:r>
              <a:rPr spc="405" dirty="0">
                <a:solidFill>
                  <a:prstClr val="black"/>
                </a:solidFill>
                <a:latin typeface="Trebuchet MS"/>
                <a:cs typeface="Trebuchet MS"/>
              </a:rPr>
              <a:t> </a:t>
            </a:r>
            <a:r>
              <a:rPr spc="-19" dirty="0">
                <a:solidFill>
                  <a:prstClr val="black"/>
                </a:solidFill>
                <a:latin typeface="Trebuchet MS"/>
                <a:cs typeface="Trebuchet MS"/>
              </a:rPr>
              <a:t>déduire </a:t>
            </a:r>
            <a:r>
              <a:rPr spc="-71" dirty="0">
                <a:solidFill>
                  <a:prstClr val="black"/>
                </a:solidFill>
                <a:latin typeface="Trebuchet MS"/>
                <a:cs typeface="Trebuchet MS"/>
              </a:rPr>
              <a:t>la </a:t>
            </a:r>
            <a:r>
              <a:rPr spc="-23" dirty="0">
                <a:solidFill>
                  <a:prstClr val="black"/>
                </a:solidFill>
                <a:latin typeface="Trebuchet MS"/>
                <a:cs typeface="Trebuchet MS"/>
              </a:rPr>
              <a:t>diversité </a:t>
            </a:r>
            <a:r>
              <a:rPr spc="-11" dirty="0">
                <a:solidFill>
                  <a:prstClr val="black"/>
                </a:solidFill>
                <a:latin typeface="Trebuchet MS"/>
                <a:cs typeface="Trebuchet MS"/>
              </a:rPr>
              <a:t>phylogénétique </a:t>
            </a:r>
            <a:r>
              <a:rPr spc="-68" dirty="0">
                <a:solidFill>
                  <a:prstClr val="black"/>
                </a:solidFill>
                <a:latin typeface="Trebuchet MS"/>
                <a:cs typeface="Trebuchet MS"/>
              </a:rPr>
              <a:t>et   </a:t>
            </a:r>
            <a:r>
              <a:rPr spc="-75" dirty="0">
                <a:solidFill>
                  <a:prstClr val="black"/>
                </a:solidFill>
                <a:latin typeface="Trebuchet MS"/>
                <a:cs typeface="Trebuchet MS"/>
              </a:rPr>
              <a:t>métabolique</a:t>
            </a:r>
            <a:r>
              <a:rPr spc="-143" dirty="0">
                <a:solidFill>
                  <a:prstClr val="black"/>
                </a:solidFill>
                <a:latin typeface="Trebuchet MS"/>
                <a:cs typeface="Trebuchet MS"/>
              </a:rPr>
              <a:t> </a:t>
            </a:r>
            <a:r>
              <a:rPr spc="-56" dirty="0">
                <a:solidFill>
                  <a:prstClr val="black"/>
                </a:solidFill>
                <a:latin typeface="Trebuchet MS"/>
                <a:cs typeface="Trebuchet MS"/>
              </a:rPr>
              <a:t>des</a:t>
            </a:r>
            <a:r>
              <a:rPr spc="-139" dirty="0">
                <a:solidFill>
                  <a:prstClr val="black"/>
                </a:solidFill>
                <a:latin typeface="Trebuchet MS"/>
                <a:cs typeface="Trebuchet MS"/>
              </a:rPr>
              <a:t> </a:t>
            </a:r>
            <a:r>
              <a:rPr spc="-75" dirty="0">
                <a:solidFill>
                  <a:prstClr val="black"/>
                </a:solidFill>
                <a:latin typeface="Trebuchet MS"/>
                <a:cs typeface="Trebuchet MS"/>
              </a:rPr>
              <a:t>archées</a:t>
            </a:r>
            <a:r>
              <a:rPr spc="-143" dirty="0">
                <a:solidFill>
                  <a:prstClr val="black"/>
                </a:solidFill>
                <a:latin typeface="Trebuchet MS"/>
                <a:cs typeface="Trebuchet MS"/>
              </a:rPr>
              <a:t> </a:t>
            </a:r>
            <a:r>
              <a:rPr spc="-101" dirty="0">
                <a:solidFill>
                  <a:prstClr val="black"/>
                </a:solidFill>
                <a:latin typeface="Trebuchet MS"/>
                <a:cs typeface="Trebuchet MS"/>
              </a:rPr>
              <a:t>et</a:t>
            </a:r>
            <a:r>
              <a:rPr spc="-139" dirty="0">
                <a:solidFill>
                  <a:prstClr val="black"/>
                </a:solidFill>
                <a:latin typeface="Trebuchet MS"/>
                <a:cs typeface="Trebuchet MS"/>
              </a:rPr>
              <a:t> </a:t>
            </a:r>
            <a:r>
              <a:rPr spc="-56" dirty="0">
                <a:solidFill>
                  <a:prstClr val="black"/>
                </a:solidFill>
                <a:latin typeface="Trebuchet MS"/>
                <a:cs typeface="Trebuchet MS"/>
              </a:rPr>
              <a:t>des</a:t>
            </a:r>
            <a:r>
              <a:rPr spc="-143" dirty="0">
                <a:solidFill>
                  <a:prstClr val="black"/>
                </a:solidFill>
                <a:latin typeface="Trebuchet MS"/>
                <a:cs typeface="Trebuchet MS"/>
              </a:rPr>
              <a:t> </a:t>
            </a:r>
            <a:r>
              <a:rPr spc="-86" dirty="0">
                <a:solidFill>
                  <a:prstClr val="black"/>
                </a:solidFill>
                <a:latin typeface="Trebuchet MS"/>
                <a:cs typeface="Trebuchet MS"/>
              </a:rPr>
              <a:t>bactéries</a:t>
            </a:r>
            <a:r>
              <a:rPr spc="-139" dirty="0">
                <a:solidFill>
                  <a:prstClr val="black"/>
                </a:solidFill>
                <a:latin typeface="Trebuchet MS"/>
                <a:cs typeface="Trebuchet MS"/>
              </a:rPr>
              <a:t> </a:t>
            </a:r>
            <a:r>
              <a:rPr spc="-56" dirty="0">
                <a:solidFill>
                  <a:prstClr val="black"/>
                </a:solidFill>
                <a:latin typeface="Trebuchet MS"/>
                <a:cs typeface="Trebuchet MS"/>
              </a:rPr>
              <a:t>des</a:t>
            </a:r>
            <a:r>
              <a:rPr spc="-143" dirty="0">
                <a:solidFill>
                  <a:prstClr val="black"/>
                </a:solidFill>
                <a:latin typeface="Trebuchet MS"/>
                <a:cs typeface="Trebuchet MS"/>
              </a:rPr>
              <a:t> </a:t>
            </a:r>
            <a:r>
              <a:rPr spc="-71" dirty="0">
                <a:solidFill>
                  <a:prstClr val="black"/>
                </a:solidFill>
                <a:latin typeface="Trebuchet MS"/>
                <a:cs typeface="Trebuchet MS"/>
              </a:rPr>
              <a:t>sites</a:t>
            </a:r>
            <a:r>
              <a:rPr spc="-139" dirty="0">
                <a:solidFill>
                  <a:prstClr val="black"/>
                </a:solidFill>
                <a:latin typeface="Trebuchet MS"/>
                <a:cs typeface="Trebuchet MS"/>
              </a:rPr>
              <a:t> </a:t>
            </a:r>
            <a:r>
              <a:rPr spc="-75" dirty="0">
                <a:solidFill>
                  <a:prstClr val="black"/>
                </a:solidFill>
                <a:latin typeface="Trebuchet MS"/>
                <a:cs typeface="Trebuchet MS"/>
              </a:rPr>
              <a:t>explorés</a:t>
            </a:r>
            <a:endParaRPr>
              <a:solidFill>
                <a:prstClr val="black"/>
              </a:solidFill>
              <a:latin typeface="Trebuchet MS"/>
              <a:cs typeface="Trebuchet MS"/>
            </a:endParaRPr>
          </a:p>
          <a:p>
            <a:pPr marL="180975" marR="3810" indent="-171450" algn="just" defTabSz="685800">
              <a:lnSpc>
                <a:spcPct val="79900"/>
              </a:lnSpc>
              <a:spcBef>
                <a:spcPts val="750"/>
              </a:spcBef>
              <a:buFont typeface="Arial"/>
              <a:buChar char="•"/>
              <a:tabLst>
                <a:tab pos="186214" algn="l"/>
              </a:tabLst>
            </a:pPr>
            <a:r>
              <a:rPr spc="-11" dirty="0">
                <a:solidFill>
                  <a:prstClr val="black"/>
                </a:solidFill>
                <a:latin typeface="Trebuchet MS"/>
                <a:cs typeface="Trebuchet MS"/>
              </a:rPr>
              <a:t>Isolement, caractérisation </a:t>
            </a:r>
            <a:r>
              <a:rPr spc="-60" dirty="0">
                <a:solidFill>
                  <a:prstClr val="black"/>
                </a:solidFill>
                <a:latin typeface="Trebuchet MS"/>
                <a:cs typeface="Trebuchet MS"/>
              </a:rPr>
              <a:t>et </a:t>
            </a:r>
            <a:r>
              <a:rPr spc="-15" dirty="0">
                <a:solidFill>
                  <a:prstClr val="black"/>
                </a:solidFill>
                <a:latin typeface="Trebuchet MS"/>
                <a:cs typeface="Trebuchet MS"/>
              </a:rPr>
              <a:t>recherche </a:t>
            </a:r>
            <a:r>
              <a:rPr spc="-38" dirty="0">
                <a:solidFill>
                  <a:prstClr val="black"/>
                </a:solidFill>
                <a:latin typeface="Trebuchet MS"/>
                <a:cs typeface="Trebuchet MS"/>
              </a:rPr>
              <a:t>de </a:t>
            </a:r>
            <a:r>
              <a:rPr spc="-8" dirty="0">
                <a:solidFill>
                  <a:prstClr val="black"/>
                </a:solidFill>
                <a:latin typeface="Trebuchet MS"/>
                <a:cs typeface="Trebuchet MS"/>
              </a:rPr>
              <a:t>potentiel  </a:t>
            </a:r>
            <a:r>
              <a:rPr spc="-68" dirty="0">
                <a:solidFill>
                  <a:prstClr val="black"/>
                </a:solidFill>
                <a:latin typeface="Trebuchet MS"/>
                <a:cs typeface="Trebuchet MS"/>
              </a:rPr>
              <a:t>biotechnologique </a:t>
            </a:r>
            <a:r>
              <a:rPr spc="-56" dirty="0">
                <a:solidFill>
                  <a:prstClr val="black"/>
                </a:solidFill>
                <a:latin typeface="Trebuchet MS"/>
                <a:cs typeface="Trebuchet MS"/>
              </a:rPr>
              <a:t>des </a:t>
            </a:r>
            <a:r>
              <a:rPr spc="-64" dirty="0">
                <a:solidFill>
                  <a:prstClr val="black"/>
                </a:solidFill>
                <a:latin typeface="Trebuchet MS"/>
                <a:cs typeface="Trebuchet MS"/>
              </a:rPr>
              <a:t>microorganismes </a:t>
            </a:r>
            <a:r>
              <a:rPr spc="-71" dirty="0">
                <a:solidFill>
                  <a:prstClr val="black"/>
                </a:solidFill>
                <a:latin typeface="Trebuchet MS"/>
                <a:cs typeface="Trebuchet MS"/>
              </a:rPr>
              <a:t>halophiles </a:t>
            </a:r>
            <a:r>
              <a:rPr spc="-68" dirty="0">
                <a:solidFill>
                  <a:prstClr val="black"/>
                </a:solidFill>
                <a:latin typeface="Trebuchet MS"/>
                <a:cs typeface="Trebuchet MS"/>
              </a:rPr>
              <a:t>producteurs  </a:t>
            </a:r>
            <a:r>
              <a:rPr spc="-90" dirty="0">
                <a:solidFill>
                  <a:prstClr val="black"/>
                </a:solidFill>
                <a:latin typeface="Trebuchet MS"/>
                <a:cs typeface="Trebuchet MS"/>
              </a:rPr>
              <a:t>d’enzymes </a:t>
            </a:r>
            <a:r>
              <a:rPr spc="-71" dirty="0">
                <a:solidFill>
                  <a:prstClr val="black"/>
                </a:solidFill>
                <a:latin typeface="Trebuchet MS"/>
                <a:cs typeface="Trebuchet MS"/>
              </a:rPr>
              <a:t>hydrolytiques </a:t>
            </a:r>
            <a:r>
              <a:rPr spc="-101" dirty="0">
                <a:solidFill>
                  <a:prstClr val="black"/>
                </a:solidFill>
                <a:latin typeface="Trebuchet MS"/>
                <a:cs typeface="Trebuchet MS"/>
              </a:rPr>
              <a:t>et</a:t>
            </a:r>
            <a:r>
              <a:rPr spc="-255" dirty="0">
                <a:solidFill>
                  <a:prstClr val="black"/>
                </a:solidFill>
                <a:latin typeface="Trebuchet MS"/>
                <a:cs typeface="Trebuchet MS"/>
              </a:rPr>
              <a:t> </a:t>
            </a:r>
            <a:r>
              <a:rPr spc="-71" dirty="0">
                <a:solidFill>
                  <a:prstClr val="black"/>
                </a:solidFill>
                <a:latin typeface="Trebuchet MS"/>
                <a:cs typeface="Trebuchet MS"/>
              </a:rPr>
              <a:t>d'exopolysaccharides.</a:t>
            </a:r>
            <a:endParaRPr>
              <a:solidFill>
                <a:prstClr val="black"/>
              </a:solidFill>
              <a:latin typeface="Trebuchet MS"/>
              <a:cs typeface="Trebuchet MS"/>
            </a:endParaRPr>
          </a:p>
        </p:txBody>
      </p:sp>
    </p:spTree>
    <p:extLst>
      <p:ext uri="{BB962C8B-B14F-4D97-AF65-F5344CB8AC3E}">
        <p14:creationId xmlns:p14="http://schemas.microsoft.com/office/powerpoint/2010/main" val="53120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5160" y="1037406"/>
            <a:ext cx="2935605" cy="517449"/>
          </a:xfrm>
          <a:prstGeom prst="rect">
            <a:avLst/>
          </a:prstGeom>
        </p:spPr>
        <p:txBody>
          <a:bodyPr vert="horz" wrap="square" lIns="0" tIns="9525" rIns="0" bIns="0" rtlCol="0">
            <a:spAutoFit/>
          </a:bodyPr>
          <a:lstStyle/>
          <a:p>
            <a:pPr marL="9525">
              <a:spcBef>
                <a:spcPts val="75"/>
              </a:spcBef>
            </a:pPr>
            <a:r>
              <a:rPr spc="-176" dirty="0"/>
              <a:t>Résultats</a:t>
            </a:r>
            <a:r>
              <a:rPr spc="-281" dirty="0"/>
              <a:t> </a:t>
            </a:r>
            <a:r>
              <a:rPr spc="-139" dirty="0"/>
              <a:t>espérés</a:t>
            </a:r>
          </a:p>
        </p:txBody>
      </p:sp>
      <p:sp>
        <p:nvSpPr>
          <p:cNvPr id="3" name="object 3"/>
          <p:cNvSpPr txBox="1"/>
          <p:nvPr/>
        </p:nvSpPr>
        <p:spPr>
          <a:xfrm>
            <a:off x="1237259" y="1722425"/>
            <a:ext cx="6717983" cy="240450"/>
          </a:xfrm>
          <a:prstGeom prst="rect">
            <a:avLst/>
          </a:prstGeom>
        </p:spPr>
        <p:txBody>
          <a:bodyPr vert="horz" wrap="square" lIns="0" tIns="9525" rIns="0" bIns="0" rtlCol="0">
            <a:spAutoFit/>
          </a:bodyPr>
          <a:lstStyle/>
          <a:p>
            <a:pPr marL="180975" indent="-171450" defTabSz="685800">
              <a:spcBef>
                <a:spcPts val="75"/>
              </a:spcBef>
              <a:buFont typeface="Arial"/>
              <a:buChar char="•"/>
              <a:tabLst>
                <a:tab pos="180499" algn="l"/>
                <a:tab pos="180975" algn="l"/>
              </a:tabLst>
            </a:pPr>
            <a:r>
              <a:rPr sz="1500" spc="-53" dirty="0">
                <a:solidFill>
                  <a:srgbClr val="008000"/>
                </a:solidFill>
                <a:latin typeface="Trebuchet MS"/>
                <a:cs typeface="Trebuchet MS"/>
              </a:rPr>
              <a:t>Isoler </a:t>
            </a:r>
            <a:r>
              <a:rPr sz="1500" spc="-49" dirty="0">
                <a:solidFill>
                  <a:prstClr val="black"/>
                </a:solidFill>
                <a:latin typeface="Trebuchet MS"/>
                <a:cs typeface="Trebuchet MS"/>
              </a:rPr>
              <a:t>des </a:t>
            </a:r>
            <a:r>
              <a:rPr sz="1500" spc="-60" dirty="0">
                <a:solidFill>
                  <a:prstClr val="black"/>
                </a:solidFill>
                <a:latin typeface="Trebuchet MS"/>
                <a:cs typeface="Trebuchet MS"/>
              </a:rPr>
              <a:t>sites </a:t>
            </a:r>
            <a:r>
              <a:rPr sz="1500" spc="-56" dirty="0">
                <a:solidFill>
                  <a:prstClr val="black"/>
                </a:solidFill>
                <a:latin typeface="Trebuchet MS"/>
                <a:cs typeface="Trebuchet MS"/>
              </a:rPr>
              <a:t>hypersalés </a:t>
            </a:r>
            <a:r>
              <a:rPr sz="1500" spc="-60" dirty="0">
                <a:solidFill>
                  <a:prstClr val="black"/>
                </a:solidFill>
                <a:latin typeface="Trebuchet MS"/>
                <a:cs typeface="Trebuchet MS"/>
              </a:rPr>
              <a:t>marocains de </a:t>
            </a:r>
            <a:r>
              <a:rPr sz="1500" spc="-53" dirty="0">
                <a:solidFill>
                  <a:prstClr val="black"/>
                </a:solidFill>
                <a:latin typeface="Trebuchet MS"/>
                <a:cs typeface="Trebuchet MS"/>
              </a:rPr>
              <a:t>nouveaux </a:t>
            </a:r>
            <a:r>
              <a:rPr sz="1500" spc="-56" dirty="0">
                <a:solidFill>
                  <a:prstClr val="black"/>
                </a:solidFill>
                <a:latin typeface="Trebuchet MS"/>
                <a:cs typeface="Trebuchet MS"/>
              </a:rPr>
              <a:t>microorganismes</a:t>
            </a:r>
            <a:r>
              <a:rPr sz="1500" spc="-53" dirty="0">
                <a:solidFill>
                  <a:prstClr val="black"/>
                </a:solidFill>
                <a:latin typeface="Trebuchet MS"/>
                <a:cs typeface="Trebuchet MS"/>
              </a:rPr>
              <a:t> </a:t>
            </a:r>
            <a:r>
              <a:rPr sz="1500" spc="-71" dirty="0">
                <a:solidFill>
                  <a:prstClr val="black"/>
                </a:solidFill>
                <a:latin typeface="Trebuchet MS"/>
                <a:cs typeface="Trebuchet MS"/>
              </a:rPr>
              <a:t>principalement</a:t>
            </a:r>
            <a:endParaRPr sz="1500">
              <a:solidFill>
                <a:prstClr val="black"/>
              </a:solidFill>
              <a:latin typeface="Trebuchet MS"/>
              <a:cs typeface="Trebuchet MS"/>
            </a:endParaRPr>
          </a:p>
        </p:txBody>
      </p:sp>
      <p:sp>
        <p:nvSpPr>
          <p:cNvPr id="4" name="object 4"/>
          <p:cNvSpPr txBox="1"/>
          <p:nvPr/>
        </p:nvSpPr>
        <p:spPr>
          <a:xfrm>
            <a:off x="1408709" y="1874825"/>
            <a:ext cx="6546533" cy="240450"/>
          </a:xfrm>
          <a:prstGeom prst="rect">
            <a:avLst/>
          </a:prstGeom>
        </p:spPr>
        <p:txBody>
          <a:bodyPr vert="horz" wrap="square" lIns="0" tIns="9525" rIns="0" bIns="0" rtlCol="0">
            <a:spAutoFit/>
          </a:bodyPr>
          <a:lstStyle/>
          <a:p>
            <a:pPr marL="9525" defTabSz="685800">
              <a:spcBef>
                <a:spcPts val="75"/>
              </a:spcBef>
              <a:tabLst>
                <a:tab pos="1845945" algn="l"/>
              </a:tabLst>
            </a:pPr>
            <a:r>
              <a:rPr sz="1500" spc="-60" dirty="0">
                <a:solidFill>
                  <a:prstClr val="black"/>
                </a:solidFill>
                <a:latin typeface="Trebuchet MS"/>
                <a:cs typeface="Trebuchet MS"/>
              </a:rPr>
              <a:t>halophiles</a:t>
            </a:r>
            <a:r>
              <a:rPr sz="1500" spc="-23" dirty="0">
                <a:solidFill>
                  <a:prstClr val="black"/>
                </a:solidFill>
                <a:latin typeface="Trebuchet MS"/>
                <a:cs typeface="Trebuchet MS"/>
              </a:rPr>
              <a:t> </a:t>
            </a:r>
            <a:r>
              <a:rPr sz="1500" spc="-68" dirty="0">
                <a:solidFill>
                  <a:prstClr val="black"/>
                </a:solidFill>
                <a:latin typeface="Trebuchet MS"/>
                <a:cs typeface="Trebuchet MS"/>
              </a:rPr>
              <a:t>(archées</a:t>
            </a:r>
            <a:r>
              <a:rPr sz="1500" spc="-23" dirty="0">
                <a:solidFill>
                  <a:prstClr val="black"/>
                </a:solidFill>
                <a:latin typeface="Trebuchet MS"/>
                <a:cs typeface="Trebuchet MS"/>
              </a:rPr>
              <a:t> </a:t>
            </a:r>
            <a:r>
              <a:rPr sz="1500" spc="-83" dirty="0">
                <a:solidFill>
                  <a:prstClr val="black"/>
                </a:solidFill>
                <a:latin typeface="Trebuchet MS"/>
                <a:cs typeface="Trebuchet MS"/>
              </a:rPr>
              <a:t>et	</a:t>
            </a:r>
            <a:r>
              <a:rPr sz="1500" spc="-75" dirty="0">
                <a:solidFill>
                  <a:prstClr val="black"/>
                </a:solidFill>
                <a:latin typeface="Trebuchet MS"/>
                <a:cs typeface="Trebuchet MS"/>
              </a:rPr>
              <a:t>bactéries) </a:t>
            </a:r>
            <a:r>
              <a:rPr sz="1500" spc="-64" dirty="0">
                <a:solidFill>
                  <a:prstClr val="black"/>
                </a:solidFill>
                <a:latin typeface="Trebuchet MS"/>
                <a:cs typeface="Trebuchet MS"/>
              </a:rPr>
              <a:t>tolérants </a:t>
            </a:r>
            <a:r>
              <a:rPr sz="1500" spc="-26" dirty="0">
                <a:solidFill>
                  <a:prstClr val="black"/>
                </a:solidFill>
                <a:latin typeface="Trebuchet MS"/>
                <a:cs typeface="Trebuchet MS"/>
              </a:rPr>
              <a:t>ou </a:t>
            </a:r>
            <a:r>
              <a:rPr sz="1500" spc="-64" dirty="0">
                <a:solidFill>
                  <a:prstClr val="black"/>
                </a:solidFill>
                <a:latin typeface="Trebuchet MS"/>
                <a:cs typeface="Trebuchet MS"/>
              </a:rPr>
              <a:t>nécessitant simultanément</a:t>
            </a:r>
            <a:r>
              <a:rPr sz="1500" spc="90" dirty="0">
                <a:solidFill>
                  <a:prstClr val="black"/>
                </a:solidFill>
                <a:latin typeface="Trebuchet MS"/>
                <a:cs typeface="Trebuchet MS"/>
              </a:rPr>
              <a:t> </a:t>
            </a:r>
            <a:r>
              <a:rPr sz="1500" spc="-53" dirty="0">
                <a:solidFill>
                  <a:prstClr val="black"/>
                </a:solidFill>
                <a:latin typeface="Trebuchet MS"/>
                <a:cs typeface="Trebuchet MS"/>
              </a:rPr>
              <a:t>plusieurs</a:t>
            </a:r>
            <a:endParaRPr sz="1500">
              <a:solidFill>
                <a:prstClr val="black"/>
              </a:solidFill>
              <a:latin typeface="Trebuchet MS"/>
              <a:cs typeface="Trebuchet MS"/>
            </a:endParaRPr>
          </a:p>
        </p:txBody>
      </p:sp>
      <p:sp>
        <p:nvSpPr>
          <p:cNvPr id="5" name="object 5"/>
          <p:cNvSpPr txBox="1"/>
          <p:nvPr/>
        </p:nvSpPr>
        <p:spPr>
          <a:xfrm>
            <a:off x="1237259" y="2008165"/>
            <a:ext cx="6717983" cy="525785"/>
          </a:xfrm>
          <a:prstGeom prst="rect">
            <a:avLst/>
          </a:prstGeom>
        </p:spPr>
        <p:txBody>
          <a:bodyPr vert="horz" wrap="square" lIns="0" tIns="38100" rIns="0" bIns="0" rtlCol="0">
            <a:spAutoFit/>
          </a:bodyPr>
          <a:lstStyle/>
          <a:p>
            <a:pPr marL="180975" defTabSz="685800">
              <a:spcBef>
                <a:spcPts val="300"/>
              </a:spcBef>
            </a:pPr>
            <a:r>
              <a:rPr sz="1500" spc="-56" dirty="0">
                <a:solidFill>
                  <a:prstClr val="black"/>
                </a:solidFill>
                <a:latin typeface="Trebuchet MS"/>
                <a:cs typeface="Trebuchet MS"/>
              </a:rPr>
              <a:t>conditions </a:t>
            </a:r>
            <a:r>
              <a:rPr sz="1500" spc="-71" dirty="0">
                <a:solidFill>
                  <a:prstClr val="black"/>
                </a:solidFill>
                <a:latin typeface="Trebuchet MS"/>
                <a:cs typeface="Trebuchet MS"/>
              </a:rPr>
              <a:t>extrêmes </a:t>
            </a:r>
            <a:r>
              <a:rPr sz="1500" spc="-68" dirty="0">
                <a:solidFill>
                  <a:prstClr val="black"/>
                </a:solidFill>
                <a:latin typeface="Trebuchet MS"/>
                <a:cs typeface="Trebuchet MS"/>
              </a:rPr>
              <a:t>(haute </a:t>
            </a:r>
            <a:r>
              <a:rPr sz="1500" spc="-79" dirty="0">
                <a:solidFill>
                  <a:prstClr val="black"/>
                </a:solidFill>
                <a:latin typeface="Trebuchet MS"/>
                <a:cs typeface="Trebuchet MS"/>
              </a:rPr>
              <a:t>température, </a:t>
            </a:r>
            <a:r>
              <a:rPr sz="1500" spc="-83" dirty="0">
                <a:solidFill>
                  <a:prstClr val="black"/>
                </a:solidFill>
                <a:latin typeface="Trebuchet MS"/>
                <a:cs typeface="Trebuchet MS"/>
              </a:rPr>
              <a:t>salinité, </a:t>
            </a:r>
            <a:r>
              <a:rPr sz="1500" spc="-64" dirty="0">
                <a:solidFill>
                  <a:prstClr val="black"/>
                </a:solidFill>
                <a:latin typeface="Trebuchet MS"/>
                <a:cs typeface="Trebuchet MS"/>
              </a:rPr>
              <a:t>anaérobiose,</a:t>
            </a:r>
            <a:r>
              <a:rPr sz="1500" spc="-330" dirty="0">
                <a:solidFill>
                  <a:prstClr val="black"/>
                </a:solidFill>
                <a:latin typeface="Trebuchet MS"/>
                <a:cs typeface="Trebuchet MS"/>
              </a:rPr>
              <a:t> </a:t>
            </a:r>
            <a:r>
              <a:rPr sz="1500" spc="-90" dirty="0">
                <a:solidFill>
                  <a:prstClr val="black"/>
                </a:solidFill>
                <a:latin typeface="Trebuchet MS"/>
                <a:cs typeface="Trebuchet MS"/>
              </a:rPr>
              <a:t>etc…)</a:t>
            </a:r>
            <a:endParaRPr sz="1500">
              <a:solidFill>
                <a:prstClr val="black"/>
              </a:solidFill>
              <a:latin typeface="Trebuchet MS"/>
              <a:cs typeface="Trebuchet MS"/>
            </a:endParaRPr>
          </a:p>
          <a:p>
            <a:pPr marL="180975" indent="-171450" defTabSz="685800">
              <a:spcBef>
                <a:spcPts val="225"/>
              </a:spcBef>
              <a:buFont typeface="Arial"/>
              <a:buChar char="•"/>
              <a:tabLst>
                <a:tab pos="180499" algn="l"/>
                <a:tab pos="180975" algn="l"/>
              </a:tabLst>
            </a:pPr>
            <a:r>
              <a:rPr sz="1500" spc="-75" dirty="0">
                <a:solidFill>
                  <a:srgbClr val="0000FF"/>
                </a:solidFill>
                <a:latin typeface="Trebuchet MS"/>
                <a:cs typeface="Trebuchet MS"/>
              </a:rPr>
              <a:t>Accueil</a:t>
            </a:r>
            <a:r>
              <a:rPr sz="1500" spc="158" dirty="0">
                <a:solidFill>
                  <a:srgbClr val="0000FF"/>
                </a:solidFill>
                <a:latin typeface="Trebuchet MS"/>
                <a:cs typeface="Trebuchet MS"/>
              </a:rPr>
              <a:t> </a:t>
            </a:r>
            <a:r>
              <a:rPr sz="1500" spc="-60" dirty="0">
                <a:solidFill>
                  <a:srgbClr val="0000FF"/>
                </a:solidFill>
                <a:latin typeface="Trebuchet MS"/>
                <a:cs typeface="Trebuchet MS"/>
              </a:rPr>
              <a:t>de</a:t>
            </a:r>
            <a:r>
              <a:rPr sz="1500" spc="158" dirty="0">
                <a:solidFill>
                  <a:srgbClr val="0000FF"/>
                </a:solidFill>
                <a:latin typeface="Trebuchet MS"/>
                <a:cs typeface="Trebuchet MS"/>
              </a:rPr>
              <a:t> </a:t>
            </a:r>
            <a:r>
              <a:rPr sz="1500" spc="-64" dirty="0">
                <a:solidFill>
                  <a:srgbClr val="0000FF"/>
                </a:solidFill>
                <a:latin typeface="Trebuchet MS"/>
                <a:cs typeface="Trebuchet MS"/>
              </a:rPr>
              <a:t>deux</a:t>
            </a:r>
            <a:r>
              <a:rPr sz="1500" spc="161" dirty="0">
                <a:solidFill>
                  <a:srgbClr val="0000FF"/>
                </a:solidFill>
                <a:latin typeface="Trebuchet MS"/>
                <a:cs typeface="Trebuchet MS"/>
              </a:rPr>
              <a:t> </a:t>
            </a:r>
            <a:r>
              <a:rPr sz="1500" spc="-56" dirty="0">
                <a:solidFill>
                  <a:srgbClr val="0000FF"/>
                </a:solidFill>
                <a:latin typeface="Trebuchet MS"/>
                <a:cs typeface="Trebuchet MS"/>
              </a:rPr>
              <a:t>doctorants</a:t>
            </a:r>
            <a:r>
              <a:rPr sz="1500" spc="158" dirty="0">
                <a:solidFill>
                  <a:srgbClr val="0000FF"/>
                </a:solidFill>
                <a:latin typeface="Trebuchet MS"/>
                <a:cs typeface="Trebuchet MS"/>
              </a:rPr>
              <a:t> </a:t>
            </a:r>
            <a:r>
              <a:rPr sz="1500" spc="-60" dirty="0">
                <a:solidFill>
                  <a:srgbClr val="0000FF"/>
                </a:solidFill>
                <a:latin typeface="Trebuchet MS"/>
                <a:cs typeface="Trebuchet MS"/>
              </a:rPr>
              <a:t>marocains</a:t>
            </a:r>
            <a:r>
              <a:rPr sz="1500" spc="158" dirty="0">
                <a:solidFill>
                  <a:srgbClr val="0000FF"/>
                </a:solidFill>
                <a:latin typeface="Trebuchet MS"/>
                <a:cs typeface="Trebuchet MS"/>
              </a:rPr>
              <a:t> </a:t>
            </a:r>
            <a:r>
              <a:rPr sz="1500" spc="-41" dirty="0">
                <a:solidFill>
                  <a:prstClr val="black"/>
                </a:solidFill>
                <a:latin typeface="Trebuchet MS"/>
                <a:cs typeface="Trebuchet MS"/>
              </a:rPr>
              <a:t>du</a:t>
            </a:r>
            <a:r>
              <a:rPr sz="1500" spc="158" dirty="0">
                <a:solidFill>
                  <a:prstClr val="black"/>
                </a:solidFill>
                <a:latin typeface="Trebuchet MS"/>
                <a:cs typeface="Trebuchet MS"/>
              </a:rPr>
              <a:t> </a:t>
            </a:r>
            <a:r>
              <a:rPr sz="1500" spc="-26" dirty="0">
                <a:solidFill>
                  <a:prstClr val="black"/>
                </a:solidFill>
                <a:latin typeface="Trebuchet MS"/>
                <a:cs typeface="Trebuchet MS"/>
              </a:rPr>
              <a:t>CSVTPM</a:t>
            </a:r>
            <a:r>
              <a:rPr sz="1500" spc="161" dirty="0">
                <a:solidFill>
                  <a:prstClr val="black"/>
                </a:solidFill>
                <a:latin typeface="Trebuchet MS"/>
                <a:cs typeface="Trebuchet MS"/>
              </a:rPr>
              <a:t> </a:t>
            </a:r>
            <a:r>
              <a:rPr sz="1500" spc="-68" dirty="0">
                <a:solidFill>
                  <a:prstClr val="black"/>
                </a:solidFill>
                <a:latin typeface="Trebuchet MS"/>
                <a:cs typeface="Trebuchet MS"/>
              </a:rPr>
              <a:t>(Agadir)</a:t>
            </a:r>
            <a:r>
              <a:rPr sz="1500" spc="158" dirty="0">
                <a:solidFill>
                  <a:prstClr val="black"/>
                </a:solidFill>
                <a:latin typeface="Trebuchet MS"/>
                <a:cs typeface="Trebuchet MS"/>
              </a:rPr>
              <a:t> </a:t>
            </a:r>
            <a:r>
              <a:rPr sz="1500" spc="-56" dirty="0">
                <a:solidFill>
                  <a:prstClr val="black"/>
                </a:solidFill>
                <a:latin typeface="Trebuchet MS"/>
                <a:cs typeface="Trebuchet MS"/>
              </a:rPr>
              <a:t>qui</a:t>
            </a:r>
            <a:r>
              <a:rPr sz="1500" spc="161" dirty="0">
                <a:solidFill>
                  <a:prstClr val="black"/>
                </a:solidFill>
                <a:latin typeface="Trebuchet MS"/>
                <a:cs typeface="Trebuchet MS"/>
              </a:rPr>
              <a:t> </a:t>
            </a:r>
            <a:r>
              <a:rPr sz="1500" spc="-71" dirty="0">
                <a:solidFill>
                  <a:prstClr val="black"/>
                </a:solidFill>
                <a:latin typeface="Trebuchet MS"/>
                <a:cs typeface="Trebuchet MS"/>
              </a:rPr>
              <a:t>effectueront</a:t>
            </a:r>
            <a:r>
              <a:rPr sz="1500" spc="158" dirty="0">
                <a:solidFill>
                  <a:prstClr val="black"/>
                </a:solidFill>
                <a:latin typeface="Trebuchet MS"/>
                <a:cs typeface="Trebuchet MS"/>
              </a:rPr>
              <a:t> </a:t>
            </a:r>
            <a:r>
              <a:rPr sz="1500" spc="-45" dirty="0">
                <a:solidFill>
                  <a:prstClr val="black"/>
                </a:solidFill>
                <a:latin typeface="Trebuchet MS"/>
                <a:cs typeface="Trebuchet MS"/>
              </a:rPr>
              <a:t>une</a:t>
            </a:r>
            <a:endParaRPr sz="1500">
              <a:solidFill>
                <a:prstClr val="black"/>
              </a:solidFill>
              <a:latin typeface="Trebuchet MS"/>
              <a:cs typeface="Trebuchet MS"/>
            </a:endParaRPr>
          </a:p>
        </p:txBody>
      </p:sp>
      <p:sp>
        <p:nvSpPr>
          <p:cNvPr id="6" name="object 6"/>
          <p:cNvSpPr txBox="1"/>
          <p:nvPr/>
        </p:nvSpPr>
        <p:spPr>
          <a:xfrm>
            <a:off x="1408709" y="2455859"/>
            <a:ext cx="6546533" cy="240450"/>
          </a:xfrm>
          <a:prstGeom prst="rect">
            <a:avLst/>
          </a:prstGeom>
        </p:spPr>
        <p:txBody>
          <a:bodyPr vert="horz" wrap="square" lIns="0" tIns="9525" rIns="0" bIns="0" rtlCol="0">
            <a:spAutoFit/>
          </a:bodyPr>
          <a:lstStyle/>
          <a:p>
            <a:pPr marL="9525" defTabSz="685800">
              <a:spcBef>
                <a:spcPts val="75"/>
              </a:spcBef>
            </a:pPr>
            <a:r>
              <a:rPr sz="1500" spc="-71" dirty="0">
                <a:solidFill>
                  <a:prstClr val="black"/>
                </a:solidFill>
                <a:latin typeface="Trebuchet MS"/>
                <a:cs typeface="Trebuchet MS"/>
              </a:rPr>
              <a:t>visite </a:t>
            </a:r>
            <a:r>
              <a:rPr sz="1500" spc="-53" dirty="0">
                <a:solidFill>
                  <a:prstClr val="black"/>
                </a:solidFill>
                <a:latin typeface="Trebuchet MS"/>
                <a:cs typeface="Trebuchet MS"/>
              </a:rPr>
              <a:t>au </a:t>
            </a:r>
            <a:r>
              <a:rPr sz="1500" spc="-4" dirty="0">
                <a:solidFill>
                  <a:prstClr val="black"/>
                </a:solidFill>
                <a:latin typeface="Trebuchet MS"/>
                <a:cs typeface="Trebuchet MS"/>
              </a:rPr>
              <a:t>LM2E</a:t>
            </a:r>
            <a:r>
              <a:rPr sz="1500" spc="394" dirty="0">
                <a:solidFill>
                  <a:prstClr val="black"/>
                </a:solidFill>
                <a:latin typeface="Trebuchet MS"/>
                <a:cs typeface="Trebuchet MS"/>
              </a:rPr>
              <a:t> </a:t>
            </a:r>
            <a:r>
              <a:rPr sz="1500" spc="-71" dirty="0">
                <a:solidFill>
                  <a:prstClr val="black"/>
                </a:solidFill>
                <a:latin typeface="Trebuchet MS"/>
                <a:cs typeface="Trebuchet MS"/>
              </a:rPr>
              <a:t>à </a:t>
            </a:r>
            <a:r>
              <a:rPr sz="1500" spc="-60" dirty="0">
                <a:solidFill>
                  <a:prstClr val="black"/>
                </a:solidFill>
                <a:latin typeface="Trebuchet MS"/>
                <a:cs typeface="Trebuchet MS"/>
              </a:rPr>
              <a:t>Brest </a:t>
            </a:r>
            <a:r>
              <a:rPr sz="1500" spc="-83" dirty="0">
                <a:solidFill>
                  <a:prstClr val="black"/>
                </a:solidFill>
                <a:latin typeface="Trebuchet MS"/>
                <a:cs typeface="Trebuchet MS"/>
              </a:rPr>
              <a:t>et </a:t>
            </a:r>
            <a:r>
              <a:rPr sz="1500" spc="-71" dirty="0">
                <a:solidFill>
                  <a:prstClr val="black"/>
                </a:solidFill>
                <a:latin typeface="Trebuchet MS"/>
                <a:cs typeface="Trebuchet MS"/>
              </a:rPr>
              <a:t>à </a:t>
            </a:r>
            <a:r>
              <a:rPr sz="1500" spc="-83" dirty="0">
                <a:solidFill>
                  <a:prstClr val="black"/>
                </a:solidFill>
                <a:latin typeface="Trebuchet MS"/>
                <a:cs typeface="Trebuchet MS"/>
              </a:rPr>
              <a:t>l’Ifremer </a:t>
            </a:r>
            <a:r>
              <a:rPr sz="1500" spc="-71" dirty="0">
                <a:solidFill>
                  <a:prstClr val="black"/>
                </a:solidFill>
                <a:latin typeface="Trebuchet MS"/>
                <a:cs typeface="Trebuchet MS"/>
              </a:rPr>
              <a:t>à </a:t>
            </a:r>
            <a:r>
              <a:rPr sz="1500" spc="-49" dirty="0">
                <a:solidFill>
                  <a:prstClr val="black"/>
                </a:solidFill>
                <a:latin typeface="Trebuchet MS"/>
                <a:cs typeface="Trebuchet MS"/>
              </a:rPr>
              <a:t>Nantes </a:t>
            </a:r>
            <a:r>
              <a:rPr sz="1500" spc="-41" dirty="0">
                <a:solidFill>
                  <a:prstClr val="black"/>
                </a:solidFill>
                <a:latin typeface="Trebuchet MS"/>
                <a:cs typeface="Trebuchet MS"/>
              </a:rPr>
              <a:t>pour </a:t>
            </a:r>
            <a:r>
              <a:rPr sz="1500" spc="-45" dirty="0">
                <a:solidFill>
                  <a:prstClr val="black"/>
                </a:solidFill>
                <a:latin typeface="Trebuchet MS"/>
                <a:cs typeface="Trebuchet MS"/>
              </a:rPr>
              <a:t>une </a:t>
            </a:r>
            <a:r>
              <a:rPr sz="1500" spc="-60" dirty="0">
                <a:solidFill>
                  <a:prstClr val="black"/>
                </a:solidFill>
                <a:latin typeface="Trebuchet MS"/>
                <a:cs typeface="Trebuchet MS"/>
              </a:rPr>
              <a:t>durée </a:t>
            </a:r>
            <a:r>
              <a:rPr sz="1500" spc="-75" dirty="0">
                <a:solidFill>
                  <a:prstClr val="black"/>
                </a:solidFill>
                <a:latin typeface="Trebuchet MS"/>
                <a:cs typeface="Trebuchet MS"/>
              </a:rPr>
              <a:t>maximale </a:t>
            </a:r>
            <a:r>
              <a:rPr sz="1500" spc="-60" dirty="0">
                <a:solidFill>
                  <a:prstClr val="black"/>
                </a:solidFill>
                <a:latin typeface="Trebuchet MS"/>
                <a:cs typeface="Trebuchet MS"/>
              </a:rPr>
              <a:t>de </a:t>
            </a:r>
            <a:r>
              <a:rPr sz="1500" spc="-30" dirty="0">
                <a:solidFill>
                  <a:prstClr val="black"/>
                </a:solidFill>
                <a:latin typeface="Trebuchet MS"/>
                <a:cs typeface="Trebuchet MS"/>
              </a:rPr>
              <a:t>6 </a:t>
            </a:r>
            <a:r>
              <a:rPr sz="1500" spc="-45" dirty="0">
                <a:solidFill>
                  <a:prstClr val="black"/>
                </a:solidFill>
                <a:latin typeface="Trebuchet MS"/>
                <a:cs typeface="Trebuchet MS"/>
              </a:rPr>
              <a:t>mois</a:t>
            </a:r>
            <a:endParaRPr sz="1500">
              <a:solidFill>
                <a:prstClr val="black"/>
              </a:solidFill>
              <a:latin typeface="Trebuchet MS"/>
              <a:cs typeface="Trebuchet MS"/>
            </a:endParaRPr>
          </a:p>
        </p:txBody>
      </p:sp>
      <p:sp>
        <p:nvSpPr>
          <p:cNvPr id="7" name="object 7"/>
          <p:cNvSpPr txBox="1"/>
          <p:nvPr/>
        </p:nvSpPr>
        <p:spPr>
          <a:xfrm>
            <a:off x="1408709" y="2617784"/>
            <a:ext cx="6546533" cy="240450"/>
          </a:xfrm>
          <a:prstGeom prst="rect">
            <a:avLst/>
          </a:prstGeom>
        </p:spPr>
        <p:txBody>
          <a:bodyPr vert="horz" wrap="square" lIns="0" tIns="9525" rIns="0" bIns="0" rtlCol="0">
            <a:spAutoFit/>
          </a:bodyPr>
          <a:lstStyle/>
          <a:p>
            <a:pPr marL="9525" defTabSz="685800">
              <a:spcBef>
                <a:spcPts val="75"/>
              </a:spcBef>
              <a:tabLst>
                <a:tab pos="419576" algn="l"/>
                <a:tab pos="758666" algn="l"/>
                <a:tab pos="1283494" algn="l"/>
                <a:tab pos="2035493" algn="l"/>
                <a:tab pos="2383631" algn="l"/>
                <a:tab pos="3096101" algn="l"/>
                <a:tab pos="3876675" algn="l"/>
                <a:tab pos="5615940" algn="l"/>
                <a:tab pos="6012180" algn="l"/>
              </a:tabLst>
            </a:pPr>
            <a:r>
              <a:rPr sz="1500" spc="-11" dirty="0">
                <a:solidFill>
                  <a:prstClr val="black"/>
                </a:solidFill>
                <a:latin typeface="Trebuchet MS"/>
                <a:cs typeface="Trebuchet MS"/>
              </a:rPr>
              <a:t>p</a:t>
            </a:r>
            <a:r>
              <a:rPr sz="1500" spc="-34" dirty="0">
                <a:solidFill>
                  <a:prstClr val="black"/>
                </a:solidFill>
                <a:latin typeface="Trebuchet MS"/>
                <a:cs typeface="Trebuchet MS"/>
              </a:rPr>
              <a:t>a</a:t>
            </a:r>
            <a:r>
              <a:rPr sz="1500" spc="-64" dirty="0">
                <a:solidFill>
                  <a:prstClr val="black"/>
                </a:solidFill>
                <a:latin typeface="Trebuchet MS"/>
                <a:cs typeface="Trebuchet MS"/>
              </a:rPr>
              <a:t>r</a:t>
            </a:r>
            <a:r>
              <a:rPr sz="1500" dirty="0">
                <a:solidFill>
                  <a:prstClr val="black"/>
                </a:solidFill>
                <a:latin typeface="Trebuchet MS"/>
                <a:cs typeface="Trebuchet MS"/>
              </a:rPr>
              <a:t>	</a:t>
            </a:r>
            <a:r>
              <a:rPr sz="1500" spc="-34" dirty="0">
                <a:solidFill>
                  <a:prstClr val="black"/>
                </a:solidFill>
                <a:latin typeface="Trebuchet MS"/>
                <a:cs typeface="Trebuchet MS"/>
              </a:rPr>
              <a:t>an</a:t>
            </a:r>
            <a:r>
              <a:rPr sz="1500" dirty="0">
                <a:solidFill>
                  <a:prstClr val="black"/>
                </a:solidFill>
                <a:latin typeface="Trebuchet MS"/>
                <a:cs typeface="Trebuchet MS"/>
              </a:rPr>
              <a:t>	</a:t>
            </a:r>
            <a:r>
              <a:rPr sz="1500" spc="-11" dirty="0">
                <a:solidFill>
                  <a:prstClr val="black"/>
                </a:solidFill>
                <a:latin typeface="Trebuchet MS"/>
                <a:cs typeface="Trebuchet MS"/>
              </a:rPr>
              <a:t>p</a:t>
            </a:r>
            <a:r>
              <a:rPr sz="1500" spc="23" dirty="0">
                <a:solidFill>
                  <a:prstClr val="black"/>
                </a:solidFill>
                <a:latin typeface="Trebuchet MS"/>
                <a:cs typeface="Trebuchet MS"/>
              </a:rPr>
              <a:t>o</a:t>
            </a:r>
            <a:r>
              <a:rPr sz="1500" spc="4" dirty="0">
                <a:solidFill>
                  <a:prstClr val="black"/>
                </a:solidFill>
                <a:latin typeface="Trebuchet MS"/>
                <a:cs typeface="Trebuchet MS"/>
              </a:rPr>
              <a:t>u</a:t>
            </a:r>
            <a:r>
              <a:rPr sz="1500" spc="-64" dirty="0">
                <a:solidFill>
                  <a:prstClr val="black"/>
                </a:solidFill>
                <a:latin typeface="Trebuchet MS"/>
                <a:cs typeface="Trebuchet MS"/>
              </a:rPr>
              <a:t>r</a:t>
            </a:r>
            <a:r>
              <a:rPr sz="1500" dirty="0">
                <a:solidFill>
                  <a:prstClr val="black"/>
                </a:solidFill>
                <a:latin typeface="Trebuchet MS"/>
                <a:cs typeface="Trebuchet MS"/>
              </a:rPr>
              <a:t>	</a:t>
            </a:r>
            <a:r>
              <a:rPr sz="1500" spc="-26" dirty="0">
                <a:solidFill>
                  <a:prstClr val="black"/>
                </a:solidFill>
                <a:latin typeface="Trebuchet MS"/>
                <a:cs typeface="Trebuchet MS"/>
              </a:rPr>
              <a:t>r</a:t>
            </a:r>
            <a:r>
              <a:rPr sz="1500" spc="-38" dirty="0">
                <a:solidFill>
                  <a:prstClr val="black"/>
                </a:solidFill>
                <a:latin typeface="Trebuchet MS"/>
                <a:cs typeface="Trebuchet MS"/>
              </a:rPr>
              <a:t>é</a:t>
            </a:r>
            <a:r>
              <a:rPr sz="1500" spc="-34" dirty="0">
                <a:solidFill>
                  <a:prstClr val="black"/>
                </a:solidFill>
                <a:latin typeface="Trebuchet MS"/>
                <a:cs typeface="Trebuchet MS"/>
              </a:rPr>
              <a:t>a</a:t>
            </a:r>
            <a:r>
              <a:rPr sz="1500" spc="-64" dirty="0">
                <a:solidFill>
                  <a:prstClr val="black"/>
                </a:solidFill>
                <a:latin typeface="Trebuchet MS"/>
                <a:cs typeface="Trebuchet MS"/>
              </a:rPr>
              <a:t>l</a:t>
            </a:r>
            <a:r>
              <a:rPr sz="1500" spc="-49" dirty="0">
                <a:solidFill>
                  <a:prstClr val="black"/>
                </a:solidFill>
                <a:latin typeface="Trebuchet MS"/>
                <a:cs typeface="Trebuchet MS"/>
              </a:rPr>
              <a:t>i</a:t>
            </a:r>
            <a:r>
              <a:rPr sz="1500" spc="15" dirty="0">
                <a:solidFill>
                  <a:prstClr val="black"/>
                </a:solidFill>
                <a:latin typeface="Trebuchet MS"/>
                <a:cs typeface="Trebuchet MS"/>
              </a:rPr>
              <a:t>s</a:t>
            </a:r>
            <a:r>
              <a:rPr sz="1500" spc="-38" dirty="0">
                <a:solidFill>
                  <a:prstClr val="black"/>
                </a:solidFill>
                <a:latin typeface="Trebuchet MS"/>
                <a:cs typeface="Trebuchet MS"/>
              </a:rPr>
              <a:t>e</a:t>
            </a:r>
            <a:r>
              <a:rPr sz="1500" spc="-64" dirty="0">
                <a:solidFill>
                  <a:prstClr val="black"/>
                </a:solidFill>
                <a:latin typeface="Trebuchet MS"/>
                <a:cs typeface="Trebuchet MS"/>
              </a:rPr>
              <a:t>r</a:t>
            </a:r>
            <a:r>
              <a:rPr sz="1500" dirty="0">
                <a:solidFill>
                  <a:prstClr val="black"/>
                </a:solidFill>
                <a:latin typeface="Trebuchet MS"/>
                <a:cs typeface="Trebuchet MS"/>
              </a:rPr>
              <a:t>	</a:t>
            </a:r>
            <a:r>
              <a:rPr sz="1500" spc="4" dirty="0">
                <a:solidFill>
                  <a:prstClr val="black"/>
                </a:solidFill>
                <a:latin typeface="Trebuchet MS"/>
                <a:cs typeface="Trebuchet MS"/>
              </a:rPr>
              <a:t>u</a:t>
            </a:r>
            <a:r>
              <a:rPr sz="1500" spc="-34" dirty="0">
                <a:solidFill>
                  <a:prstClr val="black"/>
                </a:solidFill>
                <a:latin typeface="Trebuchet MS"/>
                <a:cs typeface="Trebuchet MS"/>
              </a:rPr>
              <a:t>n</a:t>
            </a:r>
            <a:r>
              <a:rPr sz="1500" dirty="0">
                <a:solidFill>
                  <a:prstClr val="black"/>
                </a:solidFill>
                <a:latin typeface="Trebuchet MS"/>
                <a:cs typeface="Trebuchet MS"/>
              </a:rPr>
              <a:t>	</a:t>
            </a:r>
            <a:r>
              <a:rPr sz="1500" spc="-71" dirty="0">
                <a:solidFill>
                  <a:prstClr val="black"/>
                </a:solidFill>
                <a:latin typeface="Trebuchet MS"/>
                <a:cs typeface="Trebuchet MS"/>
              </a:rPr>
              <a:t>c</a:t>
            </a:r>
            <a:r>
              <a:rPr sz="1500" spc="-38" dirty="0">
                <a:solidFill>
                  <a:prstClr val="black"/>
                </a:solidFill>
                <a:latin typeface="Trebuchet MS"/>
                <a:cs typeface="Trebuchet MS"/>
              </a:rPr>
              <a:t>e</a:t>
            </a:r>
            <a:r>
              <a:rPr sz="1500" spc="-26" dirty="0">
                <a:solidFill>
                  <a:prstClr val="black"/>
                </a:solidFill>
                <a:latin typeface="Trebuchet MS"/>
                <a:cs typeface="Trebuchet MS"/>
              </a:rPr>
              <a:t>r</a:t>
            </a:r>
            <a:r>
              <a:rPr sz="1500" spc="-56" dirty="0">
                <a:solidFill>
                  <a:prstClr val="black"/>
                </a:solidFill>
                <a:latin typeface="Trebuchet MS"/>
                <a:cs typeface="Trebuchet MS"/>
              </a:rPr>
              <a:t>t</a:t>
            </a:r>
            <a:r>
              <a:rPr sz="1500" spc="-34" dirty="0">
                <a:solidFill>
                  <a:prstClr val="black"/>
                </a:solidFill>
                <a:latin typeface="Trebuchet MS"/>
                <a:cs typeface="Trebuchet MS"/>
              </a:rPr>
              <a:t>a</a:t>
            </a:r>
            <a:r>
              <a:rPr sz="1500" spc="-49" dirty="0">
                <a:solidFill>
                  <a:prstClr val="black"/>
                </a:solidFill>
                <a:latin typeface="Trebuchet MS"/>
                <a:cs typeface="Trebuchet MS"/>
              </a:rPr>
              <a:t>i</a:t>
            </a:r>
            <a:r>
              <a:rPr sz="1500" spc="-34" dirty="0">
                <a:solidFill>
                  <a:prstClr val="black"/>
                </a:solidFill>
                <a:latin typeface="Trebuchet MS"/>
                <a:cs typeface="Trebuchet MS"/>
              </a:rPr>
              <a:t>n</a:t>
            </a:r>
            <a:r>
              <a:rPr sz="1500" dirty="0">
                <a:solidFill>
                  <a:prstClr val="black"/>
                </a:solidFill>
                <a:latin typeface="Trebuchet MS"/>
                <a:cs typeface="Trebuchet MS"/>
              </a:rPr>
              <a:t>	</a:t>
            </a:r>
            <a:r>
              <a:rPr sz="1500" spc="4" dirty="0">
                <a:solidFill>
                  <a:prstClr val="black"/>
                </a:solidFill>
                <a:latin typeface="Trebuchet MS"/>
                <a:cs typeface="Trebuchet MS"/>
              </a:rPr>
              <a:t>n</a:t>
            </a:r>
            <a:r>
              <a:rPr sz="1500" spc="23" dirty="0">
                <a:solidFill>
                  <a:prstClr val="black"/>
                </a:solidFill>
                <a:latin typeface="Trebuchet MS"/>
                <a:cs typeface="Trebuchet MS"/>
              </a:rPr>
              <a:t>o</a:t>
            </a:r>
            <a:r>
              <a:rPr sz="1500" spc="-11" dirty="0">
                <a:solidFill>
                  <a:prstClr val="black"/>
                </a:solidFill>
                <a:latin typeface="Trebuchet MS"/>
                <a:cs typeface="Trebuchet MS"/>
              </a:rPr>
              <a:t>mb</a:t>
            </a:r>
            <a:r>
              <a:rPr sz="1500" spc="-26" dirty="0">
                <a:solidFill>
                  <a:prstClr val="black"/>
                </a:solidFill>
                <a:latin typeface="Trebuchet MS"/>
                <a:cs typeface="Trebuchet MS"/>
              </a:rPr>
              <a:t>r</a:t>
            </a:r>
            <a:r>
              <a:rPr sz="1500" spc="-75" dirty="0">
                <a:solidFill>
                  <a:prstClr val="black"/>
                </a:solidFill>
                <a:latin typeface="Trebuchet MS"/>
                <a:cs typeface="Trebuchet MS"/>
              </a:rPr>
              <a:t>e</a:t>
            </a:r>
            <a:r>
              <a:rPr sz="1500" dirty="0">
                <a:solidFill>
                  <a:prstClr val="black"/>
                </a:solidFill>
                <a:latin typeface="Trebuchet MS"/>
                <a:cs typeface="Trebuchet MS"/>
              </a:rPr>
              <a:t>	</a:t>
            </a:r>
            <a:r>
              <a:rPr sz="1500" spc="-11" dirty="0">
                <a:solidFill>
                  <a:prstClr val="black"/>
                </a:solidFill>
                <a:latin typeface="Trebuchet MS"/>
                <a:cs typeface="Trebuchet MS"/>
              </a:rPr>
              <a:t>d</a:t>
            </a:r>
            <a:r>
              <a:rPr sz="1500" spc="-143" dirty="0">
                <a:solidFill>
                  <a:prstClr val="black"/>
                </a:solidFill>
                <a:latin typeface="Trebuchet MS"/>
                <a:cs typeface="Trebuchet MS"/>
              </a:rPr>
              <a:t>’</a:t>
            </a:r>
            <a:r>
              <a:rPr sz="1500" spc="-38" dirty="0">
                <a:solidFill>
                  <a:prstClr val="black"/>
                </a:solidFill>
                <a:latin typeface="Trebuchet MS"/>
                <a:cs typeface="Trebuchet MS"/>
              </a:rPr>
              <a:t>e</a:t>
            </a:r>
            <a:r>
              <a:rPr sz="1500" spc="-68" dirty="0">
                <a:solidFill>
                  <a:prstClr val="black"/>
                </a:solidFill>
                <a:latin typeface="Trebuchet MS"/>
                <a:cs typeface="Trebuchet MS"/>
              </a:rPr>
              <a:t>x</a:t>
            </a:r>
            <a:r>
              <a:rPr sz="1500" spc="-11" dirty="0">
                <a:solidFill>
                  <a:prstClr val="black"/>
                </a:solidFill>
                <a:latin typeface="Trebuchet MS"/>
                <a:cs typeface="Trebuchet MS"/>
              </a:rPr>
              <a:t>p</a:t>
            </a:r>
            <a:r>
              <a:rPr sz="1500" spc="-38" dirty="0">
                <a:solidFill>
                  <a:prstClr val="black"/>
                </a:solidFill>
                <a:latin typeface="Trebuchet MS"/>
                <a:cs typeface="Trebuchet MS"/>
              </a:rPr>
              <a:t>é</a:t>
            </a:r>
            <a:r>
              <a:rPr sz="1500" spc="-26" dirty="0">
                <a:solidFill>
                  <a:prstClr val="black"/>
                </a:solidFill>
                <a:latin typeface="Trebuchet MS"/>
                <a:cs typeface="Trebuchet MS"/>
              </a:rPr>
              <a:t>r</a:t>
            </a:r>
            <a:r>
              <a:rPr sz="1500" spc="-49" dirty="0">
                <a:solidFill>
                  <a:prstClr val="black"/>
                </a:solidFill>
                <a:latin typeface="Trebuchet MS"/>
                <a:cs typeface="Trebuchet MS"/>
              </a:rPr>
              <a:t>i</a:t>
            </a:r>
            <a:r>
              <a:rPr sz="1500" spc="-11" dirty="0">
                <a:solidFill>
                  <a:prstClr val="black"/>
                </a:solidFill>
                <a:latin typeface="Trebuchet MS"/>
                <a:cs typeface="Trebuchet MS"/>
              </a:rPr>
              <a:t>m</a:t>
            </a:r>
            <a:r>
              <a:rPr sz="1500" spc="-38" dirty="0">
                <a:solidFill>
                  <a:prstClr val="black"/>
                </a:solidFill>
                <a:latin typeface="Trebuchet MS"/>
                <a:cs typeface="Trebuchet MS"/>
              </a:rPr>
              <a:t>e</a:t>
            </a:r>
            <a:r>
              <a:rPr sz="1500" spc="4" dirty="0">
                <a:solidFill>
                  <a:prstClr val="black"/>
                </a:solidFill>
                <a:latin typeface="Trebuchet MS"/>
                <a:cs typeface="Trebuchet MS"/>
              </a:rPr>
              <a:t>n</a:t>
            </a:r>
            <a:r>
              <a:rPr sz="1500" spc="-56" dirty="0">
                <a:solidFill>
                  <a:prstClr val="black"/>
                </a:solidFill>
                <a:latin typeface="Trebuchet MS"/>
                <a:cs typeface="Trebuchet MS"/>
              </a:rPr>
              <a:t>t</a:t>
            </a:r>
            <a:r>
              <a:rPr sz="1500" spc="-34" dirty="0">
                <a:solidFill>
                  <a:prstClr val="black"/>
                </a:solidFill>
                <a:latin typeface="Trebuchet MS"/>
                <a:cs typeface="Trebuchet MS"/>
              </a:rPr>
              <a:t>a</a:t>
            </a:r>
            <a:r>
              <a:rPr sz="1500" spc="-56" dirty="0">
                <a:solidFill>
                  <a:prstClr val="black"/>
                </a:solidFill>
                <a:latin typeface="Trebuchet MS"/>
                <a:cs typeface="Trebuchet MS"/>
              </a:rPr>
              <a:t>t</a:t>
            </a:r>
            <a:r>
              <a:rPr sz="1500" spc="-49" dirty="0">
                <a:solidFill>
                  <a:prstClr val="black"/>
                </a:solidFill>
                <a:latin typeface="Trebuchet MS"/>
                <a:cs typeface="Trebuchet MS"/>
              </a:rPr>
              <a:t>i</a:t>
            </a:r>
            <a:r>
              <a:rPr sz="1500" spc="23" dirty="0">
                <a:solidFill>
                  <a:prstClr val="black"/>
                </a:solidFill>
                <a:latin typeface="Trebuchet MS"/>
                <a:cs typeface="Trebuchet MS"/>
              </a:rPr>
              <a:t>o</a:t>
            </a:r>
            <a:r>
              <a:rPr sz="1500" spc="4" dirty="0">
                <a:solidFill>
                  <a:prstClr val="black"/>
                </a:solidFill>
                <a:latin typeface="Trebuchet MS"/>
                <a:cs typeface="Trebuchet MS"/>
              </a:rPr>
              <a:t>n</a:t>
            </a:r>
            <a:r>
              <a:rPr sz="1500" spc="-23" dirty="0">
                <a:solidFill>
                  <a:prstClr val="black"/>
                </a:solidFill>
                <a:latin typeface="Trebuchet MS"/>
                <a:cs typeface="Trebuchet MS"/>
              </a:rPr>
              <a:t>s</a:t>
            </a:r>
            <a:r>
              <a:rPr sz="1500" dirty="0">
                <a:solidFill>
                  <a:prstClr val="black"/>
                </a:solidFill>
                <a:latin typeface="Trebuchet MS"/>
                <a:cs typeface="Trebuchet MS"/>
              </a:rPr>
              <a:t>	</a:t>
            </a:r>
            <a:r>
              <a:rPr sz="1500" spc="-11" dirty="0">
                <a:solidFill>
                  <a:prstClr val="black"/>
                </a:solidFill>
                <a:latin typeface="Trebuchet MS"/>
                <a:cs typeface="Trebuchet MS"/>
              </a:rPr>
              <a:t>q</a:t>
            </a:r>
            <a:r>
              <a:rPr sz="1500" spc="4" dirty="0">
                <a:solidFill>
                  <a:prstClr val="black"/>
                </a:solidFill>
                <a:latin typeface="Trebuchet MS"/>
                <a:cs typeface="Trebuchet MS"/>
              </a:rPr>
              <a:t>u</a:t>
            </a:r>
            <a:r>
              <a:rPr sz="1500" spc="-86" dirty="0">
                <a:solidFill>
                  <a:prstClr val="black"/>
                </a:solidFill>
                <a:latin typeface="Trebuchet MS"/>
                <a:cs typeface="Trebuchet MS"/>
              </a:rPr>
              <a:t>i</a:t>
            </a:r>
            <a:r>
              <a:rPr sz="1500" dirty="0">
                <a:solidFill>
                  <a:prstClr val="black"/>
                </a:solidFill>
                <a:latin typeface="Trebuchet MS"/>
                <a:cs typeface="Trebuchet MS"/>
              </a:rPr>
              <a:t>	</a:t>
            </a:r>
            <a:r>
              <a:rPr sz="1500" spc="15" dirty="0">
                <a:solidFill>
                  <a:prstClr val="black"/>
                </a:solidFill>
                <a:latin typeface="Trebuchet MS"/>
                <a:cs typeface="Trebuchet MS"/>
              </a:rPr>
              <a:t>s</a:t>
            </a:r>
            <a:r>
              <a:rPr sz="1500" spc="-38" dirty="0">
                <a:solidFill>
                  <a:prstClr val="black"/>
                </a:solidFill>
                <a:latin typeface="Trebuchet MS"/>
                <a:cs typeface="Trebuchet MS"/>
              </a:rPr>
              <a:t>e</a:t>
            </a:r>
            <a:r>
              <a:rPr sz="1500" spc="-26" dirty="0">
                <a:solidFill>
                  <a:prstClr val="black"/>
                </a:solidFill>
                <a:latin typeface="Trebuchet MS"/>
                <a:cs typeface="Trebuchet MS"/>
              </a:rPr>
              <a:t>r</a:t>
            </a:r>
            <a:r>
              <a:rPr sz="1500" spc="23" dirty="0">
                <a:solidFill>
                  <a:prstClr val="black"/>
                </a:solidFill>
                <a:latin typeface="Trebuchet MS"/>
                <a:cs typeface="Trebuchet MS"/>
              </a:rPr>
              <a:t>o</a:t>
            </a:r>
            <a:r>
              <a:rPr sz="1500" spc="4" dirty="0">
                <a:solidFill>
                  <a:prstClr val="black"/>
                </a:solidFill>
                <a:latin typeface="Trebuchet MS"/>
                <a:cs typeface="Trebuchet MS"/>
              </a:rPr>
              <a:t>n</a:t>
            </a:r>
            <a:r>
              <a:rPr sz="1500" spc="-94" dirty="0">
                <a:solidFill>
                  <a:prstClr val="black"/>
                </a:solidFill>
                <a:latin typeface="Trebuchet MS"/>
                <a:cs typeface="Trebuchet MS"/>
              </a:rPr>
              <a:t>t</a:t>
            </a:r>
            <a:endParaRPr sz="1500">
              <a:solidFill>
                <a:prstClr val="black"/>
              </a:solidFill>
              <a:latin typeface="Trebuchet MS"/>
              <a:cs typeface="Trebuchet MS"/>
            </a:endParaRPr>
          </a:p>
        </p:txBody>
      </p:sp>
      <p:sp>
        <p:nvSpPr>
          <p:cNvPr id="8" name="object 8"/>
          <p:cNvSpPr txBox="1"/>
          <p:nvPr/>
        </p:nvSpPr>
        <p:spPr>
          <a:xfrm>
            <a:off x="1408710" y="2770175"/>
            <a:ext cx="4657249" cy="240450"/>
          </a:xfrm>
          <a:prstGeom prst="rect">
            <a:avLst/>
          </a:prstGeom>
        </p:spPr>
        <p:txBody>
          <a:bodyPr vert="horz" wrap="square" lIns="0" tIns="9525" rIns="0" bIns="0" rtlCol="0">
            <a:spAutoFit/>
          </a:bodyPr>
          <a:lstStyle/>
          <a:p>
            <a:pPr marL="9525" defTabSz="685800">
              <a:spcBef>
                <a:spcPts val="75"/>
              </a:spcBef>
            </a:pPr>
            <a:r>
              <a:rPr sz="1500" spc="-64" dirty="0">
                <a:solidFill>
                  <a:prstClr val="black"/>
                </a:solidFill>
                <a:latin typeface="Trebuchet MS"/>
                <a:cs typeface="Trebuchet MS"/>
              </a:rPr>
              <a:t>complémentaires</a:t>
            </a:r>
            <a:r>
              <a:rPr sz="1500" spc="-120" dirty="0">
                <a:solidFill>
                  <a:prstClr val="black"/>
                </a:solidFill>
                <a:latin typeface="Trebuchet MS"/>
                <a:cs typeface="Trebuchet MS"/>
              </a:rPr>
              <a:t> </a:t>
            </a:r>
            <a:r>
              <a:rPr sz="1500" spc="-71" dirty="0">
                <a:solidFill>
                  <a:prstClr val="black"/>
                </a:solidFill>
                <a:latin typeface="Trebuchet MS"/>
                <a:cs typeface="Trebuchet MS"/>
              </a:rPr>
              <a:t>à</a:t>
            </a:r>
            <a:r>
              <a:rPr sz="1500" spc="-120" dirty="0">
                <a:solidFill>
                  <a:prstClr val="black"/>
                </a:solidFill>
                <a:latin typeface="Trebuchet MS"/>
                <a:cs typeface="Trebuchet MS"/>
              </a:rPr>
              <a:t> </a:t>
            </a:r>
            <a:r>
              <a:rPr sz="1500" spc="-79" dirty="0">
                <a:solidFill>
                  <a:prstClr val="black"/>
                </a:solidFill>
                <a:latin typeface="Trebuchet MS"/>
                <a:cs typeface="Trebuchet MS"/>
              </a:rPr>
              <a:t>celles</a:t>
            </a:r>
            <a:r>
              <a:rPr sz="1500" spc="-120" dirty="0">
                <a:solidFill>
                  <a:prstClr val="black"/>
                </a:solidFill>
                <a:latin typeface="Trebuchet MS"/>
                <a:cs typeface="Trebuchet MS"/>
              </a:rPr>
              <a:t> </a:t>
            </a:r>
            <a:r>
              <a:rPr sz="1500" spc="-68" dirty="0">
                <a:solidFill>
                  <a:prstClr val="black"/>
                </a:solidFill>
                <a:latin typeface="Trebuchet MS"/>
                <a:cs typeface="Trebuchet MS"/>
              </a:rPr>
              <a:t>initiées</a:t>
            </a:r>
            <a:r>
              <a:rPr sz="1500" spc="-116" dirty="0">
                <a:solidFill>
                  <a:prstClr val="black"/>
                </a:solidFill>
                <a:latin typeface="Trebuchet MS"/>
                <a:cs typeface="Trebuchet MS"/>
              </a:rPr>
              <a:t> </a:t>
            </a:r>
            <a:r>
              <a:rPr sz="1500" spc="-53" dirty="0">
                <a:solidFill>
                  <a:prstClr val="black"/>
                </a:solidFill>
                <a:latin typeface="Trebuchet MS"/>
                <a:cs typeface="Trebuchet MS"/>
              </a:rPr>
              <a:t>au</a:t>
            </a:r>
            <a:r>
              <a:rPr sz="1500" spc="-116" dirty="0">
                <a:solidFill>
                  <a:prstClr val="black"/>
                </a:solidFill>
                <a:latin typeface="Trebuchet MS"/>
                <a:cs typeface="Trebuchet MS"/>
              </a:rPr>
              <a:t> </a:t>
            </a:r>
            <a:r>
              <a:rPr sz="1500" spc="-53" dirty="0">
                <a:solidFill>
                  <a:prstClr val="black"/>
                </a:solidFill>
                <a:latin typeface="Trebuchet MS"/>
                <a:cs typeface="Trebuchet MS"/>
              </a:rPr>
              <a:t>sein</a:t>
            </a:r>
            <a:r>
              <a:rPr sz="1500" spc="-120" dirty="0">
                <a:solidFill>
                  <a:prstClr val="black"/>
                </a:solidFill>
                <a:latin typeface="Trebuchet MS"/>
                <a:cs typeface="Trebuchet MS"/>
              </a:rPr>
              <a:t> </a:t>
            </a:r>
            <a:r>
              <a:rPr sz="1500" spc="-41" dirty="0">
                <a:solidFill>
                  <a:prstClr val="black"/>
                </a:solidFill>
                <a:latin typeface="Trebuchet MS"/>
                <a:cs typeface="Trebuchet MS"/>
              </a:rPr>
              <a:t>du</a:t>
            </a:r>
            <a:r>
              <a:rPr sz="1500" spc="-120" dirty="0">
                <a:solidFill>
                  <a:prstClr val="black"/>
                </a:solidFill>
                <a:latin typeface="Trebuchet MS"/>
                <a:cs typeface="Trebuchet MS"/>
              </a:rPr>
              <a:t> </a:t>
            </a:r>
            <a:r>
              <a:rPr sz="1500" spc="-26" dirty="0">
                <a:solidFill>
                  <a:prstClr val="black"/>
                </a:solidFill>
                <a:latin typeface="Trebuchet MS"/>
                <a:cs typeface="Trebuchet MS"/>
              </a:rPr>
              <a:t>CSVTPM</a:t>
            </a:r>
            <a:r>
              <a:rPr sz="1500" spc="-116" dirty="0">
                <a:solidFill>
                  <a:prstClr val="black"/>
                </a:solidFill>
                <a:latin typeface="Trebuchet MS"/>
                <a:cs typeface="Trebuchet MS"/>
              </a:rPr>
              <a:t> </a:t>
            </a:r>
            <a:r>
              <a:rPr sz="1500" spc="-56" dirty="0">
                <a:solidFill>
                  <a:prstClr val="black"/>
                </a:solidFill>
                <a:latin typeface="Trebuchet MS"/>
                <a:cs typeface="Trebuchet MS"/>
              </a:rPr>
              <a:t>Agadir</a:t>
            </a:r>
            <a:endParaRPr sz="1500">
              <a:solidFill>
                <a:prstClr val="black"/>
              </a:solidFill>
              <a:latin typeface="Trebuchet MS"/>
              <a:cs typeface="Trebuchet MS"/>
            </a:endParaRPr>
          </a:p>
        </p:txBody>
      </p:sp>
      <p:sp>
        <p:nvSpPr>
          <p:cNvPr id="9" name="object 9"/>
          <p:cNvSpPr txBox="1"/>
          <p:nvPr/>
        </p:nvSpPr>
        <p:spPr>
          <a:xfrm>
            <a:off x="1237259" y="3027359"/>
            <a:ext cx="6717983" cy="240450"/>
          </a:xfrm>
          <a:prstGeom prst="rect">
            <a:avLst/>
          </a:prstGeom>
        </p:spPr>
        <p:txBody>
          <a:bodyPr vert="horz" wrap="square" lIns="0" tIns="9525" rIns="0" bIns="0" rtlCol="0">
            <a:spAutoFit/>
          </a:bodyPr>
          <a:lstStyle/>
          <a:p>
            <a:pPr marL="180975" indent="-171450" defTabSz="685800">
              <a:spcBef>
                <a:spcPts val="75"/>
              </a:spcBef>
              <a:buFont typeface="Arial"/>
              <a:buChar char="•"/>
              <a:tabLst>
                <a:tab pos="180499" algn="l"/>
                <a:tab pos="180975" algn="l"/>
                <a:tab pos="995839" algn="l"/>
                <a:tab pos="1297781" algn="l"/>
                <a:tab pos="2230279" algn="l"/>
                <a:tab pos="2495550" algn="l"/>
                <a:tab pos="3519488" algn="l"/>
                <a:tab pos="3821430" algn="l"/>
                <a:tab pos="4780598" algn="l"/>
                <a:tab pos="5683568" algn="l"/>
              </a:tabLst>
            </a:pPr>
            <a:r>
              <a:rPr sz="1500" spc="-75" dirty="0">
                <a:solidFill>
                  <a:srgbClr val="008000"/>
                </a:solidFill>
                <a:latin typeface="Trebuchet MS"/>
                <a:cs typeface="Trebuchet MS"/>
              </a:rPr>
              <a:t>Transfert	</a:t>
            </a:r>
            <a:r>
              <a:rPr sz="1500" spc="-60" dirty="0">
                <a:solidFill>
                  <a:srgbClr val="008000"/>
                </a:solidFill>
                <a:latin typeface="Trebuchet MS"/>
                <a:cs typeface="Trebuchet MS"/>
              </a:rPr>
              <a:t>de	</a:t>
            </a:r>
            <a:r>
              <a:rPr sz="1500" spc="-56" dirty="0">
                <a:solidFill>
                  <a:srgbClr val="008000"/>
                </a:solidFill>
                <a:latin typeface="Trebuchet MS"/>
                <a:cs typeface="Trebuchet MS"/>
              </a:rPr>
              <a:t>protocoles	</a:t>
            </a:r>
            <a:r>
              <a:rPr sz="1500" spc="-83" dirty="0">
                <a:solidFill>
                  <a:prstClr val="black"/>
                </a:solidFill>
                <a:latin typeface="Trebuchet MS"/>
                <a:cs typeface="Trebuchet MS"/>
              </a:rPr>
              <a:t>et	</a:t>
            </a:r>
            <a:r>
              <a:rPr sz="1500" spc="-75" dirty="0">
                <a:solidFill>
                  <a:prstClr val="black"/>
                </a:solidFill>
                <a:latin typeface="Trebuchet MS"/>
                <a:cs typeface="Trebuchet MS"/>
              </a:rPr>
              <a:t>d’utilisation	</a:t>
            </a:r>
            <a:r>
              <a:rPr sz="1500" spc="-60" dirty="0">
                <a:solidFill>
                  <a:prstClr val="black"/>
                </a:solidFill>
                <a:latin typeface="Trebuchet MS"/>
                <a:cs typeface="Trebuchet MS"/>
              </a:rPr>
              <a:t>de	techniques	</a:t>
            </a:r>
            <a:r>
              <a:rPr sz="1500" spc="-75" dirty="0">
                <a:solidFill>
                  <a:prstClr val="black"/>
                </a:solidFill>
                <a:latin typeface="Trebuchet MS"/>
                <a:cs typeface="Trebuchet MS"/>
              </a:rPr>
              <a:t>d’écologie	</a:t>
            </a:r>
            <a:r>
              <a:rPr sz="1500" spc="-71" dirty="0">
                <a:solidFill>
                  <a:prstClr val="black"/>
                </a:solidFill>
                <a:latin typeface="Trebuchet MS"/>
                <a:cs typeface="Trebuchet MS"/>
              </a:rPr>
              <a:t>microbienne,</a:t>
            </a:r>
            <a:endParaRPr sz="1500">
              <a:solidFill>
                <a:prstClr val="black"/>
              </a:solidFill>
              <a:latin typeface="Trebuchet MS"/>
              <a:cs typeface="Trebuchet MS"/>
            </a:endParaRPr>
          </a:p>
        </p:txBody>
      </p:sp>
      <p:sp>
        <p:nvSpPr>
          <p:cNvPr id="10" name="object 10"/>
          <p:cNvSpPr txBox="1"/>
          <p:nvPr/>
        </p:nvSpPr>
        <p:spPr>
          <a:xfrm>
            <a:off x="1408709" y="3189284"/>
            <a:ext cx="6546533" cy="240450"/>
          </a:xfrm>
          <a:prstGeom prst="rect">
            <a:avLst/>
          </a:prstGeom>
        </p:spPr>
        <p:txBody>
          <a:bodyPr vert="horz" wrap="square" lIns="0" tIns="9525" rIns="0" bIns="0" rtlCol="0">
            <a:spAutoFit/>
          </a:bodyPr>
          <a:lstStyle/>
          <a:p>
            <a:pPr marL="9525" defTabSz="685800">
              <a:spcBef>
                <a:spcPts val="75"/>
              </a:spcBef>
            </a:pPr>
            <a:r>
              <a:rPr sz="1500" spc="-64" dirty="0">
                <a:solidFill>
                  <a:prstClr val="black"/>
                </a:solidFill>
                <a:latin typeface="Trebuchet MS"/>
                <a:cs typeface="Trebuchet MS"/>
              </a:rPr>
              <a:t>d’écogénomique</a:t>
            </a:r>
            <a:r>
              <a:rPr sz="1500" spc="210" dirty="0">
                <a:solidFill>
                  <a:prstClr val="black"/>
                </a:solidFill>
                <a:latin typeface="Trebuchet MS"/>
                <a:cs typeface="Trebuchet MS"/>
              </a:rPr>
              <a:t> </a:t>
            </a:r>
            <a:r>
              <a:rPr sz="1500" spc="-83" dirty="0">
                <a:solidFill>
                  <a:prstClr val="black"/>
                </a:solidFill>
                <a:latin typeface="Trebuchet MS"/>
                <a:cs typeface="Trebuchet MS"/>
              </a:rPr>
              <a:t>et</a:t>
            </a:r>
            <a:r>
              <a:rPr sz="1500" spc="221" dirty="0">
                <a:solidFill>
                  <a:prstClr val="black"/>
                </a:solidFill>
                <a:latin typeface="Trebuchet MS"/>
                <a:cs typeface="Trebuchet MS"/>
              </a:rPr>
              <a:t> </a:t>
            </a:r>
            <a:r>
              <a:rPr sz="1500" spc="-60" dirty="0">
                <a:solidFill>
                  <a:prstClr val="black"/>
                </a:solidFill>
                <a:latin typeface="Trebuchet MS"/>
                <a:cs typeface="Trebuchet MS"/>
              </a:rPr>
              <a:t>de</a:t>
            </a:r>
            <a:r>
              <a:rPr sz="1500" spc="217" dirty="0">
                <a:solidFill>
                  <a:prstClr val="black"/>
                </a:solidFill>
                <a:latin typeface="Trebuchet MS"/>
                <a:cs typeface="Trebuchet MS"/>
              </a:rPr>
              <a:t> </a:t>
            </a:r>
            <a:r>
              <a:rPr sz="1500" spc="-60" dirty="0">
                <a:solidFill>
                  <a:prstClr val="black"/>
                </a:solidFill>
                <a:latin typeface="Trebuchet MS"/>
                <a:cs typeface="Trebuchet MS"/>
              </a:rPr>
              <a:t>Biologie</a:t>
            </a:r>
            <a:r>
              <a:rPr sz="1500" spc="221" dirty="0">
                <a:solidFill>
                  <a:prstClr val="black"/>
                </a:solidFill>
                <a:latin typeface="Trebuchet MS"/>
                <a:cs typeface="Trebuchet MS"/>
              </a:rPr>
              <a:t> </a:t>
            </a:r>
            <a:r>
              <a:rPr sz="1500" spc="-49" dirty="0">
                <a:solidFill>
                  <a:prstClr val="black"/>
                </a:solidFill>
                <a:latin typeface="Trebuchet MS"/>
                <a:cs typeface="Trebuchet MS"/>
              </a:rPr>
              <a:t>des</a:t>
            </a:r>
            <a:r>
              <a:rPr sz="1500" spc="217" dirty="0">
                <a:solidFill>
                  <a:prstClr val="black"/>
                </a:solidFill>
                <a:latin typeface="Trebuchet MS"/>
                <a:cs typeface="Trebuchet MS"/>
              </a:rPr>
              <a:t> </a:t>
            </a:r>
            <a:r>
              <a:rPr sz="1500" spc="-60" dirty="0">
                <a:solidFill>
                  <a:prstClr val="black"/>
                </a:solidFill>
                <a:latin typeface="Trebuchet MS"/>
                <a:cs typeface="Trebuchet MS"/>
              </a:rPr>
              <a:t>halophiles</a:t>
            </a:r>
            <a:r>
              <a:rPr sz="1500" spc="221" dirty="0">
                <a:solidFill>
                  <a:prstClr val="black"/>
                </a:solidFill>
                <a:latin typeface="Trebuchet MS"/>
                <a:cs typeface="Trebuchet MS"/>
              </a:rPr>
              <a:t> </a:t>
            </a:r>
            <a:r>
              <a:rPr sz="1500" spc="-49" dirty="0">
                <a:solidFill>
                  <a:prstClr val="black"/>
                </a:solidFill>
                <a:latin typeface="Trebuchet MS"/>
                <a:cs typeface="Trebuchet MS"/>
              </a:rPr>
              <a:t>des</a:t>
            </a:r>
            <a:r>
              <a:rPr sz="1500" spc="217" dirty="0">
                <a:solidFill>
                  <a:prstClr val="black"/>
                </a:solidFill>
                <a:latin typeface="Trebuchet MS"/>
                <a:cs typeface="Trebuchet MS"/>
              </a:rPr>
              <a:t> </a:t>
            </a:r>
            <a:r>
              <a:rPr sz="1500" spc="-60" dirty="0">
                <a:solidFill>
                  <a:prstClr val="black"/>
                </a:solidFill>
                <a:latin typeface="Trebuchet MS"/>
                <a:cs typeface="Trebuchet MS"/>
              </a:rPr>
              <a:t>laboratoires</a:t>
            </a:r>
            <a:r>
              <a:rPr sz="1500" spc="221" dirty="0">
                <a:solidFill>
                  <a:prstClr val="black"/>
                </a:solidFill>
                <a:latin typeface="Trebuchet MS"/>
                <a:cs typeface="Trebuchet MS"/>
              </a:rPr>
              <a:t> </a:t>
            </a:r>
            <a:r>
              <a:rPr sz="1500" spc="-71" dirty="0">
                <a:solidFill>
                  <a:prstClr val="black"/>
                </a:solidFill>
                <a:latin typeface="Trebuchet MS"/>
                <a:cs typeface="Trebuchet MS"/>
              </a:rPr>
              <a:t>français</a:t>
            </a:r>
            <a:r>
              <a:rPr sz="1500" spc="217" dirty="0">
                <a:solidFill>
                  <a:prstClr val="black"/>
                </a:solidFill>
                <a:latin typeface="Trebuchet MS"/>
                <a:cs typeface="Trebuchet MS"/>
              </a:rPr>
              <a:t> </a:t>
            </a:r>
            <a:r>
              <a:rPr sz="1500" spc="-56" dirty="0">
                <a:solidFill>
                  <a:prstClr val="black"/>
                </a:solidFill>
                <a:latin typeface="Trebuchet MS"/>
                <a:cs typeface="Trebuchet MS"/>
              </a:rPr>
              <a:t>vers</a:t>
            </a:r>
            <a:r>
              <a:rPr sz="1500" spc="221" dirty="0">
                <a:solidFill>
                  <a:prstClr val="black"/>
                </a:solidFill>
                <a:latin typeface="Trebuchet MS"/>
                <a:cs typeface="Trebuchet MS"/>
              </a:rPr>
              <a:t> </a:t>
            </a:r>
            <a:r>
              <a:rPr sz="1500" spc="-64" dirty="0">
                <a:solidFill>
                  <a:prstClr val="black"/>
                </a:solidFill>
                <a:latin typeface="Trebuchet MS"/>
                <a:cs typeface="Trebuchet MS"/>
              </a:rPr>
              <a:t>les</a:t>
            </a:r>
            <a:endParaRPr sz="1500">
              <a:solidFill>
                <a:prstClr val="black"/>
              </a:solidFill>
              <a:latin typeface="Trebuchet MS"/>
              <a:cs typeface="Trebuchet MS"/>
            </a:endParaRPr>
          </a:p>
        </p:txBody>
      </p:sp>
      <p:sp>
        <p:nvSpPr>
          <p:cNvPr id="11" name="object 11"/>
          <p:cNvSpPr txBox="1"/>
          <p:nvPr/>
        </p:nvSpPr>
        <p:spPr>
          <a:xfrm>
            <a:off x="1237259" y="3322635"/>
            <a:ext cx="2460308" cy="525785"/>
          </a:xfrm>
          <a:prstGeom prst="rect">
            <a:avLst/>
          </a:prstGeom>
        </p:spPr>
        <p:txBody>
          <a:bodyPr vert="horz" wrap="square" lIns="0" tIns="38100" rIns="0" bIns="0" rtlCol="0">
            <a:spAutoFit/>
          </a:bodyPr>
          <a:lstStyle/>
          <a:p>
            <a:pPr marL="180975" defTabSz="685800">
              <a:spcBef>
                <a:spcPts val="300"/>
              </a:spcBef>
            </a:pPr>
            <a:r>
              <a:rPr sz="1500" spc="-60" dirty="0">
                <a:solidFill>
                  <a:prstClr val="black"/>
                </a:solidFill>
                <a:latin typeface="Trebuchet MS"/>
                <a:cs typeface="Trebuchet MS"/>
              </a:rPr>
              <a:t>laboratoires</a:t>
            </a:r>
            <a:r>
              <a:rPr sz="1500" spc="-120" dirty="0">
                <a:solidFill>
                  <a:prstClr val="black"/>
                </a:solidFill>
                <a:latin typeface="Trebuchet MS"/>
                <a:cs typeface="Trebuchet MS"/>
              </a:rPr>
              <a:t> </a:t>
            </a:r>
            <a:r>
              <a:rPr sz="1500" spc="-60" dirty="0">
                <a:solidFill>
                  <a:prstClr val="black"/>
                </a:solidFill>
                <a:latin typeface="Trebuchet MS"/>
                <a:cs typeface="Trebuchet MS"/>
              </a:rPr>
              <a:t>marocains</a:t>
            </a:r>
            <a:endParaRPr sz="1500">
              <a:solidFill>
                <a:prstClr val="black"/>
              </a:solidFill>
              <a:latin typeface="Trebuchet MS"/>
              <a:cs typeface="Trebuchet MS"/>
            </a:endParaRPr>
          </a:p>
          <a:p>
            <a:pPr marL="180975" indent="-171450" defTabSz="685800">
              <a:spcBef>
                <a:spcPts val="225"/>
              </a:spcBef>
              <a:buFont typeface="Arial"/>
              <a:buChar char="•"/>
              <a:tabLst>
                <a:tab pos="180499" algn="l"/>
                <a:tab pos="180975" algn="l"/>
              </a:tabLst>
            </a:pPr>
            <a:r>
              <a:rPr sz="1500" spc="-53" dirty="0">
                <a:solidFill>
                  <a:srgbClr val="0000FF"/>
                </a:solidFill>
                <a:latin typeface="Trebuchet MS"/>
                <a:cs typeface="Trebuchet MS"/>
              </a:rPr>
              <a:t>Deux </a:t>
            </a:r>
            <a:r>
              <a:rPr sz="1500" spc="-64" dirty="0">
                <a:solidFill>
                  <a:srgbClr val="0000FF"/>
                </a:solidFill>
                <a:latin typeface="Trebuchet MS"/>
                <a:cs typeface="Trebuchet MS"/>
              </a:rPr>
              <a:t>thèse(s) </a:t>
            </a:r>
            <a:r>
              <a:rPr sz="1500" spc="-53" dirty="0">
                <a:solidFill>
                  <a:srgbClr val="0000FF"/>
                </a:solidFill>
                <a:latin typeface="Trebuchet MS"/>
                <a:cs typeface="Trebuchet MS"/>
              </a:rPr>
              <a:t>en</a:t>
            </a:r>
            <a:r>
              <a:rPr sz="1500" spc="-255" dirty="0">
                <a:solidFill>
                  <a:srgbClr val="0000FF"/>
                </a:solidFill>
                <a:latin typeface="Trebuchet MS"/>
                <a:cs typeface="Trebuchet MS"/>
              </a:rPr>
              <a:t> </a:t>
            </a:r>
            <a:r>
              <a:rPr sz="1500" spc="-71" dirty="0">
                <a:solidFill>
                  <a:srgbClr val="0000FF"/>
                </a:solidFill>
                <a:latin typeface="Trebuchet MS"/>
                <a:cs typeface="Trebuchet MS"/>
              </a:rPr>
              <a:t>co-direction</a:t>
            </a:r>
            <a:endParaRPr sz="1500">
              <a:solidFill>
                <a:prstClr val="black"/>
              </a:solidFill>
              <a:latin typeface="Trebuchet MS"/>
              <a:cs typeface="Trebuchet MS"/>
            </a:endParaRPr>
          </a:p>
        </p:txBody>
      </p:sp>
      <p:sp>
        <p:nvSpPr>
          <p:cNvPr id="12" name="object 12"/>
          <p:cNvSpPr txBox="1"/>
          <p:nvPr/>
        </p:nvSpPr>
        <p:spPr>
          <a:xfrm>
            <a:off x="1237259" y="3856034"/>
            <a:ext cx="6717983" cy="835100"/>
          </a:xfrm>
          <a:prstGeom prst="rect">
            <a:avLst/>
          </a:prstGeom>
        </p:spPr>
        <p:txBody>
          <a:bodyPr vert="horz" wrap="square" lIns="0" tIns="76200" rIns="0" bIns="0" rtlCol="0">
            <a:spAutoFit/>
          </a:bodyPr>
          <a:lstStyle/>
          <a:p>
            <a:pPr marL="180975" marR="3810" indent="-171450" defTabSz="685800">
              <a:lnSpc>
                <a:spcPct val="70800"/>
              </a:lnSpc>
              <a:spcBef>
                <a:spcPts val="600"/>
              </a:spcBef>
              <a:buFont typeface="Arial"/>
              <a:buChar char="•"/>
              <a:tabLst>
                <a:tab pos="180499" algn="l"/>
                <a:tab pos="180975" algn="l"/>
                <a:tab pos="1222534" algn="l"/>
                <a:tab pos="2178844" algn="l"/>
                <a:tab pos="2371249" algn="l"/>
                <a:tab pos="2811780" algn="l"/>
                <a:tab pos="3126105" algn="l"/>
                <a:tab pos="3962400" algn="l"/>
                <a:tab pos="4263866" algn="l"/>
                <a:tab pos="4887278" algn="l"/>
                <a:tab pos="5354479" algn="l"/>
                <a:tab pos="5725001" algn="l"/>
                <a:tab pos="6513195" algn="l"/>
              </a:tabLst>
            </a:pPr>
            <a:r>
              <a:rPr sz="1500" spc="-64" dirty="0">
                <a:solidFill>
                  <a:srgbClr val="0000FF"/>
                </a:solidFill>
                <a:latin typeface="Trebuchet MS"/>
                <a:cs typeface="Trebuchet MS"/>
              </a:rPr>
              <a:t>P</a:t>
            </a:r>
            <a:r>
              <a:rPr sz="1500" spc="-34" dirty="0">
                <a:solidFill>
                  <a:srgbClr val="0000FF"/>
                </a:solidFill>
                <a:latin typeface="Trebuchet MS"/>
                <a:cs typeface="Trebuchet MS"/>
              </a:rPr>
              <a:t>u</a:t>
            </a:r>
            <a:r>
              <a:rPr sz="1500" spc="-49" dirty="0">
                <a:solidFill>
                  <a:srgbClr val="0000FF"/>
                </a:solidFill>
                <a:latin typeface="Trebuchet MS"/>
                <a:cs typeface="Trebuchet MS"/>
              </a:rPr>
              <a:t>b</a:t>
            </a:r>
            <a:r>
              <a:rPr sz="1500" spc="-101" dirty="0">
                <a:solidFill>
                  <a:srgbClr val="0000FF"/>
                </a:solidFill>
                <a:latin typeface="Trebuchet MS"/>
                <a:cs typeface="Trebuchet MS"/>
              </a:rPr>
              <a:t>l</a:t>
            </a:r>
            <a:r>
              <a:rPr sz="1500" spc="-86" dirty="0">
                <a:solidFill>
                  <a:srgbClr val="0000FF"/>
                </a:solidFill>
                <a:latin typeface="Trebuchet MS"/>
                <a:cs typeface="Trebuchet MS"/>
              </a:rPr>
              <a:t>i</a:t>
            </a:r>
            <a:r>
              <a:rPr sz="1500" spc="-109" dirty="0">
                <a:solidFill>
                  <a:srgbClr val="0000FF"/>
                </a:solidFill>
                <a:latin typeface="Trebuchet MS"/>
                <a:cs typeface="Trebuchet MS"/>
              </a:rPr>
              <a:t>c</a:t>
            </a:r>
            <a:r>
              <a:rPr sz="1500" spc="-83" dirty="0">
                <a:solidFill>
                  <a:srgbClr val="0000FF"/>
                </a:solidFill>
                <a:latin typeface="Trebuchet MS"/>
                <a:cs typeface="Trebuchet MS"/>
              </a:rPr>
              <a:t>ati</a:t>
            </a:r>
            <a:r>
              <a:rPr sz="1500" spc="-19" dirty="0">
                <a:solidFill>
                  <a:srgbClr val="0000FF"/>
                </a:solidFill>
                <a:latin typeface="Trebuchet MS"/>
                <a:cs typeface="Trebuchet MS"/>
              </a:rPr>
              <a:t>o</a:t>
            </a:r>
            <a:r>
              <a:rPr sz="1500" spc="-34" dirty="0">
                <a:solidFill>
                  <a:srgbClr val="0000FF"/>
                </a:solidFill>
                <a:latin typeface="Trebuchet MS"/>
                <a:cs typeface="Trebuchet MS"/>
              </a:rPr>
              <a:t>n</a:t>
            </a:r>
            <a:r>
              <a:rPr sz="1500" spc="-23" dirty="0">
                <a:solidFill>
                  <a:srgbClr val="0000FF"/>
                </a:solidFill>
                <a:latin typeface="Trebuchet MS"/>
                <a:cs typeface="Trebuchet MS"/>
              </a:rPr>
              <a:t>s</a:t>
            </a:r>
            <a:r>
              <a:rPr sz="1500" dirty="0">
                <a:solidFill>
                  <a:srgbClr val="0000FF"/>
                </a:solidFill>
                <a:latin typeface="Trebuchet MS"/>
                <a:cs typeface="Trebuchet MS"/>
              </a:rPr>
              <a:t>	</a:t>
            </a:r>
            <a:r>
              <a:rPr sz="1500" spc="-109" dirty="0">
                <a:solidFill>
                  <a:srgbClr val="0000FF"/>
                </a:solidFill>
                <a:latin typeface="Trebuchet MS"/>
                <a:cs typeface="Trebuchet MS"/>
              </a:rPr>
              <a:t>c</a:t>
            </a:r>
            <a:r>
              <a:rPr sz="1500" spc="-19" dirty="0">
                <a:solidFill>
                  <a:srgbClr val="0000FF"/>
                </a:solidFill>
                <a:latin typeface="Trebuchet MS"/>
                <a:cs typeface="Trebuchet MS"/>
              </a:rPr>
              <a:t>o</a:t>
            </a:r>
            <a:r>
              <a:rPr sz="1500" spc="-53" dirty="0">
                <a:solidFill>
                  <a:srgbClr val="0000FF"/>
                </a:solidFill>
                <a:latin typeface="Trebuchet MS"/>
                <a:cs typeface="Trebuchet MS"/>
              </a:rPr>
              <a:t>mm</a:t>
            </a:r>
            <a:r>
              <a:rPr sz="1500" spc="-34" dirty="0">
                <a:solidFill>
                  <a:srgbClr val="0000FF"/>
                </a:solidFill>
                <a:latin typeface="Trebuchet MS"/>
                <a:cs typeface="Trebuchet MS"/>
              </a:rPr>
              <a:t>un</a:t>
            </a:r>
            <a:r>
              <a:rPr sz="1500" spc="-75" dirty="0">
                <a:solidFill>
                  <a:srgbClr val="0000FF"/>
                </a:solidFill>
                <a:latin typeface="Trebuchet MS"/>
                <a:cs typeface="Trebuchet MS"/>
              </a:rPr>
              <a:t>e</a:t>
            </a:r>
            <a:r>
              <a:rPr sz="1500" spc="-23" dirty="0">
                <a:solidFill>
                  <a:srgbClr val="0000FF"/>
                </a:solidFill>
                <a:latin typeface="Trebuchet MS"/>
                <a:cs typeface="Trebuchet MS"/>
              </a:rPr>
              <a:t>s</a:t>
            </a:r>
            <a:r>
              <a:rPr sz="1500" dirty="0">
                <a:solidFill>
                  <a:srgbClr val="0000FF"/>
                </a:solidFill>
                <a:latin typeface="Trebuchet MS"/>
                <a:cs typeface="Trebuchet MS"/>
              </a:rPr>
              <a:t>	</a:t>
            </a:r>
            <a:r>
              <a:rPr sz="1500" spc="-71" dirty="0">
                <a:solidFill>
                  <a:prstClr val="black"/>
                </a:solidFill>
                <a:latin typeface="Trebuchet MS"/>
                <a:cs typeface="Trebuchet MS"/>
              </a:rPr>
              <a:t>à</a:t>
            </a:r>
            <a:r>
              <a:rPr sz="1500" dirty="0">
                <a:solidFill>
                  <a:prstClr val="black"/>
                </a:solidFill>
                <a:latin typeface="Trebuchet MS"/>
                <a:cs typeface="Trebuchet MS"/>
              </a:rPr>
              <a:t>	</a:t>
            </a:r>
            <a:r>
              <a:rPr sz="1500" spc="-56" dirty="0">
                <a:solidFill>
                  <a:prstClr val="black"/>
                </a:solidFill>
                <a:latin typeface="Trebuchet MS"/>
                <a:cs typeface="Trebuchet MS"/>
              </a:rPr>
              <a:t>to</a:t>
            </a:r>
            <a:r>
              <a:rPr sz="1500" spc="-34" dirty="0">
                <a:solidFill>
                  <a:prstClr val="black"/>
                </a:solidFill>
                <a:latin typeface="Trebuchet MS"/>
                <a:cs typeface="Trebuchet MS"/>
              </a:rPr>
              <a:t>u</a:t>
            </a:r>
            <a:r>
              <a:rPr sz="1500" spc="-23" dirty="0">
                <a:solidFill>
                  <a:prstClr val="black"/>
                </a:solidFill>
                <a:latin typeface="Trebuchet MS"/>
                <a:cs typeface="Trebuchet MS"/>
              </a:rPr>
              <a:t>s</a:t>
            </a:r>
            <a:r>
              <a:rPr sz="1500" dirty="0">
                <a:solidFill>
                  <a:prstClr val="black"/>
                </a:solidFill>
                <a:latin typeface="Trebuchet MS"/>
                <a:cs typeface="Trebuchet MS"/>
              </a:rPr>
              <a:t>	</a:t>
            </a:r>
            <a:r>
              <a:rPr sz="1500" spc="-101" dirty="0">
                <a:solidFill>
                  <a:prstClr val="black"/>
                </a:solidFill>
                <a:latin typeface="Trebuchet MS"/>
                <a:cs typeface="Trebuchet MS"/>
              </a:rPr>
              <a:t>l</a:t>
            </a:r>
            <a:r>
              <a:rPr sz="1500" spc="-75" dirty="0">
                <a:solidFill>
                  <a:prstClr val="black"/>
                </a:solidFill>
                <a:latin typeface="Trebuchet MS"/>
                <a:cs typeface="Trebuchet MS"/>
              </a:rPr>
              <a:t>e</a:t>
            </a:r>
            <a:r>
              <a:rPr sz="1500" spc="-23" dirty="0">
                <a:solidFill>
                  <a:prstClr val="black"/>
                </a:solidFill>
                <a:latin typeface="Trebuchet MS"/>
                <a:cs typeface="Trebuchet MS"/>
              </a:rPr>
              <a:t>s</a:t>
            </a:r>
            <a:r>
              <a:rPr sz="1500" dirty="0">
                <a:solidFill>
                  <a:prstClr val="black"/>
                </a:solidFill>
                <a:latin typeface="Trebuchet MS"/>
                <a:cs typeface="Trebuchet MS"/>
              </a:rPr>
              <a:t>	</a:t>
            </a:r>
            <a:r>
              <a:rPr sz="1500" spc="-53" dirty="0">
                <a:solidFill>
                  <a:prstClr val="black"/>
                </a:solidFill>
                <a:latin typeface="Trebuchet MS"/>
                <a:cs typeface="Trebuchet MS"/>
              </a:rPr>
              <a:t>m</a:t>
            </a:r>
            <a:r>
              <a:rPr sz="1500" spc="-75" dirty="0">
                <a:solidFill>
                  <a:prstClr val="black"/>
                </a:solidFill>
                <a:latin typeface="Trebuchet MS"/>
                <a:cs typeface="Trebuchet MS"/>
              </a:rPr>
              <a:t>e</a:t>
            </a:r>
            <a:r>
              <a:rPr sz="1500" spc="-53" dirty="0">
                <a:solidFill>
                  <a:prstClr val="black"/>
                </a:solidFill>
                <a:latin typeface="Trebuchet MS"/>
                <a:cs typeface="Trebuchet MS"/>
              </a:rPr>
              <a:t>m</a:t>
            </a:r>
            <a:r>
              <a:rPr sz="1500" spc="-49" dirty="0">
                <a:solidFill>
                  <a:prstClr val="black"/>
                </a:solidFill>
                <a:latin typeface="Trebuchet MS"/>
                <a:cs typeface="Trebuchet MS"/>
              </a:rPr>
              <a:t>b</a:t>
            </a:r>
            <a:r>
              <a:rPr sz="1500" spc="-68" dirty="0">
                <a:solidFill>
                  <a:prstClr val="black"/>
                </a:solidFill>
                <a:latin typeface="Trebuchet MS"/>
                <a:cs typeface="Trebuchet MS"/>
              </a:rPr>
              <a:t>r</a:t>
            </a:r>
            <a:r>
              <a:rPr sz="1500" spc="-75" dirty="0">
                <a:solidFill>
                  <a:prstClr val="black"/>
                </a:solidFill>
                <a:latin typeface="Trebuchet MS"/>
                <a:cs typeface="Trebuchet MS"/>
              </a:rPr>
              <a:t>e</a:t>
            </a:r>
            <a:r>
              <a:rPr sz="1500" spc="-23" dirty="0">
                <a:solidFill>
                  <a:prstClr val="black"/>
                </a:solidFill>
                <a:latin typeface="Trebuchet MS"/>
                <a:cs typeface="Trebuchet MS"/>
              </a:rPr>
              <a:t>s</a:t>
            </a:r>
            <a:r>
              <a:rPr sz="1500" dirty="0">
                <a:solidFill>
                  <a:prstClr val="black"/>
                </a:solidFill>
                <a:latin typeface="Trebuchet MS"/>
                <a:cs typeface="Trebuchet MS"/>
              </a:rPr>
              <a:t>	</a:t>
            </a:r>
            <a:r>
              <a:rPr sz="1500" spc="-49" dirty="0">
                <a:solidFill>
                  <a:prstClr val="black"/>
                </a:solidFill>
                <a:latin typeface="Trebuchet MS"/>
                <a:cs typeface="Trebuchet MS"/>
              </a:rPr>
              <a:t>d</a:t>
            </a:r>
            <a:r>
              <a:rPr sz="1500" spc="-34" dirty="0">
                <a:solidFill>
                  <a:prstClr val="black"/>
                </a:solidFill>
                <a:latin typeface="Trebuchet MS"/>
                <a:cs typeface="Trebuchet MS"/>
              </a:rPr>
              <a:t>u</a:t>
            </a:r>
            <a:r>
              <a:rPr sz="1500" dirty="0">
                <a:solidFill>
                  <a:prstClr val="black"/>
                </a:solidFill>
                <a:latin typeface="Trebuchet MS"/>
                <a:cs typeface="Trebuchet MS"/>
              </a:rPr>
              <a:t>	</a:t>
            </a:r>
            <a:r>
              <a:rPr sz="1500" spc="-68" dirty="0">
                <a:solidFill>
                  <a:prstClr val="black"/>
                </a:solidFill>
                <a:latin typeface="Trebuchet MS"/>
                <a:cs typeface="Trebuchet MS"/>
              </a:rPr>
              <a:t>r</a:t>
            </a:r>
            <a:r>
              <a:rPr sz="1500" spc="-75" dirty="0">
                <a:solidFill>
                  <a:prstClr val="black"/>
                </a:solidFill>
                <a:latin typeface="Trebuchet MS"/>
                <a:cs typeface="Trebuchet MS"/>
              </a:rPr>
              <a:t>é</a:t>
            </a:r>
            <a:r>
              <a:rPr sz="1500" spc="-23" dirty="0">
                <a:solidFill>
                  <a:prstClr val="black"/>
                </a:solidFill>
                <a:latin typeface="Trebuchet MS"/>
                <a:cs typeface="Trebuchet MS"/>
              </a:rPr>
              <a:t>s</a:t>
            </a:r>
            <a:r>
              <a:rPr sz="1500" spc="-75" dirty="0">
                <a:solidFill>
                  <a:prstClr val="black"/>
                </a:solidFill>
                <a:latin typeface="Trebuchet MS"/>
                <a:cs typeface="Trebuchet MS"/>
              </a:rPr>
              <a:t>e</a:t>
            </a:r>
            <a:r>
              <a:rPr sz="1500" spc="-53" dirty="0">
                <a:solidFill>
                  <a:prstClr val="black"/>
                </a:solidFill>
                <a:latin typeface="Trebuchet MS"/>
                <a:cs typeface="Trebuchet MS"/>
              </a:rPr>
              <a:t>au</a:t>
            </a:r>
            <a:r>
              <a:rPr sz="1500" dirty="0">
                <a:solidFill>
                  <a:prstClr val="black"/>
                </a:solidFill>
                <a:latin typeface="Trebuchet MS"/>
                <a:cs typeface="Trebuchet MS"/>
              </a:rPr>
              <a:t>	</a:t>
            </a:r>
            <a:r>
              <a:rPr sz="1500" spc="-49" dirty="0">
                <a:solidFill>
                  <a:prstClr val="black"/>
                </a:solidFill>
                <a:latin typeface="Trebuchet MS"/>
                <a:cs typeface="Trebuchet MS"/>
              </a:rPr>
              <a:t>d</a:t>
            </a:r>
            <a:r>
              <a:rPr sz="1500" spc="-53" dirty="0">
                <a:solidFill>
                  <a:prstClr val="black"/>
                </a:solidFill>
                <a:latin typeface="Trebuchet MS"/>
                <a:cs typeface="Trebuchet MS"/>
              </a:rPr>
              <a:t>an</a:t>
            </a:r>
            <a:r>
              <a:rPr sz="1500" spc="-23" dirty="0">
                <a:solidFill>
                  <a:prstClr val="black"/>
                </a:solidFill>
                <a:latin typeface="Trebuchet MS"/>
                <a:cs typeface="Trebuchet MS"/>
              </a:rPr>
              <a:t>s</a:t>
            </a:r>
            <a:r>
              <a:rPr sz="1500" dirty="0">
                <a:solidFill>
                  <a:prstClr val="black"/>
                </a:solidFill>
                <a:latin typeface="Trebuchet MS"/>
                <a:cs typeface="Trebuchet MS"/>
              </a:rPr>
              <a:t>	</a:t>
            </a:r>
            <a:r>
              <a:rPr sz="1500" spc="-49" dirty="0">
                <a:solidFill>
                  <a:prstClr val="black"/>
                </a:solidFill>
                <a:latin typeface="Trebuchet MS"/>
                <a:cs typeface="Trebuchet MS"/>
              </a:rPr>
              <a:t>d</a:t>
            </a:r>
            <a:r>
              <a:rPr sz="1500" spc="-75" dirty="0">
                <a:solidFill>
                  <a:prstClr val="black"/>
                </a:solidFill>
                <a:latin typeface="Trebuchet MS"/>
                <a:cs typeface="Trebuchet MS"/>
              </a:rPr>
              <a:t>e</a:t>
            </a:r>
            <a:r>
              <a:rPr sz="1500" spc="-23" dirty="0">
                <a:solidFill>
                  <a:prstClr val="black"/>
                </a:solidFill>
                <a:latin typeface="Trebuchet MS"/>
                <a:cs typeface="Trebuchet MS"/>
              </a:rPr>
              <a:t>s</a:t>
            </a:r>
            <a:r>
              <a:rPr sz="1500" dirty="0">
                <a:solidFill>
                  <a:prstClr val="black"/>
                </a:solidFill>
                <a:latin typeface="Trebuchet MS"/>
                <a:cs typeface="Trebuchet MS"/>
              </a:rPr>
              <a:t>	</a:t>
            </a:r>
            <a:r>
              <a:rPr sz="1500" spc="-191" dirty="0">
                <a:solidFill>
                  <a:prstClr val="black"/>
                </a:solidFill>
                <a:latin typeface="Trebuchet MS"/>
                <a:cs typeface="Trebuchet MS"/>
              </a:rPr>
              <a:t>j</a:t>
            </a:r>
            <a:r>
              <a:rPr sz="1500" spc="-19" dirty="0">
                <a:solidFill>
                  <a:prstClr val="black"/>
                </a:solidFill>
                <a:latin typeface="Trebuchet MS"/>
                <a:cs typeface="Trebuchet MS"/>
              </a:rPr>
              <a:t>o</a:t>
            </a:r>
            <a:r>
              <a:rPr sz="1500" spc="-34" dirty="0">
                <a:solidFill>
                  <a:prstClr val="black"/>
                </a:solidFill>
                <a:latin typeface="Trebuchet MS"/>
                <a:cs typeface="Trebuchet MS"/>
              </a:rPr>
              <a:t>u</a:t>
            </a:r>
            <a:r>
              <a:rPr sz="1500" spc="-68" dirty="0">
                <a:solidFill>
                  <a:prstClr val="black"/>
                </a:solidFill>
                <a:latin typeface="Trebuchet MS"/>
                <a:cs typeface="Trebuchet MS"/>
              </a:rPr>
              <a:t>r</a:t>
            </a:r>
            <a:r>
              <a:rPr sz="1500" spc="-34" dirty="0">
                <a:solidFill>
                  <a:prstClr val="black"/>
                </a:solidFill>
                <a:latin typeface="Trebuchet MS"/>
                <a:cs typeface="Trebuchet MS"/>
              </a:rPr>
              <a:t>n</a:t>
            </a:r>
            <a:r>
              <a:rPr sz="1500" spc="-53" dirty="0">
                <a:solidFill>
                  <a:prstClr val="black"/>
                </a:solidFill>
                <a:latin typeface="Trebuchet MS"/>
                <a:cs typeface="Trebuchet MS"/>
              </a:rPr>
              <a:t>au</a:t>
            </a:r>
            <a:r>
              <a:rPr sz="1500" spc="-105" dirty="0">
                <a:solidFill>
                  <a:prstClr val="black"/>
                </a:solidFill>
                <a:latin typeface="Trebuchet MS"/>
                <a:cs typeface="Trebuchet MS"/>
              </a:rPr>
              <a:t>x</a:t>
            </a:r>
            <a:r>
              <a:rPr sz="1500" dirty="0">
                <a:solidFill>
                  <a:prstClr val="black"/>
                </a:solidFill>
                <a:latin typeface="Trebuchet MS"/>
                <a:cs typeface="Trebuchet MS"/>
              </a:rPr>
              <a:t>	</a:t>
            </a:r>
            <a:r>
              <a:rPr sz="1500" spc="-49" dirty="0">
                <a:solidFill>
                  <a:prstClr val="black"/>
                </a:solidFill>
                <a:latin typeface="Trebuchet MS"/>
                <a:cs typeface="Trebuchet MS"/>
              </a:rPr>
              <a:t>d</a:t>
            </a:r>
            <a:r>
              <a:rPr sz="1500" spc="-53" dirty="0">
                <a:solidFill>
                  <a:prstClr val="black"/>
                </a:solidFill>
                <a:latin typeface="Trebuchet MS"/>
                <a:cs typeface="Trebuchet MS"/>
              </a:rPr>
              <a:t>e  </a:t>
            </a:r>
            <a:r>
              <a:rPr sz="1500" spc="-75" dirty="0">
                <a:solidFill>
                  <a:prstClr val="black"/>
                </a:solidFill>
                <a:latin typeface="Trebuchet MS"/>
                <a:cs typeface="Trebuchet MS"/>
              </a:rPr>
              <a:t>référence</a:t>
            </a:r>
            <a:r>
              <a:rPr sz="1500" spc="-116" dirty="0">
                <a:solidFill>
                  <a:prstClr val="black"/>
                </a:solidFill>
                <a:latin typeface="Trebuchet MS"/>
                <a:cs typeface="Trebuchet MS"/>
              </a:rPr>
              <a:t> </a:t>
            </a:r>
            <a:r>
              <a:rPr sz="1500" spc="-83" dirty="0">
                <a:solidFill>
                  <a:prstClr val="black"/>
                </a:solidFill>
                <a:latin typeface="Trebuchet MS"/>
                <a:cs typeface="Trebuchet MS"/>
              </a:rPr>
              <a:t>et</a:t>
            </a:r>
            <a:r>
              <a:rPr sz="1500" spc="-116" dirty="0">
                <a:solidFill>
                  <a:prstClr val="black"/>
                </a:solidFill>
                <a:latin typeface="Trebuchet MS"/>
                <a:cs typeface="Trebuchet MS"/>
              </a:rPr>
              <a:t> </a:t>
            </a:r>
            <a:r>
              <a:rPr sz="1500" spc="-45" dirty="0">
                <a:solidFill>
                  <a:prstClr val="black"/>
                </a:solidFill>
                <a:latin typeface="Trebuchet MS"/>
                <a:cs typeface="Trebuchet MS"/>
              </a:rPr>
              <a:t>dans</a:t>
            </a:r>
            <a:r>
              <a:rPr sz="1500" spc="-116" dirty="0">
                <a:solidFill>
                  <a:prstClr val="black"/>
                </a:solidFill>
                <a:latin typeface="Trebuchet MS"/>
                <a:cs typeface="Trebuchet MS"/>
              </a:rPr>
              <a:t> </a:t>
            </a:r>
            <a:r>
              <a:rPr sz="1500" spc="-64" dirty="0">
                <a:solidFill>
                  <a:prstClr val="black"/>
                </a:solidFill>
                <a:latin typeface="Trebuchet MS"/>
                <a:cs typeface="Trebuchet MS"/>
              </a:rPr>
              <a:t>les</a:t>
            </a:r>
            <a:r>
              <a:rPr sz="1500" spc="-116" dirty="0">
                <a:solidFill>
                  <a:prstClr val="black"/>
                </a:solidFill>
                <a:latin typeface="Trebuchet MS"/>
                <a:cs typeface="Trebuchet MS"/>
              </a:rPr>
              <a:t> </a:t>
            </a:r>
            <a:r>
              <a:rPr sz="1500" spc="-71" dirty="0">
                <a:solidFill>
                  <a:prstClr val="black"/>
                </a:solidFill>
                <a:latin typeface="Trebuchet MS"/>
                <a:cs typeface="Trebuchet MS"/>
              </a:rPr>
              <a:t>différentes</a:t>
            </a:r>
            <a:r>
              <a:rPr sz="1500" spc="-116" dirty="0">
                <a:solidFill>
                  <a:prstClr val="black"/>
                </a:solidFill>
                <a:latin typeface="Trebuchet MS"/>
                <a:cs typeface="Trebuchet MS"/>
              </a:rPr>
              <a:t> </a:t>
            </a:r>
            <a:r>
              <a:rPr sz="1500" spc="-64" dirty="0">
                <a:solidFill>
                  <a:prstClr val="black"/>
                </a:solidFill>
                <a:latin typeface="Trebuchet MS"/>
                <a:cs typeface="Trebuchet MS"/>
              </a:rPr>
              <a:t>disciplines</a:t>
            </a:r>
            <a:r>
              <a:rPr sz="1500" spc="-116" dirty="0">
                <a:solidFill>
                  <a:prstClr val="black"/>
                </a:solidFill>
                <a:latin typeface="Trebuchet MS"/>
                <a:cs typeface="Trebuchet MS"/>
              </a:rPr>
              <a:t> </a:t>
            </a:r>
            <a:r>
              <a:rPr sz="1500" spc="-60" dirty="0">
                <a:solidFill>
                  <a:prstClr val="black"/>
                </a:solidFill>
                <a:latin typeface="Trebuchet MS"/>
                <a:cs typeface="Trebuchet MS"/>
              </a:rPr>
              <a:t>de</a:t>
            </a:r>
            <a:r>
              <a:rPr sz="1500" spc="-116" dirty="0">
                <a:solidFill>
                  <a:prstClr val="black"/>
                </a:solidFill>
                <a:latin typeface="Trebuchet MS"/>
                <a:cs typeface="Trebuchet MS"/>
              </a:rPr>
              <a:t> </a:t>
            </a:r>
            <a:r>
              <a:rPr sz="1500" spc="-94" dirty="0">
                <a:solidFill>
                  <a:prstClr val="black"/>
                </a:solidFill>
                <a:latin typeface="Trebuchet MS"/>
                <a:cs typeface="Trebuchet MS"/>
              </a:rPr>
              <a:t>ce</a:t>
            </a:r>
            <a:r>
              <a:rPr sz="1500" spc="-116" dirty="0">
                <a:solidFill>
                  <a:prstClr val="black"/>
                </a:solidFill>
                <a:latin typeface="Trebuchet MS"/>
                <a:cs typeface="Trebuchet MS"/>
              </a:rPr>
              <a:t> </a:t>
            </a:r>
            <a:r>
              <a:rPr sz="1500" spc="-83" dirty="0">
                <a:solidFill>
                  <a:prstClr val="black"/>
                </a:solidFill>
                <a:latin typeface="Trebuchet MS"/>
                <a:cs typeface="Trebuchet MS"/>
              </a:rPr>
              <a:t>projet</a:t>
            </a:r>
            <a:endParaRPr sz="1500">
              <a:solidFill>
                <a:prstClr val="black"/>
              </a:solidFill>
              <a:latin typeface="Trebuchet MS"/>
              <a:cs typeface="Trebuchet MS"/>
            </a:endParaRPr>
          </a:p>
          <a:p>
            <a:pPr marL="180975" marR="3810" indent="-171450" defTabSz="685800">
              <a:lnSpc>
                <a:spcPct val="70800"/>
              </a:lnSpc>
              <a:spcBef>
                <a:spcPts val="750"/>
              </a:spcBef>
              <a:buFont typeface="Arial"/>
              <a:buChar char="•"/>
              <a:tabLst>
                <a:tab pos="180499" algn="l"/>
                <a:tab pos="180975" algn="l"/>
              </a:tabLst>
            </a:pPr>
            <a:r>
              <a:rPr sz="1500" spc="-23" dirty="0">
                <a:solidFill>
                  <a:prstClr val="black"/>
                </a:solidFill>
                <a:latin typeface="Trebuchet MS"/>
                <a:cs typeface="Trebuchet MS"/>
              </a:rPr>
              <a:t>Un </a:t>
            </a:r>
            <a:r>
              <a:rPr sz="1500" spc="-71" dirty="0">
                <a:solidFill>
                  <a:prstClr val="black"/>
                </a:solidFill>
                <a:latin typeface="Trebuchet MS"/>
                <a:cs typeface="Trebuchet MS"/>
              </a:rPr>
              <a:t>accord </a:t>
            </a:r>
            <a:r>
              <a:rPr sz="1500" spc="-60" dirty="0">
                <a:solidFill>
                  <a:prstClr val="black"/>
                </a:solidFill>
                <a:latin typeface="Trebuchet MS"/>
                <a:cs typeface="Trebuchet MS"/>
              </a:rPr>
              <a:t>de </a:t>
            </a:r>
            <a:r>
              <a:rPr sz="1500" spc="-71" dirty="0">
                <a:solidFill>
                  <a:prstClr val="black"/>
                </a:solidFill>
                <a:latin typeface="Trebuchet MS"/>
                <a:cs typeface="Trebuchet MS"/>
              </a:rPr>
              <a:t>partenariat </a:t>
            </a:r>
            <a:r>
              <a:rPr sz="1500" spc="-83" dirty="0">
                <a:solidFill>
                  <a:prstClr val="black"/>
                </a:solidFill>
                <a:latin typeface="Trebuchet MS"/>
                <a:cs typeface="Trebuchet MS"/>
              </a:rPr>
              <a:t>et </a:t>
            </a:r>
            <a:r>
              <a:rPr sz="1500" spc="-49" dirty="0">
                <a:solidFill>
                  <a:prstClr val="black"/>
                </a:solidFill>
                <a:latin typeface="Trebuchet MS"/>
                <a:cs typeface="Trebuchet MS"/>
              </a:rPr>
              <a:t>des </a:t>
            </a:r>
            <a:r>
              <a:rPr sz="1500" spc="-53" dirty="0">
                <a:solidFill>
                  <a:srgbClr val="0000FF"/>
                </a:solidFill>
                <a:latin typeface="Trebuchet MS"/>
                <a:cs typeface="Trebuchet MS"/>
              </a:rPr>
              <a:t>conventions </a:t>
            </a:r>
            <a:r>
              <a:rPr sz="1500" spc="-90" dirty="0">
                <a:solidFill>
                  <a:srgbClr val="0000FF"/>
                </a:solidFill>
                <a:latin typeface="Trebuchet MS"/>
                <a:cs typeface="Trebuchet MS"/>
              </a:rPr>
              <a:t>d’accueil </a:t>
            </a:r>
            <a:r>
              <a:rPr sz="1500" spc="-53" dirty="0">
                <a:solidFill>
                  <a:prstClr val="black"/>
                </a:solidFill>
                <a:latin typeface="Trebuchet MS"/>
                <a:cs typeface="Trebuchet MS"/>
              </a:rPr>
              <a:t>seront </a:t>
            </a:r>
            <a:r>
              <a:rPr sz="1500" spc="-60" dirty="0">
                <a:solidFill>
                  <a:prstClr val="black"/>
                </a:solidFill>
                <a:latin typeface="Trebuchet MS"/>
                <a:cs typeface="Trebuchet MS"/>
              </a:rPr>
              <a:t>préparées </a:t>
            </a:r>
            <a:r>
              <a:rPr sz="1500" spc="-83" dirty="0">
                <a:solidFill>
                  <a:prstClr val="black"/>
                </a:solidFill>
                <a:latin typeface="Trebuchet MS"/>
                <a:cs typeface="Trebuchet MS"/>
              </a:rPr>
              <a:t>et </a:t>
            </a:r>
            <a:r>
              <a:rPr sz="1500" spc="-53" dirty="0">
                <a:solidFill>
                  <a:prstClr val="black"/>
                </a:solidFill>
                <a:latin typeface="Trebuchet MS"/>
                <a:cs typeface="Trebuchet MS"/>
              </a:rPr>
              <a:t>signées  </a:t>
            </a:r>
            <a:r>
              <a:rPr sz="1500" spc="-60" dirty="0">
                <a:solidFill>
                  <a:prstClr val="black"/>
                </a:solidFill>
                <a:latin typeface="Trebuchet MS"/>
                <a:cs typeface="Trebuchet MS"/>
              </a:rPr>
              <a:t>par </a:t>
            </a:r>
            <a:r>
              <a:rPr sz="1500" spc="-64" dirty="0">
                <a:solidFill>
                  <a:prstClr val="black"/>
                </a:solidFill>
                <a:latin typeface="Trebuchet MS"/>
                <a:cs typeface="Trebuchet MS"/>
              </a:rPr>
              <a:t>les partenaires </a:t>
            </a:r>
            <a:r>
              <a:rPr sz="1500" spc="-41" dirty="0">
                <a:solidFill>
                  <a:prstClr val="black"/>
                </a:solidFill>
                <a:latin typeface="Trebuchet MS"/>
                <a:cs typeface="Trebuchet MS"/>
              </a:rPr>
              <a:t>du </a:t>
            </a:r>
            <a:r>
              <a:rPr sz="1500" spc="-98" dirty="0">
                <a:solidFill>
                  <a:prstClr val="black"/>
                </a:solidFill>
                <a:latin typeface="Trebuchet MS"/>
                <a:cs typeface="Trebuchet MS"/>
              </a:rPr>
              <a:t>projet, </a:t>
            </a:r>
            <a:r>
              <a:rPr sz="1500" spc="-64" dirty="0">
                <a:solidFill>
                  <a:prstClr val="black"/>
                </a:solidFill>
                <a:latin typeface="Trebuchet MS"/>
                <a:cs typeface="Trebuchet MS"/>
              </a:rPr>
              <a:t>les </a:t>
            </a:r>
            <a:r>
              <a:rPr sz="1500" spc="-49" dirty="0">
                <a:solidFill>
                  <a:prstClr val="black"/>
                </a:solidFill>
                <a:latin typeface="Trebuchet MS"/>
                <a:cs typeface="Trebuchet MS"/>
              </a:rPr>
              <a:t>dispositions </a:t>
            </a:r>
            <a:r>
              <a:rPr sz="1500" spc="-60" dirty="0">
                <a:solidFill>
                  <a:prstClr val="black"/>
                </a:solidFill>
                <a:latin typeface="Trebuchet MS"/>
                <a:cs typeface="Trebuchet MS"/>
              </a:rPr>
              <a:t>nécessaires </a:t>
            </a:r>
            <a:r>
              <a:rPr sz="1500" spc="-53" dirty="0">
                <a:solidFill>
                  <a:prstClr val="black"/>
                </a:solidFill>
                <a:latin typeface="Trebuchet MS"/>
                <a:cs typeface="Trebuchet MS"/>
              </a:rPr>
              <a:t>seront mises en</a:t>
            </a:r>
            <a:r>
              <a:rPr sz="1500" spc="-75" dirty="0">
                <a:solidFill>
                  <a:prstClr val="black"/>
                </a:solidFill>
                <a:latin typeface="Trebuchet MS"/>
                <a:cs typeface="Trebuchet MS"/>
              </a:rPr>
              <a:t> </a:t>
            </a:r>
            <a:r>
              <a:rPr sz="1500" spc="-68" dirty="0">
                <a:solidFill>
                  <a:prstClr val="black"/>
                </a:solidFill>
                <a:latin typeface="Trebuchet MS"/>
                <a:cs typeface="Trebuchet MS"/>
              </a:rPr>
              <a:t>œuvre</a:t>
            </a:r>
            <a:endParaRPr sz="1500">
              <a:solidFill>
                <a:prstClr val="black"/>
              </a:solidFill>
              <a:latin typeface="Trebuchet MS"/>
              <a:cs typeface="Trebuchet MS"/>
            </a:endParaRPr>
          </a:p>
        </p:txBody>
      </p:sp>
      <p:sp>
        <p:nvSpPr>
          <p:cNvPr id="13" name="object 13"/>
          <p:cNvSpPr txBox="1"/>
          <p:nvPr/>
        </p:nvSpPr>
        <p:spPr>
          <a:xfrm>
            <a:off x="1408709" y="4598975"/>
            <a:ext cx="6546533" cy="240450"/>
          </a:xfrm>
          <a:prstGeom prst="rect">
            <a:avLst/>
          </a:prstGeom>
        </p:spPr>
        <p:txBody>
          <a:bodyPr vert="horz" wrap="square" lIns="0" tIns="9525" rIns="0" bIns="0" rtlCol="0">
            <a:spAutoFit/>
          </a:bodyPr>
          <a:lstStyle/>
          <a:p>
            <a:pPr marL="9525" defTabSz="685800">
              <a:spcBef>
                <a:spcPts val="75"/>
              </a:spcBef>
            </a:pPr>
            <a:r>
              <a:rPr sz="1500" spc="-71" dirty="0">
                <a:solidFill>
                  <a:prstClr val="black"/>
                </a:solidFill>
                <a:latin typeface="Trebuchet MS"/>
                <a:cs typeface="Trebuchet MS"/>
              </a:rPr>
              <a:t>afin </a:t>
            </a:r>
            <a:r>
              <a:rPr sz="1500" spc="-60" dirty="0">
                <a:solidFill>
                  <a:prstClr val="black"/>
                </a:solidFill>
                <a:latin typeface="Trebuchet MS"/>
                <a:cs typeface="Trebuchet MS"/>
              </a:rPr>
              <a:t>de protéger </a:t>
            </a:r>
            <a:r>
              <a:rPr sz="1500" spc="-86" dirty="0">
                <a:solidFill>
                  <a:prstClr val="black"/>
                </a:solidFill>
                <a:latin typeface="Trebuchet MS"/>
                <a:cs typeface="Trebuchet MS"/>
              </a:rPr>
              <a:t>la </a:t>
            </a:r>
            <a:r>
              <a:rPr sz="1500" spc="-64" dirty="0">
                <a:solidFill>
                  <a:prstClr val="black"/>
                </a:solidFill>
                <a:latin typeface="Trebuchet MS"/>
                <a:cs typeface="Trebuchet MS"/>
              </a:rPr>
              <a:t>propriété </a:t>
            </a:r>
            <a:r>
              <a:rPr sz="1500" spc="-83" dirty="0">
                <a:solidFill>
                  <a:prstClr val="black"/>
                </a:solidFill>
                <a:latin typeface="Trebuchet MS"/>
                <a:cs typeface="Trebuchet MS"/>
              </a:rPr>
              <a:t>intellectuelle et </a:t>
            </a:r>
            <a:r>
              <a:rPr sz="1500" spc="-60" dirty="0">
                <a:solidFill>
                  <a:prstClr val="black"/>
                </a:solidFill>
                <a:latin typeface="Trebuchet MS"/>
                <a:cs typeface="Trebuchet MS"/>
              </a:rPr>
              <a:t>de </a:t>
            </a:r>
            <a:r>
              <a:rPr sz="1500" spc="-71" dirty="0">
                <a:solidFill>
                  <a:prstClr val="black"/>
                </a:solidFill>
                <a:latin typeface="Trebuchet MS"/>
                <a:cs typeface="Trebuchet MS"/>
              </a:rPr>
              <a:t>respecter </a:t>
            </a:r>
            <a:r>
              <a:rPr sz="1500" spc="-86" dirty="0">
                <a:solidFill>
                  <a:prstClr val="black"/>
                </a:solidFill>
                <a:latin typeface="Trebuchet MS"/>
                <a:cs typeface="Trebuchet MS"/>
              </a:rPr>
              <a:t>le </a:t>
            </a:r>
            <a:r>
              <a:rPr sz="1500" spc="-60" dirty="0">
                <a:solidFill>
                  <a:prstClr val="black"/>
                </a:solidFill>
                <a:latin typeface="Trebuchet MS"/>
                <a:cs typeface="Trebuchet MS"/>
              </a:rPr>
              <a:t>protocole de</a:t>
            </a:r>
            <a:r>
              <a:rPr sz="1500" spc="-293" dirty="0">
                <a:solidFill>
                  <a:prstClr val="black"/>
                </a:solidFill>
                <a:latin typeface="Trebuchet MS"/>
                <a:cs typeface="Trebuchet MS"/>
              </a:rPr>
              <a:t> </a:t>
            </a:r>
            <a:r>
              <a:rPr sz="1500" spc="-45" dirty="0">
                <a:solidFill>
                  <a:prstClr val="black"/>
                </a:solidFill>
                <a:latin typeface="Trebuchet MS"/>
                <a:cs typeface="Trebuchet MS"/>
              </a:rPr>
              <a:t>Nagoya</a:t>
            </a:r>
            <a:endParaRPr sz="1500">
              <a:solidFill>
                <a:prstClr val="black"/>
              </a:solidFill>
              <a:latin typeface="Trebuchet MS"/>
              <a:cs typeface="Trebuchet MS"/>
            </a:endParaRPr>
          </a:p>
        </p:txBody>
      </p:sp>
      <p:sp>
        <p:nvSpPr>
          <p:cNvPr id="14" name="object 14"/>
          <p:cNvSpPr txBox="1"/>
          <p:nvPr/>
        </p:nvSpPr>
        <p:spPr>
          <a:xfrm>
            <a:off x="1408709" y="4751375"/>
            <a:ext cx="6546533" cy="240450"/>
          </a:xfrm>
          <a:prstGeom prst="rect">
            <a:avLst/>
          </a:prstGeom>
        </p:spPr>
        <p:txBody>
          <a:bodyPr vert="horz" wrap="square" lIns="0" tIns="9525" rIns="0" bIns="0" rtlCol="0">
            <a:spAutoFit/>
          </a:bodyPr>
          <a:lstStyle/>
          <a:p>
            <a:pPr marL="9525" defTabSz="685800">
              <a:spcBef>
                <a:spcPts val="75"/>
              </a:spcBef>
            </a:pPr>
            <a:r>
              <a:rPr sz="1500" spc="-38" dirty="0">
                <a:solidFill>
                  <a:prstClr val="black"/>
                </a:solidFill>
                <a:latin typeface="Trebuchet MS"/>
                <a:cs typeface="Trebuchet MS"/>
              </a:rPr>
              <a:t>sur </a:t>
            </a:r>
            <a:r>
              <a:rPr sz="1500" spc="-98" dirty="0">
                <a:solidFill>
                  <a:prstClr val="black"/>
                </a:solidFill>
                <a:latin typeface="Trebuchet MS"/>
                <a:cs typeface="Trebuchet MS"/>
              </a:rPr>
              <a:t>l’accès </a:t>
            </a:r>
            <a:r>
              <a:rPr sz="1500" spc="-71" dirty="0">
                <a:solidFill>
                  <a:prstClr val="black"/>
                </a:solidFill>
                <a:latin typeface="Trebuchet MS"/>
                <a:cs typeface="Trebuchet MS"/>
              </a:rPr>
              <a:t>aux </a:t>
            </a:r>
            <a:r>
              <a:rPr sz="1500" spc="-53" dirty="0">
                <a:solidFill>
                  <a:prstClr val="black"/>
                </a:solidFill>
                <a:latin typeface="Trebuchet MS"/>
                <a:cs typeface="Trebuchet MS"/>
              </a:rPr>
              <a:t>ressources </a:t>
            </a:r>
            <a:r>
              <a:rPr sz="1500" spc="-60" dirty="0">
                <a:solidFill>
                  <a:prstClr val="black"/>
                </a:solidFill>
                <a:latin typeface="Trebuchet MS"/>
                <a:cs typeface="Trebuchet MS"/>
              </a:rPr>
              <a:t>génétiques </a:t>
            </a:r>
            <a:r>
              <a:rPr sz="1500" spc="-83" dirty="0">
                <a:solidFill>
                  <a:prstClr val="black"/>
                </a:solidFill>
                <a:latin typeface="Trebuchet MS"/>
                <a:cs typeface="Trebuchet MS"/>
              </a:rPr>
              <a:t>et </a:t>
            </a:r>
            <a:r>
              <a:rPr sz="1500" spc="-86" dirty="0">
                <a:solidFill>
                  <a:prstClr val="black"/>
                </a:solidFill>
                <a:latin typeface="Trebuchet MS"/>
                <a:cs typeface="Trebuchet MS"/>
              </a:rPr>
              <a:t>le </a:t>
            </a:r>
            <a:r>
              <a:rPr sz="1500" spc="-68" dirty="0">
                <a:solidFill>
                  <a:prstClr val="black"/>
                </a:solidFill>
                <a:latin typeface="Trebuchet MS"/>
                <a:cs typeface="Trebuchet MS"/>
              </a:rPr>
              <a:t>partage </a:t>
            </a:r>
            <a:r>
              <a:rPr sz="1500" spc="-49" dirty="0">
                <a:solidFill>
                  <a:prstClr val="black"/>
                </a:solidFill>
                <a:latin typeface="Trebuchet MS"/>
                <a:cs typeface="Trebuchet MS"/>
              </a:rPr>
              <a:t>des </a:t>
            </a:r>
            <a:r>
              <a:rPr sz="1500" spc="-60" dirty="0">
                <a:solidFill>
                  <a:prstClr val="black"/>
                </a:solidFill>
                <a:latin typeface="Trebuchet MS"/>
                <a:cs typeface="Trebuchet MS"/>
              </a:rPr>
              <a:t>avantages </a:t>
            </a:r>
            <a:r>
              <a:rPr sz="1500" spc="-64" dirty="0">
                <a:solidFill>
                  <a:prstClr val="black"/>
                </a:solidFill>
                <a:latin typeface="Trebuchet MS"/>
                <a:cs typeface="Trebuchet MS"/>
              </a:rPr>
              <a:t>découlant </a:t>
            </a:r>
            <a:r>
              <a:rPr sz="1500" spc="-60" dirty="0">
                <a:solidFill>
                  <a:prstClr val="black"/>
                </a:solidFill>
                <a:latin typeface="Trebuchet MS"/>
                <a:cs typeface="Trebuchet MS"/>
              </a:rPr>
              <a:t>de</a:t>
            </a:r>
            <a:r>
              <a:rPr sz="1500" spc="23" dirty="0">
                <a:solidFill>
                  <a:prstClr val="black"/>
                </a:solidFill>
                <a:latin typeface="Trebuchet MS"/>
                <a:cs typeface="Trebuchet MS"/>
              </a:rPr>
              <a:t> </a:t>
            </a:r>
            <a:r>
              <a:rPr sz="1500" spc="-68" dirty="0">
                <a:solidFill>
                  <a:prstClr val="black"/>
                </a:solidFill>
                <a:latin typeface="Trebuchet MS"/>
                <a:cs typeface="Trebuchet MS"/>
              </a:rPr>
              <a:t>leur</a:t>
            </a:r>
            <a:endParaRPr sz="1500">
              <a:solidFill>
                <a:prstClr val="black"/>
              </a:solidFill>
              <a:latin typeface="Trebuchet MS"/>
              <a:cs typeface="Trebuchet MS"/>
            </a:endParaRPr>
          </a:p>
        </p:txBody>
      </p:sp>
      <p:sp>
        <p:nvSpPr>
          <p:cNvPr id="15" name="object 15"/>
          <p:cNvSpPr txBox="1"/>
          <p:nvPr/>
        </p:nvSpPr>
        <p:spPr>
          <a:xfrm>
            <a:off x="1237259" y="4884739"/>
            <a:ext cx="6717983" cy="525785"/>
          </a:xfrm>
          <a:prstGeom prst="rect">
            <a:avLst/>
          </a:prstGeom>
        </p:spPr>
        <p:txBody>
          <a:bodyPr vert="horz" wrap="square" lIns="0" tIns="38100" rIns="0" bIns="0" rtlCol="0">
            <a:spAutoFit/>
          </a:bodyPr>
          <a:lstStyle/>
          <a:p>
            <a:pPr marL="180975" defTabSz="685800">
              <a:spcBef>
                <a:spcPts val="300"/>
              </a:spcBef>
            </a:pPr>
            <a:r>
              <a:rPr sz="1500" spc="-68" dirty="0">
                <a:solidFill>
                  <a:prstClr val="black"/>
                </a:solidFill>
                <a:latin typeface="Trebuchet MS"/>
                <a:cs typeface="Trebuchet MS"/>
              </a:rPr>
              <a:t>utilisation</a:t>
            </a:r>
            <a:r>
              <a:rPr sz="1500" spc="-120" dirty="0">
                <a:solidFill>
                  <a:prstClr val="black"/>
                </a:solidFill>
                <a:latin typeface="Trebuchet MS"/>
                <a:cs typeface="Trebuchet MS"/>
              </a:rPr>
              <a:t> </a:t>
            </a:r>
            <a:r>
              <a:rPr sz="1500" spc="-60" dirty="0">
                <a:solidFill>
                  <a:prstClr val="black"/>
                </a:solidFill>
                <a:latin typeface="Trebuchet MS"/>
                <a:cs typeface="Trebuchet MS"/>
              </a:rPr>
              <a:t>(APA)</a:t>
            </a:r>
            <a:endParaRPr sz="1500">
              <a:solidFill>
                <a:prstClr val="black"/>
              </a:solidFill>
              <a:latin typeface="Trebuchet MS"/>
              <a:cs typeface="Trebuchet MS"/>
            </a:endParaRPr>
          </a:p>
          <a:p>
            <a:pPr marL="180975" indent="-171450" defTabSz="685800">
              <a:spcBef>
                <a:spcPts val="225"/>
              </a:spcBef>
              <a:buFont typeface="Arial"/>
              <a:buChar char="•"/>
              <a:tabLst>
                <a:tab pos="180499" algn="l"/>
                <a:tab pos="180975" algn="l"/>
              </a:tabLst>
            </a:pPr>
            <a:r>
              <a:rPr sz="1500" spc="-75" dirty="0">
                <a:solidFill>
                  <a:prstClr val="black"/>
                </a:solidFill>
                <a:latin typeface="Trebuchet MS"/>
                <a:cs typeface="Trebuchet MS"/>
              </a:rPr>
              <a:t>Les</a:t>
            </a:r>
            <a:r>
              <a:rPr sz="1500" spc="127" dirty="0">
                <a:solidFill>
                  <a:prstClr val="black"/>
                </a:solidFill>
                <a:latin typeface="Trebuchet MS"/>
                <a:cs typeface="Trebuchet MS"/>
              </a:rPr>
              <a:t> </a:t>
            </a:r>
            <a:r>
              <a:rPr sz="1500" spc="-56" dirty="0">
                <a:solidFill>
                  <a:prstClr val="black"/>
                </a:solidFill>
                <a:latin typeface="Trebuchet MS"/>
                <a:cs typeface="Trebuchet MS"/>
              </a:rPr>
              <a:t>microorganismes</a:t>
            </a:r>
            <a:r>
              <a:rPr sz="1500" spc="127" dirty="0">
                <a:solidFill>
                  <a:prstClr val="black"/>
                </a:solidFill>
                <a:latin typeface="Trebuchet MS"/>
                <a:cs typeface="Trebuchet MS"/>
              </a:rPr>
              <a:t> </a:t>
            </a:r>
            <a:r>
              <a:rPr sz="1500" spc="-60" dirty="0">
                <a:solidFill>
                  <a:prstClr val="black"/>
                </a:solidFill>
                <a:latin typeface="Trebuchet MS"/>
                <a:cs typeface="Trebuchet MS"/>
              </a:rPr>
              <a:t>halophiles</a:t>
            </a:r>
            <a:r>
              <a:rPr sz="1500" spc="127" dirty="0">
                <a:solidFill>
                  <a:prstClr val="black"/>
                </a:solidFill>
                <a:latin typeface="Trebuchet MS"/>
                <a:cs typeface="Trebuchet MS"/>
              </a:rPr>
              <a:t> </a:t>
            </a:r>
            <a:r>
              <a:rPr sz="1500" spc="-38" dirty="0">
                <a:solidFill>
                  <a:prstClr val="black"/>
                </a:solidFill>
                <a:latin typeface="Trebuchet MS"/>
                <a:cs typeface="Trebuchet MS"/>
              </a:rPr>
              <a:t>issus</a:t>
            </a:r>
            <a:r>
              <a:rPr sz="1500" spc="127" dirty="0">
                <a:solidFill>
                  <a:prstClr val="black"/>
                </a:solidFill>
                <a:latin typeface="Trebuchet MS"/>
                <a:cs typeface="Trebuchet MS"/>
              </a:rPr>
              <a:t> </a:t>
            </a:r>
            <a:r>
              <a:rPr sz="1500" spc="-60" dirty="0">
                <a:solidFill>
                  <a:prstClr val="black"/>
                </a:solidFill>
                <a:latin typeface="Trebuchet MS"/>
                <a:cs typeface="Trebuchet MS"/>
              </a:rPr>
              <a:t>de</a:t>
            </a:r>
            <a:r>
              <a:rPr sz="1500" spc="127" dirty="0">
                <a:solidFill>
                  <a:prstClr val="black"/>
                </a:solidFill>
                <a:latin typeface="Trebuchet MS"/>
                <a:cs typeface="Trebuchet MS"/>
              </a:rPr>
              <a:t> </a:t>
            </a:r>
            <a:r>
              <a:rPr sz="1500" spc="-68" dirty="0">
                <a:solidFill>
                  <a:prstClr val="black"/>
                </a:solidFill>
                <a:latin typeface="Trebuchet MS"/>
                <a:cs typeface="Trebuchet MS"/>
              </a:rPr>
              <a:t>ces</a:t>
            </a:r>
            <a:r>
              <a:rPr sz="1500" spc="127" dirty="0">
                <a:solidFill>
                  <a:prstClr val="black"/>
                </a:solidFill>
                <a:latin typeface="Trebuchet MS"/>
                <a:cs typeface="Trebuchet MS"/>
              </a:rPr>
              <a:t> </a:t>
            </a:r>
            <a:r>
              <a:rPr sz="1500" spc="-56" dirty="0">
                <a:solidFill>
                  <a:prstClr val="black"/>
                </a:solidFill>
                <a:latin typeface="Trebuchet MS"/>
                <a:cs typeface="Trebuchet MS"/>
              </a:rPr>
              <a:t>études</a:t>
            </a:r>
            <a:r>
              <a:rPr sz="1500" spc="127" dirty="0">
                <a:solidFill>
                  <a:prstClr val="black"/>
                </a:solidFill>
                <a:latin typeface="Trebuchet MS"/>
                <a:cs typeface="Trebuchet MS"/>
              </a:rPr>
              <a:t> </a:t>
            </a:r>
            <a:r>
              <a:rPr sz="1500" spc="-60" dirty="0">
                <a:solidFill>
                  <a:prstClr val="black"/>
                </a:solidFill>
                <a:latin typeface="Trebuchet MS"/>
                <a:cs typeface="Trebuchet MS"/>
              </a:rPr>
              <a:t>peuvent</a:t>
            </a:r>
            <a:r>
              <a:rPr sz="1500" spc="135" dirty="0">
                <a:solidFill>
                  <a:prstClr val="black"/>
                </a:solidFill>
                <a:latin typeface="Trebuchet MS"/>
                <a:cs typeface="Trebuchet MS"/>
              </a:rPr>
              <a:t> </a:t>
            </a:r>
            <a:r>
              <a:rPr sz="1500" spc="-75" dirty="0">
                <a:solidFill>
                  <a:prstClr val="black"/>
                </a:solidFill>
                <a:latin typeface="Trebuchet MS"/>
                <a:cs typeface="Trebuchet MS"/>
              </a:rPr>
              <a:t>être</a:t>
            </a:r>
            <a:r>
              <a:rPr sz="1500" spc="127" dirty="0">
                <a:solidFill>
                  <a:prstClr val="black"/>
                </a:solidFill>
                <a:latin typeface="Trebuchet MS"/>
                <a:cs typeface="Trebuchet MS"/>
              </a:rPr>
              <a:t> </a:t>
            </a:r>
            <a:r>
              <a:rPr sz="1500" spc="-64" dirty="0">
                <a:solidFill>
                  <a:prstClr val="black"/>
                </a:solidFill>
                <a:latin typeface="Trebuchet MS"/>
                <a:cs typeface="Trebuchet MS"/>
              </a:rPr>
              <a:t>utilisés</a:t>
            </a:r>
            <a:r>
              <a:rPr sz="1500" spc="127" dirty="0">
                <a:solidFill>
                  <a:prstClr val="black"/>
                </a:solidFill>
                <a:latin typeface="Trebuchet MS"/>
                <a:cs typeface="Trebuchet MS"/>
              </a:rPr>
              <a:t> </a:t>
            </a:r>
            <a:r>
              <a:rPr sz="1500" spc="-60" dirty="0">
                <a:solidFill>
                  <a:prstClr val="black"/>
                </a:solidFill>
                <a:latin typeface="Trebuchet MS"/>
                <a:cs typeface="Trebuchet MS"/>
              </a:rPr>
              <a:t>comme</a:t>
            </a:r>
            <a:endParaRPr sz="1500">
              <a:solidFill>
                <a:prstClr val="black"/>
              </a:solidFill>
              <a:latin typeface="Trebuchet MS"/>
              <a:cs typeface="Trebuchet MS"/>
            </a:endParaRPr>
          </a:p>
        </p:txBody>
      </p:sp>
      <p:sp>
        <p:nvSpPr>
          <p:cNvPr id="16" name="object 16"/>
          <p:cNvSpPr txBox="1"/>
          <p:nvPr/>
        </p:nvSpPr>
        <p:spPr>
          <a:xfrm>
            <a:off x="1408710" y="5332403"/>
            <a:ext cx="6546056" cy="240450"/>
          </a:xfrm>
          <a:prstGeom prst="rect">
            <a:avLst/>
          </a:prstGeom>
        </p:spPr>
        <p:txBody>
          <a:bodyPr vert="horz" wrap="square" lIns="0" tIns="9525" rIns="0" bIns="0" rtlCol="0">
            <a:spAutoFit/>
          </a:bodyPr>
          <a:lstStyle/>
          <a:p>
            <a:pPr marL="9525" defTabSz="685800">
              <a:spcBef>
                <a:spcPts val="75"/>
              </a:spcBef>
            </a:pPr>
            <a:r>
              <a:rPr sz="1500" spc="-53" dirty="0">
                <a:solidFill>
                  <a:srgbClr val="008000"/>
                </a:solidFill>
                <a:latin typeface="Trebuchet MS"/>
                <a:cs typeface="Trebuchet MS"/>
              </a:rPr>
              <a:t>source </a:t>
            </a:r>
            <a:r>
              <a:rPr sz="1500" spc="-64" dirty="0">
                <a:solidFill>
                  <a:srgbClr val="008000"/>
                </a:solidFill>
                <a:latin typeface="Trebuchet MS"/>
                <a:cs typeface="Trebuchet MS"/>
              </a:rPr>
              <a:t>de molécules </a:t>
            </a:r>
            <a:r>
              <a:rPr sz="1500" spc="-79" dirty="0">
                <a:solidFill>
                  <a:prstClr val="black"/>
                </a:solidFill>
                <a:latin typeface="Trebuchet MS"/>
                <a:cs typeface="Trebuchet MS"/>
              </a:rPr>
              <a:t>(enzymes, </a:t>
            </a:r>
            <a:r>
              <a:rPr sz="1500" spc="-71" dirty="0">
                <a:solidFill>
                  <a:prstClr val="black"/>
                </a:solidFill>
                <a:latin typeface="Trebuchet MS"/>
                <a:cs typeface="Trebuchet MS"/>
              </a:rPr>
              <a:t>polysaccharides, </a:t>
            </a:r>
            <a:r>
              <a:rPr sz="1500" spc="-68" dirty="0">
                <a:solidFill>
                  <a:prstClr val="black"/>
                </a:solidFill>
                <a:latin typeface="Trebuchet MS"/>
                <a:cs typeface="Trebuchet MS"/>
              </a:rPr>
              <a:t>métabolites secondaires,</a:t>
            </a:r>
            <a:r>
              <a:rPr sz="1500" spc="-259" dirty="0">
                <a:solidFill>
                  <a:prstClr val="black"/>
                </a:solidFill>
                <a:latin typeface="Trebuchet MS"/>
                <a:cs typeface="Trebuchet MS"/>
              </a:rPr>
              <a:t> </a:t>
            </a:r>
            <a:r>
              <a:rPr sz="1500" spc="-71" dirty="0">
                <a:solidFill>
                  <a:prstClr val="black"/>
                </a:solidFill>
                <a:latin typeface="Trebuchet MS"/>
                <a:cs typeface="Trebuchet MS"/>
              </a:rPr>
              <a:t>pigments,</a:t>
            </a:r>
            <a:endParaRPr sz="1500">
              <a:solidFill>
                <a:prstClr val="black"/>
              </a:solidFill>
              <a:latin typeface="Trebuchet MS"/>
              <a:cs typeface="Trebuchet MS"/>
            </a:endParaRPr>
          </a:p>
        </p:txBody>
      </p:sp>
      <p:sp>
        <p:nvSpPr>
          <p:cNvPr id="17" name="object 17"/>
          <p:cNvSpPr txBox="1"/>
          <p:nvPr/>
        </p:nvSpPr>
        <p:spPr>
          <a:xfrm>
            <a:off x="1408709" y="5484803"/>
            <a:ext cx="2663666" cy="240450"/>
          </a:xfrm>
          <a:prstGeom prst="rect">
            <a:avLst/>
          </a:prstGeom>
        </p:spPr>
        <p:txBody>
          <a:bodyPr vert="horz" wrap="square" lIns="0" tIns="9525" rIns="0" bIns="0" rtlCol="0">
            <a:spAutoFit/>
          </a:bodyPr>
          <a:lstStyle/>
          <a:p>
            <a:pPr marL="9525" defTabSz="685800">
              <a:spcBef>
                <a:spcPts val="75"/>
              </a:spcBef>
            </a:pPr>
            <a:r>
              <a:rPr sz="1500" spc="-124" dirty="0">
                <a:solidFill>
                  <a:prstClr val="black"/>
                </a:solidFill>
                <a:latin typeface="Trebuchet MS"/>
                <a:cs typeface="Trebuchet MS"/>
              </a:rPr>
              <a:t>etc..) </a:t>
            </a:r>
            <a:r>
              <a:rPr sz="1500" spc="-71" dirty="0">
                <a:solidFill>
                  <a:prstClr val="black"/>
                </a:solidFill>
                <a:latin typeface="Trebuchet MS"/>
                <a:cs typeface="Trebuchet MS"/>
              </a:rPr>
              <a:t>potentiellement</a:t>
            </a:r>
            <a:r>
              <a:rPr sz="1500" spc="-120" dirty="0">
                <a:solidFill>
                  <a:prstClr val="black"/>
                </a:solidFill>
                <a:latin typeface="Trebuchet MS"/>
                <a:cs typeface="Trebuchet MS"/>
              </a:rPr>
              <a:t> </a:t>
            </a:r>
            <a:r>
              <a:rPr sz="1500" spc="-60" dirty="0">
                <a:solidFill>
                  <a:prstClr val="black"/>
                </a:solidFill>
                <a:latin typeface="Trebuchet MS"/>
                <a:cs typeface="Trebuchet MS"/>
              </a:rPr>
              <a:t>valorisables</a:t>
            </a:r>
            <a:endParaRPr sz="1500">
              <a:solidFill>
                <a:prstClr val="black"/>
              </a:solidFill>
              <a:latin typeface="Trebuchet MS"/>
              <a:cs typeface="Trebuchet MS"/>
            </a:endParaRPr>
          </a:p>
        </p:txBody>
      </p:sp>
    </p:spTree>
    <p:extLst>
      <p:ext uri="{BB962C8B-B14F-4D97-AF65-F5344CB8AC3E}">
        <p14:creationId xmlns:p14="http://schemas.microsoft.com/office/powerpoint/2010/main" val="412073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43970" y="170986"/>
            <a:ext cx="2593487" cy="614358"/>
          </a:xfrm>
          <a:prstGeom prst="rect">
            <a:avLst/>
          </a:prstGeom>
        </p:spPr>
        <p:txBody>
          <a:bodyPr vert="horz" wrap="square" lIns="0" tIns="11516" rIns="0" bIns="0" rtlCol="0">
            <a:spAutoFit/>
          </a:bodyPr>
          <a:lstStyle/>
          <a:p>
            <a:pPr algn="ctr">
              <a:lnSpc>
                <a:spcPts val="2770"/>
              </a:lnSpc>
              <a:spcBef>
                <a:spcPts val="91"/>
              </a:spcBef>
            </a:pPr>
            <a:r>
              <a:rPr sz="2358" b="1" spc="-5" dirty="0">
                <a:solidFill>
                  <a:srgbClr val="000000"/>
                </a:solidFill>
                <a:latin typeface="Arial"/>
                <a:cs typeface="Arial"/>
              </a:rPr>
              <a:t>Afrique </a:t>
            </a:r>
            <a:r>
              <a:rPr sz="2358" b="1" dirty="0">
                <a:solidFill>
                  <a:srgbClr val="000000"/>
                </a:solidFill>
                <a:latin typeface="Arial"/>
                <a:cs typeface="Arial"/>
              </a:rPr>
              <a:t>de</a:t>
            </a:r>
            <a:r>
              <a:rPr sz="2358" b="1" spc="-50" dirty="0">
                <a:solidFill>
                  <a:srgbClr val="000000"/>
                </a:solidFill>
                <a:latin typeface="Arial"/>
                <a:cs typeface="Arial"/>
              </a:rPr>
              <a:t> </a:t>
            </a:r>
            <a:r>
              <a:rPr sz="2358" b="1" dirty="0">
                <a:solidFill>
                  <a:srgbClr val="000000"/>
                </a:solidFill>
                <a:latin typeface="Arial"/>
                <a:cs typeface="Arial"/>
              </a:rPr>
              <a:t>l'Ouest</a:t>
            </a:r>
            <a:endParaRPr sz="2358">
              <a:latin typeface="Arial"/>
              <a:cs typeface="Arial"/>
            </a:endParaRPr>
          </a:p>
          <a:p>
            <a:pPr algn="ctr">
              <a:lnSpc>
                <a:spcPts val="1900"/>
              </a:lnSpc>
            </a:pPr>
            <a:r>
              <a:rPr sz="1632" b="1" dirty="0">
                <a:solidFill>
                  <a:srgbClr val="000000"/>
                </a:solidFill>
                <a:latin typeface="Arial"/>
                <a:cs typeface="Arial"/>
              </a:rPr>
              <a:t>(E. </a:t>
            </a:r>
            <a:r>
              <a:rPr sz="1632" b="1" spc="-5" dirty="0">
                <a:solidFill>
                  <a:srgbClr val="000000"/>
                </a:solidFill>
                <a:latin typeface="Arial"/>
                <a:cs typeface="Arial"/>
              </a:rPr>
              <a:t>Machu, </a:t>
            </a:r>
            <a:r>
              <a:rPr sz="1632" b="1" spc="-91" dirty="0">
                <a:solidFill>
                  <a:srgbClr val="000000"/>
                </a:solidFill>
                <a:latin typeface="Arial"/>
                <a:cs typeface="Arial"/>
              </a:rPr>
              <a:t>T.</a:t>
            </a:r>
            <a:r>
              <a:rPr sz="1632" b="1" spc="-27" dirty="0">
                <a:solidFill>
                  <a:srgbClr val="000000"/>
                </a:solidFill>
                <a:latin typeface="Arial"/>
                <a:cs typeface="Arial"/>
              </a:rPr>
              <a:t> </a:t>
            </a:r>
            <a:r>
              <a:rPr sz="1632" b="1" spc="-5" dirty="0">
                <a:solidFill>
                  <a:srgbClr val="000000"/>
                </a:solidFill>
                <a:latin typeface="Arial"/>
                <a:cs typeface="Arial"/>
              </a:rPr>
              <a:t>Gorgues)</a:t>
            </a:r>
            <a:endParaRPr sz="1632">
              <a:latin typeface="Arial"/>
              <a:cs typeface="Arial"/>
            </a:endParaRPr>
          </a:p>
        </p:txBody>
      </p:sp>
      <p:sp>
        <p:nvSpPr>
          <p:cNvPr id="3" name="object 3"/>
          <p:cNvSpPr txBox="1"/>
          <p:nvPr/>
        </p:nvSpPr>
        <p:spPr>
          <a:xfrm>
            <a:off x="443381" y="1119244"/>
            <a:ext cx="8250329" cy="5307626"/>
          </a:xfrm>
          <a:prstGeom prst="rect">
            <a:avLst/>
          </a:prstGeom>
        </p:spPr>
        <p:txBody>
          <a:bodyPr vert="horz" wrap="square" lIns="0" tIns="10941" rIns="0" bIns="0" rtlCol="0">
            <a:spAutoFit/>
          </a:bodyPr>
          <a:lstStyle/>
          <a:p>
            <a:pPr marL="11516" marR="43186" defTabSz="829178">
              <a:lnSpc>
                <a:spcPct val="132300"/>
              </a:lnSpc>
              <a:spcBef>
                <a:spcPts val="86"/>
              </a:spcBef>
            </a:pPr>
            <a:r>
              <a:rPr sz="1406" u="sng" spc="5" dirty="0">
                <a:solidFill>
                  <a:prstClr val="black"/>
                </a:solidFill>
                <a:uFill>
                  <a:solidFill>
                    <a:srgbClr val="000000"/>
                  </a:solidFill>
                </a:uFill>
                <a:latin typeface="Arial"/>
                <a:cs typeface="Arial"/>
              </a:rPr>
              <a:t>Mots </a:t>
            </a:r>
            <a:r>
              <a:rPr sz="1406" u="sng" spc="9" dirty="0">
                <a:solidFill>
                  <a:prstClr val="black"/>
                </a:solidFill>
                <a:uFill>
                  <a:solidFill>
                    <a:srgbClr val="000000"/>
                  </a:solidFill>
                </a:uFill>
                <a:latin typeface="Arial"/>
                <a:cs typeface="Arial"/>
              </a:rPr>
              <a:t>clés</a:t>
            </a:r>
            <a:r>
              <a:rPr sz="1406" spc="9" dirty="0">
                <a:solidFill>
                  <a:prstClr val="black"/>
                </a:solidFill>
                <a:latin typeface="Arial"/>
                <a:cs typeface="Arial"/>
              </a:rPr>
              <a:t>: couplage </a:t>
            </a:r>
            <a:r>
              <a:rPr sz="1406" spc="5" dirty="0">
                <a:solidFill>
                  <a:prstClr val="black"/>
                </a:solidFill>
                <a:latin typeface="Arial"/>
                <a:cs typeface="Arial"/>
              </a:rPr>
              <a:t>physique-biogéochimie, </a:t>
            </a:r>
            <a:r>
              <a:rPr sz="1406" spc="9" dirty="0">
                <a:solidFill>
                  <a:prstClr val="black"/>
                </a:solidFill>
                <a:latin typeface="Arial"/>
                <a:cs typeface="Arial"/>
              </a:rPr>
              <a:t>écosystèmes </a:t>
            </a:r>
            <a:r>
              <a:rPr sz="1406" spc="5" dirty="0">
                <a:solidFill>
                  <a:prstClr val="black"/>
                </a:solidFill>
                <a:latin typeface="Arial"/>
                <a:cs typeface="Arial"/>
              </a:rPr>
              <a:t>d'upwelling, plancton, biodiversité, </a:t>
            </a:r>
            <a:r>
              <a:rPr sz="1406" spc="9" dirty="0">
                <a:solidFill>
                  <a:prstClr val="black"/>
                </a:solidFill>
                <a:latin typeface="Arial"/>
                <a:cs typeface="Arial"/>
              </a:rPr>
              <a:t>oxygène  </a:t>
            </a:r>
            <a:r>
              <a:rPr sz="1406" u="sng" spc="5" dirty="0">
                <a:solidFill>
                  <a:prstClr val="black"/>
                </a:solidFill>
                <a:uFill>
                  <a:solidFill>
                    <a:srgbClr val="000000"/>
                  </a:solidFill>
                </a:uFill>
                <a:latin typeface="Arial"/>
                <a:cs typeface="Arial"/>
              </a:rPr>
              <a:t>Projets en </a:t>
            </a:r>
            <a:r>
              <a:rPr sz="1406" u="sng" spc="9" dirty="0">
                <a:solidFill>
                  <a:prstClr val="black"/>
                </a:solidFill>
                <a:uFill>
                  <a:solidFill>
                    <a:srgbClr val="000000"/>
                  </a:solidFill>
                </a:uFill>
                <a:latin typeface="Arial"/>
                <a:cs typeface="Arial"/>
              </a:rPr>
              <a:t>cours </a:t>
            </a:r>
            <a:r>
              <a:rPr sz="1406" u="sng" spc="5" dirty="0">
                <a:solidFill>
                  <a:prstClr val="black"/>
                </a:solidFill>
                <a:uFill>
                  <a:solidFill>
                    <a:srgbClr val="000000"/>
                  </a:solidFill>
                </a:uFill>
                <a:latin typeface="Arial"/>
                <a:cs typeface="Arial"/>
              </a:rPr>
              <a:t>et </a:t>
            </a:r>
            <a:r>
              <a:rPr sz="1406" u="sng" spc="9" dirty="0">
                <a:solidFill>
                  <a:prstClr val="black"/>
                </a:solidFill>
                <a:uFill>
                  <a:solidFill>
                    <a:srgbClr val="000000"/>
                  </a:solidFill>
                </a:uFill>
                <a:latin typeface="Arial"/>
                <a:cs typeface="Arial"/>
              </a:rPr>
              <a:t>à</a:t>
            </a:r>
            <a:r>
              <a:rPr sz="1406" u="sng" spc="-5" dirty="0">
                <a:solidFill>
                  <a:prstClr val="black"/>
                </a:solidFill>
                <a:uFill>
                  <a:solidFill>
                    <a:srgbClr val="000000"/>
                  </a:solidFill>
                </a:uFill>
                <a:latin typeface="Arial"/>
                <a:cs typeface="Arial"/>
              </a:rPr>
              <a:t> </a:t>
            </a:r>
            <a:r>
              <a:rPr sz="1406" u="sng" spc="5" dirty="0">
                <a:solidFill>
                  <a:prstClr val="black"/>
                </a:solidFill>
                <a:uFill>
                  <a:solidFill>
                    <a:srgbClr val="000000"/>
                  </a:solidFill>
                </a:uFill>
                <a:latin typeface="Arial"/>
                <a:cs typeface="Arial"/>
              </a:rPr>
              <a:t>venir</a:t>
            </a:r>
            <a:r>
              <a:rPr sz="1406" u="sng" spc="23" dirty="0">
                <a:solidFill>
                  <a:prstClr val="black"/>
                </a:solidFill>
                <a:uFill>
                  <a:solidFill>
                    <a:srgbClr val="000000"/>
                  </a:solidFill>
                </a:uFill>
                <a:latin typeface="Arial"/>
                <a:cs typeface="Arial"/>
              </a:rPr>
              <a:t> </a:t>
            </a:r>
            <a:endParaRPr sz="1406">
              <a:solidFill>
                <a:prstClr val="black"/>
              </a:solidFill>
              <a:latin typeface="Arial"/>
              <a:cs typeface="Arial"/>
            </a:endParaRPr>
          </a:p>
          <a:p>
            <a:pPr marL="203840" indent="-143955" defTabSz="829178">
              <a:spcBef>
                <a:spcPts val="544"/>
              </a:spcBef>
              <a:buSzPct val="45161"/>
              <a:buFontTx/>
              <a:buChar char="●"/>
              <a:tabLst>
                <a:tab pos="203840" algn="l"/>
              </a:tabLst>
            </a:pPr>
            <a:r>
              <a:rPr sz="1406" spc="5" dirty="0">
                <a:solidFill>
                  <a:prstClr val="black"/>
                </a:solidFill>
                <a:latin typeface="Arial"/>
                <a:cs typeface="Arial"/>
              </a:rPr>
              <a:t>LMI </a:t>
            </a:r>
            <a:r>
              <a:rPr sz="1406" spc="9" dirty="0">
                <a:solidFill>
                  <a:prstClr val="black"/>
                </a:solidFill>
                <a:latin typeface="Arial"/>
                <a:cs typeface="Arial"/>
              </a:rPr>
              <a:t>ECLAIRS Phase 2 </a:t>
            </a:r>
            <a:r>
              <a:rPr sz="1406" spc="5" dirty="0">
                <a:solidFill>
                  <a:prstClr val="black"/>
                </a:solidFill>
                <a:latin typeface="Arial"/>
                <a:cs typeface="Arial"/>
              </a:rPr>
              <a:t>(IRD) : </a:t>
            </a:r>
            <a:r>
              <a:rPr sz="1406" spc="9" dirty="0">
                <a:solidFill>
                  <a:prstClr val="black"/>
                </a:solidFill>
                <a:latin typeface="Arial"/>
                <a:cs typeface="Arial"/>
              </a:rPr>
              <a:t>début en </a:t>
            </a:r>
            <a:r>
              <a:rPr sz="1406" spc="5" dirty="0">
                <a:solidFill>
                  <a:prstClr val="black"/>
                </a:solidFill>
                <a:latin typeface="Arial"/>
                <a:cs typeface="Arial"/>
              </a:rPr>
              <a:t>janvier </a:t>
            </a:r>
            <a:r>
              <a:rPr sz="1406" spc="9" dirty="0">
                <a:solidFill>
                  <a:prstClr val="black"/>
                </a:solidFill>
                <a:latin typeface="Arial"/>
                <a:cs typeface="Arial"/>
              </a:rPr>
              <a:t>de </a:t>
            </a:r>
            <a:r>
              <a:rPr sz="1406" spc="5" dirty="0">
                <a:solidFill>
                  <a:prstClr val="black"/>
                </a:solidFill>
                <a:latin typeface="Arial"/>
                <a:cs typeface="Arial"/>
              </a:rPr>
              <a:t>cette </a:t>
            </a:r>
            <a:r>
              <a:rPr sz="1406" spc="9" dirty="0">
                <a:solidFill>
                  <a:prstClr val="black"/>
                </a:solidFill>
                <a:latin typeface="Arial"/>
                <a:cs typeface="Arial"/>
              </a:rPr>
              <a:t>année </a:t>
            </a:r>
            <a:r>
              <a:rPr sz="1406" spc="5" dirty="0">
                <a:solidFill>
                  <a:prstClr val="black"/>
                </a:solidFill>
                <a:latin typeface="Arial"/>
                <a:cs typeface="Arial"/>
              </a:rPr>
              <a:t>pour </a:t>
            </a:r>
            <a:r>
              <a:rPr sz="1406" spc="9" dirty="0">
                <a:solidFill>
                  <a:prstClr val="black"/>
                </a:solidFill>
                <a:latin typeface="Arial"/>
                <a:cs typeface="Arial"/>
              </a:rPr>
              <a:t>4</a:t>
            </a:r>
            <a:r>
              <a:rPr sz="1406" spc="-100" dirty="0">
                <a:solidFill>
                  <a:prstClr val="black"/>
                </a:solidFill>
                <a:latin typeface="Arial"/>
                <a:cs typeface="Arial"/>
              </a:rPr>
              <a:t> </a:t>
            </a:r>
            <a:r>
              <a:rPr sz="1406" spc="9" dirty="0">
                <a:solidFill>
                  <a:prstClr val="black"/>
                </a:solidFill>
                <a:latin typeface="Arial"/>
                <a:cs typeface="Arial"/>
              </a:rPr>
              <a:t>années</a:t>
            </a:r>
            <a:endParaRPr sz="1406">
              <a:solidFill>
                <a:prstClr val="black"/>
              </a:solidFill>
              <a:latin typeface="Arial"/>
              <a:cs typeface="Arial"/>
            </a:endParaRPr>
          </a:p>
          <a:p>
            <a:pPr marL="203840" indent="-143955" defTabSz="829178">
              <a:spcBef>
                <a:spcPts val="544"/>
              </a:spcBef>
              <a:buSzPct val="45161"/>
              <a:buFontTx/>
              <a:buChar char="●"/>
              <a:tabLst>
                <a:tab pos="203840" algn="l"/>
              </a:tabLst>
            </a:pPr>
            <a:r>
              <a:rPr sz="1406" spc="9" dirty="0">
                <a:solidFill>
                  <a:prstClr val="black"/>
                </a:solidFill>
                <a:latin typeface="Arial"/>
                <a:cs typeface="Arial"/>
              </a:rPr>
              <a:t>CENTRAL (LEFE CYBER-EC2CO) </a:t>
            </a:r>
            <a:r>
              <a:rPr sz="1406" spc="5" dirty="0">
                <a:solidFill>
                  <a:prstClr val="black"/>
                </a:solidFill>
                <a:latin typeface="Arial"/>
                <a:cs typeface="Arial"/>
              </a:rPr>
              <a:t>:</a:t>
            </a:r>
            <a:r>
              <a:rPr sz="1406" spc="-91" dirty="0">
                <a:solidFill>
                  <a:prstClr val="black"/>
                </a:solidFill>
                <a:latin typeface="Arial"/>
                <a:cs typeface="Arial"/>
              </a:rPr>
              <a:t> </a:t>
            </a:r>
            <a:r>
              <a:rPr sz="1406" spc="9" dirty="0">
                <a:solidFill>
                  <a:prstClr val="black"/>
                </a:solidFill>
                <a:latin typeface="Arial"/>
                <a:cs typeface="Arial"/>
              </a:rPr>
              <a:t>2017-2018</a:t>
            </a:r>
            <a:endParaRPr sz="1406">
              <a:solidFill>
                <a:prstClr val="black"/>
              </a:solidFill>
              <a:latin typeface="Arial"/>
              <a:cs typeface="Arial"/>
            </a:endParaRPr>
          </a:p>
          <a:p>
            <a:pPr marL="203840" indent="-143955" defTabSz="829178">
              <a:spcBef>
                <a:spcPts val="544"/>
              </a:spcBef>
              <a:buSzPct val="45161"/>
              <a:buFontTx/>
              <a:buChar char="●"/>
              <a:tabLst>
                <a:tab pos="203840" algn="l"/>
              </a:tabLst>
            </a:pPr>
            <a:r>
              <a:rPr sz="1406" spc="9" dirty="0">
                <a:solidFill>
                  <a:prstClr val="black"/>
                </a:solidFill>
                <a:latin typeface="Arial"/>
                <a:cs typeface="Arial"/>
              </a:rPr>
              <a:t>SENOX (LEFE-GMMC, </a:t>
            </a:r>
            <a:r>
              <a:rPr sz="1406" dirty="0">
                <a:solidFill>
                  <a:prstClr val="black"/>
                </a:solidFill>
                <a:latin typeface="Arial"/>
                <a:cs typeface="Arial"/>
              </a:rPr>
              <a:t>PI </a:t>
            </a:r>
            <a:r>
              <a:rPr sz="1406" spc="-68" dirty="0">
                <a:solidFill>
                  <a:prstClr val="black"/>
                </a:solidFill>
                <a:latin typeface="Arial"/>
                <a:cs typeface="Arial"/>
              </a:rPr>
              <a:t>V. </a:t>
            </a:r>
            <a:r>
              <a:rPr sz="1406" spc="5" dirty="0">
                <a:solidFill>
                  <a:prstClr val="black"/>
                </a:solidFill>
                <a:latin typeface="Arial"/>
                <a:cs typeface="Arial"/>
              </a:rPr>
              <a:t>Echevin) :</a:t>
            </a:r>
            <a:r>
              <a:rPr sz="1406" spc="36" dirty="0">
                <a:solidFill>
                  <a:prstClr val="black"/>
                </a:solidFill>
                <a:latin typeface="Arial"/>
                <a:cs typeface="Arial"/>
              </a:rPr>
              <a:t> </a:t>
            </a:r>
            <a:r>
              <a:rPr sz="1406" spc="9" dirty="0">
                <a:solidFill>
                  <a:prstClr val="black"/>
                </a:solidFill>
                <a:latin typeface="Arial"/>
                <a:cs typeface="Arial"/>
              </a:rPr>
              <a:t>2018-2019</a:t>
            </a:r>
            <a:endParaRPr sz="1406">
              <a:solidFill>
                <a:prstClr val="black"/>
              </a:solidFill>
              <a:latin typeface="Arial"/>
              <a:cs typeface="Arial"/>
            </a:endParaRPr>
          </a:p>
          <a:p>
            <a:pPr marL="203840" indent="-143955" defTabSz="829178">
              <a:spcBef>
                <a:spcPts val="544"/>
              </a:spcBef>
              <a:buSzPct val="45161"/>
              <a:buFontTx/>
              <a:buChar char="●"/>
              <a:tabLst>
                <a:tab pos="203840" algn="l"/>
              </a:tabLst>
            </a:pPr>
            <a:r>
              <a:rPr sz="1406" spc="5" dirty="0">
                <a:solidFill>
                  <a:prstClr val="black"/>
                </a:solidFill>
                <a:latin typeface="Arial"/>
                <a:cs typeface="Arial"/>
              </a:rPr>
              <a:t>SOLAB </a:t>
            </a:r>
            <a:r>
              <a:rPr sz="1406" spc="9" dirty="0">
                <a:solidFill>
                  <a:prstClr val="black"/>
                </a:solidFill>
                <a:latin typeface="Arial"/>
                <a:cs typeface="Arial"/>
              </a:rPr>
              <a:t>(ANR) </a:t>
            </a:r>
            <a:r>
              <a:rPr sz="1406" spc="5" dirty="0">
                <a:solidFill>
                  <a:prstClr val="black"/>
                </a:solidFill>
                <a:latin typeface="Arial"/>
                <a:cs typeface="Arial"/>
              </a:rPr>
              <a:t>: en attente </a:t>
            </a:r>
            <a:r>
              <a:rPr sz="1406" spc="9" dirty="0">
                <a:solidFill>
                  <a:prstClr val="black"/>
                </a:solidFill>
                <a:latin typeface="Arial"/>
                <a:cs typeface="Arial"/>
              </a:rPr>
              <a:t>de </a:t>
            </a:r>
            <a:r>
              <a:rPr sz="1406" spc="5" dirty="0">
                <a:solidFill>
                  <a:prstClr val="black"/>
                </a:solidFill>
                <a:latin typeface="Arial"/>
                <a:cs typeface="Arial"/>
              </a:rPr>
              <a:t>la </a:t>
            </a:r>
            <a:r>
              <a:rPr sz="1406" spc="9" dirty="0">
                <a:solidFill>
                  <a:prstClr val="black"/>
                </a:solidFill>
                <a:latin typeface="Arial"/>
                <a:cs typeface="Arial"/>
              </a:rPr>
              <a:t>réponse à </a:t>
            </a:r>
            <a:r>
              <a:rPr sz="1406" spc="5" dirty="0">
                <a:solidFill>
                  <a:prstClr val="black"/>
                </a:solidFill>
                <a:latin typeface="Arial"/>
                <a:cs typeface="Arial"/>
              </a:rPr>
              <a:t>la </a:t>
            </a:r>
            <a:r>
              <a:rPr sz="1406" spc="9" dirty="0">
                <a:solidFill>
                  <a:prstClr val="black"/>
                </a:solidFill>
                <a:latin typeface="Arial"/>
                <a:cs typeface="Arial"/>
              </a:rPr>
              <a:t>2ème phase (une campagne </a:t>
            </a:r>
            <a:r>
              <a:rPr sz="1406" spc="5" dirty="0">
                <a:solidFill>
                  <a:prstClr val="black"/>
                </a:solidFill>
                <a:latin typeface="Arial"/>
                <a:cs typeface="Arial"/>
              </a:rPr>
              <a:t>Thalassa</a:t>
            </a:r>
            <a:r>
              <a:rPr sz="1406" spc="-68" dirty="0">
                <a:solidFill>
                  <a:prstClr val="black"/>
                </a:solidFill>
                <a:latin typeface="Arial"/>
                <a:cs typeface="Arial"/>
              </a:rPr>
              <a:t> </a:t>
            </a:r>
            <a:r>
              <a:rPr sz="1406" spc="9" dirty="0">
                <a:solidFill>
                  <a:prstClr val="black"/>
                </a:solidFill>
                <a:latin typeface="Arial"/>
                <a:cs typeface="Arial"/>
              </a:rPr>
              <a:t>prévue)</a:t>
            </a:r>
            <a:endParaRPr sz="1406">
              <a:solidFill>
                <a:prstClr val="black"/>
              </a:solidFill>
              <a:latin typeface="Arial"/>
              <a:cs typeface="Arial"/>
            </a:endParaRPr>
          </a:p>
          <a:p>
            <a:pPr marL="203840" indent="-143955" defTabSz="829178">
              <a:spcBef>
                <a:spcPts val="544"/>
              </a:spcBef>
              <a:buSzPct val="45161"/>
              <a:buFontTx/>
              <a:buChar char="●"/>
              <a:tabLst>
                <a:tab pos="203840" algn="l"/>
              </a:tabLst>
            </a:pPr>
            <a:r>
              <a:rPr sz="1406" spc="9" dirty="0">
                <a:solidFill>
                  <a:prstClr val="black"/>
                </a:solidFill>
                <a:latin typeface="Arial"/>
                <a:cs typeface="Arial"/>
              </a:rPr>
              <a:t>MONPLANCTON (Labex Mer) </a:t>
            </a:r>
            <a:r>
              <a:rPr sz="1406" spc="5" dirty="0">
                <a:solidFill>
                  <a:prstClr val="black"/>
                </a:solidFill>
                <a:latin typeface="Arial"/>
                <a:cs typeface="Arial"/>
              </a:rPr>
              <a:t>:</a:t>
            </a:r>
            <a:r>
              <a:rPr sz="1406" spc="-27" dirty="0">
                <a:solidFill>
                  <a:prstClr val="black"/>
                </a:solidFill>
                <a:latin typeface="Arial"/>
                <a:cs typeface="Arial"/>
              </a:rPr>
              <a:t> </a:t>
            </a:r>
            <a:r>
              <a:rPr sz="1406" spc="9" dirty="0">
                <a:solidFill>
                  <a:prstClr val="black"/>
                </a:solidFill>
                <a:latin typeface="Arial"/>
                <a:cs typeface="Arial"/>
              </a:rPr>
              <a:t>2017-2018</a:t>
            </a:r>
            <a:endParaRPr sz="1406">
              <a:solidFill>
                <a:prstClr val="black"/>
              </a:solidFill>
              <a:latin typeface="Arial"/>
              <a:cs typeface="Arial"/>
            </a:endParaRPr>
          </a:p>
          <a:p>
            <a:pPr marL="203840" marR="101920" indent="-143955" defTabSz="829178">
              <a:lnSpc>
                <a:spcPts val="1605"/>
              </a:lnSpc>
              <a:spcBef>
                <a:spcPts val="666"/>
              </a:spcBef>
              <a:buSzPct val="45161"/>
              <a:buFontTx/>
              <a:buChar char="●"/>
              <a:tabLst>
                <a:tab pos="203840" algn="l"/>
              </a:tabLst>
            </a:pPr>
            <a:r>
              <a:rPr sz="1406" spc="5" dirty="0">
                <a:solidFill>
                  <a:prstClr val="black"/>
                </a:solidFill>
                <a:latin typeface="Arial"/>
                <a:cs typeface="Arial"/>
              </a:rPr>
              <a:t>Projet </a:t>
            </a:r>
            <a:r>
              <a:rPr sz="1406" spc="9" dirty="0">
                <a:solidFill>
                  <a:prstClr val="black"/>
                </a:solidFill>
                <a:latin typeface="Arial"/>
                <a:cs typeface="Arial"/>
              </a:rPr>
              <a:t>GCF </a:t>
            </a:r>
            <a:r>
              <a:rPr sz="1406" spc="5" dirty="0">
                <a:solidFill>
                  <a:prstClr val="black"/>
                </a:solidFill>
                <a:latin typeface="Arial"/>
                <a:cs typeface="Arial"/>
              </a:rPr>
              <a:t>en discussion (monitoring de température, </a:t>
            </a:r>
            <a:r>
              <a:rPr sz="1406" spc="9" dirty="0">
                <a:solidFill>
                  <a:prstClr val="black"/>
                </a:solidFill>
                <a:latin typeface="Arial"/>
                <a:cs typeface="Arial"/>
              </a:rPr>
              <a:t>oxygène, </a:t>
            </a:r>
            <a:r>
              <a:rPr sz="1406" spc="5" dirty="0">
                <a:solidFill>
                  <a:prstClr val="black"/>
                </a:solidFill>
                <a:latin typeface="Arial"/>
                <a:cs typeface="Arial"/>
              </a:rPr>
              <a:t>acidification </a:t>
            </a:r>
            <a:r>
              <a:rPr sz="1406" spc="9" dirty="0">
                <a:solidFill>
                  <a:prstClr val="black"/>
                </a:solidFill>
                <a:latin typeface="Arial"/>
                <a:cs typeface="Arial"/>
              </a:rPr>
              <a:t>avec une composante  </a:t>
            </a:r>
            <a:r>
              <a:rPr sz="1406" spc="5" dirty="0">
                <a:solidFill>
                  <a:prstClr val="black"/>
                </a:solidFill>
                <a:latin typeface="Arial"/>
                <a:cs typeface="Arial"/>
              </a:rPr>
              <a:t>adaptation </a:t>
            </a:r>
            <a:r>
              <a:rPr sz="1406" spc="9" dirty="0">
                <a:solidFill>
                  <a:prstClr val="black"/>
                </a:solidFill>
                <a:latin typeface="Arial"/>
                <a:cs typeface="Arial"/>
              </a:rPr>
              <a:t>avec </a:t>
            </a:r>
            <a:r>
              <a:rPr sz="1406" spc="5" dirty="0">
                <a:solidFill>
                  <a:prstClr val="black"/>
                </a:solidFill>
                <a:latin typeface="Arial"/>
                <a:cs typeface="Arial"/>
              </a:rPr>
              <a:t>la mise </a:t>
            </a:r>
            <a:r>
              <a:rPr sz="1406" spc="9" dirty="0">
                <a:solidFill>
                  <a:prstClr val="black"/>
                </a:solidFill>
                <a:latin typeface="Arial"/>
                <a:cs typeface="Arial"/>
              </a:rPr>
              <a:t>en place </a:t>
            </a:r>
            <a:r>
              <a:rPr sz="1406" spc="5" dirty="0">
                <a:solidFill>
                  <a:prstClr val="black"/>
                </a:solidFill>
                <a:latin typeface="Arial"/>
                <a:cs typeface="Arial"/>
              </a:rPr>
              <a:t>d'une écloserie d'huitres </a:t>
            </a:r>
            <a:r>
              <a:rPr sz="1406" spc="9" dirty="0">
                <a:solidFill>
                  <a:prstClr val="black"/>
                </a:solidFill>
                <a:latin typeface="Arial"/>
                <a:cs typeface="Arial"/>
              </a:rPr>
              <a:t>en </a:t>
            </a:r>
            <a:r>
              <a:rPr sz="1406" spc="5" dirty="0">
                <a:solidFill>
                  <a:prstClr val="black"/>
                </a:solidFill>
                <a:latin typeface="Arial"/>
                <a:cs typeface="Arial"/>
              </a:rPr>
              <a:t>vue </a:t>
            </a:r>
            <a:r>
              <a:rPr sz="1406" spc="9" dirty="0">
                <a:solidFill>
                  <a:prstClr val="black"/>
                </a:solidFill>
                <a:latin typeface="Arial"/>
                <a:cs typeface="Arial"/>
              </a:rPr>
              <a:t>de développement</a:t>
            </a:r>
            <a:r>
              <a:rPr sz="1406" spc="-32" dirty="0">
                <a:solidFill>
                  <a:prstClr val="black"/>
                </a:solidFill>
                <a:latin typeface="Arial"/>
                <a:cs typeface="Arial"/>
              </a:rPr>
              <a:t> </a:t>
            </a:r>
            <a:r>
              <a:rPr sz="1406" spc="5" dirty="0">
                <a:solidFill>
                  <a:prstClr val="black"/>
                </a:solidFill>
                <a:latin typeface="Arial"/>
                <a:cs typeface="Arial"/>
              </a:rPr>
              <a:t>ostréicole)</a:t>
            </a:r>
            <a:endParaRPr sz="1406">
              <a:solidFill>
                <a:prstClr val="black"/>
              </a:solidFill>
              <a:latin typeface="Arial"/>
              <a:cs typeface="Arial"/>
            </a:endParaRPr>
          </a:p>
          <a:p>
            <a:pPr marL="11516" defTabSz="829178">
              <a:spcBef>
                <a:spcPts val="503"/>
              </a:spcBef>
            </a:pPr>
            <a:r>
              <a:rPr sz="1406" u="sng" spc="5" dirty="0">
                <a:solidFill>
                  <a:prstClr val="black"/>
                </a:solidFill>
                <a:uFill>
                  <a:solidFill>
                    <a:srgbClr val="000000"/>
                  </a:solidFill>
                </a:uFill>
                <a:latin typeface="Arial"/>
                <a:cs typeface="Arial"/>
              </a:rPr>
              <a:t>Modélisation</a:t>
            </a:r>
            <a:endParaRPr sz="1406">
              <a:solidFill>
                <a:prstClr val="black"/>
              </a:solidFill>
              <a:latin typeface="Arial"/>
              <a:cs typeface="Arial"/>
            </a:endParaRPr>
          </a:p>
          <a:p>
            <a:pPr marL="203840" indent="-143955" defTabSz="829178">
              <a:spcBef>
                <a:spcPts val="544"/>
              </a:spcBef>
              <a:buSzPct val="45161"/>
              <a:buFontTx/>
              <a:buChar char="●"/>
              <a:tabLst>
                <a:tab pos="203840" algn="l"/>
              </a:tabLst>
            </a:pPr>
            <a:r>
              <a:rPr sz="1406" spc="9" dirty="0">
                <a:solidFill>
                  <a:prstClr val="black"/>
                </a:solidFill>
                <a:latin typeface="Arial"/>
                <a:cs typeface="Arial"/>
              </a:rPr>
              <a:t>Downscaling </a:t>
            </a:r>
            <a:r>
              <a:rPr sz="1406" spc="5" dirty="0">
                <a:solidFill>
                  <a:prstClr val="black"/>
                </a:solidFill>
                <a:latin typeface="Arial"/>
                <a:cs typeface="Arial"/>
              </a:rPr>
              <a:t>physique </a:t>
            </a:r>
            <a:r>
              <a:rPr sz="1406" spc="9" dirty="0">
                <a:solidFill>
                  <a:prstClr val="black"/>
                </a:solidFill>
                <a:latin typeface="Arial"/>
                <a:cs typeface="Arial"/>
              </a:rPr>
              <a:t>dans </a:t>
            </a:r>
            <a:r>
              <a:rPr sz="1406" spc="5" dirty="0">
                <a:solidFill>
                  <a:prstClr val="black"/>
                </a:solidFill>
                <a:latin typeface="Arial"/>
                <a:cs typeface="Arial"/>
              </a:rPr>
              <a:t>le </a:t>
            </a:r>
            <a:r>
              <a:rPr sz="1406" spc="9" dirty="0">
                <a:solidFill>
                  <a:prstClr val="black"/>
                </a:solidFill>
                <a:latin typeface="Arial"/>
                <a:cs typeface="Arial"/>
              </a:rPr>
              <a:t>cadre de SCUS 2050 (composante AMMA</a:t>
            </a:r>
            <a:r>
              <a:rPr sz="1406" spc="-213" dirty="0">
                <a:solidFill>
                  <a:prstClr val="black"/>
                </a:solidFill>
                <a:latin typeface="Arial"/>
                <a:cs typeface="Arial"/>
              </a:rPr>
              <a:t> </a:t>
            </a:r>
            <a:r>
              <a:rPr sz="1406" spc="9" dirty="0">
                <a:solidFill>
                  <a:prstClr val="black"/>
                </a:solidFill>
                <a:latin typeface="Arial"/>
                <a:cs typeface="Arial"/>
              </a:rPr>
              <a:t>2050)</a:t>
            </a:r>
            <a:endParaRPr sz="1406">
              <a:solidFill>
                <a:prstClr val="black"/>
              </a:solidFill>
              <a:latin typeface="Arial"/>
              <a:cs typeface="Arial"/>
            </a:endParaRPr>
          </a:p>
          <a:p>
            <a:pPr marL="203840" indent="-143955" defTabSz="829178">
              <a:spcBef>
                <a:spcPts val="544"/>
              </a:spcBef>
              <a:buSzPct val="45161"/>
              <a:buFontTx/>
              <a:buChar char="●"/>
              <a:tabLst>
                <a:tab pos="203840" algn="l"/>
              </a:tabLst>
            </a:pPr>
            <a:r>
              <a:rPr sz="1406" spc="5" dirty="0">
                <a:solidFill>
                  <a:prstClr val="black"/>
                </a:solidFill>
                <a:latin typeface="Arial"/>
                <a:cs typeface="Arial"/>
              </a:rPr>
              <a:t>Modélisation couplée</a:t>
            </a:r>
            <a:r>
              <a:rPr sz="1406" dirty="0">
                <a:solidFill>
                  <a:prstClr val="black"/>
                </a:solidFill>
                <a:latin typeface="Arial"/>
                <a:cs typeface="Arial"/>
              </a:rPr>
              <a:t> </a:t>
            </a:r>
            <a:r>
              <a:rPr sz="1406" spc="9" dirty="0">
                <a:solidFill>
                  <a:prstClr val="black"/>
                </a:solidFill>
                <a:latin typeface="Arial"/>
                <a:cs typeface="Arial"/>
              </a:rPr>
              <a:t>CROCO-PISCES</a:t>
            </a:r>
            <a:endParaRPr sz="1406">
              <a:solidFill>
                <a:prstClr val="black"/>
              </a:solidFill>
              <a:latin typeface="Arial"/>
              <a:cs typeface="Arial"/>
            </a:endParaRPr>
          </a:p>
          <a:p>
            <a:pPr marL="11516" marR="3298285" indent="48369" defTabSz="829178">
              <a:lnSpc>
                <a:spcPct val="132300"/>
              </a:lnSpc>
              <a:buSzPct val="45161"/>
              <a:buFontTx/>
              <a:buChar char="●"/>
              <a:tabLst>
                <a:tab pos="203840" algn="l"/>
              </a:tabLst>
            </a:pPr>
            <a:r>
              <a:rPr sz="1406" spc="5" dirty="0">
                <a:solidFill>
                  <a:prstClr val="black"/>
                </a:solidFill>
                <a:latin typeface="Arial"/>
                <a:cs typeface="Arial"/>
              </a:rPr>
              <a:t>Candidature de </a:t>
            </a:r>
            <a:r>
              <a:rPr sz="1406" spc="-32" dirty="0">
                <a:solidFill>
                  <a:prstClr val="black"/>
                </a:solidFill>
                <a:latin typeface="Arial"/>
                <a:cs typeface="Arial"/>
              </a:rPr>
              <a:t>P.-A. </a:t>
            </a:r>
            <a:r>
              <a:rPr sz="1406" spc="9" dirty="0">
                <a:solidFill>
                  <a:prstClr val="black"/>
                </a:solidFill>
                <a:latin typeface="Arial"/>
                <a:cs typeface="Arial"/>
              </a:rPr>
              <a:t>Auger à </a:t>
            </a:r>
            <a:r>
              <a:rPr sz="1406" spc="5" dirty="0">
                <a:solidFill>
                  <a:prstClr val="black"/>
                </a:solidFill>
                <a:latin typeface="Arial"/>
                <a:cs typeface="Arial"/>
              </a:rPr>
              <a:t>postdoc IRD </a:t>
            </a:r>
            <a:r>
              <a:rPr sz="1406" spc="9" dirty="0">
                <a:solidFill>
                  <a:prstClr val="black"/>
                </a:solidFill>
                <a:latin typeface="Arial"/>
                <a:cs typeface="Arial"/>
              </a:rPr>
              <a:t>+ concours CR2 </a:t>
            </a:r>
            <a:r>
              <a:rPr sz="1406" u="sng" spc="9" dirty="0">
                <a:solidFill>
                  <a:prstClr val="black"/>
                </a:solidFill>
                <a:uFill>
                  <a:solidFill>
                    <a:srgbClr val="000000"/>
                  </a:solidFill>
                </a:uFill>
                <a:latin typeface="Arial"/>
                <a:cs typeface="Arial"/>
              </a:rPr>
              <a:t> </a:t>
            </a:r>
            <a:r>
              <a:rPr sz="1406" u="sng" spc="5" dirty="0">
                <a:solidFill>
                  <a:prstClr val="black"/>
                </a:solidFill>
                <a:uFill>
                  <a:solidFill>
                    <a:srgbClr val="000000"/>
                  </a:solidFill>
                </a:uFill>
                <a:latin typeface="Arial"/>
                <a:cs typeface="Arial"/>
              </a:rPr>
              <a:t>Observations</a:t>
            </a:r>
            <a:endParaRPr sz="1406">
              <a:solidFill>
                <a:prstClr val="black"/>
              </a:solidFill>
              <a:latin typeface="Arial"/>
              <a:cs typeface="Arial"/>
            </a:endParaRPr>
          </a:p>
          <a:p>
            <a:pPr marL="203840" indent="-143955" defTabSz="829178">
              <a:spcBef>
                <a:spcPts val="544"/>
              </a:spcBef>
              <a:buSzPct val="45161"/>
              <a:buFontTx/>
              <a:buChar char="●"/>
              <a:tabLst>
                <a:tab pos="203840" algn="l"/>
              </a:tabLst>
            </a:pPr>
            <a:r>
              <a:rPr sz="1406" spc="9" dirty="0">
                <a:solidFill>
                  <a:prstClr val="black"/>
                </a:solidFill>
                <a:latin typeface="Arial"/>
                <a:cs typeface="Arial"/>
              </a:rPr>
              <a:t>Campagnes mensuelles </a:t>
            </a:r>
            <a:r>
              <a:rPr sz="1406" spc="5" dirty="0">
                <a:solidFill>
                  <a:prstClr val="black"/>
                </a:solidFill>
                <a:latin typeface="Arial"/>
                <a:cs typeface="Arial"/>
              </a:rPr>
              <a:t>voilier </a:t>
            </a:r>
            <a:r>
              <a:rPr sz="1406" spc="9" dirty="0">
                <a:solidFill>
                  <a:prstClr val="black"/>
                </a:solidFill>
                <a:latin typeface="Arial"/>
                <a:cs typeface="Arial"/>
              </a:rPr>
              <a:t>+ campagne </a:t>
            </a:r>
            <a:r>
              <a:rPr sz="1406" spc="5" dirty="0">
                <a:solidFill>
                  <a:prstClr val="black"/>
                </a:solidFill>
                <a:latin typeface="Arial"/>
                <a:cs typeface="Arial"/>
              </a:rPr>
              <a:t>Thalassa (Mai</a:t>
            </a:r>
            <a:r>
              <a:rPr sz="1406" spc="-59" dirty="0">
                <a:solidFill>
                  <a:prstClr val="black"/>
                </a:solidFill>
                <a:latin typeface="Arial"/>
                <a:cs typeface="Arial"/>
              </a:rPr>
              <a:t> </a:t>
            </a:r>
            <a:r>
              <a:rPr sz="1406" spc="9" dirty="0">
                <a:solidFill>
                  <a:prstClr val="black"/>
                </a:solidFill>
                <a:latin typeface="Arial"/>
                <a:cs typeface="Arial"/>
              </a:rPr>
              <a:t>2020)</a:t>
            </a:r>
            <a:endParaRPr sz="1406">
              <a:solidFill>
                <a:prstClr val="black"/>
              </a:solidFill>
              <a:latin typeface="Arial"/>
              <a:cs typeface="Arial"/>
            </a:endParaRPr>
          </a:p>
          <a:p>
            <a:pPr marL="203840" indent="-143955" defTabSz="829178">
              <a:spcBef>
                <a:spcPts val="544"/>
              </a:spcBef>
              <a:buSzPct val="45161"/>
              <a:buFontTx/>
              <a:buChar char="●"/>
              <a:tabLst>
                <a:tab pos="203840" algn="l"/>
              </a:tabLst>
            </a:pPr>
            <a:r>
              <a:rPr sz="1406" spc="9" dirty="0">
                <a:solidFill>
                  <a:prstClr val="black"/>
                </a:solidFill>
                <a:latin typeface="Arial"/>
                <a:cs typeface="Arial"/>
              </a:rPr>
              <a:t>Mesures </a:t>
            </a:r>
            <a:r>
              <a:rPr sz="1406" spc="5" dirty="0">
                <a:solidFill>
                  <a:prstClr val="black"/>
                </a:solidFill>
                <a:latin typeface="Arial"/>
                <a:cs typeface="Arial"/>
              </a:rPr>
              <a:t>dans l'estuaire </a:t>
            </a:r>
            <a:r>
              <a:rPr sz="1406" spc="9" dirty="0">
                <a:solidFill>
                  <a:prstClr val="black"/>
                </a:solidFill>
                <a:latin typeface="Arial"/>
                <a:cs typeface="Arial"/>
              </a:rPr>
              <a:t>mangrovien du </a:t>
            </a:r>
            <a:r>
              <a:rPr sz="1406" spc="5" dirty="0">
                <a:solidFill>
                  <a:prstClr val="black"/>
                </a:solidFill>
                <a:latin typeface="Arial"/>
                <a:cs typeface="Arial"/>
              </a:rPr>
              <a:t>delta </a:t>
            </a:r>
            <a:r>
              <a:rPr sz="1406" spc="9" dirty="0">
                <a:solidFill>
                  <a:prstClr val="black"/>
                </a:solidFill>
                <a:latin typeface="Arial"/>
                <a:cs typeface="Arial"/>
              </a:rPr>
              <a:t>du</a:t>
            </a:r>
            <a:r>
              <a:rPr sz="1406" spc="-23" dirty="0">
                <a:solidFill>
                  <a:prstClr val="black"/>
                </a:solidFill>
                <a:latin typeface="Arial"/>
                <a:cs typeface="Arial"/>
              </a:rPr>
              <a:t> </a:t>
            </a:r>
            <a:r>
              <a:rPr sz="1406" spc="5" dirty="0">
                <a:solidFill>
                  <a:prstClr val="black"/>
                </a:solidFill>
                <a:latin typeface="Arial"/>
                <a:cs typeface="Arial"/>
              </a:rPr>
              <a:t>Saloum</a:t>
            </a:r>
            <a:endParaRPr sz="1406">
              <a:solidFill>
                <a:prstClr val="black"/>
              </a:solidFill>
              <a:latin typeface="Arial"/>
              <a:cs typeface="Arial"/>
            </a:endParaRPr>
          </a:p>
          <a:p>
            <a:pPr marL="203840" marR="378312" indent="-143955" defTabSz="829178">
              <a:lnSpc>
                <a:spcPts val="1605"/>
              </a:lnSpc>
              <a:spcBef>
                <a:spcPts val="662"/>
              </a:spcBef>
              <a:buSzPct val="45161"/>
              <a:buFontTx/>
              <a:buChar char="●"/>
              <a:tabLst>
                <a:tab pos="203840" algn="l"/>
              </a:tabLst>
            </a:pPr>
            <a:r>
              <a:rPr sz="1406" spc="5" dirty="0">
                <a:solidFill>
                  <a:prstClr val="black"/>
                </a:solidFill>
                <a:latin typeface="Arial"/>
                <a:cs typeface="Arial"/>
              </a:rPr>
              <a:t>Déploiement de mouillages </a:t>
            </a:r>
            <a:r>
              <a:rPr sz="1406" spc="9" dirty="0">
                <a:solidFill>
                  <a:prstClr val="black"/>
                </a:solidFill>
                <a:latin typeface="Arial"/>
                <a:cs typeface="Arial"/>
              </a:rPr>
              <a:t>(dont </a:t>
            </a:r>
            <a:r>
              <a:rPr sz="1406" spc="5" dirty="0">
                <a:solidFill>
                  <a:prstClr val="black"/>
                </a:solidFill>
                <a:latin typeface="Arial"/>
                <a:cs typeface="Arial"/>
              </a:rPr>
              <a:t>Mastodon) </a:t>
            </a:r>
            <a:r>
              <a:rPr sz="1406" spc="9" dirty="0">
                <a:solidFill>
                  <a:prstClr val="black"/>
                </a:solidFill>
                <a:latin typeface="Arial"/>
                <a:cs typeface="Arial"/>
              </a:rPr>
              <a:t>et </a:t>
            </a:r>
            <a:r>
              <a:rPr sz="1406" spc="5" dirty="0">
                <a:solidFill>
                  <a:prstClr val="black"/>
                </a:solidFill>
                <a:latin typeface="Arial"/>
                <a:cs typeface="Arial"/>
              </a:rPr>
              <a:t>participation </a:t>
            </a:r>
            <a:r>
              <a:rPr sz="1406" spc="9" dirty="0">
                <a:solidFill>
                  <a:prstClr val="black"/>
                </a:solidFill>
                <a:latin typeface="Arial"/>
                <a:cs typeface="Arial"/>
              </a:rPr>
              <a:t>à </a:t>
            </a:r>
            <a:r>
              <a:rPr sz="1406" spc="5" dirty="0">
                <a:solidFill>
                  <a:prstClr val="black"/>
                </a:solidFill>
                <a:latin typeface="Arial"/>
                <a:cs typeface="Arial"/>
              </a:rPr>
              <a:t>la </a:t>
            </a:r>
            <a:r>
              <a:rPr sz="1406" spc="9" dirty="0">
                <a:solidFill>
                  <a:prstClr val="black"/>
                </a:solidFill>
                <a:latin typeface="Arial"/>
                <a:cs typeface="Arial"/>
              </a:rPr>
              <a:t>bouée </a:t>
            </a:r>
            <a:r>
              <a:rPr sz="1406" spc="5" dirty="0">
                <a:solidFill>
                  <a:prstClr val="black"/>
                </a:solidFill>
                <a:latin typeface="Arial"/>
                <a:cs typeface="Arial"/>
              </a:rPr>
              <a:t>observatoire </a:t>
            </a:r>
            <a:r>
              <a:rPr sz="1406" spc="9" dirty="0">
                <a:solidFill>
                  <a:prstClr val="black"/>
                </a:solidFill>
                <a:latin typeface="Arial"/>
                <a:cs typeface="Arial"/>
              </a:rPr>
              <a:t>MELAX </a:t>
            </a:r>
            <a:r>
              <a:rPr sz="1406" spc="5" dirty="0">
                <a:solidFill>
                  <a:prstClr val="black"/>
                </a:solidFill>
                <a:latin typeface="Arial"/>
                <a:cs typeface="Arial"/>
              </a:rPr>
              <a:t>(PI  LOCEAN)</a:t>
            </a:r>
            <a:endParaRPr sz="1406">
              <a:solidFill>
                <a:prstClr val="black"/>
              </a:solidFill>
              <a:latin typeface="Arial"/>
              <a:cs typeface="Arial"/>
            </a:endParaRPr>
          </a:p>
          <a:p>
            <a:pPr marR="4607" algn="r" defTabSz="829178">
              <a:spcBef>
                <a:spcPts val="1206"/>
              </a:spcBef>
            </a:pPr>
            <a:r>
              <a:rPr sz="1270" dirty="0">
                <a:solidFill>
                  <a:prstClr val="black"/>
                </a:solidFill>
                <a:latin typeface="Times New Roman"/>
                <a:cs typeface="Times New Roman"/>
              </a:rPr>
              <a:t>2</a:t>
            </a:r>
            <a:endParaRPr sz="1270">
              <a:solidFill>
                <a:prstClr val="black"/>
              </a:solidFill>
              <a:latin typeface="Times New Roman"/>
              <a:cs typeface="Times New Roman"/>
            </a:endParaRPr>
          </a:p>
        </p:txBody>
      </p:sp>
    </p:spTree>
    <p:extLst>
      <p:ext uri="{BB962C8B-B14F-4D97-AF65-F5344CB8AC3E}">
        <p14:creationId xmlns:p14="http://schemas.microsoft.com/office/powerpoint/2010/main" val="1114996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dirty="0" smtClean="0">
                <a:solidFill>
                  <a:srgbClr val="03607A"/>
                </a:solidFill>
                <a:latin typeface="Calibri"/>
                <a:cs typeface="Calibri"/>
              </a:rPr>
              <a:t>LOPS</a:t>
            </a:r>
            <a:endParaRPr lang="fr-FR" sz="5400" dirty="0">
              <a:solidFill>
                <a:srgbClr val="03607A"/>
              </a:solidFill>
              <a:latin typeface="Calibri"/>
              <a:cs typeface="Calibri"/>
            </a:endParaRP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ous-titre 3"/>
          <p:cNvSpPr>
            <a:spLocks noGrp="1"/>
          </p:cNvSpPr>
          <p:nvPr>
            <p:ph type="subTitle" idx="1"/>
          </p:nvPr>
        </p:nvSpPr>
        <p:spPr/>
        <p:txBody>
          <a:bodyPr/>
          <a:lstStyle/>
          <a:p>
            <a:r>
              <a:rPr lang="fr-FR" dirty="0" smtClean="0"/>
              <a:t>  </a:t>
            </a:r>
            <a:endParaRPr lang="fr-FR" dirty="0"/>
          </a:p>
        </p:txBody>
      </p:sp>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l="14563" t="34406" r="15350" b="34407"/>
          <a:stretch/>
        </p:blipFill>
        <p:spPr>
          <a:xfrm>
            <a:off x="2263924" y="2433927"/>
            <a:ext cx="4616152" cy="1452273"/>
          </a:xfrm>
          <a:prstGeom prst="rect">
            <a:avLst/>
          </a:prstGeom>
        </p:spPr>
      </p:pic>
    </p:spTree>
    <p:extLst>
      <p:ext uri="{BB962C8B-B14F-4D97-AF65-F5344CB8AC3E}">
        <p14:creationId xmlns:p14="http://schemas.microsoft.com/office/powerpoint/2010/main" val="3147418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dirty="0" smtClean="0">
                <a:solidFill>
                  <a:srgbClr val="03607A"/>
                </a:solidFill>
                <a:latin typeface="Calibri"/>
                <a:cs typeface="Calibri"/>
              </a:rPr>
              <a:t> </a:t>
            </a:r>
            <a:endParaRPr lang="fr-FR" sz="5400" dirty="0">
              <a:solidFill>
                <a:srgbClr val="03607A"/>
              </a:solidFill>
              <a:latin typeface="Calibri"/>
              <a:cs typeface="Calibri"/>
            </a:endParaRP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tint val="75000"/>
                  </a:prstClr>
                </a:solidFill>
                <a:effectLst/>
                <a:uLnTx/>
                <a:uFillTx/>
                <a:latin typeface="Calibri"/>
                <a:ea typeface="+mn-ea"/>
                <a:cs typeface="+mn-cs"/>
              </a:rPr>
              <a:t>lieu et date</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évènement</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4D37F-FAD6-4C5F-AD7E-FE49DE0A48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ous-titre 3"/>
          <p:cNvSpPr>
            <a:spLocks noGrp="1"/>
          </p:cNvSpPr>
          <p:nvPr>
            <p:ph type="subTitle" idx="1"/>
          </p:nvPr>
        </p:nvSpPr>
        <p:spPr/>
        <p:txBody>
          <a:bodyPr/>
          <a:lstStyle/>
          <a:p>
            <a:r>
              <a:rPr lang="fr-FR" dirty="0" smtClean="0"/>
              <a:t>  </a:t>
            </a:r>
            <a:endParaRPr lang="fr-FR" dirty="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1613790"/>
            <a:ext cx="1831458" cy="3109720"/>
          </a:xfrm>
          <a:prstGeom prst="rect">
            <a:avLst/>
          </a:prstGeom>
        </p:spPr>
      </p:pic>
    </p:spTree>
    <p:extLst>
      <p:ext uri="{BB962C8B-B14F-4D97-AF65-F5344CB8AC3E}">
        <p14:creationId xmlns:p14="http://schemas.microsoft.com/office/powerpoint/2010/main" val="11238299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7467600" cy="1143000"/>
          </a:xfrm>
        </p:spPr>
        <p:txBody>
          <a:bodyPr>
            <a:normAutofit/>
          </a:bodyPr>
          <a:lstStyle/>
          <a:p>
            <a:r>
              <a:rPr lang="fr-FR" sz="4000" b="1" dirty="0" smtClean="0">
                <a:solidFill>
                  <a:schemeClr val="tx2">
                    <a:lumMod val="50000"/>
                  </a:schemeClr>
                </a:solidFill>
              </a:rPr>
              <a:t>Axe au Sud (LETG)</a:t>
            </a:r>
            <a:endParaRPr lang="fr-FR" sz="4000" b="1" dirty="0">
              <a:solidFill>
                <a:schemeClr val="tx2">
                  <a:lumMod val="50000"/>
                </a:schemeClr>
              </a:solidFill>
            </a:endParaRPr>
          </a:p>
        </p:txBody>
      </p:sp>
      <p:sp>
        <p:nvSpPr>
          <p:cNvPr id="3" name="Espace réservé du contenu 2"/>
          <p:cNvSpPr>
            <a:spLocks noGrp="1"/>
          </p:cNvSpPr>
          <p:nvPr>
            <p:ph idx="1"/>
          </p:nvPr>
        </p:nvSpPr>
        <p:spPr>
          <a:xfrm>
            <a:off x="195698" y="908720"/>
            <a:ext cx="8480758" cy="5328592"/>
          </a:xfrm>
          <a:solidFill>
            <a:schemeClr val="bg1"/>
          </a:solidFill>
          <a:ln>
            <a:solidFill>
              <a:schemeClr val="accent1"/>
            </a:solidFill>
          </a:ln>
        </p:spPr>
        <p:txBody>
          <a:bodyPr>
            <a:noAutofit/>
          </a:bodyPr>
          <a:lstStyle/>
          <a:p>
            <a:pPr marL="0" lvl="1" indent="0">
              <a:spcAft>
                <a:spcPts val="600"/>
              </a:spcAft>
              <a:buNone/>
            </a:pPr>
            <a:r>
              <a:rPr lang="fr-FR" sz="1600" b="1" dirty="0" smtClean="0">
                <a:solidFill>
                  <a:srgbClr val="FF0000"/>
                </a:solidFill>
              </a:rPr>
              <a:t>RECHERCHE</a:t>
            </a:r>
          </a:p>
          <a:p>
            <a:pPr marL="0" lvl="1" indent="0">
              <a:spcAft>
                <a:spcPts val="600"/>
              </a:spcAft>
              <a:buNone/>
            </a:pPr>
            <a:r>
              <a:rPr lang="fr-FR" sz="1600" b="1" dirty="0" smtClean="0"/>
              <a:t>Avec </a:t>
            </a:r>
            <a:r>
              <a:rPr lang="fr-FR" sz="1600" b="1" dirty="0"/>
              <a:t>le Viêt-Nam</a:t>
            </a:r>
          </a:p>
          <a:p>
            <a:pPr marL="444500" lvl="1" indent="-261938">
              <a:spcAft>
                <a:spcPts val="600"/>
              </a:spcAft>
            </a:pPr>
            <a:r>
              <a:rPr lang="fr-FR" sz="1600" dirty="0" smtClean="0"/>
              <a:t>LMI </a:t>
            </a:r>
            <a:r>
              <a:rPr lang="fr-FR" sz="1600" dirty="0"/>
              <a:t>LOTUS - </a:t>
            </a:r>
            <a:r>
              <a:rPr lang="fr-FR" sz="1600" dirty="0" err="1"/>
              <a:t>Study</a:t>
            </a:r>
            <a:r>
              <a:rPr lang="fr-FR" sz="1600" dirty="0"/>
              <a:t> center of the Land-­</a:t>
            </a:r>
            <a:r>
              <a:rPr lang="fr-FR" sz="1600" dirty="0" err="1"/>
              <a:t>Ocean</a:t>
            </a:r>
            <a:r>
              <a:rPr lang="fr-FR" sz="1600" dirty="0"/>
              <a:t>-­</a:t>
            </a:r>
            <a:r>
              <a:rPr lang="fr-FR" sz="1600" dirty="0" err="1"/>
              <a:t>Atmosphere</a:t>
            </a:r>
            <a:r>
              <a:rPr lang="fr-FR" sz="1600" dirty="0"/>
              <a:t> </a:t>
            </a:r>
            <a:r>
              <a:rPr lang="fr-FR" sz="1600" dirty="0" err="1"/>
              <a:t>regional</a:t>
            </a:r>
            <a:r>
              <a:rPr lang="fr-FR" sz="1600" dirty="0"/>
              <a:t> </a:t>
            </a:r>
            <a:r>
              <a:rPr lang="fr-FR" sz="1600" dirty="0" err="1"/>
              <a:t>coupled</a:t>
            </a:r>
            <a:r>
              <a:rPr lang="fr-FR" sz="1600" dirty="0"/>
              <a:t> System in </a:t>
            </a:r>
            <a:r>
              <a:rPr lang="fr-FR" sz="1600" dirty="0" err="1"/>
              <a:t>Red</a:t>
            </a:r>
            <a:r>
              <a:rPr lang="fr-FR" sz="1600" dirty="0"/>
              <a:t> River delta (</a:t>
            </a:r>
            <a:r>
              <a:rPr lang="fr-FR" sz="1600" dirty="0" err="1"/>
              <a:t>Viet-nam</a:t>
            </a:r>
            <a:r>
              <a:rPr lang="fr-FR" sz="1600" dirty="0"/>
              <a:t>) | </a:t>
            </a:r>
            <a:r>
              <a:rPr lang="fr-FR" sz="1600" dirty="0" smtClean="0"/>
              <a:t>2018-2020</a:t>
            </a:r>
            <a:endParaRPr lang="fr-FR" sz="1600" dirty="0"/>
          </a:p>
          <a:p>
            <a:pPr marL="444500" lvl="1" indent="-261938">
              <a:spcAft>
                <a:spcPts val="600"/>
              </a:spcAft>
            </a:pPr>
            <a:r>
              <a:rPr lang="fr-FR" sz="1600" dirty="0" smtClean="0"/>
              <a:t>SAMES </a:t>
            </a:r>
            <a:r>
              <a:rPr lang="fr-FR" sz="1600" dirty="0"/>
              <a:t>- </a:t>
            </a:r>
            <a:r>
              <a:rPr lang="fr-FR" sz="1600" dirty="0" err="1"/>
              <a:t>Stic</a:t>
            </a:r>
            <a:r>
              <a:rPr lang="fr-FR" sz="1600" dirty="0"/>
              <a:t>-Asie </a:t>
            </a:r>
            <a:r>
              <a:rPr lang="fr-FR" sz="1600" dirty="0" err="1"/>
              <a:t>Modeling</a:t>
            </a:r>
            <a:r>
              <a:rPr lang="fr-FR" sz="1600" dirty="0"/>
              <a:t> for </a:t>
            </a:r>
            <a:r>
              <a:rPr lang="fr-FR" sz="1600" dirty="0" err="1"/>
              <a:t>Environment</a:t>
            </a:r>
            <a:r>
              <a:rPr lang="fr-FR" sz="1600" dirty="0"/>
              <a:t> and Simulation | 2018-2020</a:t>
            </a:r>
          </a:p>
          <a:p>
            <a:pPr marL="0" lvl="1" indent="0">
              <a:buNone/>
            </a:pPr>
            <a:r>
              <a:rPr lang="fr-FR" sz="1600" b="1" dirty="0" smtClean="0"/>
              <a:t>Afrique-Brésil :</a:t>
            </a:r>
          </a:p>
          <a:p>
            <a:pPr marL="444500" lvl="1" indent="-261938">
              <a:spcAft>
                <a:spcPts val="600"/>
              </a:spcAft>
            </a:pPr>
            <a:r>
              <a:rPr lang="en-US" sz="1600" dirty="0"/>
              <a:t>PADDLE - Planning in a liquid world with tropical stakes : solutions from an EU-Africa-Brazil perspective | 2017-2021</a:t>
            </a:r>
          </a:p>
          <a:p>
            <a:pPr marL="0" lvl="1" indent="0">
              <a:buNone/>
            </a:pPr>
            <a:r>
              <a:rPr lang="fr-FR" sz="1600" b="1" dirty="0" smtClean="0"/>
              <a:t>Avec </a:t>
            </a:r>
            <a:r>
              <a:rPr lang="fr-FR" sz="1600" b="1" dirty="0"/>
              <a:t>le Chili : </a:t>
            </a:r>
          </a:p>
          <a:p>
            <a:pPr marL="444500" lvl="1" indent="-261938"/>
            <a:r>
              <a:rPr lang="fr-FR" sz="1600" dirty="0"/>
              <a:t>Convention-cadre UBO-IUEM/</a:t>
            </a:r>
            <a:r>
              <a:rPr lang="fr-FR" sz="1600" dirty="0" err="1"/>
              <a:t>Pontifica</a:t>
            </a:r>
            <a:r>
              <a:rPr lang="fr-FR" sz="1600" dirty="0"/>
              <a:t> </a:t>
            </a:r>
            <a:r>
              <a:rPr lang="fr-FR" sz="1600" dirty="0" err="1"/>
              <a:t>Universidad</a:t>
            </a:r>
            <a:r>
              <a:rPr lang="fr-FR" sz="1600" dirty="0"/>
              <a:t> de Chile (notamment </a:t>
            </a:r>
            <a:r>
              <a:rPr lang="fr-FR" sz="1600" dirty="0" err="1"/>
              <a:t>Instituto</a:t>
            </a:r>
            <a:r>
              <a:rPr lang="fr-FR" sz="1600" dirty="0"/>
              <a:t> de </a:t>
            </a:r>
            <a:r>
              <a:rPr lang="fr-FR" sz="1600" dirty="0" err="1"/>
              <a:t>Geografia</a:t>
            </a:r>
            <a:r>
              <a:rPr lang="fr-FR" sz="1600" dirty="0"/>
              <a:t>) </a:t>
            </a:r>
            <a:r>
              <a:rPr lang="fr-FR" sz="1600" dirty="0" smtClean="0"/>
              <a:t>Implication </a:t>
            </a:r>
            <a:r>
              <a:rPr lang="fr-FR" sz="1600" dirty="0"/>
              <a:t>possible dans l’</a:t>
            </a:r>
            <a:r>
              <a:rPr lang="fr-FR" sz="1600" dirty="0" err="1"/>
              <a:t>OHMi</a:t>
            </a:r>
            <a:r>
              <a:rPr lang="fr-FR" sz="1600" dirty="0"/>
              <a:t> </a:t>
            </a:r>
            <a:r>
              <a:rPr lang="fr-FR" sz="1600" dirty="0" err="1"/>
              <a:t>Patagonia</a:t>
            </a:r>
            <a:r>
              <a:rPr lang="fr-FR" sz="1600" dirty="0"/>
              <a:t>-Bahia </a:t>
            </a:r>
            <a:r>
              <a:rPr lang="fr-FR" sz="1600" dirty="0" err="1"/>
              <a:t>Exploradores</a:t>
            </a:r>
            <a:r>
              <a:rPr lang="fr-FR" sz="1600" dirty="0"/>
              <a:t> (</a:t>
            </a:r>
            <a:r>
              <a:rPr lang="fr-FR" sz="1600" dirty="0" err="1"/>
              <a:t>LabEx</a:t>
            </a:r>
            <a:r>
              <a:rPr lang="fr-FR" sz="1600" dirty="0"/>
              <a:t> DRIIHM)</a:t>
            </a:r>
          </a:p>
          <a:p>
            <a:pPr marL="0" lvl="1" indent="0">
              <a:buNone/>
            </a:pPr>
            <a:r>
              <a:rPr lang="fr-FR" sz="1600" b="1" dirty="0" smtClean="0"/>
              <a:t>Avec </a:t>
            </a:r>
            <a:r>
              <a:rPr lang="fr-FR" sz="1600" b="1" dirty="0"/>
              <a:t>l’Algérie : </a:t>
            </a:r>
          </a:p>
          <a:p>
            <a:pPr marL="444500" lvl="1" indent="-261938">
              <a:spcAft>
                <a:spcPts val="600"/>
              </a:spcAft>
            </a:pPr>
            <a:r>
              <a:rPr lang="fr-FR" sz="1600" dirty="0"/>
              <a:t>Programme de bourses </a:t>
            </a:r>
            <a:r>
              <a:rPr lang="fr-FR" sz="1600" dirty="0" err="1"/>
              <a:t>algéro</a:t>
            </a:r>
            <a:r>
              <a:rPr lang="fr-FR" sz="1600" dirty="0"/>
              <a:t>-français 2016-2017 </a:t>
            </a:r>
            <a:r>
              <a:rPr lang="fr-FR" sz="1600" dirty="0" err="1"/>
              <a:t>Profas</a:t>
            </a:r>
            <a:r>
              <a:rPr lang="fr-FR" sz="1600" dirty="0"/>
              <a:t> B+ : accueil </a:t>
            </a:r>
            <a:r>
              <a:rPr lang="fr-FR" sz="1600" dirty="0" err="1"/>
              <a:t>co</a:t>
            </a:r>
            <a:r>
              <a:rPr lang="fr-FR" sz="1600" dirty="0"/>
              <a:t>-encadrement de thèse </a:t>
            </a:r>
            <a:r>
              <a:rPr lang="fr-FR" sz="1600" dirty="0" err="1"/>
              <a:t>Nawel</a:t>
            </a:r>
            <a:r>
              <a:rPr lang="fr-FR" sz="1600" dirty="0"/>
              <a:t> </a:t>
            </a:r>
            <a:r>
              <a:rPr lang="fr-FR" sz="1600" dirty="0" err="1"/>
              <a:t>Khelil</a:t>
            </a:r>
            <a:r>
              <a:rPr lang="fr-FR" sz="1600" dirty="0"/>
              <a:t> + Amina </a:t>
            </a:r>
            <a:r>
              <a:rPr lang="fr-FR" sz="1600" dirty="0" err="1"/>
              <a:t>Boumaour</a:t>
            </a:r>
            <a:r>
              <a:rPr lang="fr-FR" sz="1600" dirty="0"/>
              <a:t>, doctorantes ENSSMAL Alger (directeur de thèse Samir Grimes)Codirection de thèse avec l’Université de </a:t>
            </a:r>
            <a:r>
              <a:rPr lang="fr-FR" sz="1600" dirty="0" err="1"/>
              <a:t>Dely</a:t>
            </a:r>
            <a:r>
              <a:rPr lang="fr-FR" sz="1600" dirty="0"/>
              <a:t> Ibrahim (ENSSMAL</a:t>
            </a:r>
            <a:r>
              <a:rPr lang="fr-FR" sz="1600" dirty="0" smtClean="0"/>
              <a:t>)</a:t>
            </a:r>
          </a:p>
          <a:p>
            <a:pPr marL="0" indent="0">
              <a:buNone/>
            </a:pPr>
            <a:r>
              <a:rPr lang="fr-FR" sz="1600" b="1" dirty="0"/>
              <a:t>Avec la Roumanie </a:t>
            </a:r>
            <a:r>
              <a:rPr lang="fr-FR" sz="1600" b="1" dirty="0" smtClean="0"/>
              <a:t>(inclut dans le périmètre de réflexion avec la Mer Noire ?) :</a:t>
            </a:r>
            <a:endParaRPr lang="fr-FR" sz="1600" b="1" dirty="0"/>
          </a:p>
          <a:p>
            <a:pPr marL="444500" lvl="1" indent="-261938"/>
            <a:r>
              <a:rPr lang="fr-FR" sz="1600" dirty="0" smtClean="0"/>
              <a:t>Nombreux échanges avec </a:t>
            </a:r>
            <a:r>
              <a:rPr lang="fr-FR" sz="1600" dirty="0"/>
              <a:t>l'Institut de recherche et de Développement sur le delta du Danube (Tulcea)</a:t>
            </a:r>
          </a:p>
          <a:p>
            <a:pPr marL="444500" lvl="1" indent="-261938">
              <a:spcAft>
                <a:spcPts val="600"/>
              </a:spcAft>
            </a:pPr>
            <a:endParaRPr lang="fr-FR" sz="1600" dirty="0"/>
          </a:p>
          <a:p>
            <a:pPr marL="0" lvl="1" indent="0">
              <a:spcAft>
                <a:spcPts val="600"/>
              </a:spcAft>
              <a:buNone/>
            </a:pPr>
            <a:endParaRPr lang="fr-FR" sz="1600" b="1" dirty="0">
              <a:solidFill>
                <a:srgbClr val="FF0000"/>
              </a:solidFill>
            </a:endParaRPr>
          </a:p>
        </p:txBody>
      </p:sp>
    </p:spTree>
    <p:extLst>
      <p:ext uri="{BB962C8B-B14F-4D97-AF65-F5344CB8AC3E}">
        <p14:creationId xmlns:p14="http://schemas.microsoft.com/office/powerpoint/2010/main" val="27291369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7467600" cy="1143000"/>
          </a:xfrm>
        </p:spPr>
        <p:txBody>
          <a:bodyPr>
            <a:normAutofit/>
          </a:bodyPr>
          <a:lstStyle/>
          <a:p>
            <a:r>
              <a:rPr lang="fr-FR" sz="4000" b="1" dirty="0" smtClean="0">
                <a:solidFill>
                  <a:schemeClr val="tx2">
                    <a:lumMod val="50000"/>
                  </a:schemeClr>
                </a:solidFill>
              </a:rPr>
              <a:t>Axe au Sud (LETG)</a:t>
            </a:r>
            <a:endParaRPr lang="fr-FR" sz="4000" b="1" dirty="0">
              <a:solidFill>
                <a:schemeClr val="tx2">
                  <a:lumMod val="50000"/>
                </a:schemeClr>
              </a:solidFill>
            </a:endParaRPr>
          </a:p>
        </p:txBody>
      </p:sp>
      <p:sp>
        <p:nvSpPr>
          <p:cNvPr id="3" name="Espace réservé du contenu 2"/>
          <p:cNvSpPr>
            <a:spLocks noGrp="1"/>
          </p:cNvSpPr>
          <p:nvPr>
            <p:ph idx="1"/>
          </p:nvPr>
        </p:nvSpPr>
        <p:spPr>
          <a:xfrm>
            <a:off x="195698" y="908720"/>
            <a:ext cx="7976702" cy="5112568"/>
          </a:xfrm>
          <a:solidFill>
            <a:schemeClr val="bg1"/>
          </a:solidFill>
          <a:ln>
            <a:solidFill>
              <a:schemeClr val="accent1"/>
            </a:solidFill>
          </a:ln>
        </p:spPr>
        <p:txBody>
          <a:bodyPr>
            <a:noAutofit/>
          </a:bodyPr>
          <a:lstStyle/>
          <a:p>
            <a:pPr marL="0" lvl="1" indent="0">
              <a:spcAft>
                <a:spcPts val="600"/>
              </a:spcAft>
              <a:buNone/>
            </a:pPr>
            <a:r>
              <a:rPr lang="fr-FR" sz="1600" b="1" dirty="0" smtClean="0">
                <a:solidFill>
                  <a:srgbClr val="FF0000"/>
                </a:solidFill>
              </a:rPr>
              <a:t>FORMATION</a:t>
            </a:r>
          </a:p>
          <a:p>
            <a:pPr marL="0" lvl="1" indent="0">
              <a:spcAft>
                <a:spcPts val="600"/>
              </a:spcAft>
              <a:buNone/>
            </a:pPr>
            <a:r>
              <a:rPr lang="fr-FR" sz="1600" b="1" dirty="0" smtClean="0"/>
              <a:t>Avec </a:t>
            </a:r>
            <a:r>
              <a:rPr lang="fr-FR" sz="1600" b="1" dirty="0"/>
              <a:t>le </a:t>
            </a:r>
            <a:r>
              <a:rPr lang="fr-FR" sz="1600" b="1" dirty="0" smtClean="0"/>
              <a:t>Maroc</a:t>
            </a:r>
            <a:endParaRPr lang="fr-FR" sz="1600" b="1" dirty="0"/>
          </a:p>
          <a:p>
            <a:pPr marL="444500" lvl="1" indent="-261938">
              <a:spcAft>
                <a:spcPts val="600"/>
              </a:spcAft>
            </a:pPr>
            <a:r>
              <a:rPr lang="fr-FR" sz="1600" b="1" dirty="0" smtClean="0"/>
              <a:t>Programme </a:t>
            </a:r>
            <a:r>
              <a:rPr lang="fr-FR" sz="1600" b="1" dirty="0" err="1"/>
              <a:t>ScolaMAR</a:t>
            </a:r>
            <a:r>
              <a:rPr lang="fr-FR" sz="1600" b="1" dirty="0"/>
              <a:t> </a:t>
            </a:r>
            <a:r>
              <a:rPr lang="fr-FR" sz="1600" dirty="0"/>
              <a:t>« </a:t>
            </a:r>
            <a:r>
              <a:rPr lang="en-US" sz="1600" dirty="0"/>
              <a:t>Innovative training for Smart coastal management and Sustainable blue growth” entre </a:t>
            </a:r>
            <a:r>
              <a:rPr lang="en-US" sz="1600" dirty="0" err="1"/>
              <a:t>l’UE</a:t>
            </a:r>
            <a:r>
              <a:rPr lang="en-US" sz="1600" dirty="0"/>
              <a:t> (</a:t>
            </a:r>
            <a:r>
              <a:rPr lang="en-US" sz="1600" dirty="0" err="1"/>
              <a:t>l’UBO</a:t>
            </a:r>
            <a:r>
              <a:rPr lang="en-US" sz="1600" dirty="0"/>
              <a:t>/IUEM </a:t>
            </a:r>
            <a:r>
              <a:rPr lang="en-US" sz="1600" dirty="0" err="1"/>
              <a:t>est</a:t>
            </a:r>
            <a:r>
              <a:rPr lang="en-US" sz="1600" dirty="0"/>
              <a:t> </a:t>
            </a:r>
            <a:r>
              <a:rPr lang="en-US" sz="1600" dirty="0" err="1"/>
              <a:t>porteur</a:t>
            </a:r>
            <a:r>
              <a:rPr lang="en-US" sz="1600" dirty="0"/>
              <a:t> du </a:t>
            </a:r>
            <a:r>
              <a:rPr lang="en-US" sz="1600" dirty="0" err="1"/>
              <a:t>projet</a:t>
            </a:r>
            <a:r>
              <a:rPr lang="en-US" sz="1600" dirty="0"/>
              <a:t>) et le </a:t>
            </a:r>
            <a:r>
              <a:rPr lang="en-US" sz="1600" dirty="0" err="1"/>
              <a:t>Maroc</a:t>
            </a:r>
            <a:r>
              <a:rPr lang="en-US" sz="1600" dirty="0"/>
              <a:t> (</a:t>
            </a:r>
            <a:r>
              <a:rPr lang="en-US" sz="1600" dirty="0" err="1"/>
              <a:t>financement</a:t>
            </a:r>
            <a:r>
              <a:rPr lang="en-US" sz="1600" dirty="0"/>
              <a:t> Erasmus+). </a:t>
            </a:r>
            <a:r>
              <a:rPr lang="en-US" sz="1600" dirty="0" err="1"/>
              <a:t>Sont</a:t>
            </a:r>
            <a:r>
              <a:rPr lang="en-US" sz="1600" dirty="0"/>
              <a:t> </a:t>
            </a:r>
            <a:r>
              <a:rPr lang="en-US" sz="1600" dirty="0" err="1"/>
              <a:t>également</a:t>
            </a:r>
            <a:r>
              <a:rPr lang="en-US" sz="1600" dirty="0"/>
              <a:t> </a:t>
            </a:r>
            <a:r>
              <a:rPr lang="en-US" sz="1600" dirty="0" err="1"/>
              <a:t>concernées</a:t>
            </a:r>
            <a:r>
              <a:rPr lang="en-US" sz="1600" dirty="0"/>
              <a:t> des </a:t>
            </a:r>
            <a:r>
              <a:rPr lang="en-US" sz="1600" dirty="0" err="1"/>
              <a:t>universités</a:t>
            </a:r>
            <a:r>
              <a:rPr lang="en-US" sz="1600" dirty="0"/>
              <a:t> </a:t>
            </a:r>
            <a:r>
              <a:rPr lang="en-US" sz="1600" dirty="0" err="1"/>
              <a:t>d’Espagne</a:t>
            </a:r>
            <a:r>
              <a:rPr lang="en-US" sz="1600" dirty="0"/>
              <a:t>, </a:t>
            </a:r>
            <a:r>
              <a:rPr lang="en-US" sz="1600" dirty="0" err="1"/>
              <a:t>Italie</a:t>
            </a:r>
            <a:r>
              <a:rPr lang="en-US" sz="1600" dirty="0"/>
              <a:t> et Portugal. Ce </a:t>
            </a:r>
            <a:r>
              <a:rPr lang="en-US" sz="1600" dirty="0" err="1"/>
              <a:t>projet</a:t>
            </a:r>
            <a:r>
              <a:rPr lang="en-US" sz="1600" dirty="0"/>
              <a:t> vise </a:t>
            </a:r>
            <a:r>
              <a:rPr lang="en-US" sz="1600" dirty="0" err="1"/>
              <a:t>notamment</a:t>
            </a:r>
            <a:r>
              <a:rPr lang="en-US" sz="1600" dirty="0"/>
              <a:t> à </a:t>
            </a:r>
            <a:r>
              <a:rPr lang="fr-FR" sz="1600" dirty="0"/>
              <a:t>l'élaboration d'un programme de Master basé sur l'intégration de la multidisciplinarité dans le domaine des sciences de la mer et de la gestion des zones </a:t>
            </a:r>
            <a:r>
              <a:rPr lang="fr-FR" sz="1600" dirty="0" smtClean="0"/>
              <a:t>côtières</a:t>
            </a:r>
            <a:endParaRPr lang="fr-FR" sz="1600" dirty="0"/>
          </a:p>
        </p:txBody>
      </p:sp>
    </p:spTree>
    <p:extLst>
      <p:ext uri="{BB962C8B-B14F-4D97-AF65-F5344CB8AC3E}">
        <p14:creationId xmlns:p14="http://schemas.microsoft.com/office/powerpoint/2010/main" val="35111623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b="8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628800"/>
            <a:ext cx="8229600" cy="1143000"/>
          </a:xfrm>
        </p:spPr>
        <p:txBody>
          <a:bodyPr>
            <a:noAutofit/>
          </a:bodyPr>
          <a:lstStyle/>
          <a:p>
            <a:r>
              <a:rPr lang="fr-FR" sz="3600" dirty="0" err="1" smtClean="0">
                <a:solidFill>
                  <a:schemeClr val="bg1"/>
                </a:solidFill>
              </a:rPr>
              <a:t>Thanks</a:t>
            </a:r>
            <a:r>
              <a:rPr lang="fr-FR" sz="3600" dirty="0" smtClean="0">
                <a:solidFill>
                  <a:schemeClr val="bg1"/>
                </a:solidFill>
              </a:rPr>
              <a:t> for </a:t>
            </a:r>
            <a:r>
              <a:rPr lang="fr-FR" sz="3600" dirty="0" err="1" smtClean="0">
                <a:solidFill>
                  <a:schemeClr val="bg1"/>
                </a:solidFill>
              </a:rPr>
              <a:t>your</a:t>
            </a:r>
            <a:r>
              <a:rPr lang="fr-FR" sz="3600" dirty="0" smtClean="0">
                <a:solidFill>
                  <a:schemeClr val="bg1"/>
                </a:solidFill>
              </a:rPr>
              <a:t> attention</a:t>
            </a:r>
            <a:br>
              <a:rPr lang="fr-FR" sz="3600" dirty="0" smtClean="0">
                <a:solidFill>
                  <a:schemeClr val="bg1"/>
                </a:solidFill>
              </a:rPr>
            </a:br>
            <a:r>
              <a:rPr lang="fr-FR" sz="3600" dirty="0">
                <a:solidFill>
                  <a:schemeClr val="bg1"/>
                </a:solidFill>
              </a:rPr>
              <a:t/>
            </a:r>
            <a:br>
              <a:rPr lang="fr-FR" sz="3600" dirty="0">
                <a:solidFill>
                  <a:schemeClr val="bg1"/>
                </a:solidFill>
              </a:rPr>
            </a:br>
            <a:r>
              <a:rPr lang="fr-FR" sz="3600" dirty="0" smtClean="0">
                <a:solidFill>
                  <a:schemeClr val="bg1"/>
                </a:solidFill>
              </a:rPr>
              <a:t>Merci pour votre attention</a:t>
            </a:r>
            <a:endParaRPr lang="fr-FR" sz="3600" dirty="0">
              <a:solidFill>
                <a:schemeClr val="bg1"/>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5352257"/>
            <a:ext cx="1160898" cy="670946"/>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3058" y="5352257"/>
            <a:ext cx="670946" cy="670946"/>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5681" y="5534369"/>
            <a:ext cx="906031" cy="488833"/>
          </a:xfrm>
          <a:prstGeom prst="rect">
            <a:avLst/>
          </a:prstGeom>
        </p:spPr>
      </p:pic>
      <p:sp>
        <p:nvSpPr>
          <p:cNvPr id="3" name="Espace réservé de la date 2"/>
          <p:cNvSpPr>
            <a:spLocks noGrp="1"/>
          </p:cNvSpPr>
          <p:nvPr>
            <p:ph type="dt" sz="half" idx="10"/>
          </p:nvPr>
        </p:nvSpPr>
        <p:spPr/>
        <p:txBody>
          <a:bodyPr/>
          <a:lstStyle/>
          <a:p>
            <a:r>
              <a:rPr lang="fr-FR" dirty="0" smtClean="0"/>
              <a:t>lieu et date</a:t>
            </a:r>
            <a:endParaRPr lang="fr-FR" dirty="0"/>
          </a:p>
        </p:txBody>
      </p:sp>
      <p:sp>
        <p:nvSpPr>
          <p:cNvPr id="4" name="Espace réservé du pied de page 3"/>
          <p:cNvSpPr>
            <a:spLocks noGrp="1"/>
          </p:cNvSpPr>
          <p:nvPr>
            <p:ph type="ftr" sz="quarter" idx="11"/>
          </p:nvPr>
        </p:nvSpPr>
        <p:spPr/>
        <p:txBody>
          <a:bodyPr/>
          <a:lstStyle/>
          <a:p>
            <a:r>
              <a:rPr lang="fr-FR" smtClean="0"/>
              <a:t>évènement</a:t>
            </a:r>
            <a:endParaRPr lang="fr-FR"/>
          </a:p>
        </p:txBody>
      </p:sp>
      <p:sp>
        <p:nvSpPr>
          <p:cNvPr id="5" name="Espace réservé du numéro de diapositive 4"/>
          <p:cNvSpPr>
            <a:spLocks noGrp="1"/>
          </p:cNvSpPr>
          <p:nvPr>
            <p:ph type="sldNum" sz="quarter" idx="12"/>
          </p:nvPr>
        </p:nvSpPr>
        <p:spPr/>
        <p:txBody>
          <a:bodyPr/>
          <a:lstStyle/>
          <a:p>
            <a:fld id="{4E94D37F-FAD6-4C5F-AD7E-FE49DE0A48D4}" type="slidenum">
              <a:rPr lang="fr-FR" smtClean="0"/>
              <a:t>64</a:t>
            </a:fld>
            <a:endParaRPr lang="fr-FR"/>
          </a:p>
        </p:txBody>
      </p:sp>
    </p:spTree>
    <p:extLst>
      <p:ext uri="{BB962C8B-B14F-4D97-AF65-F5344CB8AC3E}">
        <p14:creationId xmlns:p14="http://schemas.microsoft.com/office/powerpoint/2010/main" val="2624532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4962" y="2796125"/>
            <a:ext cx="4730747" cy="3426436"/>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29942" y="1843164"/>
            <a:ext cx="3811919" cy="2158168"/>
          </a:xfrm>
          <a:prstGeom prst="rect">
            <a:avLst/>
          </a:prstGeom>
          <a:blipFill>
            <a:blip r:embed="rId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3000015" y="4551815"/>
            <a:ext cx="324762" cy="359311"/>
          </a:xfrm>
          <a:custGeom>
            <a:avLst/>
            <a:gdLst/>
            <a:ahLst/>
            <a:cxnLst/>
            <a:rect l="l" t="t" r="r" b="b"/>
            <a:pathLst>
              <a:path w="358139" h="396239">
                <a:moveTo>
                  <a:pt x="179070" y="396239"/>
                </a:moveTo>
                <a:lnTo>
                  <a:pt x="0" y="396239"/>
                </a:lnTo>
                <a:lnTo>
                  <a:pt x="0" y="0"/>
                </a:lnTo>
                <a:lnTo>
                  <a:pt x="358139" y="0"/>
                </a:lnTo>
                <a:lnTo>
                  <a:pt x="358139" y="396239"/>
                </a:lnTo>
                <a:lnTo>
                  <a:pt x="179070" y="396239"/>
                </a:lnTo>
                <a:close/>
              </a:path>
            </a:pathLst>
          </a:custGeom>
          <a:ln w="38097">
            <a:solidFill>
              <a:srgbClr val="000000"/>
            </a:solidFill>
          </a:ln>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3000015" y="4517265"/>
            <a:ext cx="324762" cy="359311"/>
          </a:xfrm>
          <a:custGeom>
            <a:avLst/>
            <a:gdLst/>
            <a:ahLst/>
            <a:cxnLst/>
            <a:rect l="l" t="t" r="r" b="b"/>
            <a:pathLst>
              <a:path w="358139" h="396239">
                <a:moveTo>
                  <a:pt x="179070" y="396239"/>
                </a:moveTo>
                <a:lnTo>
                  <a:pt x="0" y="396239"/>
                </a:lnTo>
                <a:lnTo>
                  <a:pt x="0" y="0"/>
                </a:lnTo>
                <a:lnTo>
                  <a:pt x="358139" y="0"/>
                </a:lnTo>
                <a:lnTo>
                  <a:pt x="358139" y="396239"/>
                </a:lnTo>
                <a:lnTo>
                  <a:pt x="179070" y="396239"/>
                </a:lnTo>
                <a:close/>
              </a:path>
            </a:pathLst>
          </a:custGeom>
          <a:ln w="38097">
            <a:solidFill>
              <a:srgbClr val="000000"/>
            </a:solidFill>
          </a:ln>
        </p:spPr>
        <p:txBody>
          <a:bodyPr wrap="square" lIns="0" tIns="0" rIns="0" bIns="0" rtlCol="0"/>
          <a:lstStyle/>
          <a:p>
            <a:pPr defTabSz="829178"/>
            <a:endParaRPr sz="1632">
              <a:solidFill>
                <a:prstClr val="black"/>
              </a:solidFill>
              <a:latin typeface="Calibri"/>
            </a:endParaRPr>
          </a:p>
        </p:txBody>
      </p:sp>
      <p:sp>
        <p:nvSpPr>
          <p:cNvPr id="6" name="object 6"/>
          <p:cNvSpPr/>
          <p:nvPr/>
        </p:nvSpPr>
        <p:spPr>
          <a:xfrm>
            <a:off x="408831" y="3819373"/>
            <a:ext cx="2643008" cy="740503"/>
          </a:xfrm>
          <a:custGeom>
            <a:avLst/>
            <a:gdLst/>
            <a:ahLst/>
            <a:cxnLst/>
            <a:rect l="l" t="t" r="r" b="b"/>
            <a:pathLst>
              <a:path w="2914650" h="816610">
                <a:moveTo>
                  <a:pt x="0" y="0"/>
                </a:moveTo>
                <a:lnTo>
                  <a:pt x="2914650" y="816610"/>
                </a:lnTo>
              </a:path>
            </a:pathLst>
          </a:custGeom>
          <a:ln w="38097">
            <a:solidFill>
              <a:srgbClr val="000000"/>
            </a:solidFill>
          </a:ln>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408831" y="3784824"/>
            <a:ext cx="2643008" cy="740503"/>
          </a:xfrm>
          <a:custGeom>
            <a:avLst/>
            <a:gdLst/>
            <a:ahLst/>
            <a:cxnLst/>
            <a:rect l="l" t="t" r="r" b="b"/>
            <a:pathLst>
              <a:path w="2914650" h="816610">
                <a:moveTo>
                  <a:pt x="0" y="0"/>
                </a:moveTo>
                <a:lnTo>
                  <a:pt x="2914650" y="816610"/>
                </a:lnTo>
              </a:path>
            </a:pathLst>
          </a:custGeom>
          <a:ln w="38097">
            <a:solidFill>
              <a:srgbClr val="000000"/>
            </a:solidFill>
          </a:ln>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3000015" y="3747972"/>
            <a:ext cx="321307" cy="791175"/>
          </a:xfrm>
          <a:custGeom>
            <a:avLst/>
            <a:gdLst/>
            <a:ahLst/>
            <a:cxnLst/>
            <a:rect l="l" t="t" r="r" b="b"/>
            <a:pathLst>
              <a:path w="354329" h="872489">
                <a:moveTo>
                  <a:pt x="0" y="0"/>
                </a:moveTo>
                <a:lnTo>
                  <a:pt x="354329" y="872490"/>
                </a:lnTo>
              </a:path>
            </a:pathLst>
          </a:custGeom>
          <a:ln w="38097">
            <a:solidFill>
              <a:srgbClr val="000000"/>
            </a:solidFill>
          </a:ln>
        </p:spPr>
        <p:txBody>
          <a:bodyPr wrap="square" lIns="0" tIns="0" rIns="0" bIns="0" rtlCol="0"/>
          <a:lstStyle/>
          <a:p>
            <a:pPr defTabSz="829178"/>
            <a:endParaRPr sz="1632">
              <a:solidFill>
                <a:prstClr val="black"/>
              </a:solidFill>
              <a:latin typeface="Calibri"/>
            </a:endParaRPr>
          </a:p>
        </p:txBody>
      </p:sp>
      <p:sp>
        <p:nvSpPr>
          <p:cNvPr id="9" name="object 9"/>
          <p:cNvSpPr/>
          <p:nvPr/>
        </p:nvSpPr>
        <p:spPr>
          <a:xfrm>
            <a:off x="3000015" y="3713423"/>
            <a:ext cx="321307" cy="791175"/>
          </a:xfrm>
          <a:custGeom>
            <a:avLst/>
            <a:gdLst/>
            <a:ahLst/>
            <a:cxnLst/>
            <a:rect l="l" t="t" r="r" b="b"/>
            <a:pathLst>
              <a:path w="354329" h="872489">
                <a:moveTo>
                  <a:pt x="0" y="0"/>
                </a:moveTo>
                <a:lnTo>
                  <a:pt x="354329" y="872490"/>
                </a:lnTo>
              </a:path>
            </a:pathLst>
          </a:custGeom>
          <a:ln w="38097">
            <a:solidFill>
              <a:srgbClr val="000000"/>
            </a:solidFill>
          </a:ln>
        </p:spPr>
        <p:txBody>
          <a:bodyPr wrap="square" lIns="0" tIns="0" rIns="0" bIns="0" rtlCol="0"/>
          <a:lstStyle/>
          <a:p>
            <a:pPr defTabSz="829178"/>
            <a:endParaRPr sz="1632">
              <a:solidFill>
                <a:prstClr val="black"/>
              </a:solidFill>
              <a:latin typeface="Calibri"/>
            </a:endParaRPr>
          </a:p>
        </p:txBody>
      </p:sp>
      <p:sp>
        <p:nvSpPr>
          <p:cNvPr id="10" name="object 10"/>
          <p:cNvSpPr txBox="1"/>
          <p:nvPr/>
        </p:nvSpPr>
        <p:spPr>
          <a:xfrm>
            <a:off x="908642" y="6493475"/>
            <a:ext cx="6530935" cy="262787"/>
          </a:xfrm>
          <a:prstGeom prst="rect">
            <a:avLst/>
          </a:prstGeom>
        </p:spPr>
        <p:txBody>
          <a:bodyPr vert="horz" wrap="square" lIns="0" tIns="11516" rIns="0" bIns="0" rtlCol="0">
            <a:spAutoFit/>
          </a:bodyPr>
          <a:lstStyle/>
          <a:p>
            <a:pPr marL="11516" defTabSz="829178">
              <a:spcBef>
                <a:spcPts val="91"/>
              </a:spcBef>
            </a:pPr>
            <a:r>
              <a:rPr sz="1632" spc="-5" dirty="0">
                <a:solidFill>
                  <a:srgbClr val="000066"/>
                </a:solidFill>
                <a:latin typeface="Calibri"/>
                <a:cs typeface="Calibri"/>
              </a:rPr>
              <a:t>Chl de </a:t>
            </a:r>
            <a:r>
              <a:rPr sz="1632" spc="-9" dirty="0">
                <a:solidFill>
                  <a:srgbClr val="000066"/>
                </a:solidFill>
                <a:latin typeface="Calibri"/>
                <a:cs typeface="Calibri"/>
              </a:rPr>
              <a:t>surface </a:t>
            </a:r>
            <a:r>
              <a:rPr sz="1632" spc="5" dirty="0">
                <a:solidFill>
                  <a:srgbClr val="000066"/>
                </a:solidFill>
                <a:latin typeface="Calibri"/>
                <a:cs typeface="Calibri"/>
              </a:rPr>
              <a:t>(mg/m</a:t>
            </a:r>
            <a:r>
              <a:rPr sz="1428" spc="6" baseline="29100" dirty="0">
                <a:solidFill>
                  <a:srgbClr val="000066"/>
                </a:solidFill>
                <a:latin typeface="Calibri"/>
                <a:cs typeface="Calibri"/>
              </a:rPr>
              <a:t>3</a:t>
            </a:r>
            <a:r>
              <a:rPr sz="1632" spc="5" dirty="0">
                <a:solidFill>
                  <a:srgbClr val="000066"/>
                </a:solidFill>
                <a:latin typeface="Calibri"/>
                <a:cs typeface="Calibri"/>
              </a:rPr>
              <a:t>) </a:t>
            </a:r>
            <a:r>
              <a:rPr sz="1632" spc="-9" dirty="0">
                <a:solidFill>
                  <a:srgbClr val="000066"/>
                </a:solidFill>
                <a:latin typeface="Calibri"/>
                <a:cs typeface="Calibri"/>
              </a:rPr>
              <a:t>moyenne </a:t>
            </a:r>
            <a:r>
              <a:rPr sz="1632" dirty="0">
                <a:solidFill>
                  <a:srgbClr val="000066"/>
                </a:solidFill>
                <a:latin typeface="Calibri"/>
                <a:cs typeface="Calibri"/>
              </a:rPr>
              <a:t>sur </a:t>
            </a:r>
            <a:r>
              <a:rPr sz="1632" spc="-5" dirty="0">
                <a:solidFill>
                  <a:srgbClr val="000066"/>
                </a:solidFill>
                <a:latin typeface="Calibri"/>
                <a:cs typeface="Calibri"/>
              </a:rPr>
              <a:t>1998-2014 </a:t>
            </a:r>
            <a:r>
              <a:rPr sz="1632" spc="-9" dirty="0">
                <a:solidFill>
                  <a:srgbClr val="000066"/>
                </a:solidFill>
                <a:latin typeface="Calibri"/>
                <a:cs typeface="Calibri"/>
              </a:rPr>
              <a:t>(produit satellite</a:t>
            </a:r>
            <a:r>
              <a:rPr sz="1632" spc="32" dirty="0">
                <a:solidFill>
                  <a:srgbClr val="000066"/>
                </a:solidFill>
                <a:latin typeface="Calibri"/>
                <a:cs typeface="Calibri"/>
              </a:rPr>
              <a:t> </a:t>
            </a:r>
            <a:r>
              <a:rPr sz="1632" spc="-5" dirty="0">
                <a:solidFill>
                  <a:srgbClr val="000066"/>
                </a:solidFill>
                <a:latin typeface="Calibri"/>
                <a:cs typeface="Calibri"/>
              </a:rPr>
              <a:t>Globcolour)</a:t>
            </a:r>
            <a:endParaRPr sz="1632">
              <a:solidFill>
                <a:prstClr val="black"/>
              </a:solidFill>
              <a:latin typeface="Calibri"/>
              <a:cs typeface="Calibri"/>
            </a:endParaRPr>
          </a:p>
        </p:txBody>
      </p:sp>
      <p:sp>
        <p:nvSpPr>
          <p:cNvPr id="11" name="object 11"/>
          <p:cNvSpPr/>
          <p:nvPr/>
        </p:nvSpPr>
        <p:spPr>
          <a:xfrm>
            <a:off x="7042262" y="3655841"/>
            <a:ext cx="1965845" cy="1897898"/>
          </a:xfrm>
          <a:prstGeom prst="rect">
            <a:avLst/>
          </a:prstGeom>
          <a:blipFill>
            <a:blip r:embed="rId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2" name="object 12"/>
          <p:cNvSpPr/>
          <p:nvPr/>
        </p:nvSpPr>
        <p:spPr>
          <a:xfrm>
            <a:off x="5875653" y="4461987"/>
            <a:ext cx="2130529" cy="2067189"/>
          </a:xfrm>
          <a:prstGeom prst="rect">
            <a:avLst/>
          </a:prstGeom>
          <a:blipFill>
            <a:blip r:embed="rId5"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3" name="object 13"/>
          <p:cNvSpPr txBox="1"/>
          <p:nvPr/>
        </p:nvSpPr>
        <p:spPr>
          <a:xfrm>
            <a:off x="130135" y="718014"/>
            <a:ext cx="7272589" cy="673261"/>
          </a:xfrm>
          <a:prstGeom prst="rect">
            <a:avLst/>
          </a:prstGeom>
          <a:solidFill>
            <a:srgbClr val="4371C3"/>
          </a:solidFill>
          <a:ln w="12579">
            <a:solidFill>
              <a:srgbClr val="31538F"/>
            </a:solidFill>
          </a:ln>
        </p:spPr>
        <p:txBody>
          <a:bodyPr vert="horz" wrap="square" lIns="0" tIns="169291" rIns="0" bIns="0" rtlCol="0">
            <a:spAutoFit/>
          </a:bodyPr>
          <a:lstStyle/>
          <a:p>
            <a:pPr algn="ctr" defTabSz="829178">
              <a:spcBef>
                <a:spcPts val="1333"/>
              </a:spcBef>
            </a:pPr>
            <a:r>
              <a:rPr sz="1632" spc="-14" dirty="0">
                <a:solidFill>
                  <a:srgbClr val="FFFFFF"/>
                </a:solidFill>
                <a:latin typeface="Calibri"/>
                <a:cs typeface="Calibri"/>
              </a:rPr>
              <a:t>Projet </a:t>
            </a:r>
            <a:r>
              <a:rPr sz="1632" spc="-5" dirty="0">
                <a:solidFill>
                  <a:srgbClr val="FFFFFF"/>
                </a:solidFill>
                <a:latin typeface="Calibri"/>
                <a:cs typeface="Calibri"/>
              </a:rPr>
              <a:t>Moana </a:t>
            </a:r>
            <a:r>
              <a:rPr sz="1632" spc="-9" dirty="0">
                <a:solidFill>
                  <a:srgbClr val="FFFFFF"/>
                </a:solidFill>
                <a:latin typeface="Calibri"/>
                <a:cs typeface="Calibri"/>
              </a:rPr>
              <a:t>Maty </a:t>
            </a:r>
            <a:r>
              <a:rPr sz="1632" spc="-5" dirty="0">
                <a:solidFill>
                  <a:srgbClr val="FFFFFF"/>
                </a:solidFill>
                <a:latin typeface="Calibri"/>
                <a:cs typeface="Calibri"/>
              </a:rPr>
              <a:t>(« ocean </a:t>
            </a:r>
            <a:r>
              <a:rPr sz="1632" spc="-9" dirty="0">
                <a:solidFill>
                  <a:srgbClr val="FFFFFF"/>
                </a:solidFill>
                <a:latin typeface="Calibri"/>
                <a:cs typeface="Calibri"/>
              </a:rPr>
              <a:t>vert </a:t>
            </a:r>
            <a:r>
              <a:rPr sz="1632" dirty="0">
                <a:solidFill>
                  <a:srgbClr val="FFFFFF"/>
                </a:solidFill>
                <a:latin typeface="Calibri"/>
                <a:cs typeface="Calibri"/>
              </a:rPr>
              <a:t>» en </a:t>
            </a:r>
            <a:r>
              <a:rPr sz="1632" spc="-5" dirty="0">
                <a:solidFill>
                  <a:srgbClr val="FFFFFF"/>
                </a:solidFill>
                <a:latin typeface="Calibri"/>
                <a:cs typeface="Calibri"/>
              </a:rPr>
              <a:t>polynésien)</a:t>
            </a:r>
            <a:r>
              <a:rPr sz="1632" spc="18" dirty="0">
                <a:solidFill>
                  <a:srgbClr val="FFFFFF"/>
                </a:solidFill>
                <a:latin typeface="Calibri"/>
                <a:cs typeface="Calibri"/>
              </a:rPr>
              <a:t> </a:t>
            </a:r>
            <a:r>
              <a:rPr sz="1632" spc="-5" dirty="0">
                <a:solidFill>
                  <a:srgbClr val="FFFFFF"/>
                </a:solidFill>
                <a:latin typeface="Calibri"/>
                <a:cs typeface="Calibri"/>
              </a:rPr>
              <a:t>2014-2020</a:t>
            </a:r>
            <a:endParaRPr sz="1632">
              <a:solidFill>
                <a:prstClr val="black"/>
              </a:solidFill>
              <a:latin typeface="Calibri"/>
              <a:cs typeface="Calibri"/>
            </a:endParaRPr>
          </a:p>
          <a:p>
            <a:pPr algn="ctr" defTabSz="829178"/>
            <a:r>
              <a:rPr sz="1632" dirty="0">
                <a:solidFill>
                  <a:srgbClr val="FFFFFF"/>
                </a:solidFill>
                <a:latin typeface="Wingdings"/>
                <a:cs typeface="Wingdings"/>
              </a:rPr>
              <a:t></a:t>
            </a:r>
            <a:r>
              <a:rPr sz="1632" dirty="0">
                <a:solidFill>
                  <a:srgbClr val="FFFFFF"/>
                </a:solidFill>
                <a:latin typeface="Times New Roman"/>
                <a:cs typeface="Times New Roman"/>
              </a:rPr>
              <a:t> </a:t>
            </a:r>
            <a:r>
              <a:rPr sz="1632" spc="-9" dirty="0">
                <a:solidFill>
                  <a:srgbClr val="FFFFFF"/>
                </a:solidFill>
                <a:latin typeface="Calibri"/>
                <a:cs typeface="Calibri"/>
              </a:rPr>
              <a:t>comprendre </a:t>
            </a:r>
            <a:r>
              <a:rPr sz="1632" spc="-14" dirty="0">
                <a:solidFill>
                  <a:srgbClr val="FFFFFF"/>
                </a:solidFill>
                <a:latin typeface="Calibri"/>
                <a:cs typeface="Calibri"/>
              </a:rPr>
              <a:t>l’enrichissement </a:t>
            </a:r>
            <a:r>
              <a:rPr sz="1632" spc="-5" dirty="0">
                <a:solidFill>
                  <a:srgbClr val="FFFFFF"/>
                </a:solidFill>
                <a:latin typeface="Calibri"/>
                <a:cs typeface="Calibri"/>
              </a:rPr>
              <a:t>biologique dans </a:t>
            </a:r>
            <a:r>
              <a:rPr sz="1632" spc="-18" dirty="0">
                <a:solidFill>
                  <a:srgbClr val="FFFFFF"/>
                </a:solidFill>
                <a:latin typeface="Calibri"/>
                <a:cs typeface="Calibri"/>
              </a:rPr>
              <a:t>l’archipel </a:t>
            </a:r>
            <a:r>
              <a:rPr sz="1632" dirty="0">
                <a:solidFill>
                  <a:srgbClr val="FFFFFF"/>
                </a:solidFill>
                <a:latin typeface="Calibri"/>
                <a:cs typeface="Calibri"/>
              </a:rPr>
              <a:t>des</a:t>
            </a:r>
            <a:r>
              <a:rPr sz="1632" spc="-14" dirty="0">
                <a:solidFill>
                  <a:srgbClr val="FFFFFF"/>
                </a:solidFill>
                <a:latin typeface="Calibri"/>
                <a:cs typeface="Calibri"/>
              </a:rPr>
              <a:t> </a:t>
            </a:r>
            <a:r>
              <a:rPr sz="1632" spc="-5" dirty="0">
                <a:solidFill>
                  <a:srgbClr val="FFFFFF"/>
                </a:solidFill>
                <a:latin typeface="Calibri"/>
                <a:cs typeface="Calibri"/>
              </a:rPr>
              <a:t>Marquises</a:t>
            </a:r>
            <a:endParaRPr sz="1632">
              <a:solidFill>
                <a:prstClr val="black"/>
              </a:solidFill>
              <a:latin typeface="Calibri"/>
              <a:cs typeface="Calibri"/>
            </a:endParaRPr>
          </a:p>
        </p:txBody>
      </p:sp>
      <p:sp>
        <p:nvSpPr>
          <p:cNvPr id="14" name="object 14"/>
          <p:cNvSpPr/>
          <p:nvPr/>
        </p:nvSpPr>
        <p:spPr>
          <a:xfrm>
            <a:off x="5773157" y="2260056"/>
            <a:ext cx="3040322" cy="1201158"/>
          </a:xfrm>
          <a:custGeom>
            <a:avLst/>
            <a:gdLst/>
            <a:ahLst/>
            <a:cxnLst/>
            <a:rect l="l" t="t" r="r" b="b"/>
            <a:pathLst>
              <a:path w="3352800" h="1324610">
                <a:moveTo>
                  <a:pt x="3352799" y="0"/>
                </a:moveTo>
                <a:lnTo>
                  <a:pt x="0" y="0"/>
                </a:lnTo>
                <a:lnTo>
                  <a:pt x="0" y="1324610"/>
                </a:lnTo>
                <a:lnTo>
                  <a:pt x="3352799" y="1324610"/>
                </a:lnTo>
                <a:lnTo>
                  <a:pt x="3352799" y="0"/>
                </a:lnTo>
                <a:close/>
              </a:path>
            </a:pathLst>
          </a:custGeom>
          <a:solidFill>
            <a:srgbClr val="4371C3"/>
          </a:solidFill>
        </p:spPr>
        <p:txBody>
          <a:bodyPr wrap="square" lIns="0" tIns="0" rIns="0" bIns="0" rtlCol="0"/>
          <a:lstStyle/>
          <a:p>
            <a:pPr defTabSz="829178"/>
            <a:endParaRPr sz="1632">
              <a:solidFill>
                <a:prstClr val="black"/>
              </a:solidFill>
              <a:latin typeface="Calibri"/>
            </a:endParaRPr>
          </a:p>
        </p:txBody>
      </p:sp>
      <p:sp>
        <p:nvSpPr>
          <p:cNvPr id="15" name="object 15"/>
          <p:cNvSpPr/>
          <p:nvPr/>
        </p:nvSpPr>
        <p:spPr>
          <a:xfrm>
            <a:off x="5773157" y="2260056"/>
            <a:ext cx="3040322" cy="1201158"/>
          </a:xfrm>
          <a:custGeom>
            <a:avLst/>
            <a:gdLst/>
            <a:ahLst/>
            <a:cxnLst/>
            <a:rect l="l" t="t" r="r" b="b"/>
            <a:pathLst>
              <a:path w="3352800" h="1324610">
                <a:moveTo>
                  <a:pt x="1676399" y="1324610"/>
                </a:moveTo>
                <a:lnTo>
                  <a:pt x="0" y="1324610"/>
                </a:lnTo>
                <a:lnTo>
                  <a:pt x="0" y="0"/>
                </a:lnTo>
                <a:lnTo>
                  <a:pt x="3352799" y="0"/>
                </a:lnTo>
                <a:lnTo>
                  <a:pt x="3352799" y="1324610"/>
                </a:lnTo>
                <a:lnTo>
                  <a:pt x="1676399" y="1324610"/>
                </a:lnTo>
                <a:close/>
              </a:path>
            </a:pathLst>
          </a:custGeom>
          <a:ln w="12579">
            <a:solidFill>
              <a:srgbClr val="31538F"/>
            </a:solidFill>
          </a:ln>
        </p:spPr>
        <p:txBody>
          <a:bodyPr wrap="square" lIns="0" tIns="0" rIns="0" bIns="0" rtlCol="0"/>
          <a:lstStyle/>
          <a:p>
            <a:pPr defTabSz="829178"/>
            <a:endParaRPr sz="1632">
              <a:solidFill>
                <a:prstClr val="black"/>
              </a:solidFill>
              <a:latin typeface="Calibri"/>
            </a:endParaRPr>
          </a:p>
        </p:txBody>
      </p:sp>
      <p:sp>
        <p:nvSpPr>
          <p:cNvPr id="16" name="object 16"/>
          <p:cNvSpPr txBox="1"/>
          <p:nvPr/>
        </p:nvSpPr>
        <p:spPr>
          <a:xfrm>
            <a:off x="5854923" y="2317638"/>
            <a:ext cx="80615" cy="765104"/>
          </a:xfrm>
          <a:prstGeom prst="rect">
            <a:avLst/>
          </a:prstGeom>
        </p:spPr>
        <p:txBody>
          <a:bodyPr vert="horz" wrap="square" lIns="0" tIns="11516" rIns="0" bIns="0" rtlCol="0">
            <a:spAutoFit/>
          </a:bodyPr>
          <a:lstStyle/>
          <a:p>
            <a:pPr defTabSz="829178">
              <a:spcBef>
                <a:spcPts val="91"/>
              </a:spcBef>
            </a:pPr>
            <a:r>
              <a:rPr sz="1632" spc="-5" dirty="0">
                <a:solidFill>
                  <a:srgbClr val="FFFFFF"/>
                </a:solidFill>
                <a:latin typeface="Arial"/>
                <a:cs typeface="Arial"/>
              </a:rPr>
              <a:t>-</a:t>
            </a:r>
            <a:endParaRPr sz="1632">
              <a:solidFill>
                <a:prstClr val="black"/>
              </a:solidFill>
              <a:latin typeface="Arial"/>
              <a:cs typeface="Arial"/>
            </a:endParaRPr>
          </a:p>
          <a:p>
            <a:pPr defTabSz="829178"/>
            <a:r>
              <a:rPr sz="1632" spc="-5" dirty="0">
                <a:solidFill>
                  <a:srgbClr val="FFFFFF"/>
                </a:solidFill>
                <a:latin typeface="Arial"/>
                <a:cs typeface="Arial"/>
              </a:rPr>
              <a:t>-</a:t>
            </a:r>
            <a:endParaRPr sz="1632">
              <a:solidFill>
                <a:prstClr val="black"/>
              </a:solidFill>
              <a:latin typeface="Arial"/>
              <a:cs typeface="Arial"/>
            </a:endParaRPr>
          </a:p>
          <a:p>
            <a:pPr defTabSz="829178"/>
            <a:r>
              <a:rPr sz="1632" spc="-5" dirty="0">
                <a:solidFill>
                  <a:srgbClr val="FFFFFF"/>
                </a:solidFill>
                <a:latin typeface="Arial"/>
                <a:cs typeface="Arial"/>
              </a:rPr>
              <a:t>-</a:t>
            </a:r>
            <a:endParaRPr sz="1632">
              <a:solidFill>
                <a:prstClr val="black"/>
              </a:solidFill>
              <a:latin typeface="Arial"/>
              <a:cs typeface="Arial"/>
            </a:endParaRPr>
          </a:p>
        </p:txBody>
      </p:sp>
      <p:sp>
        <p:nvSpPr>
          <p:cNvPr id="17" name="object 17"/>
          <p:cNvSpPr txBox="1"/>
          <p:nvPr/>
        </p:nvSpPr>
        <p:spPr>
          <a:xfrm>
            <a:off x="6114043" y="2351036"/>
            <a:ext cx="2533026" cy="1016262"/>
          </a:xfrm>
          <a:prstGeom prst="rect">
            <a:avLst/>
          </a:prstGeom>
        </p:spPr>
        <p:txBody>
          <a:bodyPr vert="horz" wrap="square" lIns="0" tIns="11516" rIns="0" bIns="0" rtlCol="0">
            <a:spAutoFit/>
          </a:bodyPr>
          <a:lstStyle/>
          <a:p>
            <a:pPr marR="570636" defTabSz="829178">
              <a:spcBef>
                <a:spcPts val="91"/>
              </a:spcBef>
            </a:pPr>
            <a:r>
              <a:rPr sz="1632" spc="-9" dirty="0">
                <a:solidFill>
                  <a:srgbClr val="FFFFFF"/>
                </a:solidFill>
                <a:latin typeface="Calibri"/>
                <a:cs typeface="Calibri"/>
              </a:rPr>
              <a:t>Approche satellite  Approche</a:t>
            </a:r>
            <a:r>
              <a:rPr sz="1632" spc="-14" dirty="0">
                <a:solidFill>
                  <a:srgbClr val="FFFFFF"/>
                </a:solidFill>
                <a:latin typeface="Calibri"/>
                <a:cs typeface="Calibri"/>
              </a:rPr>
              <a:t> </a:t>
            </a:r>
            <a:r>
              <a:rPr sz="1632" spc="-9" dirty="0">
                <a:solidFill>
                  <a:srgbClr val="FFFFFF"/>
                </a:solidFill>
                <a:latin typeface="Calibri"/>
                <a:cs typeface="Calibri"/>
              </a:rPr>
              <a:t>modélisation</a:t>
            </a:r>
            <a:endParaRPr sz="1632">
              <a:solidFill>
                <a:prstClr val="black"/>
              </a:solidFill>
              <a:latin typeface="Calibri"/>
              <a:cs typeface="Calibri"/>
            </a:endParaRPr>
          </a:p>
          <a:p>
            <a:pPr defTabSz="829178"/>
            <a:r>
              <a:rPr sz="1632" dirty="0">
                <a:solidFill>
                  <a:srgbClr val="FFFFFF"/>
                </a:solidFill>
                <a:latin typeface="Calibri"/>
                <a:cs typeface="Calibri"/>
              </a:rPr>
              <a:t>2 </a:t>
            </a:r>
            <a:r>
              <a:rPr sz="1632" spc="-5" dirty="0">
                <a:solidFill>
                  <a:srgbClr val="FFFFFF"/>
                </a:solidFill>
                <a:latin typeface="Calibri"/>
                <a:cs typeface="Calibri"/>
              </a:rPr>
              <a:t>campagnes </a:t>
            </a:r>
            <a:r>
              <a:rPr sz="1632" dirty="0">
                <a:solidFill>
                  <a:srgbClr val="FFFFFF"/>
                </a:solidFill>
                <a:latin typeface="Calibri"/>
                <a:cs typeface="Calibri"/>
              </a:rPr>
              <a:t>en mer en</a:t>
            </a:r>
            <a:r>
              <a:rPr sz="1632" spc="290" dirty="0">
                <a:solidFill>
                  <a:srgbClr val="FFFFFF"/>
                </a:solidFill>
                <a:latin typeface="Calibri"/>
                <a:cs typeface="Calibri"/>
              </a:rPr>
              <a:t> </a:t>
            </a:r>
            <a:r>
              <a:rPr sz="1632" spc="-5" dirty="0">
                <a:solidFill>
                  <a:srgbClr val="FFFFFF"/>
                </a:solidFill>
                <a:latin typeface="Calibri"/>
                <a:cs typeface="Calibri"/>
              </a:rPr>
              <a:t>2018</a:t>
            </a:r>
            <a:endParaRPr sz="1632">
              <a:solidFill>
                <a:prstClr val="black"/>
              </a:solidFill>
              <a:latin typeface="Calibri"/>
              <a:cs typeface="Calibri"/>
            </a:endParaRPr>
          </a:p>
          <a:p>
            <a:pPr defTabSz="829178"/>
            <a:r>
              <a:rPr sz="1632" spc="-9" dirty="0">
                <a:solidFill>
                  <a:srgbClr val="FFFFFF"/>
                </a:solidFill>
                <a:latin typeface="Calibri"/>
                <a:cs typeface="Calibri"/>
              </a:rPr>
              <a:t>et </a:t>
            </a:r>
            <a:r>
              <a:rPr sz="1632" spc="-5" dirty="0">
                <a:solidFill>
                  <a:srgbClr val="FFFFFF"/>
                </a:solidFill>
                <a:latin typeface="Calibri"/>
                <a:cs typeface="Calibri"/>
              </a:rPr>
              <a:t>2019</a:t>
            </a:r>
            <a:endParaRPr sz="1632">
              <a:solidFill>
                <a:prstClr val="black"/>
              </a:solidFill>
              <a:latin typeface="Calibri"/>
              <a:cs typeface="Calibri"/>
            </a:endParaRPr>
          </a:p>
        </p:txBody>
      </p:sp>
      <p:sp>
        <p:nvSpPr>
          <p:cNvPr id="18" name="object 18"/>
          <p:cNvSpPr txBox="1">
            <a:spLocks noGrp="1"/>
          </p:cNvSpPr>
          <p:nvPr>
            <p:ph type="title"/>
          </p:nvPr>
        </p:nvSpPr>
        <p:spPr>
          <a:xfrm>
            <a:off x="2898670" y="3999"/>
            <a:ext cx="3338021" cy="614358"/>
          </a:xfrm>
          <a:prstGeom prst="rect">
            <a:avLst/>
          </a:prstGeom>
        </p:spPr>
        <p:txBody>
          <a:bodyPr vert="horz" wrap="square" lIns="0" tIns="11516" rIns="0" bIns="0" rtlCol="0">
            <a:spAutoFit/>
          </a:bodyPr>
          <a:lstStyle/>
          <a:p>
            <a:pPr marL="2303" algn="ctr">
              <a:lnSpc>
                <a:spcPts val="2770"/>
              </a:lnSpc>
              <a:spcBef>
                <a:spcPts val="91"/>
              </a:spcBef>
            </a:pPr>
            <a:r>
              <a:rPr sz="2358" b="1" spc="-5" dirty="0">
                <a:solidFill>
                  <a:srgbClr val="000000"/>
                </a:solidFill>
                <a:latin typeface="Arial"/>
                <a:cs typeface="Arial"/>
              </a:rPr>
              <a:t>Pacifique</a:t>
            </a:r>
            <a:r>
              <a:rPr sz="2358" b="1" spc="-9" dirty="0">
                <a:solidFill>
                  <a:srgbClr val="000000"/>
                </a:solidFill>
                <a:latin typeface="Arial"/>
                <a:cs typeface="Arial"/>
              </a:rPr>
              <a:t> </a:t>
            </a:r>
            <a:r>
              <a:rPr sz="2358" b="1" spc="-18" dirty="0">
                <a:solidFill>
                  <a:srgbClr val="000000"/>
                </a:solidFill>
                <a:latin typeface="Arial"/>
                <a:cs typeface="Arial"/>
              </a:rPr>
              <a:t>Tropical</a:t>
            </a:r>
            <a:endParaRPr sz="2358">
              <a:latin typeface="Arial"/>
              <a:cs typeface="Arial"/>
            </a:endParaRPr>
          </a:p>
          <a:p>
            <a:pPr algn="ctr">
              <a:lnSpc>
                <a:spcPts val="1900"/>
              </a:lnSpc>
            </a:pPr>
            <a:r>
              <a:rPr sz="1632" b="1" spc="-63" dirty="0">
                <a:solidFill>
                  <a:srgbClr val="000000"/>
                </a:solidFill>
                <a:latin typeface="Arial"/>
                <a:cs typeface="Arial"/>
              </a:rPr>
              <a:t>(T. </a:t>
            </a:r>
            <a:r>
              <a:rPr sz="1632" b="1" spc="-5" dirty="0">
                <a:solidFill>
                  <a:srgbClr val="000000"/>
                </a:solidFill>
                <a:latin typeface="Arial"/>
                <a:cs typeface="Arial"/>
              </a:rPr>
              <a:t>Gorgues, C. </a:t>
            </a:r>
            <a:r>
              <a:rPr sz="1632" b="1" spc="-9" dirty="0">
                <a:solidFill>
                  <a:srgbClr val="000000"/>
                </a:solidFill>
                <a:latin typeface="Arial"/>
                <a:cs typeface="Arial"/>
              </a:rPr>
              <a:t>Maes, </a:t>
            </a:r>
            <a:r>
              <a:rPr sz="1632" b="1" spc="-5" dirty="0">
                <a:solidFill>
                  <a:srgbClr val="000000"/>
                </a:solidFill>
                <a:latin typeface="Arial"/>
                <a:cs typeface="Arial"/>
              </a:rPr>
              <a:t>E.</a:t>
            </a:r>
            <a:r>
              <a:rPr sz="1632" b="1" spc="63" dirty="0">
                <a:solidFill>
                  <a:srgbClr val="000000"/>
                </a:solidFill>
                <a:latin typeface="Arial"/>
                <a:cs typeface="Arial"/>
              </a:rPr>
              <a:t> </a:t>
            </a:r>
            <a:r>
              <a:rPr sz="1632" b="1" spc="-5" dirty="0">
                <a:solidFill>
                  <a:srgbClr val="000000"/>
                </a:solidFill>
                <a:latin typeface="Arial"/>
                <a:cs typeface="Arial"/>
              </a:rPr>
              <a:t>Martinez)</a:t>
            </a:r>
            <a:endParaRPr sz="1632">
              <a:latin typeface="Arial"/>
              <a:cs typeface="Arial"/>
            </a:endParaRPr>
          </a:p>
        </p:txBody>
      </p:sp>
    </p:spTree>
    <p:extLst>
      <p:ext uri="{BB962C8B-B14F-4D97-AF65-F5344CB8AC3E}">
        <p14:creationId xmlns:p14="http://schemas.microsoft.com/office/powerpoint/2010/main" val="2865788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7703" y="602850"/>
            <a:ext cx="4166048" cy="402441"/>
          </a:xfrm>
          <a:prstGeom prst="rect">
            <a:avLst/>
          </a:prstGeom>
        </p:spPr>
        <p:txBody>
          <a:bodyPr vert="horz" wrap="square" lIns="0" tIns="11516" rIns="0" bIns="0" rtlCol="0">
            <a:spAutoFit/>
          </a:bodyPr>
          <a:lstStyle/>
          <a:p>
            <a:pPr marL="421499" defTabSz="829178">
              <a:spcBef>
                <a:spcPts val="91"/>
              </a:spcBef>
              <a:tabLst>
                <a:tab pos="2861815" algn="l"/>
              </a:tabLst>
            </a:pPr>
            <a:r>
              <a:rPr sz="3809" baseline="2976" dirty="0">
                <a:solidFill>
                  <a:srgbClr val="FFFFFF"/>
                </a:solidFill>
                <a:latin typeface="Wingdings"/>
                <a:cs typeface="Wingdings"/>
              </a:rPr>
              <a:t></a:t>
            </a:r>
            <a:r>
              <a:rPr sz="3809" spc="218" baseline="2976" dirty="0">
                <a:solidFill>
                  <a:srgbClr val="FFFFFF"/>
                </a:solidFill>
                <a:latin typeface="Times New Roman"/>
                <a:cs typeface="Times New Roman"/>
              </a:rPr>
              <a:t> </a:t>
            </a:r>
            <a:r>
              <a:rPr sz="2539" spc="-14" dirty="0">
                <a:solidFill>
                  <a:srgbClr val="FFFFFF"/>
                </a:solidFill>
                <a:latin typeface="Calibri"/>
                <a:cs typeface="Calibri"/>
              </a:rPr>
              <a:t>Collaborations	</a:t>
            </a:r>
            <a:r>
              <a:rPr sz="2539" dirty="0">
                <a:solidFill>
                  <a:srgbClr val="FFFFFF"/>
                </a:solidFill>
                <a:latin typeface="Calibri"/>
                <a:cs typeface="Calibri"/>
              </a:rPr>
              <a:t>au</a:t>
            </a:r>
            <a:r>
              <a:rPr sz="2539" spc="-18" dirty="0">
                <a:solidFill>
                  <a:srgbClr val="FFFFFF"/>
                </a:solidFill>
                <a:latin typeface="Calibri"/>
                <a:cs typeface="Calibri"/>
              </a:rPr>
              <a:t> </a:t>
            </a:r>
            <a:r>
              <a:rPr sz="2539" spc="-5" dirty="0">
                <a:solidFill>
                  <a:srgbClr val="FFFFFF"/>
                </a:solidFill>
                <a:latin typeface="Calibri"/>
                <a:cs typeface="Calibri"/>
              </a:rPr>
              <a:t>Sud</a:t>
            </a:r>
            <a:endParaRPr sz="2539">
              <a:solidFill>
                <a:prstClr val="black"/>
              </a:solidFill>
              <a:latin typeface="Calibri"/>
              <a:cs typeface="Calibri"/>
            </a:endParaRPr>
          </a:p>
        </p:txBody>
      </p:sp>
      <p:sp>
        <p:nvSpPr>
          <p:cNvPr id="3" name="object 3"/>
          <p:cNvSpPr/>
          <p:nvPr/>
        </p:nvSpPr>
        <p:spPr>
          <a:xfrm>
            <a:off x="6540148" y="1033563"/>
            <a:ext cx="1198854" cy="817662"/>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6165866" y="2547966"/>
            <a:ext cx="2218053" cy="702499"/>
          </a:xfrm>
          <a:prstGeom prst="rect">
            <a:avLst/>
          </a:prstGeom>
          <a:blipFill>
            <a:blip r:embed="rId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7167790" y="5323412"/>
            <a:ext cx="1244920" cy="836088"/>
          </a:xfrm>
          <a:prstGeom prst="rect">
            <a:avLst/>
          </a:prstGeom>
          <a:blipFill>
            <a:blip r:embed="rId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6" name="object 6"/>
          <p:cNvSpPr/>
          <p:nvPr/>
        </p:nvSpPr>
        <p:spPr>
          <a:xfrm>
            <a:off x="7053779" y="3691541"/>
            <a:ext cx="839543" cy="567756"/>
          </a:xfrm>
          <a:prstGeom prst="rect">
            <a:avLst/>
          </a:prstGeom>
          <a:blipFill>
            <a:blip r:embed="rId5" cstate="print"/>
            <a:stretch>
              <a:fillRect/>
            </a:stretch>
          </a:blipFill>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7221916" y="4061217"/>
            <a:ext cx="1073326" cy="742806"/>
          </a:xfrm>
          <a:prstGeom prst="rect">
            <a:avLst/>
          </a:prstGeom>
          <a:blipFill>
            <a:blip r:embed="rId6" cstate="print"/>
            <a:stretch>
              <a:fillRect/>
            </a:stretch>
          </a:blipFill>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5155881" y="5474276"/>
            <a:ext cx="1383115" cy="693286"/>
          </a:xfrm>
          <a:prstGeom prst="rect">
            <a:avLst/>
          </a:prstGeom>
          <a:blipFill>
            <a:blip r:embed="rId7" cstate="print"/>
            <a:stretch>
              <a:fillRect/>
            </a:stretch>
          </a:blipFill>
        </p:spPr>
        <p:txBody>
          <a:bodyPr wrap="square" lIns="0" tIns="0" rIns="0" bIns="0" rtlCol="0"/>
          <a:lstStyle/>
          <a:p>
            <a:pPr defTabSz="829178"/>
            <a:endParaRPr sz="1632">
              <a:solidFill>
                <a:prstClr val="black"/>
              </a:solidFill>
              <a:latin typeface="Calibri"/>
            </a:endParaRPr>
          </a:p>
        </p:txBody>
      </p:sp>
      <p:sp>
        <p:nvSpPr>
          <p:cNvPr id="9" name="object 9"/>
          <p:cNvSpPr/>
          <p:nvPr/>
        </p:nvSpPr>
        <p:spPr>
          <a:xfrm>
            <a:off x="5052233" y="1752185"/>
            <a:ext cx="732441" cy="976588"/>
          </a:xfrm>
          <a:prstGeom prst="rect">
            <a:avLst/>
          </a:prstGeom>
          <a:blipFill>
            <a:blip r:embed="rId8"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0" name="object 10"/>
          <p:cNvSpPr/>
          <p:nvPr/>
        </p:nvSpPr>
        <p:spPr>
          <a:xfrm>
            <a:off x="5418454" y="3817070"/>
            <a:ext cx="649523" cy="1137818"/>
          </a:xfrm>
          <a:prstGeom prst="rect">
            <a:avLst/>
          </a:prstGeom>
          <a:blipFill>
            <a:blip r:embed="rId9"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1" name="object 11"/>
          <p:cNvSpPr/>
          <p:nvPr/>
        </p:nvSpPr>
        <p:spPr>
          <a:xfrm>
            <a:off x="191172" y="61581"/>
            <a:ext cx="3984665" cy="6687558"/>
          </a:xfrm>
          <a:custGeom>
            <a:avLst/>
            <a:gdLst/>
            <a:ahLst/>
            <a:cxnLst/>
            <a:rect l="l" t="t" r="r" b="b"/>
            <a:pathLst>
              <a:path w="4394200" h="7374890">
                <a:moveTo>
                  <a:pt x="4394200" y="0"/>
                </a:moveTo>
                <a:lnTo>
                  <a:pt x="0" y="0"/>
                </a:lnTo>
                <a:lnTo>
                  <a:pt x="0" y="7374889"/>
                </a:lnTo>
                <a:lnTo>
                  <a:pt x="4394200" y="7374889"/>
                </a:lnTo>
                <a:lnTo>
                  <a:pt x="4394200" y="0"/>
                </a:lnTo>
                <a:close/>
              </a:path>
            </a:pathLst>
          </a:custGeom>
          <a:solidFill>
            <a:srgbClr val="4371C3"/>
          </a:solidFill>
        </p:spPr>
        <p:txBody>
          <a:bodyPr wrap="square" lIns="0" tIns="0" rIns="0" bIns="0" rtlCol="0"/>
          <a:lstStyle/>
          <a:p>
            <a:pPr defTabSz="829178"/>
            <a:endParaRPr sz="1632">
              <a:solidFill>
                <a:prstClr val="black"/>
              </a:solidFill>
              <a:latin typeface="Calibri"/>
            </a:endParaRPr>
          </a:p>
        </p:txBody>
      </p:sp>
      <p:sp>
        <p:nvSpPr>
          <p:cNvPr id="12" name="object 12"/>
          <p:cNvSpPr txBox="1"/>
          <p:nvPr/>
        </p:nvSpPr>
        <p:spPr>
          <a:xfrm>
            <a:off x="191172" y="61581"/>
            <a:ext cx="3984665" cy="1639151"/>
          </a:xfrm>
          <a:prstGeom prst="rect">
            <a:avLst/>
          </a:prstGeom>
          <a:ln w="12579">
            <a:solidFill>
              <a:srgbClr val="31538F"/>
            </a:solidFill>
          </a:ln>
        </p:spPr>
        <p:txBody>
          <a:bodyPr vert="horz" wrap="square" lIns="0" tIns="6334" rIns="0" bIns="0" rtlCol="0">
            <a:spAutoFit/>
          </a:bodyPr>
          <a:lstStyle/>
          <a:p>
            <a:pPr defTabSz="829178">
              <a:spcBef>
                <a:spcPts val="50"/>
              </a:spcBef>
            </a:pPr>
            <a:endParaRPr sz="2992">
              <a:solidFill>
                <a:prstClr val="black"/>
              </a:solidFill>
              <a:latin typeface="Times New Roman"/>
              <a:cs typeface="Times New Roman"/>
            </a:endParaRPr>
          </a:p>
          <a:p>
            <a:pPr marL="541269" marR="119194" indent="304032" defTabSz="829178"/>
            <a:r>
              <a:rPr sz="3809" baseline="2976" dirty="0">
                <a:solidFill>
                  <a:srgbClr val="FFFFFF"/>
                </a:solidFill>
                <a:latin typeface="Wingdings"/>
                <a:cs typeface="Wingdings"/>
              </a:rPr>
              <a:t></a:t>
            </a:r>
            <a:r>
              <a:rPr sz="3809" spc="210" baseline="2976" dirty="0">
                <a:solidFill>
                  <a:srgbClr val="FFFFFF"/>
                </a:solidFill>
                <a:latin typeface="Times New Roman"/>
                <a:cs typeface="Times New Roman"/>
              </a:rPr>
              <a:t> </a:t>
            </a:r>
            <a:r>
              <a:rPr sz="2539" spc="-5" dirty="0">
                <a:solidFill>
                  <a:srgbClr val="FFFFFF"/>
                </a:solidFill>
                <a:latin typeface="Calibri"/>
                <a:cs typeface="Calibri"/>
              </a:rPr>
              <a:t>C</a:t>
            </a:r>
            <a:r>
              <a:rPr sz="2539" spc="-9" dirty="0">
                <a:solidFill>
                  <a:srgbClr val="FFFFFF"/>
                </a:solidFill>
                <a:latin typeface="Calibri"/>
                <a:cs typeface="Calibri"/>
              </a:rPr>
              <a:t>o</a:t>
            </a:r>
            <a:r>
              <a:rPr sz="2539" spc="-5" dirty="0">
                <a:solidFill>
                  <a:srgbClr val="FFFFFF"/>
                </a:solidFill>
                <a:latin typeface="Calibri"/>
                <a:cs typeface="Calibri"/>
              </a:rPr>
              <a:t>l</a:t>
            </a:r>
            <a:r>
              <a:rPr sz="2539" spc="-14" dirty="0">
                <a:solidFill>
                  <a:srgbClr val="FFFFFF"/>
                </a:solidFill>
                <a:latin typeface="Calibri"/>
                <a:cs typeface="Calibri"/>
              </a:rPr>
              <a:t>l</a:t>
            </a:r>
            <a:r>
              <a:rPr sz="2539" spc="5" dirty="0">
                <a:solidFill>
                  <a:srgbClr val="FFFFFF"/>
                </a:solidFill>
                <a:latin typeface="Calibri"/>
                <a:cs typeface="Calibri"/>
              </a:rPr>
              <a:t>a</a:t>
            </a:r>
            <a:r>
              <a:rPr sz="2539" spc="-14" dirty="0">
                <a:solidFill>
                  <a:srgbClr val="FFFFFF"/>
                </a:solidFill>
                <a:latin typeface="Calibri"/>
                <a:cs typeface="Calibri"/>
              </a:rPr>
              <a:t>b</a:t>
            </a:r>
            <a:r>
              <a:rPr sz="2539" dirty="0">
                <a:solidFill>
                  <a:srgbClr val="FFFFFF"/>
                </a:solidFill>
                <a:latin typeface="Calibri"/>
                <a:cs typeface="Calibri"/>
              </a:rPr>
              <a:t>o</a:t>
            </a:r>
            <a:r>
              <a:rPr sz="2539" spc="-63" dirty="0">
                <a:solidFill>
                  <a:srgbClr val="FFFFFF"/>
                </a:solidFill>
                <a:latin typeface="Calibri"/>
                <a:cs typeface="Calibri"/>
              </a:rPr>
              <a:t>r</a:t>
            </a:r>
            <a:r>
              <a:rPr sz="2539" spc="-32" dirty="0">
                <a:solidFill>
                  <a:srgbClr val="FFFFFF"/>
                </a:solidFill>
                <a:latin typeface="Calibri"/>
                <a:cs typeface="Calibri"/>
              </a:rPr>
              <a:t>a</a:t>
            </a:r>
            <a:r>
              <a:rPr sz="2539" spc="-14" dirty="0">
                <a:solidFill>
                  <a:srgbClr val="FFFFFF"/>
                </a:solidFill>
                <a:latin typeface="Calibri"/>
                <a:cs typeface="Calibri"/>
              </a:rPr>
              <a:t>ti</a:t>
            </a:r>
            <a:r>
              <a:rPr sz="2539" spc="-18" dirty="0">
                <a:solidFill>
                  <a:srgbClr val="FFFFFF"/>
                </a:solidFill>
                <a:latin typeface="Calibri"/>
                <a:cs typeface="Calibri"/>
              </a:rPr>
              <a:t>o</a:t>
            </a:r>
            <a:r>
              <a:rPr sz="2539" spc="-5" dirty="0">
                <a:solidFill>
                  <a:srgbClr val="FFFFFF"/>
                </a:solidFill>
                <a:latin typeface="Calibri"/>
                <a:cs typeface="Calibri"/>
              </a:rPr>
              <a:t>ns </a:t>
            </a:r>
            <a:r>
              <a:rPr sz="2539" spc="-14" dirty="0">
                <a:solidFill>
                  <a:srgbClr val="FFFFFF"/>
                </a:solidFill>
                <a:latin typeface="Calibri"/>
                <a:cs typeface="Calibri"/>
              </a:rPr>
              <a:t>n</a:t>
            </a:r>
            <a:r>
              <a:rPr sz="2539" spc="-32" dirty="0">
                <a:solidFill>
                  <a:srgbClr val="FFFFFF"/>
                </a:solidFill>
                <a:latin typeface="Calibri"/>
                <a:cs typeface="Calibri"/>
              </a:rPr>
              <a:t>a</a:t>
            </a:r>
            <a:r>
              <a:rPr sz="2539" spc="-14" dirty="0">
                <a:solidFill>
                  <a:srgbClr val="FFFFFF"/>
                </a:solidFill>
                <a:latin typeface="Calibri"/>
                <a:cs typeface="Calibri"/>
              </a:rPr>
              <a:t>ti</a:t>
            </a:r>
            <a:r>
              <a:rPr sz="2539" spc="-9" dirty="0">
                <a:solidFill>
                  <a:srgbClr val="FFFFFF"/>
                </a:solidFill>
                <a:latin typeface="Calibri"/>
                <a:cs typeface="Calibri"/>
              </a:rPr>
              <a:t>o</a:t>
            </a:r>
            <a:r>
              <a:rPr sz="2539" spc="-14" dirty="0">
                <a:solidFill>
                  <a:srgbClr val="FFFFFF"/>
                </a:solidFill>
                <a:latin typeface="Calibri"/>
                <a:cs typeface="Calibri"/>
              </a:rPr>
              <a:t>n</a:t>
            </a:r>
            <a:r>
              <a:rPr sz="2539" spc="5" dirty="0">
                <a:solidFill>
                  <a:srgbClr val="FFFFFF"/>
                </a:solidFill>
                <a:latin typeface="Calibri"/>
                <a:cs typeface="Calibri"/>
              </a:rPr>
              <a:t>a</a:t>
            </a:r>
            <a:r>
              <a:rPr sz="2539" spc="-14" dirty="0">
                <a:solidFill>
                  <a:srgbClr val="FFFFFF"/>
                </a:solidFill>
                <a:latin typeface="Calibri"/>
                <a:cs typeface="Calibri"/>
              </a:rPr>
              <a:t>l</a:t>
            </a:r>
            <a:r>
              <a:rPr sz="2539" spc="-5" dirty="0">
                <a:solidFill>
                  <a:srgbClr val="FFFFFF"/>
                </a:solidFill>
                <a:latin typeface="Calibri"/>
                <a:cs typeface="Calibri"/>
              </a:rPr>
              <a:t>e</a:t>
            </a:r>
            <a:r>
              <a:rPr sz="2539" spc="-9" dirty="0">
                <a:solidFill>
                  <a:srgbClr val="FFFFFF"/>
                </a:solidFill>
                <a:latin typeface="Calibri"/>
                <a:cs typeface="Calibri"/>
              </a:rPr>
              <a:t>s</a:t>
            </a:r>
            <a:r>
              <a:rPr sz="2539" spc="-5" dirty="0">
                <a:solidFill>
                  <a:srgbClr val="FFFFFF"/>
                </a:solidFill>
                <a:latin typeface="Calibri"/>
                <a:cs typeface="Calibri"/>
              </a:rPr>
              <a:t>/i</a:t>
            </a:r>
            <a:r>
              <a:rPr sz="2539" spc="-32" dirty="0">
                <a:solidFill>
                  <a:srgbClr val="FFFFFF"/>
                </a:solidFill>
                <a:latin typeface="Calibri"/>
                <a:cs typeface="Calibri"/>
              </a:rPr>
              <a:t>n</a:t>
            </a:r>
            <a:r>
              <a:rPr sz="2539" spc="-27" dirty="0">
                <a:solidFill>
                  <a:srgbClr val="FFFFFF"/>
                </a:solidFill>
                <a:latin typeface="Calibri"/>
                <a:cs typeface="Calibri"/>
              </a:rPr>
              <a:t>t</a:t>
            </a:r>
            <a:r>
              <a:rPr sz="2539" spc="-5" dirty="0">
                <a:solidFill>
                  <a:srgbClr val="FFFFFF"/>
                </a:solidFill>
                <a:latin typeface="Calibri"/>
                <a:cs typeface="Calibri"/>
              </a:rPr>
              <a:t>e</a:t>
            </a:r>
            <a:r>
              <a:rPr sz="2539" dirty="0">
                <a:solidFill>
                  <a:srgbClr val="FFFFFF"/>
                </a:solidFill>
                <a:latin typeface="Calibri"/>
                <a:cs typeface="Calibri"/>
              </a:rPr>
              <a:t>r</a:t>
            </a:r>
            <a:r>
              <a:rPr sz="2539" spc="-14" dirty="0">
                <a:solidFill>
                  <a:srgbClr val="FFFFFF"/>
                </a:solidFill>
                <a:latin typeface="Calibri"/>
                <a:cs typeface="Calibri"/>
              </a:rPr>
              <a:t>n</a:t>
            </a:r>
            <a:r>
              <a:rPr sz="2539" spc="-32" dirty="0">
                <a:solidFill>
                  <a:srgbClr val="FFFFFF"/>
                </a:solidFill>
                <a:latin typeface="Calibri"/>
                <a:cs typeface="Calibri"/>
              </a:rPr>
              <a:t>a</a:t>
            </a:r>
            <a:r>
              <a:rPr sz="2539" spc="-14" dirty="0">
                <a:solidFill>
                  <a:srgbClr val="FFFFFF"/>
                </a:solidFill>
                <a:latin typeface="Calibri"/>
                <a:cs typeface="Calibri"/>
              </a:rPr>
              <a:t>ti</a:t>
            </a:r>
            <a:r>
              <a:rPr sz="2539" spc="-18" dirty="0">
                <a:solidFill>
                  <a:srgbClr val="FFFFFF"/>
                </a:solidFill>
                <a:latin typeface="Calibri"/>
                <a:cs typeface="Calibri"/>
              </a:rPr>
              <a:t>o</a:t>
            </a:r>
            <a:r>
              <a:rPr sz="2539" spc="-5" dirty="0">
                <a:solidFill>
                  <a:srgbClr val="FFFFFF"/>
                </a:solidFill>
                <a:latin typeface="Calibri"/>
                <a:cs typeface="Calibri"/>
              </a:rPr>
              <a:t>nale</a:t>
            </a:r>
            <a:endParaRPr sz="2539">
              <a:solidFill>
                <a:prstClr val="black"/>
              </a:solidFill>
              <a:latin typeface="Calibri"/>
              <a:cs typeface="Calibri"/>
            </a:endParaRPr>
          </a:p>
          <a:p>
            <a:pPr marL="416316" algn="ctr" defTabSz="829178"/>
            <a:r>
              <a:rPr sz="2539" dirty="0">
                <a:solidFill>
                  <a:srgbClr val="FFFFFF"/>
                </a:solidFill>
                <a:latin typeface="Calibri"/>
                <a:cs typeface="Calibri"/>
              </a:rPr>
              <a:t>s</a:t>
            </a:r>
            <a:endParaRPr sz="2539">
              <a:solidFill>
                <a:prstClr val="black"/>
              </a:solidFill>
              <a:latin typeface="Calibri"/>
              <a:cs typeface="Calibri"/>
            </a:endParaRPr>
          </a:p>
        </p:txBody>
      </p:sp>
      <p:sp>
        <p:nvSpPr>
          <p:cNvPr id="13" name="object 13"/>
          <p:cNvSpPr/>
          <p:nvPr/>
        </p:nvSpPr>
        <p:spPr>
          <a:xfrm>
            <a:off x="510174" y="1532222"/>
            <a:ext cx="988105" cy="1216129"/>
          </a:xfrm>
          <a:prstGeom prst="rect">
            <a:avLst/>
          </a:prstGeom>
          <a:blipFill>
            <a:blip r:embed="rId10"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4" name="object 14"/>
          <p:cNvSpPr/>
          <p:nvPr/>
        </p:nvSpPr>
        <p:spPr>
          <a:xfrm>
            <a:off x="2892912" y="2604396"/>
            <a:ext cx="1065264" cy="720925"/>
          </a:xfrm>
          <a:prstGeom prst="rect">
            <a:avLst/>
          </a:prstGeom>
          <a:blipFill>
            <a:blip r:embed="rId11"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5" name="object 15"/>
          <p:cNvSpPr/>
          <p:nvPr/>
        </p:nvSpPr>
        <p:spPr>
          <a:xfrm>
            <a:off x="755473" y="3386357"/>
            <a:ext cx="791175" cy="912096"/>
          </a:xfrm>
          <a:prstGeom prst="rect">
            <a:avLst/>
          </a:prstGeom>
          <a:blipFill>
            <a:blip r:embed="rId1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6" name="object 16"/>
          <p:cNvSpPr/>
          <p:nvPr/>
        </p:nvSpPr>
        <p:spPr>
          <a:xfrm>
            <a:off x="1659509" y="1521857"/>
            <a:ext cx="1423424" cy="1238010"/>
          </a:xfrm>
          <a:prstGeom prst="rect">
            <a:avLst/>
          </a:prstGeom>
          <a:blipFill>
            <a:blip r:embed="rId1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7" name="object 17"/>
          <p:cNvSpPr/>
          <p:nvPr/>
        </p:nvSpPr>
        <p:spPr>
          <a:xfrm>
            <a:off x="1709029" y="2848543"/>
            <a:ext cx="1072174" cy="1430333"/>
          </a:xfrm>
          <a:prstGeom prst="rect">
            <a:avLst/>
          </a:prstGeom>
          <a:blipFill>
            <a:blip r:embed="rId1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8" name="object 18"/>
          <p:cNvSpPr/>
          <p:nvPr/>
        </p:nvSpPr>
        <p:spPr>
          <a:xfrm>
            <a:off x="3203855" y="3665054"/>
            <a:ext cx="798085" cy="943191"/>
          </a:xfrm>
          <a:prstGeom prst="rect">
            <a:avLst/>
          </a:prstGeom>
          <a:blipFill>
            <a:blip r:embed="rId15"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9" name="object 19"/>
          <p:cNvSpPr/>
          <p:nvPr/>
        </p:nvSpPr>
        <p:spPr>
          <a:xfrm>
            <a:off x="253360" y="4987133"/>
            <a:ext cx="1795403" cy="829178"/>
          </a:xfrm>
          <a:prstGeom prst="rect">
            <a:avLst/>
          </a:prstGeom>
          <a:blipFill>
            <a:blip r:embed="rId16"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0" name="object 20"/>
          <p:cNvSpPr/>
          <p:nvPr/>
        </p:nvSpPr>
        <p:spPr>
          <a:xfrm>
            <a:off x="1896746" y="5946446"/>
            <a:ext cx="2061431" cy="566606"/>
          </a:xfrm>
          <a:prstGeom prst="rect">
            <a:avLst/>
          </a:prstGeom>
          <a:blipFill>
            <a:blip r:embed="rId17"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1" name="object 21"/>
          <p:cNvSpPr/>
          <p:nvPr/>
        </p:nvSpPr>
        <p:spPr>
          <a:xfrm>
            <a:off x="2298669" y="4427438"/>
            <a:ext cx="732440" cy="975437"/>
          </a:xfrm>
          <a:prstGeom prst="rect">
            <a:avLst/>
          </a:prstGeom>
          <a:blipFill>
            <a:blip r:embed="rId18" cstate="print"/>
            <a:stretch>
              <a:fillRect/>
            </a:stretch>
          </a:blipFill>
        </p:spPr>
        <p:txBody>
          <a:bodyPr wrap="square" lIns="0" tIns="0" rIns="0" bIns="0" rtlCol="0"/>
          <a:lstStyle/>
          <a:p>
            <a:pPr defTabSz="829178"/>
            <a:endParaRPr sz="1632">
              <a:solidFill>
                <a:prstClr val="black"/>
              </a:solidFill>
              <a:latin typeface="Calibri"/>
            </a:endParaRPr>
          </a:p>
        </p:txBody>
      </p:sp>
    </p:spTree>
    <p:extLst>
      <p:ext uri="{BB962C8B-B14F-4D97-AF65-F5344CB8AC3E}">
        <p14:creationId xmlns:p14="http://schemas.microsoft.com/office/powerpoint/2010/main" val="307105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8756" y="66187"/>
            <a:ext cx="7965875" cy="848757"/>
          </a:xfrm>
          <a:custGeom>
            <a:avLst/>
            <a:gdLst/>
            <a:ahLst/>
            <a:cxnLst/>
            <a:rect l="l" t="t" r="r" b="b"/>
            <a:pathLst>
              <a:path w="8784590" h="935990">
                <a:moveTo>
                  <a:pt x="4391660" y="935990"/>
                </a:moveTo>
                <a:lnTo>
                  <a:pt x="0" y="935990"/>
                </a:lnTo>
                <a:lnTo>
                  <a:pt x="0" y="0"/>
                </a:lnTo>
                <a:lnTo>
                  <a:pt x="8784590" y="0"/>
                </a:lnTo>
                <a:lnTo>
                  <a:pt x="8784590" y="935990"/>
                </a:lnTo>
                <a:lnTo>
                  <a:pt x="4391660" y="935990"/>
                </a:lnTo>
                <a:close/>
              </a:path>
            </a:pathLst>
          </a:custGeom>
          <a:ln w="25518">
            <a:solidFill>
              <a:srgbClr val="778F9B"/>
            </a:solidFill>
          </a:ln>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325912" y="1240858"/>
            <a:ext cx="7726335" cy="519388"/>
          </a:xfrm>
          <a:custGeom>
            <a:avLst/>
            <a:gdLst/>
            <a:ahLst/>
            <a:cxnLst/>
            <a:rect l="l" t="t" r="r" b="b"/>
            <a:pathLst>
              <a:path w="8520430" h="572769">
                <a:moveTo>
                  <a:pt x="8520430" y="0"/>
                </a:moveTo>
                <a:lnTo>
                  <a:pt x="0" y="0"/>
                </a:lnTo>
                <a:lnTo>
                  <a:pt x="0" y="572770"/>
                </a:lnTo>
                <a:lnTo>
                  <a:pt x="8520430" y="572770"/>
                </a:lnTo>
                <a:lnTo>
                  <a:pt x="8520430" y="0"/>
                </a:lnTo>
                <a:close/>
              </a:path>
            </a:pathLst>
          </a:custGeom>
          <a:solidFill>
            <a:srgbClr val="C8D2D6"/>
          </a:solid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7522495" y="834330"/>
            <a:ext cx="1616898" cy="1582349"/>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315547" y="2834724"/>
            <a:ext cx="7726335" cy="519388"/>
          </a:xfrm>
          <a:custGeom>
            <a:avLst/>
            <a:gdLst/>
            <a:ahLst/>
            <a:cxnLst/>
            <a:rect l="l" t="t" r="r" b="b"/>
            <a:pathLst>
              <a:path w="8520430" h="572770">
                <a:moveTo>
                  <a:pt x="8520430" y="0"/>
                </a:moveTo>
                <a:lnTo>
                  <a:pt x="0" y="0"/>
                </a:lnTo>
                <a:lnTo>
                  <a:pt x="0" y="572770"/>
                </a:lnTo>
                <a:lnTo>
                  <a:pt x="8520430" y="572770"/>
                </a:lnTo>
                <a:lnTo>
                  <a:pt x="8520430" y="0"/>
                </a:lnTo>
                <a:close/>
              </a:path>
            </a:pathLst>
          </a:custGeom>
          <a:solidFill>
            <a:srgbClr val="C8D2D6"/>
          </a:solidFill>
        </p:spPr>
        <p:txBody>
          <a:bodyPr wrap="square" lIns="0" tIns="0" rIns="0" bIns="0" rtlCol="0"/>
          <a:lstStyle/>
          <a:p>
            <a:pPr defTabSz="829178"/>
            <a:endParaRPr sz="1632">
              <a:solidFill>
                <a:prstClr val="black"/>
              </a:solidFill>
              <a:latin typeface="Calibri"/>
            </a:endParaRPr>
          </a:p>
        </p:txBody>
      </p:sp>
      <p:sp>
        <p:nvSpPr>
          <p:cNvPr id="6" name="object 6"/>
          <p:cNvSpPr txBox="1"/>
          <p:nvPr/>
        </p:nvSpPr>
        <p:spPr>
          <a:xfrm>
            <a:off x="315547" y="2906125"/>
            <a:ext cx="7726335" cy="318636"/>
          </a:xfrm>
          <a:prstGeom prst="rect">
            <a:avLst/>
          </a:prstGeom>
        </p:spPr>
        <p:txBody>
          <a:bodyPr vert="horz" wrap="square" lIns="0" tIns="11516" rIns="0" bIns="0" rtlCol="0">
            <a:spAutoFit/>
          </a:bodyPr>
          <a:lstStyle/>
          <a:p>
            <a:pPr marL="82918" defTabSz="829178">
              <a:spcBef>
                <a:spcPts val="91"/>
              </a:spcBef>
            </a:pPr>
            <a:r>
              <a:rPr sz="1995" spc="-5" dirty="0">
                <a:solidFill>
                  <a:prstClr val="black"/>
                </a:solidFill>
                <a:latin typeface="Arial"/>
                <a:cs typeface="Arial"/>
              </a:rPr>
              <a:t>Cas du </a:t>
            </a:r>
            <a:r>
              <a:rPr sz="1995" dirty="0">
                <a:solidFill>
                  <a:prstClr val="black"/>
                </a:solidFill>
                <a:latin typeface="Arial"/>
                <a:cs typeface="Arial"/>
              </a:rPr>
              <a:t>cyclone </a:t>
            </a:r>
            <a:r>
              <a:rPr sz="1995" spc="-5" dirty="0">
                <a:solidFill>
                  <a:prstClr val="black"/>
                </a:solidFill>
                <a:latin typeface="Arial"/>
                <a:cs typeface="Arial"/>
              </a:rPr>
              <a:t>COOK (7-12/04/2017, cat.</a:t>
            </a:r>
            <a:r>
              <a:rPr sz="1995" spc="-23" dirty="0">
                <a:solidFill>
                  <a:prstClr val="black"/>
                </a:solidFill>
                <a:latin typeface="Arial"/>
                <a:cs typeface="Arial"/>
              </a:rPr>
              <a:t> </a:t>
            </a:r>
            <a:r>
              <a:rPr sz="1995" dirty="0">
                <a:solidFill>
                  <a:prstClr val="black"/>
                </a:solidFill>
                <a:latin typeface="Arial"/>
                <a:cs typeface="Arial"/>
              </a:rPr>
              <a:t>2)</a:t>
            </a:r>
            <a:endParaRPr sz="1995">
              <a:solidFill>
                <a:prstClr val="black"/>
              </a:solidFill>
              <a:latin typeface="Arial"/>
              <a:cs typeface="Arial"/>
            </a:endParaRPr>
          </a:p>
        </p:txBody>
      </p:sp>
      <p:sp>
        <p:nvSpPr>
          <p:cNvPr id="7" name="object 7"/>
          <p:cNvSpPr/>
          <p:nvPr/>
        </p:nvSpPr>
        <p:spPr>
          <a:xfrm>
            <a:off x="5744366" y="2735683"/>
            <a:ext cx="2488687" cy="1772370"/>
          </a:xfrm>
          <a:prstGeom prst="rect">
            <a:avLst/>
          </a:prstGeom>
          <a:blipFill>
            <a:blip r:embed="rId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8" name="object 8"/>
          <p:cNvSpPr txBox="1"/>
          <p:nvPr/>
        </p:nvSpPr>
        <p:spPr>
          <a:xfrm>
            <a:off x="876395" y="3478488"/>
            <a:ext cx="3231494" cy="151218"/>
          </a:xfrm>
          <a:prstGeom prst="rect">
            <a:avLst/>
          </a:prstGeom>
        </p:spPr>
        <p:txBody>
          <a:bodyPr vert="horz" wrap="square" lIns="0" tIns="11516" rIns="0" bIns="0" rtlCol="0">
            <a:spAutoFit/>
          </a:bodyPr>
          <a:lstStyle/>
          <a:p>
            <a:pPr marL="11516" defTabSz="829178">
              <a:spcBef>
                <a:spcPts val="91"/>
              </a:spcBef>
            </a:pPr>
            <a:r>
              <a:rPr sz="907" spc="-5" dirty="0">
                <a:solidFill>
                  <a:prstClr val="black"/>
                </a:solidFill>
                <a:latin typeface="Arial"/>
                <a:cs typeface="Arial"/>
              </a:rPr>
              <a:t>Grille de </a:t>
            </a:r>
            <a:r>
              <a:rPr sz="907" spc="-9" dirty="0">
                <a:solidFill>
                  <a:prstClr val="black"/>
                </a:solidFill>
                <a:latin typeface="Arial"/>
                <a:cs typeface="Arial"/>
              </a:rPr>
              <a:t>Simulation </a:t>
            </a:r>
            <a:r>
              <a:rPr sz="907" spc="-5" dirty="0">
                <a:solidFill>
                  <a:prstClr val="black"/>
                </a:solidFill>
                <a:latin typeface="Arial"/>
                <a:cs typeface="Arial"/>
              </a:rPr>
              <a:t>FVCOM </a:t>
            </a:r>
            <a:r>
              <a:rPr sz="907" dirty="0">
                <a:solidFill>
                  <a:prstClr val="black"/>
                </a:solidFill>
                <a:latin typeface="Arial"/>
                <a:cs typeface="Arial"/>
              </a:rPr>
              <a:t>/ </a:t>
            </a:r>
            <a:r>
              <a:rPr sz="907" spc="-18" dirty="0">
                <a:solidFill>
                  <a:prstClr val="black"/>
                </a:solidFill>
                <a:latin typeface="Arial"/>
                <a:cs typeface="Arial"/>
              </a:rPr>
              <a:t>SWAN </a:t>
            </a:r>
            <a:r>
              <a:rPr sz="907" spc="-5" dirty="0">
                <a:solidFill>
                  <a:prstClr val="black"/>
                </a:solidFill>
                <a:latin typeface="Arial"/>
                <a:cs typeface="Arial"/>
              </a:rPr>
              <a:t>(non-structuré 96k</a:t>
            </a:r>
            <a:r>
              <a:rPr sz="907" spc="9" dirty="0">
                <a:solidFill>
                  <a:prstClr val="black"/>
                </a:solidFill>
                <a:latin typeface="Arial"/>
                <a:cs typeface="Arial"/>
              </a:rPr>
              <a:t> </a:t>
            </a:r>
            <a:r>
              <a:rPr sz="907" spc="-9" dirty="0">
                <a:solidFill>
                  <a:prstClr val="black"/>
                </a:solidFill>
                <a:latin typeface="Arial"/>
                <a:cs typeface="Arial"/>
              </a:rPr>
              <a:t>points)</a:t>
            </a:r>
            <a:endParaRPr sz="907">
              <a:solidFill>
                <a:prstClr val="black"/>
              </a:solidFill>
              <a:latin typeface="Arial"/>
              <a:cs typeface="Arial"/>
            </a:endParaRPr>
          </a:p>
        </p:txBody>
      </p:sp>
      <p:sp>
        <p:nvSpPr>
          <p:cNvPr id="9" name="object 9"/>
          <p:cNvSpPr/>
          <p:nvPr/>
        </p:nvSpPr>
        <p:spPr>
          <a:xfrm>
            <a:off x="282151" y="5009015"/>
            <a:ext cx="7726335" cy="519388"/>
          </a:xfrm>
          <a:custGeom>
            <a:avLst/>
            <a:gdLst/>
            <a:ahLst/>
            <a:cxnLst/>
            <a:rect l="l" t="t" r="r" b="b"/>
            <a:pathLst>
              <a:path w="8520430" h="572770">
                <a:moveTo>
                  <a:pt x="8520430" y="0"/>
                </a:moveTo>
                <a:lnTo>
                  <a:pt x="0" y="0"/>
                </a:lnTo>
                <a:lnTo>
                  <a:pt x="0" y="572770"/>
                </a:lnTo>
                <a:lnTo>
                  <a:pt x="8520430" y="572770"/>
                </a:lnTo>
                <a:lnTo>
                  <a:pt x="8520430" y="0"/>
                </a:lnTo>
                <a:close/>
              </a:path>
            </a:pathLst>
          </a:custGeom>
          <a:solidFill>
            <a:srgbClr val="C8D2D6"/>
          </a:solidFill>
        </p:spPr>
        <p:txBody>
          <a:bodyPr wrap="square" lIns="0" tIns="0" rIns="0" bIns="0" rtlCol="0"/>
          <a:lstStyle/>
          <a:p>
            <a:pPr defTabSz="829178"/>
            <a:endParaRPr sz="1632">
              <a:solidFill>
                <a:prstClr val="black"/>
              </a:solidFill>
              <a:latin typeface="Calibri"/>
            </a:endParaRPr>
          </a:p>
        </p:txBody>
      </p:sp>
      <p:sp>
        <p:nvSpPr>
          <p:cNvPr id="10" name="object 10"/>
          <p:cNvSpPr txBox="1"/>
          <p:nvPr/>
        </p:nvSpPr>
        <p:spPr>
          <a:xfrm>
            <a:off x="353553" y="5080417"/>
            <a:ext cx="5552619" cy="318636"/>
          </a:xfrm>
          <a:prstGeom prst="rect">
            <a:avLst/>
          </a:prstGeom>
        </p:spPr>
        <p:txBody>
          <a:bodyPr vert="horz" wrap="square" lIns="0" tIns="11516" rIns="0" bIns="0" rtlCol="0">
            <a:spAutoFit/>
          </a:bodyPr>
          <a:lstStyle/>
          <a:p>
            <a:pPr marL="11516" defTabSz="829178">
              <a:spcBef>
                <a:spcPts val="91"/>
              </a:spcBef>
            </a:pPr>
            <a:r>
              <a:rPr sz="1995" spc="-5" dirty="0">
                <a:solidFill>
                  <a:prstClr val="black"/>
                </a:solidFill>
                <a:latin typeface="Arial"/>
                <a:cs typeface="Arial"/>
              </a:rPr>
              <a:t>Cas des plages </a:t>
            </a:r>
            <a:r>
              <a:rPr sz="1995" dirty="0">
                <a:solidFill>
                  <a:prstClr val="black"/>
                </a:solidFill>
                <a:latin typeface="Arial"/>
                <a:cs typeface="Arial"/>
              </a:rPr>
              <a:t>de </a:t>
            </a:r>
            <a:r>
              <a:rPr sz="1995" spc="-5" dirty="0">
                <a:solidFill>
                  <a:prstClr val="black"/>
                </a:solidFill>
                <a:latin typeface="Arial"/>
                <a:cs typeface="Arial"/>
              </a:rPr>
              <a:t>Nha </a:t>
            </a:r>
            <a:r>
              <a:rPr sz="1995" spc="-18" dirty="0">
                <a:solidFill>
                  <a:prstClr val="black"/>
                </a:solidFill>
                <a:latin typeface="Arial"/>
                <a:cs typeface="Arial"/>
              </a:rPr>
              <a:t>Trang </a:t>
            </a:r>
            <a:r>
              <a:rPr sz="1995" spc="-5" dirty="0">
                <a:solidFill>
                  <a:prstClr val="black"/>
                </a:solidFill>
                <a:latin typeface="Arial"/>
                <a:cs typeface="Arial"/>
              </a:rPr>
              <a:t>et Hoian</a:t>
            </a:r>
            <a:r>
              <a:rPr sz="1995" spc="-27" dirty="0">
                <a:solidFill>
                  <a:prstClr val="black"/>
                </a:solidFill>
                <a:latin typeface="Arial"/>
                <a:cs typeface="Arial"/>
              </a:rPr>
              <a:t> </a:t>
            </a:r>
            <a:r>
              <a:rPr sz="1995" spc="-9" dirty="0">
                <a:solidFill>
                  <a:prstClr val="black"/>
                </a:solidFill>
                <a:latin typeface="Arial"/>
                <a:cs typeface="Arial"/>
              </a:rPr>
              <a:t>(Vietnam)</a:t>
            </a:r>
            <a:endParaRPr sz="1995">
              <a:solidFill>
                <a:prstClr val="black"/>
              </a:solidFill>
              <a:latin typeface="Arial"/>
              <a:cs typeface="Arial"/>
            </a:endParaRPr>
          </a:p>
        </p:txBody>
      </p:sp>
      <p:sp>
        <p:nvSpPr>
          <p:cNvPr id="11" name="object 11"/>
          <p:cNvSpPr/>
          <p:nvPr/>
        </p:nvSpPr>
        <p:spPr>
          <a:xfrm>
            <a:off x="532057" y="5458153"/>
            <a:ext cx="7218462" cy="368524"/>
          </a:xfrm>
          <a:custGeom>
            <a:avLst/>
            <a:gdLst/>
            <a:ahLst/>
            <a:cxnLst/>
            <a:rect l="l" t="t" r="r" b="b"/>
            <a:pathLst>
              <a:path w="7960359" h="406400">
                <a:moveTo>
                  <a:pt x="7960359" y="0"/>
                </a:moveTo>
                <a:lnTo>
                  <a:pt x="0" y="0"/>
                </a:lnTo>
                <a:lnTo>
                  <a:pt x="0" y="406400"/>
                </a:lnTo>
                <a:lnTo>
                  <a:pt x="7960359" y="406400"/>
                </a:lnTo>
                <a:lnTo>
                  <a:pt x="7960359" y="0"/>
                </a:lnTo>
                <a:close/>
              </a:path>
            </a:pathLst>
          </a:custGeom>
          <a:solidFill>
            <a:srgbClr val="7F7F7F"/>
          </a:solidFill>
        </p:spPr>
        <p:txBody>
          <a:bodyPr wrap="square" lIns="0" tIns="0" rIns="0" bIns="0" rtlCol="0"/>
          <a:lstStyle/>
          <a:p>
            <a:pPr defTabSz="829178"/>
            <a:endParaRPr sz="1632">
              <a:solidFill>
                <a:prstClr val="black"/>
              </a:solidFill>
              <a:latin typeface="Calibri"/>
            </a:endParaRPr>
          </a:p>
        </p:txBody>
      </p:sp>
      <p:sp>
        <p:nvSpPr>
          <p:cNvPr id="12" name="object 12"/>
          <p:cNvSpPr txBox="1"/>
          <p:nvPr/>
        </p:nvSpPr>
        <p:spPr>
          <a:xfrm>
            <a:off x="603459" y="5529555"/>
            <a:ext cx="1414786" cy="262787"/>
          </a:xfrm>
          <a:prstGeom prst="rect">
            <a:avLst/>
          </a:prstGeom>
        </p:spPr>
        <p:txBody>
          <a:bodyPr vert="horz" wrap="square" lIns="0" tIns="11516" rIns="0" bIns="0" rtlCol="0">
            <a:spAutoFit/>
          </a:bodyPr>
          <a:lstStyle/>
          <a:p>
            <a:pPr marL="11516" defTabSz="829178">
              <a:spcBef>
                <a:spcPts val="91"/>
              </a:spcBef>
            </a:pPr>
            <a:r>
              <a:rPr sz="1632" spc="-5" dirty="0">
                <a:solidFill>
                  <a:srgbClr val="FFFFFF"/>
                </a:solidFill>
                <a:latin typeface="Arial"/>
                <a:cs typeface="Arial"/>
              </a:rPr>
              <a:t>Impacts</a:t>
            </a:r>
            <a:r>
              <a:rPr sz="1632" spc="-59" dirty="0">
                <a:solidFill>
                  <a:srgbClr val="FFFFFF"/>
                </a:solidFill>
                <a:latin typeface="Arial"/>
                <a:cs typeface="Arial"/>
              </a:rPr>
              <a:t> </a:t>
            </a:r>
            <a:r>
              <a:rPr sz="1632" spc="-5" dirty="0">
                <a:solidFill>
                  <a:srgbClr val="FFFFFF"/>
                </a:solidFill>
                <a:latin typeface="Arial"/>
                <a:cs typeface="Arial"/>
              </a:rPr>
              <a:t>côtiers</a:t>
            </a:r>
            <a:endParaRPr sz="1632">
              <a:solidFill>
                <a:prstClr val="black"/>
              </a:solidFill>
              <a:latin typeface="Arial"/>
              <a:cs typeface="Arial"/>
            </a:endParaRPr>
          </a:p>
        </p:txBody>
      </p:sp>
      <p:sp>
        <p:nvSpPr>
          <p:cNvPr id="13" name="object 13"/>
          <p:cNvSpPr txBox="1"/>
          <p:nvPr/>
        </p:nvSpPr>
        <p:spPr>
          <a:xfrm>
            <a:off x="458351" y="5940689"/>
            <a:ext cx="188293" cy="262787"/>
          </a:xfrm>
          <a:prstGeom prst="rect">
            <a:avLst/>
          </a:prstGeom>
        </p:spPr>
        <p:txBody>
          <a:bodyPr vert="horz" wrap="square" lIns="0" tIns="11516" rIns="0" bIns="0" rtlCol="0">
            <a:spAutoFit/>
          </a:bodyPr>
          <a:lstStyle/>
          <a:p>
            <a:pPr marL="11516" defTabSz="829178">
              <a:spcBef>
                <a:spcPts val="91"/>
              </a:spcBef>
            </a:pPr>
            <a:r>
              <a:rPr sz="1632" spc="308" dirty="0">
                <a:solidFill>
                  <a:srgbClr val="585858"/>
                </a:solidFill>
                <a:latin typeface="Arial"/>
                <a:cs typeface="Arial"/>
              </a:rPr>
              <a:t>●</a:t>
            </a:r>
            <a:endParaRPr sz="1632">
              <a:solidFill>
                <a:prstClr val="black"/>
              </a:solidFill>
              <a:latin typeface="Arial"/>
              <a:cs typeface="Arial"/>
            </a:endParaRPr>
          </a:p>
        </p:txBody>
      </p:sp>
      <p:sp>
        <p:nvSpPr>
          <p:cNvPr id="14" name="object 14"/>
          <p:cNvSpPr txBox="1"/>
          <p:nvPr/>
        </p:nvSpPr>
        <p:spPr>
          <a:xfrm>
            <a:off x="768142" y="5975238"/>
            <a:ext cx="1804040" cy="262787"/>
          </a:xfrm>
          <a:prstGeom prst="rect">
            <a:avLst/>
          </a:prstGeom>
        </p:spPr>
        <p:txBody>
          <a:bodyPr vert="horz" wrap="square" lIns="0" tIns="11516" rIns="0" bIns="0" rtlCol="0">
            <a:spAutoFit/>
          </a:bodyPr>
          <a:lstStyle/>
          <a:p>
            <a:pPr marL="11516" defTabSz="829178">
              <a:spcBef>
                <a:spcPts val="91"/>
              </a:spcBef>
            </a:pPr>
            <a:r>
              <a:rPr sz="1632" spc="-5" dirty="0">
                <a:solidFill>
                  <a:srgbClr val="585858"/>
                </a:solidFill>
                <a:latin typeface="Arial"/>
                <a:cs typeface="Arial"/>
              </a:rPr>
              <a:t>Surcotes et</a:t>
            </a:r>
            <a:r>
              <a:rPr sz="1632" spc="-73" dirty="0">
                <a:solidFill>
                  <a:srgbClr val="585858"/>
                </a:solidFill>
                <a:latin typeface="Arial"/>
                <a:cs typeface="Arial"/>
              </a:rPr>
              <a:t> </a:t>
            </a:r>
            <a:r>
              <a:rPr sz="1632" spc="-5" dirty="0">
                <a:solidFill>
                  <a:srgbClr val="585858"/>
                </a:solidFill>
                <a:latin typeface="Arial"/>
                <a:cs typeface="Arial"/>
              </a:rPr>
              <a:t>érosion</a:t>
            </a:r>
            <a:endParaRPr sz="1632">
              <a:solidFill>
                <a:prstClr val="black"/>
              </a:solidFill>
              <a:latin typeface="Arial"/>
              <a:cs typeface="Arial"/>
            </a:endParaRPr>
          </a:p>
        </p:txBody>
      </p:sp>
      <p:sp>
        <p:nvSpPr>
          <p:cNvPr id="15" name="object 15"/>
          <p:cNvSpPr/>
          <p:nvPr/>
        </p:nvSpPr>
        <p:spPr>
          <a:xfrm>
            <a:off x="6775081" y="4723409"/>
            <a:ext cx="1715940" cy="1319776"/>
          </a:xfrm>
          <a:custGeom>
            <a:avLst/>
            <a:gdLst/>
            <a:ahLst/>
            <a:cxnLst/>
            <a:rect l="l" t="t" r="r" b="b"/>
            <a:pathLst>
              <a:path w="1892300" h="1455420">
                <a:moveTo>
                  <a:pt x="946150" y="0"/>
                </a:moveTo>
                <a:lnTo>
                  <a:pt x="899160" y="1270"/>
                </a:lnTo>
                <a:lnTo>
                  <a:pt x="850900" y="3810"/>
                </a:lnTo>
                <a:lnTo>
                  <a:pt x="802640" y="8890"/>
                </a:lnTo>
                <a:lnTo>
                  <a:pt x="755650" y="15240"/>
                </a:lnTo>
                <a:lnTo>
                  <a:pt x="708660" y="24130"/>
                </a:lnTo>
                <a:lnTo>
                  <a:pt x="662940" y="34290"/>
                </a:lnTo>
                <a:lnTo>
                  <a:pt x="617220" y="45720"/>
                </a:lnTo>
                <a:lnTo>
                  <a:pt x="572770" y="59690"/>
                </a:lnTo>
                <a:lnTo>
                  <a:pt x="529590" y="74930"/>
                </a:lnTo>
                <a:lnTo>
                  <a:pt x="487680" y="91440"/>
                </a:lnTo>
                <a:lnTo>
                  <a:pt x="445770" y="110490"/>
                </a:lnTo>
                <a:lnTo>
                  <a:pt x="405130" y="130810"/>
                </a:lnTo>
                <a:lnTo>
                  <a:pt x="367030" y="152400"/>
                </a:lnTo>
                <a:lnTo>
                  <a:pt x="330200" y="176530"/>
                </a:lnTo>
                <a:lnTo>
                  <a:pt x="294640" y="200660"/>
                </a:lnTo>
                <a:lnTo>
                  <a:pt x="260350" y="227330"/>
                </a:lnTo>
                <a:lnTo>
                  <a:pt x="228600" y="254000"/>
                </a:lnTo>
                <a:lnTo>
                  <a:pt x="198120" y="283210"/>
                </a:lnTo>
                <a:lnTo>
                  <a:pt x="170180" y="312420"/>
                </a:lnTo>
                <a:lnTo>
                  <a:pt x="143510" y="342900"/>
                </a:lnTo>
                <a:lnTo>
                  <a:pt x="119380" y="374650"/>
                </a:lnTo>
                <a:lnTo>
                  <a:pt x="96520" y="407670"/>
                </a:lnTo>
                <a:lnTo>
                  <a:pt x="76200" y="440690"/>
                </a:lnTo>
                <a:lnTo>
                  <a:pt x="58420" y="474980"/>
                </a:lnTo>
                <a:lnTo>
                  <a:pt x="43180" y="510540"/>
                </a:lnTo>
                <a:lnTo>
                  <a:pt x="19050" y="581660"/>
                </a:lnTo>
                <a:lnTo>
                  <a:pt x="5080" y="655320"/>
                </a:lnTo>
                <a:lnTo>
                  <a:pt x="0" y="727710"/>
                </a:lnTo>
                <a:lnTo>
                  <a:pt x="1270" y="765810"/>
                </a:lnTo>
                <a:lnTo>
                  <a:pt x="5080" y="803910"/>
                </a:lnTo>
                <a:lnTo>
                  <a:pt x="11430" y="842010"/>
                </a:lnTo>
                <a:lnTo>
                  <a:pt x="31750" y="916940"/>
                </a:lnTo>
                <a:lnTo>
                  <a:pt x="45720" y="952500"/>
                </a:lnTo>
                <a:lnTo>
                  <a:pt x="62230" y="989330"/>
                </a:lnTo>
                <a:lnTo>
                  <a:pt x="81280" y="1023620"/>
                </a:lnTo>
                <a:lnTo>
                  <a:pt x="102870" y="1057910"/>
                </a:lnTo>
                <a:lnTo>
                  <a:pt x="127000" y="1092200"/>
                </a:lnTo>
                <a:lnTo>
                  <a:pt x="152400" y="1123950"/>
                </a:lnTo>
                <a:lnTo>
                  <a:pt x="180340" y="1155700"/>
                </a:lnTo>
                <a:lnTo>
                  <a:pt x="210820" y="1186180"/>
                </a:lnTo>
                <a:lnTo>
                  <a:pt x="242570" y="1215390"/>
                </a:lnTo>
                <a:lnTo>
                  <a:pt x="276860" y="1242060"/>
                </a:lnTo>
                <a:lnTo>
                  <a:pt x="313690" y="1268730"/>
                </a:lnTo>
                <a:lnTo>
                  <a:pt x="350520" y="1292860"/>
                </a:lnTo>
                <a:lnTo>
                  <a:pt x="389890" y="1316990"/>
                </a:lnTo>
                <a:lnTo>
                  <a:pt x="430530" y="1338580"/>
                </a:lnTo>
                <a:lnTo>
                  <a:pt x="472440" y="1357630"/>
                </a:lnTo>
                <a:lnTo>
                  <a:pt x="516890" y="1376680"/>
                </a:lnTo>
                <a:lnTo>
                  <a:pt x="607060" y="1407160"/>
                </a:lnTo>
                <a:lnTo>
                  <a:pt x="654050" y="1419860"/>
                </a:lnTo>
                <a:lnTo>
                  <a:pt x="701040" y="1430020"/>
                </a:lnTo>
                <a:lnTo>
                  <a:pt x="749300" y="1438910"/>
                </a:lnTo>
                <a:lnTo>
                  <a:pt x="798830" y="1446530"/>
                </a:lnTo>
                <a:lnTo>
                  <a:pt x="847090" y="1451610"/>
                </a:lnTo>
                <a:lnTo>
                  <a:pt x="896620" y="1454150"/>
                </a:lnTo>
                <a:lnTo>
                  <a:pt x="946150" y="1455420"/>
                </a:lnTo>
                <a:lnTo>
                  <a:pt x="995680" y="1454150"/>
                </a:lnTo>
                <a:lnTo>
                  <a:pt x="1045210" y="1451610"/>
                </a:lnTo>
                <a:lnTo>
                  <a:pt x="1094740" y="1446530"/>
                </a:lnTo>
                <a:lnTo>
                  <a:pt x="1143000" y="1438910"/>
                </a:lnTo>
                <a:lnTo>
                  <a:pt x="1191260" y="1430020"/>
                </a:lnTo>
                <a:lnTo>
                  <a:pt x="1238250" y="1419860"/>
                </a:lnTo>
                <a:lnTo>
                  <a:pt x="1285240" y="1407160"/>
                </a:lnTo>
                <a:lnTo>
                  <a:pt x="1330960" y="1391920"/>
                </a:lnTo>
                <a:lnTo>
                  <a:pt x="1376680" y="1375410"/>
                </a:lnTo>
                <a:lnTo>
                  <a:pt x="1419860" y="1357630"/>
                </a:lnTo>
                <a:lnTo>
                  <a:pt x="1461770" y="1338580"/>
                </a:lnTo>
                <a:lnTo>
                  <a:pt x="1502410" y="1316990"/>
                </a:lnTo>
                <a:lnTo>
                  <a:pt x="1541780" y="1292860"/>
                </a:lnTo>
                <a:lnTo>
                  <a:pt x="1579880" y="1268730"/>
                </a:lnTo>
                <a:lnTo>
                  <a:pt x="1615440" y="1242060"/>
                </a:lnTo>
                <a:lnTo>
                  <a:pt x="1649730" y="1214120"/>
                </a:lnTo>
                <a:lnTo>
                  <a:pt x="1681480" y="1186180"/>
                </a:lnTo>
                <a:lnTo>
                  <a:pt x="1711960" y="1155700"/>
                </a:lnTo>
                <a:lnTo>
                  <a:pt x="1739900" y="1123950"/>
                </a:lnTo>
                <a:lnTo>
                  <a:pt x="1766570" y="1090930"/>
                </a:lnTo>
                <a:lnTo>
                  <a:pt x="1789430" y="1057910"/>
                </a:lnTo>
                <a:lnTo>
                  <a:pt x="1811020" y="1023620"/>
                </a:lnTo>
                <a:lnTo>
                  <a:pt x="1830070" y="988060"/>
                </a:lnTo>
                <a:lnTo>
                  <a:pt x="1846580" y="952500"/>
                </a:lnTo>
                <a:lnTo>
                  <a:pt x="1860550" y="915670"/>
                </a:lnTo>
                <a:lnTo>
                  <a:pt x="1871980" y="878840"/>
                </a:lnTo>
                <a:lnTo>
                  <a:pt x="1888490" y="803910"/>
                </a:lnTo>
                <a:lnTo>
                  <a:pt x="1891030" y="765810"/>
                </a:lnTo>
                <a:lnTo>
                  <a:pt x="1892300" y="727710"/>
                </a:lnTo>
                <a:lnTo>
                  <a:pt x="1891030" y="689610"/>
                </a:lnTo>
                <a:lnTo>
                  <a:pt x="1887220" y="651510"/>
                </a:lnTo>
                <a:lnTo>
                  <a:pt x="1880870" y="613410"/>
                </a:lnTo>
                <a:lnTo>
                  <a:pt x="1860550" y="539750"/>
                </a:lnTo>
                <a:lnTo>
                  <a:pt x="1846580" y="502920"/>
                </a:lnTo>
                <a:lnTo>
                  <a:pt x="1830070" y="467360"/>
                </a:lnTo>
                <a:lnTo>
                  <a:pt x="1811020" y="431800"/>
                </a:lnTo>
                <a:lnTo>
                  <a:pt x="1789430" y="397510"/>
                </a:lnTo>
                <a:lnTo>
                  <a:pt x="1765300" y="364490"/>
                </a:lnTo>
                <a:lnTo>
                  <a:pt x="1739900" y="331470"/>
                </a:lnTo>
                <a:lnTo>
                  <a:pt x="1711960" y="300990"/>
                </a:lnTo>
                <a:lnTo>
                  <a:pt x="1681480" y="270510"/>
                </a:lnTo>
                <a:lnTo>
                  <a:pt x="1649730" y="241300"/>
                </a:lnTo>
                <a:lnTo>
                  <a:pt x="1615440" y="213360"/>
                </a:lnTo>
                <a:lnTo>
                  <a:pt x="1579880" y="187960"/>
                </a:lnTo>
                <a:lnTo>
                  <a:pt x="1541780" y="162560"/>
                </a:lnTo>
                <a:lnTo>
                  <a:pt x="1502410" y="139700"/>
                </a:lnTo>
                <a:lnTo>
                  <a:pt x="1461770" y="118110"/>
                </a:lnTo>
                <a:lnTo>
                  <a:pt x="1419860" y="97790"/>
                </a:lnTo>
                <a:lnTo>
                  <a:pt x="1375410" y="80010"/>
                </a:lnTo>
                <a:lnTo>
                  <a:pt x="1330960" y="63500"/>
                </a:lnTo>
                <a:lnTo>
                  <a:pt x="1285240" y="48260"/>
                </a:lnTo>
                <a:lnTo>
                  <a:pt x="1191260" y="25400"/>
                </a:lnTo>
                <a:lnTo>
                  <a:pt x="1143000" y="16510"/>
                </a:lnTo>
                <a:lnTo>
                  <a:pt x="1094740" y="10160"/>
                </a:lnTo>
                <a:lnTo>
                  <a:pt x="1045210" y="5080"/>
                </a:lnTo>
                <a:lnTo>
                  <a:pt x="995680" y="1270"/>
                </a:lnTo>
                <a:lnTo>
                  <a:pt x="946150" y="0"/>
                </a:lnTo>
                <a:close/>
              </a:path>
            </a:pathLst>
          </a:custGeom>
          <a:solidFill>
            <a:srgbClr val="FFDCB2"/>
          </a:solidFill>
        </p:spPr>
        <p:txBody>
          <a:bodyPr wrap="square" lIns="0" tIns="0" rIns="0" bIns="0" rtlCol="0"/>
          <a:lstStyle/>
          <a:p>
            <a:pPr defTabSz="829178"/>
            <a:endParaRPr sz="1632">
              <a:solidFill>
                <a:prstClr val="black"/>
              </a:solidFill>
              <a:latin typeface="Calibri"/>
            </a:endParaRPr>
          </a:p>
        </p:txBody>
      </p:sp>
      <p:sp>
        <p:nvSpPr>
          <p:cNvPr id="16" name="object 16"/>
          <p:cNvSpPr/>
          <p:nvPr/>
        </p:nvSpPr>
        <p:spPr>
          <a:xfrm>
            <a:off x="6775081" y="4723409"/>
            <a:ext cx="1715940" cy="1319776"/>
          </a:xfrm>
          <a:custGeom>
            <a:avLst/>
            <a:gdLst/>
            <a:ahLst/>
            <a:cxnLst/>
            <a:rect l="l" t="t" r="r" b="b"/>
            <a:pathLst>
              <a:path w="1892300" h="1455420">
                <a:moveTo>
                  <a:pt x="0" y="727710"/>
                </a:moveTo>
                <a:lnTo>
                  <a:pt x="1270" y="690880"/>
                </a:lnTo>
                <a:lnTo>
                  <a:pt x="5080" y="655320"/>
                </a:lnTo>
                <a:lnTo>
                  <a:pt x="19050" y="581660"/>
                </a:lnTo>
                <a:lnTo>
                  <a:pt x="43180" y="510540"/>
                </a:lnTo>
                <a:lnTo>
                  <a:pt x="58420" y="474980"/>
                </a:lnTo>
                <a:lnTo>
                  <a:pt x="76200" y="440690"/>
                </a:lnTo>
                <a:lnTo>
                  <a:pt x="96520" y="407670"/>
                </a:lnTo>
                <a:lnTo>
                  <a:pt x="119380" y="374650"/>
                </a:lnTo>
                <a:lnTo>
                  <a:pt x="143510" y="342900"/>
                </a:lnTo>
                <a:lnTo>
                  <a:pt x="170180" y="312420"/>
                </a:lnTo>
                <a:lnTo>
                  <a:pt x="198120" y="283210"/>
                </a:lnTo>
                <a:lnTo>
                  <a:pt x="228600" y="254000"/>
                </a:lnTo>
                <a:lnTo>
                  <a:pt x="260350" y="227330"/>
                </a:lnTo>
                <a:lnTo>
                  <a:pt x="294640" y="200660"/>
                </a:lnTo>
                <a:lnTo>
                  <a:pt x="330200" y="176530"/>
                </a:lnTo>
                <a:lnTo>
                  <a:pt x="367030" y="152400"/>
                </a:lnTo>
                <a:lnTo>
                  <a:pt x="405130" y="130810"/>
                </a:lnTo>
                <a:lnTo>
                  <a:pt x="445770" y="110490"/>
                </a:lnTo>
                <a:lnTo>
                  <a:pt x="487680" y="91440"/>
                </a:lnTo>
                <a:lnTo>
                  <a:pt x="529590" y="74930"/>
                </a:lnTo>
                <a:lnTo>
                  <a:pt x="572770" y="59690"/>
                </a:lnTo>
                <a:lnTo>
                  <a:pt x="617220" y="45720"/>
                </a:lnTo>
                <a:lnTo>
                  <a:pt x="662940" y="34290"/>
                </a:lnTo>
                <a:lnTo>
                  <a:pt x="708660" y="24130"/>
                </a:lnTo>
                <a:lnTo>
                  <a:pt x="755650" y="15240"/>
                </a:lnTo>
                <a:lnTo>
                  <a:pt x="802640" y="8890"/>
                </a:lnTo>
                <a:lnTo>
                  <a:pt x="850900" y="3810"/>
                </a:lnTo>
                <a:lnTo>
                  <a:pt x="899160" y="1270"/>
                </a:lnTo>
                <a:lnTo>
                  <a:pt x="946150" y="0"/>
                </a:lnTo>
                <a:lnTo>
                  <a:pt x="995680" y="1270"/>
                </a:lnTo>
                <a:lnTo>
                  <a:pt x="1045210" y="5080"/>
                </a:lnTo>
                <a:lnTo>
                  <a:pt x="1094740" y="10160"/>
                </a:lnTo>
                <a:lnTo>
                  <a:pt x="1143000" y="16510"/>
                </a:lnTo>
                <a:lnTo>
                  <a:pt x="1191260" y="25400"/>
                </a:lnTo>
                <a:lnTo>
                  <a:pt x="1238250" y="36830"/>
                </a:lnTo>
                <a:lnTo>
                  <a:pt x="1285240" y="48260"/>
                </a:lnTo>
                <a:lnTo>
                  <a:pt x="1330960" y="63500"/>
                </a:lnTo>
                <a:lnTo>
                  <a:pt x="1375410" y="80010"/>
                </a:lnTo>
                <a:lnTo>
                  <a:pt x="1419860" y="97790"/>
                </a:lnTo>
                <a:lnTo>
                  <a:pt x="1461770" y="118110"/>
                </a:lnTo>
                <a:lnTo>
                  <a:pt x="1502410" y="139700"/>
                </a:lnTo>
                <a:lnTo>
                  <a:pt x="1541780" y="162560"/>
                </a:lnTo>
                <a:lnTo>
                  <a:pt x="1579880" y="187960"/>
                </a:lnTo>
                <a:lnTo>
                  <a:pt x="1615440" y="213360"/>
                </a:lnTo>
                <a:lnTo>
                  <a:pt x="1649730" y="241300"/>
                </a:lnTo>
                <a:lnTo>
                  <a:pt x="1681480" y="270510"/>
                </a:lnTo>
                <a:lnTo>
                  <a:pt x="1711960" y="300990"/>
                </a:lnTo>
                <a:lnTo>
                  <a:pt x="1739900" y="331470"/>
                </a:lnTo>
                <a:lnTo>
                  <a:pt x="1765300" y="364490"/>
                </a:lnTo>
                <a:lnTo>
                  <a:pt x="1789430" y="397510"/>
                </a:lnTo>
                <a:lnTo>
                  <a:pt x="1811020" y="431800"/>
                </a:lnTo>
                <a:lnTo>
                  <a:pt x="1830070" y="467360"/>
                </a:lnTo>
                <a:lnTo>
                  <a:pt x="1846580" y="502920"/>
                </a:lnTo>
                <a:lnTo>
                  <a:pt x="1860550" y="539750"/>
                </a:lnTo>
                <a:lnTo>
                  <a:pt x="1871980" y="576580"/>
                </a:lnTo>
                <a:lnTo>
                  <a:pt x="1887220" y="651510"/>
                </a:lnTo>
                <a:lnTo>
                  <a:pt x="1891030" y="689610"/>
                </a:lnTo>
                <a:lnTo>
                  <a:pt x="1892300" y="727710"/>
                </a:lnTo>
                <a:lnTo>
                  <a:pt x="1891030" y="765810"/>
                </a:lnTo>
                <a:lnTo>
                  <a:pt x="1888490" y="803910"/>
                </a:lnTo>
                <a:lnTo>
                  <a:pt x="1880870" y="842010"/>
                </a:lnTo>
                <a:lnTo>
                  <a:pt x="1860550" y="915670"/>
                </a:lnTo>
                <a:lnTo>
                  <a:pt x="1846580" y="952500"/>
                </a:lnTo>
                <a:lnTo>
                  <a:pt x="1830070" y="988060"/>
                </a:lnTo>
                <a:lnTo>
                  <a:pt x="1811020" y="1023620"/>
                </a:lnTo>
                <a:lnTo>
                  <a:pt x="1789430" y="1057910"/>
                </a:lnTo>
                <a:lnTo>
                  <a:pt x="1766570" y="1090930"/>
                </a:lnTo>
                <a:lnTo>
                  <a:pt x="1739900" y="1123950"/>
                </a:lnTo>
                <a:lnTo>
                  <a:pt x="1711960" y="1155700"/>
                </a:lnTo>
                <a:lnTo>
                  <a:pt x="1681480" y="1186180"/>
                </a:lnTo>
                <a:lnTo>
                  <a:pt x="1649730" y="1214120"/>
                </a:lnTo>
                <a:lnTo>
                  <a:pt x="1615440" y="1242060"/>
                </a:lnTo>
                <a:lnTo>
                  <a:pt x="1579880" y="1268730"/>
                </a:lnTo>
                <a:lnTo>
                  <a:pt x="1541780" y="1292860"/>
                </a:lnTo>
                <a:lnTo>
                  <a:pt x="1502410" y="1316990"/>
                </a:lnTo>
                <a:lnTo>
                  <a:pt x="1461770" y="1338580"/>
                </a:lnTo>
                <a:lnTo>
                  <a:pt x="1419860" y="1357630"/>
                </a:lnTo>
                <a:lnTo>
                  <a:pt x="1376680" y="1375410"/>
                </a:lnTo>
                <a:lnTo>
                  <a:pt x="1330960" y="1391920"/>
                </a:lnTo>
                <a:lnTo>
                  <a:pt x="1285240" y="1407160"/>
                </a:lnTo>
                <a:lnTo>
                  <a:pt x="1238250" y="1419860"/>
                </a:lnTo>
                <a:lnTo>
                  <a:pt x="1191260" y="1430020"/>
                </a:lnTo>
                <a:lnTo>
                  <a:pt x="1143000" y="1438910"/>
                </a:lnTo>
                <a:lnTo>
                  <a:pt x="1094740" y="1446530"/>
                </a:lnTo>
                <a:lnTo>
                  <a:pt x="1045210" y="1451610"/>
                </a:lnTo>
                <a:lnTo>
                  <a:pt x="995680" y="1454150"/>
                </a:lnTo>
                <a:lnTo>
                  <a:pt x="946150" y="1455420"/>
                </a:lnTo>
                <a:lnTo>
                  <a:pt x="896620" y="1454150"/>
                </a:lnTo>
                <a:lnTo>
                  <a:pt x="847090" y="1451610"/>
                </a:lnTo>
                <a:lnTo>
                  <a:pt x="798830" y="1446530"/>
                </a:lnTo>
                <a:lnTo>
                  <a:pt x="749300" y="1438910"/>
                </a:lnTo>
                <a:lnTo>
                  <a:pt x="701040" y="1430020"/>
                </a:lnTo>
                <a:lnTo>
                  <a:pt x="654050" y="1419860"/>
                </a:lnTo>
                <a:lnTo>
                  <a:pt x="607060" y="1407160"/>
                </a:lnTo>
                <a:lnTo>
                  <a:pt x="561340" y="1391920"/>
                </a:lnTo>
                <a:lnTo>
                  <a:pt x="516890" y="1376680"/>
                </a:lnTo>
                <a:lnTo>
                  <a:pt x="472440" y="1357630"/>
                </a:lnTo>
                <a:lnTo>
                  <a:pt x="430530" y="1338580"/>
                </a:lnTo>
                <a:lnTo>
                  <a:pt x="389890" y="1316990"/>
                </a:lnTo>
                <a:lnTo>
                  <a:pt x="350520" y="1292860"/>
                </a:lnTo>
                <a:lnTo>
                  <a:pt x="313690" y="1268730"/>
                </a:lnTo>
                <a:lnTo>
                  <a:pt x="276860" y="1242060"/>
                </a:lnTo>
                <a:lnTo>
                  <a:pt x="242570" y="1215390"/>
                </a:lnTo>
                <a:lnTo>
                  <a:pt x="210820" y="1186180"/>
                </a:lnTo>
                <a:lnTo>
                  <a:pt x="180340" y="1155700"/>
                </a:lnTo>
                <a:lnTo>
                  <a:pt x="152400" y="1123950"/>
                </a:lnTo>
                <a:lnTo>
                  <a:pt x="127000" y="1092200"/>
                </a:lnTo>
                <a:lnTo>
                  <a:pt x="102870" y="1057910"/>
                </a:lnTo>
                <a:lnTo>
                  <a:pt x="81280" y="1023620"/>
                </a:lnTo>
                <a:lnTo>
                  <a:pt x="62230" y="989330"/>
                </a:lnTo>
                <a:lnTo>
                  <a:pt x="45720" y="952500"/>
                </a:lnTo>
                <a:lnTo>
                  <a:pt x="31750" y="916940"/>
                </a:lnTo>
                <a:lnTo>
                  <a:pt x="20320" y="878840"/>
                </a:lnTo>
                <a:lnTo>
                  <a:pt x="5080" y="803910"/>
                </a:lnTo>
                <a:lnTo>
                  <a:pt x="1270" y="765810"/>
                </a:lnTo>
                <a:lnTo>
                  <a:pt x="0" y="727710"/>
                </a:lnTo>
                <a:close/>
              </a:path>
            </a:pathLst>
          </a:custGeom>
          <a:ln w="25518">
            <a:solidFill>
              <a:srgbClr val="FFCC8B"/>
            </a:solidFill>
          </a:ln>
        </p:spPr>
        <p:txBody>
          <a:bodyPr wrap="square" lIns="0" tIns="0" rIns="0" bIns="0" rtlCol="0"/>
          <a:lstStyle/>
          <a:p>
            <a:pPr defTabSz="829178"/>
            <a:endParaRPr sz="1632">
              <a:solidFill>
                <a:prstClr val="black"/>
              </a:solidFill>
              <a:latin typeface="Calibri"/>
            </a:endParaRPr>
          </a:p>
        </p:txBody>
      </p:sp>
      <p:sp>
        <p:nvSpPr>
          <p:cNvPr id="17" name="object 17"/>
          <p:cNvSpPr/>
          <p:nvPr/>
        </p:nvSpPr>
        <p:spPr>
          <a:xfrm>
            <a:off x="6775081" y="4723409"/>
            <a:ext cx="0" cy="0"/>
          </a:xfrm>
          <a:custGeom>
            <a:avLst/>
            <a:gdLst/>
            <a:ahLst/>
            <a:cxnLst/>
            <a:rect l="l" t="t" r="r" b="b"/>
            <a:pathLst>
              <a:path>
                <a:moveTo>
                  <a:pt x="0" y="0"/>
                </a:moveTo>
                <a:lnTo>
                  <a:pt x="0" y="0"/>
                </a:lnTo>
              </a:path>
            </a:pathLst>
          </a:custGeom>
          <a:ln w="25518">
            <a:solidFill>
              <a:srgbClr val="FFCC8B"/>
            </a:solidFill>
          </a:ln>
        </p:spPr>
        <p:txBody>
          <a:bodyPr wrap="square" lIns="0" tIns="0" rIns="0" bIns="0" rtlCol="0"/>
          <a:lstStyle/>
          <a:p>
            <a:pPr defTabSz="829178"/>
            <a:endParaRPr sz="1632">
              <a:solidFill>
                <a:prstClr val="black"/>
              </a:solidFill>
              <a:latin typeface="Calibri"/>
            </a:endParaRPr>
          </a:p>
        </p:txBody>
      </p:sp>
      <p:sp>
        <p:nvSpPr>
          <p:cNvPr id="18" name="object 18"/>
          <p:cNvSpPr/>
          <p:nvPr/>
        </p:nvSpPr>
        <p:spPr>
          <a:xfrm>
            <a:off x="8492173" y="6043185"/>
            <a:ext cx="0" cy="0"/>
          </a:xfrm>
          <a:custGeom>
            <a:avLst/>
            <a:gdLst/>
            <a:ahLst/>
            <a:cxnLst/>
            <a:rect l="l" t="t" r="r" b="b"/>
            <a:pathLst>
              <a:path>
                <a:moveTo>
                  <a:pt x="0" y="0"/>
                </a:moveTo>
                <a:lnTo>
                  <a:pt x="0" y="0"/>
                </a:lnTo>
              </a:path>
            </a:pathLst>
          </a:custGeom>
          <a:ln w="25518">
            <a:solidFill>
              <a:srgbClr val="FFCC8B"/>
            </a:solidFill>
          </a:ln>
        </p:spPr>
        <p:txBody>
          <a:bodyPr wrap="square" lIns="0" tIns="0" rIns="0" bIns="0" rtlCol="0"/>
          <a:lstStyle/>
          <a:p>
            <a:pPr defTabSz="829178"/>
            <a:endParaRPr sz="1632">
              <a:solidFill>
                <a:prstClr val="black"/>
              </a:solidFill>
              <a:latin typeface="Calibri"/>
            </a:endParaRPr>
          </a:p>
        </p:txBody>
      </p:sp>
      <p:sp>
        <p:nvSpPr>
          <p:cNvPr id="19" name="object 19"/>
          <p:cNvSpPr txBox="1"/>
          <p:nvPr/>
        </p:nvSpPr>
        <p:spPr>
          <a:xfrm>
            <a:off x="7339384" y="4782142"/>
            <a:ext cx="525722" cy="207067"/>
          </a:xfrm>
          <a:prstGeom prst="rect">
            <a:avLst/>
          </a:prstGeom>
        </p:spPr>
        <p:txBody>
          <a:bodyPr vert="horz" wrap="square" lIns="0" tIns="11516" rIns="0" bIns="0" rtlCol="0">
            <a:spAutoFit/>
          </a:bodyPr>
          <a:lstStyle/>
          <a:p>
            <a:pPr marL="11516" defTabSz="829178">
              <a:spcBef>
                <a:spcPts val="91"/>
              </a:spcBef>
            </a:pPr>
            <a:r>
              <a:rPr sz="1270" spc="-5" dirty="0">
                <a:solidFill>
                  <a:prstClr val="black"/>
                </a:solidFill>
                <a:latin typeface="Arial"/>
                <a:cs typeface="Arial"/>
              </a:rPr>
              <a:t>Projets</a:t>
            </a:r>
            <a:endParaRPr sz="1270">
              <a:solidFill>
                <a:prstClr val="black"/>
              </a:solidFill>
              <a:latin typeface="Arial"/>
              <a:cs typeface="Arial"/>
            </a:endParaRPr>
          </a:p>
        </p:txBody>
      </p:sp>
      <p:sp>
        <p:nvSpPr>
          <p:cNvPr id="20" name="object 20"/>
          <p:cNvSpPr txBox="1"/>
          <p:nvPr/>
        </p:nvSpPr>
        <p:spPr>
          <a:xfrm>
            <a:off x="6984681" y="4975616"/>
            <a:ext cx="1282348" cy="207067"/>
          </a:xfrm>
          <a:prstGeom prst="rect">
            <a:avLst/>
          </a:prstGeom>
        </p:spPr>
        <p:txBody>
          <a:bodyPr vert="horz" wrap="square" lIns="0" tIns="11516" rIns="0" bIns="0" rtlCol="0">
            <a:spAutoFit/>
          </a:bodyPr>
          <a:lstStyle/>
          <a:p>
            <a:pPr marL="11516" defTabSz="829178">
              <a:spcBef>
                <a:spcPts val="91"/>
              </a:spcBef>
            </a:pPr>
            <a:r>
              <a:rPr sz="1270" spc="-5" dirty="0">
                <a:solidFill>
                  <a:prstClr val="black"/>
                </a:solidFill>
                <a:latin typeface="Arial"/>
                <a:cs typeface="Arial"/>
              </a:rPr>
              <a:t>ANR</a:t>
            </a:r>
            <a:r>
              <a:rPr sz="1270" spc="-41" dirty="0">
                <a:solidFill>
                  <a:prstClr val="black"/>
                </a:solidFill>
                <a:latin typeface="Arial"/>
                <a:cs typeface="Arial"/>
              </a:rPr>
              <a:t> </a:t>
            </a:r>
            <a:r>
              <a:rPr sz="1270" spc="-18" dirty="0">
                <a:solidFill>
                  <a:prstClr val="black"/>
                </a:solidFill>
                <a:latin typeface="Arial"/>
                <a:cs typeface="Arial"/>
              </a:rPr>
              <a:t>COASTVAR</a:t>
            </a:r>
            <a:endParaRPr sz="1270">
              <a:solidFill>
                <a:prstClr val="black"/>
              </a:solidFill>
              <a:latin typeface="Arial"/>
              <a:cs typeface="Arial"/>
            </a:endParaRPr>
          </a:p>
        </p:txBody>
      </p:sp>
      <p:sp>
        <p:nvSpPr>
          <p:cNvPr id="21" name="object 21"/>
          <p:cNvSpPr txBox="1"/>
          <p:nvPr/>
        </p:nvSpPr>
        <p:spPr>
          <a:xfrm>
            <a:off x="6909824" y="5169092"/>
            <a:ext cx="1430909" cy="207067"/>
          </a:xfrm>
          <a:prstGeom prst="rect">
            <a:avLst/>
          </a:prstGeom>
        </p:spPr>
        <p:txBody>
          <a:bodyPr vert="horz" wrap="square" lIns="0" tIns="11516" rIns="0" bIns="0" rtlCol="0">
            <a:spAutoFit/>
          </a:bodyPr>
          <a:lstStyle/>
          <a:p>
            <a:pPr marL="11516" defTabSz="829178">
              <a:spcBef>
                <a:spcPts val="91"/>
              </a:spcBef>
            </a:pPr>
            <a:r>
              <a:rPr sz="1270" spc="-5" dirty="0">
                <a:solidFill>
                  <a:prstClr val="black"/>
                </a:solidFill>
                <a:latin typeface="Arial"/>
                <a:cs typeface="Arial"/>
              </a:rPr>
              <a:t>LEFE</a:t>
            </a:r>
            <a:r>
              <a:rPr sz="1270" spc="-41" dirty="0">
                <a:solidFill>
                  <a:prstClr val="black"/>
                </a:solidFill>
                <a:latin typeface="Arial"/>
                <a:cs typeface="Arial"/>
              </a:rPr>
              <a:t> </a:t>
            </a:r>
            <a:r>
              <a:rPr sz="1270" spc="-18" dirty="0">
                <a:solidFill>
                  <a:prstClr val="black"/>
                </a:solidFill>
                <a:latin typeface="Arial"/>
                <a:cs typeface="Arial"/>
              </a:rPr>
              <a:t>CTroVagueS,</a:t>
            </a:r>
            <a:endParaRPr sz="1270">
              <a:solidFill>
                <a:prstClr val="black"/>
              </a:solidFill>
              <a:latin typeface="Arial"/>
              <a:cs typeface="Arial"/>
            </a:endParaRPr>
          </a:p>
        </p:txBody>
      </p:sp>
      <p:sp>
        <p:nvSpPr>
          <p:cNvPr id="22" name="object 22"/>
          <p:cNvSpPr txBox="1"/>
          <p:nvPr/>
        </p:nvSpPr>
        <p:spPr>
          <a:xfrm>
            <a:off x="7026138" y="5362567"/>
            <a:ext cx="1198279" cy="207067"/>
          </a:xfrm>
          <a:prstGeom prst="rect">
            <a:avLst/>
          </a:prstGeom>
        </p:spPr>
        <p:txBody>
          <a:bodyPr vert="horz" wrap="square" lIns="0" tIns="11516" rIns="0" bIns="0" rtlCol="0">
            <a:spAutoFit/>
          </a:bodyPr>
          <a:lstStyle/>
          <a:p>
            <a:pPr marL="11516" defTabSz="829178">
              <a:spcBef>
                <a:spcPts val="91"/>
              </a:spcBef>
            </a:pPr>
            <a:r>
              <a:rPr sz="1270" spc="-9" dirty="0">
                <a:solidFill>
                  <a:prstClr val="black"/>
                </a:solidFill>
                <a:latin typeface="Arial"/>
                <a:cs typeface="Arial"/>
              </a:rPr>
              <a:t>TOSCA</a:t>
            </a:r>
            <a:r>
              <a:rPr sz="1270" spc="-103" dirty="0">
                <a:solidFill>
                  <a:prstClr val="black"/>
                </a:solidFill>
                <a:latin typeface="Arial"/>
                <a:cs typeface="Arial"/>
              </a:rPr>
              <a:t> </a:t>
            </a:r>
            <a:r>
              <a:rPr sz="1270" spc="-36" dirty="0">
                <a:solidFill>
                  <a:prstClr val="black"/>
                </a:solidFill>
                <a:latin typeface="Arial"/>
                <a:cs typeface="Arial"/>
              </a:rPr>
              <a:t>MEAVA,</a:t>
            </a:r>
            <a:endParaRPr sz="1270">
              <a:solidFill>
                <a:prstClr val="black"/>
              </a:solidFill>
              <a:latin typeface="Arial"/>
              <a:cs typeface="Arial"/>
            </a:endParaRPr>
          </a:p>
        </p:txBody>
      </p:sp>
      <p:sp>
        <p:nvSpPr>
          <p:cNvPr id="23" name="object 23"/>
          <p:cNvSpPr txBox="1"/>
          <p:nvPr/>
        </p:nvSpPr>
        <p:spPr>
          <a:xfrm>
            <a:off x="6989287" y="5554891"/>
            <a:ext cx="1227070" cy="207067"/>
          </a:xfrm>
          <a:prstGeom prst="rect">
            <a:avLst/>
          </a:prstGeom>
        </p:spPr>
        <p:txBody>
          <a:bodyPr vert="horz" wrap="square" lIns="0" tIns="11516" rIns="0" bIns="0" rtlCol="0">
            <a:spAutoFit/>
          </a:bodyPr>
          <a:lstStyle/>
          <a:p>
            <a:pPr marL="11516" defTabSz="829178">
              <a:spcBef>
                <a:spcPts val="91"/>
              </a:spcBef>
            </a:pPr>
            <a:r>
              <a:rPr sz="1270" spc="-5" dirty="0">
                <a:solidFill>
                  <a:prstClr val="black"/>
                </a:solidFill>
                <a:latin typeface="Arial"/>
                <a:cs typeface="Arial"/>
              </a:rPr>
              <a:t>ANR</a:t>
            </a:r>
            <a:r>
              <a:rPr sz="1270" spc="-68" dirty="0">
                <a:solidFill>
                  <a:prstClr val="black"/>
                </a:solidFill>
                <a:latin typeface="Arial"/>
                <a:cs typeface="Arial"/>
              </a:rPr>
              <a:t> </a:t>
            </a:r>
            <a:r>
              <a:rPr sz="1270" spc="-23" dirty="0">
                <a:solidFill>
                  <a:prstClr val="black"/>
                </a:solidFill>
                <a:latin typeface="Arial"/>
                <a:cs typeface="Arial"/>
              </a:rPr>
              <a:t>ECSTATIC,</a:t>
            </a:r>
            <a:endParaRPr sz="1270">
              <a:solidFill>
                <a:prstClr val="black"/>
              </a:solidFill>
              <a:latin typeface="Arial"/>
              <a:cs typeface="Arial"/>
            </a:endParaRPr>
          </a:p>
        </p:txBody>
      </p:sp>
      <p:sp>
        <p:nvSpPr>
          <p:cNvPr id="24" name="object 24"/>
          <p:cNvSpPr txBox="1"/>
          <p:nvPr/>
        </p:nvSpPr>
        <p:spPr>
          <a:xfrm>
            <a:off x="7265680" y="5748366"/>
            <a:ext cx="721501" cy="207067"/>
          </a:xfrm>
          <a:prstGeom prst="rect">
            <a:avLst/>
          </a:prstGeom>
        </p:spPr>
        <p:txBody>
          <a:bodyPr vert="horz" wrap="square" lIns="0" tIns="11516" rIns="0" bIns="0" rtlCol="0">
            <a:spAutoFit/>
          </a:bodyPr>
          <a:lstStyle/>
          <a:p>
            <a:pPr marL="11516" defTabSz="829178">
              <a:spcBef>
                <a:spcPts val="91"/>
              </a:spcBef>
            </a:pPr>
            <a:r>
              <a:rPr sz="1270" spc="-5" dirty="0">
                <a:solidFill>
                  <a:prstClr val="black"/>
                </a:solidFill>
                <a:latin typeface="Arial"/>
                <a:cs typeface="Arial"/>
              </a:rPr>
              <a:t>CE</a:t>
            </a:r>
            <a:r>
              <a:rPr sz="1270" spc="-9" dirty="0">
                <a:solidFill>
                  <a:prstClr val="black"/>
                </a:solidFill>
                <a:latin typeface="Arial"/>
                <a:cs typeface="Arial"/>
              </a:rPr>
              <a:t>F</a:t>
            </a:r>
            <a:r>
              <a:rPr sz="1270" spc="9" dirty="0">
                <a:solidFill>
                  <a:prstClr val="black"/>
                </a:solidFill>
                <a:latin typeface="Arial"/>
                <a:cs typeface="Arial"/>
              </a:rPr>
              <a:t>I</a:t>
            </a:r>
            <a:r>
              <a:rPr sz="1270" spc="-5" dirty="0">
                <a:solidFill>
                  <a:prstClr val="black"/>
                </a:solidFill>
                <a:latin typeface="Arial"/>
                <a:cs typeface="Arial"/>
              </a:rPr>
              <a:t>PR</a:t>
            </a:r>
            <a:r>
              <a:rPr sz="1270" dirty="0">
                <a:solidFill>
                  <a:prstClr val="black"/>
                </a:solidFill>
                <a:latin typeface="Arial"/>
                <a:cs typeface="Arial"/>
              </a:rPr>
              <a:t>A</a:t>
            </a:r>
            <a:endParaRPr sz="1270">
              <a:solidFill>
                <a:prstClr val="black"/>
              </a:solidFill>
              <a:latin typeface="Arial"/>
              <a:cs typeface="Arial"/>
            </a:endParaRPr>
          </a:p>
        </p:txBody>
      </p:sp>
      <p:sp>
        <p:nvSpPr>
          <p:cNvPr id="25" name="object 25"/>
          <p:cNvSpPr/>
          <p:nvPr/>
        </p:nvSpPr>
        <p:spPr>
          <a:xfrm>
            <a:off x="3133605" y="5843952"/>
            <a:ext cx="3794645" cy="1011137"/>
          </a:xfrm>
          <a:prstGeom prst="rect">
            <a:avLst/>
          </a:prstGeom>
          <a:blipFill>
            <a:blip r:embed="rId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6" name="object 26"/>
          <p:cNvSpPr txBox="1">
            <a:spLocks noGrp="1"/>
          </p:cNvSpPr>
          <p:nvPr>
            <p:ph type="title"/>
          </p:nvPr>
        </p:nvSpPr>
        <p:spPr>
          <a:xfrm>
            <a:off x="1028412" y="202080"/>
            <a:ext cx="7578925" cy="318636"/>
          </a:xfrm>
          <a:prstGeom prst="rect">
            <a:avLst/>
          </a:prstGeom>
        </p:spPr>
        <p:txBody>
          <a:bodyPr vert="horz" wrap="square" lIns="0" tIns="11516" rIns="0" bIns="0" rtlCol="0">
            <a:spAutoFit/>
          </a:bodyPr>
          <a:lstStyle/>
          <a:p>
            <a:pPr marL="11516">
              <a:spcBef>
                <a:spcPts val="91"/>
              </a:spcBef>
            </a:pPr>
            <a:r>
              <a:rPr sz="1995" b="1" spc="-5" dirty="0">
                <a:solidFill>
                  <a:srgbClr val="000000"/>
                </a:solidFill>
                <a:latin typeface="Arial"/>
                <a:cs typeface="Arial"/>
              </a:rPr>
              <a:t>Cyclones tropicaux </a:t>
            </a:r>
            <a:r>
              <a:rPr sz="1995" b="1" dirty="0">
                <a:solidFill>
                  <a:srgbClr val="000000"/>
                </a:solidFill>
                <a:latin typeface="Arial"/>
                <a:cs typeface="Arial"/>
              </a:rPr>
              <a:t>: </a:t>
            </a:r>
            <a:r>
              <a:rPr sz="1995" b="1" spc="-5" dirty="0">
                <a:solidFill>
                  <a:srgbClr val="000000"/>
                </a:solidFill>
                <a:latin typeface="Arial"/>
                <a:cs typeface="Arial"/>
              </a:rPr>
              <a:t>interactions couplées </a:t>
            </a:r>
            <a:r>
              <a:rPr sz="1995" b="1" dirty="0">
                <a:solidFill>
                  <a:srgbClr val="000000"/>
                </a:solidFill>
                <a:latin typeface="Arial"/>
                <a:cs typeface="Arial"/>
              </a:rPr>
              <a:t>et </a:t>
            </a:r>
            <a:r>
              <a:rPr sz="1995" b="1" spc="-5" dirty="0">
                <a:solidFill>
                  <a:srgbClr val="000000"/>
                </a:solidFill>
                <a:latin typeface="Arial"/>
                <a:cs typeface="Arial"/>
              </a:rPr>
              <a:t>impacts</a:t>
            </a:r>
            <a:r>
              <a:rPr sz="1995" b="1" dirty="0">
                <a:solidFill>
                  <a:srgbClr val="000000"/>
                </a:solidFill>
                <a:latin typeface="Arial"/>
                <a:cs typeface="Arial"/>
              </a:rPr>
              <a:t> </a:t>
            </a:r>
            <a:r>
              <a:rPr sz="1995" b="1" spc="-5" dirty="0">
                <a:solidFill>
                  <a:srgbClr val="000000"/>
                </a:solidFill>
                <a:latin typeface="Arial"/>
                <a:cs typeface="Arial"/>
              </a:rPr>
              <a:t>littoraux</a:t>
            </a:r>
            <a:endParaRPr sz="1995">
              <a:latin typeface="Arial"/>
              <a:cs typeface="Arial"/>
            </a:endParaRPr>
          </a:p>
        </p:txBody>
      </p:sp>
      <p:sp>
        <p:nvSpPr>
          <p:cNvPr id="27" name="object 27"/>
          <p:cNvSpPr txBox="1"/>
          <p:nvPr/>
        </p:nvSpPr>
        <p:spPr>
          <a:xfrm>
            <a:off x="325913" y="489989"/>
            <a:ext cx="7880078" cy="1169959"/>
          </a:xfrm>
          <a:prstGeom prst="rect">
            <a:avLst/>
          </a:prstGeom>
        </p:spPr>
        <p:txBody>
          <a:bodyPr vert="horz" wrap="square" lIns="0" tIns="11516" rIns="0" bIns="0" rtlCol="0">
            <a:spAutoFit/>
          </a:bodyPr>
          <a:lstStyle/>
          <a:p>
            <a:pPr marL="1113632" defTabSz="829178">
              <a:spcBef>
                <a:spcPts val="91"/>
              </a:spcBef>
            </a:pPr>
            <a:r>
              <a:rPr sz="1632" b="1" spc="-5" dirty="0">
                <a:solidFill>
                  <a:prstClr val="black"/>
                </a:solidFill>
                <a:latin typeface="Arial"/>
                <a:cs typeface="Arial"/>
              </a:rPr>
              <a:t>S. Jullien (Ifremer), </a:t>
            </a:r>
            <a:r>
              <a:rPr sz="1632" b="1" dirty="0">
                <a:solidFill>
                  <a:prstClr val="black"/>
                </a:solidFill>
                <a:latin typeface="Arial"/>
                <a:cs typeface="Arial"/>
              </a:rPr>
              <a:t>équipe </a:t>
            </a:r>
            <a:r>
              <a:rPr sz="1632" b="1" spc="-5" dirty="0">
                <a:solidFill>
                  <a:prstClr val="black"/>
                </a:solidFill>
                <a:latin typeface="Arial"/>
                <a:cs typeface="Arial"/>
              </a:rPr>
              <a:t>SIAM, collab. IRD: Nouméa, </a:t>
            </a:r>
            <a:r>
              <a:rPr sz="1632" b="1" spc="-9" dirty="0">
                <a:solidFill>
                  <a:prstClr val="black"/>
                </a:solidFill>
                <a:latin typeface="Arial"/>
                <a:cs typeface="Arial"/>
              </a:rPr>
              <a:t>Vietnam,</a:t>
            </a:r>
            <a:r>
              <a:rPr sz="1632" b="1" spc="5" dirty="0">
                <a:solidFill>
                  <a:prstClr val="black"/>
                </a:solidFill>
                <a:latin typeface="Arial"/>
                <a:cs typeface="Arial"/>
              </a:rPr>
              <a:t> </a:t>
            </a:r>
            <a:r>
              <a:rPr sz="1632" b="1" spc="-5" dirty="0">
                <a:solidFill>
                  <a:prstClr val="black"/>
                </a:solidFill>
                <a:latin typeface="Arial"/>
                <a:cs typeface="Arial"/>
              </a:rPr>
              <a:t>Inde</a:t>
            </a:r>
            <a:endParaRPr sz="1632">
              <a:solidFill>
                <a:prstClr val="black"/>
              </a:solidFill>
              <a:latin typeface="Arial"/>
              <a:cs typeface="Arial"/>
            </a:endParaRPr>
          </a:p>
          <a:p>
            <a:pPr defTabSz="829178"/>
            <a:endParaRPr sz="1814">
              <a:solidFill>
                <a:prstClr val="black"/>
              </a:solidFill>
              <a:latin typeface="Times New Roman"/>
              <a:cs typeface="Times New Roman"/>
            </a:endParaRPr>
          </a:p>
          <a:p>
            <a:pPr defTabSz="829178">
              <a:spcBef>
                <a:spcPts val="32"/>
              </a:spcBef>
            </a:pPr>
            <a:endParaRPr sz="2086">
              <a:solidFill>
                <a:prstClr val="black"/>
              </a:solidFill>
              <a:latin typeface="Times New Roman"/>
              <a:cs typeface="Times New Roman"/>
            </a:endParaRPr>
          </a:p>
          <a:p>
            <a:pPr marL="82342" defTabSz="829178"/>
            <a:r>
              <a:rPr sz="1995" dirty="0">
                <a:solidFill>
                  <a:prstClr val="black"/>
                </a:solidFill>
                <a:latin typeface="Arial"/>
                <a:cs typeface="Arial"/>
              </a:rPr>
              <a:t>Baie </a:t>
            </a:r>
            <a:r>
              <a:rPr sz="1995" spc="-5" dirty="0">
                <a:solidFill>
                  <a:prstClr val="black"/>
                </a:solidFill>
                <a:latin typeface="Arial"/>
                <a:cs typeface="Arial"/>
              </a:rPr>
              <a:t>du Bengale </a:t>
            </a:r>
            <a:r>
              <a:rPr sz="1995" dirty="0">
                <a:solidFill>
                  <a:prstClr val="black"/>
                </a:solidFill>
                <a:latin typeface="Arial"/>
                <a:cs typeface="Arial"/>
              </a:rPr>
              <a:t>– </a:t>
            </a:r>
            <a:r>
              <a:rPr sz="1995" spc="-5" dirty="0">
                <a:solidFill>
                  <a:prstClr val="black"/>
                </a:solidFill>
                <a:latin typeface="Arial"/>
                <a:cs typeface="Arial"/>
              </a:rPr>
              <a:t>interactions cyclones </a:t>
            </a:r>
            <a:r>
              <a:rPr sz="1995" dirty="0">
                <a:solidFill>
                  <a:prstClr val="black"/>
                </a:solidFill>
                <a:latin typeface="Arial"/>
                <a:cs typeface="Arial"/>
              </a:rPr>
              <a:t>– </a:t>
            </a:r>
            <a:r>
              <a:rPr sz="1995" spc="-5" dirty="0">
                <a:solidFill>
                  <a:prstClr val="black"/>
                </a:solidFill>
                <a:latin typeface="Arial"/>
                <a:cs typeface="Arial"/>
              </a:rPr>
              <a:t>climat </a:t>
            </a:r>
            <a:r>
              <a:rPr sz="1995" dirty="0">
                <a:solidFill>
                  <a:prstClr val="black"/>
                </a:solidFill>
                <a:latin typeface="Arial"/>
                <a:cs typeface="Arial"/>
              </a:rPr>
              <a:t>de</a:t>
            </a:r>
            <a:r>
              <a:rPr sz="1995" spc="9" dirty="0">
                <a:solidFill>
                  <a:prstClr val="black"/>
                </a:solidFill>
                <a:latin typeface="Arial"/>
                <a:cs typeface="Arial"/>
              </a:rPr>
              <a:t> </a:t>
            </a:r>
            <a:r>
              <a:rPr sz="1995" spc="-5" dirty="0">
                <a:solidFill>
                  <a:prstClr val="black"/>
                </a:solidFill>
                <a:latin typeface="Arial"/>
                <a:cs typeface="Arial"/>
              </a:rPr>
              <a:t>vagues</a:t>
            </a:r>
            <a:endParaRPr sz="1995">
              <a:solidFill>
                <a:prstClr val="black"/>
              </a:solidFill>
              <a:latin typeface="Arial"/>
              <a:cs typeface="Arial"/>
            </a:endParaRPr>
          </a:p>
        </p:txBody>
      </p:sp>
    </p:spTree>
    <p:extLst>
      <p:ext uri="{BB962C8B-B14F-4D97-AF65-F5344CB8AC3E}">
        <p14:creationId xmlns:p14="http://schemas.microsoft.com/office/powerpoint/2010/main" val="35638509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Light"/>
      <a:ea typeface="Microsoft YaHei"/>
      <a:cs typeface=""/>
    </a:majorFont>
    <a:minorFont>
      <a:latin typeface="Calibri Ligh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Light"/>
      <a:ea typeface="Microsoft YaHei"/>
      <a:cs typeface=""/>
    </a:majorFont>
    <a:minorFont>
      <a:latin typeface="Calibri Ligh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Light"/>
      <a:ea typeface="Microsoft YaHei"/>
      <a:cs typeface=""/>
    </a:majorFont>
    <a:minorFont>
      <a:latin typeface="Calibri Ligh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118</TotalTime>
  <Words>4406</Words>
  <Application>Microsoft Office PowerPoint</Application>
  <PresentationFormat>Affichage à l'écran (4:3)</PresentationFormat>
  <Paragraphs>817</Paragraphs>
  <Slides>64</Slides>
  <Notes>20</Notes>
  <HiddenSlides>0</HiddenSlides>
  <MMClips>0</MMClips>
  <ScaleCrop>false</ScaleCrop>
  <HeadingPairs>
    <vt:vector size="6" baseType="variant">
      <vt:variant>
        <vt:lpstr>Polices utilisées</vt:lpstr>
      </vt:variant>
      <vt:variant>
        <vt:i4>10</vt:i4>
      </vt:variant>
      <vt:variant>
        <vt:lpstr>Thème</vt:lpstr>
      </vt:variant>
      <vt:variant>
        <vt:i4>6</vt:i4>
      </vt:variant>
      <vt:variant>
        <vt:lpstr>Titres des diapositives</vt:lpstr>
      </vt:variant>
      <vt:variant>
        <vt:i4>64</vt:i4>
      </vt:variant>
    </vt:vector>
  </HeadingPairs>
  <TitlesOfParts>
    <vt:vector size="80" baseType="lpstr">
      <vt:lpstr>Microsoft YaHei</vt:lpstr>
      <vt:lpstr>ＭＳ Ｐゴシック</vt:lpstr>
      <vt:lpstr>Arial</vt:lpstr>
      <vt:lpstr>Arial Black</vt:lpstr>
      <vt:lpstr>Arial Narrow</vt:lpstr>
      <vt:lpstr>Calibri</vt:lpstr>
      <vt:lpstr>Calibri Light</vt:lpstr>
      <vt:lpstr>Times New Roman</vt:lpstr>
      <vt:lpstr>Trebuchet MS</vt:lpstr>
      <vt:lpstr>Wingdings</vt:lpstr>
      <vt:lpstr>Thème Office</vt:lpstr>
      <vt:lpstr>Office Theme</vt:lpstr>
      <vt:lpstr>1_Office Theme</vt:lpstr>
      <vt:lpstr>1_Thème Office</vt:lpstr>
      <vt:lpstr>2_Office Theme</vt:lpstr>
      <vt:lpstr>2_Thème Office</vt:lpstr>
      <vt:lpstr>Journée de l’axe transversal « Au Sud »   Panorama des activités internationales « au sud »  de l’IUEM</vt:lpstr>
      <vt:lpstr>Programme de la journée</vt:lpstr>
      <vt:lpstr> </vt:lpstr>
      <vt:lpstr>LOPS</vt:lpstr>
      <vt:lpstr>LOPS AU  SUD</vt:lpstr>
      <vt:lpstr>Afrique de l'Ouest (E. Machu, T. Gorgues)</vt:lpstr>
      <vt:lpstr>Pacifique Tropical (T. Gorgues, C. Maes, E. Martinez)</vt:lpstr>
      <vt:lpstr>Présentation PowerPoint</vt:lpstr>
      <vt:lpstr>Cyclones tropicaux : interactions couplées et impacts littoraux</vt:lpstr>
      <vt:lpstr>Afrique Australe (S. Herbette, G. Cambon, C. Roy, P. Penven)</vt:lpstr>
      <vt:lpstr>Formation de jeunes océanographes au Sud</vt:lpstr>
      <vt:lpstr>Upwellings dans l'océan Indien sud-ouest</vt:lpstr>
      <vt:lpstr>MADRIDGE: Madagscar Southern Ridge</vt:lpstr>
      <vt:lpstr>Partenariat</vt:lpstr>
      <vt:lpstr>Education and training</vt:lpstr>
      <vt:lpstr>ICEMASA → ILOSA</vt:lpstr>
      <vt:lpstr>LOPS</vt:lpstr>
      <vt:lpstr>PLATEFORME PROJETS EUROPEENS</vt:lpstr>
      <vt:lpstr>Au Sud!</vt:lpstr>
      <vt:lpstr>ARCHITECTURE D’HORIZON 2020</vt:lpstr>
      <vt:lpstr>Pays éligibles aux financements H2020</vt:lpstr>
      <vt:lpstr>List of Topics with direct geographic relevance</vt:lpstr>
      <vt:lpstr>PILIER 1. MSCA</vt:lpstr>
      <vt:lpstr>Distribution par pays</vt:lpstr>
      <vt:lpstr>LE PROGRAMME ERASMUS + , 2014-2020</vt:lpstr>
      <vt:lpstr>Préparation FP9 Horizon Europe</vt:lpstr>
      <vt:lpstr>https://2pe-bretagne.eu/</vt:lpstr>
      <vt:lpstr>LOPS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LOPS</vt:lpstr>
      <vt:lpstr>Mobilité Internationale Brésil-France (UBO)  Du 09 avril au 03 juillet 2018</vt:lpstr>
      <vt:lpstr>Informations to apply the thermophiles from two geothermal sites of  Deception Island, Antarctica, and their bioproducts in oil industry  Bioremediation and Microbial enhanced oil recovery (MEOR).</vt:lpstr>
      <vt:lpstr>Projet PHC TOUBKAL 2019</vt:lpstr>
      <vt:lpstr>Partenaires</vt:lpstr>
      <vt:lpstr>Objectifs du projet</vt:lpstr>
      <vt:lpstr>Résultats espérés</vt:lpstr>
      <vt:lpstr>LOPS</vt:lpstr>
      <vt:lpstr> </vt:lpstr>
      <vt:lpstr>Axe au Sud (LETG)</vt:lpstr>
      <vt:lpstr>Axe au Sud (LETG)</vt:lpstr>
      <vt:lpstr>Thanks for your attention  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sherve</dc:creator>
  <cp:lastModifiedBy>Lea Sharkey</cp:lastModifiedBy>
  <cp:revision>14</cp:revision>
  <dcterms:created xsi:type="dcterms:W3CDTF">2013-01-16T09:43:17Z</dcterms:created>
  <dcterms:modified xsi:type="dcterms:W3CDTF">2018-06-14T15:48:29Z</dcterms:modified>
</cp:coreProperties>
</file>