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74" r:id="rId4"/>
    <p:sldId id="276" r:id="rId5"/>
    <p:sldId id="260" r:id="rId6"/>
    <p:sldId id="279" r:id="rId7"/>
    <p:sldId id="261" r:id="rId8"/>
    <p:sldId id="262" r:id="rId9"/>
    <p:sldId id="267" r:id="rId10"/>
    <p:sldId id="264" r:id="rId11"/>
    <p:sldId id="266" r:id="rId12"/>
    <p:sldId id="277" r:id="rId13"/>
    <p:sldId id="268" r:id="rId14"/>
    <p:sldId id="278" r:id="rId15"/>
    <p:sldId id="269" r:id="rId16"/>
    <p:sldId id="273" r:id="rId17"/>
    <p:sldId id="272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92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61D6F-1F2D-4EAA-96C0-1FF7F70E0AF5}" type="datetimeFigureOut">
              <a:rPr lang="fr-FR" smtClean="0"/>
              <a:t>30/06/2022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CF60-D179-44F9-B6B0-2852FEC9A1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8548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61D6F-1F2D-4EAA-96C0-1FF7F70E0AF5}" type="datetimeFigureOut">
              <a:rPr lang="fr-FR" smtClean="0"/>
              <a:t>30/06/2022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CF60-D179-44F9-B6B0-2852FEC9A1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3542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61D6F-1F2D-4EAA-96C0-1FF7F70E0AF5}" type="datetimeFigureOut">
              <a:rPr lang="fr-FR" smtClean="0"/>
              <a:t>30/06/2022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CF60-D179-44F9-B6B0-2852FEC9A1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4382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61D6F-1F2D-4EAA-96C0-1FF7F70E0AF5}" type="datetimeFigureOut">
              <a:rPr lang="fr-FR" smtClean="0"/>
              <a:t>30/06/2022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CF60-D179-44F9-B6B0-2852FEC9A1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75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61D6F-1F2D-4EAA-96C0-1FF7F70E0AF5}" type="datetimeFigureOut">
              <a:rPr lang="fr-FR" smtClean="0"/>
              <a:t>30/06/2022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CF60-D179-44F9-B6B0-2852FEC9A1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3065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61D6F-1F2D-4EAA-96C0-1FF7F70E0AF5}" type="datetimeFigureOut">
              <a:rPr lang="fr-FR" smtClean="0"/>
              <a:t>30/06/2022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CF60-D179-44F9-B6B0-2852FEC9A1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5886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61D6F-1F2D-4EAA-96C0-1FF7F70E0AF5}" type="datetimeFigureOut">
              <a:rPr lang="fr-FR" smtClean="0"/>
              <a:t>30/06/2022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CF60-D179-44F9-B6B0-2852FEC9A1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8963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61D6F-1F2D-4EAA-96C0-1FF7F70E0AF5}" type="datetimeFigureOut">
              <a:rPr lang="fr-FR" smtClean="0"/>
              <a:t>30/06/2022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CF60-D179-44F9-B6B0-2852FEC9A1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9825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61D6F-1F2D-4EAA-96C0-1FF7F70E0AF5}" type="datetimeFigureOut">
              <a:rPr lang="fr-FR" smtClean="0"/>
              <a:t>30/06/2022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CF60-D179-44F9-B6B0-2852FEC9A1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7763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61D6F-1F2D-4EAA-96C0-1FF7F70E0AF5}" type="datetimeFigureOut">
              <a:rPr lang="fr-FR" smtClean="0"/>
              <a:t>30/06/2022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CF60-D179-44F9-B6B0-2852FEC9A1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0315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61D6F-1F2D-4EAA-96C0-1FF7F70E0AF5}" type="datetimeFigureOut">
              <a:rPr lang="fr-FR" smtClean="0"/>
              <a:t>30/06/2022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CF60-D179-44F9-B6B0-2852FEC9A1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6260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61D6F-1F2D-4EAA-96C0-1FF7F70E0AF5}" type="datetimeFigureOut">
              <a:rPr lang="fr-FR" smtClean="0"/>
              <a:t>30/06/2022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7CF60-D179-44F9-B6B0-2852FEC9A1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5831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" t="10100" r="13193" b="35843"/>
          <a:stretch/>
        </p:blipFill>
        <p:spPr>
          <a:xfrm>
            <a:off x="-83498" y="-19051"/>
            <a:ext cx="12275498" cy="6934201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A6DF4FAB-28BC-4124-BDC7-EE987A8519C5}"/>
              </a:ext>
            </a:extLst>
          </p:cNvPr>
          <p:cNvSpPr txBox="1">
            <a:spLocks/>
          </p:cNvSpPr>
          <p:nvPr/>
        </p:nvSpPr>
        <p:spPr>
          <a:xfrm>
            <a:off x="8350004" y="6652208"/>
            <a:ext cx="2951196" cy="285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Lucas </a:t>
            </a:r>
            <a:r>
              <a:rPr lang="fr-FR" sz="900" dirty="0" err="1" smtClean="0">
                <a:solidFill>
                  <a:schemeClr val="bg1"/>
                </a:solidFill>
                <a:latin typeface="Bahnschrift Light" panose="020B0502040204020203" pitchFamily="34" charset="0"/>
              </a:rPr>
              <a:t>Bosseboeuf</a:t>
            </a:r>
            <a:r>
              <a:rPr lang="fr-FR" sz="9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, Journées de l’AHF, 30 juin 2022.</a:t>
            </a:r>
            <a:endParaRPr lang="fr-FR" sz="9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808697C8-BC23-42AA-9E03-EAD24053BB84}"/>
              </a:ext>
            </a:extLst>
          </p:cNvPr>
          <p:cNvSpPr txBox="1">
            <a:spLocks/>
          </p:cNvSpPr>
          <p:nvPr/>
        </p:nvSpPr>
        <p:spPr>
          <a:xfrm rot="16200000">
            <a:off x="-316736" y="6232374"/>
            <a:ext cx="698835" cy="2263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fr-FR" sz="800" dirty="0" smtClean="0">
                <a:latin typeface="Bahnschrift Light" panose="020B0502040204020203" pitchFamily="34" charset="0"/>
              </a:rPr>
              <a:t>Gallica.fr</a:t>
            </a:r>
            <a:endParaRPr lang="fr-FR" sz="800" dirty="0">
              <a:latin typeface="Bahnschrift Light" panose="020B0502040204020203" pitchFamily="34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88E35D5A-6F4A-40CD-ABF8-F277222BD7AD}"/>
              </a:ext>
            </a:extLst>
          </p:cNvPr>
          <p:cNvSpPr txBox="1">
            <a:spLocks/>
          </p:cNvSpPr>
          <p:nvPr/>
        </p:nvSpPr>
        <p:spPr>
          <a:xfrm>
            <a:off x="352382" y="2409324"/>
            <a:ext cx="3019425" cy="7701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30000"/>
              </a:lnSpc>
            </a:pPr>
            <a:r>
              <a:rPr lang="fr-FR" sz="2000" b="1" dirty="0" smtClean="0">
                <a:latin typeface="Bahnschrift Light SemiCondensed" panose="020B0502040204020203" pitchFamily="34" charset="0"/>
              </a:rPr>
              <a:t>La pluriactivité comme réponse à la crise ?</a:t>
            </a:r>
            <a:endParaRPr lang="fr-FR" sz="2000" b="1" dirty="0">
              <a:latin typeface="Bahnschrift Light SemiCondensed" panose="020B0502040204020203" pitchFamily="34" charset="0"/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88E35D5A-6F4A-40CD-ABF8-F277222BD7AD}"/>
              </a:ext>
            </a:extLst>
          </p:cNvPr>
          <p:cNvSpPr txBox="1">
            <a:spLocks/>
          </p:cNvSpPr>
          <p:nvPr/>
        </p:nvSpPr>
        <p:spPr>
          <a:xfrm>
            <a:off x="260040" y="4788475"/>
            <a:ext cx="3349935" cy="10893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fr-FR" sz="1400" b="1" dirty="0" smtClean="0">
                <a:latin typeface="Bahnschrift SemiBold SemiConden" panose="020B0502040204020203" pitchFamily="34" charset="0"/>
                <a:ea typeface="Adobe Kaiti Std R" panose="02020400000000000000" pitchFamily="18" charset="-128"/>
              </a:rPr>
              <a:t>Projet </a:t>
            </a:r>
            <a:r>
              <a:rPr lang="fr-FR" sz="1400" b="1" dirty="0" err="1" smtClean="0">
                <a:latin typeface="Bahnschrift SemiBold SemiConden" panose="020B0502040204020203" pitchFamily="34" charset="0"/>
                <a:ea typeface="Adobe Kaiti Std R" panose="02020400000000000000" pitchFamily="18" charset="-128"/>
              </a:rPr>
              <a:t>HistoRade</a:t>
            </a:r>
            <a:r>
              <a:rPr lang="fr-FR" sz="1400" b="1" dirty="0" smtClean="0">
                <a:latin typeface="Bahnschrift SemiBold SemiConden" panose="020B0502040204020203" pitchFamily="34" charset="0"/>
                <a:ea typeface="Adobe Kaiti Std R" panose="02020400000000000000" pitchFamily="18" charset="-128"/>
              </a:rPr>
              <a:t> : Lucas </a:t>
            </a:r>
            <a:r>
              <a:rPr lang="fr-FR" sz="1400" b="1" dirty="0" err="1" smtClean="0">
                <a:latin typeface="Bahnschrift SemiBold SemiConden" panose="020B0502040204020203" pitchFamily="34" charset="0"/>
                <a:ea typeface="Adobe Kaiti Std R" panose="02020400000000000000" pitchFamily="18" charset="-128"/>
              </a:rPr>
              <a:t>Bosseboeuf</a:t>
            </a:r>
            <a:r>
              <a:rPr lang="fr-FR" sz="1400" b="1" dirty="0" smtClean="0">
                <a:latin typeface="Bahnschrift SemiBold SemiConden" panose="020B0502040204020203" pitchFamily="34" charset="0"/>
                <a:ea typeface="Adobe Kaiti Std R" panose="02020400000000000000" pitchFamily="18" charset="-128"/>
              </a:rPr>
              <a:t> (LEMAR)</a:t>
            </a:r>
          </a:p>
          <a:p>
            <a:pPr algn="just">
              <a:lnSpc>
                <a:spcPct val="150000"/>
              </a:lnSpc>
            </a:pPr>
            <a:r>
              <a:rPr lang="fr-FR" sz="1400" b="1" dirty="0" smtClean="0">
                <a:latin typeface="Bahnschrift SemiBold SemiConden" panose="020B0502040204020203" pitchFamily="34" charset="0"/>
                <a:ea typeface="Adobe Kaiti Std R" panose="02020400000000000000" pitchFamily="18" charset="-128"/>
              </a:rPr>
              <a:t>Co-encadrants : Philippe </a:t>
            </a:r>
            <a:r>
              <a:rPr lang="fr-FR" sz="1400" b="1" dirty="0" err="1" smtClean="0">
                <a:latin typeface="Bahnschrift SemiBold SemiConden" panose="020B0502040204020203" pitchFamily="34" charset="0"/>
                <a:ea typeface="Adobe Kaiti Std R" panose="02020400000000000000" pitchFamily="18" charset="-128"/>
              </a:rPr>
              <a:t>Jarnoux</a:t>
            </a:r>
            <a:r>
              <a:rPr lang="fr-FR" sz="1400" b="1" dirty="0" smtClean="0">
                <a:latin typeface="Bahnschrift SemiBold SemiConden" panose="020B0502040204020203" pitchFamily="34" charset="0"/>
                <a:ea typeface="Adobe Kaiti Std R" panose="02020400000000000000" pitchFamily="18" charset="-128"/>
              </a:rPr>
              <a:t> (CRBC) et Yves-Marie </a:t>
            </a:r>
            <a:r>
              <a:rPr lang="fr-FR" sz="1400" b="1" dirty="0" err="1" smtClean="0">
                <a:latin typeface="Bahnschrift SemiBold SemiConden" panose="020B0502040204020203" pitchFamily="34" charset="0"/>
                <a:ea typeface="Adobe Kaiti Std R" panose="02020400000000000000" pitchFamily="18" charset="-128"/>
              </a:rPr>
              <a:t>Paulet</a:t>
            </a:r>
            <a:r>
              <a:rPr lang="fr-FR" sz="1400" b="1" dirty="0" smtClean="0">
                <a:latin typeface="Bahnschrift SemiBold SemiConden" panose="020B0502040204020203" pitchFamily="34" charset="0"/>
                <a:ea typeface="Adobe Kaiti Std R" panose="02020400000000000000" pitchFamily="18" charset="-128"/>
              </a:rPr>
              <a:t> (LEMAR)</a:t>
            </a:r>
            <a:endParaRPr lang="fr-FR" sz="1400" b="1" dirty="0">
              <a:latin typeface="Bahnschrift SemiBold SemiConden" panose="020B0502040204020203" pitchFamily="34" charset="0"/>
              <a:ea typeface="Adobe Kaiti Std R" panose="02020400000000000000" pitchFamily="18" charset="-128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6634626"/>
            <a:ext cx="437606" cy="25344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5" y="6586876"/>
            <a:ext cx="488992" cy="27112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20" y="6634779"/>
            <a:ext cx="552147" cy="17471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095" y="6506316"/>
            <a:ext cx="431641" cy="43164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95" y="6595497"/>
            <a:ext cx="1236345" cy="225399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60039" y="361950"/>
            <a:ext cx="54527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600" dirty="0" smtClean="0">
                <a:solidFill>
                  <a:srgbClr val="9F2121"/>
                </a:solidFill>
                <a:latin typeface="Bahnschrift SemiCondensed" panose="020B0502040204020203" pitchFamily="34" charset="0"/>
              </a:rPr>
              <a:t>Exploitation des ressources marines en rade de Brest (1866-1963):</a:t>
            </a:r>
            <a:endParaRPr lang="fr-FR" sz="3600" dirty="0">
              <a:solidFill>
                <a:srgbClr val="9F2121"/>
              </a:solidFill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73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1" r="17969"/>
          <a:stretch/>
        </p:blipFill>
        <p:spPr>
          <a:xfrm>
            <a:off x="5958242" y="998459"/>
            <a:ext cx="6233758" cy="5859541"/>
          </a:xfrm>
          <a:prstGeom prst="rect">
            <a:avLst/>
          </a:prstGeom>
          <a:ln>
            <a:noFill/>
          </a:ln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5684" y="1491593"/>
            <a:ext cx="4439196" cy="645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b="1" dirty="0" smtClean="0">
                <a:solidFill>
                  <a:srgbClr val="A62F0A"/>
                </a:solidFill>
                <a:latin typeface="Bahnschrift SemiLight" panose="020B0502040204020203" pitchFamily="34" charset="0"/>
              </a:rPr>
              <a:t>2. Les coquilles Saint-Jacques </a:t>
            </a:r>
            <a:r>
              <a:rPr lang="fr-FR" sz="1400" b="1" i="1" dirty="0" smtClean="0">
                <a:solidFill>
                  <a:srgbClr val="A62F0A"/>
                </a:solidFill>
                <a:latin typeface="Bahnschrift SemiLight" panose="020B0502040204020203" pitchFamily="34" charset="0"/>
              </a:rPr>
              <a:t>(Pecten </a:t>
            </a:r>
            <a:r>
              <a:rPr lang="fr-FR" sz="1400" b="1" i="1" dirty="0" err="1" smtClean="0">
                <a:solidFill>
                  <a:srgbClr val="A62F0A"/>
                </a:solidFill>
                <a:latin typeface="Bahnschrift SemiLight" panose="020B0502040204020203" pitchFamily="34" charset="0"/>
              </a:rPr>
              <a:t>maximus</a:t>
            </a:r>
            <a:r>
              <a:rPr lang="fr-FR" sz="1400" b="1" dirty="0" smtClean="0">
                <a:solidFill>
                  <a:srgbClr val="A62F0A"/>
                </a:solidFill>
                <a:latin typeface="Bahnschrift SemiLight" panose="020B0502040204020203" pitchFamily="34" charset="0"/>
              </a:rPr>
              <a:t>)</a:t>
            </a:r>
            <a:r>
              <a:rPr lang="fr-FR" sz="1800" b="1" i="1" dirty="0" smtClean="0">
                <a:solidFill>
                  <a:srgbClr val="A62F0A"/>
                </a:solidFill>
                <a:latin typeface="Bahnschrift SemiLight" panose="020B0502040204020203" pitchFamily="34" charset="0"/>
              </a:rPr>
              <a:t>…</a:t>
            </a:r>
          </a:p>
          <a:p>
            <a:pPr marL="0" indent="0">
              <a:buNone/>
            </a:pPr>
            <a:endParaRPr lang="fr-FR" sz="1800" dirty="0">
              <a:latin typeface="Bahnschrift SemiLight" panose="020B0502040204020203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53856" y="2566421"/>
            <a:ext cx="2334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Bahnschrift SemiLight" panose="020B0502040204020203" pitchFamily="34" charset="0"/>
              </a:rPr>
              <a:t>Engouement tardif (1880s);</a:t>
            </a:r>
            <a:endParaRPr lang="fr-FR" sz="1400" dirty="0">
              <a:latin typeface="Bahnschrift SemiLight" panose="020B0502040204020203" pitchFamily="34" charset="0"/>
            </a:endParaRP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xfrm>
            <a:off x="11321142" y="6330224"/>
            <a:ext cx="511629" cy="365125"/>
          </a:xfrm>
        </p:spPr>
        <p:txBody>
          <a:bodyPr/>
          <a:lstStyle/>
          <a:p>
            <a:fld id="{D24EE17B-517F-4845-8453-9186A910A291}" type="slidenum">
              <a:rPr lang="fr-FR" smtClean="0">
                <a:solidFill>
                  <a:schemeClr val="bg1"/>
                </a:solidFill>
              </a:rPr>
              <a:t>10</a:t>
            </a:fld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20" name="Connecteur droit 19"/>
          <p:cNvCxnSpPr/>
          <p:nvPr/>
        </p:nvCxnSpPr>
        <p:spPr>
          <a:xfrm>
            <a:off x="9480883" y="0"/>
            <a:ext cx="0" cy="908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6346942" y="0"/>
            <a:ext cx="0" cy="908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3112168" y="0"/>
            <a:ext cx="0" cy="908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9480883" y="0"/>
            <a:ext cx="0" cy="908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6346942" y="0"/>
            <a:ext cx="0" cy="908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3112168" y="0"/>
            <a:ext cx="0" cy="908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453856" y="3225022"/>
            <a:ext cx="2816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Bahnschrift SemiLight" panose="020B0502040204020203" pitchFamily="34" charset="0"/>
              </a:rPr>
              <a:t>Instrument de pêche : </a:t>
            </a:r>
            <a:r>
              <a:rPr lang="fr-FR" sz="1400" dirty="0" smtClean="0">
                <a:solidFill>
                  <a:srgbClr val="C8928E"/>
                </a:solidFill>
                <a:latin typeface="Bahnschrift SemiLight" panose="020B0502040204020203" pitchFamily="34" charset="0"/>
              </a:rPr>
              <a:t>la drague</a:t>
            </a:r>
            <a:r>
              <a:rPr lang="fr-FR" sz="1400" dirty="0" smtClean="0">
                <a:latin typeface="Bahnschrift SemiLight" panose="020B0502040204020203" pitchFamily="34" charset="0"/>
              </a:rPr>
              <a:t>.</a:t>
            </a:r>
            <a:endParaRPr lang="fr-FR" sz="1400" dirty="0">
              <a:latin typeface="Bahnschrift SemiLight" panose="020B0502040204020203" pitchFamily="34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453856" y="3883623"/>
            <a:ext cx="3304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Bahnschrift SemiLight" panose="020B0502040204020203" pitchFamily="34" charset="0"/>
              </a:rPr>
              <a:t>Période d’ouverture : </a:t>
            </a:r>
            <a:r>
              <a:rPr lang="fr-FR" sz="1400" dirty="0" smtClean="0">
                <a:solidFill>
                  <a:srgbClr val="C8928E"/>
                </a:solidFill>
                <a:latin typeface="Bahnschrift SemiLight" panose="020B0502040204020203" pitchFamily="34" charset="0"/>
              </a:rPr>
              <a:t>septembre à mai.</a:t>
            </a:r>
            <a:endParaRPr lang="fr-FR" sz="1400" dirty="0">
              <a:latin typeface="Bahnschrift SemiLight" panose="020B0502040204020203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582862" y="6381590"/>
            <a:ext cx="1365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dirty="0" smtClean="0">
                <a:latin typeface="Bahnschrift SemiLight SemiConde" panose="020B0502040204020203" pitchFamily="34" charset="0"/>
              </a:rPr>
              <a:t>Ill. </a:t>
            </a:r>
            <a:r>
              <a:rPr lang="fr-FR" sz="1000" dirty="0">
                <a:latin typeface="Bahnschrift SemiLight SemiConde" panose="020B0502040204020203" pitchFamily="34" charset="0"/>
              </a:rPr>
              <a:t>7</a:t>
            </a:r>
            <a:r>
              <a:rPr lang="fr-FR" sz="1000" dirty="0" smtClean="0">
                <a:latin typeface="Bahnschrift SemiLight SemiConde" panose="020B0502040204020203" pitchFamily="34" charset="0"/>
              </a:rPr>
              <a:t> : Calibre de la coquille Saint-Jacques.</a:t>
            </a:r>
            <a:endParaRPr lang="fr-FR" sz="1000" dirty="0">
              <a:latin typeface="Bahnschrift SemiLight SemiConde" panose="020B0502040204020203" pitchFamily="34" charset="0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5947954" y="6588076"/>
            <a:ext cx="14398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err="1">
                <a:solidFill>
                  <a:schemeClr val="bg1"/>
                </a:solidFill>
                <a:latin typeface="Bahnschrift SemiLight" panose="020B0502040204020203" pitchFamily="34" charset="0"/>
              </a:rPr>
              <a:t>m</a:t>
            </a:r>
            <a:r>
              <a:rPr lang="fr-FR" sz="800" dirty="0" err="1" smtClean="0">
                <a:solidFill>
                  <a:schemeClr val="bg1"/>
                </a:solidFill>
                <a:latin typeface="Bahnschrift SemiLight" panose="020B0502040204020203" pitchFamily="34" charset="0"/>
              </a:rPr>
              <a:t>useefraisepatrimoine.bzh</a:t>
            </a:r>
            <a:endParaRPr lang="fr-FR" sz="800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EB734AD-30AB-4948-8F0E-4BC707D2D214}"/>
              </a:ext>
            </a:extLst>
          </p:cNvPr>
          <p:cNvSpPr/>
          <p:nvPr/>
        </p:nvSpPr>
        <p:spPr>
          <a:xfrm>
            <a:off x="7820295" y="0"/>
            <a:ext cx="4371705" cy="998459"/>
          </a:xfrm>
          <a:prstGeom prst="rect">
            <a:avLst/>
          </a:prstGeom>
          <a:solidFill>
            <a:srgbClr val="9F21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Quelle(s) réponse(s) face à la crise ?</a:t>
            </a:r>
            <a:endParaRPr lang="fr-FR" sz="16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EB734AD-30AB-4948-8F0E-4BC707D2D214}"/>
              </a:ext>
            </a:extLst>
          </p:cNvPr>
          <p:cNvSpPr/>
          <p:nvPr/>
        </p:nvSpPr>
        <p:spPr>
          <a:xfrm>
            <a:off x="3866605" y="0"/>
            <a:ext cx="3953691" cy="1094084"/>
          </a:xfrm>
          <a:prstGeom prst="rect">
            <a:avLst/>
          </a:prstGeom>
          <a:solidFill>
            <a:srgbClr val="9F21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/>
              <a:t>Des Hommes et des ressources</a:t>
            </a:r>
            <a:endParaRPr lang="fr-FR" sz="20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EB734AD-30AB-4948-8F0E-4BC707D2D214}"/>
              </a:ext>
            </a:extLst>
          </p:cNvPr>
          <p:cNvSpPr/>
          <p:nvPr/>
        </p:nvSpPr>
        <p:spPr>
          <a:xfrm>
            <a:off x="0" y="0"/>
            <a:ext cx="3866605" cy="998459"/>
          </a:xfrm>
          <a:prstGeom prst="rect">
            <a:avLst/>
          </a:prstGeom>
          <a:solidFill>
            <a:srgbClr val="9F21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HistoRade</a:t>
            </a:r>
            <a:r>
              <a:rPr lang="fr-FR" sz="1600" dirty="0" smtClean="0"/>
              <a:t>, c’est quoi ?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96723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 rot="16200000">
            <a:off x="-673769" y="5550568"/>
            <a:ext cx="18501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smtClean="0"/>
              <a:t>Réalisation : Lucas </a:t>
            </a:r>
            <a:r>
              <a:rPr lang="fr-FR" sz="1050" dirty="0" err="1" smtClean="0"/>
              <a:t>Bosseboeuf</a:t>
            </a:r>
            <a:endParaRPr lang="fr-FR" sz="105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271224" y="6338810"/>
            <a:ext cx="2743200" cy="365125"/>
          </a:xfrm>
        </p:spPr>
        <p:txBody>
          <a:bodyPr/>
          <a:lstStyle/>
          <a:p>
            <a:fld id="{D24EE17B-517F-4845-8453-9186A910A291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157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1" r="17969"/>
          <a:stretch/>
        </p:blipFill>
        <p:spPr>
          <a:xfrm>
            <a:off x="5958242" y="998459"/>
            <a:ext cx="6233758" cy="5859541"/>
          </a:xfrm>
          <a:prstGeom prst="rect">
            <a:avLst/>
          </a:prstGeom>
          <a:ln>
            <a:noFill/>
          </a:ln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5684" y="1491593"/>
            <a:ext cx="4439196" cy="645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b="1" dirty="0" smtClean="0">
                <a:solidFill>
                  <a:srgbClr val="A62F0A"/>
                </a:solidFill>
                <a:latin typeface="Bahnschrift SemiLight" panose="020B0502040204020203" pitchFamily="34" charset="0"/>
              </a:rPr>
              <a:t>2. Les coquilles Saint-Jacques </a:t>
            </a:r>
            <a:r>
              <a:rPr lang="fr-FR" sz="1400" b="1" i="1" dirty="0" smtClean="0">
                <a:solidFill>
                  <a:srgbClr val="A62F0A"/>
                </a:solidFill>
                <a:latin typeface="Bahnschrift SemiLight" panose="020B0502040204020203" pitchFamily="34" charset="0"/>
              </a:rPr>
              <a:t>(Pecten </a:t>
            </a:r>
            <a:r>
              <a:rPr lang="fr-FR" sz="1400" b="1" i="1" dirty="0" err="1" smtClean="0">
                <a:solidFill>
                  <a:srgbClr val="A62F0A"/>
                </a:solidFill>
                <a:latin typeface="Bahnschrift SemiLight" panose="020B0502040204020203" pitchFamily="34" charset="0"/>
              </a:rPr>
              <a:t>maximus</a:t>
            </a:r>
            <a:r>
              <a:rPr lang="fr-FR" sz="1400" b="1" dirty="0" smtClean="0">
                <a:solidFill>
                  <a:srgbClr val="A62F0A"/>
                </a:solidFill>
                <a:latin typeface="Bahnschrift SemiLight" panose="020B0502040204020203" pitchFamily="34" charset="0"/>
              </a:rPr>
              <a:t>)</a:t>
            </a:r>
            <a:r>
              <a:rPr lang="fr-FR" sz="1800" b="1" i="1" dirty="0" smtClean="0">
                <a:solidFill>
                  <a:srgbClr val="A62F0A"/>
                </a:solidFill>
                <a:latin typeface="Bahnschrift SemiLight" panose="020B0502040204020203" pitchFamily="34" charset="0"/>
              </a:rPr>
              <a:t>…</a:t>
            </a:r>
          </a:p>
          <a:p>
            <a:pPr marL="0" indent="0">
              <a:buNone/>
            </a:pPr>
            <a:endParaRPr lang="fr-FR" sz="1800" dirty="0">
              <a:latin typeface="Bahnschrift SemiLight" panose="020B0502040204020203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53856" y="2566421"/>
            <a:ext cx="2334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Bahnschrift SemiLight" panose="020B0502040204020203" pitchFamily="34" charset="0"/>
              </a:rPr>
              <a:t>Engouement tardif (1880s);</a:t>
            </a:r>
            <a:endParaRPr lang="fr-FR" sz="1400" dirty="0">
              <a:latin typeface="Bahnschrift SemiLight" panose="020B0502040204020203" pitchFamily="34" charset="0"/>
            </a:endParaRP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xfrm>
            <a:off x="11321142" y="6330224"/>
            <a:ext cx="511629" cy="365125"/>
          </a:xfrm>
        </p:spPr>
        <p:txBody>
          <a:bodyPr/>
          <a:lstStyle/>
          <a:p>
            <a:fld id="{D24EE17B-517F-4845-8453-9186A910A291}" type="slidenum">
              <a:rPr lang="fr-FR" smtClean="0">
                <a:solidFill>
                  <a:schemeClr val="bg1"/>
                </a:solidFill>
              </a:rPr>
              <a:t>12</a:t>
            </a:fld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20" name="Connecteur droit 19"/>
          <p:cNvCxnSpPr/>
          <p:nvPr/>
        </p:nvCxnSpPr>
        <p:spPr>
          <a:xfrm>
            <a:off x="9480883" y="0"/>
            <a:ext cx="0" cy="908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6346942" y="0"/>
            <a:ext cx="0" cy="908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3112168" y="0"/>
            <a:ext cx="0" cy="908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9480883" y="0"/>
            <a:ext cx="0" cy="908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6346942" y="0"/>
            <a:ext cx="0" cy="908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3112168" y="0"/>
            <a:ext cx="0" cy="908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453856" y="3225022"/>
            <a:ext cx="2816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Bahnschrift SemiLight" panose="020B0502040204020203" pitchFamily="34" charset="0"/>
              </a:rPr>
              <a:t>Instrument de pêche : </a:t>
            </a:r>
            <a:r>
              <a:rPr lang="fr-FR" sz="1400" dirty="0" smtClean="0">
                <a:solidFill>
                  <a:srgbClr val="C8928E"/>
                </a:solidFill>
                <a:latin typeface="Bahnschrift SemiLight" panose="020B0502040204020203" pitchFamily="34" charset="0"/>
              </a:rPr>
              <a:t>la drague</a:t>
            </a:r>
            <a:r>
              <a:rPr lang="fr-FR" sz="1400" dirty="0" smtClean="0">
                <a:latin typeface="Bahnschrift SemiLight" panose="020B0502040204020203" pitchFamily="34" charset="0"/>
              </a:rPr>
              <a:t>.</a:t>
            </a:r>
            <a:endParaRPr lang="fr-FR" sz="1400" dirty="0">
              <a:latin typeface="Bahnschrift SemiLight" panose="020B0502040204020203" pitchFamily="34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453856" y="3883623"/>
            <a:ext cx="3304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Bahnschrift SemiLight" panose="020B0502040204020203" pitchFamily="34" charset="0"/>
              </a:rPr>
              <a:t>Période d’ouverture : </a:t>
            </a:r>
            <a:r>
              <a:rPr lang="fr-FR" sz="1400" dirty="0" smtClean="0">
                <a:solidFill>
                  <a:srgbClr val="C8928E"/>
                </a:solidFill>
                <a:latin typeface="Bahnschrift SemiLight" panose="020B0502040204020203" pitchFamily="34" charset="0"/>
              </a:rPr>
              <a:t>septembre à mai.</a:t>
            </a:r>
            <a:endParaRPr lang="fr-FR" sz="1400" dirty="0">
              <a:latin typeface="Bahnschrift SemiLight" panose="020B0502040204020203" pitchFamily="34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453856" y="4620604"/>
            <a:ext cx="5485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C8928E"/>
                </a:solidFill>
                <a:latin typeface="Bahnschrift SemiLight" panose="020B0502040204020203" pitchFamily="34" charset="0"/>
              </a:rPr>
              <a:t>1962/1963</a:t>
            </a:r>
            <a:r>
              <a:rPr lang="fr-FR" sz="1400" dirty="0" smtClean="0">
                <a:latin typeface="Bahnschrift SemiLight" panose="020B0502040204020203" pitchFamily="34" charset="0"/>
              </a:rPr>
              <a:t> : Hiver rude + surexploitation = effondrement des stocks </a:t>
            </a:r>
            <a:endParaRPr lang="fr-FR" sz="1400" dirty="0">
              <a:latin typeface="Bahnschrift SemiLight" panose="020B0502040204020203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582862" y="6381590"/>
            <a:ext cx="1365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dirty="0" smtClean="0">
                <a:latin typeface="Bahnschrift SemiLight SemiConde" panose="020B0502040204020203" pitchFamily="34" charset="0"/>
              </a:rPr>
              <a:t>Ill. </a:t>
            </a:r>
            <a:r>
              <a:rPr lang="fr-FR" sz="1000" dirty="0">
                <a:latin typeface="Bahnschrift SemiLight SemiConde" panose="020B0502040204020203" pitchFamily="34" charset="0"/>
              </a:rPr>
              <a:t>7</a:t>
            </a:r>
            <a:r>
              <a:rPr lang="fr-FR" sz="1000" dirty="0" smtClean="0">
                <a:latin typeface="Bahnschrift SemiLight SemiConde" panose="020B0502040204020203" pitchFamily="34" charset="0"/>
              </a:rPr>
              <a:t> : Calibre de la coquille Saint-Jacques.</a:t>
            </a:r>
            <a:endParaRPr lang="fr-FR" sz="1000" dirty="0">
              <a:latin typeface="Bahnschrift SemiLight SemiConde" panose="020B0502040204020203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939245" y="6608315"/>
            <a:ext cx="14398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err="1">
                <a:solidFill>
                  <a:schemeClr val="bg1"/>
                </a:solidFill>
                <a:latin typeface="Bahnschrift SemiLight" panose="020B0502040204020203" pitchFamily="34" charset="0"/>
              </a:rPr>
              <a:t>m</a:t>
            </a:r>
            <a:r>
              <a:rPr lang="fr-FR" sz="800" dirty="0" err="1" smtClean="0">
                <a:solidFill>
                  <a:schemeClr val="bg1"/>
                </a:solidFill>
                <a:latin typeface="Bahnschrift SemiLight" panose="020B0502040204020203" pitchFamily="34" charset="0"/>
              </a:rPr>
              <a:t>useefraisepatrimoine.bzh</a:t>
            </a:r>
            <a:endParaRPr lang="fr-FR" sz="800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B734AD-30AB-4948-8F0E-4BC707D2D214}"/>
              </a:ext>
            </a:extLst>
          </p:cNvPr>
          <p:cNvSpPr/>
          <p:nvPr/>
        </p:nvSpPr>
        <p:spPr>
          <a:xfrm>
            <a:off x="7820295" y="0"/>
            <a:ext cx="4371705" cy="998459"/>
          </a:xfrm>
          <a:prstGeom prst="rect">
            <a:avLst/>
          </a:prstGeom>
          <a:solidFill>
            <a:srgbClr val="9F21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Quelle(s) réponse(s) face à la crise ?</a:t>
            </a:r>
            <a:endParaRPr lang="fr-FR" sz="16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EB734AD-30AB-4948-8F0E-4BC707D2D214}"/>
              </a:ext>
            </a:extLst>
          </p:cNvPr>
          <p:cNvSpPr/>
          <p:nvPr/>
        </p:nvSpPr>
        <p:spPr>
          <a:xfrm>
            <a:off x="3866605" y="0"/>
            <a:ext cx="3953691" cy="1094084"/>
          </a:xfrm>
          <a:prstGeom prst="rect">
            <a:avLst/>
          </a:prstGeom>
          <a:solidFill>
            <a:srgbClr val="9F21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/>
              <a:t>Des Hommes et des ressources</a:t>
            </a:r>
            <a:endParaRPr lang="fr-FR" sz="20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EB734AD-30AB-4948-8F0E-4BC707D2D214}"/>
              </a:ext>
            </a:extLst>
          </p:cNvPr>
          <p:cNvSpPr/>
          <p:nvPr/>
        </p:nvSpPr>
        <p:spPr>
          <a:xfrm>
            <a:off x="0" y="0"/>
            <a:ext cx="3866605" cy="998459"/>
          </a:xfrm>
          <a:prstGeom prst="rect">
            <a:avLst/>
          </a:prstGeom>
          <a:solidFill>
            <a:srgbClr val="9F21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HistoRade</a:t>
            </a:r>
            <a:r>
              <a:rPr lang="fr-FR" sz="1600" dirty="0" smtClean="0"/>
              <a:t>, c’est quoi ?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01016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" t="5614" r="34127" b="2202"/>
          <a:stretch/>
        </p:blipFill>
        <p:spPr>
          <a:xfrm>
            <a:off x="5947954" y="986880"/>
            <a:ext cx="6244047" cy="5871120"/>
          </a:xfrm>
          <a:prstGeom prst="rect">
            <a:avLst/>
          </a:prstGeom>
        </p:spPr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9231086" y="6417310"/>
            <a:ext cx="2743200" cy="365125"/>
          </a:xfrm>
        </p:spPr>
        <p:txBody>
          <a:bodyPr/>
          <a:lstStyle/>
          <a:p>
            <a:fld id="{D24EE17B-517F-4845-8453-9186A910A291}" type="slidenum">
              <a:rPr lang="fr-FR" smtClean="0"/>
              <a:t>13</a:t>
            </a:fld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250942" y="1470711"/>
            <a:ext cx="3528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A62F0A"/>
                </a:solidFill>
                <a:latin typeface="Bahnschrift SemiLight" panose="020B0502040204020203" pitchFamily="34" charset="0"/>
              </a:rPr>
              <a:t>… ou les praires et pétoncles.</a:t>
            </a:r>
            <a:endParaRPr lang="fr-FR" sz="2000" dirty="0">
              <a:solidFill>
                <a:srgbClr val="A62F0A"/>
              </a:solidFill>
              <a:latin typeface="Bahnschrift SemiLight" panose="020B0502040204020203" pitchFamily="34" charset="0"/>
            </a:endParaRPr>
          </a:p>
        </p:txBody>
      </p:sp>
      <p:cxnSp>
        <p:nvCxnSpPr>
          <p:cNvPr id="21" name="Connecteur droit 20"/>
          <p:cNvCxnSpPr/>
          <p:nvPr/>
        </p:nvCxnSpPr>
        <p:spPr>
          <a:xfrm>
            <a:off x="9480883" y="0"/>
            <a:ext cx="0" cy="908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6346942" y="0"/>
            <a:ext cx="0" cy="908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3112168" y="0"/>
            <a:ext cx="0" cy="908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9480883" y="0"/>
            <a:ext cx="0" cy="908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6346942" y="0"/>
            <a:ext cx="0" cy="908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3112168" y="0"/>
            <a:ext cx="0" cy="908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348250" y="2354652"/>
            <a:ext cx="1845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 smtClean="0">
                <a:solidFill>
                  <a:srgbClr val="C00000"/>
                </a:solidFill>
                <a:latin typeface="Bahnschrift SemiLight" panose="020B0502040204020203" pitchFamily="34" charset="0"/>
              </a:rPr>
              <a:t>Saison 1918/1919</a:t>
            </a:r>
            <a:r>
              <a:rPr lang="fr-FR" sz="1600" dirty="0" smtClean="0">
                <a:solidFill>
                  <a:srgbClr val="C00000"/>
                </a:solidFill>
                <a:latin typeface="Bahnschrift SemiLight" panose="020B0502040204020203" pitchFamily="34" charset="0"/>
              </a:rPr>
              <a:t> :</a:t>
            </a:r>
            <a:endParaRPr lang="fr-FR" sz="1600" dirty="0">
              <a:solidFill>
                <a:srgbClr val="C000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713506" y="2949423"/>
            <a:ext cx="5076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 smtClean="0">
                <a:solidFill>
                  <a:srgbClr val="C8928E"/>
                </a:solidFill>
                <a:latin typeface="Bahnschrift SemiLight" panose="020B0502040204020203" pitchFamily="34" charset="0"/>
              </a:rPr>
              <a:t>Diminution</a:t>
            </a:r>
            <a:r>
              <a:rPr lang="fr-FR" sz="1400" dirty="0" smtClean="0">
                <a:latin typeface="Bahnschrift SemiLight" panose="020B0502040204020203" pitchFamily="34" charset="0"/>
              </a:rPr>
              <a:t> des débarquements à la coquille Saint-Jacques.</a:t>
            </a:r>
            <a:endParaRPr lang="fr-FR" sz="1400" dirty="0">
              <a:latin typeface="Bahnschrift SemiLight" panose="020B0502040204020203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713506" y="3429558"/>
            <a:ext cx="5076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 smtClean="0">
                <a:solidFill>
                  <a:srgbClr val="C8928E"/>
                </a:solidFill>
                <a:latin typeface="Bahnschrift SemiLight" panose="020B0502040204020203" pitchFamily="34" charset="0"/>
              </a:rPr>
              <a:t>Augmentation</a:t>
            </a:r>
            <a:r>
              <a:rPr lang="fr-FR" sz="1400" dirty="0" smtClean="0">
                <a:latin typeface="Bahnschrift SemiLight" panose="020B0502040204020203" pitchFamily="34" charset="0"/>
              </a:rPr>
              <a:t> du nombre de navires à la praire (20 navires/jour).</a:t>
            </a:r>
            <a:endParaRPr lang="fr-FR" sz="1400" dirty="0">
              <a:latin typeface="Bahnschrift SemiLight" panose="020B0502040204020203" pitchFamily="34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348250" y="4513553"/>
            <a:ext cx="1845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 smtClean="0">
                <a:solidFill>
                  <a:srgbClr val="C00000"/>
                </a:solidFill>
                <a:latin typeface="Bahnschrift SemiLight" panose="020B0502040204020203" pitchFamily="34" charset="0"/>
              </a:rPr>
              <a:t>Saison </a:t>
            </a:r>
            <a:r>
              <a:rPr lang="fr-FR" sz="1600" b="1" dirty="0" smtClean="0">
                <a:solidFill>
                  <a:srgbClr val="C00000"/>
                </a:solidFill>
                <a:latin typeface="Bahnschrift SemiLight" panose="020B0502040204020203" pitchFamily="34" charset="0"/>
              </a:rPr>
              <a:t>1934/1935</a:t>
            </a:r>
            <a:r>
              <a:rPr lang="fr-FR" sz="1600" dirty="0" smtClean="0">
                <a:solidFill>
                  <a:srgbClr val="C00000"/>
                </a:solidFill>
                <a:latin typeface="Bahnschrift SemiLight" panose="020B0502040204020203" pitchFamily="34" charset="0"/>
              </a:rPr>
              <a:t> </a:t>
            </a:r>
            <a:r>
              <a:rPr lang="fr-FR" sz="1600" dirty="0" smtClean="0">
                <a:solidFill>
                  <a:srgbClr val="C00000"/>
                </a:solidFill>
                <a:latin typeface="Bahnschrift SemiLight" panose="020B0502040204020203" pitchFamily="34" charset="0"/>
              </a:rPr>
              <a:t>:</a:t>
            </a:r>
            <a:endParaRPr lang="fr-FR" sz="1600" dirty="0">
              <a:solidFill>
                <a:srgbClr val="C000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713506" y="5101170"/>
            <a:ext cx="5076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i="1" dirty="0" smtClean="0">
                <a:solidFill>
                  <a:srgbClr val="C8928E"/>
                </a:solidFill>
                <a:latin typeface="Bahnschrift" panose="020B0502040204020203" pitchFamily="34" charset="0"/>
              </a:rPr>
              <a:t>« La </a:t>
            </a:r>
            <a:r>
              <a:rPr lang="fr-FR" sz="1400" i="1" dirty="0">
                <a:solidFill>
                  <a:srgbClr val="C8928E"/>
                </a:solidFill>
                <a:latin typeface="Bahnschrift" panose="020B0502040204020203" pitchFamily="34" charset="0"/>
              </a:rPr>
              <a:t>pêche aux praires est nulle, aussi ces derniers se décident à faire la coquille </a:t>
            </a:r>
            <a:r>
              <a:rPr lang="fr-FR" sz="1400" dirty="0">
                <a:solidFill>
                  <a:srgbClr val="C8928E"/>
                </a:solidFill>
                <a:latin typeface="Bahnschrift" panose="020B0502040204020203" pitchFamily="34" charset="0"/>
              </a:rPr>
              <a:t>[Saint-Jacques</a:t>
            </a:r>
            <a:r>
              <a:rPr lang="fr-FR" sz="1400" dirty="0" smtClean="0">
                <a:solidFill>
                  <a:srgbClr val="C8928E"/>
                </a:solidFill>
                <a:latin typeface="Bahnschrift" panose="020B0502040204020203" pitchFamily="34" charset="0"/>
              </a:rPr>
              <a:t>]. »</a:t>
            </a:r>
            <a:endParaRPr lang="fr-FR" sz="1100" dirty="0">
              <a:solidFill>
                <a:srgbClr val="C8928E"/>
              </a:solidFill>
              <a:latin typeface="Bahnschrift" panose="020B0502040204020203" pitchFamily="34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3251550" y="5742824"/>
            <a:ext cx="2600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000" dirty="0" smtClean="0">
                <a:latin typeface="Bahnschrift SemiLight" panose="020B0502040204020203" pitchFamily="34" charset="0"/>
              </a:rPr>
              <a:t>Administrateur de l’Inscription Maritime, 1935, SHD de Brest, 2P9/1935.</a:t>
            </a:r>
            <a:endParaRPr lang="fr-FR" sz="1000" dirty="0">
              <a:latin typeface="Bahnschrift SemiLight" panose="020B0502040204020203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066904" y="6457890"/>
            <a:ext cx="1881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dirty="0" smtClean="0">
                <a:latin typeface="Bahnschrift SemiLight SemiConde" panose="020B0502040204020203" pitchFamily="34" charset="0"/>
              </a:rPr>
              <a:t>Ill. 8 : Retour au port de deux chaloupes, XXe siècle.</a:t>
            </a:r>
            <a:endParaRPr lang="fr-FR" sz="900" dirty="0">
              <a:latin typeface="Bahnschrift SemiLight SemiConde" panose="020B0502040204020203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EB734AD-30AB-4948-8F0E-4BC707D2D214}"/>
              </a:ext>
            </a:extLst>
          </p:cNvPr>
          <p:cNvSpPr/>
          <p:nvPr/>
        </p:nvSpPr>
        <p:spPr>
          <a:xfrm>
            <a:off x="7820295" y="0"/>
            <a:ext cx="4371705" cy="998459"/>
          </a:xfrm>
          <a:prstGeom prst="rect">
            <a:avLst/>
          </a:prstGeom>
          <a:solidFill>
            <a:srgbClr val="9F21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Quelle(s) réponse(s) face à la crise ?</a:t>
            </a:r>
            <a:endParaRPr lang="fr-FR" sz="16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EB734AD-30AB-4948-8F0E-4BC707D2D214}"/>
              </a:ext>
            </a:extLst>
          </p:cNvPr>
          <p:cNvSpPr/>
          <p:nvPr/>
        </p:nvSpPr>
        <p:spPr>
          <a:xfrm>
            <a:off x="3866605" y="0"/>
            <a:ext cx="3953691" cy="1094084"/>
          </a:xfrm>
          <a:prstGeom prst="rect">
            <a:avLst/>
          </a:prstGeom>
          <a:solidFill>
            <a:srgbClr val="9F21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/>
              <a:t>Des Hommes et des ressources</a:t>
            </a:r>
            <a:endParaRPr lang="fr-FR" sz="20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EB734AD-30AB-4948-8F0E-4BC707D2D214}"/>
              </a:ext>
            </a:extLst>
          </p:cNvPr>
          <p:cNvSpPr/>
          <p:nvPr/>
        </p:nvSpPr>
        <p:spPr>
          <a:xfrm>
            <a:off x="0" y="0"/>
            <a:ext cx="3866605" cy="998459"/>
          </a:xfrm>
          <a:prstGeom prst="rect">
            <a:avLst/>
          </a:prstGeom>
          <a:solidFill>
            <a:srgbClr val="9F21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HistoRade</a:t>
            </a:r>
            <a:r>
              <a:rPr lang="fr-FR" sz="1600" dirty="0" smtClean="0"/>
              <a:t>, c’est quoi ?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69216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745294"/>
              </p:ext>
            </p:extLst>
          </p:nvPr>
        </p:nvGraphicFramePr>
        <p:xfrm>
          <a:off x="1984102" y="2617339"/>
          <a:ext cx="8209279" cy="2790068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4577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6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9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54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55744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Saison de pêche</a:t>
                      </a:r>
                      <a:endParaRPr lang="fr-FR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Tonnage de coquilles Saint-Jacques débarquées (en kg)</a:t>
                      </a:r>
                      <a:endParaRPr lang="fr-FR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Tonnage de praires débarquées (en kg)</a:t>
                      </a:r>
                      <a:endParaRPr lang="fr-FR" sz="16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Tonnage de pétoncles débarqués (en kg)</a:t>
                      </a:r>
                      <a:endParaRPr lang="fr-FR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581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1952-1953</a:t>
                      </a:r>
                      <a:endParaRPr lang="fr-FR" sz="16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2 601 829 </a:t>
                      </a:r>
                      <a:endParaRPr lang="fr-FR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179 778 </a:t>
                      </a:r>
                      <a:endParaRPr lang="fr-FR" sz="16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NEANT</a:t>
                      </a:r>
                      <a:endParaRPr lang="fr-FR" sz="16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581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1953-1954</a:t>
                      </a:r>
                      <a:endParaRPr lang="fr-FR" sz="16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1 752 650 </a:t>
                      </a:r>
                      <a:endParaRPr lang="fr-FR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202 055 </a:t>
                      </a:r>
                      <a:endParaRPr lang="fr-FR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39 973 </a:t>
                      </a:r>
                      <a:endParaRPr lang="fr-FR" sz="16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581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1954-1955</a:t>
                      </a:r>
                      <a:endParaRPr lang="fr-FR" sz="16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1 275 403</a:t>
                      </a:r>
                      <a:endParaRPr lang="fr-FR" sz="16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136 743 </a:t>
                      </a:r>
                      <a:endParaRPr lang="fr-FR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108 781 </a:t>
                      </a:r>
                      <a:endParaRPr lang="fr-FR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581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1955-1956</a:t>
                      </a:r>
                      <a:endParaRPr lang="fr-FR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1 520 278 </a:t>
                      </a:r>
                      <a:endParaRPr lang="fr-FR" sz="16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93 685 </a:t>
                      </a:r>
                      <a:endParaRPr lang="fr-FR" sz="16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103 380 </a:t>
                      </a:r>
                      <a:endParaRPr lang="fr-FR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052" marR="6405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728684" y="5559828"/>
            <a:ext cx="6720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1200" i="1" u="sng" dirty="0" smtClean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 1 : Tonnage </a:t>
            </a:r>
            <a:r>
              <a:rPr lang="fr-FR" sz="1200" i="1" u="sng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coquillages pêchés en rade de Brest entre </a:t>
            </a:r>
            <a:endParaRPr lang="fr-FR" sz="1200" i="1" u="sng" dirty="0" smtClean="0">
              <a:latin typeface="Bahnschrift Semi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fr-FR" sz="1200" i="1" u="sng" dirty="0" smtClean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1952 </a:t>
            </a:r>
            <a:r>
              <a:rPr lang="fr-FR" sz="1200" i="1" u="sng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</a:t>
            </a:r>
            <a:r>
              <a:rPr lang="fr-FR" sz="1200" i="1" u="sng" dirty="0" smtClean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1956.</a:t>
            </a:r>
            <a:endParaRPr lang="fr-FR" sz="1200" i="1" u="sng" dirty="0">
              <a:effectLst/>
              <a:latin typeface="Bahnschrift Semi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EE17B-517F-4845-8453-9186A910A291}" type="slidenum">
              <a:rPr lang="fr-FR" smtClean="0"/>
              <a:t>14</a:t>
            </a:fld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250942" y="1470711"/>
            <a:ext cx="3528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A62F0A"/>
                </a:solidFill>
                <a:latin typeface="Bahnschrift SemiLight" panose="020B0502040204020203" pitchFamily="34" charset="0"/>
              </a:rPr>
              <a:t>… ou les praires et pétoncles.</a:t>
            </a:r>
            <a:endParaRPr lang="fr-FR" sz="2000" dirty="0">
              <a:solidFill>
                <a:srgbClr val="A62F0A"/>
              </a:solidFill>
              <a:latin typeface="Bahnschrift SemiLight" panose="020B0502040204020203" pitchFamily="34" charset="0"/>
            </a:endParaRPr>
          </a:p>
        </p:txBody>
      </p:sp>
      <p:cxnSp>
        <p:nvCxnSpPr>
          <p:cNvPr id="21" name="Connecteur droit 20"/>
          <p:cNvCxnSpPr/>
          <p:nvPr/>
        </p:nvCxnSpPr>
        <p:spPr>
          <a:xfrm>
            <a:off x="9480883" y="0"/>
            <a:ext cx="0" cy="908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6346942" y="0"/>
            <a:ext cx="0" cy="908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3112168" y="0"/>
            <a:ext cx="0" cy="908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9480883" y="0"/>
            <a:ext cx="0" cy="908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6346942" y="0"/>
            <a:ext cx="0" cy="908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3112168" y="0"/>
            <a:ext cx="0" cy="908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EB734AD-30AB-4948-8F0E-4BC707D2D214}"/>
              </a:ext>
            </a:extLst>
          </p:cNvPr>
          <p:cNvSpPr/>
          <p:nvPr/>
        </p:nvSpPr>
        <p:spPr>
          <a:xfrm>
            <a:off x="7820295" y="0"/>
            <a:ext cx="4371705" cy="998459"/>
          </a:xfrm>
          <a:prstGeom prst="rect">
            <a:avLst/>
          </a:prstGeom>
          <a:solidFill>
            <a:srgbClr val="9F21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Quelle(s) réponse(s) face à la crise ?</a:t>
            </a:r>
            <a:endParaRPr lang="fr-FR" sz="16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B734AD-30AB-4948-8F0E-4BC707D2D214}"/>
              </a:ext>
            </a:extLst>
          </p:cNvPr>
          <p:cNvSpPr/>
          <p:nvPr/>
        </p:nvSpPr>
        <p:spPr>
          <a:xfrm>
            <a:off x="3866605" y="0"/>
            <a:ext cx="3953691" cy="1094084"/>
          </a:xfrm>
          <a:prstGeom prst="rect">
            <a:avLst/>
          </a:prstGeom>
          <a:solidFill>
            <a:srgbClr val="9F21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/>
              <a:t>Des Hommes et des ressources</a:t>
            </a:r>
            <a:endParaRPr lang="fr-FR" sz="20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B734AD-30AB-4948-8F0E-4BC707D2D214}"/>
              </a:ext>
            </a:extLst>
          </p:cNvPr>
          <p:cNvSpPr/>
          <p:nvPr/>
        </p:nvSpPr>
        <p:spPr>
          <a:xfrm>
            <a:off x="0" y="0"/>
            <a:ext cx="3866605" cy="998459"/>
          </a:xfrm>
          <a:prstGeom prst="rect">
            <a:avLst/>
          </a:prstGeom>
          <a:solidFill>
            <a:srgbClr val="9F21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HistoRade</a:t>
            </a:r>
            <a:r>
              <a:rPr lang="fr-FR" sz="1600" dirty="0" smtClean="0"/>
              <a:t>, c’est quoi ?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44109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649" y="908920"/>
            <a:ext cx="8807351" cy="594908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08548" y="1613773"/>
            <a:ext cx="310070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A62F0A"/>
                </a:solidFill>
                <a:latin typeface="Bahnschrift SemiLight" panose="020B0502040204020203" pitchFamily="34" charset="0"/>
              </a:rPr>
              <a:t>La surexploitation des huîtres plates </a:t>
            </a:r>
            <a:r>
              <a:rPr lang="fr-FR" dirty="0" smtClean="0">
                <a:latin typeface="Bahnschrift SemiLight" panose="020B0502040204020203" pitchFamily="34" charset="0"/>
              </a:rPr>
              <a:t>: un </a:t>
            </a:r>
            <a:r>
              <a:rPr lang="fr-FR" sz="2000" b="1" dirty="0" smtClean="0">
                <a:latin typeface="Bahnschrift SemiLight" panose="020B0502040204020203" pitchFamily="34" charset="0"/>
              </a:rPr>
              <a:t>exemple</a:t>
            </a:r>
            <a:r>
              <a:rPr lang="fr-FR" sz="2000" dirty="0" smtClean="0">
                <a:latin typeface="Bahnschrift SemiLight" panose="020B0502040204020203" pitchFamily="34" charset="0"/>
              </a:rPr>
              <a:t> </a:t>
            </a:r>
            <a:r>
              <a:rPr lang="fr-FR" dirty="0" smtClean="0">
                <a:latin typeface="Bahnschrift SemiLight" panose="020B0502040204020203" pitchFamily="34" charset="0"/>
              </a:rPr>
              <a:t>pour la gestion des coquilles Saint-Jacques ? </a:t>
            </a:r>
            <a:endParaRPr lang="fr-FR" dirty="0">
              <a:latin typeface="Bahnschrift SemiLight" panose="020B0502040204020203" pitchFamily="34" charset="0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11768889" y="6464071"/>
            <a:ext cx="381000" cy="365125"/>
          </a:xfrm>
        </p:spPr>
        <p:txBody>
          <a:bodyPr/>
          <a:lstStyle/>
          <a:p>
            <a:fld id="{D24EE17B-517F-4845-8453-9186A910A291}" type="slidenum">
              <a:rPr lang="fr-FR" smtClean="0">
                <a:solidFill>
                  <a:schemeClr val="bg1"/>
                </a:solidFill>
              </a:rPr>
              <a:t>15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825416" y="6286951"/>
            <a:ext cx="155923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dirty="0" smtClean="0">
                <a:latin typeface="Bahnschrift Light" panose="020B0502040204020203" pitchFamily="34" charset="0"/>
              </a:rPr>
              <a:t>Ill. </a:t>
            </a:r>
            <a:r>
              <a:rPr lang="fr-FR" sz="1050" dirty="0">
                <a:latin typeface="Bahnschrift Light" panose="020B0502040204020203" pitchFamily="34" charset="0"/>
              </a:rPr>
              <a:t>9</a:t>
            </a:r>
            <a:r>
              <a:rPr lang="fr-FR" sz="1050" dirty="0" smtClean="0">
                <a:latin typeface="Bahnschrift Light" panose="020B0502040204020203" pitchFamily="34" charset="0"/>
              </a:rPr>
              <a:t> : Dragage des sloups coquilliers en rade, années 1960.</a:t>
            </a:r>
            <a:endParaRPr lang="fr-FR" sz="1050" dirty="0">
              <a:latin typeface="Bahnschrift Light" panose="020B0502040204020203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441758" y="6582975"/>
            <a:ext cx="14398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err="1">
                <a:solidFill>
                  <a:schemeClr val="bg1"/>
                </a:solidFill>
                <a:latin typeface="Bahnschrift SemiLight" panose="020B0502040204020203" pitchFamily="34" charset="0"/>
              </a:rPr>
              <a:t>m</a:t>
            </a:r>
            <a:r>
              <a:rPr lang="fr-FR" sz="800" dirty="0" err="1" smtClean="0">
                <a:solidFill>
                  <a:schemeClr val="bg1"/>
                </a:solidFill>
                <a:latin typeface="Bahnschrift SemiLight" panose="020B0502040204020203" pitchFamily="34" charset="0"/>
              </a:rPr>
              <a:t>useefraisepatrimoine.bzh</a:t>
            </a:r>
            <a:endParaRPr lang="fr-FR" sz="800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9480883" y="0"/>
            <a:ext cx="0" cy="908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6346942" y="0"/>
            <a:ext cx="0" cy="908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3112168" y="0"/>
            <a:ext cx="0" cy="908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1EB734AD-30AB-4948-8F0E-4BC707D2D214}"/>
              </a:ext>
            </a:extLst>
          </p:cNvPr>
          <p:cNvSpPr/>
          <p:nvPr/>
        </p:nvSpPr>
        <p:spPr>
          <a:xfrm>
            <a:off x="7820295" y="0"/>
            <a:ext cx="4371705" cy="1158239"/>
          </a:xfrm>
          <a:prstGeom prst="rect">
            <a:avLst/>
          </a:prstGeom>
          <a:solidFill>
            <a:srgbClr val="9F21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/>
              <a:t>Quelle(s) réponse(s) face à la crise ?</a:t>
            </a:r>
            <a:endParaRPr lang="fr-FR" sz="2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EB734AD-30AB-4948-8F0E-4BC707D2D214}"/>
              </a:ext>
            </a:extLst>
          </p:cNvPr>
          <p:cNvSpPr/>
          <p:nvPr/>
        </p:nvSpPr>
        <p:spPr>
          <a:xfrm>
            <a:off x="3866605" y="0"/>
            <a:ext cx="3953691" cy="993429"/>
          </a:xfrm>
          <a:prstGeom prst="rect">
            <a:avLst/>
          </a:prstGeom>
          <a:solidFill>
            <a:srgbClr val="9F21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Des Hommes et des ressources</a:t>
            </a:r>
            <a:endParaRPr lang="fr-FR" sz="16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EB734AD-30AB-4948-8F0E-4BC707D2D214}"/>
              </a:ext>
            </a:extLst>
          </p:cNvPr>
          <p:cNvSpPr/>
          <p:nvPr/>
        </p:nvSpPr>
        <p:spPr>
          <a:xfrm>
            <a:off x="0" y="1"/>
            <a:ext cx="3866605" cy="993428"/>
          </a:xfrm>
          <a:prstGeom prst="rect">
            <a:avLst/>
          </a:prstGeom>
          <a:solidFill>
            <a:srgbClr val="9F21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HistoRade</a:t>
            </a:r>
            <a:r>
              <a:rPr lang="fr-FR" sz="1600" dirty="0" smtClean="0"/>
              <a:t>, c’est quoi ?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446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2C362D-34AB-4CC2-8E12-DD2E02B531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7FB5F1-0183-4435-9E0C-4B95A7325E70}"/>
              </a:ext>
            </a:extLst>
          </p:cNvPr>
          <p:cNvSpPr/>
          <p:nvPr/>
        </p:nvSpPr>
        <p:spPr>
          <a:xfrm>
            <a:off x="0" y="232163"/>
            <a:ext cx="12192000" cy="639367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B335243-7181-496A-8613-341B9228D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5081" y="6260711"/>
            <a:ext cx="2743200" cy="365125"/>
          </a:xfrm>
        </p:spPr>
        <p:txBody>
          <a:bodyPr/>
          <a:lstStyle/>
          <a:p>
            <a:fld id="{D49CDBA2-F0D3-457E-9C32-B1019F451F08}" type="slidenum">
              <a:rPr lang="fr-FR" smtClean="0">
                <a:solidFill>
                  <a:schemeClr val="bg1"/>
                </a:solidFill>
              </a:rPr>
              <a:t>16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2F03FC-DBC6-4B83-AFC9-0A473B251EA8}"/>
              </a:ext>
            </a:extLst>
          </p:cNvPr>
          <p:cNvSpPr/>
          <p:nvPr/>
        </p:nvSpPr>
        <p:spPr>
          <a:xfrm>
            <a:off x="-1" y="6260710"/>
            <a:ext cx="3152503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Ill.10 : </a:t>
            </a:r>
            <a:r>
              <a:rPr lang="fr-FR" sz="1000" dirty="0">
                <a:solidFill>
                  <a:schemeClr val="bg1"/>
                </a:solidFill>
                <a:latin typeface="Bahnschrift Light" panose="020B0502040204020203" pitchFamily="34" charset="0"/>
              </a:rPr>
              <a:t>Page d’accueil du site participatif </a:t>
            </a:r>
            <a:r>
              <a:rPr lang="fr-FR" sz="1000" dirty="0" err="1">
                <a:solidFill>
                  <a:schemeClr val="bg1"/>
                </a:solidFill>
                <a:latin typeface="Bahnschrift Light" panose="020B0502040204020203" pitchFamily="34" charset="0"/>
              </a:rPr>
              <a:t>HistoRade</a:t>
            </a:r>
            <a:endParaRPr lang="fr-FR" sz="10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00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740229" y="0"/>
            <a:ext cx="1024999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1334281" y="967678"/>
            <a:ext cx="4062354" cy="4812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 smtClean="0">
                <a:solidFill>
                  <a:srgbClr val="A62F0A"/>
                </a:solidFill>
                <a:latin typeface="Bodoni MT" panose="02070603080606020203" pitchFamily="18" charset="0"/>
              </a:rPr>
              <a:t>Merci de votre attention.</a:t>
            </a:r>
            <a:endParaRPr lang="fr-FR" sz="2400" dirty="0">
              <a:solidFill>
                <a:srgbClr val="A62F0A"/>
              </a:solidFill>
              <a:latin typeface="Bodoni MT" panose="02070603080606020203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889419" y="6475254"/>
            <a:ext cx="19223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Bahnschrift Light" panose="020B0502040204020203" pitchFamily="34" charset="0"/>
              </a:rPr>
              <a:t>Fond </a:t>
            </a:r>
            <a:r>
              <a:rPr lang="fr-FR" sz="1000" dirty="0" err="1" smtClean="0">
                <a:latin typeface="Bahnschrift Light" panose="020B0502040204020203" pitchFamily="34" charset="0"/>
              </a:rPr>
              <a:t>Teyssandier</a:t>
            </a:r>
            <a:r>
              <a:rPr lang="fr-FR" sz="1000" dirty="0" smtClean="0">
                <a:latin typeface="Bahnschrift Light" panose="020B0502040204020203" pitchFamily="34" charset="0"/>
              </a:rPr>
              <a:t>, CRBC, Brest</a:t>
            </a:r>
            <a:endParaRPr lang="fr-FR" sz="10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06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857" y="908920"/>
            <a:ext cx="7858640" cy="555604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947902" y="6361592"/>
            <a:ext cx="31021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>
                <a:latin typeface="Bahnschrift SemiLight" panose="020B0502040204020203" pitchFamily="34" charset="0"/>
              </a:rPr>
              <a:t>Ill. 1 : Carte de localisation de la rade de Brest.</a:t>
            </a:r>
            <a:endParaRPr lang="fr-FR" sz="1100" dirty="0">
              <a:latin typeface="Bahnschrift SemiLight" panose="020B0502040204020203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 rot="5400000">
            <a:off x="11092667" y="3991229"/>
            <a:ext cx="18501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smtClean="0"/>
              <a:t>Réalisation : Lucas </a:t>
            </a:r>
            <a:r>
              <a:rPr lang="fr-FR" sz="1050" dirty="0" err="1" smtClean="0"/>
              <a:t>Bosseboeuf</a:t>
            </a:r>
            <a:endParaRPr lang="fr-FR" sz="1050" dirty="0"/>
          </a:p>
        </p:txBody>
      </p:sp>
      <p:sp>
        <p:nvSpPr>
          <p:cNvPr id="10" name="ZoneTexte 9"/>
          <p:cNvSpPr txBox="1"/>
          <p:nvPr/>
        </p:nvSpPr>
        <p:spPr>
          <a:xfrm>
            <a:off x="232531" y="2226861"/>
            <a:ext cx="3922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 smtClean="0">
                <a:latin typeface="Bahnschrift SemiLight" panose="020B0502040204020203" pitchFamily="34" charset="0"/>
              </a:rPr>
              <a:t>Projet </a:t>
            </a:r>
            <a:r>
              <a:rPr lang="fr-FR" sz="1600" b="1" dirty="0" smtClean="0">
                <a:solidFill>
                  <a:srgbClr val="C8928E"/>
                </a:solidFill>
                <a:latin typeface="Bahnschrift SemiLight" panose="020B0502040204020203" pitchFamily="34" charset="0"/>
              </a:rPr>
              <a:t>pluri</a:t>
            </a:r>
            <a:r>
              <a:rPr lang="fr-FR" sz="1600" dirty="0" smtClean="0">
                <a:solidFill>
                  <a:srgbClr val="C00000"/>
                </a:solidFill>
                <a:latin typeface="Bahnschrift SemiLight" panose="020B0502040204020203" pitchFamily="34" charset="0"/>
              </a:rPr>
              <a:t> </a:t>
            </a:r>
            <a:r>
              <a:rPr lang="fr-FR" sz="1600" dirty="0" smtClean="0">
                <a:latin typeface="Bahnschrift SemiLight" panose="020B0502040204020203" pitchFamily="34" charset="0"/>
              </a:rPr>
              <a:t>et </a:t>
            </a:r>
            <a:r>
              <a:rPr lang="fr-FR" sz="1600" b="1" dirty="0" smtClean="0">
                <a:solidFill>
                  <a:srgbClr val="C8928E"/>
                </a:solidFill>
                <a:latin typeface="Bahnschrift SemiLight" panose="020B0502040204020203" pitchFamily="34" charset="0"/>
              </a:rPr>
              <a:t>interdisciplinaire</a:t>
            </a:r>
            <a:r>
              <a:rPr lang="fr-FR" sz="1600" dirty="0" smtClean="0">
                <a:latin typeface="Bahnschrift SemiLight" panose="020B0502040204020203" pitchFamily="34" charset="0"/>
              </a:rPr>
              <a:t> financé par la </a:t>
            </a:r>
            <a:r>
              <a:rPr lang="fr-FR" sz="1600" dirty="0" err="1" smtClean="0">
                <a:latin typeface="Bahnschrift SemiLight" panose="020B0502040204020203" pitchFamily="34" charset="0"/>
              </a:rPr>
              <a:t>ZABrI</a:t>
            </a:r>
            <a:r>
              <a:rPr lang="fr-FR" sz="1600" dirty="0" smtClean="0">
                <a:latin typeface="Bahnschrift SemiLight" panose="020B0502040204020203" pitchFamily="34" charset="0"/>
              </a:rPr>
              <a:t>. </a:t>
            </a:r>
            <a:endParaRPr lang="fr-FR" sz="1600" dirty="0">
              <a:latin typeface="Bahnschrift SemiLight" panose="020B0502040204020203" pitchFamily="34" charset="0"/>
            </a:endParaRP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>
          <a:xfrm>
            <a:off x="9225983" y="6416311"/>
            <a:ext cx="2743200" cy="365125"/>
          </a:xfrm>
        </p:spPr>
        <p:txBody>
          <a:bodyPr/>
          <a:lstStyle/>
          <a:p>
            <a:fld id="{D24EE17B-517F-4845-8453-9186A910A291}" type="slidenum">
              <a:rPr lang="fr-FR" smtClean="0"/>
              <a:t>2</a:t>
            </a:fld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E2CD6DA-FEFE-4A88-AE51-C16EFAF4D3EB}"/>
              </a:ext>
            </a:extLst>
          </p:cNvPr>
          <p:cNvSpPr txBox="1"/>
          <p:nvPr/>
        </p:nvSpPr>
        <p:spPr>
          <a:xfrm>
            <a:off x="232531" y="1221517"/>
            <a:ext cx="1779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rgbClr val="9F2121"/>
                </a:solidFill>
                <a:latin typeface="Bahnschrift SemiBold SemiConden" panose="020B0502040204020203" pitchFamily="34" charset="0"/>
              </a:rPr>
              <a:t>HistoRade</a:t>
            </a:r>
            <a:r>
              <a:rPr lang="fr-FR" sz="2800" dirty="0" smtClean="0">
                <a:solidFill>
                  <a:srgbClr val="9F2121"/>
                </a:solidFill>
                <a:latin typeface="Bahnschrift SemiBold SemiConden" panose="020B0502040204020203" pitchFamily="34" charset="0"/>
              </a:rPr>
              <a:t> :</a:t>
            </a:r>
            <a:endParaRPr lang="fr-FR" sz="2800" dirty="0">
              <a:solidFill>
                <a:srgbClr val="9F212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32531" y="3362171"/>
            <a:ext cx="3922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 smtClean="0">
                <a:solidFill>
                  <a:srgbClr val="C8928E"/>
                </a:solidFill>
                <a:latin typeface="Bahnschrift SemiLight" panose="020B0502040204020203" pitchFamily="34" charset="0"/>
              </a:rPr>
              <a:t>Solliciter l’Histoire </a:t>
            </a:r>
            <a:r>
              <a:rPr lang="fr-FR" sz="1600" dirty="0" smtClean="0">
                <a:latin typeface="Bahnschrift SemiLight" panose="020B0502040204020203" pitchFamily="34" charset="0"/>
              </a:rPr>
              <a:t>pour répondre à des problématiques actuelles.</a:t>
            </a:r>
            <a:endParaRPr lang="fr-FR" sz="1600" dirty="0">
              <a:latin typeface="Bahnschrift SemiLight" panose="020B0502040204020203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32531" y="4497480"/>
            <a:ext cx="3922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Bahnschrift SemiLight" panose="020B0502040204020203" pitchFamily="34" charset="0"/>
              </a:rPr>
              <a:t>Bornes chronologiques : </a:t>
            </a:r>
            <a:r>
              <a:rPr lang="fr-FR" sz="1600" b="1" dirty="0" smtClean="0">
                <a:solidFill>
                  <a:srgbClr val="C8928E"/>
                </a:solidFill>
                <a:latin typeface="Bahnschrift SemiLight" panose="020B0502040204020203" pitchFamily="34" charset="0"/>
              </a:rPr>
              <a:t>1866 – 1963.</a:t>
            </a:r>
            <a:endParaRPr lang="fr-FR" sz="1600" b="1" dirty="0">
              <a:solidFill>
                <a:srgbClr val="C8928E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B734AD-30AB-4948-8F0E-4BC707D2D214}"/>
              </a:ext>
            </a:extLst>
          </p:cNvPr>
          <p:cNvSpPr/>
          <p:nvPr/>
        </p:nvSpPr>
        <p:spPr>
          <a:xfrm>
            <a:off x="7820295" y="-11580"/>
            <a:ext cx="4371705" cy="998459"/>
          </a:xfrm>
          <a:prstGeom prst="rect">
            <a:avLst/>
          </a:prstGeom>
          <a:solidFill>
            <a:srgbClr val="9F21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Quelle(s) réponse(s) face à la crise ?</a:t>
            </a:r>
            <a:endParaRPr lang="fr-FR" sz="1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B734AD-30AB-4948-8F0E-4BC707D2D214}"/>
              </a:ext>
            </a:extLst>
          </p:cNvPr>
          <p:cNvSpPr/>
          <p:nvPr/>
        </p:nvSpPr>
        <p:spPr>
          <a:xfrm>
            <a:off x="3866605" y="-11580"/>
            <a:ext cx="3953691" cy="998459"/>
          </a:xfrm>
          <a:prstGeom prst="rect">
            <a:avLst/>
          </a:prstGeom>
          <a:solidFill>
            <a:srgbClr val="9F21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Des Hommes et des ressources</a:t>
            </a:r>
            <a:endParaRPr lang="fr-FR" sz="1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B734AD-30AB-4948-8F0E-4BC707D2D214}"/>
              </a:ext>
            </a:extLst>
          </p:cNvPr>
          <p:cNvSpPr/>
          <p:nvPr/>
        </p:nvSpPr>
        <p:spPr>
          <a:xfrm>
            <a:off x="0" y="-11580"/>
            <a:ext cx="3866606" cy="1077575"/>
          </a:xfrm>
          <a:prstGeom prst="rect">
            <a:avLst/>
          </a:prstGeom>
          <a:solidFill>
            <a:srgbClr val="9F21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 smtClean="0"/>
              <a:t>HistoRade</a:t>
            </a:r>
            <a:r>
              <a:rPr lang="fr-FR" sz="2000" dirty="0" smtClean="0"/>
              <a:t>, c’est quoi ?</a:t>
            </a:r>
            <a:endParaRPr lang="fr-FR" sz="2000" dirty="0"/>
          </a:p>
        </p:txBody>
      </p:sp>
      <p:sp>
        <p:nvSpPr>
          <p:cNvPr id="21" name="ZoneTexte 20"/>
          <p:cNvSpPr txBox="1"/>
          <p:nvPr/>
        </p:nvSpPr>
        <p:spPr>
          <a:xfrm>
            <a:off x="232531" y="5417347"/>
            <a:ext cx="3922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Bahnschrift SemiLight" panose="020B0502040204020203" pitchFamily="34" charset="0"/>
              </a:rPr>
              <a:t>Cadre d’étude : </a:t>
            </a:r>
            <a:r>
              <a:rPr lang="fr-FR" sz="1600" b="1" dirty="0">
                <a:solidFill>
                  <a:srgbClr val="C8928E"/>
                </a:solidFill>
                <a:latin typeface="Bahnschrift SemiLight" panose="020B0502040204020203" pitchFamily="34" charset="0"/>
              </a:rPr>
              <a:t>l</a:t>
            </a:r>
            <a:r>
              <a:rPr lang="fr-FR" sz="1600" b="1" dirty="0" smtClean="0">
                <a:solidFill>
                  <a:srgbClr val="C8928E"/>
                </a:solidFill>
                <a:latin typeface="Bahnschrift SemiLight" panose="020B0502040204020203" pitchFamily="34" charset="0"/>
              </a:rPr>
              <a:t>a rade de Brest.</a:t>
            </a:r>
            <a:endParaRPr lang="fr-FR" sz="1600" b="1" dirty="0">
              <a:solidFill>
                <a:srgbClr val="C8928E"/>
              </a:solidFill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77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328" t="6316" r="1516"/>
          <a:stretch/>
        </p:blipFill>
        <p:spPr>
          <a:xfrm>
            <a:off x="0" y="-20321"/>
            <a:ext cx="12202160" cy="68783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20321"/>
            <a:ext cx="12202160" cy="687832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366" y="3805646"/>
            <a:ext cx="2539658" cy="1692047"/>
          </a:xfrm>
          <a:ln w="57150">
            <a:solidFill>
              <a:schemeClr val="accent3">
                <a:lumMod val="20000"/>
                <a:lumOff val="80000"/>
              </a:schemeClr>
            </a:solidFill>
            <a:prstDash val="dash"/>
          </a:ln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103428" y="6356350"/>
            <a:ext cx="250371" cy="365125"/>
          </a:xfrm>
        </p:spPr>
        <p:txBody>
          <a:bodyPr/>
          <a:lstStyle/>
          <a:p>
            <a:fld id="{D49CDBA2-F0D3-457E-9C32-B1019F451F08}" type="slidenum">
              <a:rPr lang="fr-FR" smtClean="0">
                <a:solidFill>
                  <a:schemeClr val="bg1"/>
                </a:solidFill>
              </a:rPr>
              <a:t>3</a:t>
            </a:fld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233" y="4573406"/>
            <a:ext cx="2751867" cy="1447482"/>
          </a:xfrm>
          <a:prstGeom prst="rect">
            <a:avLst/>
          </a:prstGeom>
          <a:ln w="57150">
            <a:solidFill>
              <a:schemeClr val="accent3">
                <a:lumMod val="20000"/>
                <a:lumOff val="80000"/>
              </a:schemeClr>
            </a:solidFill>
            <a:prstDash val="dash"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471" y="2708366"/>
            <a:ext cx="2295802" cy="1529578"/>
          </a:xfrm>
          <a:prstGeom prst="rect">
            <a:avLst/>
          </a:prstGeom>
          <a:ln w="57150">
            <a:solidFill>
              <a:schemeClr val="accent3">
                <a:lumMod val="20000"/>
                <a:lumOff val="80000"/>
              </a:schemeClr>
            </a:solidFill>
            <a:prstDash val="dash"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530" y="1921374"/>
            <a:ext cx="2590325" cy="1573983"/>
          </a:xfrm>
          <a:prstGeom prst="rect">
            <a:avLst/>
          </a:prstGeom>
          <a:ln w="57150">
            <a:solidFill>
              <a:schemeClr val="accent3">
                <a:lumMod val="20000"/>
                <a:lumOff val="80000"/>
              </a:schemeClr>
            </a:solidFill>
            <a:prstDash val="dash"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E2CD6DA-FEFE-4A88-AE51-C16EFAF4D3EB}"/>
              </a:ext>
            </a:extLst>
          </p:cNvPr>
          <p:cNvSpPr txBox="1"/>
          <p:nvPr/>
        </p:nvSpPr>
        <p:spPr>
          <a:xfrm>
            <a:off x="7820296" y="-20321"/>
            <a:ext cx="4381863" cy="33855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Bahnschrift Light SemiCondensed" panose="020B0502040204020203" pitchFamily="34" charset="0"/>
              </a:rPr>
              <a:t>Ill.2 : Diversité des fonds marins de la rade de Brest</a:t>
            </a:r>
            <a:endParaRPr lang="fr-FR" sz="1600" dirty="0"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2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328" t="6316" r="1516"/>
          <a:stretch/>
        </p:blipFill>
        <p:spPr>
          <a:xfrm>
            <a:off x="0" y="-20321"/>
            <a:ext cx="12202160" cy="68783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20321"/>
            <a:ext cx="12202160" cy="687832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CDBA2-F0D3-457E-9C32-B1019F451F08}" type="slidenum">
              <a:rPr lang="fr-FR" smtClean="0">
                <a:solidFill>
                  <a:schemeClr val="bg1"/>
                </a:solidFill>
              </a:rPr>
              <a:t>4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E2CD6DA-FEFE-4A88-AE51-C16EFAF4D3EB}"/>
              </a:ext>
            </a:extLst>
          </p:cNvPr>
          <p:cNvSpPr txBox="1"/>
          <p:nvPr/>
        </p:nvSpPr>
        <p:spPr>
          <a:xfrm>
            <a:off x="8238308" y="-20321"/>
            <a:ext cx="3953691" cy="33855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Bahnschrift Light SemiCondensed" panose="020B0502040204020203" pitchFamily="34" charset="0"/>
              </a:rPr>
              <a:t>Ill.2 : La riche biodiversité de la rade de Brest</a:t>
            </a:r>
            <a:endParaRPr lang="fr-FR" sz="1600" dirty="0">
              <a:latin typeface="Bahnschrift Light SemiCondensed" panose="020B0502040204020203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436" y="2747090"/>
            <a:ext cx="2198056" cy="1236407"/>
          </a:xfrm>
          <a:prstGeom prst="rect">
            <a:avLst/>
          </a:prstGeom>
          <a:ln w="57150">
            <a:solidFill>
              <a:schemeClr val="bg1"/>
            </a:solidFill>
            <a:prstDash val="dash"/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67" y="1887525"/>
            <a:ext cx="2218040" cy="1477769"/>
          </a:xfrm>
          <a:prstGeom prst="rect">
            <a:avLst/>
          </a:prstGeom>
          <a:ln w="57150">
            <a:solidFill>
              <a:schemeClr val="bg1"/>
            </a:solidFill>
            <a:prstDash val="dash"/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450" y="3665235"/>
            <a:ext cx="2274121" cy="1516080"/>
          </a:xfrm>
          <a:prstGeom prst="rect">
            <a:avLst/>
          </a:prstGeom>
          <a:ln w="57150">
            <a:solidFill>
              <a:schemeClr val="bg1"/>
            </a:solidFill>
            <a:prstDash val="dash"/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554" y="3418839"/>
            <a:ext cx="2375698" cy="1484811"/>
          </a:xfrm>
          <a:prstGeom prst="rect">
            <a:avLst/>
          </a:prstGeom>
          <a:ln w="57150">
            <a:solidFill>
              <a:schemeClr val="bg1"/>
            </a:solidFill>
            <a:prstDash val="dash"/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968" y="3983497"/>
            <a:ext cx="1959038" cy="1467772"/>
          </a:xfrm>
          <a:prstGeom prst="rect">
            <a:avLst/>
          </a:prstGeom>
          <a:ln w="57150">
            <a:solidFill>
              <a:schemeClr val="bg1"/>
            </a:solidFill>
            <a:prstDash val="dash"/>
          </a:ln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E2CD6DA-FEFE-4A88-AE51-C16EFAF4D3EB}"/>
              </a:ext>
            </a:extLst>
          </p:cNvPr>
          <p:cNvSpPr txBox="1"/>
          <p:nvPr/>
        </p:nvSpPr>
        <p:spPr>
          <a:xfrm>
            <a:off x="3249666" y="1371356"/>
            <a:ext cx="2218041" cy="46166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Bahnschrift" panose="020B0502040204020203" pitchFamily="34" charset="0"/>
              </a:rPr>
              <a:t>Maërl (</a:t>
            </a:r>
            <a:r>
              <a:rPr lang="fr-FR" sz="1200" i="1" dirty="0" smtClean="0">
                <a:latin typeface="Bahnschrift" panose="020B0502040204020203" pitchFamily="34" charset="0"/>
              </a:rPr>
              <a:t>Lithothamnium </a:t>
            </a:r>
            <a:r>
              <a:rPr lang="fr-FR" sz="1200" i="1" dirty="0" err="1" smtClean="0">
                <a:latin typeface="Bahnschrift" panose="020B0502040204020203" pitchFamily="34" charset="0"/>
              </a:rPr>
              <a:t>corralloides</a:t>
            </a:r>
            <a:r>
              <a:rPr lang="fr-FR" sz="1200" i="1" dirty="0" smtClean="0">
                <a:latin typeface="Bahnschrift" panose="020B0502040204020203" pitchFamily="34" charset="0"/>
              </a:rPr>
              <a:t>)</a:t>
            </a:r>
            <a:endParaRPr lang="fr-FR" sz="1200" dirty="0">
              <a:latin typeface="Bahnschrift" panose="020B0502040204020203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E2CD6DA-FEFE-4A88-AE51-C16EFAF4D3EB}"/>
              </a:ext>
            </a:extLst>
          </p:cNvPr>
          <p:cNvSpPr txBox="1"/>
          <p:nvPr/>
        </p:nvSpPr>
        <p:spPr>
          <a:xfrm>
            <a:off x="7401436" y="2403569"/>
            <a:ext cx="2198056" cy="276999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Bahnschrift" panose="020B0502040204020203" pitchFamily="34" charset="0"/>
              </a:rPr>
              <a:t>Huîtres plates (</a:t>
            </a:r>
            <a:r>
              <a:rPr lang="fr-FR" sz="1200" i="1" dirty="0" err="1" smtClean="0">
                <a:latin typeface="Bahnschrift" panose="020B0502040204020203" pitchFamily="34" charset="0"/>
              </a:rPr>
              <a:t>Ostrea</a:t>
            </a:r>
            <a:r>
              <a:rPr lang="fr-FR" sz="1200" i="1" dirty="0" smtClean="0">
                <a:latin typeface="Bahnschrift" panose="020B0502040204020203" pitchFamily="34" charset="0"/>
              </a:rPr>
              <a:t> </a:t>
            </a:r>
            <a:r>
              <a:rPr lang="fr-FR" sz="1200" i="1" dirty="0" err="1" smtClean="0">
                <a:latin typeface="Bahnschrift" panose="020B0502040204020203" pitchFamily="34" charset="0"/>
              </a:rPr>
              <a:t>edulis</a:t>
            </a:r>
            <a:r>
              <a:rPr lang="fr-FR" sz="1200" dirty="0" smtClean="0">
                <a:latin typeface="Bahnschrift" panose="020B0502040204020203" pitchFamily="34" charset="0"/>
              </a:rPr>
              <a:t>)</a:t>
            </a:r>
            <a:endParaRPr lang="fr-FR" sz="1200" dirty="0">
              <a:latin typeface="Bahnschrift Light" panose="020B0502040204020203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E2CD6DA-FEFE-4A88-AE51-C16EFAF4D3EB}"/>
              </a:ext>
            </a:extLst>
          </p:cNvPr>
          <p:cNvSpPr txBox="1"/>
          <p:nvPr/>
        </p:nvSpPr>
        <p:spPr>
          <a:xfrm>
            <a:off x="6778968" y="5512626"/>
            <a:ext cx="1959038" cy="46166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Bahnschrift" panose="020B0502040204020203" pitchFamily="34" charset="0"/>
              </a:rPr>
              <a:t>Praires </a:t>
            </a:r>
          </a:p>
          <a:p>
            <a:pPr algn="ctr"/>
            <a:r>
              <a:rPr lang="fr-FR" sz="1200" dirty="0" smtClean="0">
                <a:latin typeface="Bahnschrift" panose="020B0502040204020203" pitchFamily="34" charset="0"/>
              </a:rPr>
              <a:t>(</a:t>
            </a:r>
            <a:r>
              <a:rPr lang="fr-FR" sz="1200" i="1" dirty="0" smtClean="0">
                <a:latin typeface="Bahnschrift" panose="020B0502040204020203" pitchFamily="34" charset="0"/>
              </a:rPr>
              <a:t>Venus </a:t>
            </a:r>
            <a:r>
              <a:rPr lang="fr-FR" sz="1200" i="1" dirty="0" err="1" smtClean="0">
                <a:latin typeface="Bahnschrift" panose="020B0502040204020203" pitchFamily="34" charset="0"/>
              </a:rPr>
              <a:t>verrucosa</a:t>
            </a:r>
            <a:r>
              <a:rPr lang="fr-FR" sz="1200" dirty="0" smtClean="0">
                <a:latin typeface="Bahnschrift" panose="020B0502040204020203" pitchFamily="34" charset="0"/>
              </a:rPr>
              <a:t>)</a:t>
            </a:r>
            <a:endParaRPr lang="fr-FR" sz="1200" dirty="0">
              <a:latin typeface="Bahnschrift" panose="020B0502040204020203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E2CD6DA-FEFE-4A88-AE51-C16EFAF4D3EB}"/>
              </a:ext>
            </a:extLst>
          </p:cNvPr>
          <p:cNvSpPr txBox="1"/>
          <p:nvPr/>
        </p:nvSpPr>
        <p:spPr>
          <a:xfrm>
            <a:off x="4160450" y="5250423"/>
            <a:ext cx="2274122" cy="46166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Bahnschrift" panose="020B0502040204020203" pitchFamily="34" charset="0"/>
              </a:rPr>
              <a:t>Coquilles Saint-Jacques (</a:t>
            </a:r>
            <a:r>
              <a:rPr lang="fr-FR" sz="1200" i="1" dirty="0" smtClean="0">
                <a:latin typeface="Bahnschrift" panose="020B0502040204020203" pitchFamily="34" charset="0"/>
              </a:rPr>
              <a:t>Pecten </a:t>
            </a:r>
            <a:r>
              <a:rPr lang="fr-FR" sz="1200" i="1" dirty="0" err="1" smtClean="0">
                <a:latin typeface="Bahnschrift" panose="020B0502040204020203" pitchFamily="34" charset="0"/>
              </a:rPr>
              <a:t>maximus</a:t>
            </a:r>
            <a:r>
              <a:rPr lang="fr-FR" sz="1200" dirty="0" smtClean="0">
                <a:latin typeface="Bahnschrift" panose="020B0502040204020203" pitchFamily="34" charset="0"/>
              </a:rPr>
              <a:t>)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E2CD6DA-FEFE-4A88-AE51-C16EFAF4D3EB}"/>
              </a:ext>
            </a:extLst>
          </p:cNvPr>
          <p:cNvSpPr txBox="1"/>
          <p:nvPr/>
        </p:nvSpPr>
        <p:spPr>
          <a:xfrm>
            <a:off x="1639074" y="4977239"/>
            <a:ext cx="2349178" cy="46166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Bahnschrift" panose="020B0502040204020203" pitchFamily="34" charset="0"/>
              </a:rPr>
              <a:t>Pétoncles noirs</a:t>
            </a:r>
          </a:p>
          <a:p>
            <a:pPr algn="ctr"/>
            <a:r>
              <a:rPr lang="fr-FR" sz="1200" dirty="0" smtClean="0">
                <a:latin typeface="Bahnschrift" panose="020B0502040204020203" pitchFamily="34" charset="0"/>
              </a:rPr>
              <a:t> </a:t>
            </a:r>
            <a:r>
              <a:rPr lang="fr-FR" sz="1200" i="1" dirty="0" smtClean="0">
                <a:latin typeface="Bahnschrift" panose="020B0502040204020203" pitchFamily="34" charset="0"/>
              </a:rPr>
              <a:t>(</a:t>
            </a:r>
            <a:r>
              <a:rPr lang="fr-FR" sz="1200" i="1" dirty="0" err="1" smtClean="0">
                <a:latin typeface="Bahnschrift" panose="020B0502040204020203" pitchFamily="34" charset="0"/>
              </a:rPr>
              <a:t>Mimachlamys</a:t>
            </a:r>
            <a:r>
              <a:rPr lang="fr-FR" sz="1200" i="1" dirty="0" smtClean="0">
                <a:latin typeface="Bahnschrift" panose="020B0502040204020203" pitchFamily="34" charset="0"/>
              </a:rPr>
              <a:t> varia)</a:t>
            </a:r>
          </a:p>
        </p:txBody>
      </p:sp>
    </p:spTree>
    <p:extLst>
      <p:ext uri="{BB962C8B-B14F-4D97-AF65-F5344CB8AC3E}">
        <p14:creationId xmlns:p14="http://schemas.microsoft.com/office/powerpoint/2010/main" val="20186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412" y="996010"/>
            <a:ext cx="7802588" cy="5644598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360099" y="6492875"/>
            <a:ext cx="2743200" cy="365125"/>
          </a:xfrm>
        </p:spPr>
        <p:txBody>
          <a:bodyPr/>
          <a:lstStyle/>
          <a:p>
            <a:fld id="{D49CDBA2-F0D3-457E-9C32-B1019F451F08}" type="slidenum">
              <a:rPr lang="fr-FR" smtClean="0"/>
              <a:t>5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6857640-3FCD-4A2E-B0E6-188635C232EF}"/>
              </a:ext>
            </a:extLst>
          </p:cNvPr>
          <p:cNvSpPr txBox="1"/>
          <p:nvPr/>
        </p:nvSpPr>
        <p:spPr>
          <a:xfrm>
            <a:off x="703325" y="2394035"/>
            <a:ext cx="1950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u="sng" dirty="0" smtClean="0">
                <a:latin typeface="Bahnschrift Light" panose="020B0502040204020203" pitchFamily="34" charset="0"/>
              </a:rPr>
              <a:t>Archives : </a:t>
            </a:r>
            <a:endParaRPr lang="fr-FR" sz="1400" u="sng" dirty="0">
              <a:latin typeface="Bahnschrift Light" panose="020B0502040204020203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6857640-3FCD-4A2E-B0E6-188635C232EF}"/>
              </a:ext>
            </a:extLst>
          </p:cNvPr>
          <p:cNvSpPr txBox="1"/>
          <p:nvPr/>
        </p:nvSpPr>
        <p:spPr>
          <a:xfrm>
            <a:off x="724695" y="5283566"/>
            <a:ext cx="2072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u="sng" dirty="0" smtClean="0">
                <a:latin typeface="Bahnschrift Light" panose="020B0502040204020203" pitchFamily="34" charset="0"/>
              </a:rPr>
              <a:t>Ouvrages anciens ;</a:t>
            </a:r>
            <a:endParaRPr lang="fr-FR" sz="1400" u="sng" dirty="0">
              <a:latin typeface="Bahnschrift Light" panose="020B0502040204020203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6857640-3FCD-4A2E-B0E6-188635C232EF}"/>
              </a:ext>
            </a:extLst>
          </p:cNvPr>
          <p:cNvSpPr txBox="1"/>
          <p:nvPr/>
        </p:nvSpPr>
        <p:spPr>
          <a:xfrm>
            <a:off x="724695" y="5875554"/>
            <a:ext cx="1950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u="sng" dirty="0" smtClean="0">
                <a:latin typeface="Bahnschrift Light" panose="020B0502040204020203" pitchFamily="34" charset="0"/>
              </a:rPr>
              <a:t>Journaux locaux ; </a:t>
            </a:r>
            <a:endParaRPr lang="fr-FR" sz="1400" u="sng" dirty="0">
              <a:latin typeface="Bahnschrift Light" panose="020B0502040204020203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E947A89-0E97-4E23-B016-BDAF6FC12CB2}"/>
              </a:ext>
            </a:extLst>
          </p:cNvPr>
          <p:cNvSpPr txBox="1"/>
          <p:nvPr/>
        </p:nvSpPr>
        <p:spPr>
          <a:xfrm>
            <a:off x="997374" y="2918839"/>
            <a:ext cx="246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smtClean="0">
                <a:latin typeface="Bahnschrift Light" panose="020B0502040204020203" pitchFamily="34" charset="0"/>
              </a:rPr>
              <a:t>SHD </a:t>
            </a:r>
            <a:r>
              <a:rPr lang="fr-FR" sz="1200" dirty="0">
                <a:latin typeface="Bahnschrift Light" panose="020B0502040204020203" pitchFamily="34" charset="0"/>
              </a:rPr>
              <a:t>de </a:t>
            </a:r>
            <a:r>
              <a:rPr lang="fr-FR" sz="1200" dirty="0" smtClean="0">
                <a:latin typeface="Bahnschrift Light" panose="020B0502040204020203" pitchFamily="34" charset="0"/>
              </a:rPr>
              <a:t>Brest et Vincennes ;</a:t>
            </a:r>
            <a:endParaRPr lang="fr-FR" sz="1200" dirty="0">
              <a:latin typeface="Bahnschrift Light" panose="020B0502040204020203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E947A89-0E97-4E23-B016-BDAF6FC12CB2}"/>
              </a:ext>
            </a:extLst>
          </p:cNvPr>
          <p:cNvSpPr txBox="1"/>
          <p:nvPr/>
        </p:nvSpPr>
        <p:spPr>
          <a:xfrm>
            <a:off x="997373" y="3301011"/>
            <a:ext cx="266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smtClean="0">
                <a:latin typeface="Bahnschrift Light" panose="020B0502040204020203" pitchFamily="34" charset="0"/>
              </a:rPr>
              <a:t>Archives Municipales de Brest ;</a:t>
            </a:r>
            <a:endParaRPr lang="fr-FR" sz="1200" dirty="0">
              <a:latin typeface="Bahnschrift Light" panose="020B0502040204020203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E947A89-0E97-4E23-B016-BDAF6FC12CB2}"/>
              </a:ext>
            </a:extLst>
          </p:cNvPr>
          <p:cNvSpPr txBox="1"/>
          <p:nvPr/>
        </p:nvSpPr>
        <p:spPr>
          <a:xfrm>
            <a:off x="987341" y="3688080"/>
            <a:ext cx="32409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smtClean="0">
                <a:latin typeface="Bahnschrift Light" panose="020B0502040204020203" pitchFamily="34" charset="0"/>
              </a:rPr>
              <a:t>Archives Départementales du Finistère ;</a:t>
            </a:r>
            <a:endParaRPr lang="fr-FR" sz="1200" dirty="0">
              <a:latin typeface="Bahnschrift Light" panose="020B0502040204020203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E947A89-0E97-4E23-B016-BDAF6FC12CB2}"/>
              </a:ext>
            </a:extLst>
          </p:cNvPr>
          <p:cNvSpPr txBox="1"/>
          <p:nvPr/>
        </p:nvSpPr>
        <p:spPr>
          <a:xfrm>
            <a:off x="994726" y="4074441"/>
            <a:ext cx="2469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 smtClean="0">
                <a:latin typeface="Bahnschrift Light" panose="020B0502040204020203" pitchFamily="34" charset="0"/>
              </a:rPr>
              <a:t>Archives Nationales ;</a:t>
            </a:r>
            <a:endParaRPr lang="fr-FR" sz="1200" dirty="0">
              <a:latin typeface="Bahnschrift Light" panose="020B0502040204020203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4FC93A-50D5-4CF5-9637-E2780767830F}"/>
              </a:ext>
            </a:extLst>
          </p:cNvPr>
          <p:cNvSpPr/>
          <p:nvPr/>
        </p:nvSpPr>
        <p:spPr>
          <a:xfrm>
            <a:off x="2830223" y="6339972"/>
            <a:ext cx="1470488" cy="427091"/>
          </a:xfrm>
          <a:prstGeom prst="rect">
            <a:avLst/>
          </a:prstGeom>
          <a:solidFill>
            <a:srgbClr val="FFFFFF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900" dirty="0" smtClean="0">
                <a:solidFill>
                  <a:schemeClr val="tx1"/>
                </a:solidFill>
                <a:latin typeface="Bahnschrift Light" panose="020B0502040204020203" pitchFamily="34" charset="0"/>
              </a:rPr>
              <a:t>Ill.3 : Extrait de la </a:t>
            </a:r>
            <a:r>
              <a:rPr lang="fr-FR" sz="900" i="1" dirty="0" smtClean="0">
                <a:solidFill>
                  <a:schemeClr val="tx1"/>
                </a:solidFill>
                <a:latin typeface="Bahnschrift Light" panose="020B0502040204020203" pitchFamily="34" charset="0"/>
              </a:rPr>
              <a:t>Statistique des Pêches maritimes,</a:t>
            </a:r>
            <a:r>
              <a:rPr lang="fr-FR" sz="900" dirty="0" smtClean="0">
                <a:solidFill>
                  <a:schemeClr val="tx1"/>
                </a:solidFill>
                <a:latin typeface="Bahnschrift Light" panose="020B0502040204020203" pitchFamily="34" charset="0"/>
              </a:rPr>
              <a:t> année 1866.</a:t>
            </a:r>
            <a:endParaRPr lang="fr-FR" sz="900" dirty="0">
              <a:solidFill>
                <a:schemeClr val="tx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E2CD6DA-FEFE-4A88-AE51-C16EFAF4D3EB}"/>
              </a:ext>
            </a:extLst>
          </p:cNvPr>
          <p:cNvSpPr txBox="1"/>
          <p:nvPr/>
        </p:nvSpPr>
        <p:spPr>
          <a:xfrm>
            <a:off x="235424" y="1466382"/>
            <a:ext cx="3117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9F2121"/>
                </a:solidFill>
                <a:latin typeface="Bahnschrift SemiBold SemiConden" panose="020B0502040204020203" pitchFamily="34" charset="0"/>
              </a:rPr>
              <a:t>Types de sources sollicitées :</a:t>
            </a:r>
            <a:endParaRPr lang="fr-FR" sz="2000" dirty="0">
              <a:solidFill>
                <a:srgbClr val="9F212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A6857640-3FCD-4A2E-B0E6-188635C232EF}"/>
              </a:ext>
            </a:extLst>
          </p:cNvPr>
          <p:cNvSpPr txBox="1"/>
          <p:nvPr/>
        </p:nvSpPr>
        <p:spPr>
          <a:xfrm>
            <a:off x="728936" y="4691578"/>
            <a:ext cx="3616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u="sng" dirty="0" smtClean="0">
                <a:latin typeface="Bahnschrift Light" panose="020B0502040204020203" pitchFamily="34" charset="0"/>
              </a:rPr>
              <a:t>La </a:t>
            </a:r>
            <a:r>
              <a:rPr lang="fr-FR" sz="1400" i="1" u="sng" dirty="0" smtClean="0">
                <a:latin typeface="Bahnschrift Light" panose="020B0502040204020203" pitchFamily="34" charset="0"/>
              </a:rPr>
              <a:t>Statistique des pêches maritimes</a:t>
            </a:r>
            <a:r>
              <a:rPr lang="fr-FR" sz="1400" u="sng" dirty="0" smtClean="0">
                <a:latin typeface="Bahnschrift Light" panose="020B0502040204020203" pitchFamily="34" charset="0"/>
              </a:rPr>
              <a:t> ; </a:t>
            </a:r>
            <a:endParaRPr lang="fr-FR" sz="1400" u="sng" dirty="0">
              <a:latin typeface="Bahnschrift Light" panose="020B0502040204020203" pitchFamily="34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11322316" y="986880"/>
            <a:ext cx="7809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Archimer.fr</a:t>
            </a:r>
            <a:endParaRPr lang="fr-FR" sz="10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EB734AD-30AB-4948-8F0E-4BC707D2D214}"/>
              </a:ext>
            </a:extLst>
          </p:cNvPr>
          <p:cNvSpPr/>
          <p:nvPr/>
        </p:nvSpPr>
        <p:spPr>
          <a:xfrm>
            <a:off x="7820295" y="-11580"/>
            <a:ext cx="4371705" cy="998459"/>
          </a:xfrm>
          <a:prstGeom prst="rect">
            <a:avLst/>
          </a:prstGeom>
          <a:solidFill>
            <a:srgbClr val="9F21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Quelle(s) réponse(s) face à la crise ?</a:t>
            </a:r>
            <a:endParaRPr lang="fr-FR" sz="16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EB734AD-30AB-4948-8F0E-4BC707D2D214}"/>
              </a:ext>
            </a:extLst>
          </p:cNvPr>
          <p:cNvSpPr/>
          <p:nvPr/>
        </p:nvSpPr>
        <p:spPr>
          <a:xfrm>
            <a:off x="3866605" y="-11580"/>
            <a:ext cx="3953691" cy="998459"/>
          </a:xfrm>
          <a:prstGeom prst="rect">
            <a:avLst/>
          </a:prstGeom>
          <a:solidFill>
            <a:srgbClr val="9F21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Des Hommes et des ressources</a:t>
            </a:r>
            <a:endParaRPr lang="fr-FR" sz="16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EB734AD-30AB-4948-8F0E-4BC707D2D214}"/>
              </a:ext>
            </a:extLst>
          </p:cNvPr>
          <p:cNvSpPr/>
          <p:nvPr/>
        </p:nvSpPr>
        <p:spPr>
          <a:xfrm>
            <a:off x="0" y="-11580"/>
            <a:ext cx="3866606" cy="1077575"/>
          </a:xfrm>
          <a:prstGeom prst="rect">
            <a:avLst/>
          </a:prstGeom>
          <a:solidFill>
            <a:srgbClr val="9F21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 smtClean="0"/>
              <a:t>HistoRade</a:t>
            </a:r>
            <a:r>
              <a:rPr lang="fr-FR" sz="2000" dirty="0" smtClean="0"/>
              <a:t>, c’est quoi ?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65927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32" y="0"/>
            <a:ext cx="10058400" cy="685800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464732" y="6492875"/>
            <a:ext cx="2743200" cy="365125"/>
          </a:xfrm>
        </p:spPr>
        <p:txBody>
          <a:bodyPr/>
          <a:lstStyle/>
          <a:p>
            <a:fld id="{D24EE17B-517F-4845-8453-9186A910A291}" type="slidenum">
              <a:rPr lang="fr-FR" smtClean="0">
                <a:solidFill>
                  <a:schemeClr val="bg1"/>
                </a:solidFill>
              </a:rPr>
              <a:t>6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205055" y="424968"/>
            <a:ext cx="54281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b="1" dirty="0" smtClean="0">
                <a:solidFill>
                  <a:srgbClr val="A62F0A"/>
                </a:solidFill>
                <a:latin typeface="Bahnschrift Light SemiCondensed" panose="020B0502040204020203" pitchFamily="34" charset="0"/>
              </a:rPr>
              <a:t>La pluriactivité en rade de Brest offre t-elle une réponse à la diminution des captures/revenus d’une pêche ?  </a:t>
            </a:r>
            <a:endParaRPr lang="fr-FR" sz="2400" b="1" dirty="0">
              <a:solidFill>
                <a:srgbClr val="A62F0A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-138457" y="5996226"/>
            <a:ext cx="12879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dirty="0" smtClean="0">
                <a:latin typeface="Bahnschrift Light" panose="020B0502040204020203" pitchFamily="34" charset="0"/>
              </a:rPr>
              <a:t>Ill. 3  : Remontée de la drague par des pêcheurs brestois, années 1960</a:t>
            </a:r>
            <a:endParaRPr lang="fr-FR" sz="1000" dirty="0">
              <a:latin typeface="Bahnschrift Light" panose="020B0502040204020203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49532" y="6642556"/>
            <a:ext cx="14398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err="1">
                <a:solidFill>
                  <a:schemeClr val="bg1"/>
                </a:solidFill>
                <a:latin typeface="Bahnschrift SemiLight" panose="020B0502040204020203" pitchFamily="34" charset="0"/>
              </a:rPr>
              <a:t>m</a:t>
            </a:r>
            <a:r>
              <a:rPr lang="fr-FR" sz="800" dirty="0" err="1" smtClean="0">
                <a:solidFill>
                  <a:schemeClr val="bg1"/>
                </a:solidFill>
                <a:latin typeface="Bahnschrift SemiLight" panose="020B0502040204020203" pitchFamily="34" charset="0"/>
              </a:rPr>
              <a:t>useefraisepatrimoine.bzh</a:t>
            </a:r>
            <a:endParaRPr lang="fr-FR" sz="800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11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2838" r="3056" b="69971"/>
          <a:stretch/>
        </p:blipFill>
        <p:spPr>
          <a:xfrm>
            <a:off x="1264326" y="3607585"/>
            <a:ext cx="6705969" cy="324852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54034" y="2845782"/>
            <a:ext cx="6418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Bahnschrift SemiLight" panose="020B0502040204020203" pitchFamily="34" charset="0"/>
              </a:rPr>
              <a:t>Pratique professionnelle remonte au XVIII</a:t>
            </a:r>
            <a:r>
              <a:rPr lang="fr-FR" sz="1400" baseline="30000" dirty="0" smtClean="0">
                <a:latin typeface="Bahnschrift SemiLight" panose="020B0502040204020203" pitchFamily="34" charset="0"/>
              </a:rPr>
              <a:t>e</a:t>
            </a:r>
            <a:r>
              <a:rPr lang="fr-FR" sz="1400" dirty="0" smtClean="0">
                <a:latin typeface="Bahnschrift SemiLight" panose="020B0502040204020203" pitchFamily="34" charset="0"/>
              </a:rPr>
              <a:t> siècle, </a:t>
            </a:r>
            <a:r>
              <a:rPr lang="fr-FR" sz="1400" dirty="0" smtClean="0">
                <a:solidFill>
                  <a:srgbClr val="C8928E"/>
                </a:solidFill>
                <a:latin typeface="Bahnschrift SemiLight" panose="020B0502040204020203" pitchFamily="34" charset="0"/>
              </a:rPr>
              <a:t>pendant les mois en « r ».</a:t>
            </a:r>
            <a:endParaRPr lang="fr-FR" sz="1400" dirty="0">
              <a:solidFill>
                <a:srgbClr val="C8928E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 rot="5400000">
            <a:off x="6736805" y="4640268"/>
            <a:ext cx="20714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i="1" dirty="0" smtClean="0"/>
              <a:t>L’Encyclopédie</a:t>
            </a:r>
            <a:r>
              <a:rPr lang="fr-FR" sz="900" dirty="0" smtClean="0"/>
              <a:t> de Diderot et d’Alembert</a:t>
            </a:r>
            <a:endParaRPr lang="fr-FR" sz="900" dirty="0"/>
          </a:p>
        </p:txBody>
      </p:sp>
      <p:sp>
        <p:nvSpPr>
          <p:cNvPr id="14" name="ZoneTexte 13"/>
          <p:cNvSpPr txBox="1"/>
          <p:nvPr/>
        </p:nvSpPr>
        <p:spPr>
          <a:xfrm>
            <a:off x="98047" y="6071163"/>
            <a:ext cx="11662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dirty="0" smtClean="0">
                <a:latin typeface="Bahnschrift SemiLight SemiConde" panose="020B0502040204020203" pitchFamily="34" charset="0"/>
              </a:rPr>
              <a:t>Ill.4  : Techniques de pêche de l’huître plate au XVIIIe siècle.</a:t>
            </a:r>
            <a:endParaRPr lang="fr-FR" sz="1050" dirty="0">
              <a:latin typeface="Bahnschrift SemiLight SemiConde" panose="020B0502040204020203" pitchFamily="34" charset="0"/>
            </a:endParaRPr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>
          <a:xfrm>
            <a:off x="9296695" y="6492875"/>
            <a:ext cx="2743200" cy="365125"/>
          </a:xfrm>
        </p:spPr>
        <p:txBody>
          <a:bodyPr/>
          <a:lstStyle/>
          <a:p>
            <a:fld id="{D24EE17B-517F-4845-8453-9186A910A291}" type="slidenum">
              <a:rPr lang="fr-FR" smtClean="0"/>
              <a:t>7</a:t>
            </a:fld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276057" y="1384302"/>
            <a:ext cx="4387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A62F0A"/>
                </a:solidFill>
                <a:latin typeface="Bahnschrift SemiLight" panose="020B0502040204020203" pitchFamily="34" charset="0"/>
              </a:rPr>
              <a:t>1. Pêcher l’huître plate </a:t>
            </a:r>
            <a:r>
              <a:rPr lang="fr-FR" sz="1600" dirty="0" smtClean="0">
                <a:solidFill>
                  <a:srgbClr val="A62F0A"/>
                </a:solidFill>
                <a:latin typeface="Bahnschrift SemiLight" panose="020B0502040204020203" pitchFamily="34" charset="0"/>
              </a:rPr>
              <a:t>(</a:t>
            </a:r>
            <a:r>
              <a:rPr lang="fr-FR" sz="1600" i="1" dirty="0" err="1" smtClean="0">
                <a:solidFill>
                  <a:srgbClr val="A62F0A"/>
                </a:solidFill>
                <a:latin typeface="Bahnschrift SemiLight" panose="020B0502040204020203" pitchFamily="34" charset="0"/>
              </a:rPr>
              <a:t>Ostrea</a:t>
            </a:r>
            <a:r>
              <a:rPr lang="fr-FR" sz="1600" i="1" dirty="0" smtClean="0">
                <a:solidFill>
                  <a:srgbClr val="A62F0A"/>
                </a:solidFill>
                <a:latin typeface="Bahnschrift SemiLight" panose="020B0502040204020203" pitchFamily="34" charset="0"/>
              </a:rPr>
              <a:t> </a:t>
            </a:r>
            <a:r>
              <a:rPr lang="fr-FR" sz="1600" i="1" dirty="0" err="1" smtClean="0">
                <a:solidFill>
                  <a:srgbClr val="A62F0A"/>
                </a:solidFill>
                <a:latin typeface="Bahnschrift SemiLight" panose="020B0502040204020203" pitchFamily="34" charset="0"/>
              </a:rPr>
              <a:t>edulis</a:t>
            </a:r>
            <a:r>
              <a:rPr lang="fr-FR" sz="1600" dirty="0" smtClean="0">
                <a:solidFill>
                  <a:srgbClr val="A62F0A"/>
                </a:solidFill>
                <a:latin typeface="Bahnschrift SemiLight" panose="020B0502040204020203" pitchFamily="34" charset="0"/>
              </a:rPr>
              <a:t>)</a:t>
            </a:r>
            <a:r>
              <a:rPr lang="fr-FR" sz="2000" dirty="0" smtClean="0">
                <a:solidFill>
                  <a:srgbClr val="A62F0A"/>
                </a:solidFill>
                <a:latin typeface="Bahnschrift SemiLight" panose="020B0502040204020203" pitchFamily="34" charset="0"/>
              </a:rPr>
              <a:t>… </a:t>
            </a:r>
            <a:endParaRPr lang="fr-FR" sz="2000" dirty="0">
              <a:solidFill>
                <a:srgbClr val="A62F0A"/>
              </a:solidFill>
              <a:latin typeface="Bahnschrift SemiLight" panose="020B0502040204020203" pitchFamily="34" charset="0"/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9480883" y="0"/>
            <a:ext cx="0" cy="908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6346942" y="0"/>
            <a:ext cx="0" cy="908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3112168" y="0"/>
            <a:ext cx="0" cy="908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6694331" y="1082504"/>
            <a:ext cx="13650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dirty="0" smtClean="0">
                <a:latin typeface="Bahnschrift SemiLight SemiConde" panose="020B0502040204020203" pitchFamily="34" charset="0"/>
              </a:rPr>
              <a:t>Ill. 5 : Remontée de la drague, années 1960. HR-MAG-10.</a:t>
            </a:r>
            <a:endParaRPr lang="fr-FR" sz="1000" dirty="0">
              <a:latin typeface="Bahnschrift SemiLight SemiConde" panose="020B0502040204020203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661" y="581527"/>
            <a:ext cx="4209069" cy="6276913"/>
          </a:xfrm>
          <a:prstGeom prst="rect">
            <a:avLst/>
          </a:prstGeom>
        </p:spPr>
      </p:pic>
      <p:sp>
        <p:nvSpPr>
          <p:cNvPr id="31" name="Espace réservé du numéro de diapositive 14"/>
          <p:cNvSpPr txBox="1">
            <a:spLocks/>
          </p:cNvSpPr>
          <p:nvPr/>
        </p:nvSpPr>
        <p:spPr>
          <a:xfrm>
            <a:off x="11321142" y="6330224"/>
            <a:ext cx="511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4EE17B-517F-4845-8453-9186A910A291}" type="slidenum">
              <a:rPr lang="fr-FR" smtClean="0">
                <a:solidFill>
                  <a:schemeClr val="bg1"/>
                </a:solidFill>
              </a:rPr>
              <a:pPr/>
              <a:t>7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537422" y="2219304"/>
            <a:ext cx="3584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Bahnschrift SemiLight" panose="020B0502040204020203" pitchFamily="34" charset="0"/>
              </a:rPr>
              <a:t>Instrument de pêche : </a:t>
            </a:r>
            <a:r>
              <a:rPr lang="fr-FR" sz="1400" dirty="0" smtClean="0">
                <a:solidFill>
                  <a:srgbClr val="C8928E"/>
                </a:solidFill>
                <a:latin typeface="Bahnschrift SemiLight" panose="020B0502040204020203" pitchFamily="34" charset="0"/>
              </a:rPr>
              <a:t>la drague, le </a:t>
            </a:r>
            <a:r>
              <a:rPr lang="fr-FR" sz="1400" dirty="0" err="1" smtClean="0">
                <a:solidFill>
                  <a:srgbClr val="C8928E"/>
                </a:solidFill>
                <a:latin typeface="Bahnschrift SemiLight" panose="020B0502040204020203" pitchFamily="34" charset="0"/>
              </a:rPr>
              <a:t>rateau</a:t>
            </a:r>
            <a:r>
              <a:rPr lang="fr-FR" sz="1400" dirty="0" smtClean="0">
                <a:latin typeface="Bahnschrift SemiLight" panose="020B0502040204020203" pitchFamily="34" charset="0"/>
              </a:rPr>
              <a:t>.</a:t>
            </a:r>
            <a:endParaRPr lang="fr-FR" sz="1400" dirty="0">
              <a:latin typeface="Bahnschrift SemiLight" panose="020B05020402040202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EB734AD-30AB-4948-8F0E-4BC707D2D214}"/>
              </a:ext>
            </a:extLst>
          </p:cNvPr>
          <p:cNvSpPr/>
          <p:nvPr/>
        </p:nvSpPr>
        <p:spPr>
          <a:xfrm>
            <a:off x="7820295" y="0"/>
            <a:ext cx="4371705" cy="998459"/>
          </a:xfrm>
          <a:prstGeom prst="rect">
            <a:avLst/>
          </a:prstGeom>
          <a:solidFill>
            <a:srgbClr val="9F21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Quelle(s) réponse(s) face à la crise ?</a:t>
            </a:r>
            <a:endParaRPr lang="fr-FR" sz="16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EB734AD-30AB-4948-8F0E-4BC707D2D214}"/>
              </a:ext>
            </a:extLst>
          </p:cNvPr>
          <p:cNvSpPr/>
          <p:nvPr/>
        </p:nvSpPr>
        <p:spPr>
          <a:xfrm>
            <a:off x="3866605" y="0"/>
            <a:ext cx="3953691" cy="1094084"/>
          </a:xfrm>
          <a:prstGeom prst="rect">
            <a:avLst/>
          </a:prstGeom>
          <a:solidFill>
            <a:srgbClr val="9F21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/>
              <a:t>Des Hommes et des ressources</a:t>
            </a:r>
            <a:endParaRPr lang="fr-FR" sz="20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EB734AD-30AB-4948-8F0E-4BC707D2D214}"/>
              </a:ext>
            </a:extLst>
          </p:cNvPr>
          <p:cNvSpPr/>
          <p:nvPr/>
        </p:nvSpPr>
        <p:spPr>
          <a:xfrm>
            <a:off x="0" y="0"/>
            <a:ext cx="3866605" cy="998459"/>
          </a:xfrm>
          <a:prstGeom prst="rect">
            <a:avLst/>
          </a:prstGeom>
          <a:solidFill>
            <a:srgbClr val="9F21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HistoRade</a:t>
            </a:r>
            <a:r>
              <a:rPr lang="fr-FR" sz="1600" dirty="0" smtClean="0"/>
              <a:t>, c’est quoi ?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80428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4730" y="0"/>
            <a:ext cx="10563499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 rot="16200000">
            <a:off x="160391" y="5763423"/>
            <a:ext cx="17668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Réalisation : Lucas </a:t>
            </a:r>
            <a:r>
              <a:rPr lang="fr-FR" sz="1000" dirty="0" err="1" smtClean="0"/>
              <a:t>Bosseboeuf</a:t>
            </a:r>
            <a:endParaRPr lang="fr-FR" sz="10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932327" y="6404824"/>
            <a:ext cx="2743200" cy="365125"/>
          </a:xfrm>
        </p:spPr>
        <p:txBody>
          <a:bodyPr/>
          <a:lstStyle/>
          <a:p>
            <a:fld id="{D24EE17B-517F-4845-8453-9186A910A291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022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957" y="907032"/>
            <a:ext cx="6237043" cy="594319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558218" y="1126038"/>
            <a:ext cx="5082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Bahnschrift" panose="020B0502040204020203" pitchFamily="34" charset="0"/>
              </a:rPr>
              <a:t>Ill. </a:t>
            </a:r>
            <a:r>
              <a:rPr lang="fr-FR" sz="1200" dirty="0">
                <a:latin typeface="Bahnschrift" panose="020B0502040204020203" pitchFamily="34" charset="0"/>
              </a:rPr>
              <a:t>6</a:t>
            </a:r>
            <a:r>
              <a:rPr lang="fr-FR" sz="1200" dirty="0" smtClean="0">
                <a:latin typeface="Bahnschrift" panose="020B0502040204020203" pitchFamily="34" charset="0"/>
              </a:rPr>
              <a:t> : Epandage du goémon à Penmarch, vers 1935.</a:t>
            </a:r>
            <a:endParaRPr lang="fr-FR" sz="1200" dirty="0">
              <a:latin typeface="Bahnschrift" panose="020B0502040204020203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 rot="5400000">
            <a:off x="11620529" y="6286529"/>
            <a:ext cx="94288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 smtClean="0">
                <a:latin typeface="Bahnschrift Light" panose="020B0502040204020203" pitchFamily="34" charset="0"/>
              </a:rPr>
              <a:t>AD 29, 1NUM1/6542</a:t>
            </a:r>
            <a:endParaRPr lang="fr-FR" sz="700" dirty="0">
              <a:latin typeface="Bahnschrift Light" panose="020B0502040204020203" pitchFamily="34" charset="0"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EE17B-517F-4845-8453-9186A910A291}" type="slidenum">
              <a:rPr lang="fr-FR" smtClean="0"/>
              <a:t>9</a:t>
            </a:fld>
            <a:endParaRPr lang="fr-FR"/>
          </a:p>
        </p:txBody>
      </p:sp>
      <p:cxnSp>
        <p:nvCxnSpPr>
          <p:cNvPr id="22" name="Connecteur droit 21"/>
          <p:cNvCxnSpPr/>
          <p:nvPr/>
        </p:nvCxnSpPr>
        <p:spPr>
          <a:xfrm>
            <a:off x="9480883" y="0"/>
            <a:ext cx="0" cy="908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6346942" y="0"/>
            <a:ext cx="0" cy="908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3112168" y="0"/>
            <a:ext cx="0" cy="908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98587" y="5999867"/>
            <a:ext cx="41420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C8928E"/>
                </a:solidFill>
              </a:rPr>
              <a:t>« </a:t>
            </a:r>
            <a:r>
              <a:rPr lang="fr-FR" i="1" dirty="0" smtClean="0">
                <a:solidFill>
                  <a:srgbClr val="C8928E"/>
                </a:solidFill>
              </a:rPr>
              <a:t>une grande ressource pour les marins</a:t>
            </a:r>
            <a:r>
              <a:rPr lang="fr-FR" dirty="0" smtClean="0">
                <a:solidFill>
                  <a:srgbClr val="C8928E"/>
                </a:solidFill>
              </a:rPr>
              <a:t> »</a:t>
            </a:r>
            <a:endParaRPr lang="fr-FR" dirty="0">
              <a:solidFill>
                <a:srgbClr val="C8928E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250942" y="1403037"/>
            <a:ext cx="3727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A62F0A"/>
                </a:solidFill>
                <a:latin typeface="Bahnschrift SemiLight" panose="020B0502040204020203" pitchFamily="34" charset="0"/>
              </a:rPr>
              <a:t>… ou les amendements marins.</a:t>
            </a:r>
            <a:endParaRPr lang="fr-FR" sz="2000" dirty="0">
              <a:solidFill>
                <a:srgbClr val="A62F0A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537422" y="2219304"/>
            <a:ext cx="2816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Bahnschrift SemiLight" panose="020B0502040204020203" pitchFamily="34" charset="0"/>
              </a:rPr>
              <a:t>Instrument de pêche : </a:t>
            </a:r>
            <a:r>
              <a:rPr lang="fr-FR" sz="1400" dirty="0" smtClean="0">
                <a:solidFill>
                  <a:srgbClr val="C8928E"/>
                </a:solidFill>
                <a:latin typeface="Bahnschrift SemiLight" panose="020B0502040204020203" pitchFamily="34" charset="0"/>
              </a:rPr>
              <a:t>la drague</a:t>
            </a:r>
            <a:r>
              <a:rPr lang="fr-FR" sz="1400" dirty="0" smtClean="0">
                <a:latin typeface="Bahnschrift SemiLight" panose="020B0502040204020203" pitchFamily="34" charset="0"/>
              </a:rPr>
              <a:t>.</a:t>
            </a:r>
            <a:endParaRPr lang="fr-FR" sz="1400" dirty="0">
              <a:latin typeface="Bahnschrift SemiLight" panose="020B0502040204020203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537422" y="2943238"/>
            <a:ext cx="3246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Bahnschrift SemiLight" panose="020B0502040204020203" pitchFamily="34" charset="0"/>
              </a:rPr>
              <a:t>Période d’ouverture : </a:t>
            </a:r>
            <a:r>
              <a:rPr lang="fr-FR" sz="1400" dirty="0" smtClean="0">
                <a:solidFill>
                  <a:srgbClr val="C8928E"/>
                </a:solidFill>
                <a:latin typeface="Bahnschrift SemiLight" panose="020B0502040204020203" pitchFamily="34" charset="0"/>
              </a:rPr>
              <a:t>novembre à mai.</a:t>
            </a:r>
            <a:endParaRPr lang="fr-FR" sz="1400" dirty="0">
              <a:latin typeface="Bahnschrift SemiLight" panose="020B0502040204020203" pitchFamily="34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537422" y="3644026"/>
            <a:ext cx="2432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 smtClean="0">
                <a:latin typeface="Bahnschrift SemiLight" panose="020B0502040204020203" pitchFamily="34" charset="0"/>
              </a:rPr>
              <a:t>Saison de pêche 1867/1868 :</a:t>
            </a:r>
          </a:p>
        </p:txBody>
      </p:sp>
      <p:sp>
        <p:nvSpPr>
          <p:cNvPr id="8" name="Rectangle 7"/>
          <p:cNvSpPr/>
          <p:nvPr/>
        </p:nvSpPr>
        <p:spPr>
          <a:xfrm>
            <a:off x="945018" y="4062594"/>
            <a:ext cx="41945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dirty="0" smtClean="0">
                <a:latin typeface="Bahnschrift SemiLight" panose="020B0502040204020203" pitchFamily="34" charset="0"/>
              </a:rPr>
              <a:t>Les amendements : </a:t>
            </a:r>
            <a:r>
              <a:rPr lang="fr-FR" sz="1400" dirty="0" smtClean="0">
                <a:solidFill>
                  <a:srgbClr val="C8928E"/>
                </a:solidFill>
                <a:latin typeface="Bahnschrift SemiLight" panose="020B0502040204020203" pitchFamily="34" charset="0"/>
              </a:rPr>
              <a:t>231 580 </a:t>
            </a:r>
            <a:r>
              <a:rPr lang="fr-FR" sz="1400" dirty="0">
                <a:solidFill>
                  <a:srgbClr val="C8928E"/>
                </a:solidFill>
                <a:latin typeface="Bahnschrift SemiLight" panose="020B0502040204020203" pitchFamily="34" charset="0"/>
              </a:rPr>
              <a:t>francs</a:t>
            </a:r>
            <a:r>
              <a:rPr lang="fr-FR" sz="1400" dirty="0">
                <a:latin typeface="Bahnschrift SemiLight" panose="020B0502040204020203" pitchFamily="34" charset="0"/>
              </a:rPr>
              <a:t>, soit </a:t>
            </a:r>
            <a:r>
              <a:rPr lang="fr-FR" sz="1400" b="1" dirty="0">
                <a:solidFill>
                  <a:srgbClr val="C8928E"/>
                </a:solidFill>
                <a:latin typeface="Bahnschrift SemiLight" panose="020B0502040204020203" pitchFamily="34" charset="0"/>
              </a:rPr>
              <a:t>28%</a:t>
            </a:r>
            <a:r>
              <a:rPr lang="fr-FR" sz="1400" dirty="0">
                <a:latin typeface="Bahnschrift SemiLight" panose="020B0502040204020203" pitchFamily="34" charset="0"/>
              </a:rPr>
              <a:t> des ventes.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366506" y="6369199"/>
            <a:ext cx="167415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000" i="1" dirty="0" smtClean="0">
                <a:latin typeface="Bahnschrift SemiLight" panose="020B0502040204020203" pitchFamily="34" charset="0"/>
              </a:rPr>
              <a:t>La</a:t>
            </a:r>
            <a:r>
              <a:rPr lang="fr-FR" sz="1000" dirty="0" smtClean="0">
                <a:latin typeface="Bahnschrift SemiLight" panose="020B0502040204020203" pitchFamily="34" charset="0"/>
              </a:rPr>
              <a:t> </a:t>
            </a:r>
            <a:r>
              <a:rPr lang="fr-FR" sz="1000" i="1" dirty="0" smtClean="0">
                <a:latin typeface="Bahnschrift SemiLight" panose="020B0502040204020203" pitchFamily="34" charset="0"/>
              </a:rPr>
              <a:t>Statistique des pêches maritimes</a:t>
            </a:r>
            <a:r>
              <a:rPr lang="fr-FR" sz="1000" dirty="0" smtClean="0">
                <a:latin typeface="Bahnschrift SemiLight" panose="020B0502040204020203" pitchFamily="34" charset="0"/>
              </a:rPr>
              <a:t>, année 1869.</a:t>
            </a:r>
            <a:endParaRPr lang="fr-FR" sz="1000" dirty="0">
              <a:latin typeface="Bahnschrift SemiLight" panose="020B0502040204020203" pitchFamily="34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537422" y="4771122"/>
            <a:ext cx="2432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 smtClean="0">
                <a:latin typeface="Bahnschrift SemiLight" panose="020B0502040204020203" pitchFamily="34" charset="0"/>
              </a:rPr>
              <a:t>Saison de pêche 1872/1873 :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45018" y="5189690"/>
            <a:ext cx="41945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dirty="0" smtClean="0">
                <a:latin typeface="Bahnschrift SemiLight" panose="020B0502040204020203" pitchFamily="34" charset="0"/>
              </a:rPr>
              <a:t>Les amendements : </a:t>
            </a:r>
            <a:r>
              <a:rPr lang="fr-FR" sz="1400" dirty="0" smtClean="0">
                <a:solidFill>
                  <a:srgbClr val="C8928E"/>
                </a:solidFill>
                <a:latin typeface="Bahnschrift SemiLight" panose="020B0502040204020203" pitchFamily="34" charset="0"/>
              </a:rPr>
              <a:t>463 907 francs</a:t>
            </a:r>
            <a:r>
              <a:rPr lang="fr-FR" sz="1400" dirty="0">
                <a:latin typeface="Bahnschrift SemiLight" panose="020B0502040204020203" pitchFamily="34" charset="0"/>
              </a:rPr>
              <a:t>, soit </a:t>
            </a:r>
            <a:r>
              <a:rPr lang="fr-FR" sz="1400" b="1" dirty="0" smtClean="0">
                <a:solidFill>
                  <a:srgbClr val="C8928E"/>
                </a:solidFill>
                <a:latin typeface="Bahnschrift SemiLight" panose="020B0502040204020203" pitchFamily="34" charset="0"/>
              </a:rPr>
              <a:t>37%</a:t>
            </a:r>
            <a:r>
              <a:rPr lang="fr-FR" sz="1400" dirty="0" smtClean="0">
                <a:latin typeface="Bahnschrift SemiLight" panose="020B0502040204020203" pitchFamily="34" charset="0"/>
              </a:rPr>
              <a:t> </a:t>
            </a:r>
            <a:r>
              <a:rPr lang="fr-FR" sz="1400" dirty="0">
                <a:latin typeface="Bahnschrift SemiLight" panose="020B0502040204020203" pitchFamily="34" charset="0"/>
              </a:rPr>
              <a:t>des ventes.</a:t>
            </a:r>
          </a:p>
        </p:txBody>
      </p:sp>
      <p:sp>
        <p:nvSpPr>
          <p:cNvPr id="36" name="Espace réservé du numéro de diapositive 14"/>
          <p:cNvSpPr txBox="1">
            <a:spLocks/>
          </p:cNvSpPr>
          <p:nvPr/>
        </p:nvSpPr>
        <p:spPr>
          <a:xfrm>
            <a:off x="11321142" y="6330224"/>
            <a:ext cx="511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4EE17B-517F-4845-8453-9186A910A291}" type="slidenum">
              <a:rPr lang="fr-FR" smtClean="0">
                <a:solidFill>
                  <a:schemeClr val="bg1"/>
                </a:solidFill>
              </a:rPr>
              <a:pPr/>
              <a:t>9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EB734AD-30AB-4948-8F0E-4BC707D2D214}"/>
              </a:ext>
            </a:extLst>
          </p:cNvPr>
          <p:cNvSpPr/>
          <p:nvPr/>
        </p:nvSpPr>
        <p:spPr>
          <a:xfrm>
            <a:off x="7820295" y="0"/>
            <a:ext cx="4371705" cy="998459"/>
          </a:xfrm>
          <a:prstGeom prst="rect">
            <a:avLst/>
          </a:prstGeom>
          <a:solidFill>
            <a:srgbClr val="9F21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Quelle(s) réponse(s) face à la crise ?</a:t>
            </a:r>
            <a:endParaRPr lang="fr-FR" sz="16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EB734AD-30AB-4948-8F0E-4BC707D2D214}"/>
              </a:ext>
            </a:extLst>
          </p:cNvPr>
          <p:cNvSpPr/>
          <p:nvPr/>
        </p:nvSpPr>
        <p:spPr>
          <a:xfrm>
            <a:off x="3866605" y="0"/>
            <a:ext cx="3953691" cy="1094084"/>
          </a:xfrm>
          <a:prstGeom prst="rect">
            <a:avLst/>
          </a:prstGeom>
          <a:solidFill>
            <a:srgbClr val="9F21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/>
              <a:t>Des Hommes et des ressources</a:t>
            </a:r>
            <a:endParaRPr lang="fr-FR" sz="20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EB734AD-30AB-4948-8F0E-4BC707D2D214}"/>
              </a:ext>
            </a:extLst>
          </p:cNvPr>
          <p:cNvSpPr/>
          <p:nvPr/>
        </p:nvSpPr>
        <p:spPr>
          <a:xfrm>
            <a:off x="0" y="0"/>
            <a:ext cx="3866605" cy="998459"/>
          </a:xfrm>
          <a:prstGeom prst="rect">
            <a:avLst/>
          </a:prstGeom>
          <a:solidFill>
            <a:srgbClr val="9F21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/>
              <a:t>HistoRade</a:t>
            </a:r>
            <a:r>
              <a:rPr lang="fr-FR" sz="1600" dirty="0" smtClean="0"/>
              <a:t>, c’est quoi ?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74381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2" grpId="0"/>
      <p:bldP spid="8" grpId="0"/>
      <p:bldP spid="33" grpId="0"/>
      <p:bldP spid="34" grpId="0"/>
      <p:bldP spid="35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910</Words>
  <Application>Microsoft Office PowerPoint</Application>
  <PresentationFormat>Grand écran</PresentationFormat>
  <Paragraphs>149</Paragraphs>
  <Slides>17</Slides>
  <Notes>0</Notes>
  <HiddenSlides>1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32" baseType="lpstr">
      <vt:lpstr>Adobe Kaiti Std R</vt:lpstr>
      <vt:lpstr>Arial</vt:lpstr>
      <vt:lpstr>Bahnschrift</vt:lpstr>
      <vt:lpstr>Bahnschrift Light</vt:lpstr>
      <vt:lpstr>Bahnschrift Light SemiCondensed</vt:lpstr>
      <vt:lpstr>Bahnschrift SemiBold SemiConden</vt:lpstr>
      <vt:lpstr>Bahnschrift SemiCondensed</vt:lpstr>
      <vt:lpstr>Bahnschrift SemiLight</vt:lpstr>
      <vt:lpstr>Bahnschrift SemiLight SemiConde</vt:lpstr>
      <vt:lpstr>Bodoni MT</vt:lpstr>
      <vt:lpstr>Calibri</vt:lpstr>
      <vt:lpstr>Calibri Light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IUEM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lbosseboeuf</dc:creator>
  <cp:lastModifiedBy>lbosseboeuf</cp:lastModifiedBy>
  <cp:revision>33</cp:revision>
  <dcterms:created xsi:type="dcterms:W3CDTF">2022-06-28T06:56:22Z</dcterms:created>
  <dcterms:modified xsi:type="dcterms:W3CDTF">2022-06-30T06:02:28Z</dcterms:modified>
</cp:coreProperties>
</file>