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7" r:id="rId5"/>
    <p:sldId id="269" r:id="rId6"/>
    <p:sldId id="266" r:id="rId7"/>
    <p:sldId id="262" r:id="rId8"/>
    <p:sldId id="264" r:id="rId9"/>
    <p:sldId id="263" r:id="rId10"/>
    <p:sldId id="268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37E"/>
    <a:srgbClr val="9F2121"/>
    <a:srgbClr val="C89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0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5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5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5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4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9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C135-3E5B-4A81-8324-74806395F0D6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6EB2-5A3C-4714-A80E-8B888CC6A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7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10100" r="13193" b="35843"/>
          <a:stretch/>
        </p:blipFill>
        <p:spPr>
          <a:xfrm>
            <a:off x="-83498" y="-19051"/>
            <a:ext cx="12275498" cy="6934201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6DF4FAB-28BC-4124-BDC7-EE987A8519C5}"/>
              </a:ext>
            </a:extLst>
          </p:cNvPr>
          <p:cNvSpPr txBox="1">
            <a:spLocks/>
          </p:cNvSpPr>
          <p:nvPr/>
        </p:nvSpPr>
        <p:spPr>
          <a:xfrm>
            <a:off x="7991727" y="6634626"/>
            <a:ext cx="3846190" cy="28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Lucas </a:t>
            </a:r>
            <a:r>
              <a:rPr lang="fr-FR" sz="9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Bosseboeuf</a:t>
            </a:r>
            <a:r>
              <a:rPr lang="fr-FR" sz="9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2</a:t>
            </a:r>
            <a:r>
              <a:rPr lang="fr-FR" sz="900" baseline="30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ième</a:t>
            </a:r>
            <a:r>
              <a:rPr lang="fr-FR" sz="9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Atelier Contrat de baie, Châteaulin, 22 juin 2022</a:t>
            </a:r>
            <a:endParaRPr lang="fr-FR" sz="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08697C8-BC23-42AA-9E03-EAD24053BB84}"/>
              </a:ext>
            </a:extLst>
          </p:cNvPr>
          <p:cNvSpPr txBox="1">
            <a:spLocks/>
          </p:cNvSpPr>
          <p:nvPr/>
        </p:nvSpPr>
        <p:spPr>
          <a:xfrm rot="16200000">
            <a:off x="-319729" y="6455158"/>
            <a:ext cx="698835" cy="22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800" dirty="0" smtClean="0">
                <a:latin typeface="Bahnschrift Light" panose="020B0502040204020203" pitchFamily="34" charset="0"/>
              </a:rPr>
              <a:t>Gallica.fr</a:t>
            </a:r>
            <a:endParaRPr lang="fr-FR" sz="800" dirty="0">
              <a:latin typeface="Bahnschrift Light" panose="020B0502040204020203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8E35D5A-6F4A-40CD-ABF8-F277222BD7AD}"/>
              </a:ext>
            </a:extLst>
          </p:cNvPr>
          <p:cNvSpPr txBox="1">
            <a:spLocks/>
          </p:cNvSpPr>
          <p:nvPr/>
        </p:nvSpPr>
        <p:spPr>
          <a:xfrm>
            <a:off x="260040" y="2116276"/>
            <a:ext cx="301942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Bahnschrift Light SemiCondensed" panose="020B0502040204020203" pitchFamily="34" charset="0"/>
              </a:rPr>
              <a:t>le cas </a:t>
            </a:r>
            <a:r>
              <a:rPr lang="fr-FR" sz="2000" b="1" dirty="0">
                <a:latin typeface="Bahnschrift Light SemiCondensed" panose="020B0502040204020203" pitchFamily="34" charset="0"/>
              </a:rPr>
              <a:t>de la rade de Brest du XVIII</a:t>
            </a:r>
            <a:r>
              <a:rPr lang="fr-FR" sz="2000" b="1" baseline="30000" dirty="0">
                <a:latin typeface="Bahnschrift Light SemiCondensed" panose="020B0502040204020203" pitchFamily="34" charset="0"/>
              </a:rPr>
              <a:t>ème</a:t>
            </a:r>
            <a:r>
              <a:rPr lang="fr-FR" sz="2000" b="1" dirty="0">
                <a:latin typeface="Bahnschrift Light SemiCondensed" panose="020B0502040204020203" pitchFamily="34" charset="0"/>
              </a:rPr>
              <a:t> siècle à nos jours.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AA9477-C922-47D4-B445-85683FC7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857" y="6539575"/>
            <a:ext cx="474078" cy="365125"/>
          </a:xfrm>
        </p:spPr>
        <p:txBody>
          <a:bodyPr/>
          <a:lstStyle/>
          <a:p>
            <a:fld id="{D49CDBA2-F0D3-457E-9C32-B1019F451F08}" type="slidenum">
              <a:rPr lang="fr-FR" smtClean="0">
                <a:solidFill>
                  <a:schemeClr val="bg1"/>
                </a:solidFill>
              </a:rPr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0040" y="361950"/>
            <a:ext cx="4616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solidFill>
                  <a:srgbClr val="9F2121"/>
                </a:solidFill>
                <a:latin typeface="Bahnschrift SemiCondensed" panose="020B0502040204020203" pitchFamily="34" charset="0"/>
              </a:rPr>
              <a:t>Retracer l’Histoire de l’Homme et de son milieu :</a:t>
            </a:r>
            <a:endParaRPr lang="fr-FR" sz="3600" dirty="0">
              <a:solidFill>
                <a:srgbClr val="9F212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E35D5A-6F4A-40CD-ABF8-F277222BD7AD}"/>
              </a:ext>
            </a:extLst>
          </p:cNvPr>
          <p:cNvSpPr txBox="1">
            <a:spLocks/>
          </p:cNvSpPr>
          <p:nvPr/>
        </p:nvSpPr>
        <p:spPr>
          <a:xfrm>
            <a:off x="260040" y="4788475"/>
            <a:ext cx="3349935" cy="1089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Thèse </a:t>
            </a:r>
            <a:r>
              <a:rPr lang="fr-FR" sz="1400" b="1" dirty="0" err="1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HistoRade</a:t>
            </a: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 : Lucas </a:t>
            </a:r>
            <a:r>
              <a:rPr lang="fr-FR" sz="1400" b="1" dirty="0" err="1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Bosseboeuf</a:t>
            </a: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 (LEMAR)</a:t>
            </a:r>
          </a:p>
          <a:p>
            <a:pPr algn="just">
              <a:lnSpc>
                <a:spcPct val="150000"/>
              </a:lnSpc>
            </a:pP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Directeurs de thèse : Philippe </a:t>
            </a:r>
            <a:r>
              <a:rPr lang="fr-FR" sz="1400" b="1" dirty="0" err="1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Jarnoux</a:t>
            </a: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 (CRBC) et Yves-Marie </a:t>
            </a:r>
            <a:r>
              <a:rPr lang="fr-FR" sz="1400" b="1" dirty="0" err="1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Paulet</a:t>
            </a:r>
            <a:r>
              <a:rPr lang="fr-FR" sz="1400" b="1" dirty="0" smtClean="0">
                <a:latin typeface="Bahnschrift SemiBold SemiConden" panose="020B0502040204020203" pitchFamily="34" charset="0"/>
                <a:ea typeface="Adobe Kaiti Std R" panose="02020400000000000000" pitchFamily="18" charset="-128"/>
              </a:rPr>
              <a:t> (LEMAR)</a:t>
            </a:r>
            <a:endParaRPr lang="fr-FR" sz="1400" b="1" dirty="0">
              <a:latin typeface="Bahnschrift SemiBold SemiConden" panose="020B0502040204020203" pitchFamily="34" charset="0"/>
              <a:ea typeface="Adobe Kaiti Std R" panose="02020400000000000000" pitchFamily="18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6634626"/>
            <a:ext cx="437606" cy="253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5" y="6586876"/>
            <a:ext cx="488992" cy="2711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0" y="6634779"/>
            <a:ext cx="552147" cy="1747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95" y="6506316"/>
            <a:ext cx="431641" cy="4316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95" y="6595497"/>
            <a:ext cx="1236345" cy="2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7" y="-6612"/>
            <a:ext cx="4554583" cy="68646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711593" y="4948230"/>
            <a:ext cx="60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Bahnschrift Light SemiCondensed" panose="020B0502040204020203" pitchFamily="34" charset="0"/>
              </a:rPr>
              <a:t>Echec de la gestion des huîtres plates, échec de la gestion des coquilles Saint-Jacques </a:t>
            </a:r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: quelle(s) leçon(s) en tirer ? 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6166929" y="6282892"/>
            <a:ext cx="1470488" cy="488022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Ill.8 : Dragage d’un coquillier en rade de Brest (années 1860). </a:t>
            </a:r>
          </a:p>
          <a:p>
            <a:pPr algn="r"/>
            <a:r>
              <a:rPr lang="fr-FR" sz="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Source : HR-MAG-11</a:t>
            </a:r>
            <a:endParaRPr lang="fr-FR" sz="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310998" y="271320"/>
            <a:ext cx="27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Conclusion.</a:t>
            </a:r>
            <a:endParaRPr lang="fr-FR" sz="4000" dirty="0">
              <a:solidFill>
                <a:srgbClr val="B3676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711593" y="1473725"/>
            <a:ext cx="6028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Diversité d’espèces marines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sur lesquelles les pêcheurs ont basé leurs activités. 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711593" y="2180769"/>
            <a:ext cx="60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Bahnschrift Light SemiCondensed" panose="020B0502040204020203" pitchFamily="34" charset="0"/>
              </a:rPr>
              <a:t>A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ppauvrissement des stocks et/ou des bancs dans le temps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au moins une fois par siècle</a:t>
            </a:r>
            <a:endParaRPr lang="fr-FR" sz="1400" b="1" dirty="0">
              <a:solidFill>
                <a:srgbClr val="C1837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709082" y="3103256"/>
            <a:ext cx="60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Bahnschrift Light SemiCondensed" panose="020B0502040204020203" pitchFamily="34" charset="0"/>
              </a:rPr>
              <a:t>Apparition de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conflits d’intérêts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avec le besoin d’amender les terres en exploitant le maërl et le goémon rouge. 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131089" y="5654872"/>
            <a:ext cx="291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A-t-on oublié les erreurs du passé ? 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131089" y="6090757"/>
            <a:ext cx="291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Manque de prudence et d’anticipation ?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709082" y="4025743"/>
            <a:ext cx="60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Mesures de gestion denses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à partir de la seconde moitié du XIXe siècle, mais peut-être trop tardive. </a:t>
            </a:r>
            <a:endParaRPr lang="fr-FR" sz="1400" b="1" dirty="0">
              <a:solidFill>
                <a:srgbClr val="BF807B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0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51D05-CD53-49DF-B2F0-BF9F994DD9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35E7C-90CA-430F-9E3A-75E15913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2" y="2295410"/>
            <a:ext cx="3666688" cy="42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9F2121"/>
                </a:solidFill>
                <a:latin typeface="Bahnschrift Light" panose="020B0502040204020203" pitchFamily="34" charset="0"/>
              </a:rPr>
              <a:t>Merci de votre attention.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D5625A-B16E-498D-B70B-BCBC48ADB301}"/>
              </a:ext>
            </a:extLst>
          </p:cNvPr>
          <p:cNvSpPr txBox="1">
            <a:spLocks/>
          </p:cNvSpPr>
          <p:nvPr/>
        </p:nvSpPr>
        <p:spPr>
          <a:xfrm>
            <a:off x="7642629" y="6473973"/>
            <a:ext cx="3666688" cy="263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000" dirty="0">
                <a:latin typeface="Bahnschrift Light" panose="020B0502040204020203" pitchFamily="34" charset="0"/>
              </a:rPr>
              <a:t>Fonds </a:t>
            </a:r>
            <a:r>
              <a:rPr lang="fr-FR" sz="1000" dirty="0" err="1">
                <a:latin typeface="Bahnschrift Light" panose="020B0502040204020203" pitchFamily="34" charset="0"/>
              </a:rPr>
              <a:t>Teyssandier</a:t>
            </a:r>
            <a:r>
              <a:rPr lang="fr-FR" sz="1000" dirty="0">
                <a:latin typeface="Bahnschrift Light" panose="020B0502040204020203" pitchFamily="34" charset="0"/>
              </a:rPr>
              <a:t>, CRBC, AT22/007, Brest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138F0B-DA54-4C75-8E49-6B4C3990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098" y="6372559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99" y="1025580"/>
            <a:ext cx="3814801" cy="584112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41CA2B-E4EC-46B3-BFB7-C7F29143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518" y="6492875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/>
              <a:t>2</a:t>
            </a:fld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642730" y="2207404"/>
            <a:ext cx="168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Création en </a:t>
            </a:r>
            <a:r>
              <a:rPr lang="fr-FR" sz="1600" b="1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2019</a:t>
            </a:r>
            <a:endParaRPr lang="fr-FR" sz="1600" b="1" dirty="0">
              <a:solidFill>
                <a:srgbClr val="C8928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3892731" y="2207404"/>
            <a:ext cx="347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Sujet très </a:t>
            </a:r>
            <a:r>
              <a:rPr lang="fr-FR" sz="1600" b="1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pluridisciplinaire</a:t>
            </a:r>
            <a:endParaRPr lang="fr-FR" sz="1600" b="1" dirty="0">
              <a:solidFill>
                <a:srgbClr val="C8928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642730" y="3063687"/>
            <a:ext cx="591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Bornes géographiques : la rade de Brest et ses </a:t>
            </a:r>
            <a:r>
              <a:rPr lang="fr-FR" sz="1600" b="1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bassins versants</a:t>
            </a:r>
            <a:endParaRPr lang="fr-FR" sz="1600" b="1" dirty="0">
              <a:solidFill>
                <a:srgbClr val="C8928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730" y="3898130"/>
            <a:ext cx="3526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Bornes temporelles : </a:t>
            </a:r>
            <a:r>
              <a:rPr lang="fr-FR" sz="1600" b="1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XVIIIe et XXIe siècles</a:t>
            </a:r>
            <a:endParaRPr lang="fr-FR" sz="1600" b="1" dirty="0">
              <a:solidFill>
                <a:srgbClr val="C8928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642730" y="4754413"/>
            <a:ext cx="591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Interactions</a:t>
            </a:r>
            <a:r>
              <a:rPr lang="fr-FR" sz="1600" dirty="0" smtClean="0">
                <a:latin typeface="Bahnschrift Light SemiCondensed" panose="020B0502040204020203" pitchFamily="34" charset="0"/>
              </a:rPr>
              <a:t> entre l’écosystème de la rade de Brest et les sociétés littorales. </a:t>
            </a:r>
            <a:endParaRPr lang="fr-FR" sz="1600" dirty="0">
              <a:latin typeface="Bahnschrift Light SemiCondensed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70178" y="1467017"/>
            <a:ext cx="143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F2121"/>
                </a:solidFill>
                <a:latin typeface="Bahnschrift SemiBold SemiConden" panose="020B0502040204020203" pitchFamily="34" charset="0"/>
              </a:rPr>
              <a:t>Le projet :</a:t>
            </a:r>
            <a:endParaRPr lang="fr-FR" sz="2000" dirty="0">
              <a:solidFill>
                <a:srgbClr val="9F212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1706752" y="5662793"/>
            <a:ext cx="5612270" cy="584775"/>
          </a:xfrm>
          <a:prstGeom prst="rect">
            <a:avLst/>
          </a:prstGeom>
          <a:solidFill>
            <a:srgbClr val="CD9B97"/>
          </a:solidFill>
          <a:ln w="38100">
            <a:solidFill>
              <a:schemeClr val="bg1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Trajectoire d’un Socio-Ecosystème à l’Interface Terre-Mer :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le cas de la rade de Brest, du XVIIIe siècle à nos jours.</a:t>
            </a:r>
            <a:endParaRPr lang="fr-FR" sz="1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0" y="-2868"/>
            <a:ext cx="3892731" cy="1129608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HistoRade</a:t>
            </a:r>
            <a:r>
              <a:rPr lang="fr-FR" sz="2000" dirty="0" smtClean="0"/>
              <a:t>, c’est quoi ?</a:t>
            </a:r>
            <a:endParaRPr lang="fr-FR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8064137" y="-11579"/>
            <a:ext cx="4127863" cy="1028450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Ce que l’on peut déjà dire</a:t>
            </a:r>
            <a:endParaRPr lang="fr-FR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3892732" y="0"/>
            <a:ext cx="4171406" cy="1016871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sources sollicitées</a:t>
            </a:r>
            <a:endParaRPr lang="fr-FR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6906711" y="6387755"/>
            <a:ext cx="1470488" cy="427091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Ill.2 : Départ pour la pêche de deux chaloupes, XXe siècle.</a:t>
            </a:r>
            <a:endParaRPr lang="fr-FR" sz="9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568262" y="6336030"/>
            <a:ext cx="396240" cy="369570"/>
          </a:xfrm>
        </p:spPr>
        <p:txBody>
          <a:bodyPr/>
          <a:lstStyle/>
          <a:p>
            <a:fld id="{D49CDBA2-F0D3-457E-9C32-B1019F451F08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65950" y="2180680"/>
            <a:ext cx="30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Identifier les variations d’abondance d’espèces marines en rade de Brest. </a:t>
            </a:r>
            <a:endParaRPr lang="fr-FR" sz="16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4904015" y="2180680"/>
            <a:ext cx="303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Quelles sont les causes de ces apparitions/disparitions d’espèces ? </a:t>
            </a:r>
            <a:endParaRPr lang="fr-FR" sz="1600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896450" y="2170520"/>
            <a:ext cx="30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ahnschrift Light SemiCondensed" panose="020B0502040204020203" pitchFamily="34" charset="0"/>
              </a:rPr>
              <a:t>Comment les sociétés littorales  </a:t>
            </a:r>
            <a:r>
              <a:rPr lang="fr-FR" sz="1600" dirty="0" err="1" smtClean="0">
                <a:latin typeface="Bahnschrift Light SemiCondensed" panose="020B0502040204020203" pitchFamily="34" charset="0"/>
              </a:rPr>
              <a:t>ont-elles</a:t>
            </a:r>
            <a:r>
              <a:rPr lang="fr-FR" sz="1600" dirty="0" smtClean="0">
                <a:latin typeface="Bahnschrift Light SemiCondensed" panose="020B0502040204020203" pitchFamily="34" charset="0"/>
              </a:rPr>
              <a:t> réagi, sur la terre ferme ?</a:t>
            </a:r>
            <a:endParaRPr lang="fr-FR" sz="1600" dirty="0">
              <a:latin typeface="Bahnschrift Light SemiCondensed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2245" y="2067134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1.</a:t>
            </a:r>
            <a:endParaRPr lang="fr-FR" sz="44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99190" y="2067134"/>
            <a:ext cx="64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2</a:t>
            </a:r>
            <a:r>
              <a:rPr lang="fr-FR" sz="4400" dirty="0" smtClean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.</a:t>
            </a:r>
            <a:endParaRPr lang="fr-FR" sz="4400" dirty="0">
              <a:solidFill>
                <a:srgbClr val="B3676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91625" y="2067134"/>
            <a:ext cx="64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D9B97"/>
                </a:solidFill>
                <a:latin typeface="Bahnschrift SemiBold SemiConden" panose="020B0502040204020203" pitchFamily="34" charset="0"/>
              </a:rPr>
              <a:t>3</a:t>
            </a:r>
            <a:r>
              <a:rPr lang="fr-FR" sz="4400" dirty="0" smtClean="0">
                <a:solidFill>
                  <a:srgbClr val="CD9B97"/>
                </a:solidFill>
                <a:latin typeface="Bahnschrift SemiBold SemiConden" panose="020B0502040204020203" pitchFamily="34" charset="0"/>
              </a:rPr>
              <a:t>.</a:t>
            </a:r>
            <a:endParaRPr lang="fr-FR" sz="4400" dirty="0">
              <a:solidFill>
                <a:srgbClr val="CD9B97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52888" y="1440092"/>
            <a:ext cx="258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F2121"/>
                </a:solidFill>
                <a:latin typeface="Bahnschrift SemiBold SemiConden" panose="020B0502040204020203" pitchFamily="34" charset="0"/>
              </a:rPr>
              <a:t>Principales questions :</a:t>
            </a:r>
            <a:endParaRPr lang="fr-FR" sz="2000" dirty="0">
              <a:solidFill>
                <a:srgbClr val="9F212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187190" y="3291850"/>
            <a:ext cx="8890" cy="272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8250655" y="3291850"/>
            <a:ext cx="8890" cy="272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65949" y="3185313"/>
            <a:ext cx="30614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Existe-t-il des </a:t>
            </a:r>
            <a:r>
              <a:rPr lang="fr-FR" sz="13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phases d’apparitions/disparitions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d’espèces marines en rade de Brest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65948" y="4054879"/>
            <a:ext cx="3132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Existe-t-il des </a:t>
            </a:r>
            <a:r>
              <a:rPr lang="fr-FR" sz="13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basculements écosystémiques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dans le milieu rade de Brest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4940779" y="3185313"/>
            <a:ext cx="30614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Variations d’origines </a:t>
            </a:r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naturelles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5733395" y="4212943"/>
            <a:ext cx="12229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agricoles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5733395" y="4726756"/>
            <a:ext cx="1180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industrielles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5733395" y="5238082"/>
            <a:ext cx="1561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démographiques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4940779" y="5754390"/>
            <a:ext cx="3061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Evènements </a:t>
            </a:r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météorologiques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ou </a:t>
            </a:r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climatiques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4940779" y="3699128"/>
            <a:ext cx="30614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Evolutions : </a:t>
            </a:r>
            <a:r>
              <a:rPr lang="fr-FR" sz="13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halieutiques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713094" y="4054879"/>
            <a:ext cx="317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Quelles </a:t>
            </a:r>
            <a:r>
              <a:rPr lang="fr-FR" sz="1300" dirty="0" smtClean="0">
                <a:solidFill>
                  <a:srgbClr val="CD9B97"/>
                </a:solidFill>
                <a:latin typeface="Bahnschrift Light SemiCondensed" panose="020B0502040204020203" pitchFamily="34" charset="0"/>
              </a:rPr>
              <a:t>mesures de gestion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qui ont été prises face à ces variations d’abondance ? 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713094" y="3180688"/>
            <a:ext cx="30614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Quelles sont les </a:t>
            </a:r>
            <a:r>
              <a:rPr lang="fr-FR" sz="1300" dirty="0" smtClean="0">
                <a:solidFill>
                  <a:srgbClr val="CD9B97"/>
                </a:solidFill>
                <a:latin typeface="Bahnschrift Light SemiCondensed" panose="020B0502040204020203" pitchFamily="34" charset="0"/>
              </a:rPr>
              <a:t>conséquences directes et indirectes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de ces variations sur la société à terre ?  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713094" y="4729016"/>
            <a:ext cx="317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La pluriactivité a-t-elle contribuée à </a:t>
            </a:r>
            <a:r>
              <a:rPr lang="fr-FR" sz="1300" dirty="0" smtClean="0">
                <a:solidFill>
                  <a:srgbClr val="CD9B97"/>
                </a:solidFill>
                <a:latin typeface="Bahnschrift Light SemiCondensed" panose="020B0502040204020203" pitchFamily="34" charset="0"/>
              </a:rPr>
              <a:t>oublier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 le passé ? 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713094" y="5403153"/>
            <a:ext cx="31741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Peut-on parler </a:t>
            </a:r>
            <a:r>
              <a:rPr lang="fr-FR" sz="1300" dirty="0" smtClean="0">
                <a:solidFill>
                  <a:srgbClr val="CD9B97"/>
                </a:solidFill>
                <a:latin typeface="Bahnschrift Light SemiCondensed" panose="020B0502040204020203" pitchFamily="34" charset="0"/>
              </a:rPr>
              <a:t>d’amnésie collective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65948" y="4729016"/>
            <a:ext cx="3132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Comment pêche t-on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en rade de Brest entre les XVIIIe et XXIe siècles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878670" y="5360818"/>
            <a:ext cx="31325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Bahnschrift Light SemiCondensed" panose="020B0502040204020203" pitchFamily="34" charset="0"/>
              </a:rPr>
              <a:t>Quelles sont les </a:t>
            </a:r>
            <a:r>
              <a:rPr lang="fr-FR" sz="13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évolutions des paysages agricoles, industriels ou démographiques </a:t>
            </a:r>
            <a:r>
              <a:rPr lang="fr-FR" sz="1300" dirty="0" smtClean="0">
                <a:latin typeface="Bahnschrift Light SemiCondensed" panose="020B0502040204020203" pitchFamily="34" charset="0"/>
              </a:rPr>
              <a:t>de la rade de Brest entre les XVIIIe et XXIe siècles ? </a:t>
            </a:r>
            <a:endParaRPr lang="fr-FR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0" y="-2868"/>
            <a:ext cx="3892731" cy="1129608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HistoRade</a:t>
            </a:r>
            <a:r>
              <a:rPr lang="fr-FR" sz="2000" dirty="0" smtClean="0"/>
              <a:t>, c’est quoi ?</a:t>
            </a:r>
            <a:endParaRPr lang="fr-FR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8064137" y="-11787"/>
            <a:ext cx="4127863" cy="1028450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Ce que l’on peut déjà dire</a:t>
            </a:r>
            <a:endParaRPr lang="fr-FR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3892731" y="-11787"/>
            <a:ext cx="4171406" cy="1016871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sources sollicitées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262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/>
          <a:stretch/>
        </p:blipFill>
        <p:spPr>
          <a:xfrm>
            <a:off x="7210697" y="854924"/>
            <a:ext cx="4988809" cy="60410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60099" y="6492875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1937151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Archives : 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3371089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Ouvrages anciens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5470305"/>
            <a:ext cx="22053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Témoignages oraux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3895893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Journaux locaux ; 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4420697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Carottages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4945501"/>
            <a:ext cx="29922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Données météo et climatiques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997374" y="2370199"/>
            <a:ext cx="2469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SHD </a:t>
            </a:r>
            <a:r>
              <a:rPr lang="fr-FR" sz="1200" dirty="0">
                <a:latin typeface="Bahnschrift Light" panose="020B0502040204020203" pitchFamily="34" charset="0"/>
              </a:rPr>
              <a:t>de </a:t>
            </a:r>
            <a:r>
              <a:rPr lang="fr-FR" sz="1200" dirty="0" smtClean="0">
                <a:latin typeface="Bahnschrift Light" panose="020B0502040204020203" pitchFamily="34" charset="0"/>
              </a:rPr>
              <a:t>Brest et Vincennes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997373" y="2752371"/>
            <a:ext cx="266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Municipales de Brest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3847785" y="2370199"/>
            <a:ext cx="3240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Départementales du Finistère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3847785" y="2752371"/>
            <a:ext cx="2469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Nationales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0" y="-5681"/>
            <a:ext cx="3998495" cy="832838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HistoRade</a:t>
            </a:r>
            <a:r>
              <a:rPr lang="fr-FR" sz="1600" dirty="0" smtClean="0"/>
              <a:t>, c’est quoi ?</a:t>
            </a:r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690D0-360D-4A22-90BF-382BF8F72960}"/>
              </a:ext>
            </a:extLst>
          </p:cNvPr>
          <p:cNvSpPr/>
          <p:nvPr/>
        </p:nvSpPr>
        <p:spPr>
          <a:xfrm>
            <a:off x="8193505" y="1587"/>
            <a:ext cx="3998495" cy="818300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Ce que l’on peut déjà dire</a:t>
            </a:r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5A428F-CEA5-43ED-9944-4C7189E2A8D3}"/>
              </a:ext>
            </a:extLst>
          </p:cNvPr>
          <p:cNvSpPr/>
          <p:nvPr/>
        </p:nvSpPr>
        <p:spPr>
          <a:xfrm>
            <a:off x="3998495" y="-1"/>
            <a:ext cx="4195010" cy="98616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Les sources sollicitées</a:t>
            </a:r>
            <a:endParaRPr lang="fr-FR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5710294" y="6430909"/>
            <a:ext cx="1470488" cy="427091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Ill.3 : Les Archives Nationales, Paris.</a:t>
            </a:r>
            <a:endParaRPr lang="fr-FR" sz="9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 rot="5400000">
            <a:off x="11345556" y="1295360"/>
            <a:ext cx="1458686" cy="36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700" dirty="0">
                <a:solidFill>
                  <a:schemeClr val="bg1"/>
                </a:solidFill>
                <a:latin typeface="Bahnschrift Light" panose="020B0502040204020203" pitchFamily="34" charset="0"/>
              </a:rPr>
              <a:t>www.flotteoceanographique.fr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44179" y="1183648"/>
            <a:ext cx="311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F2121"/>
                </a:solidFill>
                <a:latin typeface="Bahnschrift SemiBold SemiConden" panose="020B0502040204020203" pitchFamily="34" charset="0"/>
              </a:rPr>
              <a:t>Types de sources sollicitées :</a:t>
            </a:r>
            <a:endParaRPr lang="fr-FR" sz="2000" dirty="0">
              <a:solidFill>
                <a:srgbClr val="9F212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2" y="827157"/>
            <a:ext cx="4978055" cy="605142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70854" y="6430909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1937151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Archives : 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3371089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Ouvrages anciens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5470305"/>
            <a:ext cx="22053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Témoignages oraux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3895893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Journaux locaux ; 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4420697"/>
            <a:ext cx="1950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Carottages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857640-3FCD-4A2E-B0E6-188635C232EF}"/>
              </a:ext>
            </a:extLst>
          </p:cNvPr>
          <p:cNvSpPr txBox="1"/>
          <p:nvPr/>
        </p:nvSpPr>
        <p:spPr>
          <a:xfrm>
            <a:off x="703325" y="4945501"/>
            <a:ext cx="29922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u="sng" dirty="0" smtClean="0">
                <a:latin typeface="Bahnschrift Light" panose="020B0502040204020203" pitchFamily="34" charset="0"/>
              </a:rPr>
              <a:t>Données météo et climatiques ;</a:t>
            </a:r>
            <a:endParaRPr lang="fr-FR" sz="1300" u="sng" dirty="0">
              <a:latin typeface="Bahnschrift Light" panose="020B0502040204020203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997374" y="2370199"/>
            <a:ext cx="2469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SHD </a:t>
            </a:r>
            <a:r>
              <a:rPr lang="fr-FR" sz="1200" dirty="0">
                <a:latin typeface="Bahnschrift Light" panose="020B0502040204020203" pitchFamily="34" charset="0"/>
              </a:rPr>
              <a:t>de </a:t>
            </a:r>
            <a:r>
              <a:rPr lang="fr-FR" sz="1200" dirty="0" smtClean="0">
                <a:latin typeface="Bahnschrift Light" panose="020B0502040204020203" pitchFamily="34" charset="0"/>
              </a:rPr>
              <a:t>Brest et Vincennes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997373" y="2752371"/>
            <a:ext cx="266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Municipales de Brest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3847785" y="2370199"/>
            <a:ext cx="3240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Départementales du Finistère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947A89-0E97-4E23-B016-BDAF6FC12CB2}"/>
              </a:ext>
            </a:extLst>
          </p:cNvPr>
          <p:cNvSpPr txBox="1"/>
          <p:nvPr/>
        </p:nvSpPr>
        <p:spPr>
          <a:xfrm>
            <a:off x="3847785" y="2752371"/>
            <a:ext cx="2469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ahnschrift Light" panose="020B0502040204020203" pitchFamily="34" charset="0"/>
              </a:rPr>
              <a:t>Archives Nationales ;</a:t>
            </a:r>
            <a:endParaRPr lang="fr-FR" sz="1200" dirty="0">
              <a:latin typeface="Bahnschrift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0" y="-5681"/>
            <a:ext cx="3998495" cy="832838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HistoRade</a:t>
            </a:r>
            <a:r>
              <a:rPr lang="fr-FR" sz="1600" dirty="0" smtClean="0"/>
              <a:t>, c’est quoi ?</a:t>
            </a:r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690D0-360D-4A22-90BF-382BF8F72960}"/>
              </a:ext>
            </a:extLst>
          </p:cNvPr>
          <p:cNvSpPr/>
          <p:nvPr/>
        </p:nvSpPr>
        <p:spPr>
          <a:xfrm>
            <a:off x="8193505" y="1587"/>
            <a:ext cx="3998495" cy="818300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Ce que l’on peut déjà dire</a:t>
            </a:r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5A428F-CEA5-43ED-9944-4C7189E2A8D3}"/>
              </a:ext>
            </a:extLst>
          </p:cNvPr>
          <p:cNvSpPr/>
          <p:nvPr/>
        </p:nvSpPr>
        <p:spPr>
          <a:xfrm>
            <a:off x="3998495" y="-1"/>
            <a:ext cx="4195010" cy="98616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Les sources sollicitées</a:t>
            </a:r>
            <a:endParaRPr lang="fr-FR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5710294" y="6430909"/>
            <a:ext cx="1470488" cy="427091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Ill.4 : Schéma d’un carottage sédimentaire.</a:t>
            </a:r>
            <a:endParaRPr lang="fr-FR" sz="9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 rot="5400000">
            <a:off x="11345556" y="1295360"/>
            <a:ext cx="1458686" cy="36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700" dirty="0">
                <a:solidFill>
                  <a:schemeClr val="bg1"/>
                </a:solidFill>
                <a:latin typeface="Bahnschrift Light" panose="020B0502040204020203" pitchFamily="34" charset="0"/>
              </a:rPr>
              <a:t>www.flotteoceanographique.fr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44179" y="1183648"/>
            <a:ext cx="311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F2121"/>
                </a:solidFill>
                <a:latin typeface="Bahnschrift SemiBold SemiConden" panose="020B0502040204020203" pitchFamily="34" charset="0"/>
              </a:rPr>
              <a:t>Types de sources sollicitées :</a:t>
            </a:r>
            <a:endParaRPr lang="fr-FR" sz="2000" dirty="0">
              <a:solidFill>
                <a:srgbClr val="9F212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C362D-34AB-4CC2-8E12-DD2E02B531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7FB5F1-0183-4435-9E0C-4B95A7325E70}"/>
              </a:ext>
            </a:extLst>
          </p:cNvPr>
          <p:cNvSpPr/>
          <p:nvPr/>
        </p:nvSpPr>
        <p:spPr>
          <a:xfrm>
            <a:off x="0" y="232163"/>
            <a:ext cx="12192000" cy="63936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335243-7181-496A-8613-341B9228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081" y="6260711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F03FC-DBC6-4B83-AFC9-0A473B251EA8}"/>
              </a:ext>
            </a:extLst>
          </p:cNvPr>
          <p:cNvSpPr/>
          <p:nvPr/>
        </p:nvSpPr>
        <p:spPr>
          <a:xfrm>
            <a:off x="-1" y="6260710"/>
            <a:ext cx="3152503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Ill.22 : </a:t>
            </a:r>
            <a:r>
              <a:rPr lang="fr-F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Page d’accueil du site participatif </a:t>
            </a:r>
            <a:r>
              <a:rPr lang="fr-F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HistoRade</a:t>
            </a:r>
            <a:endParaRPr lang="fr-FR" sz="1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0"/>
          <a:stretch/>
        </p:blipFill>
        <p:spPr>
          <a:xfrm>
            <a:off x="6688782" y="844575"/>
            <a:ext cx="5503218" cy="603445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DBA2-F0D3-457E-9C32-B1019F451F08}" type="slidenum">
              <a:rPr lang="fr-FR" smtClean="0"/>
              <a:t>7</a:t>
            </a:fld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5220279" y="6130835"/>
            <a:ext cx="1470488" cy="730778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Ill.5 : Retour de pêche au port de Brest, XXe siècle, HR-JCM-05</a:t>
            </a:r>
            <a:endParaRPr lang="fr-FR" sz="9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 rot="16200000">
            <a:off x="7551321" y="5713009"/>
            <a:ext cx="1437587" cy="233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7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AM de Brest, 2Fi/1031</a:t>
            </a:r>
            <a:endParaRPr lang="fr-FR" sz="7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171662" y="1551486"/>
            <a:ext cx="485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L</a:t>
            </a:r>
            <a:r>
              <a:rPr lang="fr-FR" sz="2000" dirty="0" smtClean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’écosystème rade de Brest et ses évolutions</a:t>
            </a:r>
            <a:endParaRPr lang="fr-FR" sz="2000" dirty="0">
              <a:solidFill>
                <a:srgbClr val="B3676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324458" y="2558406"/>
            <a:ext cx="5804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1. Exploitation temporaire de la </a:t>
            </a:r>
            <a:r>
              <a:rPr lang="fr-FR" sz="14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sardine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(XVIII</a:t>
            </a:r>
            <a:r>
              <a:rPr lang="fr-FR" sz="1400" baseline="30000" dirty="0" smtClean="0">
                <a:latin typeface="Bahnschrift Light SemiCondensed" panose="020B0502040204020203" pitchFamily="34" charset="0"/>
              </a:rPr>
              <a:t>e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– début XX</a:t>
            </a:r>
            <a:r>
              <a:rPr lang="fr-FR" sz="1400" baseline="30000" dirty="0" smtClean="0">
                <a:latin typeface="Bahnschrift Light SemiCondensed" panose="020B0502040204020203" pitchFamily="34" charset="0"/>
              </a:rPr>
              <a:t>e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siècle).</a:t>
            </a:r>
            <a:endParaRPr lang="fr-FR" sz="14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310996" y="4818755"/>
            <a:ext cx="522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4. Arrivée ou exploitation tardive de la </a:t>
            </a:r>
            <a:r>
              <a:rPr lang="fr-FR" sz="14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coquille Saint-Jacques (1880’s)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?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310996" y="3311855"/>
            <a:ext cx="6273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Light SemiCondensed" panose="020B0502040204020203" pitchFamily="34" charset="0"/>
              </a:rPr>
              <a:t>2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. Appauvrissement des bancs </a:t>
            </a:r>
            <a:r>
              <a:rPr lang="fr-FR" sz="14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huîtriers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à partir du XIX</a:t>
            </a:r>
            <a:r>
              <a:rPr lang="fr-FR" sz="1400" baseline="30000" dirty="0" smtClean="0">
                <a:latin typeface="Bahnschrift Light SemiCondensed" panose="020B0502040204020203" pitchFamily="34" charset="0"/>
              </a:rPr>
              <a:t>e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siècle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310996" y="4065304"/>
            <a:ext cx="6273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3. Exploitation importante du </a:t>
            </a:r>
            <a:r>
              <a:rPr lang="fr-FR" sz="1400" dirty="0" smtClean="0">
                <a:solidFill>
                  <a:srgbClr val="B36761"/>
                </a:solidFill>
                <a:latin typeface="Bahnschrift Light SemiCondensed" panose="020B0502040204020203" pitchFamily="34" charset="0"/>
              </a:rPr>
              <a:t>maërl/goëmon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à compter du début du XIX</a:t>
            </a:r>
            <a:r>
              <a:rPr lang="fr-FR" sz="1400" baseline="30000" dirty="0" smtClean="0">
                <a:latin typeface="Bahnschrift Light SemiCondensed" panose="020B0502040204020203" pitchFamily="34" charset="0"/>
              </a:rPr>
              <a:t>e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siècle.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324458" y="5572204"/>
            <a:ext cx="6273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5. Les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praires et pétoncles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comme alternatives. 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3892731" y="-11787"/>
            <a:ext cx="4171406" cy="1016871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sources sollicitées</a:t>
            </a:r>
            <a:endParaRPr lang="fr-FR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-8709" y="-5682"/>
            <a:ext cx="3900820" cy="101076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HistoRade</a:t>
            </a:r>
            <a:r>
              <a:rPr lang="fr-FR" sz="1600" dirty="0" smtClean="0"/>
              <a:t>, c’est quoi ?</a:t>
            </a:r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7898675" y="-11788"/>
            <a:ext cx="4293326" cy="118744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Ce que l’on peut déjà dire</a:t>
            </a:r>
            <a:endParaRPr lang="fr-FR" sz="2000" dirty="0"/>
          </a:p>
        </p:txBody>
      </p:sp>
      <p:sp>
        <p:nvSpPr>
          <p:cNvPr id="20" name="Espace réservé du numéro de diapositive 3"/>
          <p:cNvSpPr txBox="1">
            <a:spLocks/>
          </p:cNvSpPr>
          <p:nvPr/>
        </p:nvSpPr>
        <p:spPr>
          <a:xfrm>
            <a:off x="9288671" y="6435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CDBA2-F0D3-457E-9C32-B1019F451F08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42077"/>
          <a:stretch/>
        </p:blipFill>
        <p:spPr>
          <a:xfrm>
            <a:off x="7567748" y="1005083"/>
            <a:ext cx="4634921" cy="588235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48442" y="6492875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/>
              <a:t>8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6097260" y="6369978"/>
            <a:ext cx="1470488" cy="488022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Ill.6 : Mesure de la maille des coquilles Saint-Jacques, 1950-1960</a:t>
            </a:r>
            <a:endParaRPr lang="fr-FR" sz="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 rot="5400000">
            <a:off x="11383872" y="2468009"/>
            <a:ext cx="1437587" cy="233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Mussefraise.net</a:t>
            </a:r>
            <a:endParaRPr lang="fr-FR" sz="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58746" y="1517063"/>
            <a:ext cx="2771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Une gestion soutenue ?</a:t>
            </a:r>
            <a:endParaRPr lang="fr-FR" sz="2000" dirty="0">
              <a:solidFill>
                <a:srgbClr val="B3676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4" y="3079303"/>
            <a:ext cx="683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Light SemiCondensed" panose="020B0502040204020203" pitchFamily="34" charset="0"/>
              </a:rPr>
              <a:t>2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. </a:t>
            </a:r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Grande enquête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sur l’aménagement des productions sous-marines de la rade de Brest, 1847.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3" y="4902964"/>
            <a:ext cx="689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Bahnschrift Light SemiCondensed" panose="020B0502040204020203" pitchFamily="34" charset="0"/>
              </a:rPr>
              <a:t>4.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Mesures de gestion parfois très fortes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: interdiction de draguer les huîtres pendant 17 ans, entre 1866 et 1887 !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2" y="5922514"/>
            <a:ext cx="683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Light SemiCondensed" panose="020B0502040204020203" pitchFamily="34" charset="0"/>
              </a:rPr>
              <a:t>5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. </a:t>
            </a:r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Coordination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Préfet Maritime / Préfet du Finistère / Maire de Brest. </a:t>
            </a:r>
            <a:endParaRPr lang="fr-FR" sz="14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3" y="3883412"/>
            <a:ext cx="683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Bahnschrift Light SemiCondensed" panose="020B0502040204020203" pitchFamily="34" charset="0"/>
              </a:rPr>
              <a:t>3. Mise en place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d’organes de gestion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(Commission de visite des huîtrières (1848), navire garde-pêche (1848/1849), gardes-jurés (1849)). 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3892731" y="-11787"/>
            <a:ext cx="4171406" cy="1016871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sources sollicitées</a:t>
            </a:r>
            <a:endParaRPr lang="fr-FR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-8709" y="-5682"/>
            <a:ext cx="3900820" cy="101076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HistoRade</a:t>
            </a:r>
            <a:r>
              <a:rPr lang="fr-FR" sz="1600" dirty="0" smtClean="0"/>
              <a:t>, c’est quoi ?</a:t>
            </a:r>
            <a:endParaRPr lang="fr-FR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7898675" y="-11788"/>
            <a:ext cx="4293326" cy="118744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Ce que l’on peut déjà dire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5" y="2275194"/>
            <a:ext cx="716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1. </a:t>
            </a:r>
            <a:r>
              <a:rPr lang="fr-FR" sz="1400" dirty="0" smtClean="0">
                <a:solidFill>
                  <a:srgbClr val="C1837E"/>
                </a:solidFill>
                <a:latin typeface="Bahnschrift Light SemiCondensed" panose="020B0502040204020203" pitchFamily="34" charset="0"/>
              </a:rPr>
              <a:t>Prise de conscience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de la Marine après une pêche intensive sur les bancs d’huîtres plates en 1842.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9"/>
          <a:stretch/>
        </p:blipFill>
        <p:spPr>
          <a:xfrm>
            <a:off x="6783976" y="827157"/>
            <a:ext cx="5408023" cy="603084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50881" y="6465308"/>
            <a:ext cx="2743200" cy="365125"/>
          </a:xfrm>
        </p:spPr>
        <p:txBody>
          <a:bodyPr/>
          <a:lstStyle/>
          <a:p>
            <a:fld id="{D49CDBA2-F0D3-457E-9C32-B1019F451F08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2CD6DA-FEFE-4A88-AE51-C16EFAF4D3EB}"/>
              </a:ext>
            </a:extLst>
          </p:cNvPr>
          <p:cNvSpPr txBox="1"/>
          <p:nvPr/>
        </p:nvSpPr>
        <p:spPr>
          <a:xfrm>
            <a:off x="276165" y="1325133"/>
            <a:ext cx="454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B36761"/>
                </a:solidFill>
                <a:latin typeface="Bahnschrift SemiBold SemiConden" panose="020B0502040204020203" pitchFamily="34" charset="0"/>
              </a:rPr>
              <a:t>Des liens Terre/Mer très prononcés.</a:t>
            </a:r>
            <a:endParaRPr lang="fr-FR" sz="2000" dirty="0">
              <a:solidFill>
                <a:srgbClr val="B3676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FDA284-A78A-4144-8E67-02AF32C4E003}"/>
              </a:ext>
            </a:extLst>
          </p:cNvPr>
          <p:cNvSpPr txBox="1"/>
          <p:nvPr/>
        </p:nvSpPr>
        <p:spPr>
          <a:xfrm rot="5400000">
            <a:off x="11622638" y="5976539"/>
            <a:ext cx="9428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  <a:latin typeface="Bahnschrift Light" panose="020B0502040204020203" pitchFamily="34" charset="0"/>
              </a:rPr>
              <a:t>AD 29, 1NUM1/6542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FC93A-50D5-4CF5-9637-E2780767830F}"/>
              </a:ext>
            </a:extLst>
          </p:cNvPr>
          <p:cNvSpPr/>
          <p:nvPr/>
        </p:nvSpPr>
        <p:spPr>
          <a:xfrm>
            <a:off x="5220279" y="6130835"/>
            <a:ext cx="1470488" cy="730778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Ill.7 : Cueillette des fraises de Plougastel, </a:t>
            </a:r>
            <a:r>
              <a:rPr lang="fr-FR" sz="900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Xxe</a:t>
            </a:r>
            <a:r>
              <a:rPr lang="fr-FR" sz="9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siècle, HR-MFP-12</a:t>
            </a:r>
            <a:endParaRPr lang="fr-FR" sz="9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5" y="2030711"/>
            <a:ext cx="36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1. La mer vers la terre.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58746" y="3576701"/>
            <a:ext cx="36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Light SemiCondensed" panose="020B0502040204020203" pitchFamily="34" charset="0"/>
              </a:rPr>
              <a:t>2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. La terre vers la mer.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546999" y="2549988"/>
            <a:ext cx="531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L’amendement des terres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par les productions sous-marines (goémon rouge, maërl, sable calcaire)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651502" y="4032150"/>
            <a:ext cx="531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Bahnschrift Light SemiCondensed" panose="020B0502040204020203" pitchFamily="34" charset="0"/>
              </a:rPr>
              <a:t>La recherche et diffusion d’une nouvelle technique : les </a:t>
            </a:r>
            <a:r>
              <a:rPr lang="fr-FR" sz="1400" dirty="0" smtClean="0">
                <a:solidFill>
                  <a:srgbClr val="BF807B"/>
                </a:solidFill>
                <a:latin typeface="Bahnschrift Light SemiCondensed" panose="020B0502040204020203" pitchFamily="34" charset="0"/>
              </a:rPr>
              <a:t>engrais chimiques 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(XIXe siècle). Utilisation en hausse vers 1930.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276165" y="4979164"/>
            <a:ext cx="36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hnschrift Light SemiCondensed" panose="020B0502040204020203" pitchFamily="34" charset="0"/>
              </a:rPr>
              <a:t>3. Les pollutions.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E8394A-A0EA-4EBC-8650-5F765B702FBD}"/>
              </a:ext>
            </a:extLst>
          </p:cNvPr>
          <p:cNvSpPr txBox="1"/>
          <p:nvPr/>
        </p:nvSpPr>
        <p:spPr>
          <a:xfrm>
            <a:off x="651502" y="5459943"/>
            <a:ext cx="531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C8928E"/>
                </a:solidFill>
                <a:latin typeface="Bahnschrift Light SemiCondensed" panose="020B0502040204020203" pitchFamily="34" charset="0"/>
              </a:rPr>
              <a:t>Déformations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 de la coquille des huîtres de </a:t>
            </a:r>
            <a:r>
              <a:rPr lang="fr-FR" sz="1400" dirty="0" err="1" smtClean="0">
                <a:latin typeface="Bahnschrift Light SemiCondensed" panose="020B0502040204020203" pitchFamily="34" charset="0"/>
              </a:rPr>
              <a:t>Trégarvan</a:t>
            </a:r>
            <a:r>
              <a:rPr lang="fr-FR" sz="1400" dirty="0" smtClean="0">
                <a:latin typeface="Bahnschrift Light SemiCondensed" panose="020B0502040204020203" pitchFamily="34" charset="0"/>
              </a:rPr>
              <a:t>.</a:t>
            </a:r>
            <a:endParaRPr lang="fr-FR" sz="1400" b="1" dirty="0">
              <a:solidFill>
                <a:srgbClr val="9F212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3892731" y="-11787"/>
            <a:ext cx="4171406" cy="1016871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sources sollicitées</a:t>
            </a:r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-8709" y="-5682"/>
            <a:ext cx="3900820" cy="101076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HistoRade</a:t>
            </a:r>
            <a:r>
              <a:rPr lang="fr-FR" sz="1600" dirty="0" smtClean="0"/>
              <a:t>, c’est quoi ?</a:t>
            </a:r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734AD-30AB-4948-8F0E-4BC707D2D214}"/>
              </a:ext>
            </a:extLst>
          </p:cNvPr>
          <p:cNvSpPr/>
          <p:nvPr/>
        </p:nvSpPr>
        <p:spPr>
          <a:xfrm>
            <a:off x="7898675" y="-11788"/>
            <a:ext cx="4293326" cy="1187445"/>
          </a:xfrm>
          <a:prstGeom prst="rect">
            <a:avLst/>
          </a:prstGeom>
          <a:solidFill>
            <a:srgbClr val="9F2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Ce que l’on peut déjà dire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536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8" grpId="0"/>
      <p:bldP spid="37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943</Words>
  <Application>Microsoft Office PowerPoint</Application>
  <PresentationFormat>Grand écran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Adobe Kaiti Std R</vt:lpstr>
      <vt:lpstr>Arial</vt:lpstr>
      <vt:lpstr>Bahnschrift Light</vt:lpstr>
      <vt:lpstr>Bahnschrift Light SemiCondensed</vt:lpstr>
      <vt:lpstr>Bahnschrift SemiBold SemiConden</vt:lpstr>
      <vt:lpstr>Bahnschrift SemiCondensed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lbosseboeuf</dc:creator>
  <cp:lastModifiedBy>lbosseboeuf</cp:lastModifiedBy>
  <cp:revision>32</cp:revision>
  <dcterms:created xsi:type="dcterms:W3CDTF">2022-06-14T15:30:25Z</dcterms:created>
  <dcterms:modified xsi:type="dcterms:W3CDTF">2022-06-21T09:37:34Z</dcterms:modified>
</cp:coreProperties>
</file>