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56" r:id="rId2"/>
    <p:sldId id="257" r:id="rId3"/>
    <p:sldId id="258" r:id="rId4"/>
    <p:sldId id="259" r:id="rId5"/>
    <p:sldId id="260" r:id="rId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753"/>
    <p:restoredTop sz="96405"/>
  </p:normalViewPr>
  <p:slideViewPr>
    <p:cSldViewPr snapToGrid="0" snapToObjects="1">
      <p:cViewPr varScale="1">
        <p:scale>
          <a:sx n="97" d="100"/>
          <a:sy n="97" d="100"/>
        </p:scale>
        <p:origin x="200" y="6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84161E6C-304C-0C48-BEA8-D7FBF8069C3E}" type="datetimeFigureOut">
              <a:rPr lang="fr-FR" smtClean="0"/>
              <a:t>11/01/2022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4D051D-114B-5B46-92A5-C0271BBCC1F1}" type="slidenum">
              <a:rPr lang="fr-FR" smtClean="0"/>
              <a:t>‹N°›</a:t>
            </a:fld>
            <a:endParaRPr lang="fr-FR"/>
          </a:p>
        </p:txBody>
      </p:sp>
    </p:spTree>
    <p:extLst>
      <p:ext uri="{BB962C8B-B14F-4D97-AF65-F5344CB8AC3E}">
        <p14:creationId xmlns:p14="http://schemas.microsoft.com/office/powerpoint/2010/main" val="2996777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4161E6C-304C-0C48-BEA8-D7FBF8069C3E}" type="datetimeFigureOut">
              <a:rPr lang="fr-FR" smtClean="0"/>
              <a:t>11/01/2022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4D051D-114B-5B46-92A5-C0271BBCC1F1}" type="slidenum">
              <a:rPr lang="fr-FR" smtClean="0"/>
              <a:t>‹N°›</a:t>
            </a:fld>
            <a:endParaRPr lang="fr-FR"/>
          </a:p>
        </p:txBody>
      </p:sp>
    </p:spTree>
    <p:extLst>
      <p:ext uri="{BB962C8B-B14F-4D97-AF65-F5344CB8AC3E}">
        <p14:creationId xmlns:p14="http://schemas.microsoft.com/office/powerpoint/2010/main" val="2939564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4161E6C-304C-0C48-BEA8-D7FBF8069C3E}" type="datetimeFigureOut">
              <a:rPr lang="fr-FR" smtClean="0"/>
              <a:t>11/01/2022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4D051D-114B-5B46-92A5-C0271BBCC1F1}" type="slidenum">
              <a:rPr lang="fr-FR" smtClean="0"/>
              <a:t>‹N°›</a:t>
            </a:fld>
            <a:endParaRPr lang="fr-FR"/>
          </a:p>
        </p:txBody>
      </p:sp>
    </p:spTree>
    <p:extLst>
      <p:ext uri="{BB962C8B-B14F-4D97-AF65-F5344CB8AC3E}">
        <p14:creationId xmlns:p14="http://schemas.microsoft.com/office/powerpoint/2010/main" val="1206904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4161E6C-304C-0C48-BEA8-D7FBF8069C3E}" type="datetimeFigureOut">
              <a:rPr lang="fr-FR" smtClean="0"/>
              <a:t>11/01/2022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4D051D-114B-5B46-92A5-C0271BBCC1F1}" type="slidenum">
              <a:rPr lang="fr-FR" smtClean="0"/>
              <a:t>‹N°›</a:t>
            </a:fld>
            <a:endParaRPr lang="fr-FR"/>
          </a:p>
        </p:txBody>
      </p:sp>
    </p:spTree>
    <p:extLst>
      <p:ext uri="{BB962C8B-B14F-4D97-AF65-F5344CB8AC3E}">
        <p14:creationId xmlns:p14="http://schemas.microsoft.com/office/powerpoint/2010/main" val="3361988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84161E6C-304C-0C48-BEA8-D7FBF8069C3E}" type="datetimeFigureOut">
              <a:rPr lang="fr-FR" smtClean="0"/>
              <a:t>11/01/2022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4D051D-114B-5B46-92A5-C0271BBCC1F1}" type="slidenum">
              <a:rPr lang="fr-FR" smtClean="0"/>
              <a:t>‹N°›</a:t>
            </a:fld>
            <a:endParaRPr lang="fr-FR"/>
          </a:p>
        </p:txBody>
      </p:sp>
    </p:spTree>
    <p:extLst>
      <p:ext uri="{BB962C8B-B14F-4D97-AF65-F5344CB8AC3E}">
        <p14:creationId xmlns:p14="http://schemas.microsoft.com/office/powerpoint/2010/main" val="978573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84161E6C-304C-0C48-BEA8-D7FBF8069C3E}" type="datetimeFigureOut">
              <a:rPr lang="fr-FR" smtClean="0"/>
              <a:t>11/01/2022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54D051D-114B-5B46-92A5-C0271BBCC1F1}" type="slidenum">
              <a:rPr lang="fr-FR" smtClean="0"/>
              <a:t>‹N°›</a:t>
            </a:fld>
            <a:endParaRPr lang="fr-FR"/>
          </a:p>
        </p:txBody>
      </p:sp>
    </p:spTree>
    <p:extLst>
      <p:ext uri="{BB962C8B-B14F-4D97-AF65-F5344CB8AC3E}">
        <p14:creationId xmlns:p14="http://schemas.microsoft.com/office/powerpoint/2010/main" val="1738147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84161E6C-304C-0C48-BEA8-D7FBF8069C3E}" type="datetimeFigureOut">
              <a:rPr lang="fr-FR" smtClean="0"/>
              <a:t>11/01/2022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454D051D-114B-5B46-92A5-C0271BBCC1F1}" type="slidenum">
              <a:rPr lang="fr-FR" smtClean="0"/>
              <a:t>‹N°›</a:t>
            </a:fld>
            <a:endParaRPr lang="fr-FR"/>
          </a:p>
        </p:txBody>
      </p:sp>
    </p:spTree>
    <p:extLst>
      <p:ext uri="{BB962C8B-B14F-4D97-AF65-F5344CB8AC3E}">
        <p14:creationId xmlns:p14="http://schemas.microsoft.com/office/powerpoint/2010/main" val="4046486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84161E6C-304C-0C48-BEA8-D7FBF8069C3E}" type="datetimeFigureOut">
              <a:rPr lang="fr-FR" smtClean="0"/>
              <a:t>11/01/2022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454D051D-114B-5B46-92A5-C0271BBCC1F1}" type="slidenum">
              <a:rPr lang="fr-FR" smtClean="0"/>
              <a:t>‹N°›</a:t>
            </a:fld>
            <a:endParaRPr lang="fr-FR"/>
          </a:p>
        </p:txBody>
      </p:sp>
    </p:spTree>
    <p:extLst>
      <p:ext uri="{BB962C8B-B14F-4D97-AF65-F5344CB8AC3E}">
        <p14:creationId xmlns:p14="http://schemas.microsoft.com/office/powerpoint/2010/main" val="735583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161E6C-304C-0C48-BEA8-D7FBF8069C3E}" type="datetimeFigureOut">
              <a:rPr lang="fr-FR" smtClean="0"/>
              <a:t>11/01/2022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454D051D-114B-5B46-92A5-C0271BBCC1F1}" type="slidenum">
              <a:rPr lang="fr-FR" smtClean="0"/>
              <a:t>‹N°›</a:t>
            </a:fld>
            <a:endParaRPr lang="fr-FR"/>
          </a:p>
        </p:txBody>
      </p:sp>
    </p:spTree>
    <p:extLst>
      <p:ext uri="{BB962C8B-B14F-4D97-AF65-F5344CB8AC3E}">
        <p14:creationId xmlns:p14="http://schemas.microsoft.com/office/powerpoint/2010/main" val="3797273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84161E6C-304C-0C48-BEA8-D7FBF8069C3E}" type="datetimeFigureOut">
              <a:rPr lang="fr-FR" smtClean="0"/>
              <a:t>11/01/2022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54D051D-114B-5B46-92A5-C0271BBCC1F1}" type="slidenum">
              <a:rPr lang="fr-FR" smtClean="0"/>
              <a:t>‹N°›</a:t>
            </a:fld>
            <a:endParaRPr lang="fr-FR"/>
          </a:p>
        </p:txBody>
      </p:sp>
    </p:spTree>
    <p:extLst>
      <p:ext uri="{BB962C8B-B14F-4D97-AF65-F5344CB8AC3E}">
        <p14:creationId xmlns:p14="http://schemas.microsoft.com/office/powerpoint/2010/main" val="2608614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84161E6C-304C-0C48-BEA8-D7FBF8069C3E}" type="datetimeFigureOut">
              <a:rPr lang="fr-FR" smtClean="0"/>
              <a:t>11/01/2022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54D051D-114B-5B46-92A5-C0271BBCC1F1}" type="slidenum">
              <a:rPr lang="fr-FR" smtClean="0"/>
              <a:t>‹N°›</a:t>
            </a:fld>
            <a:endParaRPr lang="fr-FR"/>
          </a:p>
        </p:txBody>
      </p:sp>
    </p:spTree>
    <p:extLst>
      <p:ext uri="{BB962C8B-B14F-4D97-AF65-F5344CB8AC3E}">
        <p14:creationId xmlns:p14="http://schemas.microsoft.com/office/powerpoint/2010/main" val="2106893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161E6C-304C-0C48-BEA8-D7FBF8069C3E}" type="datetimeFigureOut">
              <a:rPr lang="fr-FR" smtClean="0"/>
              <a:t>11/01/2022</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4D051D-114B-5B46-92A5-C0271BBCC1F1}" type="slidenum">
              <a:rPr lang="fr-FR" smtClean="0"/>
              <a:t>‹N°›</a:t>
            </a:fld>
            <a:endParaRPr lang="fr-FR"/>
          </a:p>
        </p:txBody>
      </p:sp>
    </p:spTree>
    <p:extLst>
      <p:ext uri="{BB962C8B-B14F-4D97-AF65-F5344CB8AC3E}">
        <p14:creationId xmlns:p14="http://schemas.microsoft.com/office/powerpoint/2010/main" val="24294458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1587AE1-E2B0-6448-8137-278FC2CCA60D}"/>
              </a:ext>
            </a:extLst>
          </p:cNvPr>
          <p:cNvPicPr>
            <a:picLocks noChangeAspect="1"/>
          </p:cNvPicPr>
          <p:nvPr/>
        </p:nvPicPr>
        <p:blipFill>
          <a:blip r:embed="rId2"/>
          <a:stretch>
            <a:fillRect/>
          </a:stretch>
        </p:blipFill>
        <p:spPr>
          <a:xfrm>
            <a:off x="1577591" y="921351"/>
            <a:ext cx="6388411" cy="5695488"/>
          </a:xfrm>
          <a:prstGeom prst="rect">
            <a:avLst/>
          </a:prstGeom>
        </p:spPr>
      </p:pic>
      <p:sp>
        <p:nvSpPr>
          <p:cNvPr id="5" name="ZoneTexte 4">
            <a:extLst>
              <a:ext uri="{FF2B5EF4-FFF2-40B4-BE49-F238E27FC236}">
                <a16:creationId xmlns:a16="http://schemas.microsoft.com/office/drawing/2014/main" id="{0E349D25-0451-734A-8E19-7E22105399E2}"/>
              </a:ext>
            </a:extLst>
          </p:cNvPr>
          <p:cNvSpPr txBox="1"/>
          <p:nvPr/>
        </p:nvSpPr>
        <p:spPr>
          <a:xfrm>
            <a:off x="1346480" y="241161"/>
            <a:ext cx="7035644" cy="646331"/>
          </a:xfrm>
          <a:prstGeom prst="rect">
            <a:avLst/>
          </a:prstGeom>
          <a:noFill/>
        </p:spPr>
        <p:txBody>
          <a:bodyPr wrap="none" rtlCol="0">
            <a:spAutoFit/>
          </a:bodyPr>
          <a:lstStyle/>
          <a:p>
            <a:pPr algn="ctr"/>
            <a:r>
              <a:rPr lang="fr-FR" b="1" dirty="0"/>
              <a:t>PPR REFUGE-ARCTIC</a:t>
            </a:r>
            <a:r>
              <a:rPr lang="fr-FR" dirty="0"/>
              <a:t> (PI </a:t>
            </a:r>
            <a:r>
              <a:rPr lang="fr-FR" i="1" dirty="0"/>
              <a:t>Mathieu ARDYNA UMI </a:t>
            </a:r>
            <a:r>
              <a:rPr lang="fr-FR" i="1" dirty="0" err="1"/>
              <a:t>Takuvik</a:t>
            </a:r>
            <a:r>
              <a:rPr lang="fr-FR" dirty="0"/>
              <a:t>):</a:t>
            </a:r>
          </a:p>
          <a:p>
            <a:pPr algn="ctr"/>
            <a:r>
              <a:rPr lang="fr-FR" dirty="0"/>
              <a:t>La mer de Lincoln, dernier refuge de l’océan Arctique en pleine mutation </a:t>
            </a:r>
          </a:p>
        </p:txBody>
      </p:sp>
      <p:sp>
        <p:nvSpPr>
          <p:cNvPr id="7" name="ZoneTexte 6">
            <a:extLst>
              <a:ext uri="{FF2B5EF4-FFF2-40B4-BE49-F238E27FC236}">
                <a16:creationId xmlns:a16="http://schemas.microsoft.com/office/drawing/2014/main" id="{121FCF7C-9CDC-0541-B529-B889B6AE9D3A}"/>
              </a:ext>
            </a:extLst>
          </p:cNvPr>
          <p:cNvSpPr txBox="1"/>
          <p:nvPr/>
        </p:nvSpPr>
        <p:spPr>
          <a:xfrm>
            <a:off x="5466303" y="4474028"/>
            <a:ext cx="3545971" cy="646331"/>
          </a:xfrm>
          <a:prstGeom prst="rect">
            <a:avLst/>
          </a:prstGeom>
          <a:noFill/>
        </p:spPr>
        <p:txBody>
          <a:bodyPr wrap="none" rtlCol="0">
            <a:spAutoFit/>
          </a:bodyPr>
          <a:lstStyle/>
          <a:p>
            <a:r>
              <a:rPr lang="fr-FR" dirty="0"/>
              <a:t>UMR LEMAR: J. </a:t>
            </a:r>
            <a:r>
              <a:rPr lang="fr-FR" dirty="0" err="1"/>
              <a:t>Grall</a:t>
            </a:r>
            <a:r>
              <a:rPr lang="fr-FR" dirty="0"/>
              <a:t> et L. </a:t>
            </a:r>
            <a:r>
              <a:rPr lang="fr-FR" dirty="0" err="1"/>
              <a:t>Chauvaud</a:t>
            </a:r>
            <a:endParaRPr lang="fr-FR" dirty="0"/>
          </a:p>
          <a:p>
            <a:r>
              <a:rPr lang="fr-FR" dirty="0"/>
              <a:t>UMR BOREA: F. Olivier</a:t>
            </a:r>
          </a:p>
        </p:txBody>
      </p:sp>
      <p:sp>
        <p:nvSpPr>
          <p:cNvPr id="8" name="ZoneTexte 7">
            <a:extLst>
              <a:ext uri="{FF2B5EF4-FFF2-40B4-BE49-F238E27FC236}">
                <a16:creationId xmlns:a16="http://schemas.microsoft.com/office/drawing/2014/main" id="{8000EAA2-91B3-EB4F-BD0D-26C2FB75B985}"/>
              </a:ext>
            </a:extLst>
          </p:cNvPr>
          <p:cNvSpPr txBox="1"/>
          <p:nvPr/>
        </p:nvSpPr>
        <p:spPr>
          <a:xfrm>
            <a:off x="3037327" y="1057588"/>
            <a:ext cx="1826975" cy="369332"/>
          </a:xfrm>
          <a:prstGeom prst="rect">
            <a:avLst/>
          </a:prstGeom>
          <a:noFill/>
        </p:spPr>
        <p:txBody>
          <a:bodyPr wrap="none" rtlCol="0">
            <a:spAutoFit/>
          </a:bodyPr>
          <a:lstStyle/>
          <a:p>
            <a:r>
              <a:rPr lang="fr-FR" i="1" dirty="0">
                <a:highlight>
                  <a:srgbClr val="C0C0C0"/>
                </a:highlight>
              </a:rPr>
              <a:t>‘Last </a:t>
            </a:r>
            <a:r>
              <a:rPr lang="fr-FR" i="1" dirty="0" err="1">
                <a:highlight>
                  <a:srgbClr val="C0C0C0"/>
                </a:highlight>
              </a:rPr>
              <a:t>Ice</a:t>
            </a:r>
            <a:r>
              <a:rPr lang="fr-FR" i="1" dirty="0">
                <a:highlight>
                  <a:srgbClr val="C0C0C0"/>
                </a:highlight>
              </a:rPr>
              <a:t> Area’ LIA</a:t>
            </a:r>
          </a:p>
        </p:txBody>
      </p:sp>
    </p:spTree>
    <p:extLst>
      <p:ext uri="{BB962C8B-B14F-4D97-AF65-F5344CB8AC3E}">
        <p14:creationId xmlns:p14="http://schemas.microsoft.com/office/powerpoint/2010/main" val="3752728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1E9A41A5-CD3F-AC4C-BA1A-76E42D044C32}"/>
              </a:ext>
            </a:extLst>
          </p:cNvPr>
          <p:cNvSpPr txBox="1"/>
          <p:nvPr/>
        </p:nvSpPr>
        <p:spPr>
          <a:xfrm>
            <a:off x="583196" y="76591"/>
            <a:ext cx="5711052" cy="369332"/>
          </a:xfrm>
          <a:prstGeom prst="rect">
            <a:avLst/>
          </a:prstGeom>
          <a:noFill/>
        </p:spPr>
        <p:txBody>
          <a:bodyPr wrap="none" rtlCol="0">
            <a:spAutoFit/>
          </a:bodyPr>
          <a:lstStyle/>
          <a:p>
            <a:pPr algn="ctr"/>
            <a:r>
              <a:rPr lang="fr-FR" b="1" dirty="0"/>
              <a:t>Mission en Août 2023 pour explorer cette zone méconnue</a:t>
            </a:r>
            <a:endParaRPr lang="fr-FR" dirty="0"/>
          </a:p>
        </p:txBody>
      </p:sp>
      <p:pic>
        <p:nvPicPr>
          <p:cNvPr id="2" name="Image 1">
            <a:extLst>
              <a:ext uri="{FF2B5EF4-FFF2-40B4-BE49-F238E27FC236}">
                <a16:creationId xmlns:a16="http://schemas.microsoft.com/office/drawing/2014/main" id="{62F88430-7D51-E345-AF3F-E784D6828D9E}"/>
              </a:ext>
            </a:extLst>
          </p:cNvPr>
          <p:cNvPicPr>
            <a:picLocks noChangeAspect="1"/>
          </p:cNvPicPr>
          <p:nvPr/>
        </p:nvPicPr>
        <p:blipFill>
          <a:blip r:embed="rId2"/>
          <a:stretch>
            <a:fillRect/>
          </a:stretch>
        </p:blipFill>
        <p:spPr>
          <a:xfrm>
            <a:off x="1853699" y="657958"/>
            <a:ext cx="7237294" cy="5355312"/>
          </a:xfrm>
          <a:prstGeom prst="rect">
            <a:avLst/>
          </a:prstGeom>
        </p:spPr>
      </p:pic>
      <p:sp>
        <p:nvSpPr>
          <p:cNvPr id="6" name="Rectangle 5">
            <a:extLst>
              <a:ext uri="{FF2B5EF4-FFF2-40B4-BE49-F238E27FC236}">
                <a16:creationId xmlns:a16="http://schemas.microsoft.com/office/drawing/2014/main" id="{69407232-7623-2A43-8A5D-D02FD415B6E3}"/>
              </a:ext>
            </a:extLst>
          </p:cNvPr>
          <p:cNvSpPr/>
          <p:nvPr/>
        </p:nvSpPr>
        <p:spPr>
          <a:xfrm>
            <a:off x="131897" y="1135033"/>
            <a:ext cx="3618468" cy="5109091"/>
          </a:xfrm>
          <a:prstGeom prst="rect">
            <a:avLst/>
          </a:prstGeom>
          <a:solidFill>
            <a:schemeClr val="bg1"/>
          </a:solidFill>
          <a:ln>
            <a:solidFill>
              <a:schemeClr val="accent1"/>
            </a:solidFill>
          </a:ln>
        </p:spPr>
        <p:txBody>
          <a:bodyPr wrap="square">
            <a:spAutoFit/>
          </a:bodyPr>
          <a:lstStyle/>
          <a:p>
            <a:r>
              <a:rPr lang="fr-FR" dirty="0">
                <a:latin typeface="Arial" panose="020B0604020202020204" pitchFamily="34" charset="0"/>
              </a:rPr>
              <a:t>Des questions clé:</a:t>
            </a:r>
          </a:p>
          <a:p>
            <a:endParaRPr lang="fr-FR" sz="1200" dirty="0">
              <a:latin typeface="Arial" panose="020B0604020202020204" pitchFamily="34" charset="0"/>
            </a:endParaRPr>
          </a:p>
          <a:p>
            <a:pPr marL="342900" indent="-342900">
              <a:buAutoNum type="arabicPeriod"/>
            </a:pPr>
            <a:r>
              <a:rPr lang="fr-FR" sz="1600" dirty="0"/>
              <a:t>Comment l'advection façonne-t-elle la dynamique de la glace de mer, la composition des éléments chimiques, la biodiversité et la dispersion des contaminants ?</a:t>
            </a:r>
          </a:p>
          <a:p>
            <a:pPr marL="342900" indent="-342900">
              <a:buAutoNum type="arabicPeriod"/>
            </a:pPr>
            <a:endParaRPr lang="fr-FR" sz="800" dirty="0"/>
          </a:p>
          <a:p>
            <a:pPr marL="342900" indent="-342900">
              <a:buAutoNum type="arabicPeriod"/>
            </a:pPr>
            <a:r>
              <a:rPr lang="fr-FR" sz="1600" b="1" dirty="0"/>
              <a:t>Comment les changements des ‘régimes’ de glace de mer impactent-ils les écosystèmes sous-jacents ?</a:t>
            </a:r>
          </a:p>
          <a:p>
            <a:pPr marL="342900" indent="-342900">
              <a:buAutoNum type="arabicPeriod"/>
            </a:pPr>
            <a:endParaRPr lang="fr-FR" sz="800" dirty="0"/>
          </a:p>
          <a:p>
            <a:pPr marL="342900" indent="-342900">
              <a:buAutoNum type="arabicPeriod"/>
            </a:pPr>
            <a:r>
              <a:rPr lang="fr-FR" sz="1600" dirty="0"/>
              <a:t>Comment les apports d'eau douce modifient-ils l'hydrographie, la composition des éléments chimiques et la biologie?</a:t>
            </a:r>
          </a:p>
          <a:p>
            <a:pPr marL="342900" indent="-342900">
              <a:buAutoNum type="arabicPeriod"/>
            </a:pPr>
            <a:endParaRPr lang="fr-FR" sz="800" dirty="0"/>
          </a:p>
          <a:p>
            <a:pPr marL="342900" indent="-342900">
              <a:buAutoNum type="arabicPeriod"/>
            </a:pPr>
            <a:r>
              <a:rPr lang="fr-FR" sz="1600" dirty="0"/>
              <a:t>Quels sont les processus clés et les facteurs de stress en augmentation </a:t>
            </a:r>
            <a:r>
              <a:rPr lang="fr-FR" sz="1600" dirty="0" err="1"/>
              <a:t>influencant</a:t>
            </a:r>
            <a:r>
              <a:rPr lang="fr-FR" sz="1600" dirty="0"/>
              <a:t> les futurs écosystèmes arctiques ?</a:t>
            </a:r>
          </a:p>
        </p:txBody>
      </p:sp>
    </p:spTree>
    <p:extLst>
      <p:ext uri="{BB962C8B-B14F-4D97-AF65-F5344CB8AC3E}">
        <p14:creationId xmlns:p14="http://schemas.microsoft.com/office/powerpoint/2010/main" val="3218168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1E9A41A5-CD3F-AC4C-BA1A-76E42D044C32}"/>
              </a:ext>
            </a:extLst>
          </p:cNvPr>
          <p:cNvSpPr txBox="1"/>
          <p:nvPr/>
        </p:nvSpPr>
        <p:spPr>
          <a:xfrm>
            <a:off x="100484" y="23892"/>
            <a:ext cx="1974002" cy="369332"/>
          </a:xfrm>
          <a:prstGeom prst="rect">
            <a:avLst/>
          </a:prstGeom>
          <a:noFill/>
        </p:spPr>
        <p:txBody>
          <a:bodyPr wrap="none" rtlCol="0">
            <a:spAutoFit/>
          </a:bodyPr>
          <a:lstStyle/>
          <a:p>
            <a:pPr algn="ctr"/>
            <a:r>
              <a:rPr lang="fr-FR" b="1" dirty="0"/>
              <a:t>Notre implication :</a:t>
            </a:r>
            <a:endParaRPr lang="fr-FR" dirty="0"/>
          </a:p>
        </p:txBody>
      </p:sp>
      <p:sp>
        <p:nvSpPr>
          <p:cNvPr id="7" name="ZoneTexte 6">
            <a:extLst>
              <a:ext uri="{FF2B5EF4-FFF2-40B4-BE49-F238E27FC236}">
                <a16:creationId xmlns:a16="http://schemas.microsoft.com/office/drawing/2014/main" id="{5A4C9469-0046-7D4A-8B87-D3A829F73096}"/>
              </a:ext>
            </a:extLst>
          </p:cNvPr>
          <p:cNvSpPr txBox="1"/>
          <p:nvPr/>
        </p:nvSpPr>
        <p:spPr>
          <a:xfrm>
            <a:off x="100484" y="574094"/>
            <a:ext cx="8806762" cy="2400657"/>
          </a:xfrm>
          <a:prstGeom prst="rect">
            <a:avLst/>
          </a:prstGeom>
          <a:noFill/>
        </p:spPr>
        <p:txBody>
          <a:bodyPr wrap="square" rtlCol="0">
            <a:spAutoFit/>
          </a:bodyPr>
          <a:lstStyle/>
          <a:p>
            <a:pPr algn="just"/>
            <a:r>
              <a:rPr lang="fr-FR" b="1" dirty="0">
                <a:solidFill>
                  <a:schemeClr val="accent1"/>
                </a:solidFill>
              </a:rPr>
              <a:t>WP 4: Marine </a:t>
            </a:r>
            <a:r>
              <a:rPr lang="fr-FR" b="1" dirty="0" err="1">
                <a:solidFill>
                  <a:schemeClr val="accent1"/>
                </a:solidFill>
              </a:rPr>
              <a:t>ecosystem</a:t>
            </a:r>
            <a:r>
              <a:rPr lang="fr-FR" b="1" dirty="0">
                <a:solidFill>
                  <a:schemeClr val="accent1"/>
                </a:solidFill>
              </a:rPr>
              <a:t> </a:t>
            </a:r>
            <a:r>
              <a:rPr lang="fr-FR" b="1" dirty="0" err="1">
                <a:solidFill>
                  <a:schemeClr val="accent1"/>
                </a:solidFill>
              </a:rPr>
              <a:t>productivity</a:t>
            </a:r>
            <a:r>
              <a:rPr lang="fr-FR" b="1" dirty="0">
                <a:solidFill>
                  <a:schemeClr val="accent1"/>
                </a:solidFill>
              </a:rPr>
              <a:t> and </a:t>
            </a:r>
            <a:r>
              <a:rPr lang="fr-FR" b="1" dirty="0" err="1">
                <a:solidFill>
                  <a:schemeClr val="accent1"/>
                </a:solidFill>
              </a:rPr>
              <a:t>biodiversity</a:t>
            </a:r>
            <a:endParaRPr lang="fr-FR" b="1" dirty="0">
              <a:solidFill>
                <a:schemeClr val="accent1"/>
              </a:solidFill>
            </a:endParaRPr>
          </a:p>
          <a:p>
            <a:pPr algn="just"/>
            <a:r>
              <a:rPr lang="fr-FR" dirty="0">
                <a:solidFill>
                  <a:schemeClr val="accent1"/>
                </a:solidFill>
              </a:rPr>
              <a:t>Leaders: E. Ortega-</a:t>
            </a:r>
            <a:r>
              <a:rPr lang="fr-FR" dirty="0" err="1">
                <a:solidFill>
                  <a:schemeClr val="accent1"/>
                </a:solidFill>
              </a:rPr>
              <a:t>Retuerta</a:t>
            </a:r>
            <a:r>
              <a:rPr lang="fr-FR" dirty="0">
                <a:solidFill>
                  <a:schemeClr val="accent1"/>
                </a:solidFill>
              </a:rPr>
              <a:t> (CNRS-LOMIC), M. </a:t>
            </a:r>
            <a:r>
              <a:rPr lang="fr-FR" dirty="0" err="1">
                <a:solidFill>
                  <a:schemeClr val="accent1"/>
                </a:solidFill>
              </a:rPr>
              <a:t>Ardyna</a:t>
            </a:r>
            <a:r>
              <a:rPr lang="fr-FR" dirty="0">
                <a:solidFill>
                  <a:schemeClr val="accent1"/>
                </a:solidFill>
              </a:rPr>
              <a:t> (CNRS-</a:t>
            </a:r>
            <a:r>
              <a:rPr lang="fr-FR" dirty="0" err="1">
                <a:solidFill>
                  <a:schemeClr val="accent1"/>
                </a:solidFill>
              </a:rPr>
              <a:t>Takuvik</a:t>
            </a:r>
            <a:r>
              <a:rPr lang="fr-FR" dirty="0">
                <a:solidFill>
                  <a:schemeClr val="accent1"/>
                </a:solidFill>
              </a:rPr>
              <a:t>);</a:t>
            </a:r>
          </a:p>
          <a:p>
            <a:pPr algn="just"/>
            <a:endParaRPr lang="fr-FR" dirty="0"/>
          </a:p>
          <a:p>
            <a:pPr algn="just"/>
            <a:r>
              <a:rPr lang="fr-FR" sz="1600" b="1" dirty="0"/>
              <a:t>Participants:</a:t>
            </a:r>
            <a:r>
              <a:rPr lang="fr-FR" sz="1600" dirty="0"/>
              <a:t> P.  Archambault  (UL-TAKUVIK),  M.  </a:t>
            </a:r>
            <a:r>
              <a:rPr lang="fr-FR" sz="1600" dirty="0" err="1"/>
              <a:t>Ardyna</a:t>
            </a:r>
            <a:r>
              <a:rPr lang="fr-FR" sz="1600" dirty="0"/>
              <a:t>  (CNRS-TAKUVIK), K.R. Arrigo (Stanford U.), D. </a:t>
            </a:r>
            <a:r>
              <a:rPr lang="fr-FR" sz="1600" dirty="0" err="1"/>
              <a:t>Berteaux</a:t>
            </a:r>
            <a:r>
              <a:rPr lang="fr-FR" sz="1600" dirty="0"/>
              <a:t> (UQAR), </a:t>
            </a:r>
            <a:r>
              <a:rPr lang="fr-FR" sz="1600" b="1" dirty="0"/>
              <a:t>L. </a:t>
            </a:r>
            <a:r>
              <a:rPr lang="fr-FR" sz="1600" b="1" dirty="0" err="1"/>
              <a:t>Chauvaud</a:t>
            </a:r>
            <a:r>
              <a:rPr lang="fr-FR" sz="1600" b="1" dirty="0"/>
              <a:t> (CNRS-LEMAR)</a:t>
            </a:r>
            <a:r>
              <a:rPr lang="fr-FR" sz="1600" dirty="0"/>
              <a:t>, O. Chastel (CNRS-CEBC), P. </a:t>
            </a:r>
            <a:r>
              <a:rPr lang="fr-FR" sz="1600" dirty="0" err="1"/>
              <a:t>Galand</a:t>
            </a:r>
            <a:r>
              <a:rPr lang="fr-FR" sz="1600" dirty="0"/>
              <a:t> (CNRS-LECOB), M. Geoffroy (</a:t>
            </a:r>
            <a:r>
              <a:rPr lang="fr-FR" sz="1600" dirty="0" err="1"/>
              <a:t>Memorial</a:t>
            </a:r>
            <a:r>
              <a:rPr lang="fr-FR" sz="1600" dirty="0"/>
              <a:t> U.), </a:t>
            </a:r>
            <a:r>
              <a:rPr lang="fr-FR" sz="1600" b="1" dirty="0"/>
              <a:t>J. </a:t>
            </a:r>
            <a:r>
              <a:rPr lang="fr-FR" sz="1600" b="1" dirty="0" err="1"/>
              <a:t>Grall</a:t>
            </a:r>
            <a:r>
              <a:rPr lang="fr-FR" sz="1600" b="1" dirty="0"/>
              <a:t> (CNRS-LEMAR)</a:t>
            </a:r>
            <a:r>
              <a:rPr lang="fr-FR" sz="1600" dirty="0"/>
              <a:t>, P. </a:t>
            </a:r>
            <a:r>
              <a:rPr lang="fr-FR" sz="1600" dirty="0" err="1"/>
              <a:t>Gourvil</a:t>
            </a:r>
            <a:r>
              <a:rPr lang="fr-FR" sz="1600" dirty="0"/>
              <a:t> (CNRS-Roscoff), F. Joux (CNRS-LOMIC), P. </a:t>
            </a:r>
            <a:r>
              <a:rPr lang="fr-FR" sz="1600" dirty="0" err="1"/>
              <a:t>Legagneux</a:t>
            </a:r>
            <a:r>
              <a:rPr lang="fr-FR" sz="1600" dirty="0"/>
              <a:t> (CNRS-CEBC-UL), A. Lopes Dos Santos (Nanyang Tech. U), C. Michel (DFO), </a:t>
            </a:r>
            <a:r>
              <a:rPr lang="fr-FR" sz="1600" b="1" dirty="0"/>
              <a:t>F. Olivier (MNHN-BOREA)</a:t>
            </a:r>
            <a:r>
              <a:rPr lang="fr-FR" sz="1600" dirty="0"/>
              <a:t>, A.-C. </a:t>
            </a:r>
            <a:r>
              <a:rPr lang="fr-FR" sz="1600" dirty="0" err="1"/>
              <a:t>Baudoux</a:t>
            </a:r>
            <a:r>
              <a:rPr lang="fr-FR" sz="1600" dirty="0"/>
              <a:t> (CNRS-Roscoff), I. </a:t>
            </a:r>
            <a:r>
              <a:rPr lang="fr-FR" sz="1600" dirty="0" err="1"/>
              <a:t>Probert</a:t>
            </a:r>
            <a:r>
              <a:rPr lang="fr-FR" sz="1600" dirty="0"/>
              <a:t> (CNRS-Roscoff), D. </a:t>
            </a:r>
            <a:r>
              <a:rPr lang="fr-FR" sz="1600" dirty="0" err="1"/>
              <a:t>Vaulot</a:t>
            </a:r>
            <a:r>
              <a:rPr lang="fr-FR" sz="1600" dirty="0"/>
              <a:t> (CNRS-Roscoff), F. Vézina (UQAR), S. </a:t>
            </a:r>
            <a:r>
              <a:rPr lang="fr-FR" sz="1600" dirty="0" err="1"/>
              <a:t>Yau</a:t>
            </a:r>
            <a:r>
              <a:rPr lang="fr-FR" sz="1600" dirty="0"/>
              <a:t> (CNRS-BIOM)</a:t>
            </a:r>
          </a:p>
        </p:txBody>
      </p:sp>
      <p:sp>
        <p:nvSpPr>
          <p:cNvPr id="6" name="ZoneTexte 5">
            <a:extLst>
              <a:ext uri="{FF2B5EF4-FFF2-40B4-BE49-F238E27FC236}">
                <a16:creationId xmlns:a16="http://schemas.microsoft.com/office/drawing/2014/main" id="{16EB89F8-9A30-A042-B587-5A08AAC2D81D}"/>
              </a:ext>
            </a:extLst>
          </p:cNvPr>
          <p:cNvSpPr txBox="1"/>
          <p:nvPr/>
        </p:nvSpPr>
        <p:spPr>
          <a:xfrm>
            <a:off x="737069" y="3288957"/>
            <a:ext cx="7533592" cy="2031325"/>
          </a:xfrm>
          <a:prstGeom prst="rect">
            <a:avLst/>
          </a:prstGeom>
          <a:noFill/>
        </p:spPr>
        <p:txBody>
          <a:bodyPr wrap="square" rtlCol="0">
            <a:spAutoFit/>
          </a:bodyPr>
          <a:lstStyle/>
          <a:p>
            <a:pPr algn="just"/>
            <a:r>
              <a:rPr lang="fr-FR" b="1" dirty="0">
                <a:solidFill>
                  <a:schemeClr val="accent1"/>
                </a:solidFill>
              </a:rPr>
              <a:t>Objectif spécifique: </a:t>
            </a:r>
            <a:r>
              <a:rPr lang="fr-FR" dirty="0">
                <a:solidFill>
                  <a:schemeClr val="accent1"/>
                </a:solidFill>
              </a:rPr>
              <a:t>étude des voies de transfert du carbone et de la matière organique dans les réseaux trophiques benthiques sur 20 stations.  Utilisation des acides gras marqueurs (FA) pour décrire le régime alimentaire des consommateurs secondaires. Signatures isotopiques </a:t>
            </a:r>
            <a:r>
              <a:rPr lang="el-GR" dirty="0">
                <a:solidFill>
                  <a:schemeClr val="accent1"/>
                </a:solidFill>
              </a:rPr>
              <a:t>δ13</a:t>
            </a:r>
            <a:r>
              <a:rPr lang="fr-FR" dirty="0">
                <a:solidFill>
                  <a:schemeClr val="accent1"/>
                </a:solidFill>
              </a:rPr>
              <a:t>C et </a:t>
            </a:r>
            <a:r>
              <a:rPr lang="el-GR" dirty="0">
                <a:solidFill>
                  <a:schemeClr val="accent1"/>
                </a:solidFill>
              </a:rPr>
              <a:t>δ15</a:t>
            </a:r>
            <a:r>
              <a:rPr lang="fr-FR" dirty="0">
                <a:solidFill>
                  <a:schemeClr val="accent1"/>
                </a:solidFill>
              </a:rPr>
              <a:t>N pour tracer les transferts de MO au sein des assemblages benthiques (quantification des importances relatives des différentes sources de MO) qui constituent une ressource essentielle pour mammifères et oiseaux marins. </a:t>
            </a:r>
          </a:p>
        </p:txBody>
      </p:sp>
    </p:spTree>
    <p:extLst>
      <p:ext uri="{BB962C8B-B14F-4D97-AF65-F5344CB8AC3E}">
        <p14:creationId xmlns:p14="http://schemas.microsoft.com/office/powerpoint/2010/main" val="401779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1E9A41A5-CD3F-AC4C-BA1A-76E42D044C32}"/>
              </a:ext>
            </a:extLst>
          </p:cNvPr>
          <p:cNvSpPr txBox="1"/>
          <p:nvPr/>
        </p:nvSpPr>
        <p:spPr>
          <a:xfrm>
            <a:off x="112894" y="23892"/>
            <a:ext cx="1949188" cy="369332"/>
          </a:xfrm>
          <a:prstGeom prst="rect">
            <a:avLst/>
          </a:prstGeom>
          <a:noFill/>
        </p:spPr>
        <p:txBody>
          <a:bodyPr wrap="none" rtlCol="0">
            <a:spAutoFit/>
          </a:bodyPr>
          <a:lstStyle/>
          <a:p>
            <a:pPr algn="ctr"/>
            <a:r>
              <a:rPr lang="fr-FR" b="1" dirty="0"/>
              <a:t>Analyses prévues :</a:t>
            </a:r>
            <a:endParaRPr lang="fr-FR" dirty="0"/>
          </a:p>
        </p:txBody>
      </p:sp>
      <p:sp>
        <p:nvSpPr>
          <p:cNvPr id="3" name="ZoneTexte 2">
            <a:extLst>
              <a:ext uri="{FF2B5EF4-FFF2-40B4-BE49-F238E27FC236}">
                <a16:creationId xmlns:a16="http://schemas.microsoft.com/office/drawing/2014/main" id="{FE0DBEC3-E7A1-B04B-A34F-4B2ED73A9F19}"/>
              </a:ext>
            </a:extLst>
          </p:cNvPr>
          <p:cNvSpPr txBox="1"/>
          <p:nvPr/>
        </p:nvSpPr>
        <p:spPr>
          <a:xfrm>
            <a:off x="277793" y="636607"/>
            <a:ext cx="8785184" cy="4801314"/>
          </a:xfrm>
          <a:prstGeom prst="rect">
            <a:avLst/>
          </a:prstGeom>
          <a:noFill/>
        </p:spPr>
        <p:txBody>
          <a:bodyPr wrap="square" rtlCol="0">
            <a:spAutoFit/>
          </a:bodyPr>
          <a:lstStyle/>
          <a:p>
            <a:pPr marL="342900" indent="-342900">
              <a:buAutoNum type="arabicParenR"/>
            </a:pPr>
            <a:r>
              <a:rPr lang="fr-FR" b="1" dirty="0"/>
              <a:t>Echantillonnage des sources </a:t>
            </a:r>
            <a:r>
              <a:rPr lang="fr-FR" b="1" dirty="0" err="1"/>
              <a:t>pelagiques</a:t>
            </a:r>
            <a:r>
              <a:rPr lang="fr-FR" b="1" dirty="0"/>
              <a:t> et benthiques </a:t>
            </a:r>
            <a:r>
              <a:rPr lang="fr-FR" dirty="0"/>
              <a:t>(signatures </a:t>
            </a:r>
            <a:r>
              <a:rPr lang="fr-FR" dirty="0">
                <a:latin typeface="Symbol" pitchFamily="2" charset="2"/>
              </a:rPr>
              <a:t>d</a:t>
            </a:r>
            <a:r>
              <a:rPr lang="fr-FR" baseline="30000" dirty="0"/>
              <a:t>13</a:t>
            </a:r>
            <a:r>
              <a:rPr lang="fr-FR" dirty="0"/>
              <a:t>C and </a:t>
            </a:r>
            <a:r>
              <a:rPr lang="fr-FR" dirty="0">
                <a:latin typeface="Symbol" pitchFamily="2" charset="2"/>
              </a:rPr>
              <a:t>d</a:t>
            </a:r>
            <a:r>
              <a:rPr lang="fr-FR" baseline="30000" dirty="0"/>
              <a:t>15</a:t>
            </a:r>
            <a:r>
              <a:rPr lang="fr-FR" dirty="0"/>
              <a:t>N, profils en acides gras): </a:t>
            </a:r>
          </a:p>
          <a:p>
            <a:pPr marL="800100" lvl="1" indent="-342900">
              <a:buAutoNum type="alphaLcParenR"/>
            </a:pPr>
            <a:r>
              <a:rPr lang="fr-FR" i="1" dirty="0" err="1"/>
              <a:t>Particulate</a:t>
            </a:r>
            <a:r>
              <a:rPr lang="fr-FR" i="1" dirty="0"/>
              <a:t> </a:t>
            </a:r>
            <a:r>
              <a:rPr lang="fr-FR" i="1" dirty="0" err="1"/>
              <a:t>Organic</a:t>
            </a:r>
            <a:r>
              <a:rPr lang="fr-FR" i="1" dirty="0"/>
              <a:t> </a:t>
            </a:r>
            <a:r>
              <a:rPr lang="fr-FR" i="1" dirty="0" err="1"/>
              <a:t>Matter</a:t>
            </a:r>
            <a:r>
              <a:rPr lang="fr-FR" dirty="0"/>
              <a:t> (POM) et </a:t>
            </a:r>
            <a:r>
              <a:rPr lang="fr-FR" i="1" dirty="0" err="1"/>
              <a:t>cytométrie</a:t>
            </a:r>
            <a:r>
              <a:rPr lang="fr-FR" i="1" dirty="0"/>
              <a:t> de flux</a:t>
            </a:r>
            <a:r>
              <a:rPr lang="fr-FR" dirty="0"/>
              <a:t> au pic de </a:t>
            </a:r>
            <a:r>
              <a:rPr lang="fr-FR" dirty="0" err="1"/>
              <a:t>subsurface</a:t>
            </a:r>
            <a:r>
              <a:rPr lang="fr-FR" dirty="0"/>
              <a:t> en </a:t>
            </a:r>
            <a:r>
              <a:rPr lang="fr-FR" dirty="0" err="1"/>
              <a:t>Chl</a:t>
            </a:r>
            <a:r>
              <a:rPr lang="fr-FR" dirty="0"/>
              <a:t> </a:t>
            </a:r>
            <a:r>
              <a:rPr lang="fr-FR" i="1" dirty="0"/>
              <a:t>a</a:t>
            </a:r>
            <a:r>
              <a:rPr lang="fr-FR" dirty="0"/>
              <a:t> et au-dessus du fond;</a:t>
            </a:r>
          </a:p>
          <a:p>
            <a:pPr marL="800100" lvl="1" indent="-342900">
              <a:buAutoNum type="alphaLcParenR"/>
            </a:pPr>
            <a:r>
              <a:rPr lang="fr-FR" i="1" dirty="0" err="1"/>
              <a:t>Sedimentary</a:t>
            </a:r>
            <a:r>
              <a:rPr lang="fr-FR" i="1" dirty="0"/>
              <a:t> </a:t>
            </a:r>
            <a:r>
              <a:rPr lang="fr-FR" i="1" dirty="0" err="1"/>
              <a:t>Organic</a:t>
            </a:r>
            <a:r>
              <a:rPr lang="fr-FR" i="1" dirty="0"/>
              <a:t> </a:t>
            </a:r>
            <a:r>
              <a:rPr lang="fr-FR" i="1" dirty="0" err="1"/>
              <a:t>Matter</a:t>
            </a:r>
            <a:r>
              <a:rPr lang="fr-FR" i="1" dirty="0"/>
              <a:t> </a:t>
            </a:r>
            <a:r>
              <a:rPr lang="fr-FR" dirty="0"/>
              <a:t>(SOM).</a:t>
            </a:r>
          </a:p>
          <a:p>
            <a:pPr marL="800100" lvl="1" indent="-342900">
              <a:buAutoNum type="alphaLcParenR"/>
            </a:pPr>
            <a:endParaRPr lang="fr-FR" dirty="0"/>
          </a:p>
          <a:p>
            <a:pPr marL="342900" indent="-342900">
              <a:buAutoNum type="arabicParenR"/>
            </a:pPr>
            <a:r>
              <a:rPr lang="fr-FR" b="1" dirty="0"/>
              <a:t>Echantillonnage des espèces benthiques:</a:t>
            </a:r>
            <a:r>
              <a:rPr lang="fr-FR" dirty="0"/>
              <a:t> </a:t>
            </a:r>
          </a:p>
          <a:p>
            <a:pPr marL="800100" lvl="1" indent="-342900">
              <a:buAutoNum type="alphaLcParenR"/>
            </a:pPr>
            <a:r>
              <a:rPr lang="fr-FR" i="1" dirty="0"/>
              <a:t>Biodiversité</a:t>
            </a:r>
            <a:r>
              <a:rPr lang="fr-FR" dirty="0"/>
              <a:t> (chalut Agassiz et carottier Box-</a:t>
            </a:r>
            <a:r>
              <a:rPr lang="fr-FR" dirty="0" err="1"/>
              <a:t>core</a:t>
            </a:r>
            <a:r>
              <a:rPr lang="fr-FR" dirty="0"/>
              <a:t>);</a:t>
            </a:r>
          </a:p>
          <a:p>
            <a:pPr marL="800100" lvl="1" indent="-342900">
              <a:buAutoNum type="alphaLcParenR"/>
            </a:pPr>
            <a:r>
              <a:rPr lang="fr-FR" i="1" dirty="0"/>
              <a:t>Consommateurs Benthiques Dominants </a:t>
            </a:r>
            <a:r>
              <a:rPr lang="fr-FR" dirty="0"/>
              <a:t>(</a:t>
            </a:r>
            <a:r>
              <a:rPr lang="fr-FR" dirty="0">
                <a:latin typeface="Symbol" pitchFamily="2" charset="2"/>
              </a:rPr>
              <a:t>d</a:t>
            </a:r>
            <a:r>
              <a:rPr lang="fr-FR" baseline="30000" dirty="0"/>
              <a:t>13</a:t>
            </a:r>
            <a:r>
              <a:rPr lang="fr-FR" dirty="0"/>
              <a:t>C and </a:t>
            </a:r>
            <a:r>
              <a:rPr lang="fr-FR" dirty="0">
                <a:latin typeface="Symbol" pitchFamily="2" charset="2"/>
              </a:rPr>
              <a:t>d</a:t>
            </a:r>
            <a:r>
              <a:rPr lang="fr-FR" baseline="30000" dirty="0"/>
              <a:t>15</a:t>
            </a:r>
            <a:r>
              <a:rPr lang="fr-FR" dirty="0"/>
              <a:t>N SIS sur 20 espèces);</a:t>
            </a:r>
          </a:p>
          <a:p>
            <a:pPr marL="800100" lvl="1" indent="-342900">
              <a:buAutoNum type="alphaLcParenR"/>
            </a:pPr>
            <a:r>
              <a:rPr lang="fr-FR" i="1" dirty="0"/>
              <a:t>3 or 4 filtreurs </a:t>
            </a:r>
            <a:r>
              <a:rPr lang="fr-FR" dirty="0"/>
              <a:t>(</a:t>
            </a:r>
            <a:r>
              <a:rPr lang="fr-FR" dirty="0">
                <a:latin typeface="Symbol" pitchFamily="2" charset="2"/>
              </a:rPr>
              <a:t>d</a:t>
            </a:r>
            <a:r>
              <a:rPr lang="fr-FR" baseline="30000" dirty="0"/>
              <a:t>13</a:t>
            </a:r>
            <a:r>
              <a:rPr lang="fr-FR" dirty="0"/>
              <a:t>C et </a:t>
            </a:r>
            <a:r>
              <a:rPr lang="fr-FR" dirty="0">
                <a:latin typeface="Symbol" pitchFamily="2" charset="2"/>
              </a:rPr>
              <a:t>d</a:t>
            </a:r>
            <a:r>
              <a:rPr lang="fr-FR" baseline="30000" dirty="0"/>
              <a:t>15</a:t>
            </a:r>
            <a:r>
              <a:rPr lang="fr-FR" dirty="0"/>
              <a:t>N SIS  et profils en AG sur glandes digestives et muscles).</a:t>
            </a:r>
          </a:p>
          <a:p>
            <a:pPr marL="800100" lvl="1" indent="-342900">
              <a:buAutoNum type="alphaLcParenR"/>
            </a:pPr>
            <a:endParaRPr lang="fr-FR" dirty="0"/>
          </a:p>
          <a:p>
            <a:pPr marL="342900" indent="-342900">
              <a:buAutoNum type="arabicParenR"/>
            </a:pPr>
            <a:r>
              <a:rPr lang="fr-FR" b="1" dirty="0"/>
              <a:t>Ponctuellement échantillons CSIA sur les sources et les espèces benthiques;</a:t>
            </a:r>
          </a:p>
          <a:p>
            <a:pPr marL="342900" indent="-342900">
              <a:buAutoNum type="arabicParenR"/>
            </a:pPr>
            <a:endParaRPr lang="fr-FR" b="1" dirty="0"/>
          </a:p>
          <a:p>
            <a:pPr marL="342900" indent="-342900">
              <a:buAutoNum type="arabicParenR"/>
            </a:pPr>
            <a:r>
              <a:rPr lang="fr-FR" b="1" dirty="0"/>
              <a:t>Echantillons </a:t>
            </a:r>
            <a:r>
              <a:rPr lang="fr-FR" b="1" dirty="0" err="1"/>
              <a:t>Zooplanctoniques</a:t>
            </a:r>
            <a:r>
              <a:rPr lang="fr-FR" b="1" dirty="0"/>
              <a:t> :</a:t>
            </a:r>
            <a:r>
              <a:rPr lang="fr-FR" dirty="0"/>
              <a:t> </a:t>
            </a:r>
          </a:p>
          <a:p>
            <a:pPr marL="800100" lvl="1" indent="-342900">
              <a:buAutoNum type="alphaLcParenR"/>
            </a:pPr>
            <a:r>
              <a:rPr lang="fr-FR" i="1" dirty="0"/>
              <a:t>Composantes Dominantes </a:t>
            </a:r>
            <a:r>
              <a:rPr lang="fr-FR" dirty="0"/>
              <a:t>(</a:t>
            </a:r>
            <a:r>
              <a:rPr lang="fr-FR" dirty="0">
                <a:latin typeface="Symbol" pitchFamily="2" charset="2"/>
              </a:rPr>
              <a:t>d</a:t>
            </a:r>
            <a:r>
              <a:rPr lang="fr-FR" baseline="30000" dirty="0"/>
              <a:t>13</a:t>
            </a:r>
            <a:r>
              <a:rPr lang="fr-FR" dirty="0"/>
              <a:t>C et </a:t>
            </a:r>
            <a:r>
              <a:rPr lang="fr-FR" dirty="0">
                <a:latin typeface="Symbol" pitchFamily="2" charset="2"/>
              </a:rPr>
              <a:t>d</a:t>
            </a:r>
            <a:r>
              <a:rPr lang="fr-FR" baseline="30000" dirty="0"/>
              <a:t>15</a:t>
            </a:r>
            <a:r>
              <a:rPr lang="fr-FR" dirty="0"/>
              <a:t>N SIS);</a:t>
            </a:r>
          </a:p>
          <a:p>
            <a:pPr marL="342900" indent="-342900">
              <a:buAutoNum type="arabicParenR"/>
            </a:pPr>
            <a:endParaRPr lang="fr-FR" dirty="0"/>
          </a:p>
          <a:p>
            <a:endParaRPr lang="fr-FR" dirty="0"/>
          </a:p>
        </p:txBody>
      </p:sp>
    </p:spTree>
    <p:extLst>
      <p:ext uri="{BB962C8B-B14F-4D97-AF65-F5344CB8AC3E}">
        <p14:creationId xmlns:p14="http://schemas.microsoft.com/office/powerpoint/2010/main" val="393123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1E9A41A5-CD3F-AC4C-BA1A-76E42D044C32}"/>
              </a:ext>
            </a:extLst>
          </p:cNvPr>
          <p:cNvSpPr txBox="1"/>
          <p:nvPr/>
        </p:nvSpPr>
        <p:spPr>
          <a:xfrm>
            <a:off x="146816" y="23892"/>
            <a:ext cx="1881349" cy="369332"/>
          </a:xfrm>
          <a:prstGeom prst="rect">
            <a:avLst/>
          </a:prstGeom>
          <a:noFill/>
        </p:spPr>
        <p:txBody>
          <a:bodyPr wrap="none" rtlCol="0">
            <a:spAutoFit/>
          </a:bodyPr>
          <a:lstStyle/>
          <a:p>
            <a:pPr algn="ctr"/>
            <a:r>
              <a:rPr lang="fr-FR" b="1" dirty="0"/>
              <a:t>Budget demandé:</a:t>
            </a:r>
            <a:endParaRPr lang="fr-FR" dirty="0"/>
          </a:p>
        </p:txBody>
      </p:sp>
      <p:sp>
        <p:nvSpPr>
          <p:cNvPr id="3" name="ZoneTexte 2">
            <a:extLst>
              <a:ext uri="{FF2B5EF4-FFF2-40B4-BE49-F238E27FC236}">
                <a16:creationId xmlns:a16="http://schemas.microsoft.com/office/drawing/2014/main" id="{FE0DBEC3-E7A1-B04B-A34F-4B2ED73A9F19}"/>
              </a:ext>
            </a:extLst>
          </p:cNvPr>
          <p:cNvSpPr txBox="1"/>
          <p:nvPr/>
        </p:nvSpPr>
        <p:spPr>
          <a:xfrm>
            <a:off x="277793" y="636607"/>
            <a:ext cx="8785184" cy="1200329"/>
          </a:xfrm>
          <a:prstGeom prst="rect">
            <a:avLst/>
          </a:prstGeom>
          <a:noFill/>
        </p:spPr>
        <p:txBody>
          <a:bodyPr wrap="square" rtlCol="0">
            <a:spAutoFit/>
          </a:bodyPr>
          <a:lstStyle/>
          <a:p>
            <a:pPr marL="342900" indent="-342900">
              <a:buAutoNum type="arabicParenR"/>
            </a:pPr>
            <a:r>
              <a:rPr lang="fr-FR" b="1" dirty="0"/>
              <a:t>50  k€ pour les analyses trophiques;</a:t>
            </a:r>
          </a:p>
          <a:p>
            <a:pPr marL="342900" indent="-342900">
              <a:buAutoNum type="arabicParenR"/>
            </a:pPr>
            <a:endParaRPr lang="fr-FR" b="1" dirty="0"/>
          </a:p>
          <a:p>
            <a:pPr marL="342900" indent="-342900">
              <a:buAutoNum type="arabicParenR"/>
            </a:pPr>
            <a:r>
              <a:rPr lang="fr-FR" b="1" dirty="0"/>
              <a:t>½ bourse de thèse de Doctorat affectée au LEMAR.</a:t>
            </a:r>
            <a:endParaRPr lang="fr-FR" dirty="0"/>
          </a:p>
          <a:p>
            <a:pPr marL="342900" indent="-342900">
              <a:buAutoNum type="arabicParenR"/>
            </a:pPr>
            <a:endParaRPr lang="fr-FR" dirty="0"/>
          </a:p>
        </p:txBody>
      </p:sp>
      <p:pic>
        <p:nvPicPr>
          <p:cNvPr id="1026" name="Picture 2">
            <a:extLst>
              <a:ext uri="{FF2B5EF4-FFF2-40B4-BE49-F238E27FC236}">
                <a16:creationId xmlns:a16="http://schemas.microsoft.com/office/drawing/2014/main" id="{D3B90B4A-DCA2-C84D-926B-47A8182EAC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825" y="1836936"/>
            <a:ext cx="7014258" cy="4655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0288322"/>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1468</TotalTime>
  <Words>507</Words>
  <Application>Microsoft Macintosh PowerPoint</Application>
  <PresentationFormat>Affichage à l'écran (4:3)</PresentationFormat>
  <Paragraphs>39</Paragraphs>
  <Slides>5</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5</vt:i4>
      </vt:variant>
    </vt:vector>
  </HeadingPairs>
  <TitlesOfParts>
    <vt:vector size="10" baseType="lpstr">
      <vt:lpstr>Arial</vt:lpstr>
      <vt:lpstr>Calibri</vt:lpstr>
      <vt:lpstr>Calibri Light</vt:lpstr>
      <vt:lpstr>Symbol</vt:lpstr>
      <vt:lpstr>Thème Office</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Frédéric OLIVIER</dc:creator>
  <cp:lastModifiedBy>Frédéric OLIVIER</cp:lastModifiedBy>
  <cp:revision>7</cp:revision>
  <dcterms:created xsi:type="dcterms:W3CDTF">2022-01-04T14:54:59Z</dcterms:created>
  <dcterms:modified xsi:type="dcterms:W3CDTF">2022-01-12T08:59:26Z</dcterms:modified>
</cp:coreProperties>
</file>