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8225" cy="42483088"/>
  <p:notesSz cx="9928225" cy="6669088"/>
  <p:defaultTextStyle>
    <a:defPPr>
      <a:defRPr lang="fr-FR"/>
    </a:defPPr>
    <a:lvl1pPr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078020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15603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23405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312079" algn="l" defTabSz="20780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0390099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1246811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1454613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16624158" algn="l" defTabSz="20780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381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66300"/>
    <a:srgbClr val="F8A56F"/>
    <a:srgbClr val="448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9" autoAdjust="0"/>
  </p:normalViewPr>
  <p:slideViewPr>
    <p:cSldViewPr snapToGrid="0" snapToObjects="1">
      <p:cViewPr>
        <p:scale>
          <a:sx n="50" d="100"/>
          <a:sy n="50" d="100"/>
        </p:scale>
        <p:origin x="102" y="2196"/>
      </p:cViewPr>
      <p:guideLst>
        <p:guide orient="horz" pos="13381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 descr="\\ender\SctxComm\CHARTE GRAPHIQUE\_Charte-projet 2014\GABARITS\INTERNE\ENTETE\Links\Traits bas de page + logo ULR\Traits bas de page se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" y="6340267"/>
            <a:ext cx="9643824" cy="1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6920456" y="6412823"/>
            <a:ext cx="3051286" cy="2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38" tIns="47419" rIns="94838" bIns="47419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1100">
                <a:latin typeface="Gill Sans Light" charset="0"/>
              </a:rPr>
              <a:t>UMR 7266 Littoral Environnement et Sociétés</a:t>
            </a:r>
          </a:p>
        </p:txBody>
      </p:sp>
      <p:pic>
        <p:nvPicPr>
          <p:cNvPr id="307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72" y="5920359"/>
            <a:ext cx="908365" cy="4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8" descr="LIENSs_trans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" y="69471"/>
            <a:ext cx="782538" cy="69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4A9F-F6DF-4ADF-8F1E-7FB18176C910}" type="datetimeFigureOut">
              <a:rPr lang="fr-FR" smtClean="0"/>
              <a:pPr/>
              <a:t>24/10/2017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62425" y="833438"/>
            <a:ext cx="1603375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09925"/>
            <a:ext cx="7943850" cy="2625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34125"/>
            <a:ext cx="4302125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334125"/>
            <a:ext cx="4303713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21EF-42C4-4E69-8F78-FF136BB36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9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21EF-42C4-4E69-8F78-FF136BB365F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617" y="13197301"/>
            <a:ext cx="25710991" cy="910632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7234" y="24073750"/>
            <a:ext cx="21173758" cy="10856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9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B95AA-4202-9744-8F6B-479A0EBED856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615BE-C8C7-A74B-921A-72262453D1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AB0F-571F-2845-B9F1-5C51D1BE01C3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62DBA-34E3-1C4E-B98A-A94EDF51E03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29963" y="1701300"/>
            <a:ext cx="6805851" cy="36248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2411" y="1701300"/>
            <a:ext cx="19913415" cy="36248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05B66-DB2D-944F-A927-B2BFCB9C50E8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1B29F-8C5F-2148-B9A8-C65C38AD18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55DC2-C379-DE4B-8AC6-70FA6EB54606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AD33-4CE5-744B-ACE2-43D36005F67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3" y="27299319"/>
            <a:ext cx="25710991" cy="8437613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403" y="18006151"/>
            <a:ext cx="25710991" cy="929317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7802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60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405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207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9009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81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61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415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9A01C-FE13-E946-B500-D28BCCEAE412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74C6B-3DF7-034D-99E6-69AF77D098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91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2411" y="9912727"/>
            <a:ext cx="13359633" cy="2803687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76181" y="9912727"/>
            <a:ext cx="13359633" cy="2803687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0039-758D-BD45-AC58-B2EB2D58E2A2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55F78-7C83-754A-9262-1054EB01B9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3" y="9509526"/>
            <a:ext cx="13364886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8020" indent="0">
              <a:buNone/>
              <a:defRPr sz="9100" b="1"/>
            </a:lvl2pPr>
            <a:lvl3pPr marL="4156039" indent="0">
              <a:buNone/>
              <a:defRPr sz="8200" b="1"/>
            </a:lvl3pPr>
            <a:lvl4pPr marL="6234059" indent="0">
              <a:buNone/>
              <a:defRPr sz="7300" b="1"/>
            </a:lvl4pPr>
            <a:lvl5pPr marL="8312079" indent="0">
              <a:buNone/>
              <a:defRPr sz="7300" b="1"/>
            </a:lvl5pPr>
            <a:lvl6pPr marL="10390099" indent="0">
              <a:buNone/>
              <a:defRPr sz="7300" b="1"/>
            </a:lvl6pPr>
            <a:lvl7pPr marL="12468118" indent="0">
              <a:buNone/>
              <a:defRPr sz="7300" b="1"/>
            </a:lvl7pPr>
            <a:lvl8pPr marL="14546138" indent="0">
              <a:buNone/>
              <a:defRPr sz="7300" b="1"/>
            </a:lvl8pPr>
            <a:lvl9pPr marL="1662415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413" y="13472644"/>
            <a:ext cx="13364886" cy="24476949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5682" y="9509526"/>
            <a:ext cx="13370134" cy="396311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78020" indent="0">
              <a:buNone/>
              <a:defRPr sz="9100" b="1"/>
            </a:lvl2pPr>
            <a:lvl3pPr marL="4156039" indent="0">
              <a:buNone/>
              <a:defRPr sz="8200" b="1"/>
            </a:lvl3pPr>
            <a:lvl4pPr marL="6234059" indent="0">
              <a:buNone/>
              <a:defRPr sz="7300" b="1"/>
            </a:lvl4pPr>
            <a:lvl5pPr marL="8312079" indent="0">
              <a:buNone/>
              <a:defRPr sz="7300" b="1"/>
            </a:lvl5pPr>
            <a:lvl6pPr marL="10390099" indent="0">
              <a:buNone/>
              <a:defRPr sz="7300" b="1"/>
            </a:lvl6pPr>
            <a:lvl7pPr marL="12468118" indent="0">
              <a:buNone/>
              <a:defRPr sz="7300" b="1"/>
            </a:lvl7pPr>
            <a:lvl8pPr marL="14546138" indent="0">
              <a:buNone/>
              <a:defRPr sz="7300" b="1"/>
            </a:lvl8pPr>
            <a:lvl9pPr marL="1662415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5682" y="13472644"/>
            <a:ext cx="13370134" cy="24476949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59C0A-85F4-4D40-AAC4-B619409E7844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2D451-42F2-0A46-B1E9-3BCC1EAEB5C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261ED-6752-A943-BAF2-7157378FBB5B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478EA-1CFA-3747-AAC4-9D4C1BC68D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A3581-570C-3743-A892-9BB86CCFABE1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DA19-ABA7-E147-A308-992BD77B92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51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413" y="1691458"/>
            <a:ext cx="9951459" cy="719852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6216" y="1691460"/>
            <a:ext cx="16909600" cy="36258140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413" y="8889983"/>
            <a:ext cx="9951459" cy="29059617"/>
          </a:xfrm>
        </p:spPr>
        <p:txBody>
          <a:bodyPr/>
          <a:lstStyle>
            <a:lvl1pPr marL="0" indent="0">
              <a:buNone/>
              <a:defRPr sz="6400"/>
            </a:lvl1pPr>
            <a:lvl2pPr marL="2078020" indent="0">
              <a:buNone/>
              <a:defRPr sz="5500"/>
            </a:lvl2pPr>
            <a:lvl3pPr marL="4156039" indent="0">
              <a:buNone/>
              <a:defRPr sz="4500"/>
            </a:lvl3pPr>
            <a:lvl4pPr marL="6234059" indent="0">
              <a:buNone/>
              <a:defRPr sz="4100"/>
            </a:lvl4pPr>
            <a:lvl5pPr marL="8312079" indent="0">
              <a:buNone/>
              <a:defRPr sz="4100"/>
            </a:lvl5pPr>
            <a:lvl6pPr marL="10390099" indent="0">
              <a:buNone/>
              <a:defRPr sz="4100"/>
            </a:lvl6pPr>
            <a:lvl7pPr marL="12468118" indent="0">
              <a:buNone/>
              <a:defRPr sz="4100"/>
            </a:lvl7pPr>
            <a:lvl8pPr marL="14546138" indent="0">
              <a:buNone/>
              <a:defRPr sz="4100"/>
            </a:lvl8pPr>
            <a:lvl9pPr marL="1662415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D7699-1C84-FF4F-9773-48DCEA0E7C67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2731B-7BB9-FC4D-B646-D2E2F86ADE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8864" y="29738164"/>
            <a:ext cx="18148935" cy="35107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864" y="3795941"/>
            <a:ext cx="18148935" cy="25489853"/>
          </a:xfrm>
        </p:spPr>
        <p:txBody>
          <a:bodyPr/>
          <a:lstStyle>
            <a:lvl1pPr marL="0" indent="0">
              <a:buNone/>
              <a:defRPr sz="14500"/>
            </a:lvl1pPr>
            <a:lvl2pPr marL="2078020" indent="0">
              <a:buNone/>
              <a:defRPr sz="12700"/>
            </a:lvl2pPr>
            <a:lvl3pPr marL="4156039" indent="0">
              <a:buNone/>
              <a:defRPr sz="10900"/>
            </a:lvl3pPr>
            <a:lvl4pPr marL="6234059" indent="0">
              <a:buNone/>
              <a:defRPr sz="9100"/>
            </a:lvl4pPr>
            <a:lvl5pPr marL="8312079" indent="0">
              <a:buNone/>
              <a:defRPr sz="9100"/>
            </a:lvl5pPr>
            <a:lvl6pPr marL="10390099" indent="0">
              <a:buNone/>
              <a:defRPr sz="9100"/>
            </a:lvl6pPr>
            <a:lvl7pPr marL="12468118" indent="0">
              <a:buNone/>
              <a:defRPr sz="9100"/>
            </a:lvl7pPr>
            <a:lvl8pPr marL="14546138" indent="0">
              <a:buNone/>
              <a:defRPr sz="9100"/>
            </a:lvl8pPr>
            <a:lvl9pPr marL="16624158" indent="0">
              <a:buNone/>
              <a:defRPr sz="91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8864" y="33248924"/>
            <a:ext cx="18148935" cy="4985858"/>
          </a:xfrm>
        </p:spPr>
        <p:txBody>
          <a:bodyPr/>
          <a:lstStyle>
            <a:lvl1pPr marL="0" indent="0">
              <a:buNone/>
              <a:defRPr sz="6400"/>
            </a:lvl1pPr>
            <a:lvl2pPr marL="2078020" indent="0">
              <a:buNone/>
              <a:defRPr sz="5500"/>
            </a:lvl2pPr>
            <a:lvl3pPr marL="4156039" indent="0">
              <a:buNone/>
              <a:defRPr sz="4500"/>
            </a:lvl3pPr>
            <a:lvl4pPr marL="6234059" indent="0">
              <a:buNone/>
              <a:defRPr sz="4100"/>
            </a:lvl4pPr>
            <a:lvl5pPr marL="8312079" indent="0">
              <a:buNone/>
              <a:defRPr sz="4100"/>
            </a:lvl5pPr>
            <a:lvl6pPr marL="10390099" indent="0">
              <a:buNone/>
              <a:defRPr sz="4100"/>
            </a:lvl6pPr>
            <a:lvl7pPr marL="12468118" indent="0">
              <a:buNone/>
              <a:defRPr sz="4100"/>
            </a:lvl7pPr>
            <a:lvl8pPr marL="14546138" indent="0">
              <a:buNone/>
              <a:defRPr sz="4100"/>
            </a:lvl8pPr>
            <a:lvl9pPr marL="1662415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02800-8EE3-2D47-8CBE-B23ACD6C8534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E5B1C-AD41-AC4C-93B3-64D8A0D7461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411" y="1701293"/>
            <a:ext cx="27223403" cy="7080515"/>
          </a:xfrm>
          <a:prstGeom prst="rect">
            <a:avLst/>
          </a:prstGeom>
        </p:spPr>
        <p:txBody>
          <a:bodyPr vert="horz" lIns="415604" tIns="207802" rIns="415604" bIns="20780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1" y="9912727"/>
            <a:ext cx="27223403" cy="28036873"/>
          </a:xfrm>
          <a:prstGeom prst="rect">
            <a:avLst/>
          </a:prstGeom>
        </p:spPr>
        <p:txBody>
          <a:bodyPr vert="horz" lIns="415604" tIns="207802" rIns="415604" bIns="20780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411" y="39375534"/>
            <a:ext cx="7057919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B50CA-0F84-9840-ACB0-669EEA64E1D8}" type="datetimeFigureOut">
              <a:rPr lang="fr-FR" smtClean="0"/>
              <a:pPr>
                <a:defRPr/>
              </a:pPr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4810" y="39375534"/>
            <a:ext cx="9578605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7895" y="39375534"/>
            <a:ext cx="7057919" cy="2261830"/>
          </a:xfrm>
          <a:prstGeom prst="rect">
            <a:avLst/>
          </a:prstGeom>
        </p:spPr>
        <p:txBody>
          <a:bodyPr vert="horz" lIns="415604" tIns="207802" rIns="415604" bIns="20780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08A42E-3795-D345-927C-310D4B924E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078020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8515" indent="-1558515" algn="l" defTabSz="2078020" rtl="0" eaLnBrk="1" latinLnBrk="0" hangingPunct="1">
        <a:spcBef>
          <a:spcPct val="20000"/>
        </a:spcBef>
        <a:buFont typeface="Arial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782" indent="-1298762" algn="l" defTabSz="2078020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195049" indent="-1039010" algn="l" defTabSz="2078020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73069" indent="-1039010" algn="l" defTabSz="207802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51089" indent="-1039010" algn="l" defTabSz="207802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0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712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514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3168" indent="-1039010" algn="l" defTabSz="207802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8020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603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405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207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90099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811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613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4158" algn="l" defTabSz="20780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loge umr teti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096" y="13862261"/>
            <a:ext cx="1657896" cy="11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126291" y="-15947"/>
            <a:ext cx="16656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Action Prospective     </a:t>
            </a:r>
          </a:p>
          <a:p>
            <a:r>
              <a:rPr lang="fr-FR" sz="9600" dirty="0" smtClean="0"/>
              <a:t>« Observatoires scientifiques         Milieux/Sociétés »</a:t>
            </a:r>
          </a:p>
          <a:p>
            <a:r>
              <a:rPr lang="fr-FR" sz="8800" dirty="0" smtClean="0"/>
              <a:t>                     GDR </a:t>
            </a:r>
            <a:r>
              <a:rPr lang="fr-FR" sz="8800" dirty="0" err="1" smtClean="0"/>
              <a:t>Magis</a:t>
            </a:r>
            <a:r>
              <a:rPr lang="fr-FR" sz="8800" dirty="0" smtClean="0"/>
              <a:t> </a:t>
            </a:r>
            <a:endParaRPr lang="fr-FR" sz="8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573" y="3590621"/>
            <a:ext cx="2653363" cy="23524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2073" y="19600521"/>
            <a:ext cx="1414054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800" dirty="0"/>
              <a:t>Les enjeux mondiaux et globaux actuels autour de l’environnement et du climat face aux enjeux territoriaux du développement durable incitent les scientifiques (et autres partenaires) à concevoir et mettre en place des observatoires Milieux/Sociétés (du point de vue scientifique, technique et gouvernance) et accompagner leur mise en oeuvre avec les populations et gestionnaires concernés</a:t>
            </a:r>
            <a:r>
              <a:rPr lang="fr-FR" sz="4800" dirty="0" smtClean="0"/>
              <a:t>.</a:t>
            </a:r>
          </a:p>
          <a:p>
            <a:pPr algn="just"/>
            <a:r>
              <a:rPr lang="fr-FR" sz="4800" dirty="0" smtClean="0"/>
              <a:t>De </a:t>
            </a:r>
            <a:r>
              <a:rPr lang="fr-FR" sz="4800" dirty="0"/>
              <a:t>nombreux observatoires de type divers ont déjà vu le jour : ORE, OHM, économiques, santé, territoriaux, etc. dans le cadre national ou international.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5968" y="30281720"/>
            <a:ext cx="13840128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800" dirty="0" smtClean="0"/>
              <a:t>Un modèle consensuel de l’observatoire scientifique Milieux/Sociétés est en cours de </a:t>
            </a:r>
            <a:r>
              <a:rPr lang="fr-FR" sz="4800" dirty="0" err="1" smtClean="0"/>
              <a:t>co</a:t>
            </a:r>
            <a:r>
              <a:rPr lang="fr-FR" sz="4800" dirty="0" smtClean="0"/>
              <a:t>-construction.  </a:t>
            </a:r>
          </a:p>
          <a:p>
            <a:pPr algn="just"/>
            <a:r>
              <a:rPr lang="fr-FR" sz="4800" dirty="0" smtClean="0"/>
              <a:t>Il s’appuie sur la diversité d’expériences et points de vue des membres du groupe </a:t>
            </a:r>
            <a:r>
              <a:rPr lang="fr-FR" sz="4800" dirty="0"/>
              <a:t>et en particulier sur une première représentation formelle du concept d’observatoire scientifique en appui </a:t>
            </a:r>
            <a:r>
              <a:rPr lang="fr-FR" sz="4800" dirty="0" smtClean="0"/>
              <a:t>à la gestion du territoire : </a:t>
            </a:r>
            <a:r>
              <a:rPr lang="fr-FR" sz="4800" smtClean="0"/>
              <a:t>le modèle </a:t>
            </a:r>
            <a:r>
              <a:rPr lang="fr-FR" sz="4800" dirty="0" smtClean="0"/>
              <a:t>OSAGE.</a:t>
            </a:r>
            <a:r>
              <a:rPr lang="fr-FR" sz="4800" dirty="0"/>
              <a:t>  </a:t>
            </a:r>
            <a:endParaRPr lang="fr-FR" sz="4800" dirty="0" smtClean="0"/>
          </a:p>
          <a:p>
            <a:pPr algn="just"/>
            <a:r>
              <a:rPr lang="fr-FR" altLang="fr-FR" sz="3200" dirty="0" err="1" smtClean="0">
                <a:latin typeface="Calibri" panose="020F0502020204030204" pitchFamily="34" charset="0"/>
              </a:rPr>
              <a:t>Loireau</a:t>
            </a:r>
            <a:r>
              <a:rPr lang="fr-FR" altLang="fr-FR" sz="3200" dirty="0" smtClean="0">
                <a:latin typeface="Calibri" panose="020F0502020204030204" pitchFamily="34" charset="0"/>
              </a:rPr>
              <a:t> M.,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Fargette</a:t>
            </a:r>
            <a:r>
              <a:rPr lang="fr-FR" altLang="fr-FR" sz="3200" dirty="0" smtClean="0">
                <a:latin typeface="Calibri" panose="020F0502020204030204" pitchFamily="34" charset="0"/>
              </a:rPr>
              <a:t> M.,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Desconnets</a:t>
            </a:r>
            <a:r>
              <a:rPr lang="fr-FR" altLang="fr-FR" sz="3200" dirty="0" smtClean="0">
                <a:latin typeface="Calibri" panose="020F0502020204030204" pitchFamily="34" charset="0"/>
              </a:rPr>
              <a:t> J-C.,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Khiari</a:t>
            </a:r>
            <a:r>
              <a:rPr lang="fr-FR" altLang="fr-FR" sz="3200" dirty="0" smtClean="0">
                <a:latin typeface="Calibri" panose="020F0502020204030204" pitchFamily="34" charset="0"/>
              </a:rPr>
              <a:t> H., 2017.  </a:t>
            </a:r>
            <a:r>
              <a:rPr lang="fr-FR" altLang="fr-FR" sz="3200" i="1" dirty="0" smtClean="0">
                <a:latin typeface="Calibri" panose="020F0502020204030204" pitchFamily="34" charset="0"/>
              </a:rPr>
              <a:t>Observatoire scientifique en appui aux gestionnaires de territoire : entre abstraction OSAGE et réalité ROSELT/OSS.</a:t>
            </a:r>
            <a:r>
              <a:rPr lang="fr-FR" altLang="fr-FR" sz="3200" dirty="0" smtClean="0">
                <a:latin typeface="Calibri" panose="020F0502020204030204" pitchFamily="34" charset="0"/>
              </a:rPr>
              <a:t> Numéro spécial « Autour du concept d’observatoire (en environnement) » de la revue internationale de géomatique – RIG. </a:t>
            </a:r>
            <a:r>
              <a:rPr lang="fr-FR" altLang="fr-FR" sz="3200" dirty="0" err="1" smtClean="0">
                <a:latin typeface="Calibri" panose="020F0502020204030204" pitchFamily="34" charset="0"/>
              </a:rPr>
              <a:t>Eds</a:t>
            </a:r>
            <a:r>
              <a:rPr lang="fr-FR" altLang="fr-FR" sz="3200" dirty="0" smtClean="0">
                <a:latin typeface="Calibri" panose="020F0502020204030204" pitchFamily="34" charset="0"/>
              </a:rPr>
              <a:t> Hermès, Lavoisier. 30 p. </a:t>
            </a:r>
          </a:p>
          <a:p>
            <a:pPr algn="just"/>
            <a:r>
              <a:rPr lang="fr-FR" altLang="fr-FR" sz="3200" dirty="0" err="1" smtClean="0">
                <a:latin typeface="Calibri" panose="020F0502020204030204" pitchFamily="34" charset="0"/>
              </a:rPr>
              <a:t>Loireau</a:t>
            </a:r>
            <a:r>
              <a:rPr lang="fr-FR" altLang="fr-FR" sz="3200" dirty="0" smtClean="0">
                <a:latin typeface="Calibri" panose="020F0502020204030204" pitchFamily="34" charset="0"/>
              </a:rPr>
              <a:t> </a:t>
            </a:r>
            <a:r>
              <a:rPr lang="fr-FR" altLang="fr-FR" sz="3200" dirty="0">
                <a:latin typeface="Calibri" panose="020F0502020204030204" pitchFamily="34" charset="0"/>
              </a:rPr>
              <a:t>M., </a:t>
            </a:r>
            <a:r>
              <a:rPr lang="fr-FR" altLang="fr-FR" sz="3200" dirty="0" err="1">
                <a:latin typeface="Calibri" panose="020F0502020204030204" pitchFamily="34" charset="0"/>
              </a:rPr>
              <a:t>Fargette</a:t>
            </a:r>
            <a:r>
              <a:rPr lang="fr-FR" altLang="fr-FR" sz="3200" dirty="0">
                <a:latin typeface="Calibri" panose="020F0502020204030204" pitchFamily="34" charset="0"/>
              </a:rPr>
              <a:t> M., </a:t>
            </a:r>
            <a:r>
              <a:rPr lang="fr-FR" altLang="fr-FR" sz="3200" dirty="0" err="1">
                <a:latin typeface="Calibri" panose="020F0502020204030204" pitchFamily="34" charset="0"/>
              </a:rPr>
              <a:t>Desconnets</a:t>
            </a:r>
            <a:r>
              <a:rPr lang="fr-FR" altLang="fr-FR" sz="3200" dirty="0">
                <a:latin typeface="Calibri" panose="020F0502020204030204" pitchFamily="34" charset="0"/>
              </a:rPr>
              <a:t> J-C., </a:t>
            </a:r>
            <a:r>
              <a:rPr lang="fr-FR" altLang="fr-FR" sz="3200" dirty="0" err="1">
                <a:latin typeface="Calibri" panose="020F0502020204030204" pitchFamily="34" charset="0"/>
              </a:rPr>
              <a:t>Mougenot</a:t>
            </a:r>
            <a:r>
              <a:rPr lang="fr-FR" altLang="fr-FR" sz="3200" dirty="0">
                <a:latin typeface="Calibri" panose="020F0502020204030204" pitchFamily="34" charset="0"/>
              </a:rPr>
              <a:t> I., </a:t>
            </a:r>
            <a:r>
              <a:rPr lang="fr-FR" altLang="fr-FR" sz="3200" dirty="0" err="1">
                <a:latin typeface="Calibri" panose="020F0502020204030204" pitchFamily="34" charset="0"/>
              </a:rPr>
              <a:t>Libourel</a:t>
            </a:r>
            <a:r>
              <a:rPr lang="fr-FR" altLang="fr-FR" sz="3200" dirty="0">
                <a:latin typeface="Calibri" panose="020F0502020204030204" pitchFamily="34" charset="0"/>
              </a:rPr>
              <a:t> T. </a:t>
            </a:r>
            <a:r>
              <a:rPr lang="fr-FR" altLang="fr-FR" sz="3200" i="1" dirty="0">
                <a:latin typeface="Calibri" panose="020F0502020204030204" pitchFamily="34" charset="0"/>
              </a:rPr>
              <a:t>Observatoire Scientifique en Appui à la </a:t>
            </a:r>
            <a:r>
              <a:rPr lang="fr-FR" altLang="fr-FR" sz="3200" i="1" dirty="0" err="1">
                <a:latin typeface="Calibri" panose="020F0502020204030204" pitchFamily="34" charset="0"/>
              </a:rPr>
              <a:t>GEstion</a:t>
            </a:r>
            <a:r>
              <a:rPr lang="fr-FR" altLang="fr-FR" sz="3200" i="1" dirty="0">
                <a:latin typeface="Calibri" panose="020F0502020204030204" pitchFamily="34" charset="0"/>
              </a:rPr>
              <a:t> du territoire (OSAGE) : entre espaces, temps, milieux, sociétés et informatique.</a:t>
            </a:r>
            <a:r>
              <a:rPr lang="fr-FR" altLang="fr-FR" sz="3200" dirty="0">
                <a:latin typeface="Calibri" panose="020F0502020204030204" pitchFamily="34" charset="0"/>
              </a:rPr>
              <a:t> 2015, 14 p. </a:t>
            </a:r>
            <a:r>
              <a:rPr lang="fr-FR" altLang="fr-FR" sz="3200" dirty="0" err="1">
                <a:latin typeface="Calibri" panose="020F0502020204030204" pitchFamily="34" charset="0"/>
              </a:rPr>
              <a:t>multigr</a:t>
            </a:r>
            <a:r>
              <a:rPr lang="fr-FR" altLang="fr-FR" sz="3200" dirty="0">
                <a:latin typeface="Calibri" panose="020F0502020204030204" pitchFamily="34" charset="0"/>
              </a:rPr>
              <a:t>. Conférence Internationale Annuelle SAGEO : Spatial </a:t>
            </a:r>
            <a:r>
              <a:rPr lang="fr-FR" altLang="fr-FR" sz="3200" dirty="0" err="1">
                <a:latin typeface="Calibri" panose="020F0502020204030204" pitchFamily="34" charset="0"/>
              </a:rPr>
              <a:t>Analysis</a:t>
            </a:r>
            <a:r>
              <a:rPr lang="fr-FR" altLang="fr-FR" sz="3200" dirty="0">
                <a:latin typeface="Calibri" panose="020F0502020204030204" pitchFamily="34" charset="0"/>
              </a:rPr>
              <a:t> and </a:t>
            </a:r>
            <a:r>
              <a:rPr lang="fr-FR" altLang="fr-FR" sz="3200" dirty="0" err="1">
                <a:latin typeface="Calibri" panose="020F0502020204030204" pitchFamily="34" charset="0"/>
              </a:rPr>
              <a:t>Geomatics</a:t>
            </a:r>
            <a:r>
              <a:rPr lang="fr-FR" altLang="fr-FR" sz="3200" dirty="0">
                <a:latin typeface="Calibri" panose="020F0502020204030204" pitchFamily="34" charset="0"/>
              </a:rPr>
              <a:t>, Grenoble (</a:t>
            </a:r>
            <a:r>
              <a:rPr lang="fr-FR" altLang="fr-FR" sz="3200" dirty="0" smtClean="0">
                <a:latin typeface="Calibri" panose="020F0502020204030204" pitchFamily="34" charset="0"/>
              </a:rPr>
              <a:t>FRA), 2014/11/24-27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1699343" y="28705468"/>
            <a:ext cx="671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L’observatoire</a:t>
            </a:r>
            <a:endParaRPr lang="fr-FR" sz="88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13268" y="28371792"/>
            <a:ext cx="29340093" cy="12283080"/>
          </a:xfrm>
          <a:prstGeom prst="roundRect">
            <a:avLst/>
          </a:prstGeom>
          <a:noFill/>
          <a:ln w="92075">
            <a:gradFill>
              <a:gsLst>
                <a:gs pos="0">
                  <a:schemeClr val="tx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698814" y="17960617"/>
            <a:ext cx="89875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Contexte et enjeux</a:t>
            </a:r>
            <a:endParaRPr lang="fr-FR" sz="8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5958466" y="19688547"/>
            <a:ext cx="1361459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 smtClean="0"/>
              <a:t>L’action prospective </a:t>
            </a:r>
            <a:r>
              <a:rPr lang="fr-FR" sz="4800" dirty="0"/>
              <a:t>se donne comme objectif d’être un lieu et un outil 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/>
              <a:t>de collaboration, d’échanges et de sensibilisation/formation à partir d’expériences d’observatoires et/ou de modèles d’observatoires existants, à partir de points de vue (par discipline, domaine d’application, réseau, région),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/>
              <a:t>de </a:t>
            </a:r>
            <a:r>
              <a:rPr lang="fr-FR" sz="4800" dirty="0" err="1"/>
              <a:t>co</a:t>
            </a:r>
            <a:r>
              <a:rPr lang="fr-FR" sz="4800" dirty="0"/>
              <a:t>-construction d’une vision partagée </a:t>
            </a:r>
            <a:r>
              <a:rPr lang="fr-FR" sz="4800" dirty="0" smtClean="0"/>
              <a:t>d’observatoires scientifiques Milieux/Sociétés,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fr-FR" sz="4800" dirty="0" smtClean="0"/>
              <a:t>de </a:t>
            </a:r>
            <a:r>
              <a:rPr lang="fr-FR" sz="4800" dirty="0"/>
              <a:t>clarification des liens entre </a:t>
            </a:r>
            <a:r>
              <a:rPr lang="fr-FR" sz="4800" dirty="0" smtClean="0"/>
              <a:t>observatoires </a:t>
            </a:r>
            <a:r>
              <a:rPr lang="fr-FR" sz="4800" dirty="0"/>
              <a:t>et infrastructures de </a:t>
            </a:r>
            <a:r>
              <a:rPr lang="fr-FR" sz="4800" dirty="0" smtClean="0"/>
              <a:t>données</a:t>
            </a:r>
            <a:endParaRPr lang="fr-FR" sz="48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161412" y="6070669"/>
            <a:ext cx="2770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Coordinateurs :</a:t>
            </a:r>
            <a:r>
              <a:rPr lang="fr-FR" sz="3200" dirty="0" smtClean="0"/>
              <a:t> </a:t>
            </a:r>
            <a:r>
              <a:rPr lang="fr-FR" sz="3200" dirty="0"/>
              <a:t>Maud </a:t>
            </a:r>
            <a:r>
              <a:rPr lang="fr-FR" sz="3200" dirty="0" err="1"/>
              <a:t>Loireau</a:t>
            </a:r>
            <a:r>
              <a:rPr lang="fr-FR" sz="3200" baseline="30000" dirty="0"/>
              <a:t>(4)</a:t>
            </a:r>
            <a:r>
              <a:rPr lang="fr-FR" sz="3200" dirty="0"/>
              <a:t>, André </a:t>
            </a:r>
            <a:r>
              <a:rPr lang="fr-FR" sz="3200" dirty="0" err="1" smtClean="0"/>
              <a:t>Miralles</a:t>
            </a:r>
            <a:r>
              <a:rPr lang="fr-FR" sz="3200" baseline="30000" dirty="0" smtClean="0"/>
              <a:t>(14)</a:t>
            </a:r>
            <a:r>
              <a:rPr lang="fr-FR" sz="3200" dirty="0"/>
              <a:t> </a:t>
            </a:r>
            <a:r>
              <a:rPr lang="fr-FR" sz="3200" b="1" dirty="0" smtClean="0"/>
              <a:t>Contributeurs : </a:t>
            </a:r>
            <a:r>
              <a:rPr lang="fr-FR" sz="2800" dirty="0" smtClean="0"/>
              <a:t>Nicolas Arnaud</a:t>
            </a:r>
            <a:r>
              <a:rPr lang="fr-FR" sz="2800" baseline="30000" dirty="0" smtClean="0"/>
              <a:t>(7)</a:t>
            </a:r>
            <a:r>
              <a:rPr lang="fr-FR" sz="2800" dirty="0" smtClean="0"/>
              <a:t>, Marie-Laure </a:t>
            </a:r>
            <a:r>
              <a:rPr lang="fr-FR" sz="2800" dirty="0" err="1" smtClean="0"/>
              <a:t>Betbeder</a:t>
            </a:r>
            <a:r>
              <a:rPr lang="fr-FR" sz="2800" baseline="30000" dirty="0" smtClean="0"/>
              <a:t>(5)</a:t>
            </a:r>
            <a:r>
              <a:rPr lang="fr-FR" sz="2800" dirty="0" smtClean="0"/>
              <a:t>, </a:t>
            </a:r>
            <a:r>
              <a:rPr lang="fr-FR" sz="2800" dirty="0"/>
              <a:t>Sylvie </a:t>
            </a:r>
            <a:r>
              <a:rPr lang="fr-FR" sz="2800" dirty="0" smtClean="0"/>
              <a:t>Damy</a:t>
            </a:r>
            <a:r>
              <a:rPr lang="fr-FR" sz="2800" baseline="30000" dirty="0" smtClean="0"/>
              <a:t>(3)</a:t>
            </a:r>
            <a:r>
              <a:rPr lang="fr-FR" sz="2800" dirty="0" smtClean="0"/>
              <a:t>,  Jean-Christophe </a:t>
            </a:r>
            <a:r>
              <a:rPr lang="fr-FR" sz="2800" dirty="0" err="1" smtClean="0"/>
              <a:t>Desconnets</a:t>
            </a:r>
            <a:r>
              <a:rPr lang="fr-FR" sz="2800" baseline="30000" dirty="0" smtClean="0"/>
              <a:t>(4)</a:t>
            </a:r>
            <a:r>
              <a:rPr lang="fr-FR" sz="2800" dirty="0" smtClean="0"/>
              <a:t>, </a:t>
            </a:r>
            <a:r>
              <a:rPr lang="fr-FR" sz="2800" dirty="0"/>
              <a:t>Mireille </a:t>
            </a:r>
            <a:r>
              <a:rPr lang="fr-FR" sz="2800" dirty="0" err="1" smtClean="0"/>
              <a:t>Fargette</a:t>
            </a:r>
            <a:r>
              <a:rPr lang="fr-FR" sz="2800" baseline="30000" dirty="0"/>
              <a:t>(4)</a:t>
            </a:r>
            <a:r>
              <a:rPr lang="fr-FR" sz="2800" dirty="0" smtClean="0"/>
              <a:t>, Françoise </a:t>
            </a:r>
            <a:r>
              <a:rPr lang="fr-FR" sz="2800" dirty="0" err="1" smtClean="0"/>
              <a:t>Gourmelon</a:t>
            </a:r>
            <a:r>
              <a:rPr lang="fr-FR" sz="2800" baseline="30000" dirty="0" smtClean="0"/>
              <a:t>(8)</a:t>
            </a:r>
            <a:r>
              <a:rPr lang="fr-FR" sz="2800" dirty="0" smtClean="0"/>
              <a:t>, </a:t>
            </a:r>
            <a:r>
              <a:rPr lang="fr-FR" sz="2800" dirty="0" err="1" smtClean="0"/>
              <a:t>Benedicte</a:t>
            </a:r>
            <a:r>
              <a:rPr lang="fr-FR" sz="2800" dirty="0" smtClean="0"/>
              <a:t> </a:t>
            </a:r>
            <a:r>
              <a:rPr lang="fr-FR" sz="2800" dirty="0" err="1" smtClean="0"/>
              <a:t>Herrmann</a:t>
            </a:r>
            <a:r>
              <a:rPr lang="fr-FR" sz="2800" baseline="30000" dirty="0" smtClean="0"/>
              <a:t>(5)</a:t>
            </a:r>
            <a:r>
              <a:rPr lang="fr-FR" sz="2800" dirty="0" smtClean="0"/>
              <a:t>, </a:t>
            </a:r>
            <a:r>
              <a:rPr lang="fr-FR" sz="2800" dirty="0"/>
              <a:t>Anne </a:t>
            </a:r>
            <a:r>
              <a:rPr lang="fr-FR" sz="2800" dirty="0" smtClean="0"/>
              <a:t>Laurent</a:t>
            </a:r>
            <a:r>
              <a:rPr lang="fr-FR" sz="2800" baseline="30000" dirty="0" smtClean="0"/>
              <a:t>(11)</a:t>
            </a:r>
            <a:r>
              <a:rPr lang="fr-FR" sz="2800" dirty="0" smtClean="0"/>
              <a:t>, </a:t>
            </a:r>
            <a:r>
              <a:rPr lang="fr-FR" sz="2800" dirty="0"/>
              <a:t>Xavier </a:t>
            </a:r>
            <a:r>
              <a:rPr lang="fr-FR" sz="2800" dirty="0" smtClean="0"/>
              <a:t>Lazzaro</a:t>
            </a:r>
            <a:r>
              <a:rPr lang="fr-FR" sz="2800" baseline="50000" dirty="0"/>
              <a:t> </a:t>
            </a:r>
            <a:r>
              <a:rPr lang="fr-FR" sz="2800" baseline="30000" dirty="0"/>
              <a:t>(1)</a:t>
            </a:r>
            <a:r>
              <a:rPr lang="fr-FR" sz="2800" dirty="0" smtClean="0"/>
              <a:t>, </a:t>
            </a:r>
            <a:r>
              <a:rPr lang="fr-FR" sz="2800" dirty="0"/>
              <a:t>Emilie </a:t>
            </a:r>
            <a:r>
              <a:rPr lang="fr-FR" sz="2800" dirty="0" err="1" smtClean="0"/>
              <a:t>Lerigoleur</a:t>
            </a:r>
            <a:r>
              <a:rPr lang="fr-FR" sz="2800" baseline="30000" dirty="0" smtClean="0"/>
              <a:t>(6)</a:t>
            </a:r>
            <a:r>
              <a:rPr lang="fr-FR" sz="2800" dirty="0" smtClean="0"/>
              <a:t>, </a:t>
            </a:r>
            <a:r>
              <a:rPr lang="fr-FR" sz="2800" dirty="0"/>
              <a:t>Thérèse </a:t>
            </a:r>
            <a:r>
              <a:rPr lang="fr-FR" sz="2800" dirty="0" err="1" smtClean="0"/>
              <a:t>Libourel</a:t>
            </a:r>
            <a:r>
              <a:rPr lang="fr-FR" sz="2800" baseline="30000" dirty="0" smtClean="0"/>
              <a:t>(4)</a:t>
            </a:r>
            <a:r>
              <a:rPr lang="fr-FR" sz="2800" dirty="0" smtClean="0"/>
              <a:t>, Arnaud Martin</a:t>
            </a:r>
            <a:r>
              <a:rPr lang="fr-FR" sz="2800" baseline="30000" dirty="0" smtClean="0"/>
              <a:t>(2)</a:t>
            </a:r>
            <a:r>
              <a:rPr lang="fr-FR" sz="2800" dirty="0" smtClean="0"/>
              <a:t>, Christine </a:t>
            </a:r>
            <a:r>
              <a:rPr lang="fr-FR" sz="2800" dirty="0" err="1" smtClean="0"/>
              <a:t>Plumejeaud</a:t>
            </a:r>
            <a:r>
              <a:rPr lang="fr-FR" sz="2800" dirty="0" smtClean="0"/>
              <a:t>-Perreau</a:t>
            </a:r>
            <a:r>
              <a:rPr lang="fr-FR" sz="2800" baseline="30000" dirty="0" smtClean="0">
                <a:solidFill>
                  <a:prstClr val="black"/>
                </a:solidFill>
              </a:rPr>
              <a:t>(10)</a:t>
            </a:r>
            <a:r>
              <a:rPr lang="fr-FR" sz="2800" dirty="0" smtClean="0"/>
              <a:t>, Mathias Rouan</a:t>
            </a:r>
            <a:r>
              <a:rPr lang="fr-FR" sz="2800" baseline="30000" dirty="0" smtClean="0"/>
              <a:t>(8)</a:t>
            </a:r>
            <a:endParaRPr lang="fr-FR" sz="28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677775" cy="511492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161412" y="41120483"/>
            <a:ext cx="2920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Colloque </a:t>
            </a:r>
            <a:r>
              <a:rPr lang="fr-FR" sz="4000" dirty="0" err="1" smtClean="0"/>
              <a:t>DataBFC</a:t>
            </a:r>
            <a:r>
              <a:rPr lang="fr-FR" sz="4000" dirty="0" smtClean="0"/>
              <a:t> : ouvrir et gérer les données de la recherche en Bourgogne Franche-Comté, MSHE Besançon, 13-15 novembre 2017</a:t>
            </a:r>
            <a:endParaRPr lang="fr-FR" sz="4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21411" y="-323165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), 2014/11/24-27.</a:t>
            </a:r>
            <a:endParaRPr kumimoji="0" lang="fr-FR" altLang="fr-F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314" y="30320285"/>
            <a:ext cx="12664828" cy="879635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267986" y="39334860"/>
            <a:ext cx="714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(Modèle simplifié </a:t>
            </a:r>
            <a:r>
              <a:rPr lang="fr-FR" sz="2800" dirty="0"/>
              <a:t>de </a:t>
            </a:r>
            <a:r>
              <a:rPr lang="fr-FR" sz="2800" dirty="0" err="1"/>
              <a:t>Loireau</a:t>
            </a:r>
            <a:r>
              <a:rPr lang="fr-FR" sz="2800" dirty="0"/>
              <a:t> et al., 2017, 2015 )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53041" y="16727526"/>
            <a:ext cx="2010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http</a:t>
            </a:r>
            <a:r>
              <a:rPr lang="fr-FR" sz="3600" dirty="0"/>
              <a:t>://</a:t>
            </a:r>
            <a:r>
              <a:rPr lang="fr-FR" sz="3600" dirty="0" smtClean="0"/>
              <a:t>gdr-magis.imag.fr</a:t>
            </a:r>
          </a:p>
          <a:p>
            <a:r>
              <a:rPr lang="fr-FR" sz="3600" dirty="0"/>
              <a:t>http://</a:t>
            </a:r>
            <a:r>
              <a:rPr lang="fr-FR" sz="3600" dirty="0" smtClean="0"/>
              <a:t>gdr-magis.imag.fr/actions-prospectives/observatoires-scientifiques-milieuxsocietes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4" y="3739331"/>
            <a:ext cx="1905000" cy="190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12" y="8339125"/>
            <a:ext cx="13512837" cy="84331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49899" y="10474317"/>
            <a:ext cx="55167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/>
              <a:t>BOREA </a:t>
            </a:r>
            <a:r>
              <a:rPr lang="fr-FR" sz="2000" baseline="50000" dirty="0"/>
              <a:t>(1) </a:t>
            </a:r>
            <a:r>
              <a:rPr lang="fr-FR" sz="2000" dirty="0"/>
              <a:t>(</a:t>
            </a:r>
            <a:r>
              <a:rPr lang="fr-FR" sz="2000" u="sng" dirty="0"/>
              <a:t>Paris</a:t>
            </a:r>
            <a:r>
              <a:rPr lang="fr-FR" sz="2000" dirty="0"/>
              <a:t>, Bolivie, </a:t>
            </a:r>
            <a:r>
              <a:rPr lang="fr-FR" sz="2000" dirty="0" smtClean="0"/>
              <a:t>…)</a:t>
            </a:r>
          </a:p>
          <a:p>
            <a:pPr algn="r"/>
            <a:r>
              <a:rPr lang="fr-FR" sz="3600" dirty="0"/>
              <a:t>LETG </a:t>
            </a:r>
            <a:r>
              <a:rPr lang="fr-FR" sz="2000" baseline="50000" dirty="0"/>
              <a:t>(8) </a:t>
            </a:r>
            <a:endParaRPr lang="fr-FR" sz="2000" baseline="50000" dirty="0" smtClean="0"/>
          </a:p>
          <a:p>
            <a:pPr algn="r"/>
            <a:r>
              <a:rPr lang="fr-FR" sz="2000" dirty="0" smtClean="0"/>
              <a:t>(</a:t>
            </a:r>
            <a:r>
              <a:rPr lang="fr-FR" sz="2000" dirty="0"/>
              <a:t>Nantes, </a:t>
            </a:r>
            <a:r>
              <a:rPr lang="fr-FR" sz="2000" u="sng" dirty="0"/>
              <a:t>Brest</a:t>
            </a:r>
            <a:r>
              <a:rPr lang="fr-FR" sz="2000" dirty="0"/>
              <a:t>, Rennes, Caen</a:t>
            </a:r>
            <a:r>
              <a:rPr lang="fr-FR" sz="2000" dirty="0" smtClean="0"/>
              <a:t>)</a:t>
            </a:r>
          </a:p>
          <a:p>
            <a:pPr algn="r"/>
            <a:endParaRPr lang="fr-FR" sz="3200" dirty="0" smtClean="0"/>
          </a:p>
          <a:p>
            <a:pPr algn="r"/>
            <a:endParaRPr lang="fr-FR" sz="1600" dirty="0"/>
          </a:p>
          <a:p>
            <a:pPr algn="r"/>
            <a:r>
              <a:rPr lang="fr-FR" sz="3600" dirty="0" err="1" smtClean="0"/>
              <a:t>LIENSs</a:t>
            </a:r>
            <a:r>
              <a:rPr lang="fr-FR" sz="3600" dirty="0" smtClean="0"/>
              <a:t> </a:t>
            </a:r>
            <a:r>
              <a:rPr lang="fr-FR" sz="2000" baseline="50000" dirty="0">
                <a:solidFill>
                  <a:prstClr val="black"/>
                </a:solidFill>
              </a:rPr>
              <a:t>(10) </a:t>
            </a:r>
            <a:r>
              <a:rPr lang="fr-FR" sz="2000" dirty="0"/>
              <a:t>(La Rochelle)</a:t>
            </a:r>
            <a:endParaRPr lang="fr-FR" sz="2000" baseline="50000" dirty="0">
              <a:solidFill>
                <a:prstClr val="black"/>
              </a:solidFill>
            </a:endParaRPr>
          </a:p>
          <a:p>
            <a:pPr algn="r"/>
            <a:endParaRPr lang="fr-FR" sz="2800" dirty="0" smtClean="0"/>
          </a:p>
          <a:p>
            <a:pPr algn="r"/>
            <a:endParaRPr lang="fr-FR" sz="2800" dirty="0" smtClean="0"/>
          </a:p>
          <a:p>
            <a:pPr algn="r"/>
            <a:endParaRPr lang="fr-FR" sz="3600" dirty="0"/>
          </a:p>
          <a:p>
            <a:pPr algn="r"/>
            <a:r>
              <a:rPr lang="fr-FR" sz="3600" dirty="0" smtClean="0"/>
              <a:t>GEODE </a:t>
            </a:r>
            <a:r>
              <a:rPr lang="fr-FR" sz="2000" baseline="50000" dirty="0"/>
              <a:t>(6)  </a:t>
            </a:r>
            <a:r>
              <a:rPr lang="fr-FR" sz="2000" dirty="0"/>
              <a:t>(Toulouse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3584545" y="11263038"/>
            <a:ext cx="79816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FEMTO-ST </a:t>
            </a:r>
            <a:r>
              <a:rPr lang="fr-FR" sz="2000" baseline="50000" dirty="0"/>
              <a:t>(5)</a:t>
            </a:r>
            <a:r>
              <a:rPr lang="fr-FR" sz="2000" dirty="0"/>
              <a:t> (Besançon</a:t>
            </a:r>
            <a:r>
              <a:rPr lang="fr-FR" sz="2000" dirty="0" smtClean="0"/>
              <a:t>)</a:t>
            </a:r>
          </a:p>
          <a:p>
            <a:r>
              <a:rPr lang="fr-FR" sz="3600" dirty="0"/>
              <a:t>Chrono-environnement </a:t>
            </a:r>
            <a:r>
              <a:rPr lang="fr-FR" sz="2000" baseline="50000" dirty="0"/>
              <a:t>(3)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smtClean="0"/>
              <a:t>(</a:t>
            </a:r>
            <a:r>
              <a:rPr lang="fr-FR" sz="2000" u="sng" dirty="0"/>
              <a:t>Besançon</a:t>
            </a:r>
            <a:r>
              <a:rPr lang="fr-FR" sz="2000" dirty="0"/>
              <a:t> , Montbéliard, </a:t>
            </a:r>
            <a:r>
              <a:rPr lang="fr-FR" sz="2000" dirty="0" smtClean="0"/>
              <a:t>…)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3600" dirty="0" smtClean="0"/>
              <a:t>CEFE</a:t>
            </a:r>
            <a:r>
              <a:rPr lang="fr-FR" sz="2000" dirty="0" smtClean="0"/>
              <a:t> </a:t>
            </a:r>
            <a:r>
              <a:rPr lang="fr-FR" sz="2000" baseline="50000" dirty="0"/>
              <a:t>(2) </a:t>
            </a:r>
            <a:r>
              <a:rPr lang="fr-FR" sz="2000" dirty="0"/>
              <a:t>(Montpellier)</a:t>
            </a:r>
          </a:p>
          <a:p>
            <a:r>
              <a:rPr lang="fr-FR" sz="3600" dirty="0" smtClean="0"/>
              <a:t>Espace-DEV </a:t>
            </a:r>
            <a:r>
              <a:rPr lang="fr-FR" sz="2000" baseline="50000" dirty="0" smtClean="0"/>
              <a:t>(4)  </a:t>
            </a:r>
            <a:r>
              <a:rPr lang="fr-FR" sz="2000" dirty="0" smtClean="0"/>
              <a:t>(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, Perpignan, Avignon,…)</a:t>
            </a:r>
            <a:endParaRPr lang="fr-FR" sz="2000" baseline="50000" dirty="0" smtClean="0"/>
          </a:p>
          <a:p>
            <a:r>
              <a:rPr lang="fr-FR" sz="3600" dirty="0" smtClean="0"/>
              <a:t>Géoscience </a:t>
            </a:r>
            <a:r>
              <a:rPr lang="fr-FR" sz="3600" dirty="0" smtClean="0"/>
              <a:t>Montpellier </a:t>
            </a:r>
            <a:r>
              <a:rPr lang="fr-FR" sz="2000" baseline="50000" dirty="0" smtClean="0"/>
              <a:t>(7) </a:t>
            </a:r>
            <a:r>
              <a:rPr lang="fr-FR" sz="2000" dirty="0"/>
              <a:t>(Montpellier</a:t>
            </a:r>
            <a:r>
              <a:rPr lang="fr-FR" sz="2000" dirty="0" smtClean="0"/>
              <a:t>)</a:t>
            </a:r>
            <a:endParaRPr lang="fr-FR" sz="2000" baseline="50000" dirty="0" smtClean="0"/>
          </a:p>
          <a:p>
            <a:r>
              <a:rPr lang="fr-FR" sz="3600" dirty="0" smtClean="0"/>
              <a:t>LIRMM </a:t>
            </a:r>
            <a:r>
              <a:rPr lang="fr-FR" sz="2000" baseline="50000" dirty="0" smtClean="0">
                <a:solidFill>
                  <a:prstClr val="black"/>
                </a:solidFill>
              </a:rPr>
              <a:t>(11) </a:t>
            </a:r>
            <a:r>
              <a:rPr lang="fr-FR" sz="2000" dirty="0"/>
              <a:t>(Montpellier</a:t>
            </a:r>
            <a:r>
              <a:rPr lang="fr-FR" sz="2000" dirty="0" smtClean="0"/>
              <a:t>)</a:t>
            </a:r>
            <a:endParaRPr lang="fr-FR" sz="2000" baseline="50000" dirty="0" smtClean="0">
              <a:solidFill>
                <a:prstClr val="black"/>
              </a:solidFill>
            </a:endParaRPr>
          </a:p>
          <a:p>
            <a:r>
              <a:rPr lang="fr-FR" sz="3600" dirty="0" smtClean="0"/>
              <a:t>RSC</a:t>
            </a:r>
            <a:r>
              <a:rPr lang="fr-FR" sz="3600" dirty="0"/>
              <a:t>, </a:t>
            </a:r>
            <a:r>
              <a:rPr lang="fr-FR" sz="3600" dirty="0" smtClean="0"/>
              <a:t>CNRS-Lebanon </a:t>
            </a:r>
            <a:r>
              <a:rPr lang="fr-FR" sz="2000" baseline="50000" dirty="0" smtClean="0">
                <a:solidFill>
                  <a:prstClr val="black"/>
                </a:solidFill>
              </a:rPr>
              <a:t>(13)</a:t>
            </a:r>
            <a:r>
              <a:rPr lang="fr-FR" sz="3600" dirty="0" smtClean="0"/>
              <a:t> </a:t>
            </a:r>
            <a:r>
              <a:rPr lang="fr-FR" sz="2000" dirty="0"/>
              <a:t>(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, </a:t>
            </a:r>
            <a:r>
              <a:rPr lang="fr-FR" sz="2000" u="sng" dirty="0" smtClean="0"/>
              <a:t>Liban</a:t>
            </a:r>
            <a:r>
              <a:rPr lang="fr-FR" sz="2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sz="3600" dirty="0" smtClean="0"/>
              <a:t>TETIS </a:t>
            </a:r>
            <a:r>
              <a:rPr lang="fr-FR" sz="2000" baseline="50000" dirty="0" smtClean="0">
                <a:solidFill>
                  <a:prstClr val="black"/>
                </a:solidFill>
              </a:rPr>
              <a:t>(</a:t>
            </a:r>
            <a:r>
              <a:rPr lang="fr-FR" sz="2000" baseline="50000" dirty="0" smtClean="0">
                <a:solidFill>
                  <a:prstClr val="black"/>
                </a:solidFill>
              </a:rPr>
              <a:t>14)</a:t>
            </a:r>
            <a:r>
              <a:rPr lang="fr-FR" sz="3600" dirty="0" smtClean="0"/>
              <a:t> </a:t>
            </a:r>
            <a:r>
              <a:rPr lang="fr-FR" sz="2000" dirty="0" smtClean="0"/>
              <a:t>(Paris, </a:t>
            </a:r>
            <a:r>
              <a:rPr lang="fr-FR" sz="2000" u="sng" dirty="0" smtClean="0"/>
              <a:t>Montpellier</a:t>
            </a:r>
            <a:r>
              <a:rPr lang="fr-FR" sz="2000" dirty="0" smtClean="0"/>
              <a:t>)</a:t>
            </a:r>
            <a:endParaRPr lang="fr-FR" sz="20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9353309" y="7756635"/>
            <a:ext cx="103165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4800" b="1" dirty="0"/>
              <a:t>P</a:t>
            </a:r>
            <a:r>
              <a:rPr lang="fr-FR" sz="4800" b="1" dirty="0" smtClean="0"/>
              <a:t>rincipaux </a:t>
            </a:r>
            <a:r>
              <a:rPr lang="fr-FR" sz="4800" b="1" dirty="0"/>
              <a:t>observatoires participants</a:t>
            </a:r>
            <a:endParaRPr lang="fr-FR" sz="4800" b="1" dirty="0"/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r>
              <a:rPr lang="fr-FR" sz="3600" dirty="0" smtClean="0"/>
              <a:t>OBLT </a:t>
            </a:r>
            <a:r>
              <a:rPr lang="fr-FR" sz="2000" baseline="50000" dirty="0" smtClean="0"/>
              <a:t>(</a:t>
            </a:r>
            <a:r>
              <a:rPr lang="fr-FR" sz="2000" baseline="50000" dirty="0">
                <a:solidFill>
                  <a:prstClr val="black"/>
                </a:solidFill>
              </a:rPr>
              <a:t>1)  </a:t>
            </a:r>
            <a:r>
              <a:rPr lang="fr-FR" sz="2000" dirty="0"/>
              <a:t>(Bolivie, Pérou)</a:t>
            </a:r>
          </a:p>
          <a:p>
            <a:pPr algn="r"/>
            <a:r>
              <a:rPr lang="fr-FR" sz="3600" dirty="0" smtClean="0"/>
              <a:t>OHM Pyrénées Haut-Vicdessos </a:t>
            </a:r>
          </a:p>
          <a:p>
            <a:pPr algn="r"/>
            <a:r>
              <a:rPr lang="fr-FR" sz="3600" dirty="0" smtClean="0"/>
              <a:t>et haute vallée du Gave </a:t>
            </a:r>
            <a:r>
              <a:rPr lang="fr-FR" sz="2000" baseline="50000" dirty="0"/>
              <a:t>(6)</a:t>
            </a:r>
            <a:r>
              <a:rPr lang="fr-FR" sz="2000" dirty="0" smtClean="0"/>
              <a:t> (France)</a:t>
            </a:r>
          </a:p>
          <a:p>
            <a:pPr algn="r"/>
            <a:r>
              <a:rPr lang="fr-FR" sz="3600" dirty="0" smtClean="0"/>
              <a:t>OSUR</a:t>
            </a:r>
            <a:r>
              <a:rPr lang="fr-FR" sz="3600" baseline="50000" dirty="0"/>
              <a:t> </a:t>
            </a:r>
            <a:r>
              <a:rPr lang="fr-FR" sz="2000" baseline="50000" dirty="0" smtClean="0"/>
              <a:t>(8) </a:t>
            </a:r>
            <a:r>
              <a:rPr lang="fr-FR" sz="2000" dirty="0"/>
              <a:t>(France</a:t>
            </a:r>
            <a:r>
              <a:rPr lang="fr-FR" sz="2000" dirty="0" smtClean="0"/>
              <a:t>)</a:t>
            </a:r>
          </a:p>
          <a:p>
            <a:pPr algn="r"/>
            <a:r>
              <a:rPr lang="fr-FR" sz="3600" dirty="0" smtClean="0"/>
              <a:t>ZA Brest Iroise </a:t>
            </a:r>
            <a:r>
              <a:rPr lang="fr-FR" sz="2000" baseline="50000" dirty="0" smtClean="0"/>
              <a:t>(8) </a:t>
            </a:r>
            <a:r>
              <a:rPr lang="fr-FR" sz="2000" dirty="0"/>
              <a:t>(France)</a:t>
            </a:r>
            <a:r>
              <a:rPr lang="fr-FR" sz="2000" dirty="0" smtClean="0"/>
              <a:t> </a:t>
            </a:r>
          </a:p>
          <a:p>
            <a:pPr algn="r"/>
            <a:r>
              <a:rPr lang="fr-FR" sz="3600" dirty="0" smtClean="0"/>
              <a:t>O'LIFE </a:t>
            </a:r>
            <a:r>
              <a:rPr lang="fr-FR" sz="2000" baseline="50000" dirty="0">
                <a:solidFill>
                  <a:prstClr val="black"/>
                </a:solidFill>
              </a:rPr>
              <a:t>(9) </a:t>
            </a:r>
            <a:r>
              <a:rPr lang="fr-FR" sz="2000" dirty="0"/>
              <a:t>(Liban, France)</a:t>
            </a:r>
          </a:p>
          <a:p>
            <a:pPr algn="r"/>
            <a:r>
              <a:rPr lang="fr-FR" sz="3600" dirty="0" smtClean="0"/>
              <a:t>ZA Plaine </a:t>
            </a:r>
            <a:r>
              <a:rPr lang="fr-FR" sz="3600" dirty="0"/>
              <a:t>&amp; Val de </a:t>
            </a:r>
            <a:r>
              <a:rPr lang="fr-FR" sz="3600" dirty="0" smtClean="0"/>
              <a:t>Sèvre </a:t>
            </a:r>
            <a:r>
              <a:rPr lang="fr-FR" sz="2000" baseline="50000" dirty="0"/>
              <a:t>(10) </a:t>
            </a:r>
            <a:r>
              <a:rPr lang="fr-FR" sz="2000" dirty="0" smtClean="0"/>
              <a:t>(France)</a:t>
            </a:r>
            <a:r>
              <a:rPr lang="fr-FR" sz="3600" dirty="0" smtClean="0"/>
              <a:t> </a:t>
            </a:r>
          </a:p>
          <a:p>
            <a:pPr algn="r"/>
            <a:r>
              <a:rPr lang="fr-FR" sz="3600" dirty="0" smtClean="0"/>
              <a:t>OSU </a:t>
            </a:r>
            <a:r>
              <a:rPr lang="fr-FR" sz="3600" dirty="0"/>
              <a:t>OREME </a:t>
            </a:r>
            <a:r>
              <a:rPr lang="fr-FR" sz="2000" baseline="50000" dirty="0">
                <a:solidFill>
                  <a:prstClr val="black"/>
                </a:solidFill>
              </a:rPr>
              <a:t>(12) </a:t>
            </a:r>
            <a:r>
              <a:rPr lang="fr-FR" sz="2000" dirty="0"/>
              <a:t>(France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11461361" y="11648158"/>
            <a:ext cx="2123183" cy="49973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1461361" y="12147889"/>
            <a:ext cx="212318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0334309" y="13285572"/>
            <a:ext cx="3250235" cy="15948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endCxn id="9" idx="1"/>
          </p:cNvCxnSpPr>
          <p:nvPr/>
        </p:nvCxnSpPr>
        <p:spPr>
          <a:xfrm flipV="1">
            <a:off x="10334309" y="13832973"/>
            <a:ext cx="3250236" cy="104748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10334309" y="14341326"/>
            <a:ext cx="3250235" cy="53913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0334309" y="14880456"/>
            <a:ext cx="325023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10334309" y="14880456"/>
            <a:ext cx="3250235" cy="56352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0334309" y="14880456"/>
            <a:ext cx="3250235" cy="11164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5166883" y="10861349"/>
            <a:ext cx="413606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5166883" y="11263038"/>
            <a:ext cx="435938" cy="11930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166883" y="12977228"/>
            <a:ext cx="227537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166883" y="14965516"/>
            <a:ext cx="366064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s://tetis.teledetection.fr/images/about-us/logo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863" y="15748278"/>
            <a:ext cx="1828800" cy="5143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rd.fr/var/ird/storage/images/media/ird-sites-de-representation/egypte/images/logo-cnrsl-liban/247265-1-fre-FR/logo-cnrsl-liban_medi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296" y="15238419"/>
            <a:ext cx="14287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EMTO-ST Franche Comté Electronique Mécanique Thermique et Optique - Sciences et Technolog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695" y="11263038"/>
            <a:ext cx="1688694" cy="6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boratoire Chrono-environnement - UMR 6249 CNRS-UF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38" y="12060420"/>
            <a:ext cx="13906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26"/>
          <a:stretch/>
        </p:blipFill>
        <p:spPr bwMode="auto">
          <a:xfrm>
            <a:off x="19514889" y="13167498"/>
            <a:ext cx="1513940" cy="9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411" y="12861920"/>
            <a:ext cx="1714314" cy="7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LIRM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818" y="14656934"/>
            <a:ext cx="39394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borea.mnhn.fr/sites/default/files/Logo-BOREA-fina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2" y="10182332"/>
            <a:ext cx="809215" cy="8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letg.cnrs.fr/plugins/letg/images/let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79" y="11069629"/>
            <a:ext cx="76339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ienss.univ-larochelle.fr/IMG/siteon0.png?13777033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9" y="1261239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3.geode.univ-tlse2.fr/illustrations/logogeod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8" y="14666143"/>
            <a:ext cx="5715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ZoneTexte 177"/>
          <p:cNvSpPr txBox="1"/>
          <p:nvPr/>
        </p:nvSpPr>
        <p:spPr>
          <a:xfrm>
            <a:off x="12834286" y="16618429"/>
            <a:ext cx="122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© IGN</a:t>
            </a:r>
            <a:endParaRPr lang="fr-FR" sz="14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4641562" y="7756635"/>
            <a:ext cx="1305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Principaux laboratoires de recherche impliqués</a:t>
            </a:r>
            <a:endParaRPr lang="fr-FR" sz="4800" b="1" dirty="0"/>
          </a:p>
        </p:txBody>
      </p:sp>
      <p:sp>
        <p:nvSpPr>
          <p:cNvPr id="182" name="Parenthèse fermante 181"/>
          <p:cNvSpPr/>
          <p:nvPr/>
        </p:nvSpPr>
        <p:spPr>
          <a:xfrm>
            <a:off x="29669837" y="8172133"/>
            <a:ext cx="183524" cy="5471389"/>
          </a:xfrm>
          <a:prstGeom prst="rightBracket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8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eGeomatLet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imageGeomatLettre.thmx</Template>
  <TotalTime>10096</TotalTime>
  <Words>424</Words>
  <Application>Microsoft Office PowerPoint</Application>
  <PresentationFormat>Personnalisé</PresentationFormat>
  <Paragraphs>57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imageGeomatLettre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Plumejeaud-Perreau</dc:creator>
  <cp:lastModifiedBy>Emilie</cp:lastModifiedBy>
  <cp:revision>218</cp:revision>
  <cp:lastPrinted>2017-10-12T13:27:55Z</cp:lastPrinted>
  <dcterms:created xsi:type="dcterms:W3CDTF">2017-10-24T07:16:27Z</dcterms:created>
  <dcterms:modified xsi:type="dcterms:W3CDTF">2017-10-24T14:01:21Z</dcterms:modified>
</cp:coreProperties>
</file>