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2" r:id="rId4"/>
    <p:sldId id="323" r:id="rId5"/>
    <p:sldId id="300" r:id="rId6"/>
    <p:sldId id="303" r:id="rId7"/>
    <p:sldId id="302" r:id="rId8"/>
    <p:sldId id="301" r:id="rId9"/>
    <p:sldId id="304" r:id="rId10"/>
    <p:sldId id="322" r:id="rId11"/>
    <p:sldId id="306" r:id="rId12"/>
    <p:sldId id="307" r:id="rId13"/>
    <p:sldId id="324" r:id="rId14"/>
    <p:sldId id="326" r:id="rId15"/>
    <p:sldId id="311" r:id="rId16"/>
    <p:sldId id="313" r:id="rId17"/>
    <p:sldId id="325" r:id="rId18"/>
    <p:sldId id="317" r:id="rId19"/>
    <p:sldId id="318" r:id="rId20"/>
    <p:sldId id="319" r:id="rId21"/>
    <p:sldId id="320" r:id="rId2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072" y="-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DBE66-6D3D-CA45-9B3A-E2F44D822718}" type="datetimeFigureOut">
              <a:rPr lang="fr-FR" smtClean="0"/>
              <a:t>05/01/17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74D22-D93B-E04C-9CFA-E360580EFF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704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C8709-48A7-AB4E-BD34-B5466A84B0B1}" type="datetimeFigureOut">
              <a:rPr lang="fr-FR" smtClean="0"/>
              <a:t>05/01/17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B0BC2-5913-D84B-98EA-DDF5519D3E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23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12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4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888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>
            <a:normAutofit/>
          </a:bodyPr>
          <a:lstStyle>
            <a:lvl1pPr>
              <a:defRPr sz="2800">
                <a:latin typeface="Verdana"/>
                <a:cs typeface="Verdana"/>
              </a:defRPr>
            </a:lvl1pPr>
            <a:lvl2pPr>
              <a:defRPr sz="2400">
                <a:latin typeface="Verdana"/>
                <a:cs typeface="Verdana"/>
              </a:defRPr>
            </a:lvl2pPr>
            <a:lvl3pPr>
              <a:defRPr sz="2000">
                <a:latin typeface="Verdana"/>
                <a:cs typeface="Verdana"/>
              </a:defRPr>
            </a:lvl3pPr>
            <a:lvl4pPr>
              <a:defRPr sz="1800">
                <a:latin typeface="Verdana"/>
                <a:cs typeface="Verdana"/>
              </a:defRPr>
            </a:lvl4pPr>
            <a:lvl5pPr>
              <a:defRPr sz="1800">
                <a:latin typeface="Verdana"/>
                <a:cs typeface="Verdana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25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>
            <a:normAutofit/>
          </a:bodyPr>
          <a:lstStyle>
            <a:lvl1pPr>
              <a:defRPr sz="2800">
                <a:latin typeface="Verdana"/>
                <a:cs typeface="Verdana"/>
              </a:defRPr>
            </a:lvl1pPr>
            <a:lvl2pPr>
              <a:defRPr sz="2400">
                <a:latin typeface="Verdana"/>
                <a:cs typeface="Verdana"/>
              </a:defRPr>
            </a:lvl2pPr>
            <a:lvl3pPr>
              <a:defRPr sz="2000">
                <a:latin typeface="Verdana"/>
                <a:cs typeface="Verdana"/>
              </a:defRPr>
            </a:lvl3pPr>
            <a:lvl4pPr>
              <a:defRPr sz="1800">
                <a:latin typeface="Verdana"/>
                <a:cs typeface="Verdana"/>
              </a:defRPr>
            </a:lvl4pPr>
            <a:lvl5pPr>
              <a:defRPr sz="1800"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6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76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34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14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27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779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829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0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628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48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997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-12700" y="-23520"/>
            <a:ext cx="9156700" cy="572160"/>
          </a:xfrm>
          <a:prstGeom prst="rect">
            <a:avLst/>
          </a:prstGeom>
          <a:solidFill>
            <a:srgbClr val="3366FF">
              <a:alpha val="8499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12" name="image1.png"/>
          <p:cNvPicPr>
            <a:picLocks noChangeAspect="1"/>
          </p:cNvPicPr>
          <p:nvPr/>
        </p:nvPicPr>
        <p:blipFill>
          <a:blip r:embed="rId2">
            <a:extLst/>
          </a:blip>
          <a:srcRect r="50524" b="46410"/>
          <a:stretch>
            <a:fillRect/>
          </a:stretch>
        </p:blipFill>
        <p:spPr>
          <a:xfrm>
            <a:off x="2082800" y="489902"/>
            <a:ext cx="7061201" cy="4653598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 rot="16200000">
            <a:off x="-2021898" y="2560262"/>
            <a:ext cx="459243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 b="1">
                <a:solidFill>
                  <a:srgbClr val="376092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t>LATERAL 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Verdana"/>
                <a:ea typeface="Verdana"/>
                <a:cs typeface="Verdana"/>
                <a:sym typeface="Verdana"/>
              </a:defRPr>
            </a:lvl1pPr>
            <a:lvl2pPr marL="790575" indent="-333375">
              <a:spcBef>
                <a:spcPts val="600"/>
              </a:spcBef>
              <a:defRPr sz="2800">
                <a:latin typeface="Verdana"/>
                <a:ea typeface="Verdana"/>
                <a:cs typeface="Verdana"/>
                <a:sym typeface="Verdana"/>
              </a:defRPr>
            </a:lvl2pPr>
            <a:lvl3pPr marL="1234439" indent="-320039">
              <a:spcBef>
                <a:spcPts val="600"/>
              </a:spcBef>
              <a:defRPr sz="2800">
                <a:latin typeface="Verdana"/>
                <a:ea typeface="Verdana"/>
                <a:cs typeface="Verdana"/>
                <a:sym typeface="Verdana"/>
              </a:defRPr>
            </a:lvl3pPr>
            <a:lvl4pPr marL="1727200" indent="-355600">
              <a:spcBef>
                <a:spcPts val="600"/>
              </a:spcBef>
              <a:defRPr sz="2800">
                <a:latin typeface="Verdana"/>
                <a:ea typeface="Verdana"/>
                <a:cs typeface="Verdana"/>
                <a:sym typeface="Verdana"/>
              </a:defRPr>
            </a:lvl4pPr>
            <a:lvl5pPr marL="2184400" indent="-355600">
              <a:spcBef>
                <a:spcPts val="600"/>
              </a:spcBef>
              <a:defRPr sz="28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422818" y="4769961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7602925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4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14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91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50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36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5DB1-C81B-2245-8D28-9A7E63062A66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-12700" y="-23520"/>
            <a:ext cx="9156700" cy="3034062"/>
          </a:xfrm>
          <a:prstGeom prst="rect">
            <a:avLst/>
          </a:prstGeom>
          <a:solidFill>
            <a:srgbClr val="3366FF">
              <a:alpha val="84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19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05/01/17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B8F2-B056-CC45-B450-EBE52D14B93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-12700" y="-23520"/>
            <a:ext cx="9156700" cy="572160"/>
          </a:xfrm>
          <a:prstGeom prst="rect">
            <a:avLst/>
          </a:prstGeom>
          <a:solidFill>
            <a:srgbClr val="3366FF">
              <a:alpha val="84999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524" b="46410"/>
          <a:stretch/>
        </p:blipFill>
        <p:spPr>
          <a:xfrm>
            <a:off x="2082801" y="489903"/>
            <a:ext cx="7061200" cy="465359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-12700" y="551065"/>
            <a:ext cx="677108" cy="4592435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Myriad Pro"/>
                <a:cs typeface="Myriad Pro"/>
              </a:rPr>
              <a:t>LATERAL </a:t>
            </a:r>
            <a:endParaRPr lang="fr-FR" sz="3200" b="1" dirty="0">
              <a:solidFill>
                <a:schemeClr val="accent1">
                  <a:lumMod val="7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0740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23265"/>
            <a:ext cx="9144000" cy="1102519"/>
          </a:xfrm>
        </p:spPr>
        <p:txBody>
          <a:bodyPr>
            <a:normAutofit/>
          </a:bodyPr>
          <a:lstStyle/>
          <a:p>
            <a:pPr>
              <a:lnSpc>
                <a:spcPts val="5040"/>
              </a:lnSpc>
            </a:pPr>
            <a:r>
              <a:rPr lang="fr-FR" sz="4800" b="1" dirty="0" smtClean="0">
                <a:solidFill>
                  <a:srgbClr val="FFFFFF"/>
                </a:solidFill>
                <a:latin typeface="Verdana"/>
                <a:cs typeface="Verdana"/>
              </a:rPr>
              <a:t>LATERAL</a:t>
            </a:r>
            <a:endParaRPr lang="fr-FR" sz="4800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1526988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Workshop/</a:t>
            </a:r>
            <a:r>
              <a:rPr lang="fr-FR" sz="20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Scientific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fr-FR" sz="20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Commitee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2, </a:t>
            </a:r>
            <a:r>
              <a:rPr lang="fr-FR" sz="20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January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5th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2017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1" name="Picture 33" descr="LOGO LABSTICC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5699" y="3926962"/>
            <a:ext cx="2101106" cy="10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logo_thales_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3918" y="3976688"/>
            <a:ext cx="3238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3152623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latin typeface="Verdana"/>
                <a:cs typeface="Verdana"/>
              </a:rPr>
              <a:t>Workshop 1 </a:t>
            </a:r>
            <a:r>
              <a:rPr lang="fr-FR" sz="2000" b="1" dirty="0" err="1" smtClean="0">
                <a:latin typeface="Verdana"/>
                <a:cs typeface="Verdana"/>
              </a:rPr>
              <a:t>Summary</a:t>
            </a:r>
            <a:r>
              <a:rPr lang="fr-FR" sz="2000" b="1" dirty="0" smtClean="0">
                <a:latin typeface="Verdana"/>
                <a:cs typeface="Verdana"/>
              </a:rPr>
              <a:t> </a:t>
            </a:r>
            <a:endParaRPr lang="fr-FR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7982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smtClean="0"/>
              <a:t>Integrated </a:t>
            </a:r>
            <a:r>
              <a:rPr lang="fr-FR" sz="2000" dirty="0" err="1" smtClean="0"/>
              <a:t>Isolator</a:t>
            </a:r>
            <a:r>
              <a:rPr lang="fr-FR" sz="2000" dirty="0" smtClean="0"/>
              <a:t>/</a:t>
            </a:r>
            <a:r>
              <a:rPr lang="fr-FR" sz="2000" dirty="0" err="1" smtClean="0"/>
              <a:t>Circulator</a:t>
            </a:r>
            <a:endParaRPr lang="fr-FR" sz="2000" dirty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LTCC </a:t>
            </a:r>
            <a:r>
              <a:rPr lang="fr-FR" sz="1200" dirty="0" err="1" smtClean="0"/>
              <a:t>technology</a:t>
            </a:r>
            <a:endParaRPr lang="fr-FR" sz="12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Self-</a:t>
            </a:r>
            <a:r>
              <a:rPr lang="fr-FR" sz="1200" dirty="0" err="1" smtClean="0"/>
              <a:t>biased</a:t>
            </a:r>
            <a:r>
              <a:rPr lang="fr-FR" sz="1200" dirty="0" smtClean="0"/>
              <a:t> </a:t>
            </a:r>
            <a:r>
              <a:rPr lang="fr-FR" sz="1200" dirty="0" err="1" smtClean="0"/>
              <a:t>isolator</a:t>
            </a:r>
            <a:r>
              <a:rPr lang="fr-FR" sz="1200" dirty="0" smtClean="0"/>
              <a:t>  / Evaluation in Ku-band </a:t>
            </a:r>
          </a:p>
          <a:p>
            <a:pPr marL="400050" lvl="2" indent="0">
              <a:spcBef>
                <a:spcPts val="400"/>
              </a:spcBef>
              <a:spcAft>
                <a:spcPts val="400"/>
              </a:spcAft>
              <a:buNone/>
            </a:pPr>
            <a:endParaRPr lang="fr-FR" sz="2000" dirty="0" smtClean="0"/>
          </a:p>
          <a:p>
            <a:pPr marL="342900" lvl="1" indent="-342900">
              <a:buFont typeface="Arial"/>
              <a:buChar char="•"/>
            </a:pPr>
            <a:r>
              <a:rPr lang="fr-FR" sz="2000" dirty="0" smtClean="0"/>
              <a:t>Air-</a:t>
            </a:r>
            <a:r>
              <a:rPr lang="fr-FR" sz="2000" dirty="0" err="1"/>
              <a:t>C</a:t>
            </a:r>
            <a:r>
              <a:rPr lang="fr-FR" sz="2000" dirty="0" err="1" smtClean="0"/>
              <a:t>avity</a:t>
            </a:r>
            <a:r>
              <a:rPr lang="fr-FR" sz="2000" dirty="0" smtClean="0"/>
              <a:t> </a:t>
            </a:r>
            <a:r>
              <a:rPr lang="fr-FR" sz="2000" dirty="0" err="1" smtClean="0"/>
              <a:t>Filter</a:t>
            </a:r>
            <a:endParaRPr lang="fr-FR" sz="20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Evaluation in Ku-band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err="1" smtClean="0">
                <a:solidFill>
                  <a:srgbClr val="000000"/>
                </a:solidFill>
              </a:rPr>
              <a:t>Technology</a:t>
            </a:r>
            <a:r>
              <a:rPr lang="fr-FR" sz="1200" dirty="0" smtClean="0">
                <a:solidFill>
                  <a:srgbClr val="000000"/>
                </a:solidFill>
              </a:rPr>
              <a:t>: additive or </a:t>
            </a:r>
            <a:r>
              <a:rPr lang="fr-FR" sz="1200" dirty="0" err="1" smtClean="0">
                <a:solidFill>
                  <a:srgbClr val="000000"/>
                </a:solidFill>
              </a:rPr>
              <a:t>substractive</a:t>
            </a:r>
            <a:r>
              <a:rPr lang="fr-FR" sz="1200" dirty="0" smtClean="0">
                <a:solidFill>
                  <a:srgbClr val="000000"/>
                </a:solidFill>
              </a:rPr>
              <a:t> ?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 smtClean="0">
              <a:solidFill>
                <a:srgbClr val="000000"/>
              </a:solidFill>
            </a:endParaRPr>
          </a:p>
          <a:p>
            <a:pPr marL="0" indent="-400050">
              <a:spcBef>
                <a:spcPts val="400"/>
              </a:spcBef>
              <a:spcAft>
                <a:spcPts val="400"/>
              </a:spcAft>
            </a:pPr>
            <a:r>
              <a:rPr lang="fr-FR" sz="2000" dirty="0" smtClean="0">
                <a:solidFill>
                  <a:srgbClr val="000000"/>
                </a:solidFill>
              </a:rPr>
              <a:t>Co-</a:t>
            </a:r>
            <a:r>
              <a:rPr lang="fr-FR" sz="2000" dirty="0" err="1" smtClean="0">
                <a:solidFill>
                  <a:srgbClr val="000000"/>
                </a:solidFill>
              </a:rPr>
              <a:t>integration</a:t>
            </a:r>
            <a:r>
              <a:rPr lang="fr-FR" sz="2000" dirty="0" smtClean="0">
                <a:solidFill>
                  <a:srgbClr val="000000"/>
                </a:solidFill>
              </a:rPr>
              <a:t> of limiter + LNA</a:t>
            </a:r>
            <a:endParaRPr lang="fr-FR" sz="2000" dirty="0">
              <a:solidFill>
                <a:srgbClr val="000000"/>
              </a:solidFill>
            </a:endParaRP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 smtClean="0">
              <a:solidFill>
                <a:srgbClr val="000000"/>
              </a:solidFill>
            </a:endParaRPr>
          </a:p>
          <a:p>
            <a:pPr marL="0" indent="-400050">
              <a:spcBef>
                <a:spcPts val="400"/>
              </a:spcBef>
              <a:spcAft>
                <a:spcPts val="400"/>
              </a:spcAft>
            </a:pPr>
            <a:r>
              <a:rPr lang="fr-FR" sz="2000" dirty="0" smtClean="0">
                <a:solidFill>
                  <a:srgbClr val="000000"/>
                </a:solidFill>
              </a:rPr>
              <a:t>Front-end </a:t>
            </a:r>
            <a:r>
              <a:rPr lang="fr-FR" sz="2000" dirty="0" err="1">
                <a:solidFill>
                  <a:srgbClr val="000000"/>
                </a:solidFill>
              </a:rPr>
              <a:t>I</a:t>
            </a:r>
            <a:r>
              <a:rPr lang="fr-FR" sz="2000" dirty="0" err="1" smtClean="0">
                <a:solidFill>
                  <a:srgbClr val="000000"/>
                </a:solidFill>
              </a:rPr>
              <a:t>ntegration</a:t>
            </a:r>
            <a:endParaRPr lang="fr-FR" sz="2000" dirty="0">
              <a:solidFill>
                <a:srgbClr val="000000"/>
              </a:solidFill>
            </a:endParaRP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Co-</a:t>
            </a:r>
            <a:r>
              <a:rPr lang="fr-FR" sz="1200" dirty="0" err="1" smtClean="0">
                <a:solidFill>
                  <a:srgbClr val="000000"/>
                </a:solidFill>
              </a:rPr>
              <a:t>integration</a:t>
            </a:r>
            <a:r>
              <a:rPr lang="fr-FR" sz="1200" dirty="0" smtClean="0">
                <a:solidFill>
                  <a:srgbClr val="000000"/>
                </a:solidFill>
              </a:rPr>
              <a:t> (LTCC ?): </a:t>
            </a:r>
            <a:r>
              <a:rPr lang="fr-FR" sz="1200" dirty="0"/>
              <a:t>of </a:t>
            </a:r>
            <a:r>
              <a:rPr lang="fr-FR" sz="1200" dirty="0" err="1"/>
              <a:t>isolator</a:t>
            </a:r>
            <a:r>
              <a:rPr lang="fr-FR" sz="1200" dirty="0"/>
              <a:t> + </a:t>
            </a:r>
            <a:r>
              <a:rPr lang="fr-FR" sz="1200" dirty="0" err="1"/>
              <a:t>circulator</a:t>
            </a:r>
            <a:r>
              <a:rPr lang="fr-FR" sz="1200" dirty="0"/>
              <a:t> + </a:t>
            </a:r>
            <a:r>
              <a:rPr lang="fr-FR" sz="1200" dirty="0" smtClean="0"/>
              <a:t>calibration + antenne </a:t>
            </a:r>
            <a:r>
              <a:rPr lang="fr-FR" sz="1200" dirty="0"/>
              <a:t>(?) + filtre (?) </a:t>
            </a:r>
            <a:r>
              <a:rPr lang="fr-FR" sz="1200" dirty="0" smtClean="0">
                <a:solidFill>
                  <a:srgbClr val="000000"/>
                </a:solidFill>
              </a:rPr>
              <a:t>+ limiter (?) + LNA (?)</a:t>
            </a:r>
            <a:endParaRPr lang="fr-FR" sz="1200" dirty="0">
              <a:solidFill>
                <a:srgbClr val="000000"/>
              </a:solidFill>
            </a:endParaRPr>
          </a:p>
          <a:p>
            <a:pPr marL="0" lvl="1" indent="0">
              <a:spcBef>
                <a:spcPts val="400"/>
              </a:spcBef>
              <a:spcAft>
                <a:spcPts val="400"/>
              </a:spcAft>
              <a:buNone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8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Challenges /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Risks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err="1" smtClean="0"/>
              <a:t>Maturity</a:t>
            </a:r>
            <a:r>
              <a:rPr lang="fr-FR" sz="2000" dirty="0" smtClean="0"/>
              <a:t> of Technologies </a:t>
            </a:r>
            <a:endParaRPr lang="fr-FR" sz="2000" dirty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3D </a:t>
            </a:r>
            <a:r>
              <a:rPr lang="fr-FR" sz="1200" dirty="0" err="1" smtClean="0"/>
              <a:t>technology</a:t>
            </a:r>
            <a:r>
              <a:rPr lang="fr-FR" sz="1200" dirty="0" smtClean="0"/>
              <a:t> for Ku-band</a:t>
            </a:r>
          </a:p>
          <a:p>
            <a:pPr marL="400050" lvl="2" indent="0">
              <a:spcBef>
                <a:spcPts val="400"/>
              </a:spcBef>
              <a:spcAft>
                <a:spcPts val="400"/>
              </a:spcAft>
              <a:buNone/>
            </a:pPr>
            <a:endParaRPr lang="fr-FR" sz="2000" dirty="0" smtClean="0"/>
          </a:p>
          <a:p>
            <a:pPr marL="342900" lvl="1" indent="-342900">
              <a:buFont typeface="Arial"/>
              <a:buChar char="•"/>
            </a:pPr>
            <a:r>
              <a:rPr lang="fr-FR" sz="2000" dirty="0" smtClean="0"/>
              <a:t>Power-Handling </a:t>
            </a:r>
            <a:r>
              <a:rPr lang="fr-FR" sz="2000" dirty="0" err="1" smtClean="0"/>
              <a:t>Capability</a:t>
            </a:r>
            <a:r>
              <a:rPr lang="fr-FR" sz="2000" dirty="0" smtClean="0"/>
              <a:t> and Thermal </a:t>
            </a:r>
            <a:r>
              <a:rPr lang="fr-FR" sz="2000" dirty="0" err="1" smtClean="0"/>
              <a:t>stability</a:t>
            </a:r>
            <a:endParaRPr lang="fr-FR" sz="20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1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23265"/>
            <a:ext cx="9144000" cy="1102519"/>
          </a:xfrm>
        </p:spPr>
        <p:txBody>
          <a:bodyPr>
            <a:normAutofit/>
          </a:bodyPr>
          <a:lstStyle/>
          <a:p>
            <a:pPr>
              <a:lnSpc>
                <a:spcPts val="5040"/>
              </a:lnSpc>
            </a:pPr>
            <a:r>
              <a:rPr lang="fr-FR" sz="4800" b="1" dirty="0" smtClean="0">
                <a:solidFill>
                  <a:srgbClr val="FFFFFF"/>
                </a:solidFill>
                <a:latin typeface="Verdana"/>
                <a:cs typeface="Verdana"/>
              </a:rPr>
              <a:t>LATERAL</a:t>
            </a:r>
            <a:endParaRPr lang="fr-FR" sz="4800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14799" y="4767263"/>
            <a:ext cx="2133600" cy="273844"/>
          </a:xfrm>
        </p:spPr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0" y="18566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Axis 3</a:t>
            </a:r>
            <a:r>
              <a:rPr lang="fr-FR" sz="2800" b="1" dirty="0" smtClean="0"/>
              <a:t>: Transversal </a:t>
            </a:r>
            <a:r>
              <a:rPr lang="fr-FR" sz="2800" b="1" dirty="0" err="1" smtClean="0"/>
              <a:t>Topics</a:t>
            </a:r>
            <a:endParaRPr lang="fr-FR" sz="2800" b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2700" y="2860488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fr-FR" b="1" dirty="0" err="1" smtClean="0">
                <a:solidFill>
                  <a:srgbClr val="FF0000"/>
                </a:solidFill>
                <a:latin typeface="Verdana"/>
                <a:cs typeface="Verdana"/>
              </a:rPr>
              <a:t>Resp</a:t>
            </a:r>
            <a:r>
              <a:rPr lang="fr-FR" b="1" dirty="0" smtClean="0">
                <a:solidFill>
                  <a:srgbClr val="FF0000"/>
                </a:solidFill>
                <a:latin typeface="Verdana"/>
                <a:cs typeface="Verdana"/>
              </a:rPr>
              <a:t>:  </a:t>
            </a:r>
            <a:r>
              <a:rPr lang="fr-FR" dirty="0" smtClean="0">
                <a:latin typeface="Verdana"/>
                <a:cs typeface="Verdana"/>
              </a:rPr>
              <a:t>Yves QUERE, Ali KHENCHAF, </a:t>
            </a:r>
            <a:r>
              <a:rPr lang="fr-FR" dirty="0" err="1" smtClean="0">
                <a:latin typeface="Verdana"/>
                <a:cs typeface="Verdana"/>
              </a:rPr>
              <a:t>Hichame</a:t>
            </a:r>
            <a:r>
              <a:rPr lang="fr-FR" dirty="0" smtClean="0">
                <a:latin typeface="Verdana"/>
                <a:cs typeface="Verdana"/>
              </a:rPr>
              <a:t> MAANANE</a:t>
            </a:r>
            <a:endParaRPr lang="fr-FR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7989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err="1" smtClean="0"/>
              <a:t>Idea</a:t>
            </a:r>
            <a:r>
              <a:rPr lang="fr-FR" sz="2000" dirty="0" smtClean="0"/>
              <a:t> </a:t>
            </a:r>
            <a:r>
              <a:rPr lang="fr-FR" sz="2000" dirty="0" smtClean="0"/>
              <a:t>1: Fuse </a:t>
            </a:r>
            <a:r>
              <a:rPr lang="fr-FR" sz="2000" dirty="0" err="1" smtClean="0"/>
              <a:t>Antenna</a:t>
            </a:r>
            <a:r>
              <a:rPr lang="fr-FR" sz="2000" dirty="0" smtClean="0"/>
              <a:t> </a:t>
            </a:r>
            <a:r>
              <a:rPr lang="fr-FR" sz="2000" dirty="0" err="1" smtClean="0"/>
              <a:t>Context</a:t>
            </a:r>
            <a:r>
              <a:rPr lang="fr-FR" sz="2000" dirty="0" smtClean="0"/>
              <a:t> (</a:t>
            </a:r>
            <a:r>
              <a:rPr lang="fr-FR" sz="2000" dirty="0" err="1" smtClean="0"/>
              <a:t>Multiphysic</a:t>
            </a:r>
            <a:r>
              <a:rPr lang="fr-FR" sz="2000" dirty="0" smtClean="0"/>
              <a:t> </a:t>
            </a:r>
            <a:r>
              <a:rPr lang="fr-FR" sz="2000" dirty="0" err="1" smtClean="0"/>
              <a:t>Approach</a:t>
            </a:r>
            <a:r>
              <a:rPr lang="fr-FR" sz="2000" dirty="0" smtClean="0"/>
              <a:t>)</a:t>
            </a:r>
            <a:endParaRPr lang="fr-FR" sz="2000" dirty="0"/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/>
              <a:t>Étude vibratoire et </a:t>
            </a:r>
            <a:r>
              <a:rPr lang="fr-FR" dirty="0" err="1"/>
              <a:t>thermo-cinétique</a:t>
            </a:r>
            <a:r>
              <a:rPr lang="fr-FR" dirty="0"/>
              <a:t> (simulations).</a:t>
            </a:r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/>
              <a:t>Optimisation de l’antenne (diminution de la sensibilité</a:t>
            </a:r>
            <a:r>
              <a:rPr lang="fr-FR" dirty="0" smtClean="0"/>
              <a:t>)</a:t>
            </a:r>
          </a:p>
          <a:p>
            <a:pPr marL="342900" lvl="1" indent="-342900">
              <a:spcBef>
                <a:spcPts val="400"/>
              </a:spcBef>
              <a:buChar char="•"/>
              <a:defRPr sz="2000"/>
            </a:pPr>
            <a:r>
              <a:rPr lang="fr-FR" dirty="0" err="1" smtClean="0"/>
              <a:t>Idea</a:t>
            </a:r>
            <a:r>
              <a:rPr lang="fr-FR" dirty="0" smtClean="0"/>
              <a:t> 2: Power Handling </a:t>
            </a:r>
            <a:r>
              <a:rPr lang="fr-FR" dirty="0" err="1" smtClean="0"/>
              <a:t>Capability</a:t>
            </a:r>
            <a:r>
              <a:rPr lang="fr-FR" dirty="0" smtClean="0"/>
              <a:t> (Dissipation Thermique)</a:t>
            </a:r>
            <a:endParaRPr lang="fr-FR" dirty="0"/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/>
              <a:t>AESA, composant RF.</a:t>
            </a:r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 err="1"/>
              <a:t>Process</a:t>
            </a:r>
            <a:r>
              <a:rPr lang="fr-FR" dirty="0"/>
              <a:t> de simulation (</a:t>
            </a:r>
            <a:r>
              <a:rPr lang="fr-FR" dirty="0" err="1"/>
              <a:t>prediction</a:t>
            </a:r>
            <a:r>
              <a:rPr lang="fr-FR" dirty="0"/>
              <a:t> de comportement)</a:t>
            </a:r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/>
              <a:t>Caractérisation in-situ</a:t>
            </a:r>
          </a:p>
          <a:p>
            <a:pPr marL="342900" lvl="1" indent="-342900">
              <a:spcBef>
                <a:spcPts val="400"/>
              </a:spcBef>
              <a:buChar char="•"/>
              <a:defRPr sz="2000"/>
            </a:pPr>
            <a:r>
              <a:rPr lang="fr-FR" dirty="0" err="1" smtClean="0"/>
              <a:t>Idea</a:t>
            </a:r>
            <a:r>
              <a:rPr lang="fr-FR" dirty="0" smtClean="0"/>
              <a:t> 3: Additive Technologies</a:t>
            </a:r>
            <a:endParaRPr lang="fr-FR" dirty="0"/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 err="1"/>
              <a:t>Metal</a:t>
            </a:r>
            <a:endParaRPr lang="fr-FR" dirty="0"/>
          </a:p>
          <a:p>
            <a:pPr marL="742950" lvl="2" indent="-342900">
              <a:spcBef>
                <a:spcPts val="400"/>
              </a:spcBef>
              <a:defRPr sz="1200"/>
            </a:pPr>
            <a:r>
              <a:rPr lang="fr-FR" dirty="0"/>
              <a:t>Couplage Electromagnétique et Mécanique</a:t>
            </a:r>
          </a:p>
          <a:p>
            <a:pPr marL="742950" lvl="2" indent="-342900">
              <a:spcBef>
                <a:spcPts val="400"/>
              </a:spcBef>
              <a:defRPr sz="1200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46143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457200" y="4769961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r>
              <a:t>08/07/16</a:t>
            </a:r>
          </a:p>
        </p:txBody>
      </p:sp>
      <p:sp>
        <p:nvSpPr>
          <p:cNvPr id="260" name="Shape 260"/>
          <p:cNvSpPr/>
          <p:nvPr/>
        </p:nvSpPr>
        <p:spPr>
          <a:xfrm>
            <a:off x="418185" y="24225"/>
            <a:ext cx="7798715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Possible Agenda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xfrm>
            <a:off x="634481" y="754164"/>
            <a:ext cx="8444205" cy="4021037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400"/>
              </a:spcBef>
              <a:buChar char="•"/>
              <a:defRPr sz="2000"/>
            </a:pPr>
            <a:r>
              <a:rPr dirty="0" smtClean="0"/>
              <a:t>Technologies </a:t>
            </a:r>
            <a:r>
              <a:rPr dirty="0"/>
              <a:t>additives</a:t>
            </a:r>
          </a:p>
          <a:p>
            <a:pPr marL="742950" lvl="2" indent="-342900">
              <a:spcBef>
                <a:spcPts val="400"/>
              </a:spcBef>
              <a:defRPr sz="1600"/>
            </a:pPr>
            <a:r>
              <a:rPr dirty="0"/>
              <a:t>Court terme : </a:t>
            </a:r>
            <a:r>
              <a:rPr lang="fr-FR" dirty="0" smtClean="0"/>
              <a:t>1 stage + 1 thèse CIFRE Maroc</a:t>
            </a:r>
            <a:endParaRPr dirty="0"/>
          </a:p>
          <a:p>
            <a:pPr marL="1714500" lvl="3" indent="-342900">
              <a:spcBef>
                <a:spcPts val="400"/>
              </a:spcBef>
              <a:buChar char="•"/>
              <a:defRPr sz="1200"/>
            </a:pPr>
            <a:r>
              <a:rPr dirty="0"/>
              <a:t>Plateforme de production de Thales</a:t>
            </a:r>
          </a:p>
          <a:p>
            <a:pPr marL="1714500" lvl="3" indent="-342900">
              <a:spcBef>
                <a:spcPts val="400"/>
              </a:spcBef>
              <a:buChar char="•"/>
              <a:defRPr sz="1200"/>
            </a:pPr>
            <a:r>
              <a:rPr dirty="0"/>
              <a:t>Règle dessin</a:t>
            </a:r>
            <a:endParaRPr sz="2000" dirty="0"/>
          </a:p>
          <a:p>
            <a:pPr marL="742950" lvl="2" indent="-342900">
              <a:spcBef>
                <a:spcPts val="400"/>
              </a:spcBef>
              <a:defRPr sz="1600"/>
            </a:pPr>
            <a:r>
              <a:rPr dirty="0"/>
              <a:t>Long terme :</a:t>
            </a:r>
          </a:p>
          <a:p>
            <a:pPr marL="1714500" lvl="3" indent="-342900">
              <a:spcBef>
                <a:spcPts val="400"/>
              </a:spcBef>
              <a:buChar char="•"/>
              <a:defRPr sz="1200"/>
            </a:pPr>
            <a:r>
              <a:rPr dirty="0"/>
              <a:t>Poudre</a:t>
            </a:r>
          </a:p>
          <a:p>
            <a:pPr marL="1714500" lvl="3" indent="-342900">
              <a:spcBef>
                <a:spcPts val="400"/>
              </a:spcBef>
              <a:buChar char="•"/>
              <a:defRPr sz="1200"/>
            </a:pPr>
            <a:r>
              <a:rPr dirty="0"/>
              <a:t>Caractérisation in situ</a:t>
            </a:r>
          </a:p>
        </p:txBody>
      </p:sp>
    </p:spTree>
    <p:extLst>
      <p:ext uri="{BB962C8B-B14F-4D97-AF65-F5344CB8AC3E}">
        <p14:creationId xmlns:p14="http://schemas.microsoft.com/office/powerpoint/2010/main" val="894763908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/>
        </p:nvSpPr>
        <p:spPr>
          <a:xfrm>
            <a:off x="457200" y="4769961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r>
              <a:t>08/07/16</a:t>
            </a:r>
          </a:p>
        </p:txBody>
      </p:sp>
      <p:sp>
        <p:nvSpPr>
          <p:cNvPr id="268" name="Shape 268"/>
          <p:cNvSpPr/>
          <p:nvPr/>
        </p:nvSpPr>
        <p:spPr>
          <a:xfrm>
            <a:off x="418185" y="24225"/>
            <a:ext cx="7798715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Needs (Human Ressources, Equipments)</a:t>
            </a:r>
          </a:p>
        </p:txBody>
      </p:sp>
      <p:sp>
        <p:nvSpPr>
          <p:cNvPr id="269" name="Shape 269"/>
          <p:cNvSpPr>
            <a:spLocks noGrp="1"/>
          </p:cNvSpPr>
          <p:nvPr>
            <p:ph type="body" idx="1"/>
          </p:nvPr>
        </p:nvSpPr>
        <p:spPr>
          <a:xfrm>
            <a:off x="634481" y="754164"/>
            <a:ext cx="8444205" cy="4021037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spcBef>
                <a:spcPts val="400"/>
              </a:spcBef>
              <a:buChar char="•"/>
              <a:defRPr sz="2000"/>
            </a:pPr>
            <a:r>
              <a:rPr dirty="0" smtClean="0"/>
              <a:t>Fiabilité </a:t>
            </a:r>
            <a:r>
              <a:rPr dirty="0"/>
              <a:t>liée à l’alimentation </a:t>
            </a:r>
          </a:p>
          <a:p>
            <a:pPr marL="742949" lvl="2" indent="-342899">
              <a:spcBef>
                <a:spcPts val="400"/>
              </a:spcBef>
              <a:defRPr sz="1200"/>
            </a:pPr>
            <a:r>
              <a:rPr dirty="0"/>
              <a:t>État de lieux </a:t>
            </a:r>
            <a:r>
              <a:rPr lang="fr-FR" dirty="0" smtClean="0"/>
              <a:t>à faire, dépend des choix d’architecture, de composants, de matériaux/technologie</a:t>
            </a:r>
            <a:endParaRPr lang="fr-FR" sz="2000" dirty="0"/>
          </a:p>
          <a:p>
            <a:pPr marL="742949" lvl="2" indent="-342899">
              <a:spcBef>
                <a:spcPts val="400"/>
              </a:spcBef>
              <a:defRPr sz="1200"/>
            </a:pPr>
            <a:r>
              <a:rPr lang="fr-FR" sz="1200" dirty="0" smtClean="0"/>
              <a:t>FUI/RAPID</a:t>
            </a:r>
            <a:endParaRPr lang="fr-FR" sz="900" dirty="0" smtClean="0"/>
          </a:p>
        </p:txBody>
      </p:sp>
    </p:spTree>
    <p:extLst>
      <p:ext uri="{BB962C8B-B14F-4D97-AF65-F5344CB8AC3E}">
        <p14:creationId xmlns:p14="http://schemas.microsoft.com/office/powerpoint/2010/main" val="3477187376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23265"/>
            <a:ext cx="9144000" cy="1102519"/>
          </a:xfrm>
        </p:spPr>
        <p:txBody>
          <a:bodyPr>
            <a:normAutofit/>
          </a:bodyPr>
          <a:lstStyle/>
          <a:p>
            <a:pPr>
              <a:lnSpc>
                <a:spcPts val="5040"/>
              </a:lnSpc>
            </a:pPr>
            <a:r>
              <a:rPr lang="fr-FR" sz="4800" b="1" dirty="0" smtClean="0">
                <a:solidFill>
                  <a:srgbClr val="FFFFFF"/>
                </a:solidFill>
                <a:latin typeface="Verdana"/>
                <a:cs typeface="Verdana"/>
              </a:rPr>
              <a:t>LATERAL</a:t>
            </a:r>
            <a:endParaRPr lang="fr-FR" sz="4800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14799" y="4767263"/>
            <a:ext cx="2133600" cy="273844"/>
          </a:xfrm>
        </p:spPr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0" y="18566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Axis 4</a:t>
            </a:r>
            <a:r>
              <a:rPr lang="fr-FR" sz="2800" b="1" dirty="0"/>
              <a:t>: </a:t>
            </a:r>
            <a:r>
              <a:rPr lang="fr-FR" sz="2800" b="1" dirty="0" err="1" smtClean="0"/>
              <a:t>Processing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Algorithms</a:t>
            </a:r>
            <a:r>
              <a:rPr lang="fr-FR" sz="2800" b="1" dirty="0" smtClean="0"/>
              <a:t> and Architectures</a:t>
            </a:r>
            <a:endParaRPr lang="fr-FR" sz="2800" b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2700" y="2860488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fr-FR" b="1" dirty="0" err="1" smtClean="0">
                <a:solidFill>
                  <a:srgbClr val="FF0000"/>
                </a:solidFill>
                <a:latin typeface="Verdana"/>
                <a:cs typeface="Verdana"/>
              </a:rPr>
              <a:t>Resp</a:t>
            </a:r>
            <a:r>
              <a:rPr lang="fr-FR" b="1" dirty="0" smtClean="0">
                <a:solidFill>
                  <a:srgbClr val="FF0000"/>
                </a:solidFill>
                <a:latin typeface="Verdana"/>
                <a:cs typeface="Verdana"/>
              </a:rPr>
              <a:t>:  </a:t>
            </a:r>
            <a:r>
              <a:rPr lang="fr-FR" dirty="0">
                <a:latin typeface="Verdana"/>
                <a:cs typeface="Verdana"/>
              </a:rPr>
              <a:t>J. </a:t>
            </a:r>
            <a:r>
              <a:rPr lang="fr-FR" dirty="0" smtClean="0">
                <a:latin typeface="Verdana"/>
                <a:cs typeface="Verdana"/>
              </a:rPr>
              <a:t>PETIT-FRERE, </a:t>
            </a:r>
            <a:r>
              <a:rPr lang="fr-FR" dirty="0">
                <a:latin typeface="Verdana"/>
                <a:cs typeface="Verdana"/>
              </a:rPr>
              <a:t>M. </a:t>
            </a:r>
            <a:r>
              <a:rPr lang="fr-FR" dirty="0" smtClean="0">
                <a:latin typeface="Verdana"/>
                <a:cs typeface="Verdana"/>
              </a:rPr>
              <a:t>NAROZNY</a:t>
            </a:r>
            <a:endParaRPr lang="fr-FR" dirty="0">
              <a:latin typeface="Verdana"/>
              <a:cs typeface="Verdana"/>
            </a:endParaRPr>
          </a:p>
          <a:p>
            <a:pPr lvl="1" algn="ctr"/>
            <a:r>
              <a:rPr lang="fr-FR" dirty="0" smtClean="0">
                <a:latin typeface="Verdana"/>
                <a:cs typeface="Verdana"/>
              </a:rPr>
              <a:t>J.P DIGUET, B. CLEMENT, A. KHENCHAF</a:t>
            </a:r>
            <a:endParaRPr lang="fr-FR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94739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err="1" smtClean="0"/>
              <a:t>Idea</a:t>
            </a:r>
            <a:r>
              <a:rPr lang="fr-FR" sz="2000" dirty="0" smtClean="0"/>
              <a:t> 1 : base de données de cibles</a:t>
            </a:r>
            <a:endParaRPr lang="fr-FR" sz="2000" dirty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Création d’une base de données de cibles représentatives permettant de </a:t>
            </a:r>
            <a:r>
              <a:rPr lang="fr-FR" sz="1200" dirty="0" err="1" smtClean="0"/>
              <a:t>benchmarker</a:t>
            </a:r>
            <a:r>
              <a:rPr lang="fr-FR" sz="1200" dirty="0" smtClean="0"/>
              <a:t> des algorithmes d’ATR, sans être contraint par la base ouverte MSTAR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Utilisation des compétences et moyens techniques </a:t>
            </a:r>
            <a:r>
              <a:rPr lang="fr-FR" sz="1200" dirty="0" err="1" smtClean="0"/>
              <a:t>Lab</a:t>
            </a:r>
            <a:r>
              <a:rPr lang="fr-FR" sz="1200" dirty="0" smtClean="0"/>
              <a:t>-STICC / ENSTA Bretagne </a:t>
            </a:r>
            <a:r>
              <a:rPr lang="mr-IN" sz="1200" dirty="0" smtClean="0"/>
              <a:t>–</a:t>
            </a:r>
            <a:r>
              <a:rPr lang="fr-FR" sz="1200" dirty="0" smtClean="0"/>
              <a:t> équipe PIM </a:t>
            </a:r>
            <a:r>
              <a:rPr lang="mr-IN" sz="1200" dirty="0" smtClean="0"/>
              <a:t>–</a:t>
            </a:r>
            <a:r>
              <a:rPr lang="fr-FR" sz="1200" dirty="0" smtClean="0"/>
              <a:t> Ali </a:t>
            </a:r>
            <a:r>
              <a:rPr lang="fr-FR" sz="1200" dirty="0" err="1" smtClean="0"/>
              <a:t>Khenchaf</a:t>
            </a:r>
            <a:endParaRPr lang="fr-FR" sz="12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La base en question peut ou doit être upgradée itérativement de façon à être de plus en plus adéquate, sa qualité étant évaluée par rapport aux algorithmes de référence.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La prestation est d’un niveau de TRL assez élevé, et correspond plus à une ressource de type ingénieur ou post-doc (il doit y avoir un </a:t>
            </a:r>
            <a:r>
              <a:rPr lang="fr-FR" sz="1200" dirty="0" err="1" smtClean="0"/>
              <a:t>delivrable</a:t>
            </a:r>
            <a:r>
              <a:rPr lang="fr-FR" sz="1200" dirty="0" smtClean="0"/>
              <a:t> utilisable à court-terme).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Problème de confidentialité à traiter : MSTAR est une base ouverte, la nouvelle base peut traiter de cibles génériques dans un premier temps mais peut être amenée à intégrée des données classées qui impliqueront des contraintes de </a:t>
            </a:r>
            <a:r>
              <a:rPr lang="fr-FR" sz="1200" dirty="0" smtClean="0"/>
              <a:t>confidentialité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73107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err="1" smtClean="0"/>
              <a:t>Idea</a:t>
            </a:r>
            <a:r>
              <a:rPr lang="fr-FR" sz="2000" dirty="0" smtClean="0"/>
              <a:t> 2 : architectures embarquées </a:t>
            </a:r>
            <a:r>
              <a:rPr lang="fr-FR" sz="2000" dirty="0" smtClean="0"/>
              <a:t>reconfigurables (2 stages)</a:t>
            </a:r>
            <a:endParaRPr lang="fr-FR" sz="20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Dans la continuité de la démarche menée dans </a:t>
            </a:r>
            <a:r>
              <a:rPr lang="fr-FR" sz="1200" dirty="0" err="1" smtClean="0">
                <a:solidFill>
                  <a:srgbClr val="000000"/>
                </a:solidFill>
              </a:rPr>
              <a:t>HPeC</a:t>
            </a:r>
            <a:r>
              <a:rPr lang="fr-FR" sz="1200" dirty="0" smtClean="0">
                <a:solidFill>
                  <a:srgbClr val="000000"/>
                </a:solidFill>
              </a:rPr>
              <a:t> (projet ANR), étude de faisabilité et d’impact d’application de ces principes au domaine électronique de missile. Ces architectures </a:t>
            </a:r>
            <a:r>
              <a:rPr lang="fr-FR" sz="1200" dirty="0" smtClean="0"/>
              <a:t>sont dédiées à des traitements </a:t>
            </a:r>
            <a:r>
              <a:rPr lang="fr-FR" sz="1200" dirty="0"/>
              <a:t>parallèles massifs intéressants à mapper sur </a:t>
            </a:r>
            <a:r>
              <a:rPr lang="fr-FR" sz="1200" dirty="0" err="1"/>
              <a:t>co-processeurs</a:t>
            </a:r>
            <a:r>
              <a:rPr lang="fr-FR" sz="1200" dirty="0"/>
              <a:t> hardware FPGA, </a:t>
            </a:r>
            <a:r>
              <a:rPr lang="fr-FR" sz="1200" dirty="0" smtClean="0"/>
              <a:t>dynamiquement en </a:t>
            </a:r>
            <a:r>
              <a:rPr lang="fr-FR" sz="1200" dirty="0"/>
              <a:t>fonction du </a:t>
            </a:r>
            <a:r>
              <a:rPr lang="fr-FR" sz="1200" dirty="0" smtClean="0"/>
              <a:t>contexte.</a:t>
            </a:r>
            <a:endParaRPr lang="fr-FR" sz="1200" dirty="0" smtClean="0">
              <a:solidFill>
                <a:srgbClr val="000000"/>
              </a:solidFill>
            </a:endParaRP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Une première action consiste à identifier les fonctions candidates et d’analyser leur implémentation au sein d’une architecture reconfigurable de type </a:t>
            </a:r>
            <a:r>
              <a:rPr lang="fr-FR" sz="1200" dirty="0" err="1" smtClean="0">
                <a:solidFill>
                  <a:srgbClr val="000000"/>
                </a:solidFill>
              </a:rPr>
              <a:t>HPeC</a:t>
            </a:r>
            <a:r>
              <a:rPr lang="fr-FR" sz="1200" dirty="0" smtClean="0">
                <a:solidFill>
                  <a:srgbClr val="000000"/>
                </a:solidFill>
              </a:rPr>
              <a:t>. Une analyse plus précise et dédiée est envisageable et envisagée par la suite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La première phase de cette étude peut raisonnablement passer par des stages de Master (2 stages), et être transformées en thèse par la suite si les premiers résultats sont convaincants.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Equipe </a:t>
            </a:r>
            <a:r>
              <a:rPr lang="fr-FR" sz="1200" dirty="0" err="1" smtClean="0">
                <a:solidFill>
                  <a:srgbClr val="000000"/>
                </a:solidFill>
              </a:rPr>
              <a:t>Lab</a:t>
            </a:r>
            <a:r>
              <a:rPr lang="fr-FR" sz="1200" dirty="0" smtClean="0">
                <a:solidFill>
                  <a:srgbClr val="000000"/>
                </a:solidFill>
              </a:rPr>
              <a:t>-STICC / MOCS </a:t>
            </a:r>
            <a:r>
              <a:rPr lang="mr-IN" sz="1200" dirty="0" smtClean="0">
                <a:solidFill>
                  <a:srgbClr val="000000"/>
                </a:solidFill>
              </a:rPr>
              <a:t>–</a:t>
            </a:r>
            <a:r>
              <a:rPr lang="fr-FR" sz="1200" dirty="0" smtClean="0">
                <a:solidFill>
                  <a:srgbClr val="000000"/>
                </a:solidFill>
              </a:rPr>
              <a:t> UBO Catherine </a:t>
            </a:r>
            <a:r>
              <a:rPr lang="fr-FR" sz="1200" dirty="0" err="1" smtClean="0">
                <a:solidFill>
                  <a:srgbClr val="000000"/>
                </a:solidFill>
              </a:rPr>
              <a:t>Dezan</a:t>
            </a:r>
            <a:r>
              <a:rPr lang="fr-FR" sz="1200" dirty="0" smtClean="0">
                <a:solidFill>
                  <a:srgbClr val="000000"/>
                </a:solidFill>
              </a:rPr>
              <a:t> </a:t>
            </a:r>
            <a:r>
              <a:rPr lang="mr-IN" sz="1200" dirty="0" smtClean="0">
                <a:solidFill>
                  <a:srgbClr val="000000"/>
                </a:solidFill>
              </a:rPr>
              <a:t>–</a:t>
            </a:r>
            <a:r>
              <a:rPr lang="fr-FR" sz="1200" dirty="0" smtClean="0">
                <a:solidFill>
                  <a:srgbClr val="000000"/>
                </a:solidFill>
              </a:rPr>
              <a:t> CNRS / UBS Jean-Philippe Diguet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A noter : une thèse déjà lancée avec </a:t>
            </a:r>
            <a:r>
              <a:rPr lang="fr-FR" sz="1200" dirty="0" err="1" smtClean="0">
                <a:solidFill>
                  <a:srgbClr val="000000"/>
                </a:solidFill>
              </a:rPr>
              <a:t>Arwa</a:t>
            </a:r>
            <a:r>
              <a:rPr lang="fr-FR" sz="1200" dirty="0" smtClean="0">
                <a:solidFill>
                  <a:srgbClr val="000000"/>
                </a:solidFill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</a:rPr>
              <a:t>Khannoussy</a:t>
            </a:r>
            <a:r>
              <a:rPr lang="fr-FR" sz="1200" dirty="0" smtClean="0">
                <a:solidFill>
                  <a:srgbClr val="000000"/>
                </a:solidFill>
              </a:rPr>
              <a:t> </a:t>
            </a:r>
            <a:r>
              <a:rPr lang="mr-IN" sz="1200" dirty="0" smtClean="0">
                <a:solidFill>
                  <a:srgbClr val="000000"/>
                </a:solidFill>
              </a:rPr>
              <a:t>–</a:t>
            </a:r>
            <a:r>
              <a:rPr lang="fr-FR" sz="1200" dirty="0" smtClean="0">
                <a:solidFill>
                  <a:srgbClr val="000000"/>
                </a:solidFill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</a:rPr>
              <a:t>co-dirigée</a:t>
            </a:r>
            <a:r>
              <a:rPr lang="fr-FR" sz="1200" dirty="0" smtClean="0">
                <a:solidFill>
                  <a:srgbClr val="000000"/>
                </a:solidFill>
              </a:rPr>
              <a:t> et encadrée par JP. Diguet (CNRS / UBS), P. Meyer (TB), C. </a:t>
            </a:r>
            <a:r>
              <a:rPr lang="fr-FR" sz="1200" dirty="0" err="1" smtClean="0">
                <a:solidFill>
                  <a:srgbClr val="000000"/>
                </a:solidFill>
              </a:rPr>
              <a:t>Dezan</a:t>
            </a:r>
            <a:r>
              <a:rPr lang="fr-FR" sz="1200" dirty="0" smtClean="0">
                <a:solidFill>
                  <a:srgbClr val="000000"/>
                </a:solidFill>
              </a:rPr>
              <a:t> (UBO</a:t>
            </a:r>
            <a:r>
              <a:rPr lang="fr-FR" sz="1200" dirty="0" smtClean="0">
                <a:solidFill>
                  <a:srgbClr val="000000"/>
                </a:solidFill>
              </a:rPr>
              <a:t>)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>
              <a:solidFill>
                <a:srgbClr val="000000"/>
              </a:solidFill>
            </a:endParaRP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 smtClean="0">
              <a:solidFill>
                <a:srgbClr val="000000"/>
              </a:solidFill>
            </a:endParaRPr>
          </a:p>
          <a:p>
            <a:pPr marL="400050" lvl="2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200" dirty="0" smtClean="0">
                <a:solidFill>
                  <a:srgbClr val="000000"/>
                </a:solidFill>
              </a:rPr>
              <a:t>1 stage CO-design + 1 stage fiabilité</a:t>
            </a:r>
            <a:endParaRPr lang="fr-FR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4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err="1" smtClean="0"/>
              <a:t>Idea</a:t>
            </a:r>
            <a:r>
              <a:rPr lang="fr-FR" sz="2000" dirty="0" smtClean="0"/>
              <a:t> </a:t>
            </a:r>
            <a:r>
              <a:rPr lang="fr-FR" sz="2000" dirty="0"/>
              <a:t>3</a:t>
            </a:r>
            <a:r>
              <a:rPr lang="fr-FR" sz="2000" dirty="0" smtClean="0"/>
              <a:t> : contributions génériques sur la chaîne de traitement de signal</a:t>
            </a:r>
            <a:endParaRPr lang="fr-FR" sz="2000" dirty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Modèles bayésiens notamment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Théorie de la détection / Théorie de l’estimation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Il s’agit de travaux génériques sur les chaînes de traitement Radar.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Un point de vue intéressant à creuser concernerait (dans la logique de modélisation bayésienne) la prise en compte les connaissances a priori du contexte pour optimiser les traitements.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Ces aspects devraient être affinés lors de la prochaine réunion à Elancourt si possible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59125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185661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Axis 1</a:t>
            </a:r>
            <a:r>
              <a:rPr lang="fr-FR" sz="2800" b="1" dirty="0"/>
              <a:t>: Active </a:t>
            </a:r>
            <a:r>
              <a:rPr lang="fr-FR" sz="2800" b="1" dirty="0" err="1"/>
              <a:t>Antennas</a:t>
            </a:r>
            <a:r>
              <a:rPr lang="fr-FR" sz="2800" b="1" dirty="0"/>
              <a:t> </a:t>
            </a:r>
            <a:endParaRPr lang="fr-FR" sz="2800" b="1" dirty="0" smtClean="0"/>
          </a:p>
          <a:p>
            <a:pPr algn="ctr"/>
            <a:r>
              <a:rPr lang="fr-FR" sz="2800" b="1" dirty="0" smtClean="0"/>
              <a:t>and </a:t>
            </a:r>
            <a:r>
              <a:rPr lang="fr-FR" sz="2800" b="1" dirty="0"/>
              <a:t>3D/</a:t>
            </a:r>
            <a:r>
              <a:rPr lang="fr-FR" sz="2800" b="1" dirty="0" err="1"/>
              <a:t>Conformal</a:t>
            </a:r>
            <a:r>
              <a:rPr lang="fr-FR" sz="2800" b="1" dirty="0"/>
              <a:t> </a:t>
            </a:r>
            <a:r>
              <a:rPr lang="fr-FR" sz="2800" b="1" dirty="0" err="1" smtClean="0"/>
              <a:t>Antennas</a:t>
            </a:r>
            <a:endParaRPr lang="fr-FR" sz="2800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2700" y="2860488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fr-FR" b="1" dirty="0" err="1" smtClean="0">
                <a:solidFill>
                  <a:srgbClr val="FF0000"/>
                </a:solidFill>
                <a:latin typeface="Verdana"/>
                <a:cs typeface="Verdana"/>
              </a:rPr>
              <a:t>Resp</a:t>
            </a:r>
            <a:r>
              <a:rPr lang="fr-FR" b="1" dirty="0" smtClean="0">
                <a:solidFill>
                  <a:srgbClr val="FF0000"/>
                </a:solidFill>
                <a:latin typeface="Verdana"/>
                <a:cs typeface="Verdana"/>
              </a:rPr>
              <a:t>:  </a:t>
            </a:r>
            <a:r>
              <a:rPr lang="fr-FR" dirty="0">
                <a:latin typeface="Verdana"/>
                <a:cs typeface="Verdana"/>
              </a:rPr>
              <a:t>Guillaume </a:t>
            </a:r>
            <a:r>
              <a:rPr lang="fr-FR" dirty="0" smtClean="0">
                <a:latin typeface="Verdana"/>
                <a:cs typeface="Verdana"/>
              </a:rPr>
              <a:t>LESUEUR, Thomas MERLET </a:t>
            </a:r>
            <a:r>
              <a:rPr lang="fr-FR" dirty="0">
                <a:latin typeface="Verdana"/>
                <a:cs typeface="Verdana"/>
              </a:rPr>
              <a:t>(THALES</a:t>
            </a:r>
            <a:r>
              <a:rPr lang="fr-FR" dirty="0" smtClean="0">
                <a:latin typeface="Verdana"/>
                <a:cs typeface="Verdana"/>
              </a:rPr>
              <a:t>) / Yves </a:t>
            </a:r>
            <a:r>
              <a:rPr lang="fr-FR" dirty="0">
                <a:latin typeface="Verdana"/>
                <a:cs typeface="Verdana"/>
              </a:rPr>
              <a:t>QUERE, Christian PERSON (</a:t>
            </a:r>
            <a:r>
              <a:rPr lang="fr-FR" dirty="0" err="1">
                <a:latin typeface="Verdana"/>
                <a:cs typeface="Verdana"/>
              </a:rPr>
              <a:t>Lab</a:t>
            </a:r>
            <a:r>
              <a:rPr lang="fr-FR" dirty="0">
                <a:latin typeface="Verdana"/>
                <a:cs typeface="Verdana"/>
              </a:rPr>
              <a:t>-STICC</a:t>
            </a:r>
            <a:r>
              <a:rPr lang="fr-FR" dirty="0" smtClean="0">
                <a:latin typeface="Verdana"/>
                <a:cs typeface="Verdana"/>
              </a:rPr>
              <a:t>)</a:t>
            </a:r>
            <a:endParaRPr lang="fr-FR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085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dirty="0" err="1" smtClean="0"/>
              <a:t>Idea</a:t>
            </a:r>
            <a:r>
              <a:rPr lang="fr-FR" sz="2000" dirty="0" smtClean="0"/>
              <a:t> 4 : autres idées à creuser</a:t>
            </a:r>
            <a:endParaRPr lang="fr-FR" sz="2000" dirty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endParaRPr lang="fr-FR" sz="12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Pistage robuste multi-hypothèses : </a:t>
            </a:r>
            <a:r>
              <a:rPr lang="fr-FR" sz="1200" dirty="0"/>
              <a:t>d</a:t>
            </a:r>
            <a:r>
              <a:rPr lang="fr-FR" sz="1200" dirty="0" smtClean="0"/>
              <a:t>estiné à répondre aux dégradations de comportements lors d’une traversée de fouillis. Isabelle </a:t>
            </a:r>
            <a:r>
              <a:rPr lang="fr-FR" sz="1200" dirty="0" err="1" smtClean="0"/>
              <a:t>Quidu</a:t>
            </a:r>
            <a:r>
              <a:rPr lang="fr-FR" sz="1200" dirty="0" smtClean="0"/>
              <a:t> </a:t>
            </a:r>
            <a:r>
              <a:rPr lang="mr-IN" sz="1200" dirty="0" smtClean="0"/>
              <a:t>–</a:t>
            </a:r>
            <a:r>
              <a:rPr lang="fr-FR" sz="1200" dirty="0" smtClean="0"/>
              <a:t> PRASYS </a:t>
            </a:r>
            <a:r>
              <a:rPr lang="mr-IN" sz="1200" dirty="0" smtClean="0"/>
              <a:t>–</a:t>
            </a:r>
            <a:r>
              <a:rPr lang="fr-FR" sz="1200" dirty="0" smtClean="0"/>
              <a:t> ENSTA Bretagne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Modèles de </a:t>
            </a:r>
            <a:r>
              <a:rPr lang="fr-FR" sz="1200" dirty="0" err="1" smtClean="0"/>
              <a:t>clutter</a:t>
            </a:r>
            <a:r>
              <a:rPr lang="fr-FR" sz="1200" dirty="0" smtClean="0"/>
              <a:t> Mer </a:t>
            </a:r>
            <a:r>
              <a:rPr lang="mr-IN" sz="1200" dirty="0" smtClean="0"/>
              <a:t>–</a:t>
            </a:r>
            <a:r>
              <a:rPr lang="fr-FR" sz="1200" dirty="0" smtClean="0"/>
              <a:t> Terre </a:t>
            </a:r>
            <a:r>
              <a:rPr lang="mr-IN" sz="1200" dirty="0" smtClean="0"/>
              <a:t>–</a:t>
            </a:r>
            <a:r>
              <a:rPr lang="fr-FR" sz="1200" dirty="0" smtClean="0"/>
              <a:t> TOMS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Calibration on-line d’une </a:t>
            </a:r>
            <a:r>
              <a:rPr lang="fr-FR" sz="1200" dirty="0"/>
              <a:t>antenne active : Estimation des erreurs : modèles paramétriques (température) avec possiblement bayésien </a:t>
            </a:r>
            <a:r>
              <a:rPr lang="fr-FR" sz="1200" dirty="0" smtClean="0"/>
              <a:t>dynamique- TOMS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Conception guidée par les modèles pour les simulateurs  : objectif = proposer des cœurs numériques de simulateurs réutilisables (complétés par la suite avec d’autres composants ad-hoc pouvant aller jusqu’ à de l’analogique lorsque nécessaire). </a:t>
            </a:r>
            <a:r>
              <a:rPr lang="fr-FR" sz="1200" dirty="0" err="1" smtClean="0"/>
              <a:t>Possiblité</a:t>
            </a:r>
            <a:r>
              <a:rPr lang="fr-FR" sz="1200" dirty="0" smtClean="0"/>
              <a:t> de s’appuyer pour cela sur les méthodes à base de modèle </a:t>
            </a:r>
            <a:r>
              <a:rPr lang="mr-IN" sz="1200" dirty="0" smtClean="0"/>
              <a:t>–</a:t>
            </a:r>
            <a:r>
              <a:rPr lang="fr-FR" sz="1200" dirty="0" smtClean="0"/>
              <a:t> MOCS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endParaRPr lang="fr-FR" sz="1600" dirty="0"/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fr-FR" sz="1600" dirty="0" smtClean="0"/>
              <a:t>A noter : un candidat identifié pour lancer une thèse CIFRE, dans le domaine de la détection / estimation 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80681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b="1" dirty="0"/>
              <a:t>Objective 1</a:t>
            </a:r>
            <a:r>
              <a:rPr lang="fr-FR" sz="2000" dirty="0"/>
              <a:t> :  </a:t>
            </a:r>
            <a:endParaRPr lang="fr-FR" sz="2000" dirty="0" smtClean="0"/>
          </a:p>
          <a:p>
            <a:pPr marL="742950" lvl="2" indent="-342900"/>
            <a:r>
              <a:rPr lang="fr-FR" sz="1600" b="1" dirty="0" smtClean="0"/>
              <a:t>Building </a:t>
            </a:r>
            <a:r>
              <a:rPr lang="fr-FR" sz="1600" b="1" dirty="0"/>
              <a:t>a 2D active </a:t>
            </a:r>
            <a:r>
              <a:rPr lang="fr-FR" sz="1600" b="1" dirty="0" err="1" smtClean="0"/>
              <a:t>antenna</a:t>
            </a:r>
            <a:r>
              <a:rPr lang="fr-FR" sz="1600" b="1" dirty="0" smtClean="0"/>
              <a:t> </a:t>
            </a:r>
            <a:r>
              <a:rPr lang="fr-FR" sz="1600" b="1" dirty="0"/>
              <a:t>prototype for </a:t>
            </a:r>
            <a:r>
              <a:rPr lang="fr-FR" sz="1600" b="1" dirty="0" err="1"/>
              <a:t>Oct</a:t>
            </a:r>
            <a:r>
              <a:rPr lang="fr-FR" sz="1600" b="1" dirty="0"/>
              <a:t> 2017</a:t>
            </a:r>
          </a:p>
          <a:p>
            <a:pPr marL="0" lvl="1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dirty="0" smtClean="0">
                <a:sym typeface="Wingdings" panose="05000000000000000000" pitchFamily="2" charset="2"/>
              </a:rPr>
              <a:t> </a:t>
            </a:r>
            <a:r>
              <a:rPr lang="fr-FR" sz="1800" dirty="0" smtClean="0"/>
              <a:t>MCM-ITP Lille </a:t>
            </a: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1800" dirty="0" err="1"/>
              <a:t>conf</a:t>
            </a:r>
            <a:r>
              <a:rPr lang="fr-FR" sz="1800" dirty="0"/>
              <a:t> </a:t>
            </a:r>
            <a:r>
              <a:rPr lang="fr-FR" sz="1800" dirty="0" smtClean="0"/>
              <a:t> </a:t>
            </a:r>
            <a:r>
              <a:rPr lang="fr-FR" sz="1800" dirty="0"/>
              <a:t>– </a:t>
            </a:r>
            <a:r>
              <a:rPr lang="fr-FR" sz="1800" dirty="0" err="1" smtClean="0"/>
              <a:t>october</a:t>
            </a:r>
            <a:endParaRPr lang="fr-FR" sz="2000" dirty="0"/>
          </a:p>
          <a:p>
            <a:pPr marL="742950" lvl="2" indent="-342900"/>
            <a:r>
              <a:rPr lang="fr-FR" sz="1600" b="1" dirty="0" err="1" smtClean="0"/>
              <a:t>Midterm</a:t>
            </a:r>
            <a:r>
              <a:rPr lang="fr-FR" sz="1600" b="1" dirty="0" smtClean="0"/>
              <a:t> </a:t>
            </a:r>
            <a:r>
              <a:rPr lang="fr-FR" sz="1600" b="1" dirty="0"/>
              <a:t>to long </a:t>
            </a:r>
            <a:r>
              <a:rPr lang="fr-FR" sz="1600" b="1" dirty="0" err="1"/>
              <a:t>terms</a:t>
            </a:r>
            <a:r>
              <a:rPr lang="fr-FR" sz="1600" b="1" dirty="0"/>
              <a:t> </a:t>
            </a:r>
            <a:r>
              <a:rPr lang="fr-FR" sz="1600" b="1" dirty="0" err="1" smtClean="0"/>
              <a:t>research</a:t>
            </a:r>
            <a:r>
              <a:rPr lang="fr-FR" sz="1600" b="1" dirty="0" smtClean="0"/>
              <a:t> objectives</a:t>
            </a:r>
          </a:p>
          <a:p>
            <a:pPr marL="742950" lvl="2" indent="-342900"/>
            <a:r>
              <a:rPr lang="fr-FR" sz="1600" b="1" dirty="0" smtClean="0"/>
              <a:t>Applications : </a:t>
            </a:r>
            <a:r>
              <a:rPr lang="fr-FR" sz="1600" b="1" dirty="0" err="1" smtClean="0"/>
              <a:t>Seeker</a:t>
            </a:r>
            <a:r>
              <a:rPr lang="fr-FR" sz="1600" b="1" dirty="0" smtClean="0"/>
              <a:t> &amp; </a:t>
            </a:r>
            <a:r>
              <a:rPr lang="fr-FR" sz="1600" b="1" dirty="0" err="1" smtClean="0"/>
              <a:t>proximity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fuze</a:t>
            </a:r>
            <a:endParaRPr lang="fr-FR" sz="1400" b="1" dirty="0" smtClean="0"/>
          </a:p>
          <a:p>
            <a:pPr marL="742950" lvl="2" indent="-342900"/>
            <a:r>
              <a:rPr lang="fr-FR" sz="1600" b="1" dirty="0" err="1" smtClean="0"/>
              <a:t>Digitalization</a:t>
            </a:r>
            <a:r>
              <a:rPr lang="fr-FR" sz="1600" b="1" dirty="0" smtClean="0"/>
              <a:t> ???</a:t>
            </a:r>
            <a:endParaRPr lang="fr-FR" sz="1600" dirty="0" smtClean="0"/>
          </a:p>
          <a:p>
            <a:pPr marL="342900" lvl="1" indent="-342900">
              <a:buFont typeface="Arial"/>
              <a:buChar char="•"/>
            </a:pPr>
            <a:r>
              <a:rPr lang="fr-FR" sz="2000" b="1" dirty="0" err="1" smtClean="0"/>
              <a:t>Context</a:t>
            </a:r>
            <a:r>
              <a:rPr lang="fr-FR" sz="2000" b="1" dirty="0" smtClean="0"/>
              <a:t> :</a:t>
            </a:r>
          </a:p>
          <a:p>
            <a:pPr marL="742950" lvl="2" indent="-342900"/>
            <a:r>
              <a:rPr lang="fr-FR" sz="1600" b="1" dirty="0"/>
              <a:t>4</a:t>
            </a:r>
            <a:r>
              <a:rPr lang="fr-FR" sz="1600" b="1" dirty="0" smtClean="0"/>
              <a:t> topics :</a:t>
            </a:r>
          </a:p>
          <a:p>
            <a:pPr marL="1200150" lvl="3" indent="-342900"/>
            <a:r>
              <a:rPr lang="fr-FR" sz="1200" dirty="0" err="1" smtClean="0"/>
              <a:t>Antennas</a:t>
            </a:r>
            <a:r>
              <a:rPr lang="fr-FR" sz="1200" dirty="0" smtClean="0"/>
              <a:t> (</a:t>
            </a:r>
            <a:r>
              <a:rPr lang="fr-FR" sz="1200" dirty="0" err="1" smtClean="0"/>
              <a:t>conformal</a:t>
            </a:r>
            <a:r>
              <a:rPr lang="fr-FR" sz="1200" dirty="0" smtClean="0"/>
              <a:t>, 2D/3D, </a:t>
            </a:r>
            <a:r>
              <a:rPr lang="fr-FR" sz="1200" dirty="0" err="1" smtClean="0"/>
              <a:t>Polarization</a:t>
            </a:r>
            <a:r>
              <a:rPr lang="fr-FR" sz="1200" dirty="0" smtClean="0"/>
              <a:t> ..)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T/R modules </a:t>
            </a:r>
            <a:r>
              <a:rPr lang="fr-FR" sz="1200" dirty="0" err="1" smtClean="0"/>
              <a:t>optimization</a:t>
            </a:r>
            <a:r>
              <a:rPr lang="fr-FR" sz="1200" dirty="0" smtClean="0"/>
              <a:t> – Digital part ?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Interconnections / </a:t>
            </a:r>
            <a:r>
              <a:rPr lang="fr-FR" sz="1200" dirty="0" err="1" smtClean="0"/>
              <a:t>feeding</a:t>
            </a:r>
            <a:r>
              <a:rPr lang="fr-FR" sz="1200" dirty="0" smtClean="0"/>
              <a:t> networks– </a:t>
            </a:r>
            <a:r>
              <a:rPr lang="fr-FR" sz="1200" dirty="0" err="1" smtClean="0"/>
              <a:t>Assembling</a:t>
            </a:r>
            <a:r>
              <a:rPr lang="fr-FR" sz="1200" dirty="0" smtClean="0"/>
              <a:t> techniques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Radomes  / </a:t>
            </a:r>
            <a:r>
              <a:rPr lang="fr-FR" sz="1200" dirty="0" err="1" smtClean="0"/>
              <a:t>Materials</a:t>
            </a:r>
            <a:endParaRPr lang="fr-FR" sz="1200" dirty="0" smtClean="0"/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Fabrication – </a:t>
            </a:r>
            <a:r>
              <a:rPr lang="fr-FR" sz="1200" dirty="0" err="1" smtClean="0"/>
              <a:t>technological</a:t>
            </a:r>
            <a:r>
              <a:rPr lang="fr-FR" sz="1200" dirty="0" smtClean="0"/>
              <a:t> </a:t>
            </a:r>
            <a:r>
              <a:rPr lang="fr-FR" sz="1200" dirty="0" err="1" smtClean="0"/>
              <a:t>process</a:t>
            </a:r>
            <a:endParaRPr lang="fr-FR" sz="1200" dirty="0" smtClean="0"/>
          </a:p>
          <a:p>
            <a:pPr marL="400050" lvl="2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400" b="1" dirty="0" smtClean="0"/>
              <a:t>+ Transversal Simulation </a:t>
            </a:r>
            <a:r>
              <a:rPr lang="fr-FR" sz="1400" b="1" dirty="0"/>
              <a:t>topic </a:t>
            </a:r>
            <a:endParaRPr lang="fr-F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41682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b="1" dirty="0" err="1"/>
              <a:t>Antennas</a:t>
            </a:r>
            <a:r>
              <a:rPr lang="fr-FR" sz="2000" b="1" dirty="0"/>
              <a:t> (</a:t>
            </a:r>
            <a:r>
              <a:rPr lang="fr-FR" sz="2000" b="1" dirty="0" err="1"/>
              <a:t>conformal</a:t>
            </a:r>
            <a:r>
              <a:rPr lang="fr-FR" sz="2000" b="1" dirty="0"/>
              <a:t>, 2D/3D, </a:t>
            </a:r>
            <a:r>
              <a:rPr lang="fr-FR" sz="2000" b="1" dirty="0" err="1"/>
              <a:t>Polarization</a:t>
            </a:r>
            <a:r>
              <a:rPr lang="fr-FR" sz="2000" b="1" dirty="0"/>
              <a:t> ..) </a:t>
            </a:r>
            <a:endParaRPr lang="fr-FR" sz="2000" b="1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b="1" dirty="0" err="1" smtClean="0"/>
              <a:t>Constraints</a:t>
            </a:r>
            <a:r>
              <a:rPr lang="fr-FR" sz="1200" dirty="0" smtClean="0"/>
              <a:t>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X modules – Basic </a:t>
            </a:r>
            <a:r>
              <a:rPr lang="fr-FR" sz="1200" dirty="0" err="1" smtClean="0"/>
              <a:t>cells</a:t>
            </a:r>
            <a:r>
              <a:rPr lang="fr-FR" sz="1200" dirty="0" smtClean="0"/>
              <a:t> dimensions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/>
              <a:t>Bi </a:t>
            </a:r>
            <a:r>
              <a:rPr lang="fr-FR" sz="1200" dirty="0" err="1" smtClean="0"/>
              <a:t>polarization</a:t>
            </a:r>
            <a:r>
              <a:rPr lang="fr-FR" sz="1200" dirty="0" smtClean="0"/>
              <a:t> </a:t>
            </a:r>
            <a:endParaRPr lang="fr-FR" sz="105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b="1" dirty="0" err="1" smtClean="0"/>
              <a:t>Research</a:t>
            </a:r>
            <a:r>
              <a:rPr lang="fr-FR" sz="1200" b="1" dirty="0" smtClean="0"/>
              <a:t> topics : </a:t>
            </a:r>
            <a:r>
              <a:rPr lang="fr-FR" sz="1200" dirty="0"/>
              <a:t>Directive basic </a:t>
            </a:r>
            <a:r>
              <a:rPr lang="fr-FR" sz="1200" dirty="0" err="1"/>
              <a:t>element</a:t>
            </a:r>
            <a:r>
              <a:rPr lang="fr-FR" sz="1200" dirty="0"/>
              <a:t> (</a:t>
            </a:r>
            <a:r>
              <a:rPr lang="fr-FR" sz="1200" dirty="0" err="1"/>
              <a:t>typ</a:t>
            </a:r>
            <a:r>
              <a:rPr lang="fr-FR" sz="1200" dirty="0"/>
              <a:t>. +/-60°)  &amp; </a:t>
            </a:r>
            <a:r>
              <a:rPr lang="fr-FR" sz="1200" dirty="0" err="1" smtClean="0"/>
              <a:t>Array</a:t>
            </a:r>
            <a:r>
              <a:rPr lang="fr-FR" sz="1200" dirty="0" smtClean="0"/>
              <a:t> </a:t>
            </a:r>
            <a:r>
              <a:rPr lang="fr-FR" sz="1200" dirty="0"/>
              <a:t>topologies </a:t>
            </a:r>
            <a:endParaRPr lang="fr-FR" sz="1200" b="1" dirty="0" smtClean="0"/>
          </a:p>
          <a:p>
            <a:pPr marL="857250" lvl="3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200" b="1" dirty="0" smtClean="0"/>
              <a:t>==&gt; Radiation performances, </a:t>
            </a:r>
            <a:r>
              <a:rPr lang="fr-FR" sz="1200" b="1" dirty="0" err="1" smtClean="0"/>
              <a:t>Reducing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coupling</a:t>
            </a:r>
            <a:r>
              <a:rPr lang="fr-FR" sz="1200" b="1" dirty="0" smtClean="0"/>
              <a:t>, </a:t>
            </a:r>
            <a:r>
              <a:rPr lang="fr-FR" sz="1200" b="1" dirty="0" err="1" smtClean="0"/>
              <a:t>stealthness</a:t>
            </a:r>
            <a:r>
              <a:rPr lang="fr-FR" sz="1200" b="1" dirty="0" smtClean="0"/>
              <a:t>,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err="1" smtClean="0"/>
              <a:t>Bipolarization</a:t>
            </a:r>
            <a:r>
              <a:rPr lang="fr-FR" sz="1200" dirty="0" smtClean="0"/>
              <a:t> and </a:t>
            </a:r>
            <a:r>
              <a:rPr lang="fr-FR" sz="1200" dirty="0" err="1" smtClean="0"/>
              <a:t>associated</a:t>
            </a:r>
            <a:r>
              <a:rPr lang="fr-FR" sz="1200" dirty="0" smtClean="0"/>
              <a:t> excitation structures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err="1" smtClean="0"/>
              <a:t>Miniaturization</a:t>
            </a:r>
            <a:r>
              <a:rPr lang="fr-FR" sz="1200" dirty="0" smtClean="0"/>
              <a:t> : </a:t>
            </a:r>
            <a:r>
              <a:rPr lang="fr-FR" sz="1200" dirty="0" err="1" smtClean="0"/>
              <a:t>Stacked</a:t>
            </a:r>
            <a:r>
              <a:rPr lang="fr-FR" sz="1200" dirty="0" smtClean="0"/>
              <a:t> solutions </a:t>
            </a:r>
            <a:r>
              <a:rPr lang="fr-FR" sz="1200" dirty="0" smtClean="0">
                <a:sym typeface="Wingdings" panose="05000000000000000000" pitchFamily="2" charset="2"/>
              </a:rPr>
              <a:t> 2,5D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ym typeface="Wingdings" panose="05000000000000000000" pitchFamily="2" charset="2"/>
              </a:rPr>
              <a:t>Low-cost solutions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ym typeface="Wingdings" panose="05000000000000000000" pitchFamily="2" charset="2"/>
              </a:rPr>
              <a:t>Meta-</a:t>
            </a:r>
            <a:r>
              <a:rPr lang="fr-FR" sz="1200" dirty="0" err="1" smtClean="0">
                <a:sym typeface="Wingdings" panose="05000000000000000000" pitchFamily="2" charset="2"/>
              </a:rPr>
              <a:t>materials</a:t>
            </a:r>
            <a:r>
              <a:rPr lang="fr-FR" sz="1200" dirty="0" smtClean="0">
                <a:sym typeface="Wingdings" panose="05000000000000000000" pitchFamily="2" charset="2"/>
              </a:rPr>
              <a:t> for new </a:t>
            </a:r>
            <a:r>
              <a:rPr lang="fr-FR" sz="1200" dirty="0" err="1" smtClean="0">
                <a:sym typeface="Wingdings" panose="05000000000000000000" pitchFamily="2" charset="2"/>
              </a:rPr>
              <a:t>functionnalities</a:t>
            </a:r>
            <a:r>
              <a:rPr lang="fr-FR" sz="1200" dirty="0" smtClean="0">
                <a:sym typeface="Wingdings" panose="05000000000000000000" pitchFamily="2" charset="2"/>
              </a:rPr>
              <a:t> (radiation control (</a:t>
            </a:r>
            <a:r>
              <a:rPr lang="fr-FR" sz="1200" dirty="0" err="1" smtClean="0">
                <a:sym typeface="Wingdings" panose="05000000000000000000" pitchFamily="2" charset="2"/>
              </a:rPr>
              <a:t>beamwidth</a:t>
            </a:r>
            <a:r>
              <a:rPr lang="fr-FR" sz="1200" dirty="0" smtClean="0">
                <a:sym typeface="Wingdings" panose="05000000000000000000" pitchFamily="2" charset="2"/>
              </a:rPr>
              <a:t>,))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err="1" smtClean="0">
                <a:sym typeface="Wingdings" panose="05000000000000000000" pitchFamily="2" charset="2"/>
              </a:rPr>
              <a:t>Reconfigurability</a:t>
            </a:r>
            <a:r>
              <a:rPr lang="fr-FR" sz="1200" dirty="0" smtClean="0">
                <a:sym typeface="Wingdings" panose="05000000000000000000" pitchFamily="2" charset="2"/>
              </a:rPr>
              <a:t> / </a:t>
            </a:r>
            <a:r>
              <a:rPr lang="fr-FR" sz="1200" dirty="0" err="1" smtClean="0">
                <a:sym typeface="Wingdings" panose="05000000000000000000" pitchFamily="2" charset="2"/>
              </a:rPr>
              <a:t>tunability</a:t>
            </a:r>
            <a:r>
              <a:rPr lang="fr-FR" sz="1200" dirty="0" smtClean="0">
                <a:sym typeface="Wingdings" panose="05000000000000000000" pitchFamily="2" charset="2"/>
              </a:rPr>
              <a:t> for </a:t>
            </a:r>
            <a:r>
              <a:rPr lang="fr-FR" sz="1200" dirty="0" err="1" smtClean="0">
                <a:sym typeface="Wingdings" panose="05000000000000000000" pitchFamily="2" charset="2"/>
              </a:rPr>
              <a:t>Tx</a:t>
            </a:r>
            <a:r>
              <a:rPr lang="fr-FR" sz="1200" dirty="0" smtClean="0">
                <a:sym typeface="Wingdings" panose="05000000000000000000" pitchFamily="2" charset="2"/>
              </a:rPr>
              <a:t>/</a:t>
            </a:r>
            <a:r>
              <a:rPr lang="fr-FR" sz="1200" dirty="0" err="1" smtClean="0">
                <a:sym typeface="Wingdings" panose="05000000000000000000" pitchFamily="2" charset="2"/>
              </a:rPr>
              <a:t>Rx</a:t>
            </a:r>
            <a:r>
              <a:rPr lang="fr-FR" sz="1200" dirty="0" smtClean="0">
                <a:sym typeface="Wingdings" panose="05000000000000000000" pitchFamily="2" charset="2"/>
              </a:rPr>
              <a:t> </a:t>
            </a:r>
            <a:r>
              <a:rPr lang="fr-FR" sz="1200" dirty="0" err="1" smtClean="0">
                <a:sym typeface="Wingdings" panose="05000000000000000000" pitchFamily="2" charset="2"/>
              </a:rPr>
              <a:t>operations</a:t>
            </a:r>
            <a:endParaRPr lang="fr-FR" sz="1200" dirty="0" smtClean="0">
              <a:sym typeface="Wingdings" panose="05000000000000000000" pitchFamily="2" charset="2"/>
            </a:endParaRP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ym typeface="Wingdings" panose="05000000000000000000" pitchFamily="2" charset="2"/>
              </a:rPr>
              <a:t>Power </a:t>
            </a:r>
            <a:r>
              <a:rPr lang="fr-FR" sz="1200" dirty="0" err="1" smtClean="0">
                <a:sym typeface="Wingdings" panose="05000000000000000000" pitchFamily="2" charset="2"/>
              </a:rPr>
              <a:t>capability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31558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02103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fr-FR" sz="1800" b="1" dirty="0"/>
              <a:t>T/R modules </a:t>
            </a:r>
            <a:r>
              <a:rPr lang="fr-FR" sz="1800" b="1" dirty="0" err="1"/>
              <a:t>optimization</a:t>
            </a:r>
            <a:r>
              <a:rPr lang="fr-FR" sz="1800" b="1" dirty="0"/>
              <a:t> – Digital part ?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b="1" dirty="0" err="1" smtClean="0"/>
              <a:t>Constraints</a:t>
            </a:r>
            <a:r>
              <a:rPr lang="fr-FR" sz="1200" dirty="0" smtClean="0"/>
              <a:t>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100" dirty="0" smtClean="0"/>
              <a:t>Digital parts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100" dirty="0" smtClean="0"/>
              <a:t>Advanced technologies Gan, </a:t>
            </a:r>
            <a:r>
              <a:rPr lang="fr-FR" sz="1100" dirty="0" err="1" smtClean="0"/>
              <a:t>SiGe</a:t>
            </a:r>
            <a:endParaRPr lang="fr-FR" sz="11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b="1" dirty="0" err="1" smtClean="0"/>
              <a:t>Research</a:t>
            </a:r>
            <a:r>
              <a:rPr lang="fr-FR" sz="1200" b="1" dirty="0" smtClean="0"/>
              <a:t> topics : </a:t>
            </a:r>
          </a:p>
        </p:txBody>
      </p:sp>
    </p:spTree>
    <p:extLst>
      <p:ext uri="{BB962C8B-B14F-4D97-AF65-F5344CB8AC3E}">
        <p14:creationId xmlns:p14="http://schemas.microsoft.com/office/powerpoint/2010/main" val="147610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444205" cy="418931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000" b="1" dirty="0"/>
              <a:t>Radomes  / </a:t>
            </a:r>
            <a:r>
              <a:rPr lang="fr-FR" sz="2000" b="1" dirty="0" err="1" smtClean="0"/>
              <a:t>Materials</a:t>
            </a:r>
            <a:endParaRPr lang="fr-FR" sz="2000" b="1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b="1" dirty="0" err="1" smtClean="0"/>
              <a:t>Constraints</a:t>
            </a:r>
            <a:r>
              <a:rPr lang="fr-FR" sz="1300" dirty="0" smtClean="0"/>
              <a:t>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>
                <a:sym typeface="Wingdings" panose="05000000000000000000" pitchFamily="2" charset="2"/>
              </a:rPr>
              <a:t>Temperature</a:t>
            </a:r>
            <a:r>
              <a:rPr lang="fr-FR" sz="1300" dirty="0" smtClean="0">
                <a:sym typeface="Wingdings" panose="05000000000000000000" pitchFamily="2" charset="2"/>
              </a:rPr>
              <a:t>, </a:t>
            </a:r>
            <a:r>
              <a:rPr lang="fr-FR" sz="1300" dirty="0" err="1" smtClean="0">
                <a:sym typeface="Wingdings" panose="05000000000000000000" pitchFamily="2" charset="2"/>
              </a:rPr>
              <a:t>frequency</a:t>
            </a:r>
            <a:r>
              <a:rPr lang="fr-FR" sz="1300" dirty="0" smtClean="0">
                <a:sym typeface="Wingdings" panose="05000000000000000000" pitchFamily="2" charset="2"/>
              </a:rPr>
              <a:t>, </a:t>
            </a:r>
            <a:r>
              <a:rPr lang="fr-FR" sz="1300" dirty="0" err="1" smtClean="0">
                <a:sym typeface="Wingdings" panose="05000000000000000000" pitchFamily="2" charset="2"/>
              </a:rPr>
              <a:t>optical</a:t>
            </a:r>
            <a:r>
              <a:rPr lang="fr-FR" sz="1300" dirty="0" smtClean="0">
                <a:sym typeface="Wingdings" panose="05000000000000000000" pitchFamily="2" charset="2"/>
              </a:rPr>
              <a:t> </a:t>
            </a:r>
            <a:r>
              <a:rPr lang="fr-FR" sz="1300" dirty="0" err="1" smtClean="0">
                <a:sym typeface="Wingdings" panose="05000000000000000000" pitchFamily="2" charset="2"/>
              </a:rPr>
              <a:t>constraints</a:t>
            </a:r>
            <a:r>
              <a:rPr lang="fr-FR" sz="1300" dirty="0" smtClean="0">
                <a:sym typeface="Wingdings" panose="05000000000000000000" pitchFamily="2" charset="2"/>
              </a:rPr>
              <a:t> (multimode </a:t>
            </a:r>
            <a:r>
              <a:rPr lang="fr-FR" sz="1300" dirty="0" err="1" smtClean="0">
                <a:sym typeface="Wingdings" panose="05000000000000000000" pitchFamily="2" charset="2"/>
              </a:rPr>
              <a:t>seekers</a:t>
            </a:r>
            <a:r>
              <a:rPr lang="fr-FR" sz="1300" dirty="0" smtClean="0">
                <a:sym typeface="Wingdings" panose="05000000000000000000" pitchFamily="2" charset="2"/>
              </a:rPr>
              <a:t> GPS, RF, IR)</a:t>
            </a:r>
            <a:endParaRPr lang="fr-FR" sz="2800" dirty="0"/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Mechanical</a:t>
            </a:r>
            <a:r>
              <a:rPr lang="fr-FR" sz="1300" dirty="0" smtClean="0"/>
              <a:t> stress and inclusion, </a:t>
            </a:r>
            <a:r>
              <a:rPr lang="fr-FR" sz="1300" dirty="0" err="1" smtClean="0"/>
              <a:t>environmental</a:t>
            </a:r>
            <a:r>
              <a:rPr lang="fr-FR" sz="1300" dirty="0" smtClean="0"/>
              <a:t>, </a:t>
            </a:r>
            <a:r>
              <a:rPr lang="fr-FR" sz="1300" dirty="0" err="1" smtClean="0"/>
              <a:t>weigh</a:t>
            </a:r>
            <a:endParaRPr lang="fr-FR" sz="1300" dirty="0" smtClean="0"/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Material</a:t>
            </a:r>
            <a:r>
              <a:rPr lang="fr-FR" sz="1300" dirty="0" smtClean="0"/>
              <a:t> </a:t>
            </a:r>
            <a:r>
              <a:rPr lang="fr-FR" sz="1300" dirty="0" err="1" smtClean="0"/>
              <a:t>properties</a:t>
            </a:r>
            <a:r>
              <a:rPr lang="fr-FR" sz="1300" dirty="0" smtClean="0"/>
              <a:t> control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Assembling</a:t>
            </a:r>
            <a:r>
              <a:rPr lang="fr-FR" sz="1300" dirty="0" smtClean="0"/>
              <a:t> techniques (</a:t>
            </a:r>
            <a:r>
              <a:rPr lang="fr-FR" sz="1300" dirty="0" err="1" smtClean="0"/>
              <a:t>alignment</a:t>
            </a:r>
            <a:r>
              <a:rPr lang="fr-FR" sz="1300" dirty="0" smtClean="0"/>
              <a:t>, ..)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b="1" dirty="0" err="1" smtClean="0"/>
              <a:t>Research</a:t>
            </a:r>
            <a:r>
              <a:rPr lang="fr-FR" sz="1300" b="1" dirty="0" smtClean="0"/>
              <a:t> topics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Materials</a:t>
            </a:r>
            <a:r>
              <a:rPr lang="fr-FR" sz="1300" dirty="0" smtClean="0"/>
              <a:t> : </a:t>
            </a:r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Electrical</a:t>
            </a:r>
            <a:r>
              <a:rPr lang="fr-FR" sz="1300" dirty="0" smtClean="0"/>
              <a:t> </a:t>
            </a:r>
            <a:r>
              <a:rPr lang="fr-FR" sz="1300" dirty="0" err="1" smtClean="0"/>
              <a:t>properties</a:t>
            </a:r>
            <a:r>
              <a:rPr lang="fr-FR" sz="1300" dirty="0" smtClean="0"/>
              <a:t>  : </a:t>
            </a:r>
            <a:r>
              <a:rPr lang="fr-FR" sz="1300" dirty="0" err="1" smtClean="0"/>
              <a:t>low</a:t>
            </a:r>
            <a:r>
              <a:rPr lang="fr-FR" sz="1300" dirty="0" smtClean="0"/>
              <a:t> to high </a:t>
            </a:r>
            <a:r>
              <a:rPr lang="fr-FR" sz="1300" dirty="0" err="1" smtClean="0"/>
              <a:t>permittivity</a:t>
            </a:r>
            <a:r>
              <a:rPr lang="fr-FR" sz="1300" dirty="0" smtClean="0"/>
              <a:t>, gradient, </a:t>
            </a:r>
            <a:r>
              <a:rPr lang="fr-FR" sz="1300" dirty="0" err="1" smtClean="0"/>
              <a:t>losses</a:t>
            </a:r>
            <a:r>
              <a:rPr lang="fr-FR" sz="1300" dirty="0" smtClean="0"/>
              <a:t>  </a:t>
            </a:r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smtClean="0"/>
              <a:t>Multi-</a:t>
            </a:r>
            <a:r>
              <a:rPr lang="fr-FR" sz="1300" dirty="0" err="1" smtClean="0"/>
              <a:t>properties</a:t>
            </a:r>
            <a:r>
              <a:rPr lang="fr-FR" sz="1300" dirty="0" smtClean="0"/>
              <a:t> </a:t>
            </a:r>
            <a:r>
              <a:rPr lang="fr-FR" sz="1300" dirty="0" err="1" smtClean="0"/>
              <a:t>materials</a:t>
            </a:r>
            <a:r>
              <a:rPr lang="fr-FR" sz="1300" dirty="0" smtClean="0"/>
              <a:t>  :</a:t>
            </a:r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Conformal</a:t>
            </a:r>
            <a:r>
              <a:rPr lang="fr-FR" sz="1300" dirty="0" smtClean="0"/>
              <a:t> radome -  Impact of defaults on </a:t>
            </a:r>
            <a:r>
              <a:rPr lang="fr-FR" sz="1300" dirty="0" err="1" smtClean="0"/>
              <a:t>guiding</a:t>
            </a:r>
            <a:r>
              <a:rPr lang="fr-FR" sz="1300" dirty="0" smtClean="0"/>
              <a:t> </a:t>
            </a:r>
            <a:r>
              <a:rPr lang="fr-FR" sz="1300" dirty="0" err="1" smtClean="0"/>
              <a:t>operations</a:t>
            </a:r>
            <a:endParaRPr lang="fr-FR" sz="1300" dirty="0" smtClean="0"/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smtClean="0"/>
              <a:t>Fabrication </a:t>
            </a:r>
            <a:r>
              <a:rPr lang="fr-FR" sz="1300" dirty="0" err="1" smtClean="0"/>
              <a:t>process</a:t>
            </a:r>
            <a:r>
              <a:rPr lang="fr-FR" sz="1300" dirty="0" smtClean="0"/>
              <a:t>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Filtering</a:t>
            </a:r>
            <a:r>
              <a:rPr lang="fr-FR" sz="1300" dirty="0" smtClean="0"/>
              <a:t> radome (FSS,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smtClean="0"/>
              <a:t>Active radome (for contribution to radiation control)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Assembling</a:t>
            </a:r>
            <a:r>
              <a:rPr lang="fr-FR" sz="1300" dirty="0" smtClean="0"/>
              <a:t> techniques and </a:t>
            </a:r>
            <a:r>
              <a:rPr lang="fr-FR" sz="1300" dirty="0" err="1" smtClean="0"/>
              <a:t>processing</a:t>
            </a:r>
            <a:endParaRPr lang="fr-FR" sz="1300" dirty="0" smtClean="0"/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smtClean="0"/>
              <a:t>Simulation : </a:t>
            </a:r>
            <a:r>
              <a:rPr lang="fr-FR" sz="1300" dirty="0" err="1" smtClean="0"/>
              <a:t>Modeling</a:t>
            </a:r>
            <a:r>
              <a:rPr lang="fr-FR" sz="1300" dirty="0" smtClean="0"/>
              <a:t>, </a:t>
            </a:r>
            <a:r>
              <a:rPr lang="fr-FR" sz="1300" dirty="0" err="1" smtClean="0"/>
              <a:t>optimization</a:t>
            </a:r>
            <a:r>
              <a:rPr lang="fr-FR" sz="1300" dirty="0" smtClean="0"/>
              <a:t>, </a:t>
            </a:r>
            <a:r>
              <a:rPr lang="fr-FR" sz="1300" dirty="0" err="1" smtClean="0"/>
              <a:t>multiphysic</a:t>
            </a:r>
            <a:r>
              <a:rPr lang="fr-FR" sz="1300" dirty="0" smtClean="0"/>
              <a:t> </a:t>
            </a:r>
            <a:r>
              <a:rPr lang="fr-FR" sz="1300" dirty="0" err="1" smtClean="0"/>
              <a:t>approaches</a:t>
            </a:r>
            <a:r>
              <a:rPr lang="fr-FR" sz="1300" dirty="0" smtClean="0"/>
              <a:t> (</a:t>
            </a:r>
            <a:r>
              <a:rPr lang="fr-FR" sz="1300" dirty="0" err="1" smtClean="0"/>
              <a:t>ecartometry</a:t>
            </a:r>
            <a:r>
              <a:rPr lang="fr-FR" sz="1300" dirty="0" smtClean="0"/>
              <a:t> and radiation)</a:t>
            </a:r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r>
              <a:rPr lang="fr-FR" sz="1300" dirty="0" err="1" smtClean="0"/>
              <a:t>Multivariables</a:t>
            </a:r>
            <a:r>
              <a:rPr lang="fr-FR" sz="1300" dirty="0" smtClean="0"/>
              <a:t> </a:t>
            </a:r>
            <a:r>
              <a:rPr lang="fr-FR" sz="1300" dirty="0" err="1" smtClean="0"/>
              <a:t>problems</a:t>
            </a:r>
            <a:r>
              <a:rPr lang="fr-FR" sz="1300" dirty="0" smtClean="0"/>
              <a:t> (</a:t>
            </a:r>
            <a:r>
              <a:rPr lang="fr-FR" sz="1300" dirty="0" err="1" smtClean="0"/>
              <a:t>thickness</a:t>
            </a:r>
            <a:r>
              <a:rPr lang="fr-FR" sz="1300" dirty="0" smtClean="0"/>
              <a:t> </a:t>
            </a:r>
            <a:r>
              <a:rPr lang="fr-FR" sz="1300" dirty="0" err="1" smtClean="0"/>
              <a:t>low</a:t>
            </a:r>
            <a:r>
              <a:rPr lang="fr-FR" sz="1300" dirty="0" smtClean="0"/>
              <a:t> versus </a:t>
            </a:r>
            <a:r>
              <a:rPr lang="fr-FR" sz="1300" dirty="0" err="1" smtClean="0"/>
              <a:t>material</a:t>
            </a:r>
            <a:r>
              <a:rPr lang="fr-FR" sz="1300" dirty="0" smtClean="0"/>
              <a:t> </a:t>
            </a:r>
            <a:r>
              <a:rPr lang="fr-FR" sz="1300" dirty="0" err="1" smtClean="0"/>
              <a:t>properties</a:t>
            </a:r>
            <a:r>
              <a:rPr lang="fr-FR" sz="13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372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833369" cy="402103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fr-FR" sz="1800" b="1" dirty="0" smtClean="0"/>
              <a:t>Interconnections/</a:t>
            </a:r>
            <a:r>
              <a:rPr lang="fr-FR" sz="2000" b="1" dirty="0" err="1" smtClean="0"/>
              <a:t>feeding</a:t>
            </a:r>
            <a:r>
              <a:rPr lang="fr-FR" sz="2000" b="1" dirty="0" smtClean="0"/>
              <a:t> </a:t>
            </a:r>
            <a:r>
              <a:rPr lang="fr-FR" sz="2000" b="1" dirty="0"/>
              <a:t>networks</a:t>
            </a:r>
            <a:r>
              <a:rPr lang="fr-FR" sz="1800" b="1" dirty="0" smtClean="0"/>
              <a:t>– </a:t>
            </a:r>
            <a:r>
              <a:rPr lang="fr-FR" sz="1800" b="1" dirty="0" err="1"/>
              <a:t>Assembling</a:t>
            </a:r>
            <a:r>
              <a:rPr lang="fr-FR" sz="1800" b="1" dirty="0"/>
              <a:t> techniques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400" b="1" dirty="0" err="1" smtClean="0"/>
              <a:t>Constraints</a:t>
            </a:r>
            <a:r>
              <a:rPr lang="fr-FR" sz="1400" dirty="0" smtClean="0"/>
              <a:t>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/>
              <a:t>Miniaturization</a:t>
            </a:r>
            <a:endParaRPr lang="fr-FR" sz="1050" dirty="0"/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/>
              <a:t>Bandwidth</a:t>
            </a:r>
            <a:r>
              <a:rPr lang="fr-FR" sz="1050" dirty="0" smtClean="0"/>
              <a:t>, power </a:t>
            </a:r>
            <a:r>
              <a:rPr lang="fr-FR" sz="1050" dirty="0" err="1" smtClean="0"/>
              <a:t>capabilities</a:t>
            </a:r>
            <a:endParaRPr lang="fr-FR" sz="1050" dirty="0" smtClean="0"/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/>
              <a:t>Decoupling</a:t>
            </a:r>
            <a:r>
              <a:rPr lang="fr-FR" sz="1050" dirty="0" smtClean="0"/>
              <a:t> </a:t>
            </a:r>
            <a:r>
              <a:rPr lang="fr-FR" sz="1050" dirty="0" err="1" smtClean="0"/>
              <a:t>between</a:t>
            </a:r>
            <a:r>
              <a:rPr lang="fr-FR" sz="1050" dirty="0" smtClean="0"/>
              <a:t> adjacent excitations, </a:t>
            </a:r>
            <a:r>
              <a:rPr lang="fr-FR" sz="1050" dirty="0" err="1" smtClean="0"/>
              <a:t>reducing</a:t>
            </a:r>
            <a:r>
              <a:rPr lang="fr-FR" sz="1050" dirty="0" smtClean="0"/>
              <a:t> radiations (EMC)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>
                <a:sym typeface="Wingdings" panose="05000000000000000000" pitchFamily="2" charset="2"/>
              </a:rPr>
              <a:t>Maintainability</a:t>
            </a:r>
            <a:r>
              <a:rPr lang="fr-FR" sz="1050" dirty="0" smtClean="0">
                <a:sym typeface="Wingdings" panose="05000000000000000000" pitchFamily="2" charset="2"/>
              </a:rPr>
              <a:t>, </a:t>
            </a:r>
            <a:r>
              <a:rPr lang="fr-FR" sz="1050" dirty="0" err="1" smtClean="0">
                <a:sym typeface="Wingdings" panose="05000000000000000000" pitchFamily="2" charset="2"/>
              </a:rPr>
              <a:t>repairability</a:t>
            </a:r>
            <a:endParaRPr lang="fr-FR" sz="1050" dirty="0" smtClean="0">
              <a:sym typeface="Wingdings" panose="05000000000000000000" pitchFamily="2" charset="2"/>
            </a:endParaRP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>
                <a:sym typeface="Wingdings" panose="05000000000000000000" pitchFamily="2" charset="2"/>
              </a:rPr>
              <a:t>Mechanical</a:t>
            </a:r>
            <a:r>
              <a:rPr lang="fr-FR" sz="1050" dirty="0" smtClean="0">
                <a:sym typeface="Wingdings" panose="05000000000000000000" pitchFamily="2" charset="2"/>
              </a:rPr>
              <a:t> stress, vibration,…</a:t>
            </a:r>
            <a:endParaRPr lang="fr-FR" sz="105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400" b="1" dirty="0" err="1" smtClean="0"/>
              <a:t>Research</a:t>
            </a:r>
            <a:r>
              <a:rPr lang="fr-FR" sz="1400" b="1" dirty="0" smtClean="0"/>
              <a:t> topics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>
                <a:sym typeface="Wingdings" panose="05000000000000000000" pitchFamily="2" charset="2"/>
              </a:rPr>
              <a:t>Miniaturization</a:t>
            </a:r>
            <a:r>
              <a:rPr lang="fr-FR" sz="1050" dirty="0" smtClean="0">
                <a:sym typeface="Wingdings" panose="05000000000000000000" pitchFamily="2" charset="2"/>
              </a:rPr>
              <a:t> – </a:t>
            </a:r>
            <a:r>
              <a:rPr lang="fr-FR" sz="1050" dirty="0" err="1" smtClean="0">
                <a:sym typeface="Wingdings" panose="05000000000000000000" pitchFamily="2" charset="2"/>
              </a:rPr>
              <a:t>Multilayer</a:t>
            </a:r>
            <a:r>
              <a:rPr lang="fr-FR" sz="1050" dirty="0" smtClean="0">
                <a:sym typeface="Wingdings" panose="05000000000000000000" pitchFamily="2" charset="2"/>
              </a:rPr>
              <a:t> technologies (slot </a:t>
            </a:r>
            <a:r>
              <a:rPr lang="fr-FR" sz="1050" dirty="0" err="1" smtClean="0">
                <a:sym typeface="Wingdings" panose="05000000000000000000" pitchFamily="2" charset="2"/>
              </a:rPr>
              <a:t>coupling</a:t>
            </a:r>
            <a:r>
              <a:rPr lang="fr-FR" sz="1050" dirty="0" smtClean="0">
                <a:sym typeface="Wingdings" panose="05000000000000000000" pitchFamily="2" charset="2"/>
              </a:rPr>
              <a:t>, ) </a:t>
            </a:r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endParaRPr lang="fr-FR" sz="1050" dirty="0" smtClean="0">
              <a:sym typeface="Wingdings" panose="05000000000000000000" pitchFamily="2" charset="2"/>
            </a:endParaRP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smtClean="0">
                <a:sym typeface="Wingdings" panose="05000000000000000000" pitchFamily="2" charset="2"/>
              </a:rPr>
              <a:t>Inside / </a:t>
            </a:r>
            <a:r>
              <a:rPr lang="fr-FR" sz="1050" dirty="0" err="1" smtClean="0">
                <a:sym typeface="Wingdings" panose="05000000000000000000" pitchFamily="2" charset="2"/>
              </a:rPr>
              <a:t>outside</a:t>
            </a:r>
            <a:r>
              <a:rPr lang="fr-FR" sz="1050" dirty="0" smtClean="0">
                <a:sym typeface="Wingdings" panose="05000000000000000000" pitchFamily="2" charset="2"/>
              </a:rPr>
              <a:t> excitations : Plug-in </a:t>
            </a:r>
            <a:r>
              <a:rPr lang="fr-FR" sz="1050" dirty="0" err="1" smtClean="0">
                <a:sym typeface="Wingdings" panose="05000000000000000000" pitchFamily="2" charset="2"/>
              </a:rPr>
              <a:t>connectors</a:t>
            </a:r>
            <a:r>
              <a:rPr lang="fr-FR" sz="1050" dirty="0" smtClean="0">
                <a:sym typeface="Wingdings" panose="05000000000000000000" pitchFamily="2" charset="2"/>
              </a:rPr>
              <a:t> and connections, </a:t>
            </a:r>
            <a:r>
              <a:rPr lang="fr-FR" sz="1050" dirty="0" err="1" smtClean="0">
                <a:sym typeface="Wingdings" panose="05000000000000000000" pitchFamily="2" charset="2"/>
              </a:rPr>
              <a:t>flex</a:t>
            </a:r>
            <a:r>
              <a:rPr lang="fr-FR" sz="1050" dirty="0" smtClean="0">
                <a:sym typeface="Wingdings" panose="05000000000000000000" pitchFamily="2" charset="2"/>
              </a:rPr>
              <a:t> solutions</a:t>
            </a:r>
          </a:p>
          <a:p>
            <a:pPr marL="1657350" lvl="4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smtClean="0">
                <a:sym typeface="Wingdings" panose="05000000000000000000" pitchFamily="2" charset="2"/>
              </a:rPr>
              <a:t>Interconnections </a:t>
            </a:r>
            <a:r>
              <a:rPr lang="fr-FR" sz="1050" dirty="0" err="1" smtClean="0">
                <a:sym typeface="Wingdings" panose="05000000000000000000" pitchFamily="2" charset="2"/>
              </a:rPr>
              <a:t>with</a:t>
            </a:r>
            <a:r>
              <a:rPr lang="fr-FR" sz="1050" dirty="0" smtClean="0">
                <a:sym typeface="Wingdings" panose="05000000000000000000" pitchFamily="2" charset="2"/>
              </a:rPr>
              <a:t> </a:t>
            </a:r>
            <a:r>
              <a:rPr lang="fr-FR" sz="1050" dirty="0" err="1" smtClean="0">
                <a:sym typeface="Wingdings" panose="05000000000000000000" pitchFamily="2" charset="2"/>
              </a:rPr>
              <a:t>tiles</a:t>
            </a:r>
            <a:r>
              <a:rPr lang="fr-FR" sz="1050" dirty="0" smtClean="0">
                <a:sym typeface="Wingdings" panose="05000000000000000000" pitchFamily="2" charset="2"/>
              </a:rPr>
              <a:t> solutions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50" dirty="0" err="1" smtClean="0">
                <a:sym typeface="Wingdings" panose="05000000000000000000" pitchFamily="2" charset="2"/>
              </a:rPr>
              <a:t>Reconfigurability</a:t>
            </a:r>
            <a:r>
              <a:rPr lang="fr-FR" sz="1050" dirty="0" smtClean="0">
                <a:sym typeface="Wingdings" panose="05000000000000000000" pitchFamily="2" charset="2"/>
              </a:rPr>
              <a:t> </a:t>
            </a:r>
            <a:r>
              <a:rPr lang="fr-FR" sz="1050" dirty="0" err="1" smtClean="0">
                <a:sym typeface="Wingdings" panose="05000000000000000000" pitchFamily="2" charset="2"/>
              </a:rPr>
              <a:t>through</a:t>
            </a:r>
            <a:r>
              <a:rPr lang="fr-FR" sz="1050" dirty="0" smtClean="0">
                <a:sym typeface="Wingdings" panose="05000000000000000000" pitchFamily="2" charset="2"/>
              </a:rPr>
              <a:t> the </a:t>
            </a:r>
            <a:r>
              <a:rPr lang="fr-FR" sz="1050" dirty="0" err="1" smtClean="0">
                <a:sym typeface="Wingdings" panose="05000000000000000000" pitchFamily="2" charset="2"/>
              </a:rPr>
              <a:t>feeding</a:t>
            </a:r>
            <a:r>
              <a:rPr lang="fr-FR" sz="1050" dirty="0" smtClean="0">
                <a:sym typeface="Wingdings" panose="05000000000000000000" pitchFamily="2" charset="2"/>
              </a:rPr>
              <a:t> networks (</a:t>
            </a:r>
            <a:r>
              <a:rPr lang="fr-FR" sz="1050" dirty="0" err="1" smtClean="0">
                <a:sym typeface="Wingdings" panose="05000000000000000000" pitchFamily="2" charset="2"/>
              </a:rPr>
              <a:t>combining</a:t>
            </a:r>
            <a:r>
              <a:rPr lang="fr-FR" sz="1050" dirty="0" smtClean="0">
                <a:sym typeface="Wingdings" panose="05000000000000000000" pitchFamily="2" charset="2"/>
              </a:rPr>
              <a:t> </a:t>
            </a:r>
            <a:r>
              <a:rPr lang="fr-FR" sz="1050" dirty="0" err="1" smtClean="0">
                <a:sym typeface="Wingdings" panose="05000000000000000000" pitchFamily="2" charset="2"/>
              </a:rPr>
              <a:t>meta</a:t>
            </a:r>
            <a:r>
              <a:rPr lang="fr-FR" sz="1050" dirty="0" smtClean="0">
                <a:sym typeface="Wingdings" panose="05000000000000000000" pitchFamily="2" charset="2"/>
              </a:rPr>
              <a:t> solutions)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endParaRPr lang="fr-FR" sz="105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06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186" y="24225"/>
            <a:ext cx="7798713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First </a:t>
            </a:r>
            <a:r>
              <a:rPr lang="fr-FR" sz="2400" b="1" dirty="0" err="1" smtClean="0">
                <a:solidFill>
                  <a:schemeClr val="bg1"/>
                </a:solidFill>
                <a:latin typeface="Verdana"/>
                <a:cs typeface="Verdana"/>
              </a:rPr>
              <a:t>Ideas</a:t>
            </a:r>
            <a:r>
              <a:rPr lang="fr-FR" sz="2400" b="1" dirty="0" smtClean="0">
                <a:solidFill>
                  <a:schemeClr val="bg1"/>
                </a:solidFill>
                <a:latin typeface="Verdana"/>
                <a:cs typeface="Verdana"/>
              </a:rPr>
              <a:t> of Collaborations</a:t>
            </a:r>
            <a:endParaRPr lang="fr-F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34481" y="754165"/>
            <a:ext cx="8833369" cy="402103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fr-FR" sz="1800" b="1" dirty="0"/>
              <a:t>Fabrication – </a:t>
            </a:r>
            <a:r>
              <a:rPr lang="fr-FR" sz="1800" b="1" dirty="0" err="1"/>
              <a:t>technological</a:t>
            </a:r>
            <a:r>
              <a:rPr lang="fr-FR" sz="1800" b="1" dirty="0"/>
              <a:t> </a:t>
            </a:r>
            <a:r>
              <a:rPr lang="fr-FR" sz="1800" b="1" dirty="0" err="1"/>
              <a:t>process</a:t>
            </a:r>
            <a:endParaRPr lang="fr-FR" sz="1800" b="1" dirty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b="1" dirty="0" err="1" smtClean="0"/>
              <a:t>Constraints</a:t>
            </a:r>
            <a:r>
              <a:rPr lang="fr-FR" sz="1200" dirty="0" smtClean="0"/>
              <a:t>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00" dirty="0" smtClean="0"/>
              <a:t>TRL 1 to 9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000" dirty="0" err="1" smtClean="0"/>
              <a:t>Cost</a:t>
            </a:r>
            <a:r>
              <a:rPr lang="fr-FR" sz="1000" dirty="0" smtClean="0"/>
              <a:t> and </a:t>
            </a:r>
            <a:r>
              <a:rPr lang="fr-FR" sz="1000" dirty="0" err="1" smtClean="0"/>
              <a:t>flexibility</a:t>
            </a:r>
            <a:r>
              <a:rPr lang="fr-FR" sz="1000" dirty="0" smtClean="0"/>
              <a:t> for new </a:t>
            </a:r>
            <a:r>
              <a:rPr lang="fr-FR" sz="1000" dirty="0" err="1" smtClean="0"/>
              <a:t>functionnalities</a:t>
            </a:r>
            <a:endParaRPr lang="fr-FR" sz="1000" dirty="0" smtClean="0"/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b="1" dirty="0" err="1" smtClean="0"/>
              <a:t>Research</a:t>
            </a:r>
            <a:r>
              <a:rPr lang="fr-FR" sz="1200" b="1" dirty="0" smtClean="0"/>
              <a:t> topics : </a:t>
            </a:r>
          </a:p>
          <a:p>
            <a:pPr marL="1200150" lvl="3" indent="-342900">
              <a:spcBef>
                <a:spcPts val="400"/>
              </a:spcBef>
              <a:spcAft>
                <a:spcPts val="400"/>
              </a:spcAft>
            </a:pPr>
            <a:r>
              <a:rPr lang="fr-FR" sz="1200" dirty="0" smtClean="0">
                <a:sym typeface="Wingdings" panose="05000000000000000000" pitchFamily="2" charset="2"/>
              </a:rPr>
              <a:t> </a:t>
            </a:r>
            <a:r>
              <a:rPr lang="fr-FR" sz="1200" dirty="0" err="1" smtClean="0">
                <a:sym typeface="Wingdings" panose="05000000000000000000" pitchFamily="2" charset="2"/>
              </a:rPr>
              <a:t>Transvers</a:t>
            </a:r>
            <a:r>
              <a:rPr lang="fr-FR" sz="1200" dirty="0" smtClean="0">
                <a:sym typeface="Wingdings" panose="05000000000000000000" pitchFamily="2" charset="2"/>
              </a:rPr>
              <a:t> topics</a:t>
            </a:r>
          </a:p>
        </p:txBody>
      </p:sp>
    </p:spTree>
    <p:extLst>
      <p:ext uri="{BB962C8B-B14F-4D97-AF65-F5344CB8AC3E}">
        <p14:creationId xmlns:p14="http://schemas.microsoft.com/office/powerpoint/2010/main" val="231371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23265"/>
            <a:ext cx="9144000" cy="1102519"/>
          </a:xfrm>
        </p:spPr>
        <p:txBody>
          <a:bodyPr>
            <a:normAutofit/>
          </a:bodyPr>
          <a:lstStyle/>
          <a:p>
            <a:pPr>
              <a:lnSpc>
                <a:spcPts val="5040"/>
              </a:lnSpc>
            </a:pPr>
            <a:r>
              <a:rPr lang="fr-FR" sz="4800" b="1" dirty="0" smtClean="0">
                <a:solidFill>
                  <a:srgbClr val="FFFFFF"/>
                </a:solidFill>
                <a:latin typeface="Verdana"/>
                <a:cs typeface="Verdana"/>
              </a:rPr>
              <a:t>LATERAL</a:t>
            </a:r>
            <a:endParaRPr lang="fr-FR" sz="4800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14799" y="4767263"/>
            <a:ext cx="2133600" cy="273844"/>
          </a:xfrm>
        </p:spPr>
        <p:txBody>
          <a:bodyPr/>
          <a:lstStyle/>
          <a:p>
            <a:r>
              <a:rPr lang="fr-FR" smtClean="0"/>
              <a:t>05/01/17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0" y="18566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Axis 2</a:t>
            </a:r>
            <a:r>
              <a:rPr lang="fr-FR" sz="2800" b="1" dirty="0"/>
              <a:t>: Advanced RF Components for </a:t>
            </a:r>
            <a:r>
              <a:rPr lang="fr-FR" sz="2800" b="1" dirty="0" smtClean="0"/>
              <a:t>AESA</a:t>
            </a:r>
            <a:endParaRPr lang="fr-FR" sz="2800" b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2700" y="2860488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fr-FR" b="1" dirty="0" err="1" smtClean="0">
                <a:solidFill>
                  <a:srgbClr val="FF0000"/>
                </a:solidFill>
                <a:latin typeface="Verdana"/>
                <a:cs typeface="Verdana"/>
              </a:rPr>
              <a:t>Resp</a:t>
            </a:r>
            <a:r>
              <a:rPr lang="fr-FR" b="1" dirty="0" smtClean="0">
                <a:solidFill>
                  <a:srgbClr val="FF0000"/>
                </a:solidFill>
                <a:latin typeface="Verdana"/>
                <a:cs typeface="Verdana"/>
              </a:rPr>
              <a:t>:  </a:t>
            </a:r>
            <a:r>
              <a:rPr lang="fr-FR" dirty="0">
                <a:latin typeface="Verdana"/>
                <a:cs typeface="Verdana"/>
              </a:rPr>
              <a:t>Clément </a:t>
            </a:r>
            <a:r>
              <a:rPr lang="fr-FR" dirty="0" smtClean="0">
                <a:latin typeface="Verdana"/>
                <a:cs typeface="Verdana"/>
              </a:rPr>
              <a:t>TOLANT, </a:t>
            </a:r>
            <a:r>
              <a:rPr lang="fr-FR" dirty="0">
                <a:latin typeface="Verdana"/>
                <a:cs typeface="Verdana"/>
              </a:rPr>
              <a:t>Eric </a:t>
            </a:r>
            <a:r>
              <a:rPr lang="fr-FR" dirty="0" smtClean="0">
                <a:latin typeface="Verdana"/>
                <a:cs typeface="Verdana"/>
              </a:rPr>
              <a:t>RIUS</a:t>
            </a:r>
            <a:endParaRPr lang="fr-FR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7901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12872</TotalTime>
  <Words>1372</Words>
  <Application>Microsoft Macintosh PowerPoint</Application>
  <PresentationFormat>Présentation à l'écran (16:9)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Thème Office</vt:lpstr>
      <vt:lpstr>Conception personnalisée</vt:lpstr>
      <vt:lpstr>LATERAL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LATERAL</vt:lpstr>
      <vt:lpstr>Présentation PowerPoint</vt:lpstr>
      <vt:lpstr>Présentation PowerPoint</vt:lpstr>
      <vt:lpstr>LATERAL</vt:lpstr>
      <vt:lpstr>Présentation PowerPoint</vt:lpstr>
      <vt:lpstr>Présentation PowerPoint</vt:lpstr>
      <vt:lpstr>Présentation PowerPoint</vt:lpstr>
      <vt:lpstr>LATERAL</vt:lpstr>
      <vt:lpstr>Présentation PowerPoint</vt:lpstr>
      <vt:lpstr>Présentation PowerPoint</vt:lpstr>
      <vt:lpstr>Présentation PowerPoint</vt:lpstr>
      <vt:lpstr>Présentation PowerPoint</vt:lpstr>
    </vt:vector>
  </TitlesOfParts>
  <Company>UBO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QUERE</dc:creator>
  <cp:lastModifiedBy>Yves QUERE</cp:lastModifiedBy>
  <cp:revision>208</cp:revision>
  <dcterms:created xsi:type="dcterms:W3CDTF">2016-07-06T13:41:50Z</dcterms:created>
  <dcterms:modified xsi:type="dcterms:W3CDTF">2017-01-05T07:49:26Z</dcterms:modified>
</cp:coreProperties>
</file>