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24"/>
  </p:notesMasterIdLst>
  <p:handoutMasterIdLst>
    <p:handoutMasterId r:id="rId25"/>
  </p:handoutMasterIdLst>
  <p:sldIdLst>
    <p:sldId id="279" r:id="rId2"/>
    <p:sldId id="289" r:id="rId3"/>
    <p:sldId id="382" r:id="rId4"/>
    <p:sldId id="292" r:id="rId5"/>
    <p:sldId id="368" r:id="rId6"/>
    <p:sldId id="294" r:id="rId7"/>
    <p:sldId id="311" r:id="rId8"/>
    <p:sldId id="387" r:id="rId9"/>
    <p:sldId id="388" r:id="rId10"/>
    <p:sldId id="383" r:id="rId11"/>
    <p:sldId id="397" r:id="rId12"/>
    <p:sldId id="401" r:id="rId13"/>
    <p:sldId id="384" r:id="rId14"/>
    <p:sldId id="402" r:id="rId15"/>
    <p:sldId id="406" r:id="rId16"/>
    <p:sldId id="407" r:id="rId17"/>
    <p:sldId id="408" r:id="rId18"/>
    <p:sldId id="409" r:id="rId19"/>
    <p:sldId id="411" r:id="rId20"/>
    <p:sldId id="336" r:id="rId21"/>
    <p:sldId id="364" r:id="rId22"/>
    <p:sldId id="365"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8" autoAdjust="0"/>
    <p:restoredTop sz="75239" autoAdjust="0"/>
  </p:normalViewPr>
  <p:slideViewPr>
    <p:cSldViewPr>
      <p:cViewPr>
        <p:scale>
          <a:sx n="100" d="100"/>
          <a:sy n="100" d="100"/>
        </p:scale>
        <p:origin x="-1122" y="120"/>
      </p:cViewPr>
      <p:guideLst>
        <p:guide orient="horz" pos="2160"/>
        <p:guide pos="2880"/>
      </p:guideLst>
    </p:cSldViewPr>
  </p:slideViewPr>
  <p:notesTextViewPr>
    <p:cViewPr>
      <p:scale>
        <a:sx n="125" d="100"/>
        <a:sy n="125" d="100"/>
      </p:scale>
      <p:origin x="0" y="364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4E0507E-8629-45A4-96A3-B66EBFE71355}" type="datetimeFigureOut">
              <a:rPr lang="fr-FR" smtClean="0"/>
              <a:t>22/11/2016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9F9F79-4146-44ED-B405-0BB40CECAD94}" type="slidenum">
              <a:rPr lang="fr-FR" smtClean="0"/>
              <a:t>‹N°›</a:t>
            </a:fld>
            <a:endParaRPr lang="fr-FR"/>
          </a:p>
        </p:txBody>
      </p:sp>
    </p:spTree>
    <p:extLst>
      <p:ext uri="{BB962C8B-B14F-4D97-AF65-F5344CB8AC3E}">
        <p14:creationId xmlns:p14="http://schemas.microsoft.com/office/powerpoint/2010/main" val="37978088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AA688-F793-4255-8542-7BEDC565CAB1}" type="datetimeFigureOut">
              <a:rPr lang="fr-FR" smtClean="0"/>
              <a:t>22/11/2016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40F028-51AF-40F7-982D-4417E898B326}" type="slidenum">
              <a:rPr lang="fr-FR" smtClean="0"/>
              <a:t>‹N°›</a:t>
            </a:fld>
            <a:endParaRPr lang="fr-FR"/>
          </a:p>
        </p:txBody>
      </p:sp>
    </p:spTree>
    <p:extLst>
      <p:ext uri="{BB962C8B-B14F-4D97-AF65-F5344CB8AC3E}">
        <p14:creationId xmlns:p14="http://schemas.microsoft.com/office/powerpoint/2010/main" val="1335504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a:t>
            </a:fld>
            <a:endParaRPr lang="fr-FR" dirty="0"/>
          </a:p>
        </p:txBody>
      </p:sp>
    </p:spTree>
    <p:extLst>
      <p:ext uri="{BB962C8B-B14F-4D97-AF65-F5344CB8AC3E}">
        <p14:creationId xmlns:p14="http://schemas.microsoft.com/office/powerpoint/2010/main" val="419258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sz="1200" kern="1200" dirty="0" smtClean="0">
                <a:solidFill>
                  <a:schemeClr val="tx1"/>
                </a:solidFill>
                <a:effectLst/>
                <a:latin typeface="+mn-lt"/>
                <a:ea typeface="+mn-ea"/>
                <a:cs typeface="+mn-cs"/>
              </a:rPr>
              <a:t>Caroline </a:t>
            </a:r>
            <a:r>
              <a:rPr lang="fr-FR" sz="1200" kern="1200" dirty="0" err="1" smtClean="0">
                <a:solidFill>
                  <a:schemeClr val="tx1"/>
                </a:solidFill>
                <a:effectLst/>
                <a:latin typeface="+mn-lt"/>
                <a:ea typeface="+mn-ea"/>
                <a:cs typeface="+mn-cs"/>
              </a:rPr>
              <a:t>LeBihan</a:t>
            </a:r>
            <a:r>
              <a:rPr lang="fr-FR" sz="1200" kern="1200" baseline="0" dirty="0" smtClean="0">
                <a:solidFill>
                  <a:schemeClr val="tx1"/>
                </a:solidFill>
                <a:effectLst/>
                <a:latin typeface="+mn-lt"/>
                <a:ea typeface="+mn-ea"/>
                <a:cs typeface="+mn-cs"/>
              </a:rPr>
              <a:t> de l’IFREMER a présenté la fameuse </a:t>
            </a:r>
            <a:r>
              <a:rPr lang="fr-FR" sz="1200" kern="1200" dirty="0" smtClean="0">
                <a:solidFill>
                  <a:schemeClr val="tx1"/>
                </a:solidFill>
                <a:effectLst/>
                <a:latin typeface="+mn-lt"/>
                <a:ea typeface="+mn-ea"/>
                <a:cs typeface="+mn-cs"/>
              </a:rPr>
              <a:t>méthode du GUM </a:t>
            </a:r>
            <a:r>
              <a:rPr lang="fr-FR" sz="1200" kern="1200" baseline="0" dirty="0" smtClean="0">
                <a:solidFill>
                  <a:schemeClr val="tx1"/>
                </a:solidFill>
                <a:effectLst/>
                <a:latin typeface="+mn-lt"/>
                <a:ea typeface="+mn-ea"/>
                <a:cs typeface="+mn-cs"/>
              </a:rPr>
              <a:t>autour du cas simple d’une </a:t>
            </a:r>
            <a:r>
              <a:rPr lang="fr-FR" sz="1200" kern="1200" dirty="0" smtClean="0">
                <a:solidFill>
                  <a:schemeClr val="tx1"/>
                </a:solidFill>
                <a:effectLst/>
                <a:latin typeface="+mn-lt"/>
                <a:ea typeface="+mn-ea"/>
                <a:cs typeface="+mn-cs"/>
              </a:rPr>
              <a:t>température</a:t>
            </a:r>
            <a:r>
              <a:rPr lang="fr-FR" sz="1200" kern="1200" baseline="0" dirty="0" smtClean="0">
                <a:solidFill>
                  <a:schemeClr val="tx1"/>
                </a:solidFill>
                <a:effectLst/>
                <a:latin typeface="+mn-lt"/>
                <a:ea typeface="+mn-ea"/>
                <a:cs typeface="+mn-cs"/>
              </a:rPr>
              <a:t> mesurée in situ.</a:t>
            </a:r>
          </a:p>
          <a:p>
            <a:pPr marL="0" indent="0">
              <a:buNone/>
            </a:pPr>
            <a:r>
              <a:rPr lang="fr-FR" sz="1200" kern="1200" baseline="0" dirty="0" smtClean="0">
                <a:solidFill>
                  <a:schemeClr val="tx1"/>
                </a:solidFill>
                <a:effectLst/>
                <a:latin typeface="+mn-lt"/>
                <a:ea typeface="+mn-ea"/>
                <a:cs typeface="+mn-cs"/>
              </a:rPr>
              <a:t>Cette méthode repose notamment sur la modélisation mathématique du processus qui permet ensuite de lister toutes les composantes des incertitudes, de les estimer, puis de les combiner conformément à la loi de propagation des incertitudes, pour en déduire l’incertitude composée élargie, évaluée à 0,14°C pour le cas considérée.</a:t>
            </a:r>
          </a:p>
          <a:p>
            <a:pPr marL="0" indent="0">
              <a:buNone/>
            </a:pPr>
            <a:endParaRPr lang="fr-FR" sz="1200" kern="1200" baseline="0" dirty="0" smtClean="0">
              <a:solidFill>
                <a:schemeClr val="tx1"/>
              </a:solidFill>
              <a:effectLst/>
              <a:latin typeface="+mn-lt"/>
              <a:ea typeface="+mn-ea"/>
              <a:cs typeface="+mn-cs"/>
            </a:endParaRPr>
          </a:p>
          <a:p>
            <a:pPr marL="0" indent="0">
              <a:buNone/>
            </a:pPr>
            <a:endParaRPr lang="fr-FR" sz="1200" b="1" dirty="0" smtClean="0"/>
          </a:p>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11</a:t>
            </a:fld>
            <a:endParaRPr lang="fr-FR"/>
          </a:p>
        </p:txBody>
      </p:sp>
    </p:spTree>
    <p:extLst>
      <p:ext uri="{BB962C8B-B14F-4D97-AF65-F5344CB8AC3E}">
        <p14:creationId xmlns:p14="http://schemas.microsoft.com/office/powerpoint/2010/main" val="93049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kern="1200" baseline="0" dirty="0" smtClean="0">
                <a:solidFill>
                  <a:schemeClr val="tx1"/>
                </a:solidFill>
                <a:effectLst/>
                <a:latin typeface="+mn-lt"/>
                <a:ea typeface="+mn-ea"/>
                <a:cs typeface="+mn-cs"/>
              </a:rPr>
              <a:t>Marc </a:t>
            </a:r>
            <a:r>
              <a:rPr lang="fr-FR" sz="1200" kern="1200" baseline="0" dirty="0" err="1" smtClean="0">
                <a:solidFill>
                  <a:schemeClr val="tx1"/>
                </a:solidFill>
                <a:effectLst/>
                <a:latin typeface="+mn-lt"/>
                <a:ea typeface="+mn-ea"/>
                <a:cs typeface="+mn-cs"/>
              </a:rPr>
              <a:t>Lemenn</a:t>
            </a:r>
            <a:r>
              <a:rPr lang="fr-FR" sz="1200" kern="1200" baseline="0" dirty="0" smtClean="0">
                <a:solidFill>
                  <a:schemeClr val="tx1"/>
                </a:solidFill>
                <a:effectLst/>
                <a:latin typeface="+mn-lt"/>
                <a:ea typeface="+mn-ea"/>
                <a:cs typeface="+mn-cs"/>
              </a:rPr>
              <a:t> ensuite a appliqué le GUM sur deux cas plus complexes de température corrigée par un polynôme d’étalonnage d’abord afin de sensibiliser sur la prise en compte de la </a:t>
            </a:r>
            <a:r>
              <a:rPr lang="fr-FR" sz="1200" kern="1200" baseline="0" dirty="0" err="1" smtClean="0">
                <a:solidFill>
                  <a:schemeClr val="tx1"/>
                </a:solidFill>
                <a:effectLst/>
                <a:latin typeface="+mn-lt"/>
                <a:ea typeface="+mn-ea"/>
                <a:cs typeface="+mn-cs"/>
              </a:rPr>
              <a:t>co-variance</a:t>
            </a:r>
            <a:r>
              <a:rPr lang="fr-FR" sz="1200" kern="1200" baseline="0" dirty="0" smtClean="0">
                <a:solidFill>
                  <a:schemeClr val="tx1"/>
                </a:solidFill>
                <a:effectLst/>
                <a:latin typeface="+mn-lt"/>
                <a:ea typeface="+mn-ea"/>
                <a:cs typeface="+mn-cs"/>
              </a:rPr>
              <a:t> des grandeurs d’influence.</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kern="1200" baseline="0" dirty="0" smtClean="0">
                <a:solidFill>
                  <a:schemeClr val="tx1"/>
                </a:solidFill>
                <a:effectLst/>
                <a:latin typeface="+mn-lt"/>
                <a:ea typeface="+mn-ea"/>
                <a:cs typeface="+mn-cs"/>
              </a:rPr>
              <a:t>Et sur le cas d’une température corrigée d’un biais ensuite, pour nous sensibiliser sur l’importance de la variabilité du milieu, sa « non- maîtrise » et donc sur l’incertitude croissante associée.</a:t>
            </a:r>
            <a:endParaRPr lang="fr-FR" sz="1200" b="1" dirty="0" smtClean="0"/>
          </a:p>
          <a:p>
            <a:pPr marL="0" indent="0">
              <a:buFont typeface="Wingdings" pitchFamily="2" charset="2"/>
              <a:buNone/>
            </a:pPr>
            <a:endParaRPr lang="fr-FR" sz="1200" b="1" dirty="0" smtClean="0"/>
          </a:p>
          <a:p>
            <a:pPr marL="0" indent="0">
              <a:buFont typeface="Wingdings" pitchFamily="2" charset="2"/>
              <a:buNone/>
            </a:pPr>
            <a:endParaRPr lang="fr-FR" sz="1200" b="1" dirty="0" smtClean="0"/>
          </a:p>
          <a:p>
            <a:pPr marL="0" indent="0">
              <a:buFont typeface="Wingdings" pitchFamily="2" charset="2"/>
              <a:buNone/>
            </a:pPr>
            <a:endParaRPr lang="fr-FR" sz="1200" b="1" dirty="0" smtClean="0"/>
          </a:p>
          <a:p>
            <a:pPr marL="0" indent="0">
              <a:buFont typeface="Wingdings" pitchFamily="2" charset="2"/>
              <a:buNone/>
            </a:pPr>
            <a:endParaRPr lang="fr-FR" sz="1200" b="1" dirty="0" smtClean="0"/>
          </a:p>
          <a:p>
            <a:pPr marL="0" indent="0">
              <a:buFont typeface="Wingdings" pitchFamily="2" charset="2"/>
              <a:buNone/>
            </a:pPr>
            <a:r>
              <a:rPr lang="fr-FR" sz="1200" b="1" dirty="0" err="1" smtClean="0"/>
              <a:t>Elements</a:t>
            </a:r>
            <a:r>
              <a:rPr lang="fr-FR" sz="1200" b="1" dirty="0" smtClean="0"/>
              <a:t> retenus collectivement :</a:t>
            </a:r>
            <a:endParaRPr lang="fr-FR" sz="1200" dirty="0" smtClean="0"/>
          </a:p>
          <a:p>
            <a:pPr>
              <a:buFont typeface="+mj-lt"/>
              <a:buAutoNum type="arabicPeriod"/>
            </a:pPr>
            <a:r>
              <a:rPr lang="fr-FR" sz="1200" dirty="0" smtClean="0"/>
              <a:t>Comme exemple d’application de la méthode GUM, plus complexe, Marc Le </a:t>
            </a:r>
            <a:r>
              <a:rPr lang="fr-FR" sz="1200" dirty="0" err="1" smtClean="0"/>
              <a:t>Menn</a:t>
            </a:r>
            <a:r>
              <a:rPr lang="fr-FR" sz="1200" dirty="0" smtClean="0"/>
              <a:t> a pris le cas d’une température in situ corrigée selon un polynôme du premier degré (type </a:t>
            </a:r>
            <a:r>
              <a:rPr lang="fr-FR" sz="1200" dirty="0" err="1" smtClean="0"/>
              <a:t>ax</a:t>
            </a:r>
            <a:r>
              <a:rPr lang="fr-FR" sz="1200" dirty="0" smtClean="0"/>
              <a:t> + b),, un cas applicable à d’autres </a:t>
            </a:r>
            <a:r>
              <a:rPr lang="fr-FR" sz="1200" dirty="0" err="1" smtClean="0"/>
              <a:t>mesurandes</a:t>
            </a:r>
            <a:r>
              <a:rPr lang="fr-FR" sz="1200" dirty="0" smtClean="0"/>
              <a:t> tels que l’oxygène ou la fluorescence.</a:t>
            </a:r>
          </a:p>
          <a:p>
            <a:pPr>
              <a:buFont typeface="+mj-lt"/>
              <a:buAutoNum type="arabicPeriod"/>
            </a:pPr>
            <a:r>
              <a:rPr lang="fr-FR" sz="1200" dirty="0" smtClean="0"/>
              <a:t>L’application de la loi de propagation des incertitudes sur l’équation demande de prendre en compte la </a:t>
            </a:r>
            <a:r>
              <a:rPr lang="fr-FR" sz="1200" dirty="0" err="1" smtClean="0"/>
              <a:t>co-variance</a:t>
            </a:r>
            <a:r>
              <a:rPr lang="fr-FR" sz="1200" dirty="0" smtClean="0"/>
              <a:t> des grandeurs d’influence.</a:t>
            </a:r>
          </a:p>
          <a:p>
            <a:pPr>
              <a:buFont typeface="+mj-lt"/>
              <a:buAutoNum type="arabicPeriod"/>
            </a:pPr>
            <a:r>
              <a:rPr lang="fr-FR" sz="1200" dirty="0" smtClean="0"/>
              <a:t>Un terme supplémentaire appelé «croisé » induit une incertitude supplémentaire à ajouter pour l’estimation de l’incertitude composée finale. </a:t>
            </a:r>
          </a:p>
          <a:p>
            <a:pPr>
              <a:buFont typeface="+mj-lt"/>
              <a:buAutoNum type="arabicPeriod"/>
            </a:pPr>
            <a:r>
              <a:rPr lang="fr-FR" sz="1200" dirty="0" smtClean="0"/>
              <a:t>Le calcul des contributions de chaque source d’ incertitudes montre que la source première d’erreur vient des conditions d’étalonnage et notamment de la stabilité du bain </a:t>
            </a:r>
            <a:r>
              <a:rPr lang="fr-FR" sz="1200" dirty="0" err="1" smtClean="0"/>
              <a:t>thermostaté</a:t>
            </a:r>
            <a:r>
              <a:rPr lang="fr-FR" sz="1200" dirty="0" smtClean="0"/>
              <a:t>.</a:t>
            </a:r>
          </a:p>
          <a:p>
            <a:pPr>
              <a:buFont typeface="+mj-lt"/>
              <a:buAutoNum type="arabicPeriod"/>
            </a:pPr>
            <a:r>
              <a:rPr lang="fr-FR" sz="1200" dirty="0" smtClean="0"/>
              <a:t>Le second cas d’une température in situ corrigée d’un biais est étudié pour illustrer l’effet d’une correction. L’incertitude composée s’élève au maximum à 0,075°C (soit 0,150°C d’incertitude élargie). La correction génère un surplus d’erreur difficile à estimer car la variabilité in situ n’est pas maîtrisée. Les conditions du milieu ne remplissent pas les exigences de stationnarité nécessaires pour réaliser une correction, la représentativité de la valeur de référence est délicate, une mesure de référence au plus près et synchrone doit être réalisée. Cette condition est impossible en mode monitoring.</a:t>
            </a:r>
          </a:p>
          <a:p>
            <a:pPr marL="0" indent="0">
              <a:buFont typeface="Wingdings" pitchFamily="2" charset="2"/>
              <a:buNone/>
            </a:pPr>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12</a:t>
            </a:fld>
            <a:endParaRPr lang="fr-FR"/>
          </a:p>
        </p:txBody>
      </p:sp>
    </p:spTree>
    <p:extLst>
      <p:ext uri="{BB962C8B-B14F-4D97-AF65-F5344CB8AC3E}">
        <p14:creationId xmlns:p14="http://schemas.microsoft.com/office/powerpoint/2010/main" val="205190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Forts des notions et des méthodes</a:t>
            </a:r>
            <a:r>
              <a:rPr lang="fr-FR" baseline="0" dirty="0" smtClean="0"/>
              <a:t>, les incidences ont ensuite été abordées en tentant de faire le lien entre incertitudes et besoin, en référence aux </a:t>
            </a:r>
            <a:r>
              <a:rPr lang="fr-FR" baseline="0" dirty="0" err="1" smtClean="0"/>
              <a:t>eMT</a:t>
            </a:r>
            <a:r>
              <a:rPr lang="fr-FR" baseline="0" dirty="0" smtClean="0"/>
              <a:t> et ce, à chaque étape du procédé.</a:t>
            </a:r>
            <a:endParaRPr lang="fr-FR" dirty="0" smtClean="0"/>
          </a:p>
          <a:p>
            <a:endParaRPr lang="fr-FR" sz="1200" i="1" dirty="0" smtClean="0"/>
          </a:p>
          <a:p>
            <a:endParaRPr lang="fr-FR" sz="1200" i="1" dirty="0" smtClean="0"/>
          </a:p>
          <a:p>
            <a:endParaRPr lang="fr-FR" sz="1200" i="1" dirty="0" smtClean="0"/>
          </a:p>
          <a:p>
            <a:endParaRPr lang="fr-FR" sz="1200" i="1" dirty="0" smtClean="0"/>
          </a:p>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13</a:t>
            </a:fld>
            <a:endParaRPr lang="fr-FR"/>
          </a:p>
        </p:txBody>
      </p:sp>
    </p:spTree>
    <p:extLst>
      <p:ext uri="{BB962C8B-B14F-4D97-AF65-F5344CB8AC3E}">
        <p14:creationId xmlns:p14="http://schemas.microsoft.com/office/powerpoint/2010/main" val="361444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sz="1200" b="0" dirty="0" smtClean="0"/>
              <a:t>A l’étape de choix de l’instrument d’abord.</a:t>
            </a:r>
          </a:p>
          <a:p>
            <a:pPr marL="0" indent="0">
              <a:buNone/>
            </a:pPr>
            <a:r>
              <a:rPr lang="fr-FR" sz="1200" b="0" dirty="0" smtClean="0"/>
              <a:t>Caroline Le</a:t>
            </a:r>
            <a:r>
              <a:rPr lang="fr-FR" sz="1200" b="0" baseline="0" dirty="0" smtClean="0"/>
              <a:t> </a:t>
            </a:r>
            <a:r>
              <a:rPr lang="fr-FR" sz="1200" b="0" baseline="0" dirty="0" err="1" smtClean="0"/>
              <a:t>Bihan</a:t>
            </a:r>
            <a:r>
              <a:rPr lang="fr-FR" sz="1200" b="0" baseline="0" dirty="0" smtClean="0"/>
              <a:t> a souligné l’importance de définir le besoin au travers des EMT afin de choisir en fonction l’instrument et les pratiques d’étalonnage associées. Elle a notamment souligné l’importance de l’EMT d’étalonnage qui est déterminant dans le choix du labo d’étalonnage.</a:t>
            </a:r>
            <a:endParaRPr lang="fr-FR" sz="1200" b="0" dirty="0" smtClean="0"/>
          </a:p>
          <a:p>
            <a:pPr marL="0" indent="0">
              <a:buNone/>
            </a:pPr>
            <a:endParaRPr lang="fr-FR" sz="1200" b="1" dirty="0" smtClean="0"/>
          </a:p>
          <a:p>
            <a:pPr marL="0" indent="0">
              <a:buNone/>
            </a:pPr>
            <a:endParaRPr lang="fr-FR" sz="1200" b="1" dirty="0" smtClean="0"/>
          </a:p>
          <a:p>
            <a:pPr marL="0" indent="0">
              <a:buNone/>
            </a:pPr>
            <a:endParaRPr lang="fr-FR" sz="1200" b="1" dirty="0" smtClean="0"/>
          </a:p>
          <a:p>
            <a:pPr marL="0" indent="0">
              <a:buNone/>
            </a:pPr>
            <a:r>
              <a:rPr lang="fr-FR" sz="1200" b="1" dirty="0" err="1" smtClean="0"/>
              <a:t>Elements</a:t>
            </a:r>
            <a:r>
              <a:rPr lang="fr-FR" sz="1200" b="1" dirty="0" smtClean="0"/>
              <a:t> retenus collectivement :</a:t>
            </a:r>
            <a:endParaRPr lang="fr-FR" sz="1200" dirty="0" smtClean="0"/>
          </a:p>
          <a:p>
            <a:pPr lvl="0">
              <a:buFont typeface="+mj-lt"/>
              <a:buAutoNum type="arabicPeriod"/>
            </a:pPr>
            <a:r>
              <a:rPr lang="fr-FR" sz="1200" dirty="0" smtClean="0"/>
              <a:t>Avant tout il faut définir le besoin, la méthode de mesure puis on choisit l’instrument et les pratiques d’étalonnage.</a:t>
            </a:r>
          </a:p>
          <a:p>
            <a:pPr lvl="0">
              <a:buFont typeface="+mj-lt"/>
              <a:buAutoNum type="arabicPeriod"/>
            </a:pPr>
            <a:r>
              <a:rPr lang="fr-FR" sz="1200" dirty="0" smtClean="0"/>
              <a:t>L’ajustage du capteur est à minimiser, voire éviter car on perd l’info de la dérive du capteur par vieillissement.</a:t>
            </a:r>
          </a:p>
          <a:p>
            <a:pPr lvl="0">
              <a:buFont typeface="+mj-lt"/>
              <a:buAutoNum type="arabicPeriod"/>
            </a:pPr>
            <a:r>
              <a:rPr lang="fr-FR" sz="1200" dirty="0" smtClean="0"/>
              <a:t>Le besoin doit être exprimé en terme d’</a:t>
            </a:r>
            <a:r>
              <a:rPr lang="fr-FR" sz="1200" dirty="0" err="1" smtClean="0"/>
              <a:t>EMTterrain</a:t>
            </a:r>
            <a:r>
              <a:rPr lang="fr-FR" sz="1200" dirty="0" smtClean="0"/>
              <a:t> et d’incertitude terrain qui sont toujours supérieures aux </a:t>
            </a:r>
            <a:r>
              <a:rPr lang="fr-FR" sz="1200" dirty="0" err="1" smtClean="0"/>
              <a:t>EMTétalonnage</a:t>
            </a:r>
            <a:r>
              <a:rPr lang="fr-FR" sz="1200" dirty="0" smtClean="0"/>
              <a:t> et incertitude étalonnage. Ces critères ajoutés des besoins en fréquence et des contraintes de coûts conditionnent le choix du laboratoire d’étalonnage.</a:t>
            </a:r>
          </a:p>
          <a:p>
            <a:pPr>
              <a:buFont typeface="+mj-lt"/>
              <a:buAutoNum type="arabicPeriod"/>
            </a:pPr>
            <a:endParaRPr lang="fr-FR" sz="1200" dirty="0" smtClean="0"/>
          </a:p>
          <a:p>
            <a:pPr>
              <a:buFont typeface="+mj-lt"/>
              <a:buAutoNum type="arabicPeriod"/>
            </a:pPr>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14</a:t>
            </a:fld>
            <a:endParaRPr lang="fr-FR"/>
          </a:p>
        </p:txBody>
      </p:sp>
    </p:spTree>
    <p:extLst>
      <p:ext uri="{BB962C8B-B14F-4D97-AF65-F5344CB8AC3E}">
        <p14:creationId xmlns:p14="http://schemas.microsoft.com/office/powerpoint/2010/main" val="114436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R="0" lvl="0" algn="l" defTabSz="914400" rtl="0" eaLnBrk="1" fontAlgn="base" latinLnBrk="0" hangingPunct="1">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Franck Jacqueline du Labo Environnement et Ressource de Normandie de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l’ifremer</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nous a ensuite exposé la réalité de leur pratique d’étalonnage pré et post-déploiement. Il a souligné la nécessité de définir les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EMTpost-deploiement</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en cohérence avec la réalité terrain en incluant effectivement l’incertitude de mesure qui souvent était négligée et qui pouvait aboutir à des diagnostic abusif de non-conformité.</a:t>
            </a: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altLang="fr-FR" b="0" i="0" u="none" strike="noStrike" cap="none" normalizeH="0" baseline="0" dirty="0" smtClean="0">
              <a:ln>
                <a:noFill/>
              </a:ln>
              <a:solidFill>
                <a:srgbClr val="00B0F0"/>
              </a:solidFill>
              <a:effectLst/>
              <a:latin typeface="Calibri" pitchFamily="34" charset="0"/>
              <a:cs typeface="Times New Roman" pitchFamily="18" charset="0"/>
            </a:endParaRPr>
          </a:p>
          <a:p>
            <a:pPr marL="0" indent="0">
              <a:buFont typeface="Wingdings" pitchFamily="2" charset="2"/>
              <a:buNone/>
            </a:pPr>
            <a:r>
              <a:rPr lang="fr-FR" sz="1200" b="1" dirty="0" err="1" smtClean="0"/>
              <a:t>Elements</a:t>
            </a:r>
            <a:r>
              <a:rPr lang="fr-FR" sz="1200" b="1" dirty="0" smtClean="0"/>
              <a:t> retenus collectivement :</a:t>
            </a:r>
            <a:endParaRPr lang="fr-FR" sz="1200" dirty="0" smtClean="0"/>
          </a:p>
          <a:p>
            <a:pPr>
              <a:buFont typeface="+mj-lt"/>
              <a:buAutoNum type="arabicPeriod"/>
            </a:pPr>
            <a:r>
              <a:rPr lang="fr-FR" sz="1200" dirty="0" smtClean="0"/>
              <a:t>L’EMT est le critère d’évaluation de la conformité de l’instrument après déploiement or à l’heure actuelle elle n’est pas clairement posée et n’inclut que la composante systématique de l’erreur. Elle est à réviser en incluant la composante aléatoire. </a:t>
            </a:r>
          </a:p>
          <a:p>
            <a:pPr>
              <a:buFont typeface="+mj-lt"/>
              <a:buAutoNum type="arabicPeriod"/>
            </a:pPr>
            <a:r>
              <a:rPr lang="fr-FR" sz="1200" dirty="0" smtClean="0"/>
              <a:t>Une EMT sous-estimée et non réaliste abouti à des diagnostics de non-conformité abusifs. </a:t>
            </a:r>
          </a:p>
          <a:p>
            <a:pPr>
              <a:buFont typeface="+mj-lt"/>
              <a:buAutoNum type="arabicPeriod"/>
            </a:pPr>
            <a:r>
              <a:rPr lang="fr-FR" sz="1200" dirty="0" smtClean="0"/>
              <a:t>Une définition claire et une révision d’EMT post-déploiement doit être menée en pleine conscience de la réalité terrain. La dispersion in situ et les biais </a:t>
            </a:r>
            <a:r>
              <a:rPr lang="fr-FR" sz="1200" dirty="0" err="1" smtClean="0"/>
              <a:t>dûs</a:t>
            </a:r>
            <a:r>
              <a:rPr lang="fr-FR" sz="1200" dirty="0" smtClean="0"/>
              <a:t> au </a:t>
            </a:r>
            <a:r>
              <a:rPr lang="fr-FR" sz="1200" dirty="0" err="1" smtClean="0"/>
              <a:t>fouling</a:t>
            </a:r>
            <a:r>
              <a:rPr lang="fr-FR" sz="1200" dirty="0" smtClean="0"/>
              <a:t>, dans les environnements côtiers </a:t>
            </a:r>
            <a:r>
              <a:rPr lang="fr-FR" sz="1200" dirty="0" err="1" smtClean="0"/>
              <a:t>eutrophes</a:t>
            </a:r>
            <a:r>
              <a:rPr lang="fr-FR" sz="1200" dirty="0" smtClean="0"/>
              <a:t> présentant des gradients et des hétérogénéités majeures est à reconsidérer dans les critères de conformité qu’est l’EMT.</a:t>
            </a:r>
          </a:p>
          <a:p>
            <a:pPr marL="0" marR="0" lvl="0" indent="0" algn="l" defTabSz="914400" rtl="0" eaLnBrk="0" fontAlgn="base" latinLnBrk="0" hangingPunct="0">
              <a:lnSpc>
                <a:spcPct val="100000"/>
              </a:lnSpc>
              <a:spcBef>
                <a:spcPct val="0"/>
              </a:spcBef>
              <a:spcAft>
                <a:spcPct val="0"/>
              </a:spcAft>
              <a:buClrTx/>
              <a:buSzTx/>
              <a:tabLst/>
            </a:pPr>
            <a:endParaRPr kumimoji="0" lang="fr-FR" altLang="fr-FR" b="0" i="0" u="none" strike="noStrike" cap="none" normalizeH="0" baseline="0" dirty="0" smtClean="0">
              <a:ln>
                <a:noFill/>
              </a:ln>
              <a:solidFill>
                <a:schemeClr val="tx1"/>
              </a:solidFill>
              <a:effectLst/>
            </a:endParaRPr>
          </a:p>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15</a:t>
            </a:fld>
            <a:endParaRPr lang="fr-FR"/>
          </a:p>
        </p:txBody>
      </p:sp>
    </p:spTree>
    <p:extLst>
      <p:ext uri="{BB962C8B-B14F-4D97-AF65-F5344CB8AC3E}">
        <p14:creationId xmlns:p14="http://schemas.microsoft.com/office/powerpoint/2010/main" val="1144369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R="0" lvl="0" algn="l" defTabSz="914400" rtl="0" eaLnBrk="1" fontAlgn="base" latinLnBrk="0" hangingPunct="1">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Peggy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Rimmelin</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-Maury de l’IUEM a poursuivi l’analyse des incidences en abordant l’étape de qualification des données. Elle a présenté les liens possibles entre incertitude U de mesure,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EMTutilisateur</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et codes qualité. Le lien est direct via l’analyse de la conformité à l’EMT puisqu’elle constitue les bornes limites entre bon et douteux, mais ces bornes sont à définir de façon consensuelle au sein du réseau. A ceci s’ajoute le besoin de poser des bornes dites d’exclusion, limites entre douteux et faux.</a:t>
            </a: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indent="0">
              <a:buFont typeface="Wingdings" pitchFamily="2" charset="2"/>
              <a:buNone/>
            </a:pPr>
            <a:r>
              <a:rPr lang="fr-FR" sz="1600" b="1" dirty="0" err="1" smtClean="0"/>
              <a:t>Elements</a:t>
            </a:r>
            <a:r>
              <a:rPr lang="fr-FR" sz="1600" b="1" dirty="0" smtClean="0"/>
              <a:t> retenus collectivement :</a:t>
            </a:r>
            <a:endParaRPr lang="fr-FR" sz="1600" dirty="0" smtClean="0"/>
          </a:p>
          <a:p>
            <a:pPr marL="514350" indent="-514350">
              <a:buFont typeface="+mj-lt"/>
              <a:buAutoNum type="arabicPeriod"/>
            </a:pPr>
            <a:r>
              <a:rPr lang="fr-FR" sz="1600" dirty="0" smtClean="0"/>
              <a:t>L’attribution des codes qualité repose sur des tests de conformité basés sur la comparaison de la donnée à une valeur de référence et la comparaison implique de considérer les barres d’erreur définies par les incertitudes.</a:t>
            </a:r>
          </a:p>
          <a:p>
            <a:pPr marL="514350" indent="-514350">
              <a:buFont typeface="+mj-lt"/>
              <a:buAutoNum type="arabicPeriod"/>
            </a:pPr>
            <a:r>
              <a:rPr lang="fr-FR" sz="1600" dirty="0" smtClean="0"/>
              <a:t>Ces barres d’erreur sont étendues selon le degré d’exigence à l’EMT. L’EMT peut être employée comme la borne de « cohérence métrologique » délimitant la conformité de la conformité douteuse. Ceci se transcrirait directement par une codification des données en  « Bon » et « Douteux ».</a:t>
            </a:r>
          </a:p>
          <a:p>
            <a:pPr marL="514350" indent="-514350">
              <a:buFont typeface="+mj-lt"/>
              <a:buAutoNum type="arabicPeriod"/>
            </a:pPr>
            <a:r>
              <a:rPr lang="fr-FR" sz="1600" dirty="0" smtClean="0"/>
              <a:t>Le Code qualité « Faux » serait indépendant de l’EMT pour éviter une dégradation abusive des données et une perte d’information à la visualisation ou au téléchargement qui usuellement écartent souvent les données « fausses ». Les bornes limite entre codes qualité « douteux » et « faux » restent à définir en regard notamment de  la connaissance historique du milieu. Elles reposeraient sur une cohérence scientifique.</a:t>
            </a:r>
          </a:p>
          <a:p>
            <a:pPr marL="514350" indent="-514350">
              <a:buFont typeface="+mj-lt"/>
              <a:buAutoNum type="arabicPeriod"/>
            </a:pPr>
            <a:r>
              <a:rPr lang="fr-FR" sz="1600" dirty="0" smtClean="0"/>
              <a:t>L’EMT est liée aux codes qualités bon et douteux ; elle peut constituer l’indicateur standard et intégrateur de l’incertitude, de la qualité et de l’exigence du client. L’EMT aurait sa place dans les </a:t>
            </a:r>
            <a:r>
              <a:rPr lang="fr-FR" sz="1600" dirty="0" err="1" smtClean="0"/>
              <a:t>méta-données</a:t>
            </a:r>
            <a:r>
              <a:rPr lang="fr-FR" sz="1600" dirty="0" smtClean="0"/>
              <a:t>.</a:t>
            </a:r>
          </a:p>
          <a:p>
            <a:pPr marL="514350" indent="-514350">
              <a:buFont typeface="+mj-lt"/>
              <a:buAutoNum type="arabicPeriod"/>
            </a:pPr>
            <a:endParaRPr lang="fr-FR" sz="1600" dirty="0" smtClean="0"/>
          </a:p>
          <a:p>
            <a:pPr marL="0" indent="0">
              <a:buFont typeface="Symbol"/>
              <a:buNone/>
            </a:pPr>
            <a:r>
              <a:rPr lang="fr-FR" sz="1600" b="1" dirty="0" smtClean="0"/>
              <a:t/>
            </a:r>
            <a:br>
              <a:rPr lang="fr-FR" sz="1600" b="1" dirty="0" smtClean="0"/>
            </a:br>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16</a:t>
            </a:fld>
            <a:endParaRPr lang="fr-FR"/>
          </a:p>
        </p:txBody>
      </p:sp>
    </p:spTree>
    <p:extLst>
      <p:ext uri="{BB962C8B-B14F-4D97-AF65-F5344CB8AC3E}">
        <p14:creationId xmlns:p14="http://schemas.microsoft.com/office/powerpoint/2010/main" val="1144369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R="0" lvl="0" algn="l" defTabSz="914400" rtl="0" eaLnBrk="1" fontAlgn="base" latinLnBrk="0" hangingPunct="1">
              <a:lnSpc>
                <a:spcPct val="100000"/>
              </a:lnSpc>
              <a:spcBef>
                <a:spcPct val="0"/>
              </a:spcBef>
              <a:spcAft>
                <a:spcPct val="0"/>
              </a:spcAft>
              <a:buClrTx/>
              <a:buSzTx/>
              <a:tabLst/>
            </a:pPr>
            <a:r>
              <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Joëlle </a:t>
            </a:r>
            <a:r>
              <a:rPr kumimoji="0" lang="fr-FR" altLang="fr-FR" b="1"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Salaün</a:t>
            </a:r>
            <a:r>
              <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a concrètement illustré l’étape de vérification de la conformité des données de température telles qu’elle est mené au SHOM entre un capteur testé et un capteur de référence. La procédure s’opère en 5 étapes. D’abord la corrélation point-point est vérifiée, l’incertitude composé de chaque capteur est ensuite calculée ainsi que la somme des deux et l’écart des mesures,. Ces dernières grandeurs permettent de poser les bornes des domaines de conformité bonne, douteuse ou mauvaise comme sur ce schémas… et à chaque mesure est associé l’état de conformité en regard des incertitudes calculées.</a:t>
            </a: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r>
              <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Intervention 6. </a:t>
            </a:r>
          </a:p>
          <a:p>
            <a:pPr marR="0" lvl="0" algn="l" defTabSz="914400" rtl="0" eaLnBrk="1" fontAlgn="base" latinLnBrk="0" hangingPunct="1">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Objectif : </a:t>
            </a:r>
            <a:endParaRPr kumimoji="0" lang="fr-FR" altLang="fr-FR"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Incidence des incertitudes dans la vérification et la validation de l’étalonnage : cas pratique</a:t>
            </a:r>
            <a:r>
              <a:rPr kumimoji="0" lang="fr-FR" altLang="fr-FR" b="0" i="0" u="none" strike="noStrike" cap="none" normalizeH="0" dirty="0" smtClean="0">
                <a:ln>
                  <a:noFill/>
                </a:ln>
                <a:solidFill>
                  <a:srgbClr val="00B0F0"/>
                </a:solidFill>
                <a:effectLst/>
                <a:latin typeface="Calibri" pitchFamily="34" charset="0"/>
                <a:ea typeface="Calibri" pitchFamily="34" charset="0"/>
                <a:cs typeface="Times New Roman" pitchFamily="18" charset="0"/>
              </a:rPr>
              <a:t> </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actuel et cohérence entre EMT étalonnage, capabilité d’étalonnage et EMT utilisateur </a:t>
            </a:r>
            <a:endParaRPr kumimoji="0" lang="fr-FR" altLang="fr-FR" b="0" i="0" u="none" strike="noStrike" cap="none" normalizeH="0" baseline="0" dirty="0" smtClean="0">
              <a:ln>
                <a:noFill/>
              </a:ln>
              <a:solidFill>
                <a:schemeClr val="tx1"/>
              </a:solidFill>
              <a:effectLst/>
            </a:endParaRPr>
          </a:p>
          <a:p>
            <a:endParaRPr lang="fr-FR" dirty="0" smtClean="0"/>
          </a:p>
          <a:p>
            <a:pPr marL="171450" indent="-171450">
              <a:buFont typeface="Symbol"/>
              <a:buChar char="Þ"/>
            </a:pPr>
            <a:r>
              <a:rPr lang="fr-FR" sz="1200" dirty="0" smtClean="0"/>
              <a:t>Les incertitudes de mesure sont importantes car elles peuvent avoir un lien direct et immédiat sur la qualification des données au travers des bornes d’acceptation et d’exclusion</a:t>
            </a:r>
          </a:p>
          <a:p>
            <a:pPr marL="171450" indent="-171450">
              <a:buFont typeface="Symbol"/>
              <a:buChar char="Þ"/>
            </a:pPr>
            <a:r>
              <a:rPr lang="fr-FR" sz="1200" dirty="0" smtClean="0"/>
              <a:t> La qualification repose sur le choix des bornes qui peuvent varier selon la capabilité de chaque dispositif. Un effort d’harmonisation à l’échelle du réseau est sur ces bornes de tolérance.</a:t>
            </a:r>
          </a:p>
          <a:p>
            <a:pPr marL="285750" indent="-285750">
              <a:buFont typeface="Symbol"/>
              <a:buChar char="Þ"/>
            </a:pPr>
            <a:r>
              <a:rPr lang="fr-FR" sz="1600" dirty="0" smtClean="0"/>
              <a:t>Former un groupe de travail pour élaborer une procédure de qualification détaillée avec définition des bornes pour chacun des tests de conformité en veillant à </a:t>
            </a:r>
            <a:r>
              <a:rPr lang="fr-FR" sz="1600" dirty="0" err="1" smtClean="0"/>
              <a:t>accomoder</a:t>
            </a:r>
            <a:r>
              <a:rPr lang="fr-FR" sz="1600" dirty="0" smtClean="0"/>
              <a:t> tous les membres en vue de fournir un maximum de données de CQ « BON » utilisables pour un large spectre d’utilisation (à EMT plus ou moins large) </a:t>
            </a:r>
            <a:br>
              <a:rPr lang="fr-FR" sz="1600" dirty="0" smtClean="0"/>
            </a:br>
            <a:r>
              <a:rPr lang="fr-FR" sz="1600" dirty="0" smtClean="0"/>
              <a:t/>
            </a:r>
            <a:br>
              <a:rPr lang="fr-FR" sz="1600" dirty="0" smtClean="0"/>
            </a:br>
            <a:r>
              <a:rPr lang="fr-FR" sz="1600" dirty="0" smtClean="0"/>
              <a:t>=&gt; travail qui contribuera à définir de façon exhaustive les spécifications minimales instrumentales des dispositifs capables d’intégrer le réseau. </a:t>
            </a:r>
          </a:p>
          <a:p>
            <a:pPr marL="285750" indent="-285750">
              <a:buFont typeface="Symbol"/>
              <a:buChar char="Þ"/>
            </a:pPr>
            <a:endParaRPr lang="fr-FR" sz="1600" b="1" dirty="0" smtClean="0"/>
          </a:p>
          <a:p>
            <a:pPr marL="0" indent="0">
              <a:buFont typeface="Wingdings" pitchFamily="2" charset="2"/>
              <a:buNone/>
            </a:pPr>
            <a:r>
              <a:rPr lang="fr-FR" sz="1600" b="1" dirty="0" err="1" smtClean="0"/>
              <a:t>Elements</a:t>
            </a:r>
            <a:r>
              <a:rPr lang="fr-FR" sz="1600" b="1" dirty="0" smtClean="0"/>
              <a:t> retenus collectivement :</a:t>
            </a:r>
            <a:endParaRPr lang="fr-FR" sz="1600" dirty="0" smtClean="0"/>
          </a:p>
          <a:p>
            <a:pPr marL="0" indent="0">
              <a:buFont typeface="Wingdings" pitchFamily="2" charset="2"/>
              <a:buNone/>
            </a:pPr>
            <a:endParaRPr lang="fr-FR" sz="1600" dirty="0" smtClean="0"/>
          </a:p>
          <a:p>
            <a:pPr>
              <a:buFont typeface="+mj-lt"/>
              <a:buAutoNum type="arabicPeriod"/>
            </a:pPr>
            <a:r>
              <a:rPr lang="fr-FR" sz="1600" dirty="0" smtClean="0"/>
              <a:t>Les conditions de mesure in situ s’éloignent des conditions de mesure en laboratoire : ajout des erreurs « dynamiques », de l’effet « plateforme » etc.</a:t>
            </a:r>
          </a:p>
          <a:p>
            <a:pPr>
              <a:buFont typeface="+mj-lt"/>
              <a:buAutoNum type="arabicPeriod"/>
            </a:pPr>
            <a:r>
              <a:rPr lang="fr-FR" sz="1600" dirty="0" smtClean="0"/>
              <a:t>Seul moyen de vérification est de disposer de valeurs de référence. Dans le cas de la température il s’agirait d’un capteur de référence immergé ponctuellement, dans les mêmes conditions que le capteur à vérifier.</a:t>
            </a:r>
          </a:p>
          <a:p>
            <a:pPr>
              <a:buFont typeface="+mj-lt"/>
              <a:buAutoNum type="arabicPeriod"/>
            </a:pPr>
            <a:r>
              <a:rPr lang="fr-FR" sz="1600" dirty="0" smtClean="0"/>
              <a:t>La procédure de vérification de données en comparaison avec un jeu de données de référence revient à une corrélation point/point, à la détermination du coefficient de détermination (et non de corrélation) et à l’analyse des écarts point/point en regard des incertitudes composées des deux capteurs employés. L’écart comparé à l’EMT fixé à partir de la combinaison de l’incertitude des deux capteurs permet de définir si sur chaque point la conformité est remplie.</a:t>
            </a:r>
          </a:p>
          <a:p>
            <a:pPr>
              <a:buFont typeface="+mj-lt"/>
              <a:buAutoNum type="arabicPeriod"/>
            </a:pPr>
            <a:r>
              <a:rPr lang="fr-FR" sz="1600" dirty="0" smtClean="0"/>
              <a:t>Cette procédure, mise en œuvre pourrait facilement être formalisée dans un document.</a:t>
            </a:r>
          </a:p>
          <a:p>
            <a:pPr marL="0" indent="0">
              <a:buFont typeface="Wingdings" pitchFamily="2" charset="2"/>
              <a:buNone/>
            </a:pPr>
            <a:endParaRPr lang="fr-FR" sz="1600" dirty="0" smtClean="0"/>
          </a:p>
          <a:p>
            <a:pPr>
              <a:buFont typeface="+mj-lt"/>
              <a:buAutoNum type="arabicPeriod"/>
            </a:pPr>
            <a:endParaRPr lang="fr-FR" sz="1600" dirty="0" smtClean="0"/>
          </a:p>
          <a:p>
            <a:pPr marL="0" indent="0">
              <a:buFont typeface="Symbol"/>
              <a:buNone/>
            </a:pPr>
            <a:r>
              <a:rPr lang="fr-FR" sz="1600" b="1" dirty="0" smtClean="0"/>
              <a:t/>
            </a:r>
            <a:br>
              <a:rPr lang="fr-FR" sz="1600" b="1" dirty="0" smtClean="0"/>
            </a:br>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17</a:t>
            </a:fld>
            <a:endParaRPr lang="fr-FR"/>
          </a:p>
        </p:txBody>
      </p:sp>
    </p:spTree>
    <p:extLst>
      <p:ext uri="{BB962C8B-B14F-4D97-AF65-F5344CB8AC3E}">
        <p14:creationId xmlns:p14="http://schemas.microsoft.com/office/powerpoint/2010/main" val="1144369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R="0" lvl="0" algn="l" defTabSz="914400" rtl="0" eaLnBrk="1" fontAlgn="base" latinLnBrk="0" hangingPunct="1">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Enfin, Guillaume Charria de l’IFREMER, en association avec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Eric</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Goberville</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a:t>
            </a:r>
            <a:r>
              <a:rPr lang="en-US" sz="1200" b="0" kern="1200" dirty="0" smtClean="0">
                <a:solidFill>
                  <a:schemeClr val="tx1"/>
                </a:solidFill>
                <a:effectLst/>
                <a:latin typeface="+mn-lt"/>
                <a:ea typeface="+mn-ea"/>
                <a:cs typeface="+mn-cs"/>
              </a:rPr>
              <a:t>Sir </a:t>
            </a:r>
            <a:r>
              <a:rPr lang="en-US" sz="1200" b="0" kern="1200" dirty="0" err="1" smtClean="0">
                <a:solidFill>
                  <a:schemeClr val="tx1"/>
                </a:solidFill>
                <a:effectLst/>
                <a:latin typeface="+mn-lt"/>
                <a:ea typeface="+mn-ea"/>
                <a:cs typeface="+mn-cs"/>
              </a:rPr>
              <a:t>Alister</a:t>
            </a:r>
            <a:r>
              <a:rPr lang="en-US" sz="1200" b="0" kern="1200" dirty="0" smtClean="0">
                <a:solidFill>
                  <a:schemeClr val="tx1"/>
                </a:solidFill>
                <a:effectLst/>
                <a:latin typeface="+mn-lt"/>
                <a:ea typeface="+mn-ea"/>
                <a:cs typeface="+mn-cs"/>
              </a:rPr>
              <a:t> Hardy Foundation for Ocean Science (SAHFOS) et Peggy, </a:t>
            </a:r>
            <a:r>
              <a:rPr lang="en-US" sz="1200" b="0" kern="1200" dirty="0" err="1" smtClean="0">
                <a:solidFill>
                  <a:schemeClr val="tx1"/>
                </a:solidFill>
                <a:effectLst/>
                <a:latin typeface="+mn-lt"/>
                <a:ea typeface="+mn-ea"/>
                <a:cs typeface="+mn-cs"/>
              </a:rPr>
              <a:t>ont</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abordé</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l’étape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d’exploration</a:t>
            </a:r>
            <a:r>
              <a:rPr lang="en-US" sz="1200" b="0" kern="1200" baseline="0" dirty="0" smtClean="0">
                <a:solidFill>
                  <a:schemeClr val="tx1"/>
                </a:solidFill>
                <a:effectLst/>
                <a:latin typeface="+mn-lt"/>
                <a:ea typeface="+mn-ea"/>
                <a:cs typeface="+mn-cs"/>
              </a:rPr>
              <a:t> des </a:t>
            </a:r>
            <a:r>
              <a:rPr lang="en-US" sz="1200" b="0" kern="1200" baseline="0" dirty="0" err="1" smtClean="0">
                <a:solidFill>
                  <a:schemeClr val="tx1"/>
                </a:solidFill>
                <a:effectLst/>
                <a:latin typeface="+mn-lt"/>
                <a:ea typeface="+mn-ea"/>
                <a:cs typeface="+mn-cs"/>
              </a:rPr>
              <a:t>données</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regardant</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dans</a:t>
            </a:r>
            <a:r>
              <a:rPr lang="en-US" sz="1200" b="0" kern="1200" baseline="0" dirty="0" smtClean="0">
                <a:solidFill>
                  <a:schemeClr val="tx1"/>
                </a:solidFill>
                <a:effectLst/>
                <a:latin typeface="+mn-lt"/>
                <a:ea typeface="+mn-ea"/>
                <a:cs typeface="+mn-cs"/>
              </a:rPr>
              <a:t> la </a:t>
            </a:r>
            <a:r>
              <a:rPr lang="en-US" sz="1200" b="0" kern="1200" baseline="0" dirty="0" err="1" smtClean="0">
                <a:solidFill>
                  <a:schemeClr val="tx1"/>
                </a:solidFill>
                <a:effectLst/>
                <a:latin typeface="+mn-lt"/>
                <a:ea typeface="+mn-ea"/>
                <a:cs typeface="+mn-cs"/>
              </a:rPr>
              <a:t>littérature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si</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l’incertitude</a:t>
            </a:r>
            <a:r>
              <a:rPr lang="en-US" sz="1200" b="0" kern="1200" baseline="0" dirty="0" smtClean="0">
                <a:solidFill>
                  <a:schemeClr val="tx1"/>
                </a:solidFill>
                <a:effectLst/>
                <a:latin typeface="+mn-lt"/>
                <a:ea typeface="+mn-ea"/>
                <a:cs typeface="+mn-cs"/>
              </a:rPr>
              <a:t> de </a:t>
            </a:r>
            <a:r>
              <a:rPr lang="en-US" sz="1200" b="0" kern="1200" baseline="0" dirty="0" err="1" smtClean="0">
                <a:solidFill>
                  <a:schemeClr val="tx1"/>
                </a:solidFill>
                <a:effectLst/>
                <a:latin typeface="+mn-lt"/>
                <a:ea typeface="+mn-ea"/>
                <a:cs typeface="+mn-cs"/>
              </a:rPr>
              <a:t>mesure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était</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prise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compte</a:t>
            </a:r>
            <a:r>
              <a:rPr lang="en-US" sz="1200" b="0" kern="1200" baseline="0" dirty="0" smtClean="0">
                <a:solidFill>
                  <a:schemeClr val="tx1"/>
                </a:solidFill>
                <a:effectLst/>
                <a:latin typeface="+mn-lt"/>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normalizeH="0" baseline="0" dirty="0" err="1" smtClean="0">
                <a:ln>
                  <a:noFill/>
                </a:ln>
                <a:solidFill>
                  <a:schemeClr val="tx1"/>
                </a:solidFill>
                <a:effectLst/>
                <a:latin typeface="+mn-lt"/>
                <a:ea typeface="+mn-ea"/>
                <a:cs typeface="+mn-cs"/>
              </a:rPr>
              <a:t>Fréquemment</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seule</a:t>
            </a:r>
            <a:r>
              <a:rPr kumimoji="0" lang="en-US" altLang="fr-FR" sz="1200" b="0" i="0" u="none" strike="noStrike" kern="1200" cap="none" normalizeH="0" baseline="0" dirty="0" smtClean="0">
                <a:ln>
                  <a:noFill/>
                </a:ln>
                <a:solidFill>
                  <a:schemeClr val="tx1"/>
                </a:solidFill>
                <a:effectLst/>
                <a:latin typeface="+mn-lt"/>
                <a:ea typeface="+mn-ea"/>
                <a:cs typeface="+mn-cs"/>
              </a:rPr>
              <a:t> la </a:t>
            </a:r>
            <a:r>
              <a:rPr kumimoji="0" lang="en-US" altLang="fr-FR" sz="1200" b="0" i="0" u="none" strike="noStrike" kern="1200" cap="none" normalizeH="0" baseline="0" dirty="0" err="1" smtClean="0">
                <a:ln>
                  <a:noFill/>
                </a:ln>
                <a:solidFill>
                  <a:schemeClr val="tx1"/>
                </a:solidFill>
                <a:effectLst/>
                <a:latin typeface="+mn-lt"/>
                <a:ea typeface="+mn-ea"/>
                <a:cs typeface="+mn-cs"/>
              </a:rPr>
              <a:t>résolution</a:t>
            </a:r>
            <a:r>
              <a:rPr kumimoji="0" lang="en-US" altLang="fr-FR" sz="1200" b="0" i="0" u="none" strike="noStrike" kern="1200" cap="none" normalizeH="0" baseline="0" dirty="0" smtClean="0">
                <a:ln>
                  <a:noFill/>
                </a:ln>
                <a:solidFill>
                  <a:schemeClr val="tx1"/>
                </a:solidFill>
                <a:effectLst/>
                <a:latin typeface="+mn-lt"/>
                <a:ea typeface="+mn-ea"/>
                <a:cs typeface="+mn-cs"/>
              </a:rPr>
              <a:t> des instruments </a:t>
            </a:r>
            <a:r>
              <a:rPr kumimoji="0" lang="en-US" altLang="fr-FR" sz="1200" b="0" i="0" u="none" strike="noStrike" kern="1200" cap="none" normalizeH="0" baseline="0" dirty="0" err="1" smtClean="0">
                <a:ln>
                  <a:noFill/>
                </a:ln>
                <a:solidFill>
                  <a:schemeClr val="tx1"/>
                </a:solidFill>
                <a:effectLst/>
                <a:latin typeface="+mn-lt"/>
                <a:ea typeface="+mn-ea"/>
                <a:cs typeface="+mn-cs"/>
              </a:rPr>
              <a:t>est</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considérée</a:t>
            </a:r>
            <a:r>
              <a:rPr kumimoji="0" lang="en-US" altLang="fr-FR" sz="1200" b="0" i="0" u="none" strike="noStrike" kern="1200" cap="none" normalizeH="0" baseline="0" dirty="0" smtClean="0">
                <a:ln>
                  <a:noFill/>
                </a:ln>
                <a:solidFill>
                  <a:schemeClr val="tx1"/>
                </a:solidFill>
                <a:effectLst/>
                <a:latin typeface="+mn-lt"/>
                <a:ea typeface="+mn-ea"/>
                <a:cs typeface="+mn-cs"/>
              </a:rPr>
              <a:t> et </a:t>
            </a:r>
            <a:r>
              <a:rPr kumimoji="0" lang="en-US" altLang="fr-FR" sz="1200" b="0" i="0" u="none" strike="noStrike" kern="1200" cap="none" normalizeH="0" baseline="0" dirty="0" err="1" smtClean="0">
                <a:ln>
                  <a:noFill/>
                </a:ln>
                <a:solidFill>
                  <a:schemeClr val="tx1"/>
                </a:solidFill>
                <a:effectLst/>
                <a:latin typeface="+mn-lt"/>
                <a:ea typeface="+mn-ea"/>
                <a:cs typeface="+mn-cs"/>
              </a:rPr>
              <a:t>l’on</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considère</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souvent</a:t>
            </a:r>
            <a:r>
              <a:rPr kumimoji="0" lang="en-US" altLang="fr-FR" sz="1200" b="0" i="0" u="none" strike="noStrike" kern="1200" cap="none" normalizeH="0" baseline="0" dirty="0" smtClean="0">
                <a:ln>
                  <a:noFill/>
                </a:ln>
                <a:solidFill>
                  <a:schemeClr val="tx1"/>
                </a:solidFill>
                <a:effectLst/>
                <a:latin typeface="+mn-lt"/>
                <a:ea typeface="+mn-ea"/>
                <a:cs typeface="+mn-cs"/>
              </a:rPr>
              <a:t> que la </a:t>
            </a:r>
            <a:r>
              <a:rPr kumimoji="0" lang="en-US" altLang="fr-FR" sz="1200" b="0" i="0" u="none" strike="noStrike" kern="1200" cap="none" normalizeH="0" baseline="0" dirty="0" err="1" smtClean="0">
                <a:ln>
                  <a:noFill/>
                </a:ln>
                <a:solidFill>
                  <a:schemeClr val="tx1"/>
                </a:solidFill>
                <a:effectLst/>
                <a:latin typeface="+mn-lt"/>
                <a:ea typeface="+mn-ea"/>
                <a:cs typeface="+mn-cs"/>
              </a:rPr>
              <a:t>démultiplication</a:t>
            </a:r>
            <a:r>
              <a:rPr kumimoji="0" lang="en-US" altLang="fr-FR" sz="1200" b="0" i="0" u="none" strike="noStrike" kern="1200" cap="none" normalizeH="0" baseline="0" dirty="0" smtClean="0">
                <a:ln>
                  <a:noFill/>
                </a:ln>
                <a:solidFill>
                  <a:schemeClr val="tx1"/>
                </a:solidFill>
                <a:effectLst/>
                <a:latin typeface="+mn-lt"/>
                <a:ea typeface="+mn-ea"/>
                <a:cs typeface="+mn-cs"/>
              </a:rPr>
              <a:t> des </a:t>
            </a:r>
            <a:r>
              <a:rPr kumimoji="0" lang="en-US" altLang="fr-FR" sz="1200" b="0" i="0" u="none" strike="noStrike" kern="1200" cap="none" normalizeH="0" baseline="0" dirty="0" err="1" smtClean="0">
                <a:ln>
                  <a:noFill/>
                </a:ln>
                <a:solidFill>
                  <a:schemeClr val="tx1"/>
                </a:solidFill>
                <a:effectLst/>
                <a:latin typeface="+mn-lt"/>
                <a:ea typeface="+mn-ea"/>
                <a:cs typeface="+mn-cs"/>
              </a:rPr>
              <a:t>mesures</a:t>
            </a:r>
            <a:r>
              <a:rPr kumimoji="0" lang="en-US" altLang="fr-FR" sz="1200" b="0" i="0" u="none" strike="noStrike" kern="1200" cap="none" normalizeH="0" baseline="0" dirty="0" smtClean="0">
                <a:ln>
                  <a:noFill/>
                </a:ln>
                <a:solidFill>
                  <a:schemeClr val="tx1"/>
                </a:solidFill>
                <a:effectLst/>
                <a:latin typeface="+mn-lt"/>
                <a:ea typeface="+mn-ea"/>
                <a:cs typeface="+mn-cs"/>
              </a:rPr>
              <a:t> les rend </a:t>
            </a:r>
            <a:r>
              <a:rPr kumimoji="0" lang="en-US" altLang="fr-FR" sz="1200" b="0" i="0" u="none" strike="noStrike" kern="1200" cap="none" normalizeH="0" baseline="0" dirty="0" err="1" smtClean="0">
                <a:ln>
                  <a:noFill/>
                </a:ln>
                <a:solidFill>
                  <a:schemeClr val="tx1"/>
                </a:solidFill>
                <a:effectLst/>
                <a:latin typeface="+mn-lt"/>
                <a:ea typeface="+mn-ea"/>
                <a:cs typeface="+mn-cs"/>
              </a:rPr>
              <a:t>négligeables</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dans</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l’analyse</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d’une</a:t>
            </a:r>
            <a:r>
              <a:rPr kumimoji="0" lang="en-US" altLang="fr-FR" sz="1200" b="0" i="0" u="none" strike="noStrike" kern="1200" cap="none" normalizeH="0" baseline="0" dirty="0" smtClean="0">
                <a:ln>
                  <a:noFill/>
                </a:ln>
                <a:solidFill>
                  <a:schemeClr val="tx1"/>
                </a:solidFill>
                <a:effectLst/>
                <a:latin typeface="+mn-lt"/>
                <a:ea typeface="+mn-ea"/>
                <a:cs typeface="+mn-cs"/>
              </a:rPr>
              <a:t> longue </a:t>
            </a:r>
            <a:r>
              <a:rPr kumimoji="0" lang="en-US" altLang="fr-FR" sz="1200" b="0" i="0" u="none" strike="noStrike" kern="1200" cap="none" normalizeH="0" baseline="0" dirty="0" err="1" smtClean="0">
                <a:ln>
                  <a:noFill/>
                </a:ln>
                <a:solidFill>
                  <a:schemeClr val="tx1"/>
                </a:solidFill>
                <a:effectLst/>
                <a:latin typeface="+mn-lt"/>
                <a:ea typeface="+mn-ea"/>
                <a:cs typeface="+mn-cs"/>
              </a:rPr>
              <a:t>série</a:t>
            </a:r>
            <a:r>
              <a:rPr kumimoji="0" lang="en-US" altLang="fr-FR" sz="1200" b="0" i="0" u="none" strike="noStrike" kern="1200" cap="none" normalizeH="0" baseline="0" dirty="0" smtClean="0">
                <a:ln>
                  <a:noFill/>
                </a:ln>
                <a:solidFill>
                  <a:schemeClr val="tx1"/>
                </a:solidFill>
                <a:effectLst/>
                <a:latin typeface="+mn-lt"/>
                <a:ea typeface="+mn-ea"/>
                <a:cs typeface="+mn-cs"/>
              </a:rPr>
              <a:t> de </a:t>
            </a:r>
            <a:r>
              <a:rPr kumimoji="0" lang="en-US" altLang="fr-FR" sz="1200" b="0" i="0" u="none" strike="noStrike" kern="1200" cap="none" normalizeH="0" baseline="0" dirty="0" err="1" smtClean="0">
                <a:ln>
                  <a:noFill/>
                </a:ln>
                <a:solidFill>
                  <a:schemeClr val="tx1"/>
                </a:solidFill>
                <a:effectLst/>
                <a:latin typeface="+mn-lt"/>
                <a:ea typeface="+mn-ea"/>
                <a:cs typeface="+mn-cs"/>
              </a:rPr>
              <a:t>données</a:t>
            </a:r>
            <a:r>
              <a:rPr kumimoji="0" lang="en-US" altLang="fr-FR" sz="1200" b="0" i="0" u="none" strike="noStrike" kern="1200" cap="none" normalizeH="0" baseline="0" dirty="0" smtClean="0">
                <a:ln>
                  <a:noFill/>
                </a:ln>
                <a:solidFill>
                  <a:schemeClr val="tx1"/>
                </a:solidFill>
                <a:effectLst/>
                <a:latin typeface="+mn-lt"/>
                <a:ea typeface="+mn-ea"/>
                <a:cs typeface="+mn-cs"/>
              </a:rPr>
              <a:t>. Or </a:t>
            </a:r>
            <a:r>
              <a:rPr kumimoji="0" lang="fr-FR" altLang="fr-FR" sz="1200" b="0" i="0" u="none" strike="noStrike" kern="1200" cap="none" normalizeH="0" baseline="0" dirty="0" smtClean="0">
                <a:ln>
                  <a:noFill/>
                </a:ln>
                <a:solidFill>
                  <a:srgbClr val="00B0F0"/>
                </a:solidFill>
                <a:effectLst/>
                <a:latin typeface="+mn-lt"/>
                <a:ea typeface="+mn-ea"/>
                <a:cs typeface="+mn-cs"/>
              </a:rPr>
              <a:t>l</a:t>
            </a:r>
            <a:r>
              <a:rPr lang="fr-FR" sz="1200" b="0" dirty="0" smtClean="0">
                <a:solidFill>
                  <a:srgbClr val="00B0F0"/>
                </a:solidFill>
              </a:rPr>
              <a:t>e test </a:t>
            </a:r>
            <a:r>
              <a:rPr lang="fr-FR" sz="1200" b="0" dirty="0" err="1" smtClean="0">
                <a:solidFill>
                  <a:srgbClr val="00B0F0"/>
                </a:solidFill>
              </a:rPr>
              <a:t>d’Eric</a:t>
            </a:r>
            <a:r>
              <a:rPr lang="fr-FR" sz="1200" b="0" dirty="0" smtClean="0">
                <a:solidFill>
                  <a:srgbClr val="00B0F0"/>
                </a:solidFill>
              </a:rPr>
              <a:t> a montré qu’</a:t>
            </a:r>
            <a:r>
              <a:rPr lang="fr-FR" sz="1200" b="0" baseline="0" dirty="0" smtClean="0">
                <a:solidFill>
                  <a:srgbClr val="00B0F0"/>
                </a:solidFill>
              </a:rPr>
              <a:t>une erreur aléatoire croissante, injectée dans un signal model, a bien un effet sur la tendance calculée. Des </a:t>
            </a:r>
            <a:r>
              <a:rPr kumimoji="0" lang="en-US" altLang="fr-FR" sz="1200" b="0" i="0" u="none" strike="noStrike" kern="1200" cap="none" normalizeH="0" baseline="0" dirty="0" smtClean="0">
                <a:ln>
                  <a:noFill/>
                </a:ln>
                <a:solidFill>
                  <a:schemeClr val="tx1"/>
                </a:solidFill>
                <a:effectLst/>
                <a:latin typeface="+mn-lt"/>
                <a:ea typeface="+mn-ea"/>
                <a:cs typeface="+mn-cs"/>
              </a:rPr>
              <a:t>publications </a:t>
            </a:r>
            <a:r>
              <a:rPr kumimoji="0" lang="en-US" altLang="fr-FR" sz="1200" b="0" i="0" u="none" strike="noStrike" kern="1200" cap="none" normalizeH="0" baseline="0" dirty="0" err="1" smtClean="0">
                <a:ln>
                  <a:noFill/>
                </a:ln>
                <a:solidFill>
                  <a:schemeClr val="tx1"/>
                </a:solidFill>
                <a:effectLst/>
                <a:latin typeface="+mn-lt"/>
                <a:ea typeface="+mn-ea"/>
                <a:cs typeface="+mn-cs"/>
              </a:rPr>
              <a:t>récentes</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ont</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également</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en-US" altLang="fr-FR" sz="1200" b="0" i="0" u="none" strike="noStrike" kern="1200" cap="none" normalizeH="0" baseline="0" dirty="0" err="1" smtClean="0">
                <a:ln>
                  <a:noFill/>
                </a:ln>
                <a:solidFill>
                  <a:schemeClr val="tx1"/>
                </a:solidFill>
                <a:effectLst/>
                <a:latin typeface="+mn-lt"/>
                <a:ea typeface="+mn-ea"/>
                <a:cs typeface="+mn-cs"/>
              </a:rPr>
              <a:t>montré</a:t>
            </a:r>
            <a:r>
              <a:rPr kumimoji="0" lang="en-US" altLang="fr-FR" sz="1200" b="0" i="0" u="none" strike="noStrike" kern="1200" cap="none" normalizeH="0" baseline="0" dirty="0" smtClean="0">
                <a:ln>
                  <a:noFill/>
                </a:ln>
                <a:solidFill>
                  <a:schemeClr val="tx1"/>
                </a:solidFill>
                <a:effectLst/>
                <a:latin typeface="+mn-lt"/>
                <a:ea typeface="+mn-ea"/>
                <a:cs typeface="+mn-cs"/>
              </a:rPr>
              <a:t> </a:t>
            </a:r>
            <a:r>
              <a:rPr kumimoji="0" lang="fr-FR" altLang="fr-FR" sz="1200" b="0" i="0" u="none" strike="noStrike" kern="1200" cap="none" normalizeH="0" baseline="0" dirty="0" smtClean="0">
                <a:ln>
                  <a:noFill/>
                </a:ln>
                <a:solidFill>
                  <a:schemeClr val="tx1"/>
                </a:solidFill>
                <a:effectLst/>
                <a:latin typeface="+mn-lt"/>
                <a:ea typeface="+mn-ea"/>
                <a:cs typeface="+mn-cs"/>
              </a:rPr>
              <a:t>que </a:t>
            </a:r>
            <a:r>
              <a:rPr lang="fr-FR" sz="1200" b="0" dirty="0" smtClean="0">
                <a:solidFill>
                  <a:srgbClr val="00B0F0"/>
                </a:solidFill>
              </a:rPr>
              <a:t>les incertitudes de mesure de SST pour </a:t>
            </a:r>
            <a:r>
              <a:rPr kumimoji="0" lang="fr-FR" altLang="fr-FR" sz="1200" b="0" i="0" u="none" strike="noStrike" kern="1200" cap="none" normalizeH="0" baseline="0" dirty="0" smtClean="0">
                <a:ln>
                  <a:noFill/>
                </a:ln>
                <a:solidFill>
                  <a:schemeClr val="tx1"/>
                </a:solidFill>
                <a:effectLst/>
                <a:latin typeface="+mn-lt"/>
                <a:ea typeface="+mn-ea"/>
                <a:cs typeface="+mn-cs"/>
              </a:rPr>
              <a:t>des </a:t>
            </a:r>
            <a:r>
              <a:rPr lang="fr-FR" sz="1200" b="0" dirty="0" smtClean="0">
                <a:solidFill>
                  <a:srgbClr val="00B0F0"/>
                </a:solidFill>
              </a:rPr>
              <a:t>suivis à long terme ayant exploitées différents</a:t>
            </a:r>
            <a:r>
              <a:rPr lang="fr-FR" sz="1200" b="0" baseline="0" dirty="0" smtClean="0">
                <a:solidFill>
                  <a:srgbClr val="00B0F0"/>
                </a:solidFill>
              </a:rPr>
              <a:t> instruments </a:t>
            </a:r>
            <a:r>
              <a:rPr lang="fr-FR" sz="1200" b="0" dirty="0" smtClean="0">
                <a:solidFill>
                  <a:srgbClr val="00B0F0"/>
                </a:solidFill>
              </a:rPr>
              <a:t>peuvent n’être ni aléatoire ni systématique,</a:t>
            </a:r>
            <a:r>
              <a:rPr lang="fr-FR" sz="1200" b="0" baseline="0" dirty="0" smtClean="0">
                <a:solidFill>
                  <a:srgbClr val="00B0F0"/>
                </a:solidFill>
              </a:rPr>
              <a:t> et qu’elles sont </a:t>
            </a:r>
            <a:r>
              <a:rPr lang="fr-FR" sz="1200" b="0" dirty="0" smtClean="0">
                <a:solidFill>
                  <a:srgbClr val="00B0F0"/>
                </a:solidFill>
              </a:rPr>
              <a:t>difficile à quantifier</a:t>
            </a:r>
            <a:r>
              <a:rPr lang="fr-FR" sz="1200" b="0" baseline="0" dirty="0" smtClean="0">
                <a:solidFill>
                  <a:srgbClr val="00B0F0"/>
                </a:solidFill>
              </a:rPr>
              <a:t> et </a:t>
            </a:r>
            <a:r>
              <a:rPr lang="fr-FR" sz="1200" b="0" baseline="0" dirty="0" err="1" smtClean="0">
                <a:solidFill>
                  <a:srgbClr val="00B0F0"/>
                </a:solidFill>
              </a:rPr>
              <a:t>purtant</a:t>
            </a:r>
            <a:r>
              <a:rPr lang="fr-FR" sz="1200" b="0" baseline="0" dirty="0" smtClean="0">
                <a:solidFill>
                  <a:srgbClr val="00B0F0"/>
                </a:solidFill>
              </a:rPr>
              <a:t> indispensables à corriger parfois.</a:t>
            </a:r>
            <a:endParaRPr lang="fr-FR" sz="1200" b="0" dirty="0" smtClean="0">
              <a:solidFill>
                <a:srgbClr val="00B0F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fr-FR" sz="1200" b="0" dirty="0" smtClean="0">
                <a:solidFill>
                  <a:srgbClr val="00B0F0"/>
                </a:solidFill>
              </a:rPr>
              <a:t>L’incidence des incertitudes de mesure dans l’exploitation scientifique est donc reconnue mais mal cernée ; seules des recommandations sont émises visant à </a:t>
            </a:r>
            <a:r>
              <a:rPr kumimoji="0" lang="fr-FR" altLang="fr-FR" sz="1200"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améliorer notre connaissance des incertitudes, à mieux renseigner les </a:t>
            </a:r>
            <a:r>
              <a:rPr kumimoji="0" lang="fr-FR" altLang="fr-FR" sz="1200"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méta-données</a:t>
            </a:r>
            <a:r>
              <a:rPr kumimoji="0" lang="fr-FR" altLang="fr-FR" sz="1200"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et à démultiplier les essais d’</a:t>
            </a:r>
            <a:r>
              <a:rPr kumimoji="0" lang="fr-FR" altLang="fr-FR" sz="1200"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intercomparaison</a:t>
            </a:r>
            <a:r>
              <a:rPr kumimoji="0" lang="fr-FR" altLang="fr-FR" sz="1200"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a:t>
            </a: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endParaRPr kumimoji="0" lang="fr-FR" altLang="fr-FR" b="1"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endParaRPr kumimoji="0" lang="fr-FR" b="0" i="0" u="none" strike="noStrike" cap="none" normalizeH="0" baseline="0" dirty="0" smtClean="0">
              <a:ln>
                <a:noFill/>
              </a:ln>
              <a:solidFill>
                <a:schemeClr val="tx1"/>
              </a:solidFill>
              <a:effectLst/>
            </a:endParaRPr>
          </a:p>
          <a:p>
            <a:pPr marL="0" indent="0">
              <a:buFont typeface="Wingdings" pitchFamily="2" charset="2"/>
              <a:buNone/>
            </a:pPr>
            <a:r>
              <a:rPr lang="fr-FR" sz="1200" b="1" dirty="0" err="1" smtClean="0">
                <a:solidFill>
                  <a:srgbClr val="00B0F0"/>
                </a:solidFill>
              </a:rPr>
              <a:t>Elements</a:t>
            </a:r>
            <a:r>
              <a:rPr lang="fr-FR" sz="1200" b="1" dirty="0" smtClean="0">
                <a:solidFill>
                  <a:srgbClr val="00B0F0"/>
                </a:solidFill>
              </a:rPr>
              <a:t> retenus collectivement :</a:t>
            </a:r>
            <a:endParaRPr lang="fr-FR" sz="1200" dirty="0" smtClean="0">
              <a:solidFill>
                <a:srgbClr val="00B0F0"/>
              </a:solidFill>
            </a:endParaRPr>
          </a:p>
          <a:p>
            <a:pPr marL="0" indent="0">
              <a:buFont typeface="Wingdings" pitchFamily="2" charset="2"/>
              <a:buNone/>
            </a:pPr>
            <a:endParaRPr lang="fr-FR" sz="1200" dirty="0" smtClean="0">
              <a:solidFill>
                <a:srgbClr val="00B0F0"/>
              </a:solidFill>
            </a:endParaRPr>
          </a:p>
          <a:p>
            <a:pPr>
              <a:buFont typeface="+mj-lt"/>
              <a:buAutoNum type="arabicPeriod"/>
            </a:pPr>
            <a:r>
              <a:rPr lang="fr-FR" sz="1200" dirty="0" smtClean="0">
                <a:solidFill>
                  <a:srgbClr val="00B0F0"/>
                </a:solidFill>
              </a:rPr>
              <a:t>L’incertitude composée, estimée par la méthode intra-laboratoire, n’est pas exploitée par les scientifiques. Une des seules caractéristiques métrologiques utilisée par les scientifiques comme estimation de l’incertitude est la résolution des appareils, i. e. 2 fois la dispersion ou (au mieux à 10 SD en guise de limite de quantification).</a:t>
            </a:r>
          </a:p>
          <a:p>
            <a:pPr>
              <a:buFont typeface="+mj-lt"/>
              <a:buAutoNum type="arabicPeriod"/>
            </a:pPr>
            <a:r>
              <a:rPr lang="fr-FR" sz="1200" dirty="0" smtClean="0">
                <a:solidFill>
                  <a:srgbClr val="00B0F0"/>
                </a:solidFill>
              </a:rPr>
              <a:t>Or des cas historiquement connus de suivi de températures de l’air ou de la mer ont démontré l’effet mal cerné du changement d’instrument de mesure. L’effet peut n’être ni aléatoire ni systématique, ce qui le rend difficilement quantifiable. </a:t>
            </a:r>
          </a:p>
          <a:p>
            <a:pPr>
              <a:buFont typeface="+mj-lt"/>
              <a:buAutoNum type="arabicPeriod"/>
            </a:pPr>
            <a:r>
              <a:rPr lang="fr-FR" sz="1200" dirty="0" smtClean="0">
                <a:solidFill>
                  <a:srgbClr val="00B0F0"/>
                </a:solidFill>
              </a:rPr>
              <a:t>Le plus souvent, c’est la dispersion des mesures liée à la variabilité de l’objet d’étude (variabilité spatiale ou temporelle) qui est pris en compte dans l’estimation des incertitudes. </a:t>
            </a:r>
          </a:p>
          <a:p>
            <a:pPr>
              <a:buFont typeface="+mj-lt"/>
              <a:buAutoNum type="arabicPeriod"/>
            </a:pPr>
            <a:r>
              <a:rPr lang="fr-FR" sz="1200" dirty="0" smtClean="0">
                <a:solidFill>
                  <a:srgbClr val="00B0F0"/>
                </a:solidFill>
              </a:rPr>
              <a:t>Or un simple test de sensibilité mené sur la décomposition d’un signal de température permet d’apprécier l’incidence non négligeable d’une erreur aléatoire de 0,01°C sur la tendance à long-terme. Plus l’erreur de mesure est importante, plus l’erreur d’estimation de tendance est importante. Cette constatation est d’autant plus importante lorsque les tendances s’avèrent être faibles.</a:t>
            </a:r>
          </a:p>
          <a:p>
            <a:pPr>
              <a:buFont typeface="+mj-lt"/>
              <a:buAutoNum type="arabicPeriod"/>
            </a:pPr>
            <a:r>
              <a:rPr lang="fr-FR" sz="1200" dirty="0" smtClean="0">
                <a:solidFill>
                  <a:srgbClr val="00B0F0"/>
                </a:solidFill>
              </a:rPr>
              <a:t>L’incidence des incertitudes de mesure dans l’exploitation scientifique est donc reconnue mais mal cernée ; en l’état actuel des connaissances, aucune solution n’existe, seules des recommandations sont émises. Ces recommandations portent notamment sur l’amélioration des </a:t>
            </a:r>
            <a:r>
              <a:rPr lang="fr-FR" sz="1200" dirty="0" err="1" smtClean="0">
                <a:solidFill>
                  <a:srgbClr val="00B0F0"/>
                </a:solidFill>
              </a:rPr>
              <a:t>méta-données</a:t>
            </a:r>
            <a:r>
              <a:rPr lang="fr-FR" sz="1200" dirty="0" smtClean="0">
                <a:solidFill>
                  <a:srgbClr val="00B0F0"/>
                </a:solidFill>
              </a:rPr>
              <a:t> ; sur l’estimation de l’effet « plateforme » ou encore sur l’importance d’accéder régulièrement à des valeurs de référence, ou des stations géographiques de référence qui pourraient jouer le rôle d’étalons secondaires. Ce point serait à réaliser par </a:t>
            </a:r>
            <a:r>
              <a:rPr lang="fr-FR" sz="1200" dirty="0" err="1" smtClean="0">
                <a:solidFill>
                  <a:srgbClr val="00B0F0"/>
                </a:solidFill>
              </a:rPr>
              <a:t>intercomparaison</a:t>
            </a:r>
            <a:r>
              <a:rPr lang="fr-FR" sz="1200" dirty="0" smtClean="0">
                <a:solidFill>
                  <a:srgbClr val="00B0F0"/>
                </a:solidFill>
              </a:rPr>
              <a:t> entre stations de mesure</a:t>
            </a:r>
            <a:r>
              <a:rPr lang="fr-FR" sz="1200" dirty="0" smtClean="0">
                <a:solidFill>
                  <a:srgbClr val="00B0F0"/>
                </a:solidFill>
              </a:rPr>
              <a:t>.</a:t>
            </a:r>
          </a:p>
          <a:p>
            <a:pPr>
              <a:buFont typeface="+mj-lt"/>
              <a:buNone/>
            </a:pPr>
            <a:r>
              <a:rPr lang="fr-FR" dirty="0" smtClean="0"/>
              <a:t>NB. Marc</a:t>
            </a:r>
            <a:r>
              <a:rPr lang="fr-FR" baseline="0" dirty="0" smtClean="0"/>
              <a:t> Le </a:t>
            </a:r>
            <a:r>
              <a:rPr lang="fr-FR" baseline="0" dirty="0" err="1" smtClean="0"/>
              <a:t>Menn</a:t>
            </a:r>
            <a:r>
              <a:rPr lang="fr-FR" baseline="0" dirty="0" smtClean="0"/>
              <a:t> a également </a:t>
            </a:r>
            <a:r>
              <a:rPr lang="fr-FR" dirty="0" smtClean="0"/>
              <a:t>apporté des éléments de réponse sur la prise en compte des incertitudes dans les études de tendances, à partir du modèle adopté dans le GUM pour décrire ce qu'est une mesure. Ces éléments sont accessibles à la fin de sa 2sd présentation. </a:t>
            </a:r>
            <a:endParaRPr lang="fr-FR" sz="1200" dirty="0" smtClean="0">
              <a:solidFill>
                <a:srgbClr val="00B0F0"/>
              </a:solidFill>
            </a:endParaRPr>
          </a:p>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18</a:t>
            </a:fld>
            <a:endParaRPr lang="fr-FR"/>
          </a:p>
        </p:txBody>
      </p:sp>
    </p:spTree>
    <p:extLst>
      <p:ext uri="{BB962C8B-B14F-4D97-AF65-F5344CB8AC3E}">
        <p14:creationId xmlns:p14="http://schemas.microsoft.com/office/powerpoint/2010/main" val="1144369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R="0" lvl="0" algn="just" defTabSz="914400" rtl="0" eaLnBrk="0" fontAlgn="base" latinLnBrk="0" hangingPunct="0">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Florence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Salvetat</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de l’IFREMER a clôturé les présentations par un coup de projecteur sur les autres méthodes existantes.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La </a:t>
            </a:r>
            <a:r>
              <a:rPr lang="fr-FR" sz="1200" dirty="0" smtClean="0"/>
              <a:t>méthode ISO5725 exploite les essais d’</a:t>
            </a:r>
            <a:r>
              <a:rPr lang="fr-FR" sz="1200" dirty="0" err="1" smtClean="0"/>
              <a:t>intercomparaison</a:t>
            </a:r>
            <a:r>
              <a:rPr lang="fr-FR" sz="1200" dirty="0" smtClean="0"/>
              <a:t> (méthode ISO5725)</a:t>
            </a:r>
            <a:r>
              <a:rPr lang="fr-FR" sz="1200" baseline="0" dirty="0" smtClean="0"/>
              <a:t> pour déduire les incertitudes d’une communauté et l’incertitude individuelle de labo. Cette alternative serait tout particulièrement </a:t>
            </a:r>
            <a:r>
              <a:rPr lang="fr-FR" sz="1200" baseline="0" dirty="0" err="1" smtClean="0"/>
              <a:t>interessante</a:t>
            </a:r>
            <a:r>
              <a:rPr lang="fr-FR" sz="1200" baseline="0" dirty="0" smtClean="0"/>
              <a:t> pour évaluer l’incertitude et la capabilité à l’échelle de nos réseaux.</a:t>
            </a:r>
          </a:p>
          <a:p>
            <a:pPr marL="0" marR="0" lvl="0" indent="0" algn="just" defTabSz="914400" rtl="0" eaLnBrk="0" fontAlgn="base" latinLnBrk="0" hangingPunct="0">
              <a:lnSpc>
                <a:spcPct val="100000"/>
              </a:lnSpc>
              <a:spcBef>
                <a:spcPct val="0"/>
              </a:spcBef>
              <a:spcAft>
                <a:spcPct val="0"/>
              </a:spcAft>
              <a:buClrTx/>
              <a:buSzTx/>
              <a:buFontTx/>
              <a:buNone/>
              <a:tabLst/>
              <a:defRPr/>
            </a:pPr>
            <a:r>
              <a:rPr lang="fr-FR" sz="1200" dirty="0" smtClean="0"/>
              <a:t>Enfin une méthode alternative est en cours d’élaboration : elle devrait permettre d’évaluer les performances d’instruments à la fois en labo et in situ</a:t>
            </a:r>
            <a:r>
              <a:rPr lang="fr-FR" sz="1200" baseline="0" dirty="0" smtClean="0"/>
              <a:t> mais elle requière des moyens de laboratoires accrédités.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altLang="fr-FR" sz="1200"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indent="0">
              <a:buNone/>
            </a:pPr>
            <a:r>
              <a:rPr lang="fr-FR" sz="1200" b="1" dirty="0" err="1" smtClean="0"/>
              <a:t>Elements</a:t>
            </a:r>
            <a:r>
              <a:rPr lang="fr-FR" sz="1200" b="1" dirty="0" smtClean="0"/>
              <a:t> retenus collectivement :</a:t>
            </a:r>
            <a:endParaRPr lang="fr-FR" sz="1200" dirty="0" smtClean="0"/>
          </a:p>
          <a:p>
            <a:pPr lvl="0">
              <a:buFont typeface="+mj-lt"/>
              <a:buAutoNum type="arabicPeriod"/>
            </a:pPr>
            <a:r>
              <a:rPr lang="fr-FR" sz="1200" dirty="0" smtClean="0"/>
              <a:t>La méthode intra-laboratoire est très utile pour tendre vers la maîtrise du procédé mais elle passe impérativement par la modélisation mathématique du </a:t>
            </a:r>
            <a:r>
              <a:rPr lang="fr-FR" sz="1200" dirty="0" err="1" smtClean="0"/>
              <a:t>mesurande</a:t>
            </a:r>
            <a:r>
              <a:rPr lang="fr-FR" sz="1200" dirty="0" smtClean="0"/>
              <a:t>, or ce n’est pas toujours possible.</a:t>
            </a:r>
          </a:p>
          <a:p>
            <a:pPr lvl="0">
              <a:buFont typeface="+mj-lt"/>
              <a:buAutoNum type="arabicPeriod"/>
            </a:pPr>
            <a:r>
              <a:rPr lang="fr-FR" sz="1200" dirty="0" smtClean="0"/>
              <a:t>Il existe une méthode inter-laboratoire qui repose sur des essais d’</a:t>
            </a:r>
            <a:r>
              <a:rPr lang="fr-FR" sz="1200" dirty="0" err="1" smtClean="0"/>
              <a:t>intercomparaison</a:t>
            </a:r>
            <a:r>
              <a:rPr lang="fr-FR" sz="1200" dirty="0" smtClean="0"/>
              <a:t> (méthode ISO5725). Cette méthode permet de cerner la dispersion d’une communauté et les performances individuelles des laboratoires. Elle donne aussi accès à la reproductibilité de la méthode de mesure et à sa robustesse. La dispersion d’une communauté permet d’évaluer l’incertitude à l’échelle d’un réseau et peut être transcrite en termes d’EMT réseau.</a:t>
            </a:r>
          </a:p>
          <a:p>
            <a:pPr lvl="0">
              <a:buFont typeface="+mj-lt"/>
              <a:buAutoNum type="arabicPeriod"/>
            </a:pPr>
            <a:r>
              <a:rPr lang="fr-FR" sz="1200" dirty="0" smtClean="0"/>
              <a:t>Une autre alternative concerne une méthode en cours d’élaboration qui vise à certifier des dispositifs de mesure pour la mesure environnementale (</a:t>
            </a:r>
            <a:r>
              <a:rPr lang="fr-FR" sz="1200" dirty="0" err="1" smtClean="0"/>
              <a:t>pr</a:t>
            </a:r>
            <a:r>
              <a:rPr lang="fr-FR" sz="1200" dirty="0" smtClean="0"/>
              <a:t> EN16479-2). Elle comprend un volet labo et un volet in situ. Elle repose sur la définition d’exigences et les conditions de conformité à la fois en laboratoire et in situ. Cette norme devrait être mise à disposition dans les mois qui viennent mais elle est prioritairement destinée aux laboratoires de métrologies accrédités, donc a priori difficilement adaptable dans nos stations.</a:t>
            </a:r>
          </a:p>
          <a:p>
            <a:pPr>
              <a:buFont typeface="+mj-lt"/>
              <a:buAutoNum type="arabicPeriod"/>
            </a:pPr>
            <a:endParaRPr lang="fr-FR" sz="1200" dirty="0" smtClean="0"/>
          </a:p>
          <a:p>
            <a:pPr marR="0" lvl="0" algn="just" defTabSz="914400" rtl="0" eaLnBrk="0" fontAlgn="base" latinLnBrk="0" hangingPunct="0">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capabilité « réseau » associée; évocation du projet de norme pour une meilleure évaluation des incertitudes en laboratoire mais surtout in situ </a:t>
            </a:r>
          </a:p>
          <a:p>
            <a:pPr marR="0" lvl="0" algn="just" defTabSz="914400" rtl="0" eaLnBrk="0" fontAlgn="base" latinLnBrk="0" hangingPunct="0">
              <a:lnSpc>
                <a:spcPct val="100000"/>
              </a:lnSpc>
              <a:spcBef>
                <a:spcPct val="0"/>
              </a:spcBef>
              <a:spcAft>
                <a:spcPct val="0"/>
              </a:spcAft>
              <a:buClrTx/>
              <a:buSzTx/>
              <a:tabLst/>
            </a:pPr>
            <a:endParaRPr kumimoji="0" lang="fr-FR" b="0" i="0" u="none" strike="noStrike" cap="none" normalizeH="0" baseline="0" dirty="0" smtClean="0">
              <a:ln>
                <a:noFill/>
              </a:ln>
              <a:solidFill>
                <a:srgbClr val="00B0F0"/>
              </a:solidFill>
              <a:effectLst/>
              <a:latin typeface="Calibri" pitchFamily="34" charset="0"/>
              <a:cs typeface="Times New Roman" pitchFamily="18" charset="0"/>
            </a:endParaRPr>
          </a:p>
          <a:p>
            <a:pPr marR="0" lvl="0" algn="just" defTabSz="914400" rtl="0" eaLnBrk="0" fontAlgn="base" latinLnBrk="0" hangingPunct="0">
              <a:lnSpc>
                <a:spcPct val="100000"/>
              </a:lnSpc>
              <a:spcBef>
                <a:spcPct val="0"/>
              </a:spcBef>
              <a:spcAft>
                <a:spcPct val="0"/>
              </a:spcAft>
              <a:buClrTx/>
              <a:buSzTx/>
              <a:tabLst/>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just" defTabSz="914400" rtl="0" eaLnBrk="0" fontAlgn="base" latinLnBrk="0" hangingPunct="0">
              <a:lnSpc>
                <a:spcPct val="100000"/>
              </a:lnSpc>
              <a:spcBef>
                <a:spcPct val="0"/>
              </a:spcBef>
              <a:spcAft>
                <a:spcPct val="0"/>
              </a:spcAft>
              <a:buClrTx/>
              <a:buSzTx/>
              <a:tabLst/>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Objectif : </a:t>
            </a:r>
          </a:p>
          <a:p>
            <a:pPr marL="0" marR="0" lvl="0" indent="0" algn="just" defTabSz="914400" rtl="0" eaLnBrk="0" fontAlgn="base" latinLnBrk="0" hangingPunct="0">
              <a:lnSpc>
                <a:spcPct val="100000"/>
              </a:lnSpc>
              <a:spcBef>
                <a:spcPct val="0"/>
              </a:spcBef>
              <a:spcAft>
                <a:spcPct val="0"/>
              </a:spcAft>
              <a:buClrTx/>
              <a:buSzTx/>
              <a:buFontTx/>
              <a:buNone/>
              <a:tabLst/>
              <a:defRPr/>
            </a:pPr>
            <a:r>
              <a:rPr lang="fr-FR" sz="1200" dirty="0" smtClean="0">
                <a:effectLst/>
              </a:rPr>
              <a:t>Limite de la démarche intra-dispositif et intérêt de la démarche inter-dispositifs</a:t>
            </a:r>
            <a:endParaRPr lang="fr-FR" sz="1200" dirty="0" smtClean="0">
              <a:effectLst/>
              <a:latin typeface="+mn-lt"/>
              <a:ea typeface="Calibri"/>
              <a:cs typeface="Times New Roman"/>
            </a:endParaRPr>
          </a:p>
          <a:p>
            <a:pPr marR="0" lvl="0" algn="just" defTabSz="914400" rtl="0" eaLnBrk="0" fontAlgn="base" latinLnBrk="0" hangingPunct="0">
              <a:lnSpc>
                <a:spcPct val="100000"/>
              </a:lnSpc>
              <a:spcBef>
                <a:spcPct val="0"/>
              </a:spcBef>
              <a:spcAft>
                <a:spcPct val="0"/>
              </a:spcAft>
              <a:buClrTx/>
              <a:buSzTx/>
              <a:tabLst/>
            </a:pPr>
            <a:r>
              <a:rPr lang="fr-FR" altLang="fr-FR" dirty="0" smtClean="0">
                <a:solidFill>
                  <a:srgbClr val="00B0F0"/>
                </a:solidFill>
                <a:latin typeface="Calibri" pitchFamily="34" charset="0"/>
                <a:ea typeface="Calibri" pitchFamily="34" charset="0"/>
                <a:cs typeface="Times New Roman" pitchFamily="18" charset="0"/>
              </a:rPr>
              <a:t>E</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clairer sur les limites de la méthode «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intralaboratoire</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 ; évoquer d’autres méthodes telle que la démarche «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interlaboratoire</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 avec son intérêt pour l’évaluation des performances à l’échelle du réseau avec définition d’une</a:t>
            </a:r>
          </a:p>
          <a:p>
            <a:pPr marR="0" lvl="0" algn="just" defTabSz="914400" rtl="0" eaLnBrk="0" fontAlgn="base" latinLnBrk="0" hangingPunct="0">
              <a:lnSpc>
                <a:spcPct val="100000"/>
              </a:lnSpc>
              <a:spcBef>
                <a:spcPct val="0"/>
              </a:spcBef>
              <a:spcAft>
                <a:spcPct val="0"/>
              </a:spcAft>
              <a:buClrTx/>
              <a:buSzTx/>
              <a:tabLst/>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fr-FR" altLang="fr-FR" sz="1200" i="1" dirty="0" smtClean="0">
                <a:latin typeface="Calibri" pitchFamily="34" charset="0"/>
                <a:ea typeface="Calibri" pitchFamily="34" charset="0"/>
                <a:cs typeface="Times New Roman" pitchFamily="18" charset="0"/>
              </a:rPr>
              <a:t>NB 2: Les méthodes d’estimation des incertitudes sont des outils fondamentaux et complémentaires pour l’amélioration du dispositif de mesure : il n’y a pas un outil unique mais plusieurs à choisir selon l’objectif ciblé : pour la maîtrise de l’instrument d’abord, pour le contrôle du déploiement et de sa représentativité ensuite,  pour l’harmonisation et l’amélioration des performances à l’échelle d’un réseau enfin.</a:t>
            </a:r>
            <a:endParaRPr lang="fr-FR" sz="1200" b="1" i="1" dirty="0" smtClean="0"/>
          </a:p>
          <a:p>
            <a:pPr marR="0" lvl="0" algn="just" defTabSz="914400" rtl="0" eaLnBrk="0" fontAlgn="base" latinLnBrk="0" hangingPunct="0">
              <a:lnSpc>
                <a:spcPct val="100000"/>
              </a:lnSpc>
              <a:spcBef>
                <a:spcPct val="0"/>
              </a:spcBef>
              <a:spcAft>
                <a:spcPct val="0"/>
              </a:spcAft>
              <a:buClrTx/>
              <a:buSzTx/>
              <a:tabLst/>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just" defTabSz="914400" rtl="0" eaLnBrk="0" fontAlgn="base" latinLnBrk="0" hangingPunct="0">
              <a:lnSpc>
                <a:spcPct val="100000"/>
              </a:lnSpc>
              <a:spcBef>
                <a:spcPct val="0"/>
              </a:spcBef>
              <a:spcAft>
                <a:spcPct val="0"/>
              </a:spcAft>
              <a:buClrTx/>
              <a:buSzTx/>
              <a:tabLst/>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R="0" lvl="0" algn="just" defTabSz="914400" rtl="0" eaLnBrk="0" fontAlgn="base" latinLnBrk="0" hangingPunct="0">
              <a:lnSpc>
                <a:spcPct val="100000"/>
              </a:lnSpc>
              <a:spcBef>
                <a:spcPct val="0"/>
              </a:spcBef>
              <a:spcAft>
                <a:spcPct val="0"/>
              </a:spcAft>
              <a:buClrTx/>
              <a:buSzTx/>
              <a:tabLst/>
            </a:pPr>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19</a:t>
            </a:fld>
            <a:endParaRPr lang="fr-FR"/>
          </a:p>
        </p:txBody>
      </p:sp>
    </p:spTree>
    <p:extLst>
      <p:ext uri="{BB962C8B-B14F-4D97-AF65-F5344CB8AC3E}">
        <p14:creationId xmlns:p14="http://schemas.microsoft.com/office/powerpoint/2010/main" val="1144369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8288" lvl="0" indent="0">
              <a:buFont typeface="+mj-lt"/>
              <a:buNone/>
            </a:pPr>
            <a:r>
              <a:rPr lang="fr-FR" sz="1200" dirty="0" smtClean="0"/>
              <a:t>A l’issue des présentations a été mené une</a:t>
            </a:r>
            <a:r>
              <a:rPr lang="fr-FR" sz="1200" baseline="0" dirty="0" smtClean="0"/>
              <a:t> heure de discussion afin de faire un état des lieux des connaissances et méconnaissances avec l’élaboration d’ une vue synoptique des chiffres indicateurs plus ou moins cernés. Des manques ont pu être identifiés.</a:t>
            </a:r>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20</a:t>
            </a:fld>
            <a:endParaRPr lang="fr-FR"/>
          </a:p>
        </p:txBody>
      </p:sp>
    </p:spTree>
    <p:extLst>
      <p:ext uri="{BB962C8B-B14F-4D97-AF65-F5344CB8AC3E}">
        <p14:creationId xmlns:p14="http://schemas.microsoft.com/office/powerpoint/2010/main" val="3178113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Atelier 2016 Roscoff = 2è rencontre de la communauté des opérateurs des réseaux d’observation instrumentée côtière SOMLIT-HF et HOSEA …</a:t>
            </a:r>
          </a:p>
          <a:p>
            <a:endParaRPr lang="fr-FR" sz="1200" i="1" dirty="0" smtClean="0"/>
          </a:p>
          <a:p>
            <a:endParaRPr lang="fr-FR" sz="1200" b="1"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2</a:t>
            </a:fld>
            <a:endParaRPr lang="fr-FR"/>
          </a:p>
        </p:txBody>
      </p:sp>
    </p:spTree>
    <p:extLst>
      <p:ext uri="{BB962C8B-B14F-4D97-AF65-F5344CB8AC3E}">
        <p14:creationId xmlns:p14="http://schemas.microsoft.com/office/powerpoint/2010/main" val="3491638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En conclusion, l’atelier a permis</a:t>
            </a:r>
            <a:r>
              <a:rPr lang="fr-FR" sz="1200" baseline="0" dirty="0" smtClean="0"/>
              <a:t> de d’abord de :</a:t>
            </a:r>
            <a:endParaRPr lang="fr-FR" sz="1200" dirty="0" smtClean="0"/>
          </a:p>
          <a:p>
            <a:pPr marL="285750" lvl="0" indent="-285750">
              <a:buFont typeface="Symbol"/>
              <a:buChar char="Þ"/>
            </a:pPr>
            <a:r>
              <a:rPr lang="fr-FR" sz="1200" dirty="0" smtClean="0"/>
              <a:t>S’accorder pour une vision commune du réseau concernant la prise en compte de l’incertitude de mesure dans nos activités d’observation instrumentées.</a:t>
            </a:r>
          </a:p>
          <a:p>
            <a:pPr marL="18288" lvl="0"/>
            <a:r>
              <a:rPr lang="fr-FR" sz="1200" baseline="0" dirty="0" smtClean="0"/>
              <a:t>Ont été identifiées 3 priorités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D’abord celle, à court terme ….</a:t>
            </a:r>
          </a:p>
          <a:p>
            <a:pPr lvl="0"/>
            <a:endParaRPr lang="fr-FR" sz="1200" dirty="0" smtClean="0"/>
          </a:p>
          <a:p>
            <a:pPr marL="285750" lvl="0" indent="-285750">
              <a:buFont typeface="Symbol"/>
              <a:buChar char="Þ"/>
            </a:pPr>
            <a:endParaRPr lang="fr-FR" sz="1200" dirty="0" smtClean="0"/>
          </a:p>
          <a:p>
            <a:pPr marL="285750" indent="-285750">
              <a:buFont typeface="Symbol"/>
              <a:buChar char="Þ"/>
            </a:pPr>
            <a:r>
              <a:rPr lang="fr-FR" sz="1200" dirty="0" smtClean="0"/>
              <a:t>Priorité 1 : Rédaction d’une </a:t>
            </a:r>
            <a:r>
              <a:rPr lang="fr-FR" sz="1200" b="1" dirty="0" smtClean="0"/>
              <a:t>procédure</a:t>
            </a:r>
            <a:r>
              <a:rPr lang="fr-FR" sz="1200" dirty="0" smtClean="0"/>
              <a:t> d’« Estimation de l’incertitude d’étalonnage de la température » selon l’approche  « intra-laboratoire » et déclinée sur tous les types d’instruments déployés dans notre réseau pour permettre </a:t>
            </a:r>
            <a:r>
              <a:rPr lang="fr-FR" sz="1200" b="1" dirty="0" smtClean="0"/>
              <a:t>une mise en œuvre </a:t>
            </a:r>
            <a:r>
              <a:rPr lang="fr-FR" sz="1200" dirty="0" smtClean="0"/>
              <a:t>sur l’ensemble des stations au cours du premier trimestre 2017  et la </a:t>
            </a:r>
            <a:r>
              <a:rPr lang="fr-FR" sz="1200" b="1" dirty="0" smtClean="0"/>
              <a:t>définition des critère qualité </a:t>
            </a:r>
            <a:r>
              <a:rPr lang="fr-FR" sz="1200" dirty="0" err="1" smtClean="0"/>
              <a:t>EMTétalonnage</a:t>
            </a:r>
            <a:r>
              <a:rPr lang="fr-FR" sz="1200" dirty="0" smtClean="0"/>
              <a:t> associés. (Depuis</a:t>
            </a:r>
            <a:r>
              <a:rPr lang="fr-FR" sz="1200" baseline="0" dirty="0" smtClean="0"/>
              <a:t> une première version de procédure a été rédigée et est en cours de révision…)</a:t>
            </a:r>
            <a:endParaRPr lang="fr-FR" sz="1200" dirty="0" smtClean="0"/>
          </a:p>
          <a:p>
            <a:pPr marL="0" indent="0">
              <a:buFont typeface="Symbol"/>
              <a:buNone/>
            </a:pPr>
            <a:endParaRPr lang="fr-FR" sz="1200" dirty="0" smtClean="0"/>
          </a:p>
          <a:p>
            <a:pPr marL="0" marR="0" lvl="0" indent="0" algn="l" defTabSz="914400" rtl="0" eaLnBrk="1" fontAlgn="auto" latinLnBrk="0" hangingPunct="1">
              <a:lnSpc>
                <a:spcPct val="100000"/>
              </a:lnSpc>
              <a:spcBef>
                <a:spcPts val="0"/>
              </a:spcBef>
              <a:spcAft>
                <a:spcPts val="0"/>
              </a:spcAft>
              <a:buClrTx/>
              <a:buSzTx/>
              <a:buFont typeface="Symbol"/>
              <a:buNone/>
              <a:tabLst/>
              <a:defRPr/>
            </a:pPr>
            <a:r>
              <a:rPr lang="fr-FR" sz="1200" baseline="0" dirty="0" smtClean="0"/>
              <a:t>De là pourra être établie  une procédure optimale  de mise en œuvre d’essai d’</a:t>
            </a:r>
            <a:r>
              <a:rPr lang="fr-FR" sz="1200" baseline="0" dirty="0" err="1" smtClean="0"/>
              <a:t>intercomparaison</a:t>
            </a:r>
            <a:r>
              <a:rPr lang="fr-FR" sz="1200" baseline="0" dirty="0" smtClean="0"/>
              <a:t>….</a:t>
            </a:r>
          </a:p>
          <a:p>
            <a:pPr marL="0" indent="0">
              <a:buFont typeface="Symbol"/>
              <a:buNone/>
            </a:pPr>
            <a:endParaRPr lang="fr-FR" sz="1200" dirty="0" smtClean="0"/>
          </a:p>
          <a:p>
            <a:pPr lvl="0"/>
            <a:endParaRPr lang="fr-FR" sz="1200" dirty="0" smtClean="0"/>
          </a:p>
          <a:p>
            <a:pPr marL="285750" lvl="0" indent="-285750">
              <a:buFont typeface="Symbol"/>
              <a:buChar char="Þ"/>
            </a:pPr>
            <a:r>
              <a:rPr lang="fr-FR" sz="1200" dirty="0" smtClean="0"/>
              <a:t>Priorité 2: Rédaction  d’une procédure précise d’« Essai d’</a:t>
            </a:r>
            <a:r>
              <a:rPr lang="fr-FR" sz="1200" dirty="0" err="1" smtClean="0"/>
              <a:t>intercomparaison</a:t>
            </a:r>
            <a:r>
              <a:rPr lang="fr-FR" sz="1200" dirty="0" smtClean="0"/>
              <a:t> instrumentale in situ » pour une mise en œuvre en condition optimales de « pleine conscience des incertitudes », fin 2017 ou au plus tard début 2018 et la définition de l’</a:t>
            </a:r>
            <a:r>
              <a:rPr lang="fr-FR" sz="1200" dirty="0" err="1" smtClean="0"/>
              <a:t>EMTréseau</a:t>
            </a:r>
            <a:r>
              <a:rPr lang="fr-FR" sz="1200" dirty="0" smtClean="0"/>
              <a:t> associée.</a:t>
            </a:r>
          </a:p>
          <a:p>
            <a:pPr marL="0" marR="0" lvl="0" indent="0" algn="l" defTabSz="914400" rtl="0" eaLnBrk="1" fontAlgn="auto" latinLnBrk="0" hangingPunct="1">
              <a:lnSpc>
                <a:spcPct val="100000"/>
              </a:lnSpc>
              <a:spcBef>
                <a:spcPts val="0"/>
              </a:spcBef>
              <a:spcAft>
                <a:spcPts val="0"/>
              </a:spcAft>
              <a:buClrTx/>
              <a:buSzTx/>
              <a:buFont typeface="Symbol"/>
              <a:buNone/>
              <a:tabLst/>
              <a:defRPr/>
            </a:pPr>
            <a:r>
              <a:rPr lang="fr-FR" sz="1200" baseline="0" dirty="0" smtClean="0"/>
              <a:t>Et enfin, émanera une procédure de « Vérification…</a:t>
            </a:r>
          </a:p>
          <a:p>
            <a:pPr marL="0" lvl="0" indent="0">
              <a:buFont typeface="Symbol"/>
              <a:buNone/>
            </a:pPr>
            <a:endParaRPr lang="fr-FR" sz="1200" dirty="0" smtClean="0"/>
          </a:p>
          <a:p>
            <a:pPr marL="285750" lvl="0" indent="-285750">
              <a:buFont typeface="Symbol"/>
              <a:buChar char="Þ"/>
            </a:pPr>
            <a:endParaRPr lang="fr-FR" sz="1200" dirty="0" smtClean="0"/>
          </a:p>
          <a:p>
            <a:pPr marL="285750" lvl="0" indent="-285750">
              <a:buFont typeface="Symbol"/>
              <a:buChar char="Þ"/>
            </a:pPr>
            <a:r>
              <a:rPr lang="fr-FR" sz="1200" dirty="0" smtClean="0"/>
              <a:t>Priorité 3 : Rédaction d’une procédure de « Vérification et qualification des données de température » prenant en compte les incertitudes de mesure et permettant d’intégrer l’EMT dans les </a:t>
            </a:r>
            <a:r>
              <a:rPr lang="fr-FR" sz="1200" dirty="0" err="1" smtClean="0"/>
              <a:t>méta-données</a:t>
            </a:r>
            <a:r>
              <a:rPr lang="fr-FR" sz="1200" dirty="0" smtClean="0"/>
              <a:t> en tant que critère clef de la qualité des données</a:t>
            </a:r>
          </a:p>
          <a:p>
            <a:pPr marL="18288" lvl="0"/>
            <a:endParaRPr lang="fr-FR" sz="1200" baseline="0" dirty="0" smtClean="0"/>
          </a:p>
          <a:p>
            <a:pPr marL="18288" lvl="0"/>
            <a:endParaRPr lang="fr-FR" sz="1200" baseline="0" dirty="0" smtClean="0"/>
          </a:p>
          <a:p>
            <a:pPr marL="18288" lvl="0"/>
            <a:r>
              <a:rPr lang="fr-FR" sz="1200" dirty="0" smtClean="0"/>
              <a:t>L’ensemble des résultats contribuera fortement à:</a:t>
            </a:r>
          </a:p>
          <a:p>
            <a:pPr marL="361188" lvl="0" indent="-342900">
              <a:buAutoNum type="arabicPeriod"/>
            </a:pPr>
            <a:r>
              <a:rPr lang="fr-FR" sz="1200" dirty="0" smtClean="0"/>
              <a:t>La qualité de</a:t>
            </a:r>
            <a:r>
              <a:rPr lang="fr-FR" sz="1200" baseline="0" dirty="0" smtClean="0"/>
              <a:t> nos</a:t>
            </a:r>
            <a:r>
              <a:rPr lang="fr-FR" sz="1200" dirty="0" smtClean="0"/>
              <a:t> pratiques </a:t>
            </a:r>
          </a:p>
          <a:p>
            <a:pPr marL="361188" lvl="0" indent="-342900">
              <a:buAutoNum type="arabicPeriod"/>
            </a:pPr>
            <a:r>
              <a:rPr lang="fr-FR" sz="1200" dirty="0" smtClean="0"/>
              <a:t>À leur contrôle </a:t>
            </a:r>
          </a:p>
          <a:p>
            <a:pPr marL="361188" lvl="0" indent="-342900">
              <a:buAutoNum type="arabicPeriod"/>
            </a:pPr>
            <a:r>
              <a:rPr lang="fr-FR" sz="1200" dirty="0" smtClean="0"/>
              <a:t>A la formalisation de la qualité des données</a:t>
            </a:r>
          </a:p>
          <a:p>
            <a:pPr marL="361188" lvl="0" indent="-342900">
              <a:buAutoNum type="arabicPeriod"/>
            </a:pPr>
            <a:r>
              <a:rPr lang="fr-FR" sz="1200" dirty="0" smtClean="0"/>
              <a:t>Et à sa traçabilité</a:t>
            </a:r>
          </a:p>
          <a:p>
            <a:pPr marL="18288" lvl="0" indent="0">
              <a:buNone/>
            </a:pPr>
            <a:endParaRPr lang="fr-FR" sz="1200" dirty="0" smtClean="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21</a:t>
            </a:fld>
            <a:endParaRPr lang="fr-FR"/>
          </a:p>
        </p:txBody>
      </p:sp>
    </p:spTree>
    <p:extLst>
      <p:ext uri="{BB962C8B-B14F-4D97-AF65-F5344CB8AC3E}">
        <p14:creationId xmlns:p14="http://schemas.microsoft.com/office/powerpoint/2010/main" val="36988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8288" lvl="0"/>
            <a:r>
              <a:rPr lang="fr-FR" sz="1200" dirty="0" smtClean="0"/>
              <a:t>C’est pourquoi, au</a:t>
            </a:r>
            <a:r>
              <a:rPr lang="fr-FR" sz="1200" baseline="0" dirty="0" smtClean="0"/>
              <a:t> nom des participants, merci à nos tutelles pour leur soutien à ces journées techniques. </a:t>
            </a:r>
          </a:p>
          <a:p>
            <a:pPr marL="18288" lvl="0"/>
            <a:r>
              <a:rPr lang="fr-FR" sz="1200" baseline="0" dirty="0" smtClean="0"/>
              <a:t>Un nouvel atelier a été demandé portant sur le paramètre fluorescence et qui abordera aussi les incertitudes associées.</a:t>
            </a:r>
          </a:p>
          <a:p>
            <a:pPr marL="18288" lvl="0"/>
            <a:endParaRPr lang="fr-FR" sz="1200" baseline="0" dirty="0" smtClean="0"/>
          </a:p>
          <a:p>
            <a:pPr marL="18288" lvl="0"/>
            <a:r>
              <a:rPr lang="fr-FR" sz="1200" baseline="0" dirty="0" smtClean="0"/>
              <a:t>Merci pour votre attention.</a:t>
            </a:r>
          </a:p>
          <a:p>
            <a:pPr marL="18288" lvl="0"/>
            <a:endParaRPr lang="fr-FR" sz="1200" baseline="0" dirty="0" smtClean="0"/>
          </a:p>
          <a:p>
            <a:pPr marL="18288" lvl="0"/>
            <a:endParaRPr lang="fr-FR" sz="1200" baseline="0" dirty="0" smtClean="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22</a:t>
            </a:fld>
            <a:endParaRPr lang="fr-FR"/>
          </a:p>
        </p:txBody>
      </p:sp>
    </p:spTree>
    <p:extLst>
      <p:ext uri="{BB962C8B-B14F-4D97-AF65-F5344CB8AC3E}">
        <p14:creationId xmlns:p14="http://schemas.microsoft.com/office/powerpoint/2010/main" val="192049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i="1" dirty="0" smtClean="0"/>
          </a:p>
          <a:p>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4</a:t>
            </a:fld>
            <a:endParaRPr lang="fr-FR"/>
          </a:p>
        </p:txBody>
      </p:sp>
    </p:spTree>
    <p:extLst>
      <p:ext uri="{BB962C8B-B14F-4D97-AF65-F5344CB8AC3E}">
        <p14:creationId xmlns:p14="http://schemas.microsoft.com/office/powerpoint/2010/main" val="82279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dirty="0" smtClean="0"/>
              <a:t>L’atelier a été conçu en suivant le Principe d’une étude des incertitudes dans son ensemble</a:t>
            </a:r>
            <a:r>
              <a:rPr lang="fr-FR" sz="1200" b="1" i="0" baseline="0" dirty="0" smtClean="0"/>
              <a:t> selon l’approche </a:t>
            </a:r>
            <a:r>
              <a:rPr lang="fr-FR" sz="1200" b="1" i="0" dirty="0" smtClean="0"/>
              <a:t>dite « </a:t>
            </a:r>
            <a:r>
              <a:rPr lang="fr-FR" sz="1200" b="1" i="0" dirty="0" err="1" smtClean="0"/>
              <a:t>intralaboratoire</a:t>
            </a:r>
            <a:r>
              <a:rPr lang="fr-FR" sz="1200" b="1" i="0" dirty="0" smtClean="0"/>
              <a:t> » qui demande de</a:t>
            </a:r>
            <a:r>
              <a:rPr lang="fr-FR" sz="1200" b="0" i="0" baseline="0" dirty="0" smtClean="0"/>
              <a:t> </a:t>
            </a:r>
            <a:r>
              <a:rPr lang="fr-FR" sz="1200" i="0" dirty="0" smtClean="0"/>
              <a:t>caractériser la métrologie du système de mesure, à chacune des étapes qui le compose;</a:t>
            </a:r>
            <a:r>
              <a:rPr lang="fr-FR" sz="1200" i="0" u="sng" dirty="0" smtClean="0"/>
              <a:t> </a:t>
            </a:r>
            <a:r>
              <a:rPr lang="fr-FR" sz="1200" i="0" dirty="0" smtClean="0"/>
              <a:t>d’identifier les différentes sources d’incertitudes ; de les estimer et d’en évaluer l’impact dans l’erreur finale;</a:t>
            </a:r>
            <a:r>
              <a:rPr lang="fr-FR" sz="1200" i="0" baseline="0" dirty="0" smtClean="0"/>
              <a:t> d’améliorer leur maîtrise  et ce pour assurer la qualité de l’ensemble.</a:t>
            </a:r>
          </a:p>
          <a:p>
            <a:endParaRPr lang="fr-FR" sz="1200" i="1" dirty="0" smtClean="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5</a:t>
            </a:fld>
            <a:endParaRPr lang="fr-FR"/>
          </a:p>
        </p:txBody>
      </p:sp>
    </p:spTree>
    <p:extLst>
      <p:ext uri="{BB962C8B-B14F-4D97-AF65-F5344CB8AC3E}">
        <p14:creationId xmlns:p14="http://schemas.microsoft.com/office/powerpoint/2010/main" val="361444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just">
              <a:buFont typeface="Symbol"/>
              <a:buNone/>
            </a:pPr>
            <a:r>
              <a:rPr lang="fr-FR" sz="1200" b="1" dirty="0" smtClean="0">
                <a:solidFill>
                  <a:srgbClr val="00B0F0"/>
                </a:solidFill>
              </a:rPr>
              <a:t>La journée a consistée en 10 interventions portant sur:</a:t>
            </a:r>
          </a:p>
          <a:p>
            <a:pPr marL="285750" indent="-285750" algn="just">
              <a:buFont typeface="Symbol"/>
              <a:buChar char="Þ"/>
            </a:pPr>
            <a:r>
              <a:rPr lang="fr-FR" sz="1200" b="1" dirty="0" smtClean="0">
                <a:solidFill>
                  <a:srgbClr val="00B0F0"/>
                </a:solidFill>
              </a:rPr>
              <a:t>Les notions fondamentales de métrologie</a:t>
            </a:r>
          </a:p>
          <a:p>
            <a:pPr marL="285750" indent="-285750" algn="just">
              <a:buFont typeface="Symbol"/>
              <a:buChar char="Þ"/>
            </a:pPr>
            <a:r>
              <a:rPr lang="fr-FR" sz="1200" b="1" dirty="0" smtClean="0">
                <a:solidFill>
                  <a:srgbClr val="00B0F0"/>
                </a:solidFill>
              </a:rPr>
              <a:t>La méthode</a:t>
            </a:r>
            <a:r>
              <a:rPr lang="fr-FR" sz="1200" b="1" baseline="0" dirty="0" smtClean="0">
                <a:solidFill>
                  <a:srgbClr val="00B0F0"/>
                </a:solidFill>
              </a:rPr>
              <a:t> </a:t>
            </a:r>
            <a:r>
              <a:rPr lang="fr-FR" sz="1200" b="1" dirty="0" smtClean="0">
                <a:solidFill>
                  <a:srgbClr val="00B0F0"/>
                </a:solidFill>
              </a:rPr>
              <a:t>« </a:t>
            </a:r>
            <a:r>
              <a:rPr lang="fr-FR" sz="1200" b="1" dirty="0" err="1" smtClean="0">
                <a:solidFill>
                  <a:srgbClr val="00B0F0"/>
                </a:solidFill>
              </a:rPr>
              <a:t>intralaboratoire</a:t>
            </a:r>
            <a:r>
              <a:rPr lang="fr-FR" sz="1200" b="1" dirty="0" smtClean="0">
                <a:solidFill>
                  <a:srgbClr val="00B0F0"/>
                </a:solidFill>
              </a:rPr>
              <a:t> »; </a:t>
            </a:r>
          </a:p>
          <a:p>
            <a:pPr marL="285750" indent="-285750" algn="just">
              <a:buFont typeface="Symbol"/>
              <a:buChar char="Þ"/>
            </a:pPr>
            <a:r>
              <a:rPr lang="fr-FR" sz="1200" b="1" dirty="0" smtClean="0">
                <a:solidFill>
                  <a:srgbClr val="00B0F0"/>
                </a:solidFill>
              </a:rPr>
              <a:t>et son application sur des cas pratiques de T mesurée ou corrigées; </a:t>
            </a:r>
          </a:p>
          <a:p>
            <a:pPr marL="285750" indent="-285750" algn="just">
              <a:buFont typeface="Symbol"/>
              <a:buChar char="Þ"/>
            </a:pPr>
            <a:r>
              <a:rPr lang="fr-FR" sz="1200" b="1" dirty="0" smtClean="0">
                <a:solidFill>
                  <a:srgbClr val="00B0F0"/>
                </a:solidFill>
              </a:rPr>
              <a:t>Et l’après-midi</a:t>
            </a:r>
            <a:r>
              <a:rPr lang="fr-FR" sz="1200" b="1" baseline="0" dirty="0" smtClean="0">
                <a:solidFill>
                  <a:srgbClr val="00B0F0"/>
                </a:solidFill>
              </a:rPr>
              <a:t> a été consacrée à l’analyse des </a:t>
            </a:r>
            <a:r>
              <a:rPr lang="fr-FR" sz="1200" b="1" dirty="0" smtClean="0">
                <a:solidFill>
                  <a:srgbClr val="00B0F0"/>
                </a:solidFill>
              </a:rPr>
              <a:t>incidences sur chaque étape du procédé de mesure</a:t>
            </a:r>
          </a:p>
          <a:p>
            <a:pPr marL="285750" indent="-285750" algn="just">
              <a:buFont typeface="Symbol"/>
              <a:buChar char="Þ"/>
            </a:pPr>
            <a:r>
              <a:rPr lang="fr-FR" sz="1200" b="1" dirty="0" smtClean="0">
                <a:solidFill>
                  <a:srgbClr val="00B0F0"/>
                </a:solidFill>
              </a:rPr>
              <a:t>Enfin une discussion finale laissait la place à l’échange et la définition d’un plan d’actions.</a:t>
            </a:r>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6</a:t>
            </a:fld>
            <a:endParaRPr lang="fr-FR"/>
          </a:p>
        </p:txBody>
      </p:sp>
    </p:spTree>
    <p:extLst>
      <p:ext uri="{BB962C8B-B14F-4D97-AF65-F5344CB8AC3E}">
        <p14:creationId xmlns:p14="http://schemas.microsoft.com/office/powerpoint/2010/main" val="15655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Plus en détails,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D’abord le rappel d’un certain nombre de notions métrologiques a permis de poser la terminologie utile à chaque étape.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7</a:t>
            </a:fld>
            <a:endParaRPr lang="fr-FR"/>
          </a:p>
        </p:txBody>
      </p:sp>
    </p:spTree>
    <p:extLst>
      <p:ext uri="{BB962C8B-B14F-4D97-AF65-F5344CB8AC3E}">
        <p14:creationId xmlns:p14="http://schemas.microsoft.com/office/powerpoint/2010/main" val="325416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Ainsi, Marc </a:t>
            </a:r>
            <a:r>
              <a:rPr kumimoji="0" lang="fr-FR" altLang="fr-FR" b="0" i="0" u="none" strike="noStrike" cap="none" normalizeH="0" baseline="0" dirty="0" err="1" smtClean="0">
                <a:ln>
                  <a:noFill/>
                </a:ln>
                <a:solidFill>
                  <a:srgbClr val="00B0F0"/>
                </a:solidFill>
                <a:effectLst/>
                <a:latin typeface="Calibri" pitchFamily="34" charset="0"/>
                <a:ea typeface="Calibri" pitchFamily="34" charset="0"/>
                <a:cs typeface="Times New Roman" pitchFamily="18" charset="0"/>
              </a:rPr>
              <a:t>Lemenn</a:t>
            </a:r>
            <a:r>
              <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rPr>
              <a:t>, du SHOM d’abord a présenté les notions essentielles pour </a:t>
            </a:r>
            <a:r>
              <a:rPr lang="fr-FR" dirty="0" smtClean="0"/>
              <a:t>la caractérisation du</a:t>
            </a:r>
            <a:r>
              <a:rPr lang="fr-FR" baseline="0" dirty="0" smtClean="0"/>
              <a:t> mesurage, du système de mesure et des types d’incertitudes. Toutes définies par dans le VIM.</a:t>
            </a: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b="0" i="0" u="none" strike="noStrike" cap="none" normalizeH="0" baseline="0" dirty="0" smtClean="0">
              <a:ln>
                <a:noFill/>
              </a:ln>
              <a:solidFill>
                <a:srgbClr val="00B0F0"/>
              </a:solidFill>
              <a:effectLst/>
              <a:latin typeface="Calibri" pitchFamily="34" charset="0"/>
              <a:ea typeface="Calibri" pitchFamily="34" charset="0"/>
              <a:cs typeface="Times New Roman" pitchFamily="18" charset="0"/>
            </a:endParaRPr>
          </a:p>
          <a:p>
            <a:pPr marL="0" indent="0">
              <a:buNone/>
            </a:pPr>
            <a:endParaRPr lang="fr-FR" sz="1200" b="1" dirty="0" smtClean="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8</a:t>
            </a:fld>
            <a:endParaRPr lang="fr-FR"/>
          </a:p>
        </p:txBody>
      </p:sp>
    </p:spTree>
    <p:extLst>
      <p:ext uri="{BB962C8B-B14F-4D97-AF65-F5344CB8AC3E}">
        <p14:creationId xmlns:p14="http://schemas.microsoft.com/office/powerpoint/2010/main" val="315341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Joëlle </a:t>
            </a:r>
            <a:r>
              <a:rPr lang="fr-FR" dirty="0" err="1" smtClean="0"/>
              <a:t>Salaün</a:t>
            </a:r>
            <a:r>
              <a:rPr lang="fr-FR" dirty="0" smtClean="0"/>
              <a:t> ensuite du SHOM également a insisté sur la</a:t>
            </a:r>
            <a:r>
              <a:rPr lang="fr-FR" baseline="0" dirty="0" smtClean="0"/>
              <a:t> notion d’EMT qui est fondamentale d’abord pour exprimer le besoin auquel doit répondre la métrologie mais aussi pour vérifier la conformité des pratiques.</a:t>
            </a:r>
            <a:endParaRPr lang="fr-FR" dirty="0"/>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9</a:t>
            </a:fld>
            <a:endParaRPr lang="fr-FR"/>
          </a:p>
        </p:txBody>
      </p:sp>
    </p:spTree>
    <p:extLst>
      <p:ext uri="{BB962C8B-B14F-4D97-AF65-F5344CB8AC3E}">
        <p14:creationId xmlns:p14="http://schemas.microsoft.com/office/powerpoint/2010/main" val="1058292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Les notions théoriques ainsi posées, a été abordé ensuite la méthode pour estimer les incertitude notées « U » ici.</a:t>
            </a:r>
            <a:endParaRPr lang="fr-FR" sz="1200" kern="1200" baseline="0" dirty="0" smtClean="0">
              <a:solidFill>
                <a:schemeClr val="tx1"/>
              </a:solidFill>
              <a:effectLst/>
              <a:latin typeface="+mn-lt"/>
              <a:ea typeface="+mn-ea"/>
              <a:cs typeface="+mn-cs"/>
            </a:endParaRPr>
          </a:p>
          <a:p>
            <a:endParaRPr lang="fr-FR" sz="1200" kern="1200" baseline="0" dirty="0" smtClean="0">
              <a:solidFill>
                <a:schemeClr val="tx1"/>
              </a:solidFill>
              <a:effectLst/>
              <a:latin typeface="+mn-lt"/>
              <a:ea typeface="+mn-ea"/>
              <a:cs typeface="+mn-cs"/>
            </a:endParaRPr>
          </a:p>
          <a:p>
            <a:endParaRPr lang="fr-FR" sz="1200" dirty="0" smtClean="0">
              <a:solidFill>
                <a:srgbClr val="00B0F0"/>
              </a:solidFill>
            </a:endParaRPr>
          </a:p>
        </p:txBody>
      </p:sp>
      <p:sp>
        <p:nvSpPr>
          <p:cNvPr id="4" name="Espace réservé du numéro de diapositive 3"/>
          <p:cNvSpPr>
            <a:spLocks noGrp="1"/>
          </p:cNvSpPr>
          <p:nvPr>
            <p:ph type="sldNum" sz="quarter" idx="10"/>
          </p:nvPr>
        </p:nvSpPr>
        <p:spPr/>
        <p:txBody>
          <a:bodyPr/>
          <a:lstStyle/>
          <a:p>
            <a:fld id="{4440F028-51AF-40F7-982D-4417E898B326}" type="slidenum">
              <a:rPr lang="fr-FR" smtClean="0"/>
              <a:t>10</a:t>
            </a:fld>
            <a:endParaRPr lang="fr-FR"/>
          </a:p>
        </p:txBody>
      </p:sp>
    </p:spTree>
    <p:extLst>
      <p:ext uri="{BB962C8B-B14F-4D97-AF65-F5344CB8AC3E}">
        <p14:creationId xmlns:p14="http://schemas.microsoft.com/office/powerpoint/2010/main" val="361444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fr-FR" smtClean="0"/>
              <a:t>Modifiez le style du titre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15" name="Date Placeholder 14"/>
          <p:cNvSpPr>
            <a:spLocks noGrp="1"/>
          </p:cNvSpPr>
          <p:nvPr>
            <p:ph type="dt" sz="half" idx="10"/>
          </p:nvPr>
        </p:nvSpPr>
        <p:spPr/>
        <p:txBody>
          <a:bodyPr/>
          <a:lstStyle/>
          <a:p>
            <a:r>
              <a:rPr lang="fr-FR" smtClean="0"/>
              <a:t>Restitution Atelier Roscoff 2016</a:t>
            </a:r>
            <a:endParaRPr lang="fr-FR"/>
          </a:p>
        </p:txBody>
      </p:sp>
      <p:sp>
        <p:nvSpPr>
          <p:cNvPr id="16" name="Slide Number Placeholder 15"/>
          <p:cNvSpPr>
            <a:spLocks noGrp="1"/>
          </p:cNvSpPr>
          <p:nvPr>
            <p:ph type="sldNum" sz="quarter" idx="11"/>
          </p:nvPr>
        </p:nvSpPr>
        <p:spPr/>
        <p:txBody>
          <a:bodyPr/>
          <a:lstStyle/>
          <a:p>
            <a:fld id="{6B545CB2-FF10-4884-A9E3-2D7AEFCD4F0E}" type="slidenum">
              <a:rPr lang="fr-FR" smtClean="0"/>
              <a:t>‹N°›</a:t>
            </a:fld>
            <a:endParaRPr lang="fr-FR"/>
          </a:p>
        </p:txBody>
      </p:sp>
      <p:sp>
        <p:nvSpPr>
          <p:cNvPr id="17" name="Footer Placeholder 16"/>
          <p:cNvSpPr>
            <a:spLocks noGrp="1"/>
          </p:cNvSpPr>
          <p:nvPr>
            <p:ph type="ftr" sz="quarter" idx="12"/>
          </p:nvPr>
        </p:nvSpPr>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t>Restitution Atelier Roscoff 2016</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545CB2-FF10-4884-A9E3-2D7AEFCD4F0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r>
              <a:rPr lang="fr-FR" smtClean="0"/>
              <a:t>Restitution Atelier Roscoff 2016</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545CB2-FF10-4884-A9E3-2D7AEFCD4F0E}"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Title 12"/>
          <p:cNvSpPr>
            <a:spLocks noGrp="1"/>
          </p:cNvSpPr>
          <p:nvPr>
            <p:ph type="title"/>
          </p:nvPr>
        </p:nvSpPr>
        <p:spPr/>
        <p:txBody>
          <a:bodyPr/>
          <a:lstStyle/>
          <a:p>
            <a:r>
              <a:rPr lang="fr-FR" smtClean="0"/>
              <a:t>Modifiez le style du titre</a:t>
            </a:r>
            <a:endParaRPr lang="en-US"/>
          </a:p>
        </p:txBody>
      </p:sp>
      <p:sp>
        <p:nvSpPr>
          <p:cNvPr id="14" name="Date Placeholder 13"/>
          <p:cNvSpPr>
            <a:spLocks noGrp="1"/>
          </p:cNvSpPr>
          <p:nvPr>
            <p:ph type="dt" sz="half" idx="10"/>
          </p:nvPr>
        </p:nvSpPr>
        <p:spPr/>
        <p:txBody>
          <a:bodyPr/>
          <a:lstStyle/>
          <a:p>
            <a:r>
              <a:rPr lang="fr-FR" smtClean="0"/>
              <a:t>Restitution Atelier Roscoff 2016</a:t>
            </a:r>
            <a:endParaRPr lang="fr-FR"/>
          </a:p>
        </p:txBody>
      </p:sp>
      <p:sp>
        <p:nvSpPr>
          <p:cNvPr id="15" name="Slide Number Placeholder 14"/>
          <p:cNvSpPr>
            <a:spLocks noGrp="1"/>
          </p:cNvSpPr>
          <p:nvPr>
            <p:ph type="sldNum" sz="quarter" idx="11"/>
          </p:nvPr>
        </p:nvSpPr>
        <p:spPr/>
        <p:txBody>
          <a:bodyPr/>
          <a:lstStyle/>
          <a:p>
            <a:fld id="{6B545CB2-FF10-4884-A9E3-2D7AEFCD4F0E}" type="slidenum">
              <a:rPr lang="fr-FR" smtClean="0"/>
              <a:t>‹N°›</a:t>
            </a:fld>
            <a:endParaRPr lang="fr-FR"/>
          </a:p>
        </p:txBody>
      </p:sp>
      <p:sp>
        <p:nvSpPr>
          <p:cNvPr id="16" name="Footer Placeholder 15"/>
          <p:cNvSpPr>
            <a:spLocks noGrp="1"/>
          </p:cNvSpPr>
          <p:nvPr>
            <p:ph type="ftr" sz="quarter" idx="12"/>
          </p:nvPr>
        </p:nvSpPr>
        <p:spPr/>
        <p:txBody>
          <a:bodyPr/>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12" name="Date Placeholder 11"/>
          <p:cNvSpPr>
            <a:spLocks noGrp="1"/>
          </p:cNvSpPr>
          <p:nvPr>
            <p:ph type="dt" sz="half" idx="10"/>
          </p:nvPr>
        </p:nvSpPr>
        <p:spPr/>
        <p:txBody>
          <a:bodyPr/>
          <a:lstStyle/>
          <a:p>
            <a:r>
              <a:rPr lang="fr-FR" smtClean="0"/>
              <a:t>Restitution Atelier Roscoff 2016</a:t>
            </a:r>
            <a:endParaRPr lang="fr-FR"/>
          </a:p>
        </p:txBody>
      </p:sp>
      <p:sp>
        <p:nvSpPr>
          <p:cNvPr id="13" name="Slide Number Placeholder 12"/>
          <p:cNvSpPr>
            <a:spLocks noGrp="1"/>
          </p:cNvSpPr>
          <p:nvPr>
            <p:ph type="sldNum" sz="quarter" idx="11"/>
          </p:nvPr>
        </p:nvSpPr>
        <p:spPr/>
        <p:txBody>
          <a:bodyPr/>
          <a:lstStyle/>
          <a:p>
            <a:fld id="{6B545CB2-FF10-4884-A9E3-2D7AEFCD4F0E}" type="slidenum">
              <a:rPr lang="fr-FR" smtClean="0"/>
              <a:t>‹N°›</a:t>
            </a:fld>
            <a:endParaRPr lang="fr-FR"/>
          </a:p>
        </p:txBody>
      </p:sp>
      <p:sp>
        <p:nvSpPr>
          <p:cNvPr id="14" name="Footer Placeholder 13"/>
          <p:cNvSpPr>
            <a:spLocks noGrp="1"/>
          </p:cNvSpPr>
          <p:nvPr>
            <p:ph type="ftr" sz="quarter" idx="12"/>
          </p:nvPr>
        </p:nvSpPr>
        <p:spPr/>
        <p:txBody>
          <a:bodyPr/>
          <a:lstStyle/>
          <a:p>
            <a:endParaRPr lang="fr-F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fr-FR" smtClean="0"/>
              <a:t>Modifiez le style du titre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fr-FR" smtClean="0"/>
              <a:t>Restitution Atelier Roscoff 2016</a:t>
            </a:r>
            <a:endParaRPr lang="fr-FR"/>
          </a:p>
        </p:txBody>
      </p:sp>
      <p:sp>
        <p:nvSpPr>
          <p:cNvPr id="9" name="Slide Number Placeholder 8"/>
          <p:cNvSpPr>
            <a:spLocks noGrp="1"/>
          </p:cNvSpPr>
          <p:nvPr>
            <p:ph type="sldNum" sz="quarter" idx="11"/>
          </p:nvPr>
        </p:nvSpPr>
        <p:spPr/>
        <p:txBody>
          <a:bodyPr/>
          <a:lstStyle/>
          <a:p>
            <a:fld id="{6B545CB2-FF10-4884-A9E3-2D7AEFCD4F0E}" type="slidenum">
              <a:rPr lang="fr-FR" smtClean="0"/>
              <a:t>‹N°›</a:t>
            </a:fld>
            <a:endParaRPr lang="fr-FR"/>
          </a:p>
        </p:txBody>
      </p:sp>
      <p:sp>
        <p:nvSpPr>
          <p:cNvPr id="10" name="Footer Placeholder 9"/>
          <p:cNvSpPr>
            <a:spLocks noGrp="1"/>
          </p:cNvSpPr>
          <p:nvPr>
            <p:ph type="ftr" sz="quarter" idx="12"/>
          </p:nvPr>
        </p:nvSpPr>
        <p:spPr/>
        <p:txBody>
          <a:bodyPr/>
          <a:lstStyle/>
          <a:p>
            <a:endParaRPr lang="fr-FR"/>
          </a:p>
        </p:txBody>
      </p:sp>
      <p:sp>
        <p:nvSpPr>
          <p:cNvPr id="11" name="Title 10"/>
          <p:cNvSpPr>
            <a:spLocks noGrp="1"/>
          </p:cNvSpPr>
          <p:nvPr>
            <p:ph type="title"/>
          </p:nvPr>
        </p:nvSpPr>
        <p:spPr/>
        <p:txBody>
          <a:bodyPr/>
          <a:lstStyle/>
          <a:p>
            <a:r>
              <a:rPr lang="fr-FR" smtClean="0"/>
              <a:t>Modifiez le style du titre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fr-FR" smtClean="0"/>
              <a:t>Modifiez le style du titre</a:t>
            </a:r>
            <a:endParaRPr lang="en-US" dirty="0"/>
          </a:p>
        </p:txBody>
      </p:sp>
      <p:sp>
        <p:nvSpPr>
          <p:cNvPr id="14" name="Date Placeholder 13"/>
          <p:cNvSpPr>
            <a:spLocks noGrp="1"/>
          </p:cNvSpPr>
          <p:nvPr>
            <p:ph type="dt" sz="half" idx="10"/>
          </p:nvPr>
        </p:nvSpPr>
        <p:spPr/>
        <p:txBody>
          <a:bodyPr/>
          <a:lstStyle/>
          <a:p>
            <a:r>
              <a:rPr lang="fr-FR" smtClean="0"/>
              <a:t>Restitution Atelier Roscoff 2016</a:t>
            </a:r>
            <a:endParaRPr lang="fr-FR"/>
          </a:p>
        </p:txBody>
      </p:sp>
      <p:sp>
        <p:nvSpPr>
          <p:cNvPr id="15" name="Slide Number Placeholder 14"/>
          <p:cNvSpPr>
            <a:spLocks noGrp="1"/>
          </p:cNvSpPr>
          <p:nvPr>
            <p:ph type="sldNum" sz="quarter" idx="11"/>
          </p:nvPr>
        </p:nvSpPr>
        <p:spPr/>
        <p:txBody>
          <a:bodyPr/>
          <a:lstStyle/>
          <a:p>
            <a:fld id="{6B545CB2-FF10-4884-A9E3-2D7AEFCD4F0E}" type="slidenum">
              <a:rPr lang="fr-FR" smtClean="0"/>
              <a:t>‹N°›</a:t>
            </a:fld>
            <a:endParaRPr lang="fr-FR"/>
          </a:p>
        </p:txBody>
      </p:sp>
      <p:sp>
        <p:nvSpPr>
          <p:cNvPr id="16" name="Footer Placeholder 15"/>
          <p:cNvSpPr>
            <a:spLocks noGrp="1"/>
          </p:cNvSpPr>
          <p:nvPr>
            <p:ph type="ftr" sz="quarter" idx="12"/>
          </p:nvPr>
        </p:nvSpPr>
        <p:spPr/>
        <p:txBody>
          <a:body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a:p>
        </p:txBody>
      </p:sp>
      <p:sp>
        <p:nvSpPr>
          <p:cNvPr id="7" name="Date Placeholder 6"/>
          <p:cNvSpPr>
            <a:spLocks noGrp="1"/>
          </p:cNvSpPr>
          <p:nvPr>
            <p:ph type="dt" sz="half" idx="10"/>
          </p:nvPr>
        </p:nvSpPr>
        <p:spPr/>
        <p:txBody>
          <a:bodyPr/>
          <a:lstStyle/>
          <a:p>
            <a:r>
              <a:rPr lang="fr-FR" smtClean="0"/>
              <a:t>Restitution Atelier Roscoff 2016</a:t>
            </a:r>
            <a:endParaRPr lang="fr-FR"/>
          </a:p>
        </p:txBody>
      </p:sp>
      <p:sp>
        <p:nvSpPr>
          <p:cNvPr id="8" name="Slide Number Placeholder 7"/>
          <p:cNvSpPr>
            <a:spLocks noGrp="1"/>
          </p:cNvSpPr>
          <p:nvPr>
            <p:ph type="sldNum" sz="quarter" idx="11"/>
          </p:nvPr>
        </p:nvSpPr>
        <p:spPr/>
        <p:txBody>
          <a:bodyPr/>
          <a:lstStyle/>
          <a:p>
            <a:fld id="{6B545CB2-FF10-4884-A9E3-2D7AEFCD4F0E}" type="slidenum">
              <a:rPr lang="fr-FR" smtClean="0"/>
              <a:t>‹N°›</a:t>
            </a:fld>
            <a:endParaRPr lang="fr-FR"/>
          </a:p>
        </p:txBody>
      </p:sp>
      <p:sp>
        <p:nvSpPr>
          <p:cNvPr id="9" name="Footer Placeholder 8"/>
          <p:cNvSpPr>
            <a:spLocks noGrp="1"/>
          </p:cNvSpPr>
          <p:nvPr>
            <p:ph type="ftr" sz="quarter" idx="12"/>
          </p:nvPr>
        </p:nvSpPr>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fr-FR" smtClean="0"/>
              <a:t>Restitution Atelier Roscoff 2016</a:t>
            </a:r>
            <a:endParaRPr lang="fr-FR"/>
          </a:p>
        </p:txBody>
      </p:sp>
      <p:sp>
        <p:nvSpPr>
          <p:cNvPr id="6" name="Slide Number Placeholder 5"/>
          <p:cNvSpPr>
            <a:spLocks noGrp="1"/>
          </p:cNvSpPr>
          <p:nvPr>
            <p:ph type="sldNum" sz="quarter" idx="11"/>
          </p:nvPr>
        </p:nvSpPr>
        <p:spPr/>
        <p:txBody>
          <a:bodyPr/>
          <a:lstStyle/>
          <a:p>
            <a:fld id="{6B545CB2-FF10-4884-A9E3-2D7AEFCD4F0E}" type="slidenum">
              <a:rPr lang="fr-FR" smtClean="0"/>
              <a:t>‹N°›</a:t>
            </a:fld>
            <a:endParaRPr lang="fr-FR"/>
          </a:p>
        </p:txBody>
      </p:sp>
      <p:sp>
        <p:nvSpPr>
          <p:cNvPr id="7" name="Footer Placeholder 6"/>
          <p:cNvSpPr>
            <a:spLocks noGrp="1"/>
          </p:cNvSpPr>
          <p:nvPr>
            <p:ph type="ftr" sz="quarter" idx="12"/>
          </p:nvPr>
        </p:nvSpPr>
        <p:spPr/>
        <p:txBody>
          <a:body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5" name="Date Placeholder 14"/>
          <p:cNvSpPr>
            <a:spLocks noGrp="1"/>
          </p:cNvSpPr>
          <p:nvPr>
            <p:ph type="dt" sz="half" idx="10"/>
          </p:nvPr>
        </p:nvSpPr>
        <p:spPr/>
        <p:txBody>
          <a:bodyPr/>
          <a:lstStyle/>
          <a:p>
            <a:r>
              <a:rPr lang="fr-FR" smtClean="0"/>
              <a:t>Restitution Atelier Roscoff 2016</a:t>
            </a:r>
            <a:endParaRPr lang="fr-FR"/>
          </a:p>
        </p:txBody>
      </p:sp>
      <p:sp>
        <p:nvSpPr>
          <p:cNvPr id="16" name="Slide Number Placeholder 15"/>
          <p:cNvSpPr>
            <a:spLocks noGrp="1"/>
          </p:cNvSpPr>
          <p:nvPr>
            <p:ph type="sldNum" sz="quarter" idx="11"/>
          </p:nvPr>
        </p:nvSpPr>
        <p:spPr/>
        <p:txBody>
          <a:bodyPr/>
          <a:lstStyle/>
          <a:p>
            <a:fld id="{6B545CB2-FF10-4884-A9E3-2D7AEFCD4F0E}" type="slidenum">
              <a:rPr lang="fr-FR" smtClean="0"/>
              <a:t>‹N°›</a:t>
            </a:fld>
            <a:endParaRPr lang="fr-FR"/>
          </a:p>
        </p:txBody>
      </p:sp>
      <p:sp>
        <p:nvSpPr>
          <p:cNvPr id="17" name="Footer Placeholder 16"/>
          <p:cNvSpPr>
            <a:spLocks noGrp="1"/>
          </p:cNvSpPr>
          <p:nvPr>
            <p:ph type="ftr" sz="quarter" idx="12"/>
          </p:nvPr>
        </p:nvSpPr>
        <p:spPr/>
        <p:txBody>
          <a:bodyPr/>
          <a:lstStyle/>
          <a:p>
            <a:endParaRPr lang="fr-FR"/>
          </a:p>
        </p:txBody>
      </p:sp>
      <p:sp>
        <p:nvSpPr>
          <p:cNvPr id="18" name="Title 17"/>
          <p:cNvSpPr>
            <a:spLocks noGrp="1"/>
          </p:cNvSpPr>
          <p:nvPr>
            <p:ph type="title"/>
          </p:nvPr>
        </p:nvSpPr>
        <p:spPr/>
        <p:txBody>
          <a:bodyPr/>
          <a:lstStyle/>
          <a:p>
            <a:r>
              <a:rPr lang="fr-FR" smtClean="0"/>
              <a:t>Modifiez le style du titre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fr-FR" smtClean="0"/>
              <a:t>Modifiez le style du titre</a:t>
            </a:r>
            <a:endParaRPr lang="en-US"/>
          </a:p>
        </p:txBody>
      </p:sp>
      <p:sp>
        <p:nvSpPr>
          <p:cNvPr id="13" name="Date Placeholder 12"/>
          <p:cNvSpPr>
            <a:spLocks noGrp="1"/>
          </p:cNvSpPr>
          <p:nvPr>
            <p:ph type="dt" sz="half" idx="10"/>
          </p:nvPr>
        </p:nvSpPr>
        <p:spPr/>
        <p:txBody>
          <a:bodyPr/>
          <a:lstStyle/>
          <a:p>
            <a:r>
              <a:rPr lang="fr-FR" smtClean="0"/>
              <a:t>Restitution Atelier Roscoff 2016</a:t>
            </a:r>
            <a:endParaRPr lang="fr-FR"/>
          </a:p>
        </p:txBody>
      </p:sp>
      <p:sp>
        <p:nvSpPr>
          <p:cNvPr id="14" name="Slide Number Placeholder 13"/>
          <p:cNvSpPr>
            <a:spLocks noGrp="1"/>
          </p:cNvSpPr>
          <p:nvPr>
            <p:ph type="sldNum" sz="quarter" idx="11"/>
          </p:nvPr>
        </p:nvSpPr>
        <p:spPr/>
        <p:txBody>
          <a:bodyPr/>
          <a:lstStyle/>
          <a:p>
            <a:fld id="{6B545CB2-FF10-4884-A9E3-2D7AEFCD4F0E}" type="slidenum">
              <a:rPr lang="fr-FR" smtClean="0"/>
              <a:t>‹N°›</a:t>
            </a:fld>
            <a:endParaRPr lang="fr-FR"/>
          </a:p>
        </p:txBody>
      </p:sp>
      <p:sp>
        <p:nvSpPr>
          <p:cNvPr id="15" name="Footer Placeholder 14"/>
          <p:cNvSpPr>
            <a:spLocks noGrp="1"/>
          </p:cNvSpPr>
          <p:nvPr>
            <p:ph type="ftr" sz="quarter" idx="12"/>
          </p:nvPr>
        </p:nvSpPr>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fr-FR" smtClean="0"/>
              <a:t>Modifiez le style du titre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r>
              <a:rPr lang="fr-FR" smtClean="0"/>
              <a:t>Restitution Atelier Roscoff 2016</a:t>
            </a:r>
            <a:endParaRPr lang="fr-F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fr-F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6B545CB2-FF10-4884-A9E3-2D7AEFCD4F0E}"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3">
            <a:extLst>
              <a:ext uri="{28A0092B-C50C-407E-A947-70E740481C1C}">
                <a14:useLocalDpi xmlns:a14="http://schemas.microsoft.com/office/drawing/2010/main" val="0"/>
              </a:ext>
            </a:extLst>
          </a:blip>
          <a:srcRect/>
          <a:stretch>
            <a:fillRect/>
          </a:stretch>
        </p:blipFill>
        <p:spPr bwMode="auto">
          <a:xfrm>
            <a:off x="1762617" y="1075621"/>
            <a:ext cx="5833362" cy="5649722"/>
          </a:xfrm>
          <a:prstGeom prst="rect">
            <a:avLst/>
          </a:prstGeom>
          <a:solidFill>
            <a:schemeClr val="tx1"/>
          </a:solidFill>
        </p:spPr>
      </p:pic>
      <p:sp>
        <p:nvSpPr>
          <p:cNvPr id="4" name="Espace réservé du numéro de diapositive 3"/>
          <p:cNvSpPr>
            <a:spLocks noGrp="1"/>
          </p:cNvSpPr>
          <p:nvPr>
            <p:ph type="sldNum" sz="quarter" idx="11"/>
          </p:nvPr>
        </p:nvSpPr>
        <p:spPr/>
        <p:txBody>
          <a:bodyPr>
            <a:normAutofit/>
          </a:bodyPr>
          <a:lstStyle/>
          <a:p>
            <a:fld id="{6B545CB2-FF10-4884-A9E3-2D7AEFCD4F0E}" type="slidenum">
              <a:rPr lang="fr-FR" smtClean="0"/>
              <a:t>1</a:t>
            </a:fld>
            <a:endParaRPr lang="fr-FR" dirty="0"/>
          </a:p>
        </p:txBody>
      </p:sp>
      <p:sp>
        <p:nvSpPr>
          <p:cNvPr id="5" name="ZoneTexte 4"/>
          <p:cNvSpPr txBox="1"/>
          <p:nvPr/>
        </p:nvSpPr>
        <p:spPr>
          <a:xfrm>
            <a:off x="347023" y="260648"/>
            <a:ext cx="8664551" cy="830997"/>
          </a:xfrm>
          <a:prstGeom prst="rect">
            <a:avLst/>
          </a:prstGeom>
          <a:noFill/>
        </p:spPr>
        <p:txBody>
          <a:bodyPr wrap="none" rtlCol="0">
            <a:spAutoFit/>
          </a:bodyPr>
          <a:lstStyle/>
          <a:p>
            <a:pPr algn="ctr"/>
            <a:r>
              <a:rPr lang="fr-FR" sz="2800" b="1" dirty="0"/>
              <a:t>Restitution Atelier </a:t>
            </a:r>
            <a:r>
              <a:rPr lang="fr-FR" sz="2800" b="1" dirty="0" smtClean="0"/>
              <a:t>RESOMAR, Roscoff, 18 oct. 2016</a:t>
            </a:r>
          </a:p>
          <a:p>
            <a:pPr algn="ctr"/>
            <a:r>
              <a:rPr lang="fr-FR" sz="2000" u="sng" dirty="0"/>
              <a:t>J. </a:t>
            </a:r>
            <a:r>
              <a:rPr lang="fr-FR" sz="2000" u="sng" dirty="0" err="1"/>
              <a:t>Salaün</a:t>
            </a:r>
            <a:r>
              <a:rPr lang="fr-FR" sz="2000" u="sng" dirty="0"/>
              <a:t> </a:t>
            </a:r>
            <a:r>
              <a:rPr lang="fr-FR" sz="2000" u="sng" dirty="0" smtClean="0"/>
              <a:t>, </a:t>
            </a:r>
            <a:r>
              <a:rPr lang="fr-FR" sz="2000" dirty="0" smtClean="0"/>
              <a:t>P. </a:t>
            </a:r>
            <a:r>
              <a:rPr lang="fr-FR" sz="2000" dirty="0" err="1" smtClean="0"/>
              <a:t>Rimmelin</a:t>
            </a:r>
            <a:r>
              <a:rPr lang="fr-FR" sz="2000" dirty="0" smtClean="0"/>
              <a:t>-Maury, T. </a:t>
            </a:r>
            <a:r>
              <a:rPr lang="fr-FR" sz="2000" dirty="0" err="1" smtClean="0"/>
              <a:t>Cariou</a:t>
            </a:r>
            <a:r>
              <a:rPr lang="fr-FR" sz="2000" dirty="0" smtClean="0"/>
              <a:t>, C. Le </a:t>
            </a:r>
            <a:r>
              <a:rPr lang="fr-FR" sz="2000" dirty="0" err="1" smtClean="0"/>
              <a:t>Bihan</a:t>
            </a:r>
            <a:r>
              <a:rPr lang="fr-FR" sz="2000" dirty="0"/>
              <a:t>.</a:t>
            </a:r>
          </a:p>
        </p:txBody>
      </p:sp>
      <p:sp>
        <p:nvSpPr>
          <p:cNvPr id="6" name="Ellipse 5"/>
          <p:cNvSpPr/>
          <p:nvPr/>
        </p:nvSpPr>
        <p:spPr>
          <a:xfrm>
            <a:off x="6228184" y="2131263"/>
            <a:ext cx="108012" cy="931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8626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droite 4"/>
          <p:cNvSpPr/>
          <p:nvPr/>
        </p:nvSpPr>
        <p:spPr>
          <a:xfrm>
            <a:off x="35497" y="1309990"/>
            <a:ext cx="6840760" cy="1152128"/>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lumMod val="60000"/>
                    <a:lumOff val="40000"/>
                  </a:schemeClr>
                </a:solidFill>
              </a:rPr>
              <a:t>Procédé de mesure in situ </a:t>
            </a:r>
            <a:endParaRPr lang="fr-FR" dirty="0">
              <a:solidFill>
                <a:schemeClr val="tx2">
                  <a:lumMod val="60000"/>
                  <a:lumOff val="40000"/>
                </a:schemeClr>
              </a:solidFill>
            </a:endParaRPr>
          </a:p>
        </p:txBody>
      </p:sp>
      <p:sp>
        <p:nvSpPr>
          <p:cNvPr id="6" name="ZoneTexte 5"/>
          <p:cNvSpPr txBox="1"/>
          <p:nvPr/>
        </p:nvSpPr>
        <p:spPr>
          <a:xfrm>
            <a:off x="7234949" y="1093966"/>
            <a:ext cx="1465312" cy="584775"/>
          </a:xfrm>
          <a:prstGeom prst="rect">
            <a:avLst/>
          </a:prstGeom>
          <a:noFill/>
        </p:spPr>
        <p:txBody>
          <a:bodyPr wrap="square" rtlCol="0">
            <a:spAutoFit/>
          </a:bodyPr>
          <a:lstStyle/>
          <a:p>
            <a:pPr algn="ctr"/>
            <a:r>
              <a:rPr lang="fr-FR" sz="1600" b="1" dirty="0" err="1" smtClean="0"/>
              <a:t>Mesurande</a:t>
            </a:r>
            <a:endParaRPr lang="fr-FR" sz="1600" b="1" dirty="0" smtClean="0"/>
          </a:p>
          <a:p>
            <a:pPr algn="ctr"/>
            <a:r>
              <a:rPr lang="fr-FR" sz="1600" b="1" dirty="0"/>
              <a:t>+</a:t>
            </a:r>
            <a:r>
              <a:rPr lang="fr-FR" sz="1600" b="1" dirty="0" smtClean="0"/>
              <a:t> Erreur</a:t>
            </a:r>
          </a:p>
        </p:txBody>
      </p:sp>
      <p:sp>
        <p:nvSpPr>
          <p:cNvPr id="7" name="ZoneTexte 6"/>
          <p:cNvSpPr txBox="1"/>
          <p:nvPr/>
        </p:nvSpPr>
        <p:spPr>
          <a:xfrm>
            <a:off x="35513" y="2564281"/>
            <a:ext cx="9000983" cy="307777"/>
          </a:xfrm>
          <a:prstGeom prst="rect">
            <a:avLst/>
          </a:prstGeom>
          <a:solidFill>
            <a:srgbClr val="00B0F0"/>
          </a:solidFill>
          <a:ln>
            <a:noFill/>
          </a:ln>
        </p:spPr>
        <p:txBody>
          <a:bodyPr wrap="square" rtlCol="0">
            <a:spAutoFit/>
          </a:bodyPr>
          <a:lstStyle/>
          <a:p>
            <a:r>
              <a:rPr lang="fr-FR" sz="1400" dirty="0" smtClean="0"/>
              <a:t>Choix instrument       Etalonnage           Déploiement    Vérification          Qualification/correction     Exploitation</a:t>
            </a:r>
            <a:endParaRPr lang="fr-FR" sz="1400" dirty="0"/>
          </a:p>
        </p:txBody>
      </p:sp>
      <p:cxnSp>
        <p:nvCxnSpPr>
          <p:cNvPr id="23" name="Connecteur droit avec flèche 22"/>
          <p:cNvCxnSpPr/>
          <p:nvPr/>
        </p:nvCxnSpPr>
        <p:spPr>
          <a:xfrm flipH="1">
            <a:off x="7576343" y="1674386"/>
            <a:ext cx="316882"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152883" y="1678488"/>
            <a:ext cx="322806"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59864" y="1915399"/>
            <a:ext cx="1193019" cy="477054"/>
          </a:xfrm>
          <a:prstGeom prst="rect">
            <a:avLst/>
          </a:prstGeom>
        </p:spPr>
        <p:txBody>
          <a:bodyPr wrap="none">
            <a:spAutoFit/>
          </a:bodyPr>
          <a:lstStyle/>
          <a:p>
            <a:pPr algn="ctr"/>
            <a:r>
              <a:rPr lang="fr-FR" sz="1400" b="1" dirty="0" smtClean="0"/>
              <a:t>Systématique</a:t>
            </a:r>
          </a:p>
          <a:p>
            <a:pPr algn="ctr"/>
            <a:r>
              <a:rPr lang="fr-FR" sz="1100" b="1" dirty="0" smtClean="0"/>
              <a:t>Ex: Biais</a:t>
            </a:r>
            <a:endParaRPr lang="fr-FR" sz="1100" b="1" dirty="0"/>
          </a:p>
        </p:txBody>
      </p:sp>
      <p:sp>
        <p:nvSpPr>
          <p:cNvPr id="27" name="Rectangle 26"/>
          <p:cNvSpPr/>
          <p:nvPr/>
        </p:nvSpPr>
        <p:spPr>
          <a:xfrm>
            <a:off x="8103101" y="1886054"/>
            <a:ext cx="1005403" cy="646331"/>
          </a:xfrm>
          <a:prstGeom prst="rect">
            <a:avLst/>
          </a:prstGeom>
        </p:spPr>
        <p:txBody>
          <a:bodyPr wrap="none">
            <a:spAutoFit/>
          </a:bodyPr>
          <a:lstStyle/>
          <a:p>
            <a:pPr algn="ctr"/>
            <a:r>
              <a:rPr lang="fr-FR" sz="1400" b="1" dirty="0" smtClean="0"/>
              <a:t>Aléatoire</a:t>
            </a:r>
          </a:p>
          <a:p>
            <a:pPr algn="ctr"/>
            <a:r>
              <a:rPr lang="fr-FR" sz="1100" b="1" dirty="0" smtClean="0"/>
              <a:t>Ex: Dispersion</a:t>
            </a:r>
          </a:p>
          <a:p>
            <a:pPr algn="ctr"/>
            <a:r>
              <a:rPr lang="fr-FR" sz="1100" b="1" dirty="0" smtClean="0"/>
              <a:t>(écart-type)</a:t>
            </a:r>
            <a:endParaRPr lang="fr-FR" sz="1100" b="1" dirty="0"/>
          </a:p>
        </p:txBody>
      </p:sp>
      <p:sp>
        <p:nvSpPr>
          <p:cNvPr id="48" name="ZoneTexte 47"/>
          <p:cNvSpPr txBox="1"/>
          <p:nvPr/>
        </p:nvSpPr>
        <p:spPr>
          <a:xfrm>
            <a:off x="35496" y="3262918"/>
            <a:ext cx="1296144" cy="276999"/>
          </a:xfrm>
          <a:prstGeom prst="rect">
            <a:avLst/>
          </a:prstGeom>
          <a:noFill/>
        </p:spPr>
        <p:txBody>
          <a:bodyPr wrap="square" rtlCol="0">
            <a:spAutoFit/>
          </a:bodyPr>
          <a:lstStyle/>
          <a:p>
            <a:r>
              <a:rPr lang="fr-FR" sz="1200" dirty="0" smtClean="0">
                <a:solidFill>
                  <a:srgbClr val="FFC000"/>
                </a:solidFill>
              </a:rPr>
              <a:t>U instrumentale</a:t>
            </a:r>
            <a:endParaRPr lang="fr-FR" sz="1200" dirty="0">
              <a:solidFill>
                <a:srgbClr val="FFC000"/>
              </a:solidFill>
            </a:endParaRPr>
          </a:p>
        </p:txBody>
      </p:sp>
      <p:sp>
        <p:nvSpPr>
          <p:cNvPr id="49" name="ZoneTexte 48"/>
          <p:cNvSpPr txBox="1"/>
          <p:nvPr/>
        </p:nvSpPr>
        <p:spPr>
          <a:xfrm>
            <a:off x="1598561" y="3255367"/>
            <a:ext cx="1389263" cy="276999"/>
          </a:xfrm>
          <a:prstGeom prst="rect">
            <a:avLst/>
          </a:prstGeom>
          <a:noFill/>
        </p:spPr>
        <p:txBody>
          <a:bodyPr wrap="square" rtlCol="0">
            <a:spAutoFit/>
          </a:bodyPr>
          <a:lstStyle/>
          <a:p>
            <a:r>
              <a:rPr lang="fr-FR" sz="1200" dirty="0" smtClean="0">
                <a:solidFill>
                  <a:srgbClr val="FFC000"/>
                </a:solidFill>
              </a:rPr>
              <a:t>U étalonnage</a:t>
            </a:r>
            <a:endParaRPr lang="fr-FR" sz="1200" dirty="0">
              <a:solidFill>
                <a:srgbClr val="FFC000"/>
              </a:solidFill>
            </a:endParaRPr>
          </a:p>
        </p:txBody>
      </p:sp>
      <p:sp>
        <p:nvSpPr>
          <p:cNvPr id="50" name="ZoneTexte 49"/>
          <p:cNvSpPr txBox="1"/>
          <p:nvPr/>
        </p:nvSpPr>
        <p:spPr>
          <a:xfrm>
            <a:off x="2894705" y="3255367"/>
            <a:ext cx="1389263" cy="276999"/>
          </a:xfrm>
          <a:prstGeom prst="rect">
            <a:avLst/>
          </a:prstGeom>
          <a:noFill/>
        </p:spPr>
        <p:txBody>
          <a:bodyPr wrap="square" rtlCol="0">
            <a:spAutoFit/>
          </a:bodyPr>
          <a:lstStyle/>
          <a:p>
            <a:r>
              <a:rPr lang="fr-FR" sz="1200" dirty="0" smtClean="0">
                <a:solidFill>
                  <a:srgbClr val="FFC000"/>
                </a:solidFill>
              </a:rPr>
              <a:t>U in situ  </a:t>
            </a:r>
            <a:endParaRPr lang="fr-FR" sz="1200" dirty="0">
              <a:solidFill>
                <a:srgbClr val="FFC000"/>
              </a:solidFill>
            </a:endParaRPr>
          </a:p>
        </p:txBody>
      </p:sp>
      <p:sp>
        <p:nvSpPr>
          <p:cNvPr id="51" name="ZoneTexte 50"/>
          <p:cNvSpPr txBox="1"/>
          <p:nvPr/>
        </p:nvSpPr>
        <p:spPr>
          <a:xfrm>
            <a:off x="3949591" y="3255367"/>
            <a:ext cx="1558513" cy="461665"/>
          </a:xfrm>
          <a:prstGeom prst="rect">
            <a:avLst/>
          </a:prstGeom>
          <a:noFill/>
          <a:ln>
            <a:noFill/>
          </a:ln>
        </p:spPr>
        <p:txBody>
          <a:bodyPr wrap="square" rtlCol="0">
            <a:spAutoFit/>
          </a:bodyPr>
          <a:lstStyle/>
          <a:p>
            <a:r>
              <a:rPr lang="fr-FR" sz="1200" dirty="0" smtClean="0">
                <a:solidFill>
                  <a:srgbClr val="FFC000"/>
                </a:solidFill>
              </a:rPr>
              <a:t>U étalonnage </a:t>
            </a:r>
          </a:p>
          <a:p>
            <a:r>
              <a:rPr lang="fr-FR" sz="1200" dirty="0" smtClean="0">
                <a:solidFill>
                  <a:srgbClr val="FFC000"/>
                </a:solidFill>
              </a:rPr>
              <a:t>post-déploiement</a:t>
            </a:r>
            <a:endParaRPr lang="fr-FR" sz="1200" dirty="0">
              <a:solidFill>
                <a:srgbClr val="FFC000"/>
              </a:solidFill>
            </a:endParaRPr>
          </a:p>
        </p:txBody>
      </p:sp>
      <p:sp>
        <p:nvSpPr>
          <p:cNvPr id="52" name="ZoneTexte 51"/>
          <p:cNvSpPr txBox="1"/>
          <p:nvPr/>
        </p:nvSpPr>
        <p:spPr>
          <a:xfrm>
            <a:off x="5364087" y="3255366"/>
            <a:ext cx="1593660" cy="276999"/>
          </a:xfrm>
          <a:prstGeom prst="rect">
            <a:avLst/>
          </a:prstGeom>
          <a:noFill/>
          <a:ln>
            <a:noFill/>
          </a:ln>
        </p:spPr>
        <p:txBody>
          <a:bodyPr wrap="square" rtlCol="0">
            <a:spAutoFit/>
          </a:bodyPr>
          <a:lstStyle/>
          <a:p>
            <a:r>
              <a:rPr lang="fr-FR" sz="1200" dirty="0" smtClean="0">
                <a:solidFill>
                  <a:srgbClr val="FFC000"/>
                </a:solidFill>
              </a:rPr>
              <a:t>U grandeur corrigée</a:t>
            </a:r>
          </a:p>
        </p:txBody>
      </p:sp>
      <p:sp>
        <p:nvSpPr>
          <p:cNvPr id="54" name="ZoneTexte 53"/>
          <p:cNvSpPr txBox="1"/>
          <p:nvPr/>
        </p:nvSpPr>
        <p:spPr>
          <a:xfrm>
            <a:off x="35496" y="3049215"/>
            <a:ext cx="2052228" cy="307777"/>
          </a:xfrm>
          <a:prstGeom prst="rect">
            <a:avLst/>
          </a:prstGeom>
          <a:noFill/>
        </p:spPr>
        <p:txBody>
          <a:bodyPr wrap="square" rtlCol="0">
            <a:spAutoFit/>
          </a:bodyPr>
          <a:lstStyle/>
          <a:p>
            <a:r>
              <a:rPr lang="fr-FR" sz="1400" b="1" dirty="0" smtClean="0">
                <a:solidFill>
                  <a:srgbClr val="FFC000"/>
                </a:solidFill>
              </a:rPr>
              <a:t>Incertitudes:</a:t>
            </a:r>
            <a:endParaRPr lang="fr-FR" sz="1400" b="1" dirty="0">
              <a:solidFill>
                <a:srgbClr val="FFC000"/>
              </a:solidFill>
            </a:endParaRPr>
          </a:p>
        </p:txBody>
      </p:sp>
      <p:sp>
        <p:nvSpPr>
          <p:cNvPr id="13" name="Rectangle 12"/>
          <p:cNvSpPr/>
          <p:nvPr/>
        </p:nvSpPr>
        <p:spPr>
          <a:xfrm>
            <a:off x="35496" y="3090155"/>
            <a:ext cx="9001000" cy="79208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8" name="Espace réservé de la date 7"/>
          <p:cNvSpPr>
            <a:spLocks noGrp="1"/>
          </p:cNvSpPr>
          <p:nvPr>
            <p:ph type="dt" sz="half" idx="10"/>
          </p:nvPr>
        </p:nvSpPr>
        <p:spPr/>
        <p:txBody>
          <a:bodyPr/>
          <a:lstStyle/>
          <a:p>
            <a:r>
              <a:rPr lang="fr-FR" smtClean="0"/>
              <a:t>Restitution Atelier Roscoff 2016</a:t>
            </a:r>
            <a:endParaRPr lang="fr-FR"/>
          </a:p>
        </p:txBody>
      </p:sp>
      <p:sp>
        <p:nvSpPr>
          <p:cNvPr id="4" name="Espace réservé du numéro de diapositive 3"/>
          <p:cNvSpPr>
            <a:spLocks noGrp="1"/>
          </p:cNvSpPr>
          <p:nvPr>
            <p:ph type="sldNum" sz="quarter" idx="11"/>
          </p:nvPr>
        </p:nvSpPr>
        <p:spPr/>
        <p:txBody>
          <a:bodyPr>
            <a:normAutofit/>
          </a:bodyPr>
          <a:lstStyle/>
          <a:p>
            <a:fld id="{6B545CB2-FF10-4884-A9E3-2D7AEFCD4F0E}" type="slidenum">
              <a:rPr lang="fr-FR" smtClean="0"/>
              <a:t>10</a:t>
            </a:fld>
            <a:endParaRPr lang="fr-FR"/>
          </a:p>
        </p:txBody>
      </p:sp>
      <p:sp>
        <p:nvSpPr>
          <p:cNvPr id="25" name="Titre 1"/>
          <p:cNvSpPr txBox="1">
            <a:spLocks/>
          </p:cNvSpPr>
          <p:nvPr/>
        </p:nvSpPr>
        <p:spPr>
          <a:xfrm>
            <a:off x="174208" y="72008"/>
            <a:ext cx="8718272" cy="764704"/>
          </a:xfrm>
          <a:prstGeom prst="rect">
            <a:avLst/>
          </a:prstGeom>
          <a:solidFill>
            <a:schemeClr val="tx2">
              <a:lumMod val="60000"/>
              <a:lumOff val="40000"/>
            </a:schemeClr>
          </a:solidFill>
          <a:ln>
            <a:noFill/>
          </a:ln>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Présentation de la Méthode d’estimation </a:t>
            </a:r>
            <a:r>
              <a:rPr lang="fr-FR" sz="2400" b="1" dirty="0">
                <a:solidFill>
                  <a:schemeClr val="bg1"/>
                </a:solidFill>
              </a:rPr>
              <a:t>des incertitudes </a:t>
            </a:r>
            <a:r>
              <a:rPr lang="fr-FR" sz="2400" b="1" dirty="0" smtClean="0">
                <a:solidFill>
                  <a:schemeClr val="bg1"/>
                </a:solidFill>
              </a:rPr>
              <a:t>(GUM) et mise en pratique sur la température</a:t>
            </a:r>
            <a:endParaRPr lang="fr-FR" sz="2400" b="1" dirty="0">
              <a:solidFill>
                <a:schemeClr val="bg1"/>
              </a:solidFill>
            </a:endParaRPr>
          </a:p>
        </p:txBody>
      </p:sp>
    </p:spTree>
    <p:extLst>
      <p:ext uri="{BB962C8B-B14F-4D97-AF65-F5344CB8AC3E}">
        <p14:creationId xmlns:p14="http://schemas.microsoft.com/office/powerpoint/2010/main" val="2885132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1"/>
          </p:nvPr>
        </p:nvSpPr>
        <p:spPr/>
        <p:txBody>
          <a:bodyPr/>
          <a:lstStyle/>
          <a:p>
            <a:fld id="{6B545CB2-FF10-4884-A9E3-2D7AEFCD4F0E}" type="slidenum">
              <a:rPr lang="fr-FR" smtClean="0"/>
              <a:t>11</a:t>
            </a:fld>
            <a:endParaRPr lang="fr-F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471" t="10894" r="39455" b="22955"/>
          <a:stretch/>
        </p:blipFill>
        <p:spPr bwMode="auto">
          <a:xfrm>
            <a:off x="179512" y="1844824"/>
            <a:ext cx="2880320" cy="4786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0557" t="35600" r="24973" b="59630"/>
          <a:stretch/>
        </p:blipFill>
        <p:spPr bwMode="auto">
          <a:xfrm>
            <a:off x="3131840" y="2731570"/>
            <a:ext cx="5832648" cy="553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298" t="44855" r="27046" b="23302"/>
          <a:stretch/>
        </p:blipFill>
        <p:spPr bwMode="auto">
          <a:xfrm>
            <a:off x="5146807" y="3356992"/>
            <a:ext cx="3817681"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9344" t="50257" r="37936" b="29556"/>
          <a:stretch/>
        </p:blipFill>
        <p:spPr bwMode="auto">
          <a:xfrm>
            <a:off x="6656695" y="5047440"/>
            <a:ext cx="2307793" cy="108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3058" t="43218" r="19095" b="53256"/>
          <a:stretch/>
        </p:blipFill>
        <p:spPr bwMode="auto">
          <a:xfrm>
            <a:off x="6652214" y="6155577"/>
            <a:ext cx="2307793" cy="32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Tableau 13"/>
          <p:cNvGraphicFramePr>
            <a:graphicFrameLocks noGrp="1"/>
          </p:cNvGraphicFramePr>
          <p:nvPr>
            <p:extLst>
              <p:ext uri="{D42A27DB-BD31-4B8C-83A1-F6EECF244321}">
                <p14:modId xmlns:p14="http://schemas.microsoft.com/office/powerpoint/2010/main" val="421104864"/>
              </p:ext>
            </p:extLst>
          </p:nvPr>
        </p:nvGraphicFramePr>
        <p:xfrm>
          <a:off x="174208" y="918384"/>
          <a:ext cx="8718272" cy="854432"/>
        </p:xfrm>
        <a:graphic>
          <a:graphicData uri="http://schemas.openxmlformats.org/drawingml/2006/table">
            <a:tbl>
              <a:tblPr firstRow="1" bandRow="1">
                <a:tableStyleId>{5C22544A-7EE6-4342-B048-85BDC9FD1C3A}</a:tableStyleId>
              </a:tblPr>
              <a:tblGrid>
                <a:gridCol w="1684782"/>
                <a:gridCol w="4729234"/>
                <a:gridCol w="2304256"/>
              </a:tblGrid>
              <a:tr h="854432">
                <a:tc>
                  <a:txBody>
                    <a:bodyPr/>
                    <a:lstStyle/>
                    <a:p>
                      <a:r>
                        <a:rPr lang="fr-FR" dirty="0" smtClean="0"/>
                        <a:t>Intervention 3</a:t>
                      </a:r>
                      <a:endParaRPr lang="fr-FR" dirty="0"/>
                    </a:p>
                  </a:txBody>
                  <a:tcPr/>
                </a:tc>
                <a:tc>
                  <a:txBody>
                    <a:bodyPr/>
                    <a:lstStyle/>
                    <a:p>
                      <a:r>
                        <a:rPr lang="fr-FR" sz="2000" dirty="0" smtClean="0"/>
                        <a:t>Application du GUM: cas d’une mesure ponctuelle de température</a:t>
                      </a:r>
                      <a:endParaRPr lang="fr-FR" sz="2000" dirty="0"/>
                    </a:p>
                  </a:txBody>
                  <a:tcPr/>
                </a:tc>
                <a:tc>
                  <a:txBody>
                    <a:bodyPr/>
                    <a:lstStyle/>
                    <a:p>
                      <a:pPr algn="ctr"/>
                      <a:r>
                        <a:rPr lang="fr-FR" dirty="0" smtClean="0"/>
                        <a:t>Caroline Le </a:t>
                      </a:r>
                      <a:r>
                        <a:rPr lang="fr-FR" dirty="0" err="1" smtClean="0"/>
                        <a:t>Bihan</a:t>
                      </a:r>
                      <a:endParaRPr lang="fr-FR" dirty="0"/>
                    </a:p>
                  </a:txBody>
                  <a:tcPr/>
                </a:tc>
              </a:tr>
            </a:tbl>
          </a:graphicData>
        </a:graphic>
      </p:graphicFrame>
      <p:sp>
        <p:nvSpPr>
          <p:cNvPr id="15" name="Titre 1"/>
          <p:cNvSpPr txBox="1">
            <a:spLocks/>
          </p:cNvSpPr>
          <p:nvPr/>
        </p:nvSpPr>
        <p:spPr>
          <a:xfrm>
            <a:off x="174208" y="72008"/>
            <a:ext cx="8718272" cy="764704"/>
          </a:xfrm>
          <a:prstGeom prst="rect">
            <a:avLst/>
          </a:prstGeom>
          <a:solidFill>
            <a:schemeClr val="tx2">
              <a:lumMod val="60000"/>
              <a:lumOff val="40000"/>
            </a:schemeClr>
          </a:solidFill>
          <a:ln>
            <a:noFill/>
          </a:ln>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Présentation de la Méthode d’estimation </a:t>
            </a:r>
            <a:r>
              <a:rPr lang="fr-FR" sz="2400" b="1" dirty="0">
                <a:solidFill>
                  <a:schemeClr val="bg1"/>
                </a:solidFill>
              </a:rPr>
              <a:t>des incertitudes </a:t>
            </a:r>
            <a:r>
              <a:rPr lang="fr-FR" sz="2400" b="1" dirty="0" smtClean="0">
                <a:solidFill>
                  <a:schemeClr val="bg1"/>
                </a:solidFill>
              </a:rPr>
              <a:t>(GUM) et mise en pratique sur la température</a:t>
            </a:r>
            <a:endParaRPr lang="fr-FR" sz="2400" b="1" dirty="0">
              <a:solidFill>
                <a:schemeClr val="bg1"/>
              </a:solidFill>
            </a:endParaRPr>
          </a:p>
        </p:txBody>
      </p:sp>
      <p:pic>
        <p:nvPicPr>
          <p:cNvPr id="16" name="Picture 7"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t="21623" b="25520"/>
          <a:stretch>
            <a:fillRect/>
          </a:stretch>
        </p:blipFill>
        <p:spPr bwMode="auto">
          <a:xfrm>
            <a:off x="6948264" y="1279313"/>
            <a:ext cx="1562705" cy="35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358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1248" y="4653136"/>
            <a:ext cx="8995248" cy="172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5496" y="2636912"/>
            <a:ext cx="9001000" cy="1199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4" name="Tableau 13"/>
          <p:cNvGraphicFramePr>
            <a:graphicFrameLocks noGrp="1"/>
          </p:cNvGraphicFramePr>
          <p:nvPr>
            <p:extLst>
              <p:ext uri="{D42A27DB-BD31-4B8C-83A1-F6EECF244321}">
                <p14:modId xmlns:p14="http://schemas.microsoft.com/office/powerpoint/2010/main" val="1088886114"/>
              </p:ext>
            </p:extLst>
          </p:nvPr>
        </p:nvGraphicFramePr>
        <p:xfrm>
          <a:off x="174208" y="918384"/>
          <a:ext cx="8718272" cy="854432"/>
        </p:xfrm>
        <a:graphic>
          <a:graphicData uri="http://schemas.openxmlformats.org/drawingml/2006/table">
            <a:tbl>
              <a:tblPr firstRow="1" bandRow="1">
                <a:tableStyleId>{5C22544A-7EE6-4342-B048-85BDC9FD1C3A}</a:tableStyleId>
              </a:tblPr>
              <a:tblGrid>
                <a:gridCol w="1684782"/>
                <a:gridCol w="4729234"/>
                <a:gridCol w="2304256"/>
              </a:tblGrid>
              <a:tr h="854432">
                <a:tc>
                  <a:txBody>
                    <a:bodyPr/>
                    <a:lstStyle/>
                    <a:p>
                      <a:r>
                        <a:rPr lang="fr-FR" dirty="0" smtClean="0"/>
                        <a:t>Intervention 4</a:t>
                      </a:r>
                      <a:endParaRPr lang="fr-FR" dirty="0"/>
                    </a:p>
                  </a:txBody>
                  <a:tcPr/>
                </a:tc>
                <a:tc>
                  <a:txBody>
                    <a:bodyPr/>
                    <a:lstStyle/>
                    <a:p>
                      <a:r>
                        <a:rPr lang="fr-FR" sz="2000" dirty="0" smtClean="0"/>
                        <a:t>Application du GUM: </a:t>
                      </a:r>
                      <a:r>
                        <a:rPr lang="fr-FR" sz="1800" dirty="0" smtClean="0"/>
                        <a:t>incertitude composée d’une mesure de température</a:t>
                      </a:r>
                      <a:endParaRPr lang="fr-FR" sz="1800" dirty="0"/>
                    </a:p>
                  </a:txBody>
                  <a:tcPr/>
                </a:tc>
                <a:tc>
                  <a:txBody>
                    <a:bodyPr/>
                    <a:lstStyle/>
                    <a:p>
                      <a:pPr algn="ctr"/>
                      <a:r>
                        <a:rPr lang="fr-FR" dirty="0" smtClean="0"/>
                        <a:t>Marc </a:t>
                      </a:r>
                      <a:r>
                        <a:rPr lang="fr-FR" dirty="0" err="1" smtClean="0"/>
                        <a:t>Lemenn</a:t>
                      </a:r>
                      <a:endParaRPr lang="fr-FR" dirty="0"/>
                    </a:p>
                  </a:txBody>
                  <a:tcPr/>
                </a:tc>
              </a:tr>
            </a:tbl>
          </a:graphicData>
        </a:graphic>
      </p:graphicFrame>
      <p:sp>
        <p:nvSpPr>
          <p:cNvPr id="15" name="Titre 1"/>
          <p:cNvSpPr txBox="1">
            <a:spLocks/>
          </p:cNvSpPr>
          <p:nvPr/>
        </p:nvSpPr>
        <p:spPr>
          <a:xfrm>
            <a:off x="174208" y="72008"/>
            <a:ext cx="8718272" cy="764704"/>
          </a:xfrm>
          <a:prstGeom prst="rect">
            <a:avLst/>
          </a:prstGeom>
          <a:solidFill>
            <a:schemeClr val="tx2">
              <a:lumMod val="60000"/>
              <a:lumOff val="40000"/>
            </a:schemeClr>
          </a:solidFill>
          <a:ln>
            <a:noFill/>
          </a:ln>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Présentation de la Méthode d’estimation </a:t>
            </a:r>
            <a:r>
              <a:rPr lang="fr-FR" sz="2400" b="1" dirty="0">
                <a:solidFill>
                  <a:schemeClr val="bg1"/>
                </a:solidFill>
              </a:rPr>
              <a:t>des incertitudes </a:t>
            </a:r>
            <a:r>
              <a:rPr lang="fr-FR" sz="2400" b="1" dirty="0" smtClean="0">
                <a:solidFill>
                  <a:schemeClr val="bg1"/>
                </a:solidFill>
              </a:rPr>
              <a:t>(GUM) et mise en pratique sur la température</a:t>
            </a:r>
            <a:endParaRPr lang="fr-FR" sz="2400" b="1" dirty="0">
              <a:solidFill>
                <a:schemeClr val="bg1"/>
              </a:solidFill>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557" t="15515" r="38155" b="71188"/>
          <a:stretch/>
        </p:blipFill>
        <p:spPr bwMode="auto">
          <a:xfrm>
            <a:off x="7236296" y="1268760"/>
            <a:ext cx="1183586" cy="42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Espace réservé de la date 3"/>
          <p:cNvSpPr>
            <a:spLocks noGrp="1"/>
          </p:cNvSpPr>
          <p:nvPr>
            <p:ph type="dt" sz="half" idx="10"/>
          </p:nvPr>
        </p:nvSpPr>
        <p:spPr>
          <a:xfrm>
            <a:off x="6172200" y="5866706"/>
            <a:ext cx="2133600" cy="365125"/>
          </a:xfrm>
        </p:spPr>
        <p:txBody>
          <a:bodyPr/>
          <a:lstStyle/>
          <a:p>
            <a:r>
              <a:rPr lang="fr-FR" smtClean="0">
                <a:solidFill>
                  <a:schemeClr val="bg2"/>
                </a:solidFill>
              </a:rPr>
              <a:t>Restitution Atelier Roscoff 2016</a:t>
            </a:r>
            <a:endParaRPr lang="fr-FR">
              <a:solidFill>
                <a:schemeClr val="bg2"/>
              </a:solidFill>
            </a:endParaRPr>
          </a:p>
        </p:txBody>
      </p:sp>
      <p:sp>
        <p:nvSpPr>
          <p:cNvPr id="17" name="Espace réservé du numéro de diapositive 4"/>
          <p:cNvSpPr>
            <a:spLocks noGrp="1"/>
          </p:cNvSpPr>
          <p:nvPr>
            <p:ph type="sldNum" sz="quarter" idx="11"/>
          </p:nvPr>
        </p:nvSpPr>
        <p:spPr>
          <a:xfrm>
            <a:off x="822960" y="5553968"/>
            <a:ext cx="2133600" cy="304800"/>
          </a:xfrm>
        </p:spPr>
        <p:txBody>
          <a:bodyPr/>
          <a:lstStyle/>
          <a:p>
            <a:fld id="{6B545CB2-FF10-4884-A9E3-2D7AEFCD4F0E}" type="slidenum">
              <a:rPr lang="fr-FR" smtClean="0">
                <a:solidFill>
                  <a:schemeClr val="bg2"/>
                </a:solidFill>
              </a:rPr>
              <a:t>12</a:t>
            </a:fld>
            <a:endParaRPr lang="fr-FR">
              <a:solidFill>
                <a:schemeClr val="bg2"/>
              </a:solidFill>
            </a:endParaRPr>
          </a:p>
        </p:txBody>
      </p:sp>
      <p:sp>
        <p:nvSpPr>
          <p:cNvPr id="18" name="Rectangle 17"/>
          <p:cNvSpPr/>
          <p:nvPr/>
        </p:nvSpPr>
        <p:spPr>
          <a:xfrm>
            <a:off x="35496" y="4149080"/>
            <a:ext cx="9001000" cy="4826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9" name="Rectangle 18"/>
          <p:cNvSpPr/>
          <p:nvPr/>
        </p:nvSpPr>
        <p:spPr>
          <a:xfrm>
            <a:off x="35496" y="2105030"/>
            <a:ext cx="9001000" cy="4784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5635" t="32857" r="29842" b="62638"/>
          <a:stretch/>
        </p:blipFill>
        <p:spPr bwMode="auto">
          <a:xfrm>
            <a:off x="5181600" y="2091278"/>
            <a:ext cx="2324100" cy="450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20"/>
          <p:cNvSpPr txBox="1"/>
          <p:nvPr/>
        </p:nvSpPr>
        <p:spPr>
          <a:xfrm>
            <a:off x="35496" y="2132856"/>
            <a:ext cx="4167679" cy="461665"/>
          </a:xfrm>
          <a:prstGeom prst="rect">
            <a:avLst/>
          </a:prstGeom>
          <a:noFill/>
        </p:spPr>
        <p:txBody>
          <a:bodyPr wrap="none" rtlCol="0">
            <a:spAutoFit/>
          </a:bodyPr>
          <a:lstStyle/>
          <a:p>
            <a:r>
              <a:rPr lang="fr-FR" sz="2400" b="1" dirty="0" smtClean="0">
                <a:solidFill>
                  <a:schemeClr val="bg2"/>
                </a:solidFill>
              </a:rPr>
              <a:t>Cas 1 d’une </a:t>
            </a:r>
            <a:r>
              <a:rPr lang="fr-FR" sz="2400" b="1" dirty="0" err="1" smtClean="0">
                <a:solidFill>
                  <a:schemeClr val="bg2"/>
                </a:solidFill>
              </a:rPr>
              <a:t>T</a:t>
            </a:r>
            <a:r>
              <a:rPr lang="fr-FR" sz="2000" b="1" dirty="0" err="1" smtClean="0">
                <a:solidFill>
                  <a:schemeClr val="bg2"/>
                </a:solidFill>
              </a:rPr>
              <a:t>corrigée</a:t>
            </a:r>
            <a:r>
              <a:rPr lang="fr-FR" sz="2400" b="1" dirty="0" smtClean="0">
                <a:solidFill>
                  <a:schemeClr val="bg2"/>
                </a:solidFill>
              </a:rPr>
              <a:t> selon :</a:t>
            </a:r>
            <a:endParaRPr lang="fr-FR" sz="2400" b="1" dirty="0">
              <a:solidFill>
                <a:schemeClr val="bg2"/>
              </a:solidFill>
            </a:endParaRPr>
          </a:p>
        </p:txBody>
      </p:sp>
      <p:pic>
        <p:nvPicPr>
          <p:cNvPr id="2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6905" t="47461" r="18175" b="44412"/>
          <a:stretch/>
        </p:blipFill>
        <p:spPr bwMode="auto">
          <a:xfrm>
            <a:off x="144016" y="2805263"/>
            <a:ext cx="8892480" cy="69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ZoneTexte 22"/>
          <p:cNvSpPr txBox="1"/>
          <p:nvPr/>
        </p:nvSpPr>
        <p:spPr>
          <a:xfrm>
            <a:off x="-36512" y="2586390"/>
            <a:ext cx="3753400" cy="338554"/>
          </a:xfrm>
          <a:prstGeom prst="rect">
            <a:avLst/>
          </a:prstGeom>
          <a:noFill/>
        </p:spPr>
        <p:txBody>
          <a:bodyPr wrap="none" rtlCol="0">
            <a:spAutoFit/>
          </a:bodyPr>
          <a:lstStyle/>
          <a:p>
            <a:r>
              <a:rPr lang="fr-FR" sz="1600" dirty="0" smtClean="0">
                <a:solidFill>
                  <a:schemeClr val="bg2"/>
                </a:solidFill>
              </a:rPr>
              <a:t>Avec prise en compte de la </a:t>
            </a:r>
            <a:r>
              <a:rPr lang="fr-FR" sz="1600" dirty="0" err="1" smtClean="0">
                <a:solidFill>
                  <a:schemeClr val="bg2"/>
                </a:solidFill>
              </a:rPr>
              <a:t>co-variance</a:t>
            </a:r>
            <a:r>
              <a:rPr lang="fr-FR" sz="1600" dirty="0">
                <a:solidFill>
                  <a:schemeClr val="bg2"/>
                </a:solidFill>
              </a:rPr>
              <a:t>:</a:t>
            </a:r>
          </a:p>
        </p:txBody>
      </p:sp>
      <p:pic>
        <p:nvPicPr>
          <p:cNvPr id="2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7301" t="63968" r="60556" b="32349"/>
          <a:stretch/>
        </p:blipFill>
        <p:spPr bwMode="auto">
          <a:xfrm>
            <a:off x="1475656" y="3373406"/>
            <a:ext cx="2192829" cy="4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65689" t="68040" r="21971" b="28494"/>
          <a:stretch/>
        </p:blipFill>
        <p:spPr bwMode="auto">
          <a:xfrm>
            <a:off x="6948264" y="3373406"/>
            <a:ext cx="2016204" cy="35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ZoneTexte 25"/>
          <p:cNvSpPr txBox="1"/>
          <p:nvPr/>
        </p:nvSpPr>
        <p:spPr>
          <a:xfrm>
            <a:off x="107504" y="3373406"/>
            <a:ext cx="1507785" cy="369332"/>
          </a:xfrm>
          <a:prstGeom prst="rect">
            <a:avLst/>
          </a:prstGeom>
          <a:noFill/>
        </p:spPr>
        <p:txBody>
          <a:bodyPr wrap="none" rtlCol="0">
            <a:spAutoFit/>
          </a:bodyPr>
          <a:lstStyle/>
          <a:p>
            <a:r>
              <a:rPr lang="fr-FR" dirty="0" smtClean="0">
                <a:solidFill>
                  <a:schemeClr val="bg2"/>
                </a:solidFill>
              </a:rPr>
              <a:t>D’où à 15°C: </a:t>
            </a:r>
            <a:endParaRPr lang="fr-FR" dirty="0">
              <a:solidFill>
                <a:schemeClr val="bg2"/>
              </a:solidFill>
            </a:endParaRPr>
          </a:p>
        </p:txBody>
      </p:sp>
      <p:sp>
        <p:nvSpPr>
          <p:cNvPr id="27" name="ZoneTexte 26"/>
          <p:cNvSpPr txBox="1"/>
          <p:nvPr/>
        </p:nvSpPr>
        <p:spPr>
          <a:xfrm>
            <a:off x="6228184" y="3356992"/>
            <a:ext cx="681597" cy="400110"/>
          </a:xfrm>
          <a:prstGeom prst="rect">
            <a:avLst/>
          </a:prstGeom>
          <a:solidFill>
            <a:schemeClr val="tx1"/>
          </a:solidFill>
        </p:spPr>
        <p:txBody>
          <a:bodyPr wrap="none" rtlCol="0">
            <a:spAutoFit/>
          </a:bodyPr>
          <a:lstStyle/>
          <a:p>
            <a:r>
              <a:rPr lang="fr-FR" sz="2000" dirty="0" smtClean="0">
                <a:solidFill>
                  <a:schemeClr val="bg2"/>
                </a:solidFill>
              </a:rPr>
              <a:t>Soit:</a:t>
            </a:r>
            <a:endParaRPr lang="fr-FR" sz="2000" dirty="0">
              <a:solidFill>
                <a:schemeClr val="bg2"/>
              </a:solidFill>
            </a:endParaRPr>
          </a:p>
        </p:txBody>
      </p:sp>
      <p:pic>
        <p:nvPicPr>
          <p:cNvPr id="28"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57092" t="34320" r="23492" b="61578"/>
          <a:stretch/>
        </p:blipFill>
        <p:spPr bwMode="auto">
          <a:xfrm>
            <a:off x="5181600" y="4149080"/>
            <a:ext cx="3412687" cy="450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28"/>
          <p:cNvSpPr txBox="1"/>
          <p:nvPr/>
        </p:nvSpPr>
        <p:spPr>
          <a:xfrm>
            <a:off x="68412" y="4170089"/>
            <a:ext cx="4746364" cy="461665"/>
          </a:xfrm>
          <a:prstGeom prst="rect">
            <a:avLst/>
          </a:prstGeom>
          <a:noFill/>
        </p:spPr>
        <p:txBody>
          <a:bodyPr wrap="none" rtlCol="0">
            <a:spAutoFit/>
          </a:bodyPr>
          <a:lstStyle/>
          <a:p>
            <a:r>
              <a:rPr lang="fr-FR" sz="2400" b="1" dirty="0" smtClean="0">
                <a:solidFill>
                  <a:schemeClr val="bg2"/>
                </a:solidFill>
              </a:rPr>
              <a:t>Cas 2 d’une </a:t>
            </a:r>
            <a:r>
              <a:rPr lang="fr-FR" sz="2400" b="1" dirty="0" err="1" smtClean="0">
                <a:solidFill>
                  <a:schemeClr val="bg2"/>
                </a:solidFill>
              </a:rPr>
              <a:t>T</a:t>
            </a:r>
            <a:r>
              <a:rPr lang="fr-FR" sz="2000" b="1" dirty="0" err="1" smtClean="0">
                <a:solidFill>
                  <a:schemeClr val="bg2"/>
                </a:solidFill>
              </a:rPr>
              <a:t>corrigée</a:t>
            </a:r>
            <a:r>
              <a:rPr lang="fr-FR" sz="2400" b="1" dirty="0" smtClean="0">
                <a:solidFill>
                  <a:schemeClr val="bg2"/>
                </a:solidFill>
              </a:rPr>
              <a:t> d’un biais:</a:t>
            </a:r>
            <a:endParaRPr lang="fr-FR" sz="2400" b="1" dirty="0">
              <a:solidFill>
                <a:schemeClr val="bg2"/>
              </a:solidFill>
            </a:endParaRPr>
          </a:p>
        </p:txBody>
      </p:sp>
      <p:pic>
        <p:nvPicPr>
          <p:cNvPr id="30"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7848" t="42031" r="48989" b="53398"/>
          <a:stretch/>
        </p:blipFill>
        <p:spPr bwMode="auto">
          <a:xfrm>
            <a:off x="107505" y="4894197"/>
            <a:ext cx="3888431" cy="33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52899" t="39521" r="21997" b="51963"/>
          <a:stretch/>
        </p:blipFill>
        <p:spPr bwMode="auto">
          <a:xfrm>
            <a:off x="5508104" y="4653136"/>
            <a:ext cx="3488583" cy="7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27862" t="51402" r="52460" b="44357"/>
          <a:stretch/>
        </p:blipFill>
        <p:spPr bwMode="auto">
          <a:xfrm>
            <a:off x="5671723" y="5373216"/>
            <a:ext cx="3148749" cy="424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ZoneTexte 32"/>
          <p:cNvSpPr txBox="1"/>
          <p:nvPr/>
        </p:nvSpPr>
        <p:spPr>
          <a:xfrm>
            <a:off x="41248" y="5426060"/>
            <a:ext cx="5405904" cy="523220"/>
          </a:xfrm>
          <a:prstGeom prst="rect">
            <a:avLst/>
          </a:prstGeom>
          <a:solidFill>
            <a:schemeClr val="tx1"/>
          </a:solidFill>
        </p:spPr>
        <p:txBody>
          <a:bodyPr wrap="square" rtlCol="0">
            <a:spAutoFit/>
          </a:bodyPr>
          <a:lstStyle/>
          <a:p>
            <a:r>
              <a:rPr lang="fr-FR" sz="1600" dirty="0" smtClean="0">
                <a:solidFill>
                  <a:schemeClr val="bg2"/>
                </a:solidFill>
              </a:rPr>
              <a:t>Avec prise en compte de l’hétérogénéité du milieu (</a:t>
            </a:r>
            <a:r>
              <a:rPr lang="fr-FR" sz="1600" dirty="0" err="1" smtClean="0">
                <a:solidFill>
                  <a:schemeClr val="bg2"/>
                </a:solidFill>
              </a:rPr>
              <a:t>Grad</a:t>
            </a:r>
            <a:r>
              <a:rPr lang="fr-FR" sz="1600" dirty="0" smtClean="0">
                <a:solidFill>
                  <a:schemeClr val="bg2"/>
                </a:solidFill>
              </a:rPr>
              <a:t>):</a:t>
            </a:r>
          </a:p>
          <a:p>
            <a:endParaRPr lang="fr-FR" sz="1100" dirty="0">
              <a:solidFill>
                <a:schemeClr val="bg2"/>
              </a:solidFill>
            </a:endParaRPr>
          </a:p>
        </p:txBody>
      </p:sp>
      <p:pic>
        <p:nvPicPr>
          <p:cNvPr id="34"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61435" t="64986" r="18887" b="31403"/>
          <a:stretch/>
        </p:blipFill>
        <p:spPr bwMode="auto">
          <a:xfrm>
            <a:off x="995925" y="5905318"/>
            <a:ext cx="3522323" cy="40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18312" t="70954" r="61128" b="25435"/>
          <a:stretch/>
        </p:blipFill>
        <p:spPr bwMode="auto">
          <a:xfrm>
            <a:off x="5707111" y="5948166"/>
            <a:ext cx="3289882" cy="36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ZoneTexte 35"/>
          <p:cNvSpPr txBox="1"/>
          <p:nvPr/>
        </p:nvSpPr>
        <p:spPr>
          <a:xfrm>
            <a:off x="376909" y="5938042"/>
            <a:ext cx="671466" cy="338554"/>
          </a:xfrm>
          <a:prstGeom prst="rect">
            <a:avLst/>
          </a:prstGeom>
          <a:noFill/>
        </p:spPr>
        <p:txBody>
          <a:bodyPr wrap="none" rtlCol="0">
            <a:spAutoFit/>
          </a:bodyPr>
          <a:lstStyle/>
          <a:p>
            <a:r>
              <a:rPr lang="fr-FR" sz="1600" dirty="0" smtClean="0">
                <a:solidFill>
                  <a:schemeClr val="bg2"/>
                </a:solidFill>
              </a:rPr>
              <a:t>D’où:</a:t>
            </a:r>
            <a:endParaRPr lang="fr-FR" sz="1600" dirty="0">
              <a:solidFill>
                <a:schemeClr val="bg2"/>
              </a:solidFill>
            </a:endParaRPr>
          </a:p>
        </p:txBody>
      </p:sp>
    </p:spTree>
    <p:extLst>
      <p:ext uri="{BB962C8B-B14F-4D97-AF65-F5344CB8AC3E}">
        <p14:creationId xmlns:p14="http://schemas.microsoft.com/office/powerpoint/2010/main" val="428489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droite 4"/>
          <p:cNvSpPr/>
          <p:nvPr/>
        </p:nvSpPr>
        <p:spPr>
          <a:xfrm>
            <a:off x="35497" y="1309990"/>
            <a:ext cx="6840760" cy="1152128"/>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lumMod val="60000"/>
                    <a:lumOff val="40000"/>
                  </a:schemeClr>
                </a:solidFill>
              </a:rPr>
              <a:t>Procédé de mesure in situ </a:t>
            </a:r>
            <a:endParaRPr lang="fr-FR" dirty="0">
              <a:solidFill>
                <a:schemeClr val="tx2">
                  <a:lumMod val="60000"/>
                  <a:lumOff val="40000"/>
                </a:schemeClr>
              </a:solidFill>
            </a:endParaRPr>
          </a:p>
        </p:txBody>
      </p:sp>
      <p:sp>
        <p:nvSpPr>
          <p:cNvPr id="6" name="ZoneTexte 5"/>
          <p:cNvSpPr txBox="1"/>
          <p:nvPr/>
        </p:nvSpPr>
        <p:spPr>
          <a:xfrm>
            <a:off x="7234949" y="1093966"/>
            <a:ext cx="1465312" cy="584775"/>
          </a:xfrm>
          <a:prstGeom prst="rect">
            <a:avLst/>
          </a:prstGeom>
          <a:noFill/>
        </p:spPr>
        <p:txBody>
          <a:bodyPr wrap="square" rtlCol="0">
            <a:spAutoFit/>
          </a:bodyPr>
          <a:lstStyle/>
          <a:p>
            <a:pPr algn="ctr"/>
            <a:r>
              <a:rPr lang="fr-FR" sz="1600" b="1" dirty="0" err="1" smtClean="0"/>
              <a:t>Mesurande</a:t>
            </a:r>
            <a:endParaRPr lang="fr-FR" sz="1600" b="1" dirty="0" smtClean="0"/>
          </a:p>
          <a:p>
            <a:pPr algn="ctr"/>
            <a:r>
              <a:rPr lang="fr-FR" sz="1600" b="1" dirty="0"/>
              <a:t>+</a:t>
            </a:r>
            <a:r>
              <a:rPr lang="fr-FR" sz="1600" b="1" dirty="0" smtClean="0"/>
              <a:t> Erreur</a:t>
            </a:r>
          </a:p>
        </p:txBody>
      </p:sp>
      <p:sp>
        <p:nvSpPr>
          <p:cNvPr id="7" name="ZoneTexte 6"/>
          <p:cNvSpPr txBox="1"/>
          <p:nvPr/>
        </p:nvSpPr>
        <p:spPr>
          <a:xfrm>
            <a:off x="35513" y="2564281"/>
            <a:ext cx="9000983" cy="307777"/>
          </a:xfrm>
          <a:prstGeom prst="rect">
            <a:avLst/>
          </a:prstGeom>
          <a:solidFill>
            <a:srgbClr val="00B0F0"/>
          </a:solidFill>
          <a:ln>
            <a:noFill/>
          </a:ln>
        </p:spPr>
        <p:txBody>
          <a:bodyPr wrap="square" rtlCol="0">
            <a:spAutoFit/>
          </a:bodyPr>
          <a:lstStyle/>
          <a:p>
            <a:r>
              <a:rPr lang="fr-FR" sz="1400" dirty="0" smtClean="0"/>
              <a:t>Choix instrument       Etalonnage           Déploiement    Vérification          Qualification/correction     Exploitation</a:t>
            </a:r>
            <a:endParaRPr lang="fr-FR" sz="1400" dirty="0"/>
          </a:p>
        </p:txBody>
      </p:sp>
      <p:sp>
        <p:nvSpPr>
          <p:cNvPr id="8" name="ZoneTexte 7"/>
          <p:cNvSpPr txBox="1"/>
          <p:nvPr/>
        </p:nvSpPr>
        <p:spPr>
          <a:xfrm>
            <a:off x="35496" y="3993190"/>
            <a:ext cx="1252814" cy="738664"/>
          </a:xfrm>
          <a:prstGeom prst="rect">
            <a:avLst/>
          </a:prstGeom>
          <a:noFill/>
          <a:ln>
            <a:noFill/>
          </a:ln>
        </p:spPr>
        <p:txBody>
          <a:bodyPr wrap="square" rtlCol="0">
            <a:spAutoFit/>
          </a:bodyPr>
          <a:lstStyle/>
          <a:p>
            <a:endParaRPr lang="fr-FR" sz="1050" dirty="0" smtClean="0">
              <a:solidFill>
                <a:srgbClr val="00B050"/>
              </a:solidFill>
            </a:endParaRPr>
          </a:p>
          <a:p>
            <a:pPr marL="171450" indent="-171450">
              <a:buFont typeface="Arial" panose="020B0604020202020204" pitchFamily="34" charset="0"/>
              <a:buChar char="•"/>
            </a:pPr>
            <a:r>
              <a:rPr lang="fr-FR" sz="1050" dirty="0" smtClean="0">
                <a:solidFill>
                  <a:srgbClr val="00B050"/>
                </a:solidFill>
              </a:rPr>
              <a:t>EMT résolution instrumentale </a:t>
            </a:r>
          </a:p>
          <a:p>
            <a:endParaRPr lang="fr-FR" sz="1050" dirty="0" smtClean="0">
              <a:solidFill>
                <a:srgbClr val="00B050"/>
              </a:solidFill>
            </a:endParaRPr>
          </a:p>
        </p:txBody>
      </p:sp>
      <p:sp>
        <p:nvSpPr>
          <p:cNvPr id="10" name="ZoneTexte 9"/>
          <p:cNvSpPr txBox="1"/>
          <p:nvPr/>
        </p:nvSpPr>
        <p:spPr>
          <a:xfrm>
            <a:off x="2762999" y="4023968"/>
            <a:ext cx="1385755" cy="553998"/>
          </a:xfrm>
          <a:prstGeom prst="rect">
            <a:avLst/>
          </a:prstGeom>
          <a:noFill/>
          <a:ln>
            <a:noFill/>
          </a:ln>
        </p:spPr>
        <p:txBody>
          <a:bodyPr wrap="square" rtlCol="0">
            <a:spAutoFit/>
          </a:bodyPr>
          <a:lstStyle/>
          <a:p>
            <a:pPr marL="171450" indent="-171450">
              <a:buFont typeface="Arial" panose="020B0604020202020204" pitchFamily="34" charset="0"/>
              <a:buChar char="•"/>
            </a:pPr>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in situ</a:t>
            </a:r>
            <a:endParaRPr lang="fr-FR" sz="1000" dirty="0">
              <a:solidFill>
                <a:srgbClr val="00B050"/>
              </a:solidFill>
            </a:endParaRPr>
          </a:p>
          <a:p>
            <a:endParaRPr lang="fr-FR" sz="1000" dirty="0" smtClean="0">
              <a:solidFill>
                <a:srgbClr val="00B050"/>
              </a:solidFill>
            </a:endParaRPr>
          </a:p>
        </p:txBody>
      </p:sp>
      <p:sp>
        <p:nvSpPr>
          <p:cNvPr id="12" name="ZoneTexte 11"/>
          <p:cNvSpPr txBox="1"/>
          <p:nvPr/>
        </p:nvSpPr>
        <p:spPr>
          <a:xfrm>
            <a:off x="5016375" y="4010288"/>
            <a:ext cx="1859881" cy="400110"/>
          </a:xfrm>
          <a:prstGeom prst="rect">
            <a:avLst/>
          </a:prstGeom>
          <a:noFill/>
          <a:ln>
            <a:noFill/>
          </a:ln>
        </p:spPr>
        <p:txBody>
          <a:bodyPr wrap="square" rtlCol="0">
            <a:spAutoFit/>
          </a:bodyPr>
          <a:lstStyle/>
          <a:p>
            <a:pPr marL="171450" indent="-171450">
              <a:buFont typeface="Arial" panose="020B0604020202020204" pitchFamily="34" charset="0"/>
              <a:buChar char="•"/>
            </a:pPr>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qualification</a:t>
            </a:r>
          </a:p>
        </p:txBody>
      </p:sp>
      <p:cxnSp>
        <p:nvCxnSpPr>
          <p:cNvPr id="23" name="Connecteur droit avec flèche 22"/>
          <p:cNvCxnSpPr/>
          <p:nvPr/>
        </p:nvCxnSpPr>
        <p:spPr>
          <a:xfrm flipH="1">
            <a:off x="7576343" y="1674386"/>
            <a:ext cx="316882"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152883" y="1678488"/>
            <a:ext cx="322806"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59864" y="1915399"/>
            <a:ext cx="1193019" cy="477054"/>
          </a:xfrm>
          <a:prstGeom prst="rect">
            <a:avLst/>
          </a:prstGeom>
        </p:spPr>
        <p:txBody>
          <a:bodyPr wrap="none">
            <a:spAutoFit/>
          </a:bodyPr>
          <a:lstStyle/>
          <a:p>
            <a:pPr algn="ctr"/>
            <a:r>
              <a:rPr lang="fr-FR" sz="1400" b="1" dirty="0" smtClean="0"/>
              <a:t>Systématique</a:t>
            </a:r>
          </a:p>
          <a:p>
            <a:pPr algn="ctr"/>
            <a:r>
              <a:rPr lang="fr-FR" sz="1100" b="1" dirty="0" smtClean="0"/>
              <a:t>Ex: Biais</a:t>
            </a:r>
            <a:endParaRPr lang="fr-FR" sz="1100" b="1" dirty="0"/>
          </a:p>
        </p:txBody>
      </p:sp>
      <p:sp>
        <p:nvSpPr>
          <p:cNvPr id="27" name="Rectangle 26"/>
          <p:cNvSpPr/>
          <p:nvPr/>
        </p:nvSpPr>
        <p:spPr>
          <a:xfrm>
            <a:off x="8103101" y="1886054"/>
            <a:ext cx="1005403" cy="646331"/>
          </a:xfrm>
          <a:prstGeom prst="rect">
            <a:avLst/>
          </a:prstGeom>
        </p:spPr>
        <p:txBody>
          <a:bodyPr wrap="none">
            <a:spAutoFit/>
          </a:bodyPr>
          <a:lstStyle/>
          <a:p>
            <a:pPr algn="ctr"/>
            <a:r>
              <a:rPr lang="fr-FR" sz="1400" b="1" dirty="0" smtClean="0"/>
              <a:t>Aléatoire</a:t>
            </a:r>
          </a:p>
          <a:p>
            <a:pPr algn="ctr"/>
            <a:r>
              <a:rPr lang="fr-FR" sz="1100" b="1" dirty="0" smtClean="0"/>
              <a:t>Ex: Dispersion</a:t>
            </a:r>
          </a:p>
          <a:p>
            <a:pPr algn="ctr"/>
            <a:r>
              <a:rPr lang="fr-FR" sz="1100" b="1" dirty="0" smtClean="0"/>
              <a:t>(écart-type)</a:t>
            </a:r>
            <a:endParaRPr lang="fr-FR" sz="1100" b="1" dirty="0"/>
          </a:p>
        </p:txBody>
      </p:sp>
      <p:sp>
        <p:nvSpPr>
          <p:cNvPr id="36" name="ZoneTexte 35"/>
          <p:cNvSpPr txBox="1"/>
          <p:nvPr/>
        </p:nvSpPr>
        <p:spPr>
          <a:xfrm>
            <a:off x="3926879" y="4022482"/>
            <a:ext cx="1089496" cy="1015663"/>
          </a:xfrm>
          <a:prstGeom prst="rect">
            <a:avLst/>
          </a:prstGeom>
          <a:noFill/>
          <a:ln>
            <a:noFill/>
          </a:ln>
        </p:spPr>
        <p:txBody>
          <a:bodyPr wrap="square" rtlCol="0">
            <a:spAutoFit/>
          </a:bodyPr>
          <a:lstStyle/>
          <a:p>
            <a:pPr marL="171450" indent="-171450">
              <a:buFont typeface="Arial" panose="020B0604020202020204" pitchFamily="34" charset="0"/>
              <a:buChar char="•"/>
            </a:pPr>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étalonnage post-déploiement</a:t>
            </a:r>
          </a:p>
          <a:p>
            <a:endParaRPr lang="fr-FR" sz="1000" dirty="0" smtClean="0">
              <a:solidFill>
                <a:srgbClr val="00B050"/>
              </a:solidFill>
            </a:endParaRPr>
          </a:p>
        </p:txBody>
      </p:sp>
      <p:sp>
        <p:nvSpPr>
          <p:cNvPr id="40" name="ZoneTexte 39"/>
          <p:cNvSpPr txBox="1"/>
          <p:nvPr/>
        </p:nvSpPr>
        <p:spPr>
          <a:xfrm>
            <a:off x="6876256" y="3993190"/>
            <a:ext cx="2137782" cy="400110"/>
          </a:xfrm>
          <a:prstGeom prst="rect">
            <a:avLst/>
          </a:prstGeom>
          <a:noFill/>
          <a:ln>
            <a:noFill/>
          </a:ln>
        </p:spPr>
        <p:txBody>
          <a:bodyPr wrap="square" rtlCol="0">
            <a:spAutoFit/>
          </a:bodyPr>
          <a:lstStyle/>
          <a:p>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scientifique </a:t>
            </a:r>
          </a:p>
        </p:txBody>
      </p:sp>
      <p:sp>
        <p:nvSpPr>
          <p:cNvPr id="17" name="ZoneTexte 16"/>
          <p:cNvSpPr txBox="1"/>
          <p:nvPr/>
        </p:nvSpPr>
        <p:spPr>
          <a:xfrm>
            <a:off x="1288310" y="4022482"/>
            <a:ext cx="1252814" cy="738664"/>
          </a:xfrm>
          <a:prstGeom prst="rect">
            <a:avLst/>
          </a:prstGeom>
          <a:noFill/>
          <a:ln>
            <a:noFill/>
          </a:ln>
        </p:spPr>
        <p:txBody>
          <a:bodyPr wrap="square" rtlCol="0">
            <a:spAutoFit/>
          </a:bodyPr>
          <a:lstStyle/>
          <a:p>
            <a:endParaRPr lang="fr-FR" sz="1050" dirty="0" smtClean="0">
              <a:solidFill>
                <a:srgbClr val="00B050"/>
              </a:solidFill>
            </a:endParaRPr>
          </a:p>
          <a:p>
            <a:pPr marL="171450" indent="-171450">
              <a:buFont typeface="Arial" panose="020B0604020202020204" pitchFamily="34" charset="0"/>
              <a:buChar char="•"/>
            </a:pPr>
            <a:r>
              <a:rPr lang="fr-FR" sz="1050" dirty="0" smtClean="0">
                <a:solidFill>
                  <a:srgbClr val="00B050"/>
                </a:solidFill>
              </a:rPr>
              <a:t>EMT étalonnage</a:t>
            </a:r>
          </a:p>
          <a:p>
            <a:endParaRPr lang="fr-FR" sz="1050" dirty="0" smtClean="0">
              <a:solidFill>
                <a:srgbClr val="00B050"/>
              </a:solidFill>
            </a:endParaRPr>
          </a:p>
          <a:p>
            <a:endParaRPr lang="fr-FR" sz="1050" dirty="0" smtClean="0">
              <a:solidFill>
                <a:srgbClr val="00B050"/>
              </a:solidFill>
            </a:endParaRPr>
          </a:p>
        </p:txBody>
      </p:sp>
      <p:sp>
        <p:nvSpPr>
          <p:cNvPr id="4" name="ZoneTexte 3"/>
          <p:cNvSpPr txBox="1"/>
          <p:nvPr/>
        </p:nvSpPr>
        <p:spPr>
          <a:xfrm rot="10800000">
            <a:off x="1105477" y="4090063"/>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22" name="ZoneTexte 21"/>
          <p:cNvSpPr txBox="1"/>
          <p:nvPr/>
        </p:nvSpPr>
        <p:spPr>
          <a:xfrm rot="10800000">
            <a:off x="2476775" y="4145011"/>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25" name="ZoneTexte 24"/>
          <p:cNvSpPr txBox="1"/>
          <p:nvPr/>
        </p:nvSpPr>
        <p:spPr>
          <a:xfrm rot="10800000">
            <a:off x="3669977" y="4145011"/>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29" name="ZoneTexte 28"/>
          <p:cNvSpPr txBox="1"/>
          <p:nvPr/>
        </p:nvSpPr>
        <p:spPr>
          <a:xfrm rot="10800000">
            <a:off x="6701453" y="4145012"/>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30" name="ZoneTexte 29"/>
          <p:cNvSpPr txBox="1"/>
          <p:nvPr/>
        </p:nvSpPr>
        <p:spPr>
          <a:xfrm rot="10800000">
            <a:off x="4788024" y="4145011"/>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11" name="Rectangle 10"/>
          <p:cNvSpPr/>
          <p:nvPr/>
        </p:nvSpPr>
        <p:spPr>
          <a:xfrm>
            <a:off x="35513" y="3861048"/>
            <a:ext cx="8978525" cy="206035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48" name="ZoneTexte 47"/>
          <p:cNvSpPr txBox="1"/>
          <p:nvPr/>
        </p:nvSpPr>
        <p:spPr>
          <a:xfrm>
            <a:off x="35496" y="3262918"/>
            <a:ext cx="1296144" cy="276999"/>
          </a:xfrm>
          <a:prstGeom prst="rect">
            <a:avLst/>
          </a:prstGeom>
          <a:noFill/>
        </p:spPr>
        <p:txBody>
          <a:bodyPr wrap="square" rtlCol="0">
            <a:spAutoFit/>
          </a:bodyPr>
          <a:lstStyle/>
          <a:p>
            <a:r>
              <a:rPr lang="fr-FR" sz="1200" dirty="0" smtClean="0">
                <a:solidFill>
                  <a:srgbClr val="FFC000"/>
                </a:solidFill>
              </a:rPr>
              <a:t>U instrumentale</a:t>
            </a:r>
            <a:endParaRPr lang="fr-FR" sz="1200" dirty="0">
              <a:solidFill>
                <a:srgbClr val="FFC000"/>
              </a:solidFill>
            </a:endParaRPr>
          </a:p>
        </p:txBody>
      </p:sp>
      <p:sp>
        <p:nvSpPr>
          <p:cNvPr id="49" name="ZoneTexte 48"/>
          <p:cNvSpPr txBox="1"/>
          <p:nvPr/>
        </p:nvSpPr>
        <p:spPr>
          <a:xfrm>
            <a:off x="1598561" y="3255367"/>
            <a:ext cx="1389263" cy="276999"/>
          </a:xfrm>
          <a:prstGeom prst="rect">
            <a:avLst/>
          </a:prstGeom>
          <a:noFill/>
        </p:spPr>
        <p:txBody>
          <a:bodyPr wrap="square" rtlCol="0">
            <a:spAutoFit/>
          </a:bodyPr>
          <a:lstStyle/>
          <a:p>
            <a:r>
              <a:rPr lang="fr-FR" sz="1200" dirty="0" smtClean="0">
                <a:solidFill>
                  <a:srgbClr val="FFC000"/>
                </a:solidFill>
              </a:rPr>
              <a:t>U étalonnage</a:t>
            </a:r>
            <a:endParaRPr lang="fr-FR" sz="1200" dirty="0">
              <a:solidFill>
                <a:srgbClr val="FFC000"/>
              </a:solidFill>
            </a:endParaRPr>
          </a:p>
        </p:txBody>
      </p:sp>
      <p:sp>
        <p:nvSpPr>
          <p:cNvPr id="50" name="ZoneTexte 49"/>
          <p:cNvSpPr txBox="1"/>
          <p:nvPr/>
        </p:nvSpPr>
        <p:spPr>
          <a:xfrm>
            <a:off x="2894705" y="3255367"/>
            <a:ext cx="1389263" cy="276999"/>
          </a:xfrm>
          <a:prstGeom prst="rect">
            <a:avLst/>
          </a:prstGeom>
          <a:noFill/>
        </p:spPr>
        <p:txBody>
          <a:bodyPr wrap="square" rtlCol="0">
            <a:spAutoFit/>
          </a:bodyPr>
          <a:lstStyle/>
          <a:p>
            <a:r>
              <a:rPr lang="fr-FR" sz="1200" dirty="0" smtClean="0">
                <a:solidFill>
                  <a:srgbClr val="FFC000"/>
                </a:solidFill>
              </a:rPr>
              <a:t>U in situ  </a:t>
            </a:r>
            <a:endParaRPr lang="fr-FR" sz="1200" dirty="0">
              <a:solidFill>
                <a:srgbClr val="FFC000"/>
              </a:solidFill>
            </a:endParaRPr>
          </a:p>
        </p:txBody>
      </p:sp>
      <p:sp>
        <p:nvSpPr>
          <p:cNvPr id="51" name="ZoneTexte 50"/>
          <p:cNvSpPr txBox="1"/>
          <p:nvPr/>
        </p:nvSpPr>
        <p:spPr>
          <a:xfrm>
            <a:off x="3949591" y="3255367"/>
            <a:ext cx="1558513" cy="461665"/>
          </a:xfrm>
          <a:prstGeom prst="rect">
            <a:avLst/>
          </a:prstGeom>
          <a:noFill/>
          <a:ln>
            <a:noFill/>
          </a:ln>
        </p:spPr>
        <p:txBody>
          <a:bodyPr wrap="square" rtlCol="0">
            <a:spAutoFit/>
          </a:bodyPr>
          <a:lstStyle/>
          <a:p>
            <a:r>
              <a:rPr lang="fr-FR" sz="1200" dirty="0" smtClean="0">
                <a:solidFill>
                  <a:srgbClr val="FFC000"/>
                </a:solidFill>
              </a:rPr>
              <a:t>U étalonnage </a:t>
            </a:r>
          </a:p>
          <a:p>
            <a:r>
              <a:rPr lang="fr-FR" sz="1200" dirty="0" smtClean="0">
                <a:solidFill>
                  <a:srgbClr val="FFC000"/>
                </a:solidFill>
              </a:rPr>
              <a:t>post-déploiement</a:t>
            </a:r>
            <a:endParaRPr lang="fr-FR" sz="1200" dirty="0">
              <a:solidFill>
                <a:srgbClr val="FFC000"/>
              </a:solidFill>
            </a:endParaRPr>
          </a:p>
        </p:txBody>
      </p:sp>
      <p:sp>
        <p:nvSpPr>
          <p:cNvPr id="52" name="ZoneTexte 51"/>
          <p:cNvSpPr txBox="1"/>
          <p:nvPr/>
        </p:nvSpPr>
        <p:spPr>
          <a:xfrm>
            <a:off x="5364087" y="3255366"/>
            <a:ext cx="1593660" cy="276999"/>
          </a:xfrm>
          <a:prstGeom prst="rect">
            <a:avLst/>
          </a:prstGeom>
          <a:noFill/>
          <a:ln>
            <a:noFill/>
          </a:ln>
        </p:spPr>
        <p:txBody>
          <a:bodyPr wrap="square" rtlCol="0">
            <a:spAutoFit/>
          </a:bodyPr>
          <a:lstStyle/>
          <a:p>
            <a:r>
              <a:rPr lang="fr-FR" sz="1200" dirty="0" smtClean="0">
                <a:solidFill>
                  <a:srgbClr val="FFC000"/>
                </a:solidFill>
              </a:rPr>
              <a:t>U grandeur corrigée</a:t>
            </a:r>
          </a:p>
        </p:txBody>
      </p:sp>
      <p:sp>
        <p:nvSpPr>
          <p:cNvPr id="54" name="ZoneTexte 53"/>
          <p:cNvSpPr txBox="1"/>
          <p:nvPr/>
        </p:nvSpPr>
        <p:spPr>
          <a:xfrm>
            <a:off x="35496" y="2996952"/>
            <a:ext cx="2052228" cy="307777"/>
          </a:xfrm>
          <a:prstGeom prst="rect">
            <a:avLst/>
          </a:prstGeom>
          <a:noFill/>
        </p:spPr>
        <p:txBody>
          <a:bodyPr wrap="square" rtlCol="0">
            <a:spAutoFit/>
          </a:bodyPr>
          <a:lstStyle/>
          <a:p>
            <a:r>
              <a:rPr lang="fr-FR" sz="1400" b="1" dirty="0" smtClean="0">
                <a:solidFill>
                  <a:srgbClr val="FFC000"/>
                </a:solidFill>
              </a:rPr>
              <a:t>Incertitudes:</a:t>
            </a:r>
            <a:endParaRPr lang="fr-FR" sz="1400" b="1" dirty="0">
              <a:solidFill>
                <a:srgbClr val="FFC000"/>
              </a:solidFill>
            </a:endParaRPr>
          </a:p>
        </p:txBody>
      </p:sp>
      <p:sp>
        <p:nvSpPr>
          <p:cNvPr id="13" name="Rectangle 12"/>
          <p:cNvSpPr/>
          <p:nvPr/>
        </p:nvSpPr>
        <p:spPr>
          <a:xfrm>
            <a:off x="35496" y="2996952"/>
            <a:ext cx="9001000" cy="79208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14" name="Rectangle 13"/>
          <p:cNvSpPr/>
          <p:nvPr/>
        </p:nvSpPr>
        <p:spPr>
          <a:xfrm>
            <a:off x="40259" y="3862317"/>
            <a:ext cx="2168927" cy="338554"/>
          </a:xfrm>
          <a:prstGeom prst="rect">
            <a:avLst/>
          </a:prstGeom>
        </p:spPr>
        <p:txBody>
          <a:bodyPr wrap="none">
            <a:spAutoFit/>
          </a:bodyPr>
          <a:lstStyle/>
          <a:p>
            <a:r>
              <a:rPr lang="fr-FR" sz="1600" b="1" dirty="0" smtClean="0">
                <a:solidFill>
                  <a:srgbClr val="00B050"/>
                </a:solidFill>
              </a:rPr>
              <a:t>Critères de vérification:</a:t>
            </a:r>
            <a:endParaRPr lang="fr-FR" sz="1600" b="1" dirty="0">
              <a:solidFill>
                <a:srgbClr val="00B050"/>
              </a:solidFill>
            </a:endParaRPr>
          </a:p>
        </p:txBody>
      </p:sp>
      <p:sp>
        <p:nvSpPr>
          <p:cNvPr id="15" name="Espace réservé de la date 14"/>
          <p:cNvSpPr>
            <a:spLocks noGrp="1"/>
          </p:cNvSpPr>
          <p:nvPr>
            <p:ph type="dt" sz="half" idx="10"/>
          </p:nvPr>
        </p:nvSpPr>
        <p:spPr/>
        <p:txBody>
          <a:bodyPr/>
          <a:lstStyle/>
          <a:p>
            <a:r>
              <a:rPr lang="fr-FR" smtClean="0"/>
              <a:t>Restitution Atelier Roscoff 2016</a:t>
            </a:r>
            <a:endParaRPr lang="fr-FR"/>
          </a:p>
        </p:txBody>
      </p:sp>
      <p:sp>
        <p:nvSpPr>
          <p:cNvPr id="9" name="Espace réservé du numéro de diapositive 8"/>
          <p:cNvSpPr>
            <a:spLocks noGrp="1"/>
          </p:cNvSpPr>
          <p:nvPr>
            <p:ph type="sldNum" sz="quarter" idx="11"/>
          </p:nvPr>
        </p:nvSpPr>
        <p:spPr/>
        <p:txBody>
          <a:bodyPr>
            <a:normAutofit/>
          </a:bodyPr>
          <a:lstStyle/>
          <a:p>
            <a:fld id="{6B545CB2-FF10-4884-A9E3-2D7AEFCD4F0E}" type="slidenum">
              <a:rPr lang="fr-FR" smtClean="0"/>
              <a:t>13</a:t>
            </a:fld>
            <a:endParaRPr lang="fr-FR"/>
          </a:p>
        </p:txBody>
      </p:sp>
      <p:sp>
        <p:nvSpPr>
          <p:cNvPr id="35" name="Titre 1"/>
          <p:cNvSpPr txBox="1">
            <a:spLocks/>
          </p:cNvSpPr>
          <p:nvPr/>
        </p:nvSpPr>
        <p:spPr>
          <a:xfrm>
            <a:off x="112491" y="188640"/>
            <a:ext cx="8718272" cy="648072"/>
          </a:xfrm>
          <a:prstGeom prst="rect">
            <a:avLst/>
          </a:prstGeom>
          <a:solidFill>
            <a:schemeClr val="tx2">
              <a:lumMod val="60000"/>
              <a:lumOff val="40000"/>
            </a:schemeClr>
          </a:solidFill>
          <a:ln>
            <a:noFill/>
          </a:ln>
        </p:spPr>
        <p:txBody>
          <a:bodyPr vert="horz" lIns="91440" tIns="45720" rIns="91440" bIns="45720" rtlCol="0" anchor="b">
            <a:normAutofit fontScale="9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Analyse des </a:t>
            </a:r>
            <a:r>
              <a:rPr lang="fr-FR" sz="2400" b="1" dirty="0">
                <a:solidFill>
                  <a:schemeClr val="bg1"/>
                </a:solidFill>
              </a:rPr>
              <a:t>incidences sur nos pratiques et les </a:t>
            </a:r>
            <a:r>
              <a:rPr lang="fr-FR" sz="2400" b="1" dirty="0" smtClean="0">
                <a:solidFill>
                  <a:schemeClr val="bg1"/>
                </a:solidFill>
              </a:rPr>
              <a:t>limites</a:t>
            </a:r>
            <a:endParaRPr lang="fr-FR" sz="2400" b="1" dirty="0">
              <a:solidFill>
                <a:schemeClr val="bg1"/>
              </a:solidFill>
            </a:endParaRPr>
          </a:p>
        </p:txBody>
      </p:sp>
    </p:spTree>
    <p:extLst>
      <p:ext uri="{BB962C8B-B14F-4D97-AF65-F5344CB8AC3E}">
        <p14:creationId xmlns:p14="http://schemas.microsoft.com/office/powerpoint/2010/main" val="3318170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au 13"/>
          <p:cNvGraphicFramePr>
            <a:graphicFrameLocks noGrp="1"/>
          </p:cNvGraphicFramePr>
          <p:nvPr>
            <p:extLst>
              <p:ext uri="{D42A27DB-BD31-4B8C-83A1-F6EECF244321}">
                <p14:modId xmlns:p14="http://schemas.microsoft.com/office/powerpoint/2010/main" val="2159024580"/>
              </p:ext>
            </p:extLst>
          </p:nvPr>
        </p:nvGraphicFramePr>
        <p:xfrm>
          <a:off x="174208" y="918384"/>
          <a:ext cx="8718272" cy="854432"/>
        </p:xfrm>
        <a:graphic>
          <a:graphicData uri="http://schemas.openxmlformats.org/drawingml/2006/table">
            <a:tbl>
              <a:tblPr firstRow="1" bandRow="1">
                <a:tableStyleId>{5C22544A-7EE6-4342-B048-85BDC9FD1C3A}</a:tableStyleId>
              </a:tblPr>
              <a:tblGrid>
                <a:gridCol w="1684782"/>
                <a:gridCol w="4729234"/>
                <a:gridCol w="2304256"/>
              </a:tblGrid>
              <a:tr h="854432">
                <a:tc>
                  <a:txBody>
                    <a:bodyPr/>
                    <a:lstStyle/>
                    <a:p>
                      <a:r>
                        <a:rPr lang="fr-FR" dirty="0" smtClean="0"/>
                        <a:t>Intervention 5</a:t>
                      </a:r>
                      <a:endParaRPr lang="fr-FR" dirty="0"/>
                    </a:p>
                  </a:txBody>
                  <a:tcPr/>
                </a:tc>
                <a:tc>
                  <a:txBody>
                    <a:bodyPr/>
                    <a:lstStyle/>
                    <a:p>
                      <a:r>
                        <a:rPr lang="fr-FR" sz="2000" dirty="0" smtClean="0"/>
                        <a:t>Incidences: sur le choix du capteur et la métrologie associée</a:t>
                      </a:r>
                      <a:endParaRPr lang="fr-FR" sz="2000" dirty="0"/>
                    </a:p>
                  </a:txBody>
                  <a:tcPr/>
                </a:tc>
                <a:tc>
                  <a:txBody>
                    <a:bodyPr/>
                    <a:lstStyle/>
                    <a:p>
                      <a:pPr algn="ctr"/>
                      <a:r>
                        <a:rPr lang="fr-FR" dirty="0" smtClean="0"/>
                        <a:t>Caroline Le </a:t>
                      </a:r>
                      <a:r>
                        <a:rPr lang="fr-FR" dirty="0" err="1" smtClean="0"/>
                        <a:t>Bihan</a:t>
                      </a:r>
                      <a:endParaRPr lang="fr-FR" dirty="0"/>
                    </a:p>
                  </a:txBody>
                  <a:tcPr/>
                </a:tc>
              </a:tr>
            </a:tbl>
          </a:graphicData>
        </a:graphic>
      </p:graphicFrame>
      <p:pic>
        <p:nvPicPr>
          <p:cNvPr id="16" name="Picture 7"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t="21623" b="25520"/>
          <a:stretch>
            <a:fillRect/>
          </a:stretch>
        </p:blipFill>
        <p:spPr bwMode="auto">
          <a:xfrm>
            <a:off x="6948264" y="1279313"/>
            <a:ext cx="1562705" cy="35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p:nvSpPr>
        <p:spPr>
          <a:xfrm>
            <a:off x="174208" y="188640"/>
            <a:ext cx="8718272" cy="648072"/>
          </a:xfrm>
          <a:prstGeom prst="rect">
            <a:avLst/>
          </a:prstGeom>
          <a:solidFill>
            <a:schemeClr val="tx2">
              <a:lumMod val="60000"/>
              <a:lumOff val="40000"/>
            </a:schemeClr>
          </a:solidFill>
          <a:ln>
            <a:noFill/>
          </a:ln>
        </p:spPr>
        <p:txBody>
          <a:bodyPr vert="horz" lIns="91440" tIns="45720" rIns="91440" bIns="45720" rtlCol="0" anchor="b">
            <a:normAutofit fontScale="9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Analyse des incidences sur nos pratiques et les limites</a:t>
            </a:r>
          </a:p>
        </p:txBody>
      </p:sp>
      <p:sp>
        <p:nvSpPr>
          <p:cNvPr id="12" name="Titre 2"/>
          <p:cNvSpPr>
            <a:spLocks noGrp="1"/>
          </p:cNvSpPr>
          <p:nvPr>
            <p:ph type="title"/>
          </p:nvPr>
        </p:nvSpPr>
        <p:spPr>
          <a:xfrm>
            <a:off x="777240" y="4876800"/>
            <a:ext cx="7543800" cy="914400"/>
          </a:xfrm>
        </p:spPr>
        <p:txBody>
          <a:bodyPr/>
          <a:lstStyle/>
          <a:p>
            <a:endParaRPr lang="fr-FR"/>
          </a:p>
        </p:txBody>
      </p:sp>
      <p:sp>
        <p:nvSpPr>
          <p:cNvPr id="17" name="Espace réservé de la date 3"/>
          <p:cNvSpPr>
            <a:spLocks noGrp="1"/>
          </p:cNvSpPr>
          <p:nvPr>
            <p:ph type="dt" sz="half" idx="10"/>
          </p:nvPr>
        </p:nvSpPr>
        <p:spPr>
          <a:xfrm>
            <a:off x="6172200" y="6154738"/>
            <a:ext cx="2133600" cy="365125"/>
          </a:xfrm>
        </p:spPr>
        <p:txBody>
          <a:bodyPr/>
          <a:lstStyle/>
          <a:p>
            <a:r>
              <a:rPr lang="fr-FR" smtClean="0"/>
              <a:t>Restitution Atelier Roscoff 2016</a:t>
            </a:r>
            <a:endParaRPr lang="fr-FR"/>
          </a:p>
        </p:txBody>
      </p:sp>
      <p:sp>
        <p:nvSpPr>
          <p:cNvPr id="18" name="Espace réservé du numéro de diapositive 4"/>
          <p:cNvSpPr>
            <a:spLocks noGrp="1"/>
          </p:cNvSpPr>
          <p:nvPr>
            <p:ph type="sldNum" sz="quarter" idx="11"/>
          </p:nvPr>
        </p:nvSpPr>
        <p:spPr>
          <a:xfrm>
            <a:off x="822960" y="5842000"/>
            <a:ext cx="2133600" cy="304800"/>
          </a:xfrm>
        </p:spPr>
        <p:txBody>
          <a:bodyPr/>
          <a:lstStyle/>
          <a:p>
            <a:fld id="{6B545CB2-FF10-4884-A9E3-2D7AEFCD4F0E}" type="slidenum">
              <a:rPr lang="fr-FR" smtClean="0"/>
              <a:t>14</a:t>
            </a:fld>
            <a:endParaRPr lang="fr-FR"/>
          </a:p>
        </p:txBody>
      </p:sp>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032" t="14857" r="28095" b="43746"/>
          <a:stretch/>
        </p:blipFill>
        <p:spPr bwMode="auto">
          <a:xfrm>
            <a:off x="174208" y="1916832"/>
            <a:ext cx="8718272" cy="459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565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906466"/>
            <a:ext cx="5976664" cy="4690886"/>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4" name="Tableau 13"/>
          <p:cNvGraphicFramePr>
            <a:graphicFrameLocks noGrp="1"/>
          </p:cNvGraphicFramePr>
          <p:nvPr>
            <p:extLst>
              <p:ext uri="{D42A27DB-BD31-4B8C-83A1-F6EECF244321}">
                <p14:modId xmlns:p14="http://schemas.microsoft.com/office/powerpoint/2010/main" val="3617072826"/>
              </p:ext>
            </p:extLst>
          </p:nvPr>
        </p:nvGraphicFramePr>
        <p:xfrm>
          <a:off x="174208" y="918384"/>
          <a:ext cx="8718272" cy="854432"/>
        </p:xfrm>
        <a:graphic>
          <a:graphicData uri="http://schemas.openxmlformats.org/drawingml/2006/table">
            <a:tbl>
              <a:tblPr firstRow="1" bandRow="1">
                <a:tableStyleId>{5C22544A-7EE6-4342-B048-85BDC9FD1C3A}</a:tableStyleId>
              </a:tblPr>
              <a:tblGrid>
                <a:gridCol w="1684782"/>
                <a:gridCol w="4729234"/>
                <a:gridCol w="2304256"/>
              </a:tblGrid>
              <a:tr h="854432">
                <a:tc>
                  <a:txBody>
                    <a:bodyPr/>
                    <a:lstStyle/>
                    <a:p>
                      <a:r>
                        <a:rPr lang="fr-FR" dirty="0" smtClean="0"/>
                        <a:t>Intervention 6</a:t>
                      </a:r>
                      <a:endParaRPr lang="fr-FR" dirty="0"/>
                    </a:p>
                  </a:txBody>
                  <a:tcPr/>
                </a:tc>
                <a:tc>
                  <a:txBody>
                    <a:bodyPr/>
                    <a:lstStyle/>
                    <a:p>
                      <a:r>
                        <a:rPr lang="fr-FR" sz="2000" dirty="0" smtClean="0"/>
                        <a:t>Incidences: sur la vérification de l’étalonnage</a:t>
                      </a:r>
                      <a:endParaRPr lang="fr-FR" sz="2000" dirty="0"/>
                    </a:p>
                  </a:txBody>
                  <a:tcPr/>
                </a:tc>
                <a:tc>
                  <a:txBody>
                    <a:bodyPr/>
                    <a:lstStyle/>
                    <a:p>
                      <a:pPr algn="ctr"/>
                      <a:r>
                        <a:rPr lang="fr-FR" dirty="0" smtClean="0"/>
                        <a:t>Franck Jacqueline</a:t>
                      </a:r>
                      <a:endParaRPr lang="fr-FR" dirty="0"/>
                    </a:p>
                  </a:txBody>
                  <a:tcPr/>
                </a:tc>
              </a:tr>
            </a:tbl>
          </a:graphicData>
        </a:graphic>
      </p:graphicFrame>
      <p:pic>
        <p:nvPicPr>
          <p:cNvPr id="16" name="Picture 7"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t="21623" b="25520"/>
          <a:stretch>
            <a:fillRect/>
          </a:stretch>
        </p:blipFill>
        <p:spPr bwMode="auto">
          <a:xfrm>
            <a:off x="6948264" y="1279313"/>
            <a:ext cx="1562705" cy="35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p:nvSpPr>
        <p:spPr>
          <a:xfrm>
            <a:off x="174208" y="188640"/>
            <a:ext cx="8718272" cy="648072"/>
          </a:xfrm>
          <a:prstGeom prst="rect">
            <a:avLst/>
          </a:prstGeom>
          <a:solidFill>
            <a:schemeClr val="tx2">
              <a:lumMod val="60000"/>
              <a:lumOff val="40000"/>
            </a:schemeClr>
          </a:solidFill>
          <a:ln>
            <a:noFill/>
          </a:ln>
        </p:spPr>
        <p:txBody>
          <a:bodyPr vert="horz" lIns="91440" tIns="45720" rIns="91440" bIns="45720" rtlCol="0" anchor="b">
            <a:normAutofit fontScale="9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Analyse des incidences sur nos pratiques et les limites</a:t>
            </a:r>
          </a:p>
        </p:txBody>
      </p:sp>
      <p:sp>
        <p:nvSpPr>
          <p:cNvPr id="18" name="Espace réservé du numéro de diapositive 4"/>
          <p:cNvSpPr>
            <a:spLocks noGrp="1"/>
          </p:cNvSpPr>
          <p:nvPr>
            <p:ph type="sldNum" sz="quarter" idx="11"/>
          </p:nvPr>
        </p:nvSpPr>
        <p:spPr>
          <a:xfrm>
            <a:off x="822960" y="5842000"/>
            <a:ext cx="2133600" cy="304800"/>
          </a:xfrm>
        </p:spPr>
        <p:txBody>
          <a:bodyPr/>
          <a:lstStyle/>
          <a:p>
            <a:fld id="{6B545CB2-FF10-4884-A9E3-2D7AEFCD4F0E}" type="slidenum">
              <a:rPr lang="fr-FR" smtClean="0"/>
              <a:t>15</a:t>
            </a:fld>
            <a:endParaRPr lang="fr-FR"/>
          </a:p>
        </p:txBody>
      </p:sp>
      <p:pic>
        <p:nvPicPr>
          <p:cNvPr id="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5029" t="31100" r="20715" b="29897"/>
          <a:stretch/>
        </p:blipFill>
        <p:spPr bwMode="auto">
          <a:xfrm>
            <a:off x="1575872" y="1906466"/>
            <a:ext cx="5948456" cy="244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4323" t="55523" r="23241" b="11217"/>
          <a:stretch/>
        </p:blipFill>
        <p:spPr bwMode="auto">
          <a:xfrm>
            <a:off x="3890488" y="4729092"/>
            <a:ext cx="3489824" cy="179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4432" t="64861" r="58202" b="9491"/>
          <a:stretch/>
        </p:blipFill>
        <p:spPr bwMode="auto">
          <a:xfrm>
            <a:off x="1575872" y="4547616"/>
            <a:ext cx="2221972" cy="1905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7626" t="64707" r="25249" b="26776"/>
          <a:stretch/>
        </p:blipFill>
        <p:spPr bwMode="auto">
          <a:xfrm>
            <a:off x="2915816" y="4258879"/>
            <a:ext cx="3764616" cy="42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899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au 13"/>
          <p:cNvGraphicFramePr>
            <a:graphicFrameLocks noGrp="1"/>
          </p:cNvGraphicFramePr>
          <p:nvPr>
            <p:extLst>
              <p:ext uri="{D42A27DB-BD31-4B8C-83A1-F6EECF244321}">
                <p14:modId xmlns:p14="http://schemas.microsoft.com/office/powerpoint/2010/main" val="3774256463"/>
              </p:ext>
            </p:extLst>
          </p:nvPr>
        </p:nvGraphicFramePr>
        <p:xfrm>
          <a:off x="174208" y="918384"/>
          <a:ext cx="8718272" cy="854432"/>
        </p:xfrm>
        <a:graphic>
          <a:graphicData uri="http://schemas.openxmlformats.org/drawingml/2006/table">
            <a:tbl>
              <a:tblPr firstRow="1" bandRow="1">
                <a:tableStyleId>{5C22544A-7EE6-4342-B048-85BDC9FD1C3A}</a:tableStyleId>
              </a:tblPr>
              <a:tblGrid>
                <a:gridCol w="1684782"/>
                <a:gridCol w="4729234"/>
                <a:gridCol w="2304256"/>
              </a:tblGrid>
              <a:tr h="854432">
                <a:tc>
                  <a:txBody>
                    <a:bodyPr/>
                    <a:lstStyle/>
                    <a:p>
                      <a:r>
                        <a:rPr lang="fr-FR" dirty="0" smtClean="0"/>
                        <a:t>Intervention 7</a:t>
                      </a:r>
                      <a:endParaRPr lang="fr-FR" dirty="0"/>
                    </a:p>
                  </a:txBody>
                  <a:tcPr/>
                </a:tc>
                <a:tc>
                  <a:txBody>
                    <a:bodyPr/>
                    <a:lstStyle/>
                    <a:p>
                      <a:r>
                        <a:rPr lang="fr-FR" sz="2000" dirty="0" smtClean="0"/>
                        <a:t>Incidences: sur la qualification des données</a:t>
                      </a:r>
                      <a:endParaRPr lang="fr-FR" sz="2000" dirty="0"/>
                    </a:p>
                  </a:txBody>
                  <a:tcPr/>
                </a:tc>
                <a:tc>
                  <a:txBody>
                    <a:bodyPr/>
                    <a:lstStyle/>
                    <a:p>
                      <a:pPr algn="ctr"/>
                      <a:r>
                        <a:rPr lang="fr-FR" sz="1400" dirty="0" smtClean="0"/>
                        <a:t>Peggy </a:t>
                      </a:r>
                      <a:r>
                        <a:rPr lang="fr-FR" sz="1400" dirty="0" err="1" smtClean="0"/>
                        <a:t>Rimmelin</a:t>
                      </a:r>
                      <a:r>
                        <a:rPr lang="fr-FR" sz="1400" dirty="0" smtClean="0"/>
                        <a:t>-Maury</a:t>
                      </a:r>
                      <a:endParaRPr lang="fr-FR" sz="1400" dirty="0"/>
                    </a:p>
                  </a:txBody>
                  <a:tcPr/>
                </a:tc>
              </a:tr>
            </a:tbl>
          </a:graphicData>
        </a:graphic>
      </p:graphicFrame>
      <p:sp>
        <p:nvSpPr>
          <p:cNvPr id="11" name="Titre 1"/>
          <p:cNvSpPr txBox="1">
            <a:spLocks/>
          </p:cNvSpPr>
          <p:nvPr/>
        </p:nvSpPr>
        <p:spPr>
          <a:xfrm>
            <a:off x="174208" y="188640"/>
            <a:ext cx="8718272" cy="648072"/>
          </a:xfrm>
          <a:prstGeom prst="rect">
            <a:avLst/>
          </a:prstGeom>
          <a:solidFill>
            <a:schemeClr val="tx2">
              <a:lumMod val="60000"/>
              <a:lumOff val="40000"/>
            </a:schemeClr>
          </a:solidFill>
          <a:ln>
            <a:noFill/>
          </a:ln>
        </p:spPr>
        <p:txBody>
          <a:bodyPr vert="horz" lIns="91440" tIns="45720" rIns="91440" bIns="45720" rtlCol="0" anchor="b">
            <a:normAutofit fontScale="9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Analyse des incidences sur nos pratiques et les limites</a:t>
            </a:r>
          </a:p>
        </p:txBody>
      </p:sp>
      <p:sp>
        <p:nvSpPr>
          <p:cNvPr id="18" name="Espace réservé du numéro de diapositive 4"/>
          <p:cNvSpPr>
            <a:spLocks noGrp="1"/>
          </p:cNvSpPr>
          <p:nvPr>
            <p:ph type="sldNum" sz="quarter" idx="11"/>
          </p:nvPr>
        </p:nvSpPr>
        <p:spPr>
          <a:xfrm>
            <a:off x="822960" y="5842000"/>
            <a:ext cx="2133600" cy="304800"/>
          </a:xfrm>
        </p:spPr>
        <p:txBody>
          <a:bodyPr/>
          <a:lstStyle/>
          <a:p>
            <a:fld id="{6B545CB2-FF10-4884-A9E3-2D7AEFCD4F0E}" type="slidenum">
              <a:rPr lang="fr-FR" smtClean="0"/>
              <a:t>16</a:t>
            </a:fld>
            <a:endParaRPr lang="fr-FR" dirty="0"/>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1203728"/>
            <a:ext cx="909182" cy="526368"/>
          </a:xfrm>
          <a:prstGeom prst="rect">
            <a:avLst/>
          </a:prstGeom>
        </p:spPr>
      </p:pic>
      <p:sp>
        <p:nvSpPr>
          <p:cNvPr id="19" name="Espace réservé de la date 3"/>
          <p:cNvSpPr>
            <a:spLocks noGrp="1"/>
          </p:cNvSpPr>
          <p:nvPr>
            <p:ph type="dt" sz="half" idx="10"/>
          </p:nvPr>
        </p:nvSpPr>
        <p:spPr>
          <a:xfrm>
            <a:off x="6172200" y="6154738"/>
            <a:ext cx="2133600" cy="365125"/>
          </a:xfrm>
        </p:spPr>
        <p:txBody>
          <a:bodyPr/>
          <a:lstStyle/>
          <a:p>
            <a:r>
              <a:rPr lang="fr-FR" smtClean="0"/>
              <a:t>Restitution Atelier Roscoff 2016</a:t>
            </a:r>
            <a:endParaRPr lang="fr-FR"/>
          </a:p>
        </p:txBody>
      </p:sp>
      <p:sp>
        <p:nvSpPr>
          <p:cNvPr id="20" name="Espace réservé du numéro de diapositive 4"/>
          <p:cNvSpPr txBox="1">
            <a:spLocks/>
          </p:cNvSpPr>
          <p:nvPr/>
        </p:nvSpPr>
        <p:spPr>
          <a:xfrm>
            <a:off x="822960" y="5842000"/>
            <a:ext cx="2133600" cy="304800"/>
          </a:xfrm>
          <a:prstGeom prst="rect">
            <a:avLst/>
          </a:prstGeom>
        </p:spPr>
        <p:txBody>
          <a:bodyPr vert="horz" lIns="91440" tIns="45720" rIns="91440" bIns="9144" rtlCol="0" anchor="b"/>
          <a:lstStyle>
            <a:defPPr>
              <a:defRPr lang="fr-FR"/>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545CB2-FF10-4884-A9E3-2D7AEFCD4F0E}" type="slidenum">
              <a:rPr lang="fr-FR" smtClean="0"/>
              <a:pPr/>
              <a:t>16</a:t>
            </a:fld>
            <a:endParaRPr lang="fr-FR"/>
          </a:p>
        </p:txBody>
      </p:sp>
      <p:grpSp>
        <p:nvGrpSpPr>
          <p:cNvPr id="34" name="Groupe 33"/>
          <p:cNvGrpSpPr/>
          <p:nvPr/>
        </p:nvGrpSpPr>
        <p:grpSpPr>
          <a:xfrm>
            <a:off x="179512" y="1831876"/>
            <a:ext cx="8741876" cy="2173188"/>
            <a:chOff x="107504" y="1675547"/>
            <a:chExt cx="8928992" cy="2257509"/>
          </a:xfrm>
        </p:grpSpPr>
        <p:sp>
          <p:nvSpPr>
            <p:cNvPr id="35" name="Rectangle 34"/>
            <p:cNvSpPr/>
            <p:nvPr/>
          </p:nvSpPr>
          <p:spPr>
            <a:xfrm>
              <a:off x="107504" y="1675547"/>
              <a:ext cx="8928992" cy="2257509"/>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e 35"/>
            <p:cNvGrpSpPr/>
            <p:nvPr/>
          </p:nvGrpSpPr>
          <p:grpSpPr>
            <a:xfrm>
              <a:off x="107504" y="1675547"/>
              <a:ext cx="8741876" cy="2113493"/>
              <a:chOff x="294620" y="1938318"/>
              <a:chExt cx="8741876" cy="2113493"/>
            </a:xfrm>
          </p:grpSpPr>
          <p:pic>
            <p:nvPicPr>
              <p:cNvPr id="3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40" t="29079" r="20793" b="40490"/>
              <a:stretch/>
            </p:blipFill>
            <p:spPr bwMode="auto">
              <a:xfrm>
                <a:off x="1792000" y="2022639"/>
                <a:ext cx="7244496" cy="198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ZoneTexte 37"/>
              <p:cNvSpPr txBox="1"/>
              <p:nvPr/>
            </p:nvSpPr>
            <p:spPr>
              <a:xfrm>
                <a:off x="5148064" y="2196153"/>
                <a:ext cx="637912" cy="584775"/>
              </a:xfrm>
              <a:prstGeom prst="rect">
                <a:avLst/>
              </a:prstGeom>
              <a:solidFill>
                <a:schemeClr val="tx1"/>
              </a:solidFill>
            </p:spPr>
            <p:txBody>
              <a:bodyPr wrap="square" rtlCol="0">
                <a:spAutoFit/>
              </a:bodyPr>
              <a:lstStyle/>
              <a:p>
                <a:r>
                  <a:rPr lang="fr-FR" sz="3200" b="1" dirty="0" smtClean="0">
                    <a:solidFill>
                      <a:srgbClr val="3333FF"/>
                    </a:solidFill>
                  </a:rPr>
                  <a:t>U</a:t>
                </a:r>
                <a:endParaRPr lang="fr-FR" sz="3200" b="1" dirty="0">
                  <a:solidFill>
                    <a:srgbClr val="3333FF"/>
                  </a:solidFill>
                </a:endParaRPr>
              </a:p>
            </p:txBody>
          </p:sp>
          <p:sp>
            <p:nvSpPr>
              <p:cNvPr id="39" name="ZoneTexte 38"/>
              <p:cNvSpPr txBox="1"/>
              <p:nvPr/>
            </p:nvSpPr>
            <p:spPr>
              <a:xfrm>
                <a:off x="3851920" y="2196153"/>
                <a:ext cx="1173095" cy="584775"/>
              </a:xfrm>
              <a:prstGeom prst="rect">
                <a:avLst/>
              </a:prstGeom>
              <a:solidFill>
                <a:schemeClr val="tx1"/>
              </a:solidFill>
              <a:ln>
                <a:solidFill>
                  <a:schemeClr val="tx1"/>
                </a:solidFill>
              </a:ln>
            </p:spPr>
            <p:txBody>
              <a:bodyPr wrap="square" rtlCol="0">
                <a:spAutoFit/>
              </a:bodyPr>
              <a:lstStyle/>
              <a:p>
                <a:r>
                  <a:rPr lang="fr-FR" sz="3200" b="1" dirty="0" smtClean="0">
                    <a:solidFill>
                      <a:srgbClr val="FFC000"/>
                    </a:solidFill>
                  </a:rPr>
                  <a:t>EMT</a:t>
                </a:r>
                <a:endParaRPr lang="fr-FR" sz="3200" b="1" dirty="0">
                  <a:solidFill>
                    <a:srgbClr val="FFC000"/>
                  </a:solidFill>
                </a:endParaRPr>
              </a:p>
            </p:txBody>
          </p:sp>
          <p:sp>
            <p:nvSpPr>
              <p:cNvPr id="40" name="ZoneTexte 39"/>
              <p:cNvSpPr txBox="1"/>
              <p:nvPr/>
            </p:nvSpPr>
            <p:spPr>
              <a:xfrm>
                <a:off x="1792000" y="2132856"/>
                <a:ext cx="1267832" cy="584775"/>
              </a:xfrm>
              <a:prstGeom prst="rect">
                <a:avLst/>
              </a:prstGeom>
              <a:solidFill>
                <a:schemeClr val="tx1"/>
              </a:solidFill>
            </p:spPr>
            <p:txBody>
              <a:bodyPr wrap="square" rtlCol="0">
                <a:spAutoFit/>
              </a:bodyPr>
              <a:lstStyle/>
              <a:p>
                <a:r>
                  <a:rPr lang="fr-FR" sz="3200" b="1" dirty="0" smtClean="0">
                    <a:solidFill>
                      <a:srgbClr val="FF0000"/>
                    </a:solidFill>
                  </a:rPr>
                  <a:t>    ?</a:t>
                </a:r>
                <a:endParaRPr lang="fr-FR" sz="3200" b="1" dirty="0">
                  <a:solidFill>
                    <a:srgbClr val="FF0000"/>
                  </a:solidFill>
                </a:endParaRPr>
              </a:p>
            </p:txBody>
          </p:sp>
          <p:cxnSp>
            <p:nvCxnSpPr>
              <p:cNvPr id="41" name="Connecteur droit 40"/>
              <p:cNvCxnSpPr/>
              <p:nvPr/>
            </p:nvCxnSpPr>
            <p:spPr>
              <a:xfrm>
                <a:off x="4932040" y="2688698"/>
                <a:ext cx="0" cy="452270"/>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323528" y="3343925"/>
                <a:ext cx="1152128" cy="707886"/>
              </a:xfrm>
              <a:prstGeom prst="rect">
                <a:avLst/>
              </a:prstGeom>
              <a:noFill/>
            </p:spPr>
            <p:txBody>
              <a:bodyPr wrap="square" rtlCol="0">
                <a:spAutoFit/>
              </a:bodyPr>
              <a:lstStyle/>
              <a:p>
                <a:r>
                  <a:rPr lang="fr-FR" sz="2000" b="1" dirty="0" smtClean="0">
                    <a:solidFill>
                      <a:schemeClr val="tx1">
                        <a:lumMod val="65000"/>
                      </a:schemeClr>
                    </a:solidFill>
                  </a:rPr>
                  <a:t>Codes Qualité</a:t>
                </a:r>
                <a:endParaRPr lang="fr-FR" sz="2000" b="1" dirty="0">
                  <a:solidFill>
                    <a:schemeClr val="tx1">
                      <a:lumMod val="65000"/>
                    </a:schemeClr>
                  </a:solidFill>
                </a:endParaRPr>
              </a:p>
            </p:txBody>
          </p:sp>
          <p:sp>
            <p:nvSpPr>
              <p:cNvPr id="43" name="ZoneTexte 42"/>
              <p:cNvSpPr txBox="1"/>
              <p:nvPr/>
            </p:nvSpPr>
            <p:spPr>
              <a:xfrm>
                <a:off x="294620" y="2227033"/>
                <a:ext cx="1792000" cy="400110"/>
              </a:xfrm>
              <a:prstGeom prst="rect">
                <a:avLst/>
              </a:prstGeom>
              <a:noFill/>
            </p:spPr>
            <p:txBody>
              <a:bodyPr wrap="square" rtlCol="0">
                <a:spAutoFit/>
              </a:bodyPr>
              <a:lstStyle/>
              <a:p>
                <a:r>
                  <a:rPr lang="fr-FR" sz="2000" b="1" dirty="0" smtClean="0">
                    <a:solidFill>
                      <a:schemeClr val="tx1">
                        <a:lumMod val="65000"/>
                      </a:schemeClr>
                    </a:solidFill>
                  </a:rPr>
                  <a:t>Incertitudes</a:t>
                </a:r>
                <a:endParaRPr lang="fr-FR" sz="2400" b="1" dirty="0">
                  <a:solidFill>
                    <a:schemeClr val="tx1">
                      <a:lumMod val="65000"/>
                    </a:schemeClr>
                  </a:solidFill>
                </a:endParaRPr>
              </a:p>
            </p:txBody>
          </p:sp>
          <p:sp>
            <p:nvSpPr>
              <p:cNvPr id="44" name="ZoneTexte 43"/>
              <p:cNvSpPr txBox="1"/>
              <p:nvPr/>
            </p:nvSpPr>
            <p:spPr>
              <a:xfrm>
                <a:off x="1603319" y="1938318"/>
                <a:ext cx="1795171" cy="338554"/>
              </a:xfrm>
              <a:prstGeom prst="rect">
                <a:avLst/>
              </a:prstGeom>
              <a:noFill/>
            </p:spPr>
            <p:txBody>
              <a:bodyPr wrap="none" rtlCol="0">
                <a:spAutoFit/>
              </a:bodyPr>
              <a:lstStyle/>
              <a:p>
                <a:r>
                  <a:rPr lang="fr-FR" sz="1600" dirty="0" smtClean="0">
                    <a:solidFill>
                      <a:schemeClr val="bg2"/>
                    </a:solidFill>
                  </a:rPr>
                  <a:t>Borne d’exclusion</a:t>
                </a:r>
                <a:endParaRPr lang="fr-FR" sz="1600" dirty="0">
                  <a:solidFill>
                    <a:schemeClr val="bg2"/>
                  </a:solidFill>
                </a:endParaRPr>
              </a:p>
            </p:txBody>
          </p:sp>
          <p:sp>
            <p:nvSpPr>
              <p:cNvPr id="45" name="ZoneTexte 44"/>
              <p:cNvSpPr txBox="1"/>
              <p:nvPr/>
            </p:nvSpPr>
            <p:spPr>
              <a:xfrm>
                <a:off x="3491880" y="1985065"/>
                <a:ext cx="1972720" cy="338554"/>
              </a:xfrm>
              <a:prstGeom prst="rect">
                <a:avLst/>
              </a:prstGeom>
              <a:solidFill>
                <a:schemeClr val="tx1"/>
              </a:solidFill>
            </p:spPr>
            <p:txBody>
              <a:bodyPr wrap="none" rtlCol="0">
                <a:spAutoFit/>
              </a:bodyPr>
              <a:lstStyle/>
              <a:p>
                <a:r>
                  <a:rPr lang="fr-FR" sz="1600" dirty="0" smtClean="0">
                    <a:solidFill>
                      <a:schemeClr val="bg2"/>
                    </a:solidFill>
                  </a:rPr>
                  <a:t>Borne d’acceptation</a:t>
                </a:r>
                <a:endParaRPr lang="fr-FR" sz="1600" dirty="0">
                  <a:solidFill>
                    <a:schemeClr val="bg2"/>
                  </a:solidFill>
                </a:endParaRPr>
              </a:p>
            </p:txBody>
          </p:sp>
          <p:sp>
            <p:nvSpPr>
              <p:cNvPr id="46" name="Rectangle 45"/>
              <p:cNvSpPr/>
              <p:nvPr/>
            </p:nvSpPr>
            <p:spPr>
              <a:xfrm>
                <a:off x="5785976" y="1985065"/>
                <a:ext cx="1810360" cy="482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7" name="Titre 1"/>
          <p:cNvSpPr>
            <a:spLocks noGrp="1"/>
          </p:cNvSpPr>
          <p:nvPr>
            <p:ph type="title"/>
          </p:nvPr>
        </p:nvSpPr>
        <p:spPr>
          <a:xfrm>
            <a:off x="179512" y="4149080"/>
            <a:ext cx="8741876" cy="1565672"/>
          </a:xfrm>
          <a:noFill/>
        </p:spPr>
        <p:txBody>
          <a:bodyPr>
            <a:noAutofit/>
          </a:bodyPr>
          <a:lstStyle/>
          <a:p>
            <a:r>
              <a:rPr lang="fr-FR" sz="1400" dirty="0" smtClean="0"/>
              <a:t>=&gt; L’incertitude  est liée aux codes qualité via la définition des bornes d’acceptation et d’exclusion</a:t>
            </a:r>
            <a:r>
              <a:rPr lang="fr-FR" sz="1400" dirty="0"/>
              <a:t/>
            </a:r>
            <a:br>
              <a:rPr lang="fr-FR" sz="1400" dirty="0"/>
            </a:br>
            <a:r>
              <a:rPr lang="fr-FR" sz="1400" dirty="0" smtClean="0"/>
              <a:t>=&gt; Les bornes  peuvent être étendue en fonction des exigences de capabilité des dispositifs. </a:t>
            </a:r>
            <a:br>
              <a:rPr lang="fr-FR" sz="1400" dirty="0" smtClean="0"/>
            </a:br>
            <a:r>
              <a:rPr lang="fr-FR" sz="1400" dirty="0" smtClean="0"/>
              <a:t>=&gt; Une procédure de qualification différée est à élaborer pour le réseau</a:t>
            </a:r>
            <a:br>
              <a:rPr lang="fr-FR" sz="1400" dirty="0" smtClean="0"/>
            </a:br>
            <a:r>
              <a:rPr lang="fr-FR" sz="1400" dirty="0" smtClean="0"/>
              <a:t>=&gt; L’EMT constituerait un indicateur </a:t>
            </a:r>
            <a:r>
              <a:rPr lang="fr-FR" sz="1400" dirty="0"/>
              <a:t>standard et intégrateur de l’incertitude, de la qualité et de l’exigence du </a:t>
            </a:r>
            <a:r>
              <a:rPr lang="fr-FR" sz="1400" dirty="0" smtClean="0"/>
              <a:t>réseau.</a:t>
            </a:r>
            <a:br>
              <a:rPr lang="fr-FR" sz="1400" dirty="0" smtClean="0"/>
            </a:br>
            <a:r>
              <a:rPr lang="fr-FR" sz="1400" dirty="0" smtClean="0"/>
              <a:t>=&gt; </a:t>
            </a:r>
            <a:r>
              <a:rPr lang="fr-FR" sz="1400" dirty="0"/>
              <a:t>L’EMT </a:t>
            </a:r>
            <a:r>
              <a:rPr lang="fr-FR" sz="1400" dirty="0" smtClean="0"/>
              <a:t>serait indispensable aux </a:t>
            </a:r>
            <a:r>
              <a:rPr lang="fr-FR" sz="1400" dirty="0" err="1" smtClean="0"/>
              <a:t>méta-données</a:t>
            </a:r>
            <a:r>
              <a:rPr lang="fr-FR" sz="1400" dirty="0"/>
              <a:t/>
            </a:r>
            <a:br>
              <a:rPr lang="fr-FR" sz="1400" dirty="0"/>
            </a:br>
            <a:endParaRPr lang="fr-FR" sz="1400" dirty="0"/>
          </a:p>
        </p:txBody>
      </p:sp>
    </p:spTree>
    <p:extLst>
      <p:ext uri="{BB962C8B-B14F-4D97-AF65-F5344CB8AC3E}">
        <p14:creationId xmlns:p14="http://schemas.microsoft.com/office/powerpoint/2010/main" val="3584176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au 13"/>
          <p:cNvGraphicFramePr>
            <a:graphicFrameLocks noGrp="1"/>
          </p:cNvGraphicFramePr>
          <p:nvPr>
            <p:extLst>
              <p:ext uri="{D42A27DB-BD31-4B8C-83A1-F6EECF244321}">
                <p14:modId xmlns:p14="http://schemas.microsoft.com/office/powerpoint/2010/main" val="3995203665"/>
              </p:ext>
            </p:extLst>
          </p:nvPr>
        </p:nvGraphicFramePr>
        <p:xfrm>
          <a:off x="174208" y="918384"/>
          <a:ext cx="8718272" cy="854432"/>
        </p:xfrm>
        <a:graphic>
          <a:graphicData uri="http://schemas.openxmlformats.org/drawingml/2006/table">
            <a:tbl>
              <a:tblPr firstRow="1" bandRow="1">
                <a:tableStyleId>{5C22544A-7EE6-4342-B048-85BDC9FD1C3A}</a:tableStyleId>
              </a:tblPr>
              <a:tblGrid>
                <a:gridCol w="1684782"/>
                <a:gridCol w="4729234"/>
                <a:gridCol w="2304256"/>
              </a:tblGrid>
              <a:tr h="854432">
                <a:tc>
                  <a:txBody>
                    <a:bodyPr/>
                    <a:lstStyle/>
                    <a:p>
                      <a:r>
                        <a:rPr lang="fr-FR" dirty="0" smtClean="0"/>
                        <a:t>Intervention 8</a:t>
                      </a:r>
                      <a:endParaRPr lang="fr-FR" dirty="0"/>
                    </a:p>
                  </a:txBody>
                  <a:tcPr/>
                </a:tc>
                <a:tc>
                  <a:txBody>
                    <a:bodyPr/>
                    <a:lstStyle/>
                    <a:p>
                      <a:r>
                        <a:rPr lang="fr-FR" sz="2000" dirty="0" smtClean="0"/>
                        <a:t>Incidences: sur la vérification</a:t>
                      </a:r>
                      <a:r>
                        <a:rPr lang="fr-FR" sz="2000" baseline="0" dirty="0" smtClean="0"/>
                        <a:t> </a:t>
                      </a:r>
                      <a:r>
                        <a:rPr lang="fr-FR" sz="2000" dirty="0" smtClean="0"/>
                        <a:t>des données</a:t>
                      </a:r>
                      <a:endParaRPr lang="fr-F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t>Joëlle </a:t>
                      </a:r>
                      <a:r>
                        <a:rPr lang="fr-FR" sz="1400" dirty="0" err="1" smtClean="0"/>
                        <a:t>Salaün</a:t>
                      </a:r>
                      <a:endParaRPr lang="fr-FR" sz="1400" dirty="0" smtClean="0"/>
                    </a:p>
                    <a:p>
                      <a:pPr algn="ctr"/>
                      <a:endParaRPr lang="fr-FR" sz="1400" dirty="0"/>
                    </a:p>
                  </a:txBody>
                  <a:tcPr/>
                </a:tc>
              </a:tr>
            </a:tbl>
          </a:graphicData>
        </a:graphic>
      </p:graphicFrame>
      <p:sp>
        <p:nvSpPr>
          <p:cNvPr id="11" name="Titre 1"/>
          <p:cNvSpPr txBox="1">
            <a:spLocks/>
          </p:cNvSpPr>
          <p:nvPr/>
        </p:nvSpPr>
        <p:spPr>
          <a:xfrm>
            <a:off x="174208" y="188640"/>
            <a:ext cx="8718272" cy="648072"/>
          </a:xfrm>
          <a:prstGeom prst="rect">
            <a:avLst/>
          </a:prstGeom>
          <a:solidFill>
            <a:schemeClr val="tx2">
              <a:lumMod val="60000"/>
              <a:lumOff val="40000"/>
            </a:schemeClr>
          </a:solidFill>
          <a:ln>
            <a:noFill/>
          </a:ln>
        </p:spPr>
        <p:txBody>
          <a:bodyPr vert="horz" lIns="91440" tIns="45720" rIns="91440" bIns="45720" rtlCol="0" anchor="b">
            <a:normAutofit fontScale="9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Analyse des incidences sur nos pratiques et les limites</a:t>
            </a:r>
          </a:p>
        </p:txBody>
      </p:sp>
      <p:sp>
        <p:nvSpPr>
          <p:cNvPr id="19" name="Espace réservé de la date 3"/>
          <p:cNvSpPr>
            <a:spLocks noGrp="1"/>
          </p:cNvSpPr>
          <p:nvPr>
            <p:ph type="dt" sz="half" idx="10"/>
          </p:nvPr>
        </p:nvSpPr>
        <p:spPr>
          <a:xfrm>
            <a:off x="6333116" y="5719531"/>
            <a:ext cx="2133600" cy="365125"/>
          </a:xfrm>
        </p:spPr>
        <p:txBody>
          <a:bodyPr/>
          <a:lstStyle/>
          <a:p>
            <a:r>
              <a:rPr lang="fr-FR" sz="1050" smtClean="0"/>
              <a:t>Restitution Atelier Roscoff 2016</a:t>
            </a:r>
            <a:endParaRPr lang="fr-FR" sz="1050"/>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557" t="15515" r="38155" b="71188"/>
          <a:stretch/>
        </p:blipFill>
        <p:spPr bwMode="auto">
          <a:xfrm>
            <a:off x="7164288" y="1278424"/>
            <a:ext cx="1183586" cy="42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281022" y="4005064"/>
            <a:ext cx="3772374" cy="2229089"/>
          </a:xfrm>
          <a:custGeom>
            <a:avLst/>
            <a:gdLst>
              <a:gd name="connsiteX0" fmla="*/ 0 w 3905724"/>
              <a:gd name="connsiteY0" fmla="*/ 0 h 2229089"/>
              <a:gd name="connsiteX1" fmla="*/ 3905724 w 3905724"/>
              <a:gd name="connsiteY1" fmla="*/ 0 h 2229089"/>
              <a:gd name="connsiteX2" fmla="*/ 3905724 w 3905724"/>
              <a:gd name="connsiteY2" fmla="*/ 2229089 h 2229089"/>
              <a:gd name="connsiteX3" fmla="*/ 0 w 3905724"/>
              <a:gd name="connsiteY3" fmla="*/ 2229089 h 2229089"/>
              <a:gd name="connsiteX4" fmla="*/ 0 w 3905724"/>
              <a:gd name="connsiteY4" fmla="*/ 0 h 2229089"/>
              <a:gd name="connsiteX0" fmla="*/ 0 w 3905724"/>
              <a:gd name="connsiteY0" fmla="*/ 0 h 2229089"/>
              <a:gd name="connsiteX1" fmla="*/ 3905724 w 3905724"/>
              <a:gd name="connsiteY1" fmla="*/ 0 h 2229089"/>
              <a:gd name="connsiteX2" fmla="*/ 3905724 w 3905724"/>
              <a:gd name="connsiteY2" fmla="*/ 2229089 h 2229089"/>
              <a:gd name="connsiteX3" fmla="*/ 152400 w 3905724"/>
              <a:gd name="connsiteY3" fmla="*/ 2229089 h 2229089"/>
              <a:gd name="connsiteX4" fmla="*/ 0 w 3905724"/>
              <a:gd name="connsiteY4" fmla="*/ 0 h 2229089"/>
              <a:gd name="connsiteX0" fmla="*/ 0 w 3772374"/>
              <a:gd name="connsiteY0" fmla="*/ 0 h 2229089"/>
              <a:gd name="connsiteX1" fmla="*/ 3772374 w 3772374"/>
              <a:gd name="connsiteY1" fmla="*/ 0 h 2229089"/>
              <a:gd name="connsiteX2" fmla="*/ 3772374 w 3772374"/>
              <a:gd name="connsiteY2" fmla="*/ 2229089 h 2229089"/>
              <a:gd name="connsiteX3" fmla="*/ 19050 w 3772374"/>
              <a:gd name="connsiteY3" fmla="*/ 2229089 h 2229089"/>
              <a:gd name="connsiteX4" fmla="*/ 0 w 3772374"/>
              <a:gd name="connsiteY4" fmla="*/ 0 h 222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374" h="2229089">
                <a:moveTo>
                  <a:pt x="0" y="0"/>
                </a:moveTo>
                <a:lnTo>
                  <a:pt x="3772374" y="0"/>
                </a:lnTo>
                <a:lnTo>
                  <a:pt x="3772374" y="2229089"/>
                </a:lnTo>
                <a:lnTo>
                  <a:pt x="19050" y="222908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 name="Espace réservé du numéro de diapositive 4"/>
          <p:cNvSpPr txBox="1">
            <a:spLocks/>
          </p:cNvSpPr>
          <p:nvPr/>
        </p:nvSpPr>
        <p:spPr>
          <a:xfrm>
            <a:off x="774492" y="6332708"/>
            <a:ext cx="2133600" cy="304800"/>
          </a:xfrm>
          <a:prstGeom prst="rect">
            <a:avLst/>
          </a:prstGeom>
        </p:spPr>
        <p:txBody>
          <a:bodyPr vert="horz" lIns="91440" tIns="45720" rIns="91440" bIns="9144" rtlCol="0" anchor="b"/>
          <a:lstStyle>
            <a:defPPr>
              <a:defRPr lang="fr-FR"/>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545CB2-FF10-4884-A9E3-2D7AEFCD4F0E}" type="slidenum">
              <a:rPr lang="fr-FR" sz="1400" smtClean="0"/>
              <a:pPr/>
              <a:t>17</a:t>
            </a:fld>
            <a:endParaRPr lang="fr-FR" sz="1400"/>
          </a:p>
        </p:txBody>
      </p:sp>
      <p:pic>
        <p:nvPicPr>
          <p:cNvPr id="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145" t="46967" r="20873" b="15714"/>
          <a:stretch/>
        </p:blipFill>
        <p:spPr bwMode="auto">
          <a:xfrm>
            <a:off x="5265918" y="1988265"/>
            <a:ext cx="3722109" cy="194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ZoneTexte 32"/>
          <p:cNvSpPr txBox="1"/>
          <p:nvPr/>
        </p:nvSpPr>
        <p:spPr>
          <a:xfrm>
            <a:off x="-11047" y="2996952"/>
            <a:ext cx="5245764" cy="215443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smtClean="0"/>
              <a:t>3. Calcul de la SOMME des incertitudes </a:t>
            </a:r>
            <a:r>
              <a:rPr lang="fr-FR" sz="1600" dirty="0" err="1" smtClean="0"/>
              <a:t>Capt.Test</a:t>
            </a:r>
            <a:r>
              <a:rPr lang="fr-FR" sz="1600" dirty="0" smtClean="0"/>
              <a:t> </a:t>
            </a:r>
            <a:r>
              <a:rPr lang="fr-FR" sz="1600" dirty="0"/>
              <a:t>+ </a:t>
            </a:r>
            <a:r>
              <a:rPr lang="fr-FR" sz="1600" dirty="0" smtClean="0"/>
              <a:t> </a:t>
            </a:r>
            <a:r>
              <a:rPr lang="fr-FR" sz="1600" dirty="0" err="1" smtClean="0"/>
              <a:t>CaptRef</a:t>
            </a:r>
            <a:r>
              <a:rPr lang="fr-FR" sz="1600" dirty="0" smtClean="0"/>
              <a:t> et ECART de mesure</a:t>
            </a:r>
          </a:p>
          <a:p>
            <a:endParaRPr lang="fr-FR" sz="1600" dirty="0"/>
          </a:p>
          <a:p>
            <a:r>
              <a:rPr lang="fr-FR" sz="1600" dirty="0" smtClean="0"/>
              <a:t>4. Définition des règles de conformité:</a:t>
            </a:r>
          </a:p>
          <a:p>
            <a:pPr marL="742950" lvl="1" indent="-285750">
              <a:buFont typeface="Symbol"/>
              <a:buChar char="Þ"/>
            </a:pPr>
            <a:r>
              <a:rPr lang="fr-FR" sz="1400" dirty="0"/>
              <a:t>Conforme : Si 0 ≤ écart entre les sondes ≤ </a:t>
            </a:r>
            <a:r>
              <a:rPr lang="fr-FR" sz="1400" dirty="0" err="1" smtClean="0"/>
              <a:t>Uref</a:t>
            </a:r>
            <a:r>
              <a:rPr lang="fr-FR" sz="1400" dirty="0"/>
              <a:t>	</a:t>
            </a:r>
          </a:p>
          <a:p>
            <a:pPr marL="742950" lvl="1" indent="-285750">
              <a:buFont typeface="Symbol"/>
              <a:buChar char="Þ"/>
            </a:pPr>
            <a:r>
              <a:rPr lang="fr-FR" sz="1400" dirty="0"/>
              <a:t>Douteux : Si incertitude </a:t>
            </a:r>
            <a:r>
              <a:rPr lang="fr-FR" sz="1400" dirty="0" err="1"/>
              <a:t>Uref</a:t>
            </a:r>
            <a:r>
              <a:rPr lang="fr-FR" sz="1400" dirty="0"/>
              <a:t>  ≤ écart entre les sondes </a:t>
            </a:r>
            <a:r>
              <a:rPr lang="fr-FR" sz="1400" dirty="0" smtClean="0"/>
              <a:t>≤ </a:t>
            </a:r>
            <a:r>
              <a:rPr lang="fr-FR" sz="1400" dirty="0"/>
              <a:t>somme des incertitudes </a:t>
            </a:r>
            <a:r>
              <a:rPr lang="fr-FR" sz="1400" dirty="0" err="1"/>
              <a:t>CaptTest</a:t>
            </a:r>
            <a:r>
              <a:rPr lang="fr-FR" sz="1400" dirty="0"/>
              <a:t> et </a:t>
            </a:r>
            <a:r>
              <a:rPr lang="fr-FR" sz="1400" dirty="0" err="1"/>
              <a:t>CaptRef</a:t>
            </a:r>
            <a:r>
              <a:rPr lang="fr-FR" sz="1400" dirty="0"/>
              <a:t>	</a:t>
            </a:r>
          </a:p>
          <a:p>
            <a:pPr marL="742950" lvl="1" indent="-285750">
              <a:buFont typeface="Symbol"/>
              <a:buChar char="Þ"/>
            </a:pPr>
            <a:r>
              <a:rPr lang="fr-FR" sz="1400" dirty="0"/>
              <a:t>Non conforme : Si écart entre les sondes ≥ somme des incertitudes </a:t>
            </a:r>
            <a:r>
              <a:rPr lang="fr-FR" sz="1400" dirty="0" err="1"/>
              <a:t>CaptTest</a:t>
            </a:r>
            <a:r>
              <a:rPr lang="fr-FR" sz="1400" dirty="0"/>
              <a:t> et </a:t>
            </a:r>
            <a:r>
              <a:rPr lang="fr-FR" sz="1400" dirty="0" err="1"/>
              <a:t>CaptRef</a:t>
            </a:r>
            <a:r>
              <a:rPr lang="fr-FR" sz="1400" dirty="0"/>
              <a:t> =&gt; non </a:t>
            </a:r>
            <a:r>
              <a:rPr lang="fr-FR" sz="1400" dirty="0" smtClean="0"/>
              <a:t>conforme</a:t>
            </a:r>
          </a:p>
        </p:txBody>
      </p:sp>
      <p:sp>
        <p:nvSpPr>
          <p:cNvPr id="29" name="ZoneTexte 1"/>
          <p:cNvSpPr txBox="1"/>
          <p:nvPr/>
        </p:nvSpPr>
        <p:spPr>
          <a:xfrm>
            <a:off x="-36512" y="2047500"/>
            <a:ext cx="5688632" cy="110799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fr-FR" sz="1600" dirty="0" smtClean="0"/>
              <a:t>Vérification de la relation </a:t>
            </a:r>
            <a:r>
              <a:rPr lang="fr-FR" sz="1600" dirty="0" err="1" smtClean="0"/>
              <a:t>Capt.Test</a:t>
            </a:r>
            <a:r>
              <a:rPr lang="fr-FR" sz="1600" dirty="0" smtClean="0"/>
              <a:t> vs </a:t>
            </a:r>
            <a:r>
              <a:rPr lang="fr-FR" sz="1600" dirty="0" err="1" smtClean="0"/>
              <a:t>CaptRef</a:t>
            </a:r>
            <a:endParaRPr lang="fr-FR" sz="1600" dirty="0" smtClean="0"/>
          </a:p>
          <a:p>
            <a:pPr marL="342900" indent="-342900">
              <a:buFont typeface="+mj-lt"/>
              <a:buAutoNum type="arabicPeriod"/>
            </a:pPr>
            <a:endParaRPr lang="fr-FR" sz="1600" dirty="0" smtClean="0"/>
          </a:p>
          <a:p>
            <a:pPr marL="342900" indent="-342900">
              <a:buFont typeface="+mj-lt"/>
              <a:buAutoNum type="arabicPeriod"/>
            </a:pPr>
            <a:r>
              <a:rPr lang="fr-FR" sz="1600" dirty="0"/>
              <a:t>Calcul de l’incertitude composée de chaque capteur</a:t>
            </a:r>
          </a:p>
          <a:p>
            <a:pPr marL="342900" indent="-342900">
              <a:buFont typeface="+mj-lt"/>
              <a:buAutoNum type="arabicPeriod"/>
            </a:pPr>
            <a:endParaRPr lang="fr-FR" sz="1600" dirty="0" smtClean="0"/>
          </a:p>
        </p:txBody>
      </p:sp>
      <p:grpSp>
        <p:nvGrpSpPr>
          <p:cNvPr id="30" name="Groupe 29"/>
          <p:cNvGrpSpPr/>
          <p:nvPr/>
        </p:nvGrpSpPr>
        <p:grpSpPr>
          <a:xfrm>
            <a:off x="5265918" y="4132573"/>
            <a:ext cx="3914594" cy="2013065"/>
            <a:chOff x="3635895" y="1052736"/>
            <a:chExt cx="4752529" cy="2808312"/>
          </a:xfrm>
        </p:grpSpPr>
        <p:grpSp>
          <p:nvGrpSpPr>
            <p:cNvPr id="31" name="Groupe 30"/>
            <p:cNvGrpSpPr/>
            <p:nvPr/>
          </p:nvGrpSpPr>
          <p:grpSpPr>
            <a:xfrm>
              <a:off x="3635895" y="1231580"/>
              <a:ext cx="4413874" cy="2379646"/>
              <a:chOff x="3967920" y="2353904"/>
              <a:chExt cx="4413874" cy="2379646"/>
            </a:xfrm>
          </p:grpSpPr>
          <p:cxnSp>
            <p:nvCxnSpPr>
              <p:cNvPr id="33" name="Connecteur droit 32"/>
              <p:cNvCxnSpPr/>
              <p:nvPr/>
            </p:nvCxnSpPr>
            <p:spPr>
              <a:xfrm>
                <a:off x="4644989" y="3119568"/>
                <a:ext cx="3736805"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48" name="Connecteur droit 47"/>
              <p:cNvCxnSpPr/>
              <p:nvPr/>
            </p:nvCxnSpPr>
            <p:spPr>
              <a:xfrm>
                <a:off x="4644989" y="3950513"/>
                <a:ext cx="3736805"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nvGrpSpPr>
              <p:cNvPr id="49" name="Groupe 48"/>
              <p:cNvGrpSpPr/>
              <p:nvPr/>
            </p:nvGrpSpPr>
            <p:grpSpPr>
              <a:xfrm>
                <a:off x="5104269" y="3119568"/>
                <a:ext cx="24092" cy="830945"/>
                <a:chOff x="1736676" y="4005064"/>
                <a:chExt cx="45719" cy="1368152"/>
              </a:xfrm>
            </p:grpSpPr>
            <p:cxnSp>
              <p:nvCxnSpPr>
                <p:cNvPr id="73" name="Connecteur droit 72"/>
                <p:cNvCxnSpPr/>
                <p:nvPr/>
              </p:nvCxnSpPr>
              <p:spPr>
                <a:xfrm>
                  <a:off x="1763688" y="4005064"/>
                  <a:ext cx="0" cy="1368152"/>
                </a:xfrm>
                <a:prstGeom prst="line">
                  <a:avLst/>
                </a:prstGeom>
              </p:spPr>
              <p:style>
                <a:lnRef idx="2">
                  <a:schemeClr val="dk1"/>
                </a:lnRef>
                <a:fillRef idx="0">
                  <a:schemeClr val="dk1"/>
                </a:fillRef>
                <a:effectRef idx="1">
                  <a:schemeClr val="dk1"/>
                </a:effectRef>
                <a:fontRef idx="minor">
                  <a:schemeClr val="tx1"/>
                </a:fontRef>
              </p:style>
            </p:cxnSp>
            <p:sp>
              <p:nvSpPr>
                <p:cNvPr id="74" name="Ellipse 73"/>
                <p:cNvSpPr/>
                <p:nvPr/>
              </p:nvSpPr>
              <p:spPr>
                <a:xfrm>
                  <a:off x="1736676" y="466816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700">
                    <a:solidFill>
                      <a:schemeClr val="bg1"/>
                    </a:solidFill>
                  </a:endParaRPr>
                </a:p>
              </p:txBody>
            </p:sp>
          </p:grpSp>
          <p:grpSp>
            <p:nvGrpSpPr>
              <p:cNvPr id="50" name="Groupe 49"/>
              <p:cNvGrpSpPr/>
              <p:nvPr/>
            </p:nvGrpSpPr>
            <p:grpSpPr>
              <a:xfrm>
                <a:off x="5567925" y="3134597"/>
                <a:ext cx="24092" cy="830945"/>
                <a:chOff x="1736676" y="4005064"/>
                <a:chExt cx="45719" cy="1368152"/>
              </a:xfrm>
              <a:solidFill>
                <a:srgbClr val="00B050"/>
              </a:solidFill>
            </p:grpSpPr>
            <p:cxnSp>
              <p:nvCxnSpPr>
                <p:cNvPr id="71" name="Connecteur droit 70"/>
                <p:cNvCxnSpPr/>
                <p:nvPr/>
              </p:nvCxnSpPr>
              <p:spPr>
                <a:xfrm>
                  <a:off x="1763688" y="4005064"/>
                  <a:ext cx="0" cy="1368152"/>
                </a:xfrm>
                <a:prstGeom prst="line">
                  <a:avLst/>
                </a:prstGeom>
                <a:grpFill/>
                <a:ln>
                  <a:solidFill>
                    <a:srgbClr val="00B050"/>
                  </a:solidFill>
                </a:ln>
              </p:spPr>
              <p:style>
                <a:lnRef idx="2">
                  <a:schemeClr val="dk1"/>
                </a:lnRef>
                <a:fillRef idx="0">
                  <a:schemeClr val="dk1"/>
                </a:fillRef>
                <a:effectRef idx="1">
                  <a:schemeClr val="dk1"/>
                </a:effectRef>
                <a:fontRef idx="minor">
                  <a:schemeClr val="tx1"/>
                </a:fontRef>
              </p:style>
            </p:cxnSp>
            <p:sp>
              <p:nvSpPr>
                <p:cNvPr id="72" name="Ellipse 71"/>
                <p:cNvSpPr/>
                <p:nvPr/>
              </p:nvSpPr>
              <p:spPr>
                <a:xfrm>
                  <a:off x="1736676" y="4668167"/>
                  <a:ext cx="45719" cy="45719"/>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700">
                    <a:solidFill>
                      <a:schemeClr val="bg1"/>
                    </a:solidFill>
                  </a:endParaRPr>
                </a:p>
              </p:txBody>
            </p:sp>
          </p:grpSp>
          <p:grpSp>
            <p:nvGrpSpPr>
              <p:cNvPr id="51" name="Groupe 50"/>
              <p:cNvGrpSpPr/>
              <p:nvPr/>
            </p:nvGrpSpPr>
            <p:grpSpPr>
              <a:xfrm>
                <a:off x="6106792" y="3902605"/>
                <a:ext cx="24092" cy="830945"/>
                <a:chOff x="1736676" y="4005064"/>
                <a:chExt cx="45719" cy="1368152"/>
              </a:xfrm>
              <a:solidFill>
                <a:srgbClr val="00B050"/>
              </a:solidFill>
            </p:grpSpPr>
            <p:cxnSp>
              <p:nvCxnSpPr>
                <p:cNvPr id="69" name="Connecteur droit 68"/>
                <p:cNvCxnSpPr/>
                <p:nvPr/>
              </p:nvCxnSpPr>
              <p:spPr>
                <a:xfrm>
                  <a:off x="1763688" y="4005064"/>
                  <a:ext cx="0" cy="1368152"/>
                </a:xfrm>
                <a:prstGeom prst="line">
                  <a:avLst/>
                </a:prstGeom>
                <a:grpFill/>
                <a:ln>
                  <a:solidFill>
                    <a:srgbClr val="00B050"/>
                  </a:solidFill>
                </a:ln>
              </p:spPr>
              <p:style>
                <a:lnRef idx="2">
                  <a:schemeClr val="dk1"/>
                </a:lnRef>
                <a:fillRef idx="0">
                  <a:schemeClr val="dk1"/>
                </a:fillRef>
                <a:effectRef idx="1">
                  <a:schemeClr val="dk1"/>
                </a:effectRef>
                <a:fontRef idx="minor">
                  <a:schemeClr val="tx1"/>
                </a:fontRef>
              </p:style>
            </p:cxnSp>
            <p:sp>
              <p:nvSpPr>
                <p:cNvPr id="70" name="Ellipse 69"/>
                <p:cNvSpPr/>
                <p:nvPr/>
              </p:nvSpPr>
              <p:spPr>
                <a:xfrm>
                  <a:off x="1736676" y="4668167"/>
                  <a:ext cx="45719" cy="45719"/>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700">
                    <a:solidFill>
                      <a:schemeClr val="bg1"/>
                    </a:solidFill>
                  </a:endParaRPr>
                </a:p>
              </p:txBody>
            </p:sp>
          </p:grpSp>
          <p:grpSp>
            <p:nvGrpSpPr>
              <p:cNvPr id="52" name="Groupe 51"/>
              <p:cNvGrpSpPr/>
              <p:nvPr/>
            </p:nvGrpSpPr>
            <p:grpSpPr>
              <a:xfrm>
                <a:off x="6655518" y="3405409"/>
                <a:ext cx="24092" cy="830945"/>
                <a:chOff x="1736676" y="4005064"/>
                <a:chExt cx="45719" cy="1368152"/>
              </a:xfrm>
              <a:solidFill>
                <a:srgbClr val="00B050"/>
              </a:solidFill>
            </p:grpSpPr>
            <p:cxnSp>
              <p:nvCxnSpPr>
                <p:cNvPr id="67" name="Connecteur droit 66"/>
                <p:cNvCxnSpPr/>
                <p:nvPr/>
              </p:nvCxnSpPr>
              <p:spPr>
                <a:xfrm>
                  <a:off x="1763688" y="4005064"/>
                  <a:ext cx="0" cy="1368152"/>
                </a:xfrm>
                <a:prstGeom prst="line">
                  <a:avLst/>
                </a:prstGeom>
                <a:grpFill/>
                <a:ln>
                  <a:solidFill>
                    <a:srgbClr val="00B050"/>
                  </a:solidFill>
                </a:ln>
              </p:spPr>
              <p:style>
                <a:lnRef idx="2">
                  <a:schemeClr val="dk1"/>
                </a:lnRef>
                <a:fillRef idx="0">
                  <a:schemeClr val="dk1"/>
                </a:fillRef>
                <a:effectRef idx="1">
                  <a:schemeClr val="dk1"/>
                </a:effectRef>
                <a:fontRef idx="minor">
                  <a:schemeClr val="tx1"/>
                </a:fontRef>
              </p:style>
            </p:cxnSp>
            <p:sp>
              <p:nvSpPr>
                <p:cNvPr id="68" name="Ellipse 67"/>
                <p:cNvSpPr/>
                <p:nvPr/>
              </p:nvSpPr>
              <p:spPr>
                <a:xfrm>
                  <a:off x="1736676" y="4668167"/>
                  <a:ext cx="45719" cy="45719"/>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700">
                    <a:solidFill>
                      <a:schemeClr val="bg1"/>
                    </a:solidFill>
                  </a:endParaRPr>
                </a:p>
              </p:txBody>
            </p:sp>
          </p:grpSp>
          <p:grpSp>
            <p:nvGrpSpPr>
              <p:cNvPr id="53" name="Groupe 52"/>
              <p:cNvGrpSpPr/>
              <p:nvPr/>
            </p:nvGrpSpPr>
            <p:grpSpPr>
              <a:xfrm>
                <a:off x="7175391" y="2879031"/>
                <a:ext cx="24092" cy="830945"/>
                <a:chOff x="1736676" y="4005064"/>
                <a:chExt cx="45719" cy="1368152"/>
              </a:xfrm>
              <a:solidFill>
                <a:srgbClr val="00B050"/>
              </a:solidFill>
            </p:grpSpPr>
            <p:cxnSp>
              <p:nvCxnSpPr>
                <p:cNvPr id="65" name="Connecteur droit 64"/>
                <p:cNvCxnSpPr/>
                <p:nvPr/>
              </p:nvCxnSpPr>
              <p:spPr>
                <a:xfrm>
                  <a:off x="1763688" y="4005064"/>
                  <a:ext cx="0" cy="1368152"/>
                </a:xfrm>
                <a:prstGeom prst="line">
                  <a:avLst/>
                </a:prstGeom>
                <a:grpFill/>
                <a:ln>
                  <a:solidFill>
                    <a:srgbClr val="00B050"/>
                  </a:solidFill>
                </a:ln>
              </p:spPr>
              <p:style>
                <a:lnRef idx="2">
                  <a:schemeClr val="dk1"/>
                </a:lnRef>
                <a:fillRef idx="0">
                  <a:schemeClr val="dk1"/>
                </a:fillRef>
                <a:effectRef idx="1">
                  <a:schemeClr val="dk1"/>
                </a:effectRef>
                <a:fontRef idx="minor">
                  <a:schemeClr val="tx1"/>
                </a:fontRef>
              </p:style>
            </p:cxnSp>
            <p:sp>
              <p:nvSpPr>
                <p:cNvPr id="66" name="Ellipse 65"/>
                <p:cNvSpPr/>
                <p:nvPr/>
              </p:nvSpPr>
              <p:spPr>
                <a:xfrm>
                  <a:off x="1736676" y="4668167"/>
                  <a:ext cx="45719" cy="45719"/>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700">
                    <a:solidFill>
                      <a:schemeClr val="bg1"/>
                    </a:solidFill>
                  </a:endParaRPr>
                </a:p>
              </p:txBody>
            </p:sp>
          </p:grpSp>
          <p:grpSp>
            <p:nvGrpSpPr>
              <p:cNvPr id="54" name="Groupe 53"/>
              <p:cNvGrpSpPr/>
              <p:nvPr/>
            </p:nvGrpSpPr>
            <p:grpSpPr>
              <a:xfrm>
                <a:off x="7773664" y="2353904"/>
                <a:ext cx="24092" cy="830945"/>
                <a:chOff x="1736676" y="4005064"/>
                <a:chExt cx="45719" cy="1368152"/>
              </a:xfrm>
              <a:solidFill>
                <a:srgbClr val="00B050"/>
              </a:solidFill>
            </p:grpSpPr>
            <p:cxnSp>
              <p:nvCxnSpPr>
                <p:cNvPr id="63" name="Connecteur droit 62"/>
                <p:cNvCxnSpPr/>
                <p:nvPr/>
              </p:nvCxnSpPr>
              <p:spPr>
                <a:xfrm>
                  <a:off x="1763688" y="4005064"/>
                  <a:ext cx="0" cy="1368152"/>
                </a:xfrm>
                <a:prstGeom prst="line">
                  <a:avLst/>
                </a:prstGeom>
                <a:grpFill/>
                <a:ln>
                  <a:solidFill>
                    <a:srgbClr val="00B050"/>
                  </a:solidFill>
                </a:ln>
              </p:spPr>
              <p:style>
                <a:lnRef idx="2">
                  <a:schemeClr val="dk1"/>
                </a:lnRef>
                <a:fillRef idx="0">
                  <a:schemeClr val="dk1"/>
                </a:fillRef>
                <a:effectRef idx="1">
                  <a:schemeClr val="dk1"/>
                </a:effectRef>
                <a:fontRef idx="minor">
                  <a:schemeClr val="tx1"/>
                </a:fontRef>
              </p:style>
            </p:cxnSp>
            <p:sp>
              <p:nvSpPr>
                <p:cNvPr id="64" name="Ellipse 63"/>
                <p:cNvSpPr/>
                <p:nvPr/>
              </p:nvSpPr>
              <p:spPr>
                <a:xfrm>
                  <a:off x="1736676" y="4668167"/>
                  <a:ext cx="45719" cy="45719"/>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700">
                    <a:solidFill>
                      <a:schemeClr val="bg1"/>
                    </a:solidFill>
                  </a:endParaRPr>
                </a:p>
              </p:txBody>
            </p:sp>
          </p:grpSp>
          <p:cxnSp>
            <p:nvCxnSpPr>
              <p:cNvPr id="55" name="Connecteur droit avec flèche 54"/>
              <p:cNvCxnSpPr/>
              <p:nvPr/>
            </p:nvCxnSpPr>
            <p:spPr>
              <a:xfrm flipV="1">
                <a:off x="4805856" y="3134597"/>
                <a:ext cx="0" cy="4223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4805856" y="3535041"/>
                <a:ext cx="0" cy="4223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ZoneTexte 6"/>
              <p:cNvSpPr txBox="1"/>
              <p:nvPr/>
            </p:nvSpPr>
            <p:spPr>
              <a:xfrm>
                <a:off x="4272543" y="3179602"/>
                <a:ext cx="728565" cy="36495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err="1" smtClean="0">
                    <a:solidFill>
                      <a:schemeClr val="bg1"/>
                    </a:solidFill>
                  </a:rPr>
                  <a:t>Uref</a:t>
                </a:r>
                <a:endParaRPr lang="fr-FR" sz="1100" dirty="0">
                  <a:solidFill>
                    <a:schemeClr val="bg1"/>
                  </a:solidFill>
                </a:endParaRPr>
              </a:p>
            </p:txBody>
          </p:sp>
          <p:sp>
            <p:nvSpPr>
              <p:cNvPr id="58" name="ZoneTexte 33"/>
              <p:cNvSpPr txBox="1"/>
              <p:nvPr/>
            </p:nvSpPr>
            <p:spPr>
              <a:xfrm>
                <a:off x="4272543" y="3581419"/>
                <a:ext cx="728565" cy="36495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err="1" smtClean="0">
                    <a:solidFill>
                      <a:schemeClr val="bg1"/>
                    </a:solidFill>
                  </a:rPr>
                  <a:t>Uref</a:t>
                </a:r>
                <a:endParaRPr lang="fr-FR" sz="1100" dirty="0">
                  <a:solidFill>
                    <a:schemeClr val="bg1"/>
                  </a:solidFill>
                </a:endParaRPr>
              </a:p>
            </p:txBody>
          </p:sp>
          <p:cxnSp>
            <p:nvCxnSpPr>
              <p:cNvPr id="59" name="Connecteur droit 58"/>
              <p:cNvCxnSpPr/>
              <p:nvPr/>
            </p:nvCxnSpPr>
            <p:spPr>
              <a:xfrm>
                <a:off x="4644989" y="2682228"/>
                <a:ext cx="3736805" cy="0"/>
              </a:xfrm>
              <a:prstGeom prst="line">
                <a:avLst/>
              </a:prstGeom>
              <a:ln>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60" name="Connecteur droit 59"/>
              <p:cNvCxnSpPr/>
              <p:nvPr/>
            </p:nvCxnSpPr>
            <p:spPr>
              <a:xfrm>
                <a:off x="4644989" y="4387853"/>
                <a:ext cx="3736805" cy="0"/>
              </a:xfrm>
              <a:prstGeom prst="line">
                <a:avLst/>
              </a:prstGeom>
              <a:ln>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61" name="ZoneTexte 36"/>
              <p:cNvSpPr txBox="1"/>
              <p:nvPr/>
            </p:nvSpPr>
            <p:spPr>
              <a:xfrm>
                <a:off x="3967920" y="2677331"/>
                <a:ext cx="1363603" cy="36495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err="1" smtClean="0">
                    <a:solidFill>
                      <a:schemeClr val="bg1"/>
                    </a:solidFill>
                  </a:rPr>
                  <a:t>UcaptTest</a:t>
                </a:r>
                <a:endParaRPr lang="fr-FR" sz="1100" dirty="0">
                  <a:solidFill>
                    <a:schemeClr val="bg1"/>
                  </a:solidFill>
                </a:endParaRPr>
              </a:p>
            </p:txBody>
          </p:sp>
          <p:sp>
            <p:nvSpPr>
              <p:cNvPr id="62" name="ZoneTexte 37"/>
              <p:cNvSpPr txBox="1"/>
              <p:nvPr/>
            </p:nvSpPr>
            <p:spPr>
              <a:xfrm>
                <a:off x="4037223" y="3944090"/>
                <a:ext cx="1294300" cy="36495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err="1">
                    <a:solidFill>
                      <a:schemeClr val="bg1"/>
                    </a:solidFill>
                  </a:rPr>
                  <a:t>UcaptTest</a:t>
                </a:r>
                <a:endParaRPr lang="fr-FR" sz="1100" dirty="0">
                  <a:solidFill>
                    <a:schemeClr val="bg1"/>
                  </a:solidFill>
                </a:endParaRPr>
              </a:p>
            </p:txBody>
          </p:sp>
        </p:grpSp>
        <p:sp>
          <p:nvSpPr>
            <p:cNvPr id="32" name="Rectangle 31"/>
            <p:cNvSpPr/>
            <p:nvPr/>
          </p:nvSpPr>
          <p:spPr>
            <a:xfrm>
              <a:off x="3705198" y="1052736"/>
              <a:ext cx="4683226" cy="2808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bg1"/>
                </a:solidFill>
              </a:endParaRPr>
            </a:p>
          </p:txBody>
        </p:sp>
      </p:grpSp>
      <p:sp>
        <p:nvSpPr>
          <p:cNvPr id="76" name="ZoneTexte 75"/>
          <p:cNvSpPr txBox="1"/>
          <p:nvPr/>
        </p:nvSpPr>
        <p:spPr>
          <a:xfrm>
            <a:off x="0" y="5580529"/>
            <a:ext cx="5234717" cy="584775"/>
          </a:xfrm>
          <a:prstGeom prst="rect">
            <a:avLst/>
          </a:prstGeom>
          <a:noFill/>
        </p:spPr>
        <p:txBody>
          <a:bodyPr wrap="square" rtlCol="0">
            <a:spAutoFit/>
          </a:bodyPr>
          <a:lstStyle/>
          <a:p>
            <a:r>
              <a:rPr lang="fr-FR" sz="1600" dirty="0"/>
              <a:t>5. Qualification des données en conformité bonne, douteuse ou non conforme</a:t>
            </a:r>
            <a:r>
              <a:rPr lang="fr-FR" sz="1600" dirty="0" smtClean="0"/>
              <a:t>.</a:t>
            </a:r>
            <a:endParaRPr lang="fr-FR" sz="1600" dirty="0"/>
          </a:p>
        </p:txBody>
      </p:sp>
    </p:spTree>
    <p:extLst>
      <p:ext uri="{BB962C8B-B14F-4D97-AF65-F5344CB8AC3E}">
        <p14:creationId xmlns:p14="http://schemas.microsoft.com/office/powerpoint/2010/main" val="123872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516" y="3335506"/>
            <a:ext cx="5508612" cy="19053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4" name="Tableau 13"/>
          <p:cNvGraphicFramePr>
            <a:graphicFrameLocks noGrp="1"/>
          </p:cNvGraphicFramePr>
          <p:nvPr>
            <p:extLst>
              <p:ext uri="{D42A27DB-BD31-4B8C-83A1-F6EECF244321}">
                <p14:modId xmlns:p14="http://schemas.microsoft.com/office/powerpoint/2010/main" val="2251338978"/>
              </p:ext>
            </p:extLst>
          </p:nvPr>
        </p:nvGraphicFramePr>
        <p:xfrm>
          <a:off x="174208" y="918384"/>
          <a:ext cx="8718272" cy="914400"/>
        </p:xfrm>
        <a:graphic>
          <a:graphicData uri="http://schemas.openxmlformats.org/drawingml/2006/table">
            <a:tbl>
              <a:tblPr firstRow="1" bandRow="1">
                <a:tableStyleId>{5C22544A-7EE6-4342-B048-85BDC9FD1C3A}</a:tableStyleId>
              </a:tblPr>
              <a:tblGrid>
                <a:gridCol w="1684782"/>
                <a:gridCol w="4297186"/>
                <a:gridCol w="2736304"/>
              </a:tblGrid>
              <a:tr h="854432">
                <a:tc>
                  <a:txBody>
                    <a:bodyPr/>
                    <a:lstStyle/>
                    <a:p>
                      <a:pPr algn="l"/>
                      <a:r>
                        <a:rPr lang="fr-FR" dirty="0" smtClean="0"/>
                        <a:t>Intervention 9</a:t>
                      </a:r>
                      <a:endParaRPr lang="fr-FR" dirty="0"/>
                    </a:p>
                  </a:txBody>
                  <a:tcPr/>
                </a:tc>
                <a:tc>
                  <a:txBody>
                    <a:bodyPr/>
                    <a:lstStyle/>
                    <a:p>
                      <a:pPr algn="l"/>
                      <a:r>
                        <a:rPr lang="fr-FR" sz="2000" dirty="0" smtClean="0"/>
                        <a:t>Incidences: sur l’exploitation des données</a:t>
                      </a:r>
                      <a:endParaRPr lang="fr-FR" sz="2000" dirty="0"/>
                    </a:p>
                  </a:txBody>
                  <a:tcPr/>
                </a:tc>
                <a:tc>
                  <a:txBody>
                    <a:bodyPr/>
                    <a:lstStyle/>
                    <a:p>
                      <a:pPr algn="l"/>
                      <a:r>
                        <a:rPr lang="fr-FR" dirty="0" smtClean="0"/>
                        <a:t>Guillaume Charria</a:t>
                      </a:r>
                    </a:p>
                    <a:p>
                      <a:pPr algn="l"/>
                      <a:r>
                        <a:rPr lang="fr-FR" dirty="0" err="1" smtClean="0"/>
                        <a:t>Eric</a:t>
                      </a:r>
                      <a:r>
                        <a:rPr lang="fr-FR" dirty="0" smtClean="0"/>
                        <a:t> </a:t>
                      </a:r>
                      <a:r>
                        <a:rPr lang="fr-FR" dirty="0" err="1" smtClean="0"/>
                        <a:t>Goberville</a:t>
                      </a:r>
                      <a:endParaRPr lang="fr-FR" dirty="0" smtClean="0"/>
                    </a:p>
                    <a:p>
                      <a:pPr algn="l"/>
                      <a:r>
                        <a:rPr lang="fr-FR" dirty="0" smtClean="0"/>
                        <a:t>Peggy </a:t>
                      </a:r>
                      <a:r>
                        <a:rPr lang="fr-FR" dirty="0" err="1" smtClean="0"/>
                        <a:t>Rimmelin</a:t>
                      </a:r>
                      <a:r>
                        <a:rPr lang="fr-FR" dirty="0" smtClean="0"/>
                        <a:t>-Maury</a:t>
                      </a:r>
                      <a:endParaRPr lang="fr-FR" dirty="0"/>
                    </a:p>
                  </a:txBody>
                  <a:tcPr/>
                </a:tc>
              </a:tr>
            </a:tbl>
          </a:graphicData>
        </a:graphic>
      </p:graphicFrame>
      <p:sp>
        <p:nvSpPr>
          <p:cNvPr id="11" name="Titre 1"/>
          <p:cNvSpPr txBox="1">
            <a:spLocks/>
          </p:cNvSpPr>
          <p:nvPr/>
        </p:nvSpPr>
        <p:spPr>
          <a:xfrm>
            <a:off x="174208" y="188640"/>
            <a:ext cx="8718272" cy="648072"/>
          </a:xfrm>
          <a:prstGeom prst="rect">
            <a:avLst/>
          </a:prstGeom>
          <a:solidFill>
            <a:schemeClr val="tx2">
              <a:lumMod val="60000"/>
              <a:lumOff val="40000"/>
            </a:schemeClr>
          </a:solidFill>
          <a:ln>
            <a:noFill/>
          </a:ln>
        </p:spPr>
        <p:txBody>
          <a:bodyPr vert="horz" lIns="91440" tIns="45720" rIns="91440" bIns="45720" rtlCol="0" anchor="b">
            <a:normAutofit fontScale="9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Analyse des incidences sur nos pratiques et les limites</a:t>
            </a:r>
          </a:p>
        </p:txBody>
      </p:sp>
      <p:sp>
        <p:nvSpPr>
          <p:cNvPr id="18" name="Espace réservé du numéro de diapositive 4"/>
          <p:cNvSpPr>
            <a:spLocks noGrp="1"/>
          </p:cNvSpPr>
          <p:nvPr>
            <p:ph type="sldNum" sz="quarter" idx="11"/>
          </p:nvPr>
        </p:nvSpPr>
        <p:spPr>
          <a:xfrm>
            <a:off x="822960" y="5842000"/>
            <a:ext cx="2133600" cy="304800"/>
          </a:xfrm>
        </p:spPr>
        <p:txBody>
          <a:bodyPr/>
          <a:lstStyle/>
          <a:p>
            <a:fld id="{6B545CB2-FF10-4884-A9E3-2D7AEFCD4F0E}" type="slidenum">
              <a:rPr lang="fr-FR" smtClean="0"/>
              <a:t>18</a:t>
            </a:fld>
            <a:endParaRPr lang="fr-FR"/>
          </a:p>
        </p:txBody>
      </p:sp>
      <p:sp>
        <p:nvSpPr>
          <p:cNvPr id="12" name="Rectangle 11"/>
          <p:cNvSpPr/>
          <p:nvPr/>
        </p:nvSpPr>
        <p:spPr>
          <a:xfrm>
            <a:off x="179513" y="1956994"/>
            <a:ext cx="8712968" cy="882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e la date 3"/>
          <p:cNvSpPr>
            <a:spLocks noGrp="1"/>
          </p:cNvSpPr>
          <p:nvPr>
            <p:ph type="dt" sz="half" idx="10"/>
          </p:nvPr>
        </p:nvSpPr>
        <p:spPr>
          <a:xfrm>
            <a:off x="6169496" y="6880299"/>
            <a:ext cx="2133600" cy="365125"/>
          </a:xfrm>
        </p:spPr>
        <p:txBody>
          <a:bodyPr/>
          <a:lstStyle/>
          <a:p>
            <a:r>
              <a:rPr lang="fr-FR" smtClean="0"/>
              <a:t>Restitution Atelier Roscoff 2016</a:t>
            </a:r>
            <a:endParaRPr lang="fr-FR"/>
          </a:p>
        </p:txBody>
      </p:sp>
      <p:sp>
        <p:nvSpPr>
          <p:cNvPr id="19" name="Espace réservé du numéro de diapositive 4"/>
          <p:cNvSpPr txBox="1">
            <a:spLocks/>
          </p:cNvSpPr>
          <p:nvPr/>
        </p:nvSpPr>
        <p:spPr>
          <a:xfrm>
            <a:off x="822960" y="6237824"/>
            <a:ext cx="2133600" cy="304800"/>
          </a:xfrm>
          <a:prstGeom prst="rect">
            <a:avLst/>
          </a:prstGeom>
        </p:spPr>
        <p:txBody>
          <a:bodyPr vert="horz" lIns="91440" tIns="45720" rIns="91440" bIns="9144" rtlCol="0" anchor="b"/>
          <a:lstStyle>
            <a:defPPr>
              <a:defRPr lang="fr-FR"/>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545CB2-FF10-4884-A9E3-2D7AEFCD4F0E}" type="slidenum">
              <a:rPr lang="fr-FR" smtClean="0"/>
              <a:pPr/>
              <a:t>18</a:t>
            </a:fld>
            <a:endParaRPr lang="fr-FR"/>
          </a:p>
        </p:txBody>
      </p:sp>
      <p:sp>
        <p:nvSpPr>
          <p:cNvPr id="20" name="ZoneTexte 19"/>
          <p:cNvSpPr txBox="1"/>
          <p:nvPr/>
        </p:nvSpPr>
        <p:spPr>
          <a:xfrm>
            <a:off x="107504" y="2924944"/>
            <a:ext cx="8793596" cy="338554"/>
          </a:xfrm>
          <a:prstGeom prst="rect">
            <a:avLst/>
          </a:prstGeom>
          <a:noFill/>
        </p:spPr>
        <p:txBody>
          <a:bodyPr wrap="square" rtlCol="0">
            <a:spAutoFit/>
          </a:bodyPr>
          <a:lstStyle/>
          <a:p>
            <a:r>
              <a:rPr lang="fr-FR" sz="1600" dirty="0" smtClean="0"/>
              <a:t>Pourtant test d’accroissement d’erreur influe sur la tendance:		</a:t>
            </a:r>
            <a:endParaRPr lang="fr-FR" sz="1600" dirty="0"/>
          </a:p>
        </p:txBody>
      </p:sp>
      <p:pic>
        <p:nvPicPr>
          <p:cNvPr id="2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6587" t="35202" r="28651" b="22190"/>
          <a:stretch/>
        </p:blipFill>
        <p:spPr bwMode="auto">
          <a:xfrm>
            <a:off x="251520" y="3335506"/>
            <a:ext cx="2880320" cy="190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1566" t="37315" r="36216" b="20836"/>
          <a:stretch/>
        </p:blipFill>
        <p:spPr bwMode="auto">
          <a:xfrm>
            <a:off x="3240410" y="3374414"/>
            <a:ext cx="2411710" cy="186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522" t="59930" r="36747" b="24390"/>
          <a:stretch/>
        </p:blipFill>
        <p:spPr bwMode="auto">
          <a:xfrm>
            <a:off x="251520" y="5301208"/>
            <a:ext cx="4392488" cy="149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7699" t="21081" r="32206" b="65922"/>
          <a:stretch/>
        </p:blipFill>
        <p:spPr bwMode="auto">
          <a:xfrm>
            <a:off x="215516" y="1969012"/>
            <a:ext cx="3492388" cy="87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7699" t="35363" r="47890" b="54605"/>
          <a:stretch/>
        </p:blipFill>
        <p:spPr bwMode="auto">
          <a:xfrm>
            <a:off x="3491880" y="2003449"/>
            <a:ext cx="2839354" cy="72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2934" t="35352" r="29283" b="36280"/>
          <a:stretch/>
        </p:blipFill>
        <p:spPr bwMode="auto">
          <a:xfrm>
            <a:off x="6948264" y="3317326"/>
            <a:ext cx="1952836" cy="1911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7808" t="46969" r="49325" b="43198"/>
          <a:stretch/>
        </p:blipFill>
        <p:spPr bwMode="auto">
          <a:xfrm>
            <a:off x="6232698" y="2017925"/>
            <a:ext cx="2659782" cy="71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ZoneTexte 27"/>
          <p:cNvSpPr txBox="1"/>
          <p:nvPr/>
        </p:nvSpPr>
        <p:spPr>
          <a:xfrm>
            <a:off x="6094570" y="3873114"/>
            <a:ext cx="697627" cy="830997"/>
          </a:xfrm>
          <a:prstGeom prst="rect">
            <a:avLst/>
          </a:prstGeom>
          <a:noFill/>
        </p:spPr>
        <p:txBody>
          <a:bodyPr wrap="none" rtlCol="0">
            <a:spAutoFit/>
          </a:bodyPr>
          <a:lstStyle/>
          <a:p>
            <a:r>
              <a:rPr lang="fr-FR" sz="4800" b="1" dirty="0" smtClean="0"/>
              <a:t>&amp;</a:t>
            </a:r>
            <a:endParaRPr lang="fr-FR" sz="4800" b="1" dirty="0"/>
          </a:p>
        </p:txBody>
      </p:sp>
      <p:pic>
        <p:nvPicPr>
          <p:cNvPr id="2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522" t="78200" r="36747" b="11536"/>
          <a:stretch/>
        </p:blipFill>
        <p:spPr bwMode="auto">
          <a:xfrm>
            <a:off x="4709581" y="5312386"/>
            <a:ext cx="4182899" cy="147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625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au 13"/>
          <p:cNvGraphicFramePr>
            <a:graphicFrameLocks noGrp="1"/>
          </p:cNvGraphicFramePr>
          <p:nvPr>
            <p:extLst>
              <p:ext uri="{D42A27DB-BD31-4B8C-83A1-F6EECF244321}">
                <p14:modId xmlns:p14="http://schemas.microsoft.com/office/powerpoint/2010/main" val="2554215980"/>
              </p:ext>
            </p:extLst>
          </p:nvPr>
        </p:nvGraphicFramePr>
        <p:xfrm>
          <a:off x="174208" y="918384"/>
          <a:ext cx="8718272" cy="854432"/>
        </p:xfrm>
        <a:graphic>
          <a:graphicData uri="http://schemas.openxmlformats.org/drawingml/2006/table">
            <a:tbl>
              <a:tblPr firstRow="1" bandRow="1">
                <a:tableStyleId>{5C22544A-7EE6-4342-B048-85BDC9FD1C3A}</a:tableStyleId>
              </a:tblPr>
              <a:tblGrid>
                <a:gridCol w="1877512"/>
                <a:gridCol w="4536504"/>
                <a:gridCol w="2304256"/>
              </a:tblGrid>
              <a:tr h="854432">
                <a:tc>
                  <a:txBody>
                    <a:bodyPr/>
                    <a:lstStyle/>
                    <a:p>
                      <a:r>
                        <a:rPr lang="fr-FR" dirty="0" smtClean="0"/>
                        <a:t>Intervention 10</a:t>
                      </a:r>
                      <a:endParaRPr lang="fr-FR" dirty="0"/>
                    </a:p>
                  </a:txBody>
                  <a:tcPr/>
                </a:tc>
                <a:tc>
                  <a:txBody>
                    <a:bodyPr/>
                    <a:lstStyle/>
                    <a:p>
                      <a:r>
                        <a:rPr lang="fr-FR" sz="2000" baseline="0" dirty="0" smtClean="0"/>
                        <a:t>Différentes approches pour l’estimation des incertitudes</a:t>
                      </a:r>
                      <a:endParaRPr lang="fr-FR" sz="2000" dirty="0"/>
                    </a:p>
                  </a:txBody>
                  <a:tcPr/>
                </a:tc>
                <a:tc>
                  <a:txBody>
                    <a:bodyPr/>
                    <a:lstStyle/>
                    <a:p>
                      <a:pPr algn="ctr"/>
                      <a:r>
                        <a:rPr lang="fr-FR" dirty="0" smtClean="0"/>
                        <a:t>Florence </a:t>
                      </a:r>
                      <a:r>
                        <a:rPr lang="fr-FR" dirty="0" err="1" smtClean="0"/>
                        <a:t>Salvetat</a:t>
                      </a:r>
                      <a:endParaRPr lang="fr-FR" dirty="0"/>
                    </a:p>
                  </a:txBody>
                  <a:tcPr/>
                </a:tc>
              </a:tr>
            </a:tbl>
          </a:graphicData>
        </a:graphic>
      </p:graphicFrame>
      <p:pic>
        <p:nvPicPr>
          <p:cNvPr id="16" name="Picture 7"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t="21623" b="25520"/>
          <a:stretch>
            <a:fillRect/>
          </a:stretch>
        </p:blipFill>
        <p:spPr bwMode="auto">
          <a:xfrm>
            <a:off x="6948264" y="1279313"/>
            <a:ext cx="1562705" cy="35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p:nvSpPr>
        <p:spPr>
          <a:xfrm>
            <a:off x="174208" y="188640"/>
            <a:ext cx="8718272" cy="648072"/>
          </a:xfrm>
          <a:prstGeom prst="rect">
            <a:avLst/>
          </a:prstGeom>
          <a:solidFill>
            <a:schemeClr val="tx2">
              <a:lumMod val="60000"/>
              <a:lumOff val="40000"/>
            </a:schemeClr>
          </a:solidFill>
          <a:ln>
            <a:noFill/>
          </a:ln>
        </p:spPr>
        <p:txBody>
          <a:bodyPr vert="horz" lIns="91440" tIns="45720" rIns="91440" bIns="45720" rtlCol="0" anchor="b">
            <a:normAutofit fontScale="9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Analyse des incidences sur nos pratiques et les limites</a:t>
            </a:r>
          </a:p>
        </p:txBody>
      </p:sp>
      <p:sp>
        <p:nvSpPr>
          <p:cNvPr id="18" name="Espace réservé du numéro de diapositive 4"/>
          <p:cNvSpPr>
            <a:spLocks noGrp="1"/>
          </p:cNvSpPr>
          <p:nvPr>
            <p:ph type="sldNum" sz="quarter" idx="11"/>
          </p:nvPr>
        </p:nvSpPr>
        <p:spPr>
          <a:xfrm>
            <a:off x="822960" y="5842000"/>
            <a:ext cx="2133600" cy="304800"/>
          </a:xfrm>
        </p:spPr>
        <p:txBody>
          <a:bodyPr/>
          <a:lstStyle/>
          <a:p>
            <a:fld id="{6B545CB2-FF10-4884-A9E3-2D7AEFCD4F0E}" type="slidenum">
              <a:rPr lang="fr-FR" smtClean="0"/>
              <a:t>19</a:t>
            </a:fld>
            <a:endParaRPr lang="fr-FR"/>
          </a:p>
        </p:txBody>
      </p:sp>
      <p:sp>
        <p:nvSpPr>
          <p:cNvPr id="10" name="Espace réservé du numéro de diapositive 4"/>
          <p:cNvSpPr txBox="1">
            <a:spLocks/>
          </p:cNvSpPr>
          <p:nvPr/>
        </p:nvSpPr>
        <p:spPr>
          <a:xfrm>
            <a:off x="822960" y="5842000"/>
            <a:ext cx="2133600" cy="304800"/>
          </a:xfrm>
          <a:prstGeom prst="rect">
            <a:avLst/>
          </a:prstGeom>
        </p:spPr>
        <p:txBody>
          <a:bodyPr vert="horz" lIns="91440" tIns="45720" rIns="91440" bIns="9144" rtlCol="0" anchor="b"/>
          <a:lstStyle>
            <a:defPPr>
              <a:defRPr lang="fr-FR"/>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545CB2-FF10-4884-A9E3-2D7AEFCD4F0E}" type="slidenum">
              <a:rPr lang="fr-FR" smtClean="0"/>
              <a:pPr/>
              <a:t>19</a:t>
            </a:fld>
            <a:endParaRPr lang="fr-FR"/>
          </a:p>
        </p:txBody>
      </p:sp>
      <p:pic>
        <p:nvPicPr>
          <p:cNvPr id="1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8214" t="25433" r="7937" b="7714"/>
          <a:stretch/>
        </p:blipFill>
        <p:spPr bwMode="auto">
          <a:xfrm>
            <a:off x="0" y="1844824"/>
            <a:ext cx="654714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1667" t="65746" r="14740" b="11110"/>
          <a:stretch/>
        </p:blipFill>
        <p:spPr bwMode="auto">
          <a:xfrm>
            <a:off x="1225762" y="5299096"/>
            <a:ext cx="533149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Flèche vers le bas 20"/>
          <p:cNvSpPr/>
          <p:nvPr/>
        </p:nvSpPr>
        <p:spPr>
          <a:xfrm>
            <a:off x="5508104" y="4941168"/>
            <a:ext cx="360040" cy="31306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 de texte 2"/>
          <p:cNvSpPr txBox="1">
            <a:spLocks noChangeArrowheads="1"/>
          </p:cNvSpPr>
          <p:nvPr/>
        </p:nvSpPr>
        <p:spPr bwMode="auto">
          <a:xfrm>
            <a:off x="6802552" y="4065580"/>
            <a:ext cx="2017920" cy="1019604"/>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noAutofit/>
          </a:bodyPr>
          <a:lstStyle/>
          <a:p>
            <a:pPr>
              <a:lnSpc>
                <a:spcPct val="115000"/>
              </a:lnSpc>
              <a:spcAft>
                <a:spcPts val="1000"/>
              </a:spcAft>
            </a:pPr>
            <a:r>
              <a:rPr lang="fr-FR" sz="1100" b="1" dirty="0">
                <a:solidFill>
                  <a:schemeClr val="bg1"/>
                </a:solidFill>
                <a:effectLst/>
                <a:latin typeface="Calibri"/>
                <a:ea typeface="Calibri"/>
                <a:cs typeface="Times New Roman"/>
              </a:rPr>
              <a:t>Incertitude de mesure sur le réseau</a:t>
            </a:r>
            <a:endParaRPr lang="fr-FR" sz="1000" dirty="0">
              <a:solidFill>
                <a:schemeClr val="bg1"/>
              </a:solidFill>
              <a:effectLst/>
              <a:latin typeface="Calibri"/>
              <a:ea typeface="Calibri"/>
              <a:cs typeface="Times New Roman"/>
            </a:endParaRPr>
          </a:p>
          <a:p>
            <a:pPr marL="342900" lvl="0" indent="-342900">
              <a:lnSpc>
                <a:spcPct val="115000"/>
              </a:lnSpc>
              <a:spcAft>
                <a:spcPts val="0"/>
              </a:spcAft>
              <a:buFont typeface="Wingdings"/>
              <a:buChar char=""/>
            </a:pPr>
            <a:r>
              <a:rPr lang="fr-FR" sz="1100" b="1" dirty="0">
                <a:solidFill>
                  <a:schemeClr val="bg1"/>
                </a:solidFill>
                <a:effectLst/>
                <a:latin typeface="Calibri"/>
                <a:ea typeface="Calibri"/>
                <a:cs typeface="Times New Roman"/>
              </a:rPr>
              <a:t>EMT </a:t>
            </a:r>
            <a:r>
              <a:rPr lang="fr-FR" sz="1100" b="1" baseline="-25000" dirty="0">
                <a:solidFill>
                  <a:schemeClr val="bg1"/>
                </a:solidFill>
                <a:effectLst/>
                <a:latin typeface="Calibri"/>
                <a:ea typeface="Calibri"/>
                <a:cs typeface="Times New Roman"/>
              </a:rPr>
              <a:t>réseau </a:t>
            </a:r>
            <a:r>
              <a:rPr lang="fr-FR" sz="1200" b="1" baseline="-25000" dirty="0">
                <a:solidFill>
                  <a:schemeClr val="bg1"/>
                </a:solidFill>
                <a:effectLst/>
                <a:latin typeface="Calibri"/>
                <a:ea typeface="Calibri"/>
                <a:cs typeface="Times New Roman"/>
              </a:rPr>
              <a:t>(Exigence réseau)</a:t>
            </a:r>
            <a:endParaRPr lang="fr-FR" sz="1000" dirty="0">
              <a:solidFill>
                <a:schemeClr val="bg1"/>
              </a:solidFill>
              <a:effectLst/>
              <a:latin typeface="Calibri"/>
              <a:ea typeface="Calibri"/>
              <a:cs typeface="Times New Roman"/>
            </a:endParaRPr>
          </a:p>
          <a:p>
            <a:pPr marL="342900" lvl="0" indent="-342900">
              <a:lnSpc>
                <a:spcPct val="115000"/>
              </a:lnSpc>
              <a:spcAft>
                <a:spcPts val="1000"/>
              </a:spcAft>
              <a:buFont typeface="Wingdings"/>
              <a:buChar char=""/>
            </a:pPr>
            <a:r>
              <a:rPr lang="fr-FR" sz="1100" b="1" dirty="0">
                <a:solidFill>
                  <a:schemeClr val="bg1"/>
                </a:solidFill>
                <a:effectLst/>
                <a:latin typeface="Calibri"/>
                <a:ea typeface="Calibri"/>
                <a:cs typeface="Times New Roman"/>
              </a:rPr>
              <a:t>Capabilité </a:t>
            </a:r>
            <a:r>
              <a:rPr lang="fr-FR" sz="1100" b="1" baseline="-25000" dirty="0">
                <a:solidFill>
                  <a:schemeClr val="bg1"/>
                </a:solidFill>
                <a:effectLst/>
                <a:latin typeface="Calibri"/>
                <a:ea typeface="Calibri"/>
                <a:cs typeface="Times New Roman"/>
              </a:rPr>
              <a:t>réseau</a:t>
            </a:r>
            <a:endParaRPr lang="fr-FR" sz="1000"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568519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52475" y="1196752"/>
            <a:ext cx="5859685" cy="3416320"/>
          </a:xfrm>
          <a:prstGeom prst="rect">
            <a:avLst/>
          </a:prstGeom>
        </p:spPr>
        <p:txBody>
          <a:bodyPr wrap="square">
            <a:spAutoFit/>
          </a:bodyPr>
          <a:lstStyle/>
          <a:p>
            <a:endParaRPr lang="fr-FR" dirty="0"/>
          </a:p>
          <a:p>
            <a:pPr marL="285750" indent="-285750">
              <a:buFont typeface="Symbol"/>
              <a:buChar char="Þ"/>
            </a:pPr>
            <a:r>
              <a:rPr lang="fr-FR" dirty="0" smtClean="0"/>
              <a:t>2è rencontre de la communauté d’observation instrumentée côtière </a:t>
            </a:r>
            <a:r>
              <a:rPr lang="fr-FR" dirty="0"/>
              <a:t>SOMLIT-HF et </a:t>
            </a:r>
            <a:r>
              <a:rPr lang="fr-FR" dirty="0" smtClean="0"/>
              <a:t>HOSEA</a:t>
            </a:r>
          </a:p>
          <a:p>
            <a:pPr marL="285750" indent="-285750">
              <a:buFont typeface="Symbol"/>
              <a:buChar char="Þ"/>
            </a:pPr>
            <a:endParaRPr lang="fr-FR" dirty="0"/>
          </a:p>
          <a:p>
            <a:pPr marL="285750" indent="-285750">
              <a:buFont typeface="Symbol"/>
              <a:buChar char="Þ"/>
            </a:pPr>
            <a:r>
              <a:rPr lang="fr-FR" dirty="0"/>
              <a:t>F</a:t>
            </a:r>
            <a:r>
              <a:rPr lang="fr-FR" dirty="0" smtClean="0"/>
              <a:t>ait </a:t>
            </a:r>
            <a:r>
              <a:rPr lang="fr-FR" dirty="0"/>
              <a:t>suite </a:t>
            </a:r>
            <a:r>
              <a:rPr lang="fr-FR" dirty="0" smtClean="0"/>
              <a:t>à </a:t>
            </a:r>
            <a:r>
              <a:rPr lang="fr-FR" dirty="0"/>
              <a:t>l’atelier </a:t>
            </a:r>
            <a:r>
              <a:rPr lang="fr-FR" dirty="0" smtClean="0"/>
              <a:t>RESOMAR 2015 Brest, général, sur « </a:t>
            </a:r>
            <a:r>
              <a:rPr lang="fr-FR" altLang="fr-FR" dirty="0" smtClean="0"/>
              <a:t>Le procédé de mesure HF côtière dans le réseau SOMLIT-HF et HOSEA »</a:t>
            </a:r>
          </a:p>
          <a:p>
            <a:pPr marL="285750" indent="-285750">
              <a:buFont typeface="Symbol"/>
              <a:buChar char="Þ"/>
            </a:pPr>
            <a:endParaRPr lang="fr-FR" dirty="0"/>
          </a:p>
          <a:p>
            <a:pPr marL="285750" indent="-285750">
              <a:buFont typeface="Symbol"/>
              <a:buChar char="Þ"/>
            </a:pPr>
            <a:r>
              <a:rPr lang="fr-FR" dirty="0" smtClean="0"/>
              <a:t>Pour une journée de réflexion sur « les incertitudes de mesure dans l’observation côtière instrumentée »</a:t>
            </a:r>
          </a:p>
          <a:p>
            <a:endParaRPr lang="fr-FR" dirty="0" smtClean="0"/>
          </a:p>
          <a:p>
            <a:pPr>
              <a:defRPr/>
            </a:pPr>
            <a:endParaRPr lang="fr-FR" altLang="fr-FR" dirty="0"/>
          </a:p>
        </p:txBody>
      </p:sp>
      <p:sp>
        <p:nvSpPr>
          <p:cNvPr id="30" name="Titre 1"/>
          <p:cNvSpPr>
            <a:spLocks noGrp="1"/>
          </p:cNvSpPr>
          <p:nvPr>
            <p:ph type="title"/>
          </p:nvPr>
        </p:nvSpPr>
        <p:spPr>
          <a:xfrm>
            <a:off x="174208" y="260648"/>
            <a:ext cx="8718272" cy="648072"/>
          </a:xfrm>
          <a:solidFill>
            <a:schemeClr val="tx2">
              <a:lumMod val="60000"/>
              <a:lumOff val="40000"/>
            </a:schemeClr>
          </a:solidFill>
          <a:ln>
            <a:noFill/>
          </a:ln>
        </p:spPr>
        <p:txBody>
          <a:bodyPr>
            <a:normAutofit/>
          </a:bodyPr>
          <a:lstStyle/>
          <a:p>
            <a:pPr algn="l"/>
            <a:r>
              <a:rPr lang="fr-FR" sz="2400" b="1" dirty="0" smtClean="0">
                <a:solidFill>
                  <a:schemeClr val="bg1"/>
                </a:solidFill>
              </a:rPr>
              <a:t>CONTEXTE</a:t>
            </a:r>
            <a:endParaRPr lang="fr-FR" sz="2400" b="1" dirty="0">
              <a:solidFill>
                <a:schemeClr val="bg1"/>
              </a:solidFill>
            </a:endParaRPr>
          </a:p>
        </p:txBody>
      </p:sp>
      <p:sp>
        <p:nvSpPr>
          <p:cNvPr id="4" name="Espace réservé de la date 3"/>
          <p:cNvSpPr>
            <a:spLocks noGrp="1"/>
          </p:cNvSpPr>
          <p:nvPr>
            <p:ph type="dt" sz="half" idx="10"/>
          </p:nvPr>
        </p:nvSpPr>
        <p:spPr/>
        <p:txBody>
          <a:bodyPr/>
          <a:lstStyle/>
          <a:p>
            <a:r>
              <a:rPr lang="fr-FR" smtClean="0"/>
              <a:t>Restitution Atelier Roscoff 2016</a:t>
            </a:r>
            <a:endParaRPr lang="fr-FR"/>
          </a:p>
        </p:txBody>
      </p:sp>
      <p:sp>
        <p:nvSpPr>
          <p:cNvPr id="3" name="Espace réservé du numéro de diapositive 2"/>
          <p:cNvSpPr>
            <a:spLocks noGrp="1"/>
          </p:cNvSpPr>
          <p:nvPr>
            <p:ph type="sldNum" sz="quarter" idx="11"/>
          </p:nvPr>
        </p:nvSpPr>
        <p:spPr/>
        <p:txBody>
          <a:bodyPr>
            <a:normAutofit/>
          </a:bodyPr>
          <a:lstStyle/>
          <a:p>
            <a:fld id="{6B545CB2-FF10-4884-A9E3-2D7AEFCD4F0E}" type="slidenum">
              <a:rPr lang="fr-FR" smtClean="0"/>
              <a:t>2</a:t>
            </a:fld>
            <a:endParaRPr lang="fr-FR"/>
          </a:p>
        </p:txBody>
      </p:sp>
      <p:pic>
        <p:nvPicPr>
          <p:cNvPr id="25" name="Image 24"/>
          <p:cNvPicPr/>
          <p:nvPr/>
        </p:nvPicPr>
        <p:blipFill rotWithShape="1">
          <a:blip r:embed="rId3">
            <a:extLst>
              <a:ext uri="{28A0092B-C50C-407E-A947-70E740481C1C}">
                <a14:useLocalDpi xmlns:a14="http://schemas.microsoft.com/office/drawing/2010/main" val="0"/>
              </a:ext>
            </a:extLst>
          </a:blip>
          <a:srcRect l="65502" t="16453" r="9550" b="60582"/>
          <a:stretch/>
        </p:blipFill>
        <p:spPr bwMode="auto">
          <a:xfrm>
            <a:off x="6156176" y="1649908"/>
            <a:ext cx="2736304" cy="3075236"/>
          </a:xfrm>
          <a:prstGeom prst="rect">
            <a:avLst/>
          </a:prstGeom>
          <a:noFill/>
        </p:spPr>
      </p:pic>
      <p:pic>
        <p:nvPicPr>
          <p:cNvPr id="26" name="Image 25"/>
          <p:cNvPicPr/>
          <p:nvPr/>
        </p:nvPicPr>
        <p:blipFill rotWithShape="1">
          <a:blip r:embed="rId4" cstate="print">
            <a:extLst>
              <a:ext uri="{28A0092B-C50C-407E-A947-70E740481C1C}">
                <a14:useLocalDpi xmlns:a14="http://schemas.microsoft.com/office/drawing/2010/main" val="0"/>
              </a:ext>
            </a:extLst>
          </a:blip>
          <a:srcRect l="22134" t="3777" r="48229" b="90160"/>
          <a:stretch/>
        </p:blipFill>
        <p:spPr bwMode="auto">
          <a:xfrm>
            <a:off x="7524328" y="3165671"/>
            <a:ext cx="1185732" cy="372546"/>
          </a:xfrm>
          <a:prstGeom prst="rect">
            <a:avLst/>
          </a:prstGeom>
          <a:noFill/>
        </p:spPr>
      </p:pic>
      <p:pic>
        <p:nvPicPr>
          <p:cNvPr id="28" name="Image 27"/>
          <p:cNvPicPr/>
          <p:nvPr/>
        </p:nvPicPr>
        <p:blipFill rotWithShape="1">
          <a:blip r:embed="rId5" cstate="print">
            <a:extLst>
              <a:ext uri="{28A0092B-C50C-407E-A947-70E740481C1C}">
                <a14:useLocalDpi xmlns:a14="http://schemas.microsoft.com/office/drawing/2010/main" val="0"/>
              </a:ext>
            </a:extLst>
          </a:blip>
          <a:srcRect r="83391" b="87772"/>
          <a:stretch/>
        </p:blipFill>
        <p:spPr bwMode="auto">
          <a:xfrm>
            <a:off x="6653058" y="3165671"/>
            <a:ext cx="820891" cy="681409"/>
          </a:xfrm>
          <a:prstGeom prst="rect">
            <a:avLst/>
          </a:prstGeom>
          <a:noFill/>
        </p:spPr>
      </p:pic>
      <p:sp>
        <p:nvSpPr>
          <p:cNvPr id="2" name="Ellipse 1"/>
          <p:cNvSpPr/>
          <p:nvPr/>
        </p:nvSpPr>
        <p:spPr>
          <a:xfrm>
            <a:off x="7380312" y="1946583"/>
            <a:ext cx="216024" cy="18627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239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6275" y="181708"/>
            <a:ext cx="8856984" cy="523220"/>
          </a:xfrm>
          <a:prstGeom prst="rect">
            <a:avLst/>
          </a:prstGeom>
          <a:solidFill>
            <a:schemeClr val="tx2">
              <a:lumMod val="60000"/>
              <a:lumOff val="40000"/>
            </a:schemeClr>
          </a:solidFill>
        </p:spPr>
        <p:txBody>
          <a:bodyPr wrap="square" rtlCol="0">
            <a:spAutoFit/>
          </a:bodyPr>
          <a:lstStyle/>
          <a:p>
            <a:r>
              <a:rPr lang="fr-FR" sz="2800" b="1" dirty="0" smtClean="0">
                <a:solidFill>
                  <a:schemeClr val="bg1"/>
                </a:solidFill>
              </a:rPr>
              <a:t>Discussion: état des lieux</a:t>
            </a:r>
            <a:endParaRPr lang="fr-FR" sz="2800" b="1" dirty="0">
              <a:solidFill>
                <a:schemeClr val="bg1"/>
              </a:solidFill>
            </a:endParaRPr>
          </a:p>
        </p:txBody>
      </p:sp>
      <p:sp>
        <p:nvSpPr>
          <p:cNvPr id="8" name="Flèche droite 7"/>
          <p:cNvSpPr/>
          <p:nvPr/>
        </p:nvSpPr>
        <p:spPr>
          <a:xfrm>
            <a:off x="35497" y="1267018"/>
            <a:ext cx="6840760" cy="802541"/>
          </a:xfrm>
          <a:prstGeom prst="rightArrow">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lumMod val="60000"/>
                    <a:lumOff val="40000"/>
                  </a:schemeClr>
                </a:solidFill>
              </a:rPr>
              <a:t>Procédé de mesure in situ </a:t>
            </a:r>
            <a:endParaRPr lang="fr-FR" dirty="0">
              <a:solidFill>
                <a:schemeClr val="tx2">
                  <a:lumMod val="60000"/>
                  <a:lumOff val="40000"/>
                </a:schemeClr>
              </a:solidFill>
            </a:endParaRPr>
          </a:p>
        </p:txBody>
      </p:sp>
      <p:sp>
        <p:nvSpPr>
          <p:cNvPr id="9" name="ZoneTexte 8"/>
          <p:cNvSpPr txBox="1"/>
          <p:nvPr/>
        </p:nvSpPr>
        <p:spPr>
          <a:xfrm>
            <a:off x="7283152" y="692696"/>
            <a:ext cx="1465312" cy="584775"/>
          </a:xfrm>
          <a:prstGeom prst="rect">
            <a:avLst/>
          </a:prstGeom>
          <a:noFill/>
        </p:spPr>
        <p:txBody>
          <a:bodyPr wrap="square" rtlCol="0">
            <a:spAutoFit/>
          </a:bodyPr>
          <a:lstStyle/>
          <a:p>
            <a:pPr algn="ctr"/>
            <a:r>
              <a:rPr lang="fr-FR" sz="1600" b="1" dirty="0" err="1" smtClean="0"/>
              <a:t>Mesurande</a:t>
            </a:r>
            <a:endParaRPr lang="fr-FR" sz="1600" b="1" dirty="0" smtClean="0"/>
          </a:p>
          <a:p>
            <a:pPr algn="ctr"/>
            <a:r>
              <a:rPr lang="fr-FR" sz="1600" b="1" dirty="0"/>
              <a:t>+</a:t>
            </a:r>
            <a:r>
              <a:rPr lang="fr-FR" sz="1600" b="1" dirty="0" smtClean="0"/>
              <a:t> Erreur</a:t>
            </a:r>
          </a:p>
        </p:txBody>
      </p:sp>
      <p:sp>
        <p:nvSpPr>
          <p:cNvPr id="10" name="ZoneTexte 9"/>
          <p:cNvSpPr txBox="1"/>
          <p:nvPr/>
        </p:nvSpPr>
        <p:spPr>
          <a:xfrm>
            <a:off x="35513" y="2099714"/>
            <a:ext cx="9000983" cy="307777"/>
          </a:xfrm>
          <a:prstGeom prst="rect">
            <a:avLst/>
          </a:prstGeom>
          <a:solidFill>
            <a:schemeClr val="accent3"/>
          </a:solidFill>
          <a:ln>
            <a:noFill/>
          </a:ln>
        </p:spPr>
        <p:txBody>
          <a:bodyPr wrap="square" rtlCol="0">
            <a:spAutoFit/>
          </a:bodyPr>
          <a:lstStyle/>
          <a:p>
            <a:r>
              <a:rPr lang="fr-FR" sz="1400" dirty="0" smtClean="0"/>
              <a:t>Choix instrument       Etalonnage           Déploiement    Vérification          Qualification/correction     Exploitation</a:t>
            </a:r>
            <a:endParaRPr lang="fr-FR" sz="1400" dirty="0"/>
          </a:p>
        </p:txBody>
      </p:sp>
      <p:cxnSp>
        <p:nvCxnSpPr>
          <p:cNvPr id="11" name="Connecteur droit avec flèche 10"/>
          <p:cNvCxnSpPr/>
          <p:nvPr/>
        </p:nvCxnSpPr>
        <p:spPr>
          <a:xfrm flipH="1">
            <a:off x="7576343" y="1281828"/>
            <a:ext cx="316882"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8152883" y="1285930"/>
            <a:ext cx="322806"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59864" y="1522841"/>
            <a:ext cx="1193019" cy="477054"/>
          </a:xfrm>
          <a:prstGeom prst="rect">
            <a:avLst/>
          </a:prstGeom>
        </p:spPr>
        <p:txBody>
          <a:bodyPr wrap="none">
            <a:spAutoFit/>
          </a:bodyPr>
          <a:lstStyle/>
          <a:p>
            <a:pPr algn="ctr"/>
            <a:r>
              <a:rPr lang="fr-FR" sz="1400" b="1" dirty="0" smtClean="0"/>
              <a:t>Systématique</a:t>
            </a:r>
          </a:p>
          <a:p>
            <a:pPr algn="ctr"/>
            <a:r>
              <a:rPr lang="fr-FR" sz="1100" b="1" dirty="0" smtClean="0"/>
              <a:t>Ex: Biais</a:t>
            </a:r>
            <a:endParaRPr lang="fr-FR" sz="1100" b="1" dirty="0"/>
          </a:p>
        </p:txBody>
      </p:sp>
      <p:sp>
        <p:nvSpPr>
          <p:cNvPr id="14" name="Rectangle 13"/>
          <p:cNvSpPr/>
          <p:nvPr/>
        </p:nvSpPr>
        <p:spPr>
          <a:xfrm>
            <a:off x="8103101" y="1495236"/>
            <a:ext cx="1005403" cy="646331"/>
          </a:xfrm>
          <a:prstGeom prst="rect">
            <a:avLst/>
          </a:prstGeom>
        </p:spPr>
        <p:txBody>
          <a:bodyPr wrap="none">
            <a:spAutoFit/>
          </a:bodyPr>
          <a:lstStyle/>
          <a:p>
            <a:pPr algn="ctr"/>
            <a:r>
              <a:rPr lang="fr-FR" sz="1400" b="1" dirty="0" smtClean="0"/>
              <a:t>Aléatoire</a:t>
            </a:r>
          </a:p>
          <a:p>
            <a:pPr algn="ctr"/>
            <a:r>
              <a:rPr lang="fr-FR" sz="1100" b="1" dirty="0" smtClean="0"/>
              <a:t>Ex: Dispersion</a:t>
            </a:r>
          </a:p>
          <a:p>
            <a:pPr algn="ctr"/>
            <a:r>
              <a:rPr lang="fr-FR" sz="1100" b="1" dirty="0" smtClean="0"/>
              <a:t>(écart-type)</a:t>
            </a:r>
            <a:endParaRPr lang="fr-FR" sz="1100" b="1" dirty="0"/>
          </a:p>
        </p:txBody>
      </p:sp>
      <p:sp>
        <p:nvSpPr>
          <p:cNvPr id="15" name="ZoneTexte 14"/>
          <p:cNvSpPr txBox="1"/>
          <p:nvPr/>
        </p:nvSpPr>
        <p:spPr>
          <a:xfrm>
            <a:off x="35496" y="2798351"/>
            <a:ext cx="1296144" cy="276999"/>
          </a:xfrm>
          <a:prstGeom prst="rect">
            <a:avLst/>
          </a:prstGeom>
          <a:noFill/>
        </p:spPr>
        <p:txBody>
          <a:bodyPr wrap="square" rtlCol="0">
            <a:spAutoFit/>
          </a:bodyPr>
          <a:lstStyle/>
          <a:p>
            <a:r>
              <a:rPr lang="fr-FR" sz="1200" dirty="0" smtClean="0">
                <a:solidFill>
                  <a:srgbClr val="FFC000"/>
                </a:solidFill>
              </a:rPr>
              <a:t>U instrumentale</a:t>
            </a:r>
            <a:endParaRPr lang="fr-FR" sz="1200" dirty="0">
              <a:solidFill>
                <a:srgbClr val="FFC000"/>
              </a:solidFill>
            </a:endParaRPr>
          </a:p>
        </p:txBody>
      </p:sp>
      <p:sp>
        <p:nvSpPr>
          <p:cNvPr id="16" name="ZoneTexte 15"/>
          <p:cNvSpPr txBox="1"/>
          <p:nvPr/>
        </p:nvSpPr>
        <p:spPr>
          <a:xfrm>
            <a:off x="1598561" y="2790800"/>
            <a:ext cx="1389263" cy="276999"/>
          </a:xfrm>
          <a:prstGeom prst="rect">
            <a:avLst/>
          </a:prstGeom>
          <a:noFill/>
        </p:spPr>
        <p:txBody>
          <a:bodyPr wrap="square" rtlCol="0">
            <a:spAutoFit/>
          </a:bodyPr>
          <a:lstStyle/>
          <a:p>
            <a:r>
              <a:rPr lang="fr-FR" sz="1200" dirty="0" smtClean="0">
                <a:solidFill>
                  <a:srgbClr val="FFC000"/>
                </a:solidFill>
              </a:rPr>
              <a:t>U étalonnage</a:t>
            </a:r>
            <a:endParaRPr lang="fr-FR" sz="1200" dirty="0">
              <a:solidFill>
                <a:srgbClr val="FFC000"/>
              </a:solidFill>
            </a:endParaRPr>
          </a:p>
        </p:txBody>
      </p:sp>
      <p:sp>
        <p:nvSpPr>
          <p:cNvPr id="17" name="ZoneTexte 16"/>
          <p:cNvSpPr txBox="1"/>
          <p:nvPr/>
        </p:nvSpPr>
        <p:spPr>
          <a:xfrm>
            <a:off x="2894705" y="2790800"/>
            <a:ext cx="1389263" cy="276999"/>
          </a:xfrm>
          <a:prstGeom prst="rect">
            <a:avLst/>
          </a:prstGeom>
          <a:noFill/>
        </p:spPr>
        <p:txBody>
          <a:bodyPr wrap="square" rtlCol="0">
            <a:spAutoFit/>
          </a:bodyPr>
          <a:lstStyle/>
          <a:p>
            <a:r>
              <a:rPr lang="fr-FR" sz="1200" dirty="0" smtClean="0">
                <a:solidFill>
                  <a:srgbClr val="FFC000"/>
                </a:solidFill>
              </a:rPr>
              <a:t>U in situ  </a:t>
            </a:r>
            <a:endParaRPr lang="fr-FR" sz="1200" dirty="0">
              <a:solidFill>
                <a:srgbClr val="FFC000"/>
              </a:solidFill>
            </a:endParaRPr>
          </a:p>
        </p:txBody>
      </p:sp>
      <p:sp>
        <p:nvSpPr>
          <p:cNvPr id="18" name="ZoneTexte 17"/>
          <p:cNvSpPr txBox="1"/>
          <p:nvPr/>
        </p:nvSpPr>
        <p:spPr>
          <a:xfrm>
            <a:off x="3949591" y="2790800"/>
            <a:ext cx="1558513" cy="461665"/>
          </a:xfrm>
          <a:prstGeom prst="rect">
            <a:avLst/>
          </a:prstGeom>
          <a:noFill/>
          <a:ln>
            <a:noFill/>
          </a:ln>
        </p:spPr>
        <p:txBody>
          <a:bodyPr wrap="square" rtlCol="0">
            <a:spAutoFit/>
          </a:bodyPr>
          <a:lstStyle/>
          <a:p>
            <a:r>
              <a:rPr lang="fr-FR" sz="1200" dirty="0" smtClean="0">
                <a:solidFill>
                  <a:srgbClr val="FFC000"/>
                </a:solidFill>
              </a:rPr>
              <a:t>U étalonnage </a:t>
            </a:r>
          </a:p>
          <a:p>
            <a:r>
              <a:rPr lang="fr-FR" sz="1200" dirty="0" smtClean="0">
                <a:solidFill>
                  <a:srgbClr val="FFC000"/>
                </a:solidFill>
              </a:rPr>
              <a:t>post-déploiement</a:t>
            </a:r>
            <a:endParaRPr lang="fr-FR" sz="1200" dirty="0">
              <a:solidFill>
                <a:srgbClr val="FFC000"/>
              </a:solidFill>
            </a:endParaRPr>
          </a:p>
        </p:txBody>
      </p:sp>
      <p:sp>
        <p:nvSpPr>
          <p:cNvPr id="19" name="ZoneTexte 18"/>
          <p:cNvSpPr txBox="1"/>
          <p:nvPr/>
        </p:nvSpPr>
        <p:spPr>
          <a:xfrm>
            <a:off x="5364087" y="2790799"/>
            <a:ext cx="1593660" cy="276999"/>
          </a:xfrm>
          <a:prstGeom prst="rect">
            <a:avLst/>
          </a:prstGeom>
          <a:noFill/>
          <a:ln>
            <a:noFill/>
          </a:ln>
        </p:spPr>
        <p:txBody>
          <a:bodyPr wrap="square" rtlCol="0">
            <a:spAutoFit/>
          </a:bodyPr>
          <a:lstStyle/>
          <a:p>
            <a:r>
              <a:rPr lang="fr-FR" sz="1200" dirty="0" smtClean="0">
                <a:solidFill>
                  <a:srgbClr val="FFC000"/>
                </a:solidFill>
              </a:rPr>
              <a:t>U grandeur corrigée</a:t>
            </a:r>
          </a:p>
        </p:txBody>
      </p:sp>
      <p:sp>
        <p:nvSpPr>
          <p:cNvPr id="20" name="ZoneTexte 19"/>
          <p:cNvSpPr txBox="1"/>
          <p:nvPr/>
        </p:nvSpPr>
        <p:spPr>
          <a:xfrm>
            <a:off x="35496" y="2532385"/>
            <a:ext cx="2052228" cy="307777"/>
          </a:xfrm>
          <a:prstGeom prst="rect">
            <a:avLst/>
          </a:prstGeom>
          <a:noFill/>
        </p:spPr>
        <p:txBody>
          <a:bodyPr wrap="square" rtlCol="0">
            <a:spAutoFit/>
          </a:bodyPr>
          <a:lstStyle/>
          <a:p>
            <a:r>
              <a:rPr lang="fr-FR" sz="1400" b="1" dirty="0" smtClean="0">
                <a:solidFill>
                  <a:srgbClr val="FFC000"/>
                </a:solidFill>
              </a:rPr>
              <a:t>Incertitudes:</a:t>
            </a:r>
            <a:endParaRPr lang="fr-FR" sz="1400" b="1" dirty="0">
              <a:solidFill>
                <a:srgbClr val="FFC000"/>
              </a:solidFill>
            </a:endParaRPr>
          </a:p>
        </p:txBody>
      </p:sp>
      <p:sp>
        <p:nvSpPr>
          <p:cNvPr id="21" name="Rectangle 20"/>
          <p:cNvSpPr/>
          <p:nvPr/>
        </p:nvSpPr>
        <p:spPr>
          <a:xfrm>
            <a:off x="35496" y="2532384"/>
            <a:ext cx="8978542" cy="151866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22" name="ZoneTexte 21"/>
          <p:cNvSpPr txBox="1"/>
          <p:nvPr/>
        </p:nvSpPr>
        <p:spPr>
          <a:xfrm>
            <a:off x="40259" y="3144452"/>
            <a:ext cx="1422184" cy="584775"/>
          </a:xfrm>
          <a:prstGeom prst="rect">
            <a:avLst/>
          </a:prstGeom>
          <a:noFill/>
        </p:spPr>
        <p:txBody>
          <a:bodyPr wrap="none" rtlCol="0">
            <a:spAutoFit/>
          </a:bodyPr>
          <a:lstStyle/>
          <a:p>
            <a:r>
              <a:rPr lang="fr-FR" sz="800" dirty="0" smtClean="0"/>
              <a:t>U résolution </a:t>
            </a:r>
            <a:r>
              <a:rPr lang="fr-FR" sz="800" dirty="0" err="1" smtClean="0"/>
              <a:t>Ref</a:t>
            </a:r>
            <a:r>
              <a:rPr lang="fr-FR" sz="800" dirty="0" smtClean="0"/>
              <a:t> = 0,0001°C</a:t>
            </a:r>
          </a:p>
          <a:p>
            <a:r>
              <a:rPr lang="fr-FR" sz="800" dirty="0" err="1" smtClean="0"/>
              <a:t>Cryobain</a:t>
            </a:r>
            <a:r>
              <a:rPr lang="fr-FR" sz="800" dirty="0" smtClean="0"/>
              <a:t> = 0,005°C</a:t>
            </a:r>
          </a:p>
          <a:p>
            <a:r>
              <a:rPr lang="fr-FR" sz="800" dirty="0" err="1" smtClean="0"/>
              <a:t>Urésolution</a:t>
            </a:r>
            <a:r>
              <a:rPr lang="fr-FR" sz="800" dirty="0" smtClean="0"/>
              <a:t> MP7 = 0,013°C</a:t>
            </a:r>
          </a:p>
          <a:p>
            <a:r>
              <a:rPr lang="fr-FR" sz="800" dirty="0" err="1" smtClean="0"/>
              <a:t>Urésolution</a:t>
            </a:r>
            <a:r>
              <a:rPr lang="fr-FR" sz="800" dirty="0" smtClean="0"/>
              <a:t> SBE37 = 0,0001°C</a:t>
            </a:r>
            <a:endParaRPr lang="fr-FR" sz="800" dirty="0"/>
          </a:p>
        </p:txBody>
      </p:sp>
      <p:sp>
        <p:nvSpPr>
          <p:cNvPr id="23" name="ZoneTexte 22"/>
          <p:cNvSpPr txBox="1"/>
          <p:nvPr/>
        </p:nvSpPr>
        <p:spPr>
          <a:xfrm>
            <a:off x="1497786" y="3122965"/>
            <a:ext cx="1287669" cy="954107"/>
          </a:xfrm>
          <a:prstGeom prst="rect">
            <a:avLst/>
          </a:prstGeom>
          <a:noFill/>
        </p:spPr>
        <p:txBody>
          <a:bodyPr wrap="square" rtlCol="0">
            <a:spAutoFit/>
          </a:bodyPr>
          <a:lstStyle/>
          <a:p>
            <a:r>
              <a:rPr lang="fr-FR" sz="800" dirty="0" err="1" smtClean="0"/>
              <a:t>Urésolution</a:t>
            </a:r>
            <a:r>
              <a:rPr lang="fr-FR" sz="800" dirty="0" smtClean="0"/>
              <a:t> MP7 = 0,013°C</a:t>
            </a:r>
          </a:p>
          <a:p>
            <a:r>
              <a:rPr lang="fr-FR" sz="800" dirty="0" err="1" smtClean="0"/>
              <a:t>Uaccuracy</a:t>
            </a:r>
            <a:r>
              <a:rPr lang="fr-FR" sz="800" dirty="0" smtClean="0"/>
              <a:t> SBE37 = 0,001°C (étendue 0,002°C)</a:t>
            </a:r>
          </a:p>
          <a:p>
            <a:r>
              <a:rPr lang="fr-FR" sz="800" dirty="0" smtClean="0"/>
              <a:t>U étalonnage MP7 = 0,03°C (étendue 0,06)</a:t>
            </a:r>
          </a:p>
        </p:txBody>
      </p:sp>
      <p:sp>
        <p:nvSpPr>
          <p:cNvPr id="24" name="ZoneTexte 23"/>
          <p:cNvSpPr txBox="1"/>
          <p:nvPr/>
        </p:nvSpPr>
        <p:spPr>
          <a:xfrm>
            <a:off x="2662617" y="3140968"/>
            <a:ext cx="1300356" cy="338554"/>
          </a:xfrm>
          <a:prstGeom prst="rect">
            <a:avLst/>
          </a:prstGeom>
          <a:noFill/>
        </p:spPr>
        <p:txBody>
          <a:bodyPr wrap="none" rtlCol="0">
            <a:spAutoFit/>
          </a:bodyPr>
          <a:lstStyle/>
          <a:p>
            <a:r>
              <a:rPr lang="fr-FR" sz="800" dirty="0" smtClean="0"/>
              <a:t>U= 0,14°C (étendue 0,28)</a:t>
            </a:r>
          </a:p>
          <a:p>
            <a:r>
              <a:rPr lang="fr-FR" sz="800" dirty="0" smtClean="0"/>
              <a:t>U milieu = 0,03°C</a:t>
            </a:r>
          </a:p>
        </p:txBody>
      </p:sp>
      <p:sp>
        <p:nvSpPr>
          <p:cNvPr id="25" name="ZoneTexte 24"/>
          <p:cNvSpPr txBox="1"/>
          <p:nvPr/>
        </p:nvSpPr>
        <p:spPr>
          <a:xfrm>
            <a:off x="7596336" y="3183359"/>
            <a:ext cx="1260943" cy="461665"/>
          </a:xfrm>
          <a:prstGeom prst="rect">
            <a:avLst/>
          </a:prstGeom>
          <a:noFill/>
        </p:spPr>
        <p:txBody>
          <a:bodyPr wrap="square" rtlCol="0">
            <a:spAutoFit/>
          </a:bodyPr>
          <a:lstStyle/>
          <a:p>
            <a:r>
              <a:rPr lang="fr-FR" sz="800" dirty="0" smtClean="0"/>
              <a:t>U= 0,1 à 0,7°C </a:t>
            </a:r>
          </a:p>
          <a:p>
            <a:r>
              <a:rPr lang="fr-FR" sz="800" dirty="0" smtClean="0"/>
              <a:t>(U globale chronique Kennedy et al.)</a:t>
            </a:r>
          </a:p>
        </p:txBody>
      </p:sp>
      <p:sp>
        <p:nvSpPr>
          <p:cNvPr id="26" name="Rectangle 25"/>
          <p:cNvSpPr/>
          <p:nvPr/>
        </p:nvSpPr>
        <p:spPr>
          <a:xfrm>
            <a:off x="22458" y="4100118"/>
            <a:ext cx="9014038" cy="13910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27" name="ZoneTexte 26"/>
          <p:cNvSpPr txBox="1"/>
          <p:nvPr/>
        </p:nvSpPr>
        <p:spPr>
          <a:xfrm>
            <a:off x="57953" y="4288304"/>
            <a:ext cx="1252814" cy="738664"/>
          </a:xfrm>
          <a:prstGeom prst="rect">
            <a:avLst/>
          </a:prstGeom>
          <a:noFill/>
          <a:ln>
            <a:noFill/>
          </a:ln>
        </p:spPr>
        <p:txBody>
          <a:bodyPr wrap="square" rtlCol="0">
            <a:spAutoFit/>
          </a:bodyPr>
          <a:lstStyle/>
          <a:p>
            <a:endParaRPr lang="fr-FR" sz="1050" dirty="0" smtClean="0">
              <a:solidFill>
                <a:srgbClr val="00B050"/>
              </a:solidFill>
            </a:endParaRPr>
          </a:p>
          <a:p>
            <a:pPr marL="171450" indent="-171450">
              <a:buFont typeface="Arial" panose="020B0604020202020204" pitchFamily="34" charset="0"/>
              <a:buChar char="•"/>
            </a:pPr>
            <a:r>
              <a:rPr lang="fr-FR" sz="1050" dirty="0" smtClean="0">
                <a:solidFill>
                  <a:srgbClr val="00B050"/>
                </a:solidFill>
              </a:rPr>
              <a:t>EMT résolution instrumentale </a:t>
            </a:r>
          </a:p>
          <a:p>
            <a:endParaRPr lang="fr-FR" sz="1050" dirty="0" smtClean="0">
              <a:solidFill>
                <a:srgbClr val="00B050"/>
              </a:solidFill>
            </a:endParaRPr>
          </a:p>
        </p:txBody>
      </p:sp>
      <p:sp>
        <p:nvSpPr>
          <p:cNvPr id="28" name="ZoneTexte 27"/>
          <p:cNvSpPr txBox="1"/>
          <p:nvPr/>
        </p:nvSpPr>
        <p:spPr>
          <a:xfrm>
            <a:off x="2785456" y="4319082"/>
            <a:ext cx="1385755" cy="553998"/>
          </a:xfrm>
          <a:prstGeom prst="rect">
            <a:avLst/>
          </a:prstGeom>
          <a:noFill/>
          <a:ln>
            <a:noFill/>
          </a:ln>
        </p:spPr>
        <p:txBody>
          <a:bodyPr wrap="square" rtlCol="0">
            <a:spAutoFit/>
          </a:bodyPr>
          <a:lstStyle/>
          <a:p>
            <a:pPr marL="171450" indent="-171450">
              <a:buFont typeface="Arial" panose="020B0604020202020204" pitchFamily="34" charset="0"/>
              <a:buChar char="•"/>
            </a:pPr>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in situ</a:t>
            </a:r>
            <a:endParaRPr lang="fr-FR" sz="1000" dirty="0">
              <a:solidFill>
                <a:srgbClr val="00B050"/>
              </a:solidFill>
            </a:endParaRPr>
          </a:p>
          <a:p>
            <a:endParaRPr lang="fr-FR" sz="1000" dirty="0" smtClean="0">
              <a:solidFill>
                <a:srgbClr val="00B050"/>
              </a:solidFill>
            </a:endParaRPr>
          </a:p>
        </p:txBody>
      </p:sp>
      <p:sp>
        <p:nvSpPr>
          <p:cNvPr id="29" name="ZoneTexte 28"/>
          <p:cNvSpPr txBox="1"/>
          <p:nvPr/>
        </p:nvSpPr>
        <p:spPr>
          <a:xfrm>
            <a:off x="5038832" y="4305402"/>
            <a:ext cx="1859881" cy="400110"/>
          </a:xfrm>
          <a:prstGeom prst="rect">
            <a:avLst/>
          </a:prstGeom>
          <a:noFill/>
          <a:ln>
            <a:noFill/>
          </a:ln>
        </p:spPr>
        <p:txBody>
          <a:bodyPr wrap="square" rtlCol="0">
            <a:spAutoFit/>
          </a:bodyPr>
          <a:lstStyle/>
          <a:p>
            <a:pPr marL="171450" indent="-171450">
              <a:buFont typeface="Arial" panose="020B0604020202020204" pitchFamily="34" charset="0"/>
              <a:buChar char="•"/>
            </a:pPr>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qualification</a:t>
            </a:r>
          </a:p>
        </p:txBody>
      </p:sp>
      <p:sp>
        <p:nvSpPr>
          <p:cNvPr id="30" name="ZoneTexte 29"/>
          <p:cNvSpPr txBox="1"/>
          <p:nvPr/>
        </p:nvSpPr>
        <p:spPr>
          <a:xfrm>
            <a:off x="3949336" y="4328629"/>
            <a:ext cx="1089496" cy="1015663"/>
          </a:xfrm>
          <a:prstGeom prst="rect">
            <a:avLst/>
          </a:prstGeom>
          <a:noFill/>
          <a:ln>
            <a:noFill/>
          </a:ln>
        </p:spPr>
        <p:txBody>
          <a:bodyPr wrap="square" rtlCol="0">
            <a:spAutoFit/>
          </a:bodyPr>
          <a:lstStyle/>
          <a:p>
            <a:pPr marL="171450" indent="-171450">
              <a:buFont typeface="Arial" panose="020B0604020202020204" pitchFamily="34" charset="0"/>
              <a:buChar char="•"/>
            </a:pPr>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étalonnage post-déploiement</a:t>
            </a:r>
          </a:p>
          <a:p>
            <a:endParaRPr lang="fr-FR" sz="1000" dirty="0" smtClean="0">
              <a:solidFill>
                <a:srgbClr val="00B050"/>
              </a:solidFill>
            </a:endParaRPr>
          </a:p>
        </p:txBody>
      </p:sp>
      <p:sp>
        <p:nvSpPr>
          <p:cNvPr id="31" name="ZoneTexte 30"/>
          <p:cNvSpPr txBox="1"/>
          <p:nvPr/>
        </p:nvSpPr>
        <p:spPr>
          <a:xfrm>
            <a:off x="6898713" y="4288304"/>
            <a:ext cx="2137782" cy="400110"/>
          </a:xfrm>
          <a:prstGeom prst="rect">
            <a:avLst/>
          </a:prstGeom>
          <a:noFill/>
          <a:ln>
            <a:noFill/>
          </a:ln>
        </p:spPr>
        <p:txBody>
          <a:bodyPr wrap="square" rtlCol="0">
            <a:spAutoFit/>
          </a:bodyPr>
          <a:lstStyle/>
          <a:p>
            <a:endParaRPr lang="fr-FR" sz="1000" dirty="0" smtClean="0">
              <a:solidFill>
                <a:srgbClr val="00B050"/>
              </a:solidFill>
            </a:endParaRPr>
          </a:p>
          <a:p>
            <a:pPr marL="171450" indent="-171450">
              <a:buFont typeface="Arial" panose="020B0604020202020204" pitchFamily="34" charset="0"/>
              <a:buChar char="•"/>
            </a:pPr>
            <a:r>
              <a:rPr lang="fr-FR" sz="1000" dirty="0" smtClean="0">
                <a:solidFill>
                  <a:srgbClr val="00B050"/>
                </a:solidFill>
              </a:rPr>
              <a:t>EMT scientifique </a:t>
            </a:r>
          </a:p>
        </p:txBody>
      </p:sp>
      <p:sp>
        <p:nvSpPr>
          <p:cNvPr id="32" name="ZoneTexte 31"/>
          <p:cNvSpPr txBox="1"/>
          <p:nvPr/>
        </p:nvSpPr>
        <p:spPr>
          <a:xfrm>
            <a:off x="1310767" y="4317596"/>
            <a:ext cx="1252814" cy="738664"/>
          </a:xfrm>
          <a:prstGeom prst="rect">
            <a:avLst/>
          </a:prstGeom>
          <a:noFill/>
          <a:ln>
            <a:noFill/>
          </a:ln>
        </p:spPr>
        <p:txBody>
          <a:bodyPr wrap="square" rtlCol="0">
            <a:spAutoFit/>
          </a:bodyPr>
          <a:lstStyle/>
          <a:p>
            <a:endParaRPr lang="fr-FR" sz="1050" dirty="0" smtClean="0">
              <a:solidFill>
                <a:srgbClr val="00B050"/>
              </a:solidFill>
            </a:endParaRPr>
          </a:p>
          <a:p>
            <a:pPr marL="171450" indent="-171450">
              <a:buFont typeface="Arial" panose="020B0604020202020204" pitchFamily="34" charset="0"/>
              <a:buChar char="•"/>
            </a:pPr>
            <a:r>
              <a:rPr lang="fr-FR" sz="1050" dirty="0" smtClean="0">
                <a:solidFill>
                  <a:srgbClr val="00B050"/>
                </a:solidFill>
              </a:rPr>
              <a:t>EMT étalonnage</a:t>
            </a:r>
          </a:p>
          <a:p>
            <a:endParaRPr lang="fr-FR" sz="1050" dirty="0" smtClean="0">
              <a:solidFill>
                <a:srgbClr val="00B050"/>
              </a:solidFill>
            </a:endParaRPr>
          </a:p>
          <a:p>
            <a:endParaRPr lang="fr-FR" sz="1050" dirty="0" smtClean="0">
              <a:solidFill>
                <a:srgbClr val="00B050"/>
              </a:solidFill>
            </a:endParaRPr>
          </a:p>
        </p:txBody>
      </p:sp>
      <p:sp>
        <p:nvSpPr>
          <p:cNvPr id="33" name="ZoneTexte 32"/>
          <p:cNvSpPr txBox="1"/>
          <p:nvPr/>
        </p:nvSpPr>
        <p:spPr>
          <a:xfrm rot="10800000">
            <a:off x="1127934" y="4385177"/>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34" name="ZoneTexte 33"/>
          <p:cNvSpPr txBox="1"/>
          <p:nvPr/>
        </p:nvSpPr>
        <p:spPr>
          <a:xfrm rot="10800000">
            <a:off x="2499232" y="4440125"/>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35" name="ZoneTexte 34"/>
          <p:cNvSpPr txBox="1"/>
          <p:nvPr/>
        </p:nvSpPr>
        <p:spPr>
          <a:xfrm rot="10800000">
            <a:off x="3692434" y="4440125"/>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36" name="ZoneTexte 35"/>
          <p:cNvSpPr txBox="1"/>
          <p:nvPr/>
        </p:nvSpPr>
        <p:spPr>
          <a:xfrm rot="10800000">
            <a:off x="6723910" y="4440126"/>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37" name="ZoneTexte 36"/>
          <p:cNvSpPr txBox="1"/>
          <p:nvPr/>
        </p:nvSpPr>
        <p:spPr>
          <a:xfrm rot="10800000">
            <a:off x="4810481" y="4440125"/>
            <a:ext cx="312906" cy="400110"/>
          </a:xfrm>
          <a:prstGeom prst="rect">
            <a:avLst/>
          </a:prstGeom>
          <a:noFill/>
        </p:spPr>
        <p:txBody>
          <a:bodyPr wrap="none" rtlCol="0">
            <a:spAutoFit/>
          </a:bodyPr>
          <a:lstStyle/>
          <a:p>
            <a:r>
              <a:rPr lang="fr-FR" sz="2000" b="1" dirty="0" smtClean="0">
                <a:solidFill>
                  <a:srgbClr val="00B050"/>
                </a:solidFill>
              </a:rPr>
              <a:t>&gt;</a:t>
            </a:r>
            <a:endParaRPr lang="fr-FR" sz="2000" b="1" dirty="0">
              <a:solidFill>
                <a:srgbClr val="00B050"/>
              </a:solidFill>
            </a:endParaRPr>
          </a:p>
        </p:txBody>
      </p:sp>
      <p:sp>
        <p:nvSpPr>
          <p:cNvPr id="39" name="Rectangle 38"/>
          <p:cNvSpPr/>
          <p:nvPr/>
        </p:nvSpPr>
        <p:spPr>
          <a:xfrm>
            <a:off x="62716" y="4157431"/>
            <a:ext cx="2168927" cy="338554"/>
          </a:xfrm>
          <a:prstGeom prst="rect">
            <a:avLst/>
          </a:prstGeom>
        </p:spPr>
        <p:txBody>
          <a:bodyPr wrap="none">
            <a:spAutoFit/>
          </a:bodyPr>
          <a:lstStyle/>
          <a:p>
            <a:r>
              <a:rPr lang="fr-FR" sz="1600" b="1" dirty="0" smtClean="0">
                <a:solidFill>
                  <a:srgbClr val="00B050"/>
                </a:solidFill>
              </a:rPr>
              <a:t>Critères de vérification:</a:t>
            </a:r>
            <a:endParaRPr lang="fr-FR" sz="1600" b="1" dirty="0">
              <a:solidFill>
                <a:srgbClr val="00B050"/>
              </a:solidFill>
            </a:endParaRPr>
          </a:p>
        </p:txBody>
      </p:sp>
      <p:sp>
        <p:nvSpPr>
          <p:cNvPr id="40" name="Rectangle 39"/>
          <p:cNvSpPr/>
          <p:nvPr/>
        </p:nvSpPr>
        <p:spPr>
          <a:xfrm>
            <a:off x="6685192" y="4785287"/>
            <a:ext cx="2179216" cy="707886"/>
          </a:xfrm>
          <a:prstGeom prst="rect">
            <a:avLst/>
          </a:prstGeom>
        </p:spPr>
        <p:txBody>
          <a:bodyPr wrap="square">
            <a:spAutoFit/>
          </a:bodyPr>
          <a:lstStyle/>
          <a:p>
            <a:pPr marL="171450" indent="-171450">
              <a:buFont typeface="Arial" panose="020B0604020202020204" pitchFamily="34" charset="0"/>
              <a:buChar char="•"/>
            </a:pPr>
            <a:r>
              <a:rPr lang="fr-FR" sz="800" dirty="0" err="1" smtClean="0"/>
              <a:t>Histo</a:t>
            </a:r>
            <a:r>
              <a:rPr lang="fr-FR" sz="800" dirty="0" smtClean="0"/>
              <a:t>: 10*U </a:t>
            </a:r>
            <a:r>
              <a:rPr lang="fr-FR" sz="800" dirty="0"/>
              <a:t>résolution </a:t>
            </a:r>
            <a:r>
              <a:rPr lang="fr-FR" sz="800" dirty="0" err="1"/>
              <a:t>Ref</a:t>
            </a:r>
            <a:r>
              <a:rPr lang="fr-FR" sz="800" dirty="0"/>
              <a:t> = </a:t>
            </a:r>
            <a:r>
              <a:rPr lang="fr-FR" sz="800" dirty="0" smtClean="0"/>
              <a:t>0,13°C</a:t>
            </a:r>
          </a:p>
          <a:p>
            <a:pPr marL="171450" indent="-171450">
              <a:buFont typeface="Arial" panose="020B0604020202020204" pitchFamily="34" charset="0"/>
              <a:buChar char="•"/>
            </a:pPr>
            <a:r>
              <a:rPr lang="fr-FR" sz="800" dirty="0" smtClean="0"/>
              <a:t>Recommandation précision SOERE SST: 0,01°C (profond : </a:t>
            </a:r>
            <a:r>
              <a:rPr lang="fr-FR" sz="800" dirty="0" err="1" smtClean="0"/>
              <a:t>Deep</a:t>
            </a:r>
            <a:r>
              <a:rPr lang="fr-FR" sz="800" dirty="0" smtClean="0"/>
              <a:t> </a:t>
            </a:r>
            <a:r>
              <a:rPr lang="fr-FR" sz="800" dirty="0" err="1" smtClean="0"/>
              <a:t>Argo</a:t>
            </a:r>
            <a:r>
              <a:rPr lang="fr-FR" sz="800" dirty="0" smtClean="0"/>
              <a:t> : 0,001°C)</a:t>
            </a:r>
          </a:p>
          <a:p>
            <a:pPr marL="171450" indent="-171450">
              <a:buFont typeface="Arial" panose="020B0604020202020204" pitchFamily="34" charset="0"/>
              <a:buChar char="•"/>
            </a:pPr>
            <a:r>
              <a:rPr lang="fr-FR" sz="800" dirty="0" smtClean="0"/>
              <a:t>Ecologie : 0,5°C</a:t>
            </a:r>
          </a:p>
          <a:p>
            <a:pPr marL="171450" indent="-171450">
              <a:buFont typeface="Arial" panose="020B0604020202020204" pitchFamily="34" charset="0"/>
              <a:buChar char="•"/>
            </a:pPr>
            <a:r>
              <a:rPr lang="fr-FR" sz="800" dirty="0" smtClean="0"/>
              <a:t>Modélisation : 1°C</a:t>
            </a:r>
            <a:endParaRPr lang="fr-FR" sz="800" dirty="0"/>
          </a:p>
        </p:txBody>
      </p:sp>
      <p:sp>
        <p:nvSpPr>
          <p:cNvPr id="41" name="Rectangle 40"/>
          <p:cNvSpPr/>
          <p:nvPr/>
        </p:nvSpPr>
        <p:spPr>
          <a:xfrm>
            <a:off x="3848886" y="5106717"/>
            <a:ext cx="1391728" cy="415498"/>
          </a:xfrm>
          <a:prstGeom prst="rect">
            <a:avLst/>
          </a:prstGeom>
        </p:spPr>
        <p:txBody>
          <a:bodyPr wrap="none">
            <a:spAutoFit/>
          </a:bodyPr>
          <a:lstStyle/>
          <a:p>
            <a:r>
              <a:rPr lang="fr-FR" sz="1050" i="1" dirty="0"/>
              <a:t>EMT= </a:t>
            </a:r>
            <a:r>
              <a:rPr lang="fr-FR" sz="1050" i="1" dirty="0" smtClean="0"/>
              <a:t>0,1°C (MP7)</a:t>
            </a:r>
          </a:p>
          <a:p>
            <a:r>
              <a:rPr lang="fr-FR" sz="1050" dirty="0" smtClean="0"/>
              <a:t>EMT </a:t>
            </a:r>
            <a:r>
              <a:rPr lang="fr-FR" sz="1050" dirty="0"/>
              <a:t>= </a:t>
            </a:r>
            <a:r>
              <a:rPr lang="fr-FR" sz="1050" dirty="0" smtClean="0"/>
              <a:t>0,002 </a:t>
            </a:r>
            <a:r>
              <a:rPr lang="fr-FR" sz="1050" dirty="0"/>
              <a:t>(</a:t>
            </a:r>
            <a:r>
              <a:rPr lang="fr-FR" sz="1050" dirty="0" err="1"/>
              <a:t>Seabird</a:t>
            </a:r>
            <a:r>
              <a:rPr lang="fr-FR" sz="1050" dirty="0"/>
              <a:t>)</a:t>
            </a:r>
          </a:p>
        </p:txBody>
      </p:sp>
      <p:sp>
        <p:nvSpPr>
          <p:cNvPr id="42" name="Rectangle 41"/>
          <p:cNvSpPr/>
          <p:nvPr/>
        </p:nvSpPr>
        <p:spPr>
          <a:xfrm>
            <a:off x="5312182" y="4840236"/>
            <a:ext cx="1313180" cy="646331"/>
          </a:xfrm>
          <a:prstGeom prst="rect">
            <a:avLst/>
          </a:prstGeom>
        </p:spPr>
        <p:txBody>
          <a:bodyPr wrap="none">
            <a:spAutoFit/>
          </a:bodyPr>
          <a:lstStyle/>
          <a:p>
            <a:r>
              <a:rPr lang="fr-FR" sz="900" dirty="0" err="1" smtClean="0"/>
              <a:t>EMTclim</a:t>
            </a:r>
            <a:r>
              <a:rPr lang="fr-FR" sz="900" dirty="0" smtClean="0"/>
              <a:t> (selon fenêtre)</a:t>
            </a:r>
          </a:p>
          <a:p>
            <a:r>
              <a:rPr lang="fr-FR" sz="900" dirty="0" smtClean="0"/>
              <a:t> décennale : 0,1°C</a:t>
            </a:r>
          </a:p>
          <a:p>
            <a:r>
              <a:rPr lang="fr-FR" sz="900" dirty="0" smtClean="0"/>
              <a:t>Annuelle : 4°C</a:t>
            </a:r>
          </a:p>
          <a:p>
            <a:endParaRPr lang="fr-FR" sz="900" dirty="0"/>
          </a:p>
        </p:txBody>
      </p:sp>
      <p:sp>
        <p:nvSpPr>
          <p:cNvPr id="43" name="ZoneTexte 42"/>
          <p:cNvSpPr txBox="1"/>
          <p:nvPr/>
        </p:nvSpPr>
        <p:spPr>
          <a:xfrm>
            <a:off x="122156" y="5858688"/>
            <a:ext cx="2505628" cy="738664"/>
          </a:xfrm>
          <a:prstGeom prst="rect">
            <a:avLst/>
          </a:prstGeom>
          <a:noFill/>
          <a:ln>
            <a:noFill/>
          </a:ln>
        </p:spPr>
        <p:txBody>
          <a:bodyPr wrap="square" rtlCol="0">
            <a:spAutoFit/>
          </a:bodyPr>
          <a:lstStyle/>
          <a:p>
            <a:endParaRPr lang="fr-FR" sz="1050" dirty="0" smtClean="0"/>
          </a:p>
          <a:p>
            <a:pPr marL="171450" indent="-171450">
              <a:buFont typeface="Arial" panose="020B0604020202020204" pitchFamily="34" charset="0"/>
              <a:buChar char="•"/>
            </a:pPr>
            <a:r>
              <a:rPr lang="fr-FR" sz="1050" dirty="0" smtClean="0"/>
              <a:t>Procédure d’« Estimation de l’incertitude d’étalonnage de la température  »</a:t>
            </a:r>
          </a:p>
        </p:txBody>
      </p:sp>
      <p:sp>
        <p:nvSpPr>
          <p:cNvPr id="44" name="Rectangle 43"/>
          <p:cNvSpPr/>
          <p:nvPr/>
        </p:nvSpPr>
        <p:spPr>
          <a:xfrm>
            <a:off x="40260" y="5522215"/>
            <a:ext cx="9010516" cy="12735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Rectangle 44"/>
          <p:cNvSpPr/>
          <p:nvPr/>
        </p:nvSpPr>
        <p:spPr>
          <a:xfrm>
            <a:off x="100517" y="5522215"/>
            <a:ext cx="3397084" cy="338554"/>
          </a:xfrm>
          <a:prstGeom prst="rect">
            <a:avLst/>
          </a:prstGeom>
        </p:spPr>
        <p:txBody>
          <a:bodyPr wrap="none">
            <a:spAutoFit/>
          </a:bodyPr>
          <a:lstStyle/>
          <a:p>
            <a:r>
              <a:rPr lang="fr-FR" sz="1600" b="1" dirty="0" smtClean="0"/>
              <a:t>Besoins de formalisation (à venir):</a:t>
            </a:r>
            <a:endParaRPr lang="fr-FR" sz="1600" b="1" dirty="0"/>
          </a:p>
        </p:txBody>
      </p:sp>
      <p:sp>
        <p:nvSpPr>
          <p:cNvPr id="46" name="ZoneTexte 45"/>
          <p:cNvSpPr txBox="1"/>
          <p:nvPr/>
        </p:nvSpPr>
        <p:spPr>
          <a:xfrm>
            <a:off x="2193180" y="5832050"/>
            <a:ext cx="2747244" cy="577081"/>
          </a:xfrm>
          <a:prstGeom prst="rect">
            <a:avLst/>
          </a:prstGeom>
          <a:noFill/>
          <a:ln>
            <a:noFill/>
          </a:ln>
        </p:spPr>
        <p:txBody>
          <a:bodyPr wrap="square" rtlCol="0">
            <a:spAutoFit/>
          </a:bodyPr>
          <a:lstStyle/>
          <a:p>
            <a:endParaRPr lang="fr-FR" sz="1050" dirty="0" smtClean="0"/>
          </a:p>
          <a:p>
            <a:pPr marL="171450" indent="-171450">
              <a:buFont typeface="Arial" panose="020B0604020202020204" pitchFamily="34" charset="0"/>
              <a:buChar char="•"/>
            </a:pPr>
            <a:r>
              <a:rPr lang="fr-FR" sz="1050" dirty="0" smtClean="0"/>
              <a:t>Procédure d’«  Estimation des incertitudes in situ »  »</a:t>
            </a:r>
          </a:p>
        </p:txBody>
      </p:sp>
      <p:sp>
        <p:nvSpPr>
          <p:cNvPr id="47" name="ZoneTexte 46"/>
          <p:cNvSpPr txBox="1"/>
          <p:nvPr/>
        </p:nvSpPr>
        <p:spPr>
          <a:xfrm>
            <a:off x="6660232" y="5805264"/>
            <a:ext cx="2312639" cy="738664"/>
          </a:xfrm>
          <a:prstGeom prst="rect">
            <a:avLst/>
          </a:prstGeom>
          <a:noFill/>
          <a:ln>
            <a:noFill/>
          </a:ln>
        </p:spPr>
        <p:txBody>
          <a:bodyPr wrap="square" rtlCol="0">
            <a:spAutoFit/>
          </a:bodyPr>
          <a:lstStyle/>
          <a:p>
            <a:pPr algn="r"/>
            <a:endParaRPr lang="fr-FR" sz="1050" dirty="0" smtClean="0"/>
          </a:p>
          <a:p>
            <a:pPr marL="171450" indent="-171450" algn="r">
              <a:buFont typeface="Arial" panose="020B0604020202020204" pitchFamily="34" charset="0"/>
              <a:buChar char="•"/>
            </a:pPr>
            <a:r>
              <a:rPr lang="fr-FR" sz="1050" dirty="0" smtClean="0"/>
              <a:t>Procédure d'«  Estimation des incertitudes réseau  par essai </a:t>
            </a:r>
            <a:r>
              <a:rPr lang="fr-FR" sz="1050" dirty="0" err="1" smtClean="0"/>
              <a:t>intercomparaison</a:t>
            </a:r>
            <a:r>
              <a:rPr lang="fr-FR" sz="1050" dirty="0" smtClean="0"/>
              <a:t> instrumental»</a:t>
            </a:r>
          </a:p>
        </p:txBody>
      </p:sp>
      <p:sp>
        <p:nvSpPr>
          <p:cNvPr id="48" name="ZoneTexte 47"/>
          <p:cNvSpPr txBox="1"/>
          <p:nvPr/>
        </p:nvSpPr>
        <p:spPr>
          <a:xfrm>
            <a:off x="4407690" y="5832051"/>
            <a:ext cx="2505628" cy="577081"/>
          </a:xfrm>
          <a:prstGeom prst="rect">
            <a:avLst/>
          </a:prstGeom>
          <a:noFill/>
          <a:ln>
            <a:noFill/>
          </a:ln>
        </p:spPr>
        <p:txBody>
          <a:bodyPr wrap="square" rtlCol="0">
            <a:spAutoFit/>
          </a:bodyPr>
          <a:lstStyle/>
          <a:p>
            <a:endParaRPr lang="fr-FR" sz="1050" dirty="0" smtClean="0"/>
          </a:p>
          <a:p>
            <a:pPr marL="171450" indent="-171450">
              <a:buFont typeface="Arial" panose="020B0604020202020204" pitchFamily="34" charset="0"/>
              <a:buChar char="•"/>
            </a:pPr>
            <a:r>
              <a:rPr lang="fr-FR" sz="1050" dirty="0" smtClean="0"/>
              <a:t>Procédure d’«  Attribution de codes qualité »</a:t>
            </a:r>
          </a:p>
        </p:txBody>
      </p:sp>
      <p:sp>
        <p:nvSpPr>
          <p:cNvPr id="51" name="ZoneTexte 50"/>
          <p:cNvSpPr txBox="1"/>
          <p:nvPr/>
        </p:nvSpPr>
        <p:spPr>
          <a:xfrm>
            <a:off x="5510739" y="3212976"/>
            <a:ext cx="1351652" cy="338554"/>
          </a:xfrm>
          <a:prstGeom prst="rect">
            <a:avLst/>
          </a:prstGeom>
          <a:noFill/>
        </p:spPr>
        <p:txBody>
          <a:bodyPr wrap="none" rtlCol="0">
            <a:spAutoFit/>
          </a:bodyPr>
          <a:lstStyle/>
          <a:p>
            <a:r>
              <a:rPr lang="fr-FR" sz="800" dirty="0" smtClean="0"/>
              <a:t>U= 0,08°C (étendue &lt;0,15)</a:t>
            </a:r>
          </a:p>
          <a:p>
            <a:r>
              <a:rPr lang="fr-FR" sz="800" dirty="0" smtClean="0"/>
              <a:t>U milieu = 0,03°C</a:t>
            </a:r>
          </a:p>
        </p:txBody>
      </p:sp>
      <p:sp>
        <p:nvSpPr>
          <p:cNvPr id="52" name="ZoneTexte 51"/>
          <p:cNvSpPr txBox="1"/>
          <p:nvPr/>
        </p:nvSpPr>
        <p:spPr>
          <a:xfrm>
            <a:off x="4011826" y="3213556"/>
            <a:ext cx="1311578" cy="215444"/>
          </a:xfrm>
          <a:prstGeom prst="rect">
            <a:avLst/>
          </a:prstGeom>
          <a:noFill/>
        </p:spPr>
        <p:txBody>
          <a:bodyPr wrap="none" rtlCol="0">
            <a:spAutoFit/>
          </a:bodyPr>
          <a:lstStyle/>
          <a:p>
            <a:r>
              <a:rPr lang="fr-FR" sz="800" dirty="0" smtClean="0"/>
              <a:t>U</a:t>
            </a:r>
            <a:r>
              <a:rPr lang="fr-FR" sz="800" dirty="0"/>
              <a:t> </a:t>
            </a:r>
            <a:r>
              <a:rPr lang="fr-FR" sz="800" dirty="0" smtClean="0"/>
              <a:t>&lt;0,1°C (étendue 0,2°C)</a:t>
            </a:r>
          </a:p>
        </p:txBody>
      </p:sp>
      <p:sp>
        <p:nvSpPr>
          <p:cNvPr id="53" name="ZoneTexte 52"/>
          <p:cNvSpPr txBox="1"/>
          <p:nvPr/>
        </p:nvSpPr>
        <p:spPr>
          <a:xfrm>
            <a:off x="7356053" y="2806578"/>
            <a:ext cx="1593660" cy="461665"/>
          </a:xfrm>
          <a:prstGeom prst="rect">
            <a:avLst/>
          </a:prstGeom>
          <a:noFill/>
          <a:ln>
            <a:noFill/>
          </a:ln>
        </p:spPr>
        <p:txBody>
          <a:bodyPr wrap="square" rtlCol="0">
            <a:spAutoFit/>
          </a:bodyPr>
          <a:lstStyle/>
          <a:p>
            <a:r>
              <a:rPr lang="fr-FR" sz="1200" dirty="0" smtClean="0">
                <a:solidFill>
                  <a:srgbClr val="FFC000"/>
                </a:solidFill>
              </a:rPr>
              <a:t>U globale chronique</a:t>
            </a:r>
          </a:p>
          <a:p>
            <a:r>
              <a:rPr lang="fr-FR" sz="1200" dirty="0" smtClean="0">
                <a:solidFill>
                  <a:srgbClr val="FFC000"/>
                </a:solidFill>
              </a:rPr>
              <a:t>(</a:t>
            </a:r>
            <a:r>
              <a:rPr lang="fr-FR" sz="1200" dirty="0" err="1" smtClean="0">
                <a:solidFill>
                  <a:srgbClr val="FFC000"/>
                </a:solidFill>
              </a:rPr>
              <a:t>interdispositif</a:t>
            </a:r>
            <a:r>
              <a:rPr lang="fr-FR" sz="1200" dirty="0" smtClean="0">
                <a:solidFill>
                  <a:srgbClr val="FFC000"/>
                </a:solidFill>
              </a:rPr>
              <a:t>)</a:t>
            </a:r>
          </a:p>
        </p:txBody>
      </p:sp>
    </p:spTree>
    <p:extLst>
      <p:ext uri="{BB962C8B-B14F-4D97-AF65-F5344CB8AC3E}">
        <p14:creationId xmlns:p14="http://schemas.microsoft.com/office/powerpoint/2010/main" val="2716879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011" y="974333"/>
            <a:ext cx="7076278" cy="5262979"/>
          </a:xfrm>
          <a:prstGeom prst="rect">
            <a:avLst/>
          </a:prstGeom>
        </p:spPr>
        <p:txBody>
          <a:bodyPr wrap="square">
            <a:spAutoFit/>
          </a:bodyPr>
          <a:lstStyle/>
          <a:p>
            <a:r>
              <a:rPr lang="fr-FR" sz="1400" dirty="0" smtClean="0"/>
              <a:t>L’atelier a permis:</a:t>
            </a:r>
            <a:endParaRPr lang="fr-FR" sz="1400" dirty="0"/>
          </a:p>
          <a:p>
            <a:pPr marL="285750" lvl="0" indent="-285750">
              <a:buFont typeface="Symbol"/>
              <a:buChar char="Þ"/>
            </a:pPr>
            <a:endParaRPr lang="fr-FR" sz="1400" dirty="0" smtClean="0"/>
          </a:p>
          <a:p>
            <a:pPr marL="285750" lvl="0" indent="-285750">
              <a:buFont typeface="Symbol"/>
              <a:buChar char="Þ"/>
            </a:pPr>
            <a:r>
              <a:rPr lang="fr-FR" sz="1400" dirty="0">
                <a:solidFill>
                  <a:srgbClr val="FFC000"/>
                </a:solidFill>
              </a:rPr>
              <a:t> </a:t>
            </a:r>
            <a:r>
              <a:rPr lang="fr-FR" sz="1400" dirty="0" smtClean="0"/>
              <a:t>Établir une </a:t>
            </a:r>
            <a:r>
              <a:rPr lang="fr-FR" sz="1400" b="1" dirty="0" smtClean="0">
                <a:solidFill>
                  <a:srgbClr val="FFC000"/>
                </a:solidFill>
              </a:rPr>
              <a:t>vision commune </a:t>
            </a:r>
          </a:p>
          <a:p>
            <a:pPr marL="285750" lvl="0" indent="-285750">
              <a:buFont typeface="Symbol"/>
              <a:buChar char="Þ"/>
            </a:pPr>
            <a:endParaRPr lang="fr-FR" sz="1400" dirty="0">
              <a:solidFill>
                <a:srgbClr val="FFC000"/>
              </a:solidFill>
            </a:endParaRPr>
          </a:p>
          <a:p>
            <a:pPr marL="285750" lvl="0" indent="-285750">
              <a:buFont typeface="Symbol"/>
              <a:buChar char="Þ"/>
            </a:pPr>
            <a:endParaRPr lang="fr-FR" sz="1400" dirty="0" smtClean="0">
              <a:solidFill>
                <a:srgbClr val="FFC000"/>
              </a:solidFill>
            </a:endParaRPr>
          </a:p>
          <a:p>
            <a:pPr marL="285750" lvl="0" indent="-285750">
              <a:buFont typeface="Symbol"/>
              <a:buChar char="Þ"/>
            </a:pPr>
            <a:r>
              <a:rPr lang="fr-FR" sz="1400" b="1" dirty="0">
                <a:solidFill>
                  <a:srgbClr val="FFC000"/>
                </a:solidFill>
              </a:rPr>
              <a:t>Prioriser des actions </a:t>
            </a:r>
            <a:r>
              <a:rPr lang="fr-FR" sz="1400" dirty="0"/>
              <a:t>pour intégration dans les activités:</a:t>
            </a:r>
          </a:p>
          <a:p>
            <a:pPr marL="285750" lvl="0" indent="-285750">
              <a:buFont typeface="Symbol"/>
              <a:buChar char="Þ"/>
            </a:pPr>
            <a:endParaRPr lang="fr-FR" sz="1400" dirty="0"/>
          </a:p>
          <a:p>
            <a:pPr lvl="1"/>
            <a:r>
              <a:rPr lang="fr-FR" sz="1400" b="1" dirty="0">
                <a:solidFill>
                  <a:srgbClr val="00B0F0"/>
                </a:solidFill>
              </a:rPr>
              <a:t>Priorité 1 </a:t>
            </a:r>
            <a:r>
              <a:rPr lang="fr-FR" sz="1400" dirty="0">
                <a:solidFill>
                  <a:srgbClr val="00B0F0"/>
                </a:solidFill>
              </a:rPr>
              <a:t>: </a:t>
            </a:r>
            <a:r>
              <a:rPr lang="fr-FR" sz="1400" dirty="0"/>
              <a:t>Procédure d’« Estimation de l’incertitude d’étalonnage de la température » pour le réseau avec </a:t>
            </a:r>
            <a:r>
              <a:rPr lang="fr-FR" sz="1400" b="1" dirty="0"/>
              <a:t>mise en œuvre </a:t>
            </a:r>
            <a:r>
              <a:rPr lang="fr-FR" sz="1400" dirty="0"/>
              <a:t>courant 2017  et </a:t>
            </a:r>
            <a:r>
              <a:rPr lang="fr-FR" sz="1400" b="1" dirty="0"/>
              <a:t>définition des critère qualité </a:t>
            </a:r>
            <a:r>
              <a:rPr lang="fr-FR" sz="1400" dirty="0" err="1"/>
              <a:t>EMTétalonnage</a:t>
            </a:r>
            <a:endParaRPr lang="fr-FR" sz="1400" dirty="0"/>
          </a:p>
          <a:p>
            <a:pPr lvl="1"/>
            <a:endParaRPr lang="fr-FR" sz="1400" dirty="0"/>
          </a:p>
          <a:p>
            <a:pPr lvl="1"/>
            <a:r>
              <a:rPr lang="fr-FR" sz="1400" b="1" dirty="0">
                <a:solidFill>
                  <a:srgbClr val="00B0F0"/>
                </a:solidFill>
              </a:rPr>
              <a:t>Priorité 2</a:t>
            </a:r>
            <a:r>
              <a:rPr lang="fr-FR" sz="1400" dirty="0">
                <a:solidFill>
                  <a:srgbClr val="00B0F0"/>
                </a:solidFill>
              </a:rPr>
              <a:t>:</a:t>
            </a:r>
            <a:r>
              <a:rPr lang="fr-FR" sz="1400" dirty="0">
                <a:solidFill>
                  <a:srgbClr val="FFC000"/>
                </a:solidFill>
              </a:rPr>
              <a:t> </a:t>
            </a:r>
            <a:r>
              <a:rPr lang="fr-FR" sz="1400" dirty="0"/>
              <a:t>Procédure d’« Essai d’</a:t>
            </a:r>
            <a:r>
              <a:rPr lang="fr-FR" sz="1400" dirty="0" err="1"/>
              <a:t>intercomparaison</a:t>
            </a:r>
            <a:r>
              <a:rPr lang="fr-FR" sz="1400" dirty="0"/>
              <a:t> instrumentale in situ » pour une mise en œuvre en condition optimales début 2018 et définition de l’</a:t>
            </a:r>
            <a:r>
              <a:rPr lang="fr-FR" sz="1400" dirty="0" err="1"/>
              <a:t>EMTréseau</a:t>
            </a:r>
            <a:endParaRPr lang="fr-FR" sz="1400" dirty="0"/>
          </a:p>
          <a:p>
            <a:pPr lvl="1"/>
            <a:endParaRPr lang="fr-FR" sz="1400" dirty="0"/>
          </a:p>
          <a:p>
            <a:pPr lvl="1"/>
            <a:r>
              <a:rPr lang="fr-FR" sz="1400" b="1" dirty="0">
                <a:solidFill>
                  <a:srgbClr val="00B0F0"/>
                </a:solidFill>
              </a:rPr>
              <a:t>Priorité 3</a:t>
            </a:r>
            <a:r>
              <a:rPr lang="fr-FR" sz="1400" dirty="0">
                <a:solidFill>
                  <a:srgbClr val="00B0F0"/>
                </a:solidFill>
              </a:rPr>
              <a:t> : </a:t>
            </a:r>
            <a:r>
              <a:rPr lang="fr-FR" sz="1400" dirty="0"/>
              <a:t>Procédure de « Vérification et qualification des données de température » en référence à l’EMT pour une intégration en tant que </a:t>
            </a:r>
            <a:r>
              <a:rPr lang="fr-FR" sz="1400" dirty="0" err="1"/>
              <a:t>méta-données</a:t>
            </a:r>
            <a:r>
              <a:rPr lang="fr-FR" sz="1400" dirty="0"/>
              <a:t> courant 2018.</a:t>
            </a:r>
          </a:p>
          <a:p>
            <a:pPr lvl="0"/>
            <a:endParaRPr lang="fr-FR" sz="1400" dirty="0">
              <a:solidFill>
                <a:srgbClr val="FFC000"/>
              </a:solidFill>
            </a:endParaRPr>
          </a:p>
          <a:p>
            <a:pPr marL="285750" lvl="0" indent="-285750">
              <a:buFont typeface="Symbol"/>
              <a:buChar char="Þ"/>
            </a:pPr>
            <a:endParaRPr lang="fr-FR" sz="1400" dirty="0" smtClean="0">
              <a:solidFill>
                <a:srgbClr val="FFC000"/>
              </a:solidFill>
            </a:endParaRPr>
          </a:p>
          <a:p>
            <a:pPr marL="285750" lvl="0" indent="-285750">
              <a:buFont typeface="Symbol"/>
              <a:buChar char="Þ"/>
            </a:pPr>
            <a:r>
              <a:rPr lang="fr-FR" sz="1400" b="1" dirty="0" smtClean="0">
                <a:solidFill>
                  <a:srgbClr val="FFC000"/>
                </a:solidFill>
              </a:rPr>
              <a:t>Contribution forte </a:t>
            </a:r>
            <a:r>
              <a:rPr lang="fr-FR" sz="1400" dirty="0" smtClean="0"/>
              <a:t>à l’amélioration, le contrôle et la traçabilité de la qualité de nos données</a:t>
            </a:r>
          </a:p>
          <a:p>
            <a:pPr marL="285750" lvl="0" indent="-285750">
              <a:buFont typeface="Symbol"/>
              <a:buChar char="Þ"/>
            </a:pPr>
            <a:endParaRPr lang="fr-FR" sz="1400" dirty="0"/>
          </a:p>
          <a:p>
            <a:pPr marL="742950" lvl="1" indent="-285750">
              <a:buFont typeface="Symbol"/>
              <a:buChar char="Þ"/>
            </a:pPr>
            <a:endParaRPr lang="fr-FR" sz="1400" dirty="0" smtClean="0">
              <a:solidFill>
                <a:srgbClr val="FFC000"/>
              </a:solidFill>
            </a:endParaRPr>
          </a:p>
        </p:txBody>
      </p:sp>
      <p:sp>
        <p:nvSpPr>
          <p:cNvPr id="3" name="ZoneTexte 2"/>
          <p:cNvSpPr txBox="1"/>
          <p:nvPr/>
        </p:nvSpPr>
        <p:spPr>
          <a:xfrm>
            <a:off x="88010" y="118373"/>
            <a:ext cx="9020494" cy="646331"/>
          </a:xfrm>
          <a:prstGeom prst="rect">
            <a:avLst/>
          </a:prstGeom>
          <a:solidFill>
            <a:schemeClr val="tx2">
              <a:lumMod val="60000"/>
              <a:lumOff val="40000"/>
            </a:schemeClr>
          </a:solidFill>
        </p:spPr>
        <p:txBody>
          <a:bodyPr wrap="square" rtlCol="0">
            <a:spAutoFit/>
          </a:bodyPr>
          <a:lstStyle/>
          <a:p>
            <a:r>
              <a:rPr lang="fr-FR" sz="3600" dirty="0">
                <a:solidFill>
                  <a:schemeClr val="bg1"/>
                </a:solidFill>
              </a:rPr>
              <a:t>Conclusion et </a:t>
            </a:r>
            <a:r>
              <a:rPr lang="fr-FR" sz="3600" dirty="0" smtClean="0">
                <a:solidFill>
                  <a:schemeClr val="bg1"/>
                </a:solidFill>
              </a:rPr>
              <a:t>actions en perspectives</a:t>
            </a:r>
            <a:r>
              <a:rPr lang="fr-FR" sz="3600" dirty="0">
                <a:solidFill>
                  <a:schemeClr val="bg1"/>
                </a:solidFill>
              </a:rPr>
              <a:t> : </a:t>
            </a:r>
          </a:p>
        </p:txBody>
      </p:sp>
      <p:sp>
        <p:nvSpPr>
          <p:cNvPr id="6" name="Espace réservé de la date 5"/>
          <p:cNvSpPr>
            <a:spLocks noGrp="1"/>
          </p:cNvSpPr>
          <p:nvPr>
            <p:ph type="dt" sz="half" idx="10"/>
          </p:nvPr>
        </p:nvSpPr>
        <p:spPr/>
        <p:txBody>
          <a:bodyPr/>
          <a:lstStyle/>
          <a:p>
            <a:r>
              <a:rPr lang="fr-FR" smtClean="0"/>
              <a:t>Restitution Atelier Roscoff 2016</a:t>
            </a:r>
            <a:endParaRPr lang="fr-FR"/>
          </a:p>
        </p:txBody>
      </p:sp>
      <p:sp>
        <p:nvSpPr>
          <p:cNvPr id="4" name="Espace réservé du numéro de diapositive 3"/>
          <p:cNvSpPr>
            <a:spLocks noGrp="1"/>
          </p:cNvSpPr>
          <p:nvPr>
            <p:ph type="sldNum" sz="quarter" idx="11"/>
          </p:nvPr>
        </p:nvSpPr>
        <p:spPr/>
        <p:txBody>
          <a:bodyPr/>
          <a:lstStyle/>
          <a:p>
            <a:fld id="{6B545CB2-FF10-4884-A9E3-2D7AEFCD4F0E}" type="slidenum">
              <a:rPr lang="fr-FR" smtClean="0"/>
              <a:t>21</a:t>
            </a:fld>
            <a:endParaRPr lang="fr-FR"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2" t="18857" r="61413" b="6095"/>
          <a:stretch/>
        </p:blipFill>
        <p:spPr bwMode="auto">
          <a:xfrm>
            <a:off x="7164289" y="2564904"/>
            <a:ext cx="156061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134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528" y="1556792"/>
            <a:ext cx="8496944" cy="46085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590872" y="188640"/>
            <a:ext cx="8229600" cy="1684226"/>
          </a:xfrm>
        </p:spPr>
        <p:txBody>
          <a:bodyPr>
            <a:normAutofit/>
          </a:bodyPr>
          <a:lstStyle/>
          <a:p>
            <a:pPr marL="0" indent="0" algn="ctr">
              <a:buNone/>
            </a:pPr>
            <a:r>
              <a:rPr lang="fr-FR" sz="7200" b="1" dirty="0" smtClean="0"/>
              <a:t>Merci !</a:t>
            </a:r>
            <a:endParaRPr lang="fr-FR" sz="7200" b="1" dirty="0"/>
          </a:p>
        </p:txBody>
      </p:sp>
      <p:sp>
        <p:nvSpPr>
          <p:cNvPr id="52" name="Espace réservé de la date 51"/>
          <p:cNvSpPr>
            <a:spLocks noGrp="1"/>
          </p:cNvSpPr>
          <p:nvPr>
            <p:ph type="dt" sz="half" idx="10"/>
          </p:nvPr>
        </p:nvSpPr>
        <p:spPr/>
        <p:txBody>
          <a:bodyPr/>
          <a:lstStyle/>
          <a:p>
            <a:r>
              <a:rPr lang="fr-FR" smtClean="0"/>
              <a:t>Restitution Atelier Roscoff 2016</a:t>
            </a:r>
            <a:endParaRPr lang="fr-FR"/>
          </a:p>
        </p:txBody>
      </p:sp>
      <p:sp>
        <p:nvSpPr>
          <p:cNvPr id="5" name="Espace réservé du numéro de diapositive 4"/>
          <p:cNvSpPr>
            <a:spLocks noGrp="1"/>
          </p:cNvSpPr>
          <p:nvPr>
            <p:ph type="sldNum" sz="quarter" idx="11"/>
          </p:nvPr>
        </p:nvSpPr>
        <p:spPr>
          <a:xfrm>
            <a:off x="611560" y="5842000"/>
            <a:ext cx="2133600" cy="304800"/>
          </a:xfrm>
        </p:spPr>
        <p:txBody>
          <a:bodyPr/>
          <a:lstStyle/>
          <a:p>
            <a:fld id="{6B545CB2-FF10-4884-A9E3-2D7AEFCD4F0E}" type="slidenum">
              <a:rPr lang="fr-FR" smtClean="0"/>
              <a:t>22</a:t>
            </a:fld>
            <a:endParaRPr lang="fr-FR"/>
          </a:p>
        </p:txBody>
      </p:sp>
      <p:pic>
        <p:nvPicPr>
          <p:cNvPr id="6" name="Image 5"/>
          <p:cNvPicPr/>
          <p:nvPr/>
        </p:nvPicPr>
        <p:blipFill rotWithShape="1">
          <a:blip r:embed="rId3">
            <a:extLst>
              <a:ext uri="{28A0092B-C50C-407E-A947-70E740481C1C}">
                <a14:useLocalDpi xmlns:a14="http://schemas.microsoft.com/office/drawing/2010/main" val="0"/>
              </a:ext>
            </a:extLst>
          </a:blip>
          <a:srcRect l="57432" t="92979" r="28878" b="-409"/>
          <a:stretch/>
        </p:blipFill>
        <p:spPr bwMode="auto">
          <a:xfrm>
            <a:off x="5661130" y="3852025"/>
            <a:ext cx="2007214" cy="1161151"/>
          </a:xfrm>
          <a:prstGeom prst="rect">
            <a:avLst/>
          </a:prstGeom>
          <a:noFill/>
        </p:spPr>
      </p:pic>
      <p:pic>
        <p:nvPicPr>
          <p:cNvPr id="27" name="Picture 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t="21623" b="25520"/>
          <a:stretch>
            <a:fillRect/>
          </a:stretch>
        </p:blipFill>
        <p:spPr bwMode="auto">
          <a:xfrm>
            <a:off x="6142151" y="2351694"/>
            <a:ext cx="2390289" cy="54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92" y="2162543"/>
            <a:ext cx="936104" cy="93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p:nvPr/>
        </p:nvPicPr>
        <p:blipFill rotWithShape="1">
          <a:blip r:embed="rId3">
            <a:extLst>
              <a:ext uri="{28A0092B-C50C-407E-A947-70E740481C1C}">
                <a14:useLocalDpi xmlns:a14="http://schemas.microsoft.com/office/drawing/2010/main" val="0"/>
              </a:ext>
            </a:extLst>
          </a:blip>
          <a:srcRect l="39881" t="94413" r="44851"/>
          <a:stretch/>
        </p:blipFill>
        <p:spPr bwMode="auto">
          <a:xfrm>
            <a:off x="6153994" y="2996952"/>
            <a:ext cx="2234430" cy="898461"/>
          </a:xfrm>
          <a:prstGeom prst="rect">
            <a:avLst/>
          </a:prstGeom>
          <a:noFill/>
        </p:spPr>
      </p:pic>
      <p:pic>
        <p:nvPicPr>
          <p:cNvPr id="30" name="Image 29"/>
          <p:cNvPicPr/>
          <p:nvPr/>
        </p:nvPicPr>
        <p:blipFill rotWithShape="1">
          <a:blip r:embed="rId3">
            <a:extLst>
              <a:ext uri="{28A0092B-C50C-407E-A947-70E740481C1C}">
                <a14:useLocalDpi xmlns:a14="http://schemas.microsoft.com/office/drawing/2010/main" val="0"/>
              </a:ext>
            </a:extLst>
          </a:blip>
          <a:srcRect l="3667" t="95103" r="78306" b="708"/>
          <a:stretch/>
        </p:blipFill>
        <p:spPr bwMode="auto">
          <a:xfrm>
            <a:off x="655703" y="3212976"/>
            <a:ext cx="2672394" cy="720080"/>
          </a:xfrm>
          <a:prstGeom prst="rect">
            <a:avLst/>
          </a:prstGeom>
          <a:solidFill>
            <a:schemeClr val="tx1"/>
          </a:solidFill>
        </p:spPr>
      </p:pic>
      <p:pic>
        <p:nvPicPr>
          <p:cNvPr id="31" name="Image 30"/>
          <p:cNvPicPr/>
          <p:nvPr/>
        </p:nvPicPr>
        <p:blipFill rotWithShape="1">
          <a:blip r:embed="rId3">
            <a:extLst>
              <a:ext uri="{28A0092B-C50C-407E-A947-70E740481C1C}">
                <a14:useLocalDpi xmlns:a14="http://schemas.microsoft.com/office/drawing/2010/main" val="0"/>
              </a:ext>
            </a:extLst>
          </a:blip>
          <a:srcRect l="73988" t="93127" r="11209"/>
          <a:stretch/>
        </p:blipFill>
        <p:spPr bwMode="auto">
          <a:xfrm>
            <a:off x="1115304" y="3789040"/>
            <a:ext cx="2212793" cy="1279442"/>
          </a:xfrm>
          <a:prstGeom prst="rect">
            <a:avLst/>
          </a:prstGeom>
          <a:noFill/>
        </p:spPr>
      </p:pic>
      <p:pic>
        <p:nvPicPr>
          <p:cNvPr id="32"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0237" y="1628800"/>
            <a:ext cx="2417907" cy="117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p:cNvPicPr>
            <a:picLocks noChangeAspect="1" noChangeArrowheads="1"/>
          </p:cNvPicPr>
          <p:nvPr/>
        </p:nvPicPr>
        <p:blipFill>
          <a:blip r:embed="rId7">
            <a:extLst>
              <a:ext uri="{28A0092B-C50C-407E-A947-70E740481C1C}">
                <a14:useLocalDpi xmlns:a14="http://schemas.microsoft.com/office/drawing/2010/main" val="0"/>
              </a:ext>
            </a:extLst>
          </a:blip>
          <a:srcRect l="26349" t="15874" r="27936" b="13904"/>
          <a:stretch>
            <a:fillRect/>
          </a:stretch>
        </p:blipFill>
        <p:spPr bwMode="auto">
          <a:xfrm>
            <a:off x="3777853" y="4077072"/>
            <a:ext cx="1946275" cy="201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Ellipse 34"/>
          <p:cNvSpPr/>
          <p:nvPr/>
        </p:nvSpPr>
        <p:spPr bwMode="auto">
          <a:xfrm>
            <a:off x="4590455" y="4181717"/>
            <a:ext cx="76200"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7" name="Ellipse 36"/>
          <p:cNvSpPr/>
          <p:nvPr/>
        </p:nvSpPr>
        <p:spPr bwMode="auto">
          <a:xfrm>
            <a:off x="4768255" y="5847005"/>
            <a:ext cx="76200" cy="777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8" name="Ellipse 37"/>
          <p:cNvSpPr/>
          <p:nvPr/>
        </p:nvSpPr>
        <p:spPr bwMode="auto">
          <a:xfrm>
            <a:off x="4758730" y="5724767"/>
            <a:ext cx="76200"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9" name="Ellipse 38"/>
          <p:cNvSpPr/>
          <p:nvPr/>
        </p:nvSpPr>
        <p:spPr bwMode="auto">
          <a:xfrm>
            <a:off x="4833343" y="5648567"/>
            <a:ext cx="74612"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0" name="Ellipse 39"/>
          <p:cNvSpPr/>
          <p:nvPr/>
        </p:nvSpPr>
        <p:spPr bwMode="auto">
          <a:xfrm>
            <a:off x="4955580" y="5624755"/>
            <a:ext cx="76200"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 name="Ellipse 40"/>
          <p:cNvSpPr/>
          <p:nvPr/>
        </p:nvSpPr>
        <p:spPr bwMode="auto">
          <a:xfrm>
            <a:off x="5069880" y="5648567"/>
            <a:ext cx="76200"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Ellipse 41"/>
          <p:cNvSpPr/>
          <p:nvPr/>
        </p:nvSpPr>
        <p:spPr bwMode="auto">
          <a:xfrm>
            <a:off x="5314355" y="5597767"/>
            <a:ext cx="76200"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3" name="Ellipse 42"/>
          <p:cNvSpPr/>
          <p:nvPr/>
        </p:nvSpPr>
        <p:spPr bwMode="auto">
          <a:xfrm>
            <a:off x="4211043" y="5405680"/>
            <a:ext cx="74612"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4" name="Ellipse 43"/>
          <p:cNvSpPr/>
          <p:nvPr/>
        </p:nvSpPr>
        <p:spPr bwMode="auto">
          <a:xfrm>
            <a:off x="4020543" y="4832592"/>
            <a:ext cx="76200"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5" name="Ellipse 44"/>
          <p:cNvSpPr/>
          <p:nvPr/>
        </p:nvSpPr>
        <p:spPr bwMode="auto">
          <a:xfrm>
            <a:off x="3791943" y="4678605"/>
            <a:ext cx="76200" cy="777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6" name="Ellipse 45"/>
          <p:cNvSpPr/>
          <p:nvPr/>
        </p:nvSpPr>
        <p:spPr bwMode="auto">
          <a:xfrm>
            <a:off x="3921323" y="4576936"/>
            <a:ext cx="74613"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7" name="Ellipse 46"/>
          <p:cNvSpPr/>
          <p:nvPr/>
        </p:nvSpPr>
        <p:spPr bwMode="auto">
          <a:xfrm>
            <a:off x="4250730" y="4450005"/>
            <a:ext cx="76200" cy="7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8" name="Image 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24296" y="5057742"/>
            <a:ext cx="1646975" cy="96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0" descr="C:\Users\rimmelinma\Pictures\HOSEA 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1568" y="5168850"/>
            <a:ext cx="1762948" cy="8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p:cNvPicPr/>
          <p:nvPr/>
        </p:nvPicPr>
        <p:blipFill rotWithShape="1">
          <a:blip r:embed="rId3">
            <a:extLst>
              <a:ext uri="{28A0092B-C50C-407E-A947-70E740481C1C}">
                <a14:useLocalDpi xmlns:a14="http://schemas.microsoft.com/office/drawing/2010/main" val="0"/>
              </a:ext>
            </a:extLst>
          </a:blip>
          <a:srcRect l="24230" t="95103" r="65023" b="124"/>
          <a:stretch/>
        </p:blipFill>
        <p:spPr bwMode="auto">
          <a:xfrm>
            <a:off x="3923928" y="3140968"/>
            <a:ext cx="1593185" cy="820533"/>
          </a:xfrm>
          <a:prstGeom prst="rect">
            <a:avLst/>
          </a:prstGeom>
          <a:solidFill>
            <a:schemeClr val="tx1"/>
          </a:solidFill>
        </p:spPr>
      </p:pic>
    </p:spTree>
    <p:extLst>
      <p:ext uri="{BB962C8B-B14F-4D97-AF65-F5344CB8AC3E}">
        <p14:creationId xmlns:p14="http://schemas.microsoft.com/office/powerpoint/2010/main" val="723000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07504" y="116632"/>
            <a:ext cx="8784976" cy="720080"/>
          </a:xfrm>
          <a:solidFill>
            <a:schemeClr val="tx2">
              <a:lumMod val="60000"/>
              <a:lumOff val="40000"/>
            </a:schemeClr>
          </a:solidFill>
          <a:ln>
            <a:noFill/>
          </a:ln>
        </p:spPr>
        <p:txBody>
          <a:bodyPr>
            <a:normAutofit fontScale="90000"/>
          </a:bodyPr>
          <a:lstStyle/>
          <a:p>
            <a:pPr algn="l"/>
            <a:r>
              <a:rPr lang="fr-FR" sz="2400" b="1" dirty="0" smtClean="0">
                <a:solidFill>
                  <a:schemeClr val="bg1"/>
                </a:solidFill>
              </a:rPr>
              <a:t>PARTICIPANTS: 26 participants dont 2 intervenants spécialistes du SHOM </a:t>
            </a:r>
            <a:endParaRPr lang="fr-FR" sz="2400" b="1" dirty="0">
              <a:solidFill>
                <a:schemeClr val="bg1"/>
              </a:solidFill>
            </a:endParaRPr>
          </a:p>
        </p:txBody>
      </p:sp>
      <p:sp>
        <p:nvSpPr>
          <p:cNvPr id="4" name="Espace réservé de la date 3"/>
          <p:cNvSpPr>
            <a:spLocks noGrp="1"/>
          </p:cNvSpPr>
          <p:nvPr>
            <p:ph type="dt" sz="half" idx="10"/>
          </p:nvPr>
        </p:nvSpPr>
        <p:spPr/>
        <p:txBody>
          <a:bodyPr/>
          <a:lstStyle/>
          <a:p>
            <a:r>
              <a:rPr lang="fr-FR" smtClean="0"/>
              <a:t>Restitution Atelier Roscoff 2016</a:t>
            </a:r>
            <a:endParaRPr lang="fr-FR"/>
          </a:p>
        </p:txBody>
      </p:sp>
      <p:sp>
        <p:nvSpPr>
          <p:cNvPr id="5" name="Espace réservé du numéro de diapositive 4"/>
          <p:cNvSpPr>
            <a:spLocks noGrp="1"/>
          </p:cNvSpPr>
          <p:nvPr>
            <p:ph type="sldNum" sz="quarter" idx="11"/>
          </p:nvPr>
        </p:nvSpPr>
        <p:spPr/>
        <p:txBody>
          <a:bodyPr/>
          <a:lstStyle/>
          <a:p>
            <a:fld id="{6B545CB2-FF10-4884-A9E3-2D7AEFCD4F0E}" type="slidenum">
              <a:rPr lang="fr-FR" smtClean="0"/>
              <a:t>3</a:t>
            </a:fld>
            <a:endParaRPr lang="fr-FR"/>
          </a:p>
        </p:txBody>
      </p:sp>
      <p:pic>
        <p:nvPicPr>
          <p:cNvPr id="8" name="Image 7"/>
          <p:cNvPicPr/>
          <p:nvPr/>
        </p:nvPicPr>
        <p:blipFill rotWithShape="1">
          <a:blip r:embed="rId2" cstate="print">
            <a:extLst>
              <a:ext uri="{28A0092B-C50C-407E-A947-70E740481C1C}">
                <a14:useLocalDpi xmlns:a14="http://schemas.microsoft.com/office/drawing/2010/main" val="0"/>
              </a:ext>
            </a:extLst>
          </a:blip>
          <a:srcRect l="22134" t="3777" r="48229" b="90160"/>
          <a:stretch/>
        </p:blipFill>
        <p:spPr bwMode="auto">
          <a:xfrm>
            <a:off x="1222025" y="3284984"/>
            <a:ext cx="1185732" cy="372546"/>
          </a:xfrm>
          <a:prstGeom prst="rect">
            <a:avLst/>
          </a:prstGeom>
          <a:noFill/>
        </p:spPr>
      </p:pic>
      <p:pic>
        <p:nvPicPr>
          <p:cNvPr id="9" name="Image 8"/>
          <p:cNvPicPr/>
          <p:nvPr/>
        </p:nvPicPr>
        <p:blipFill rotWithShape="1">
          <a:blip r:embed="rId3" cstate="print">
            <a:extLst>
              <a:ext uri="{28A0092B-C50C-407E-A947-70E740481C1C}">
                <a14:useLocalDpi xmlns:a14="http://schemas.microsoft.com/office/drawing/2010/main" val="0"/>
              </a:ext>
            </a:extLst>
          </a:blip>
          <a:srcRect r="83391" b="87772"/>
          <a:stretch/>
        </p:blipFill>
        <p:spPr bwMode="auto">
          <a:xfrm>
            <a:off x="1121214" y="2564904"/>
            <a:ext cx="693677" cy="590065"/>
          </a:xfrm>
          <a:prstGeom prst="rect">
            <a:avLst/>
          </a:prstGeom>
          <a:noFill/>
        </p:spPr>
      </p:pic>
      <p:pic>
        <p:nvPicPr>
          <p:cNvPr id="10" name="Image 9"/>
          <p:cNvPicPr/>
          <p:nvPr/>
        </p:nvPicPr>
        <p:blipFill rotWithShape="1">
          <a:blip r:embed="rId4">
            <a:extLst>
              <a:ext uri="{28A0092B-C50C-407E-A947-70E740481C1C}">
                <a14:useLocalDpi xmlns:a14="http://schemas.microsoft.com/office/drawing/2010/main" val="0"/>
              </a:ext>
            </a:extLst>
          </a:blip>
          <a:srcRect l="39881" t="94413" r="44851"/>
          <a:stretch/>
        </p:blipFill>
        <p:spPr bwMode="auto">
          <a:xfrm>
            <a:off x="1222025" y="3740397"/>
            <a:ext cx="1333751" cy="480691"/>
          </a:xfrm>
          <a:prstGeom prst="rect">
            <a:avLst/>
          </a:prstGeom>
          <a:noFill/>
        </p:spPr>
      </p:pic>
      <p:graphicFrame>
        <p:nvGraphicFramePr>
          <p:cNvPr id="2" name="Tableau 1"/>
          <p:cNvGraphicFramePr>
            <a:graphicFrameLocks noGrp="1"/>
          </p:cNvGraphicFramePr>
          <p:nvPr>
            <p:extLst>
              <p:ext uri="{D42A27DB-BD31-4B8C-83A1-F6EECF244321}">
                <p14:modId xmlns:p14="http://schemas.microsoft.com/office/powerpoint/2010/main" val="3038543207"/>
              </p:ext>
            </p:extLst>
          </p:nvPr>
        </p:nvGraphicFramePr>
        <p:xfrm>
          <a:off x="2627784" y="1196752"/>
          <a:ext cx="3456384" cy="5400604"/>
        </p:xfrm>
        <a:graphic>
          <a:graphicData uri="http://schemas.openxmlformats.org/drawingml/2006/table">
            <a:tbl>
              <a:tblPr>
                <a:tableStyleId>{5C22544A-7EE6-4342-B048-85BDC9FD1C3A}</a:tableStyleId>
              </a:tblPr>
              <a:tblGrid>
                <a:gridCol w="2102633"/>
                <a:gridCol w="1353751"/>
              </a:tblGrid>
              <a:tr h="252475">
                <a:tc>
                  <a:txBody>
                    <a:bodyPr/>
                    <a:lstStyle/>
                    <a:p>
                      <a:pPr algn="l" fontAlgn="b"/>
                      <a:r>
                        <a:rPr lang="fr-FR" sz="1400" b="1" u="none" strike="noStrike" dirty="0">
                          <a:effectLst/>
                        </a:rPr>
                        <a:t>Participants</a:t>
                      </a:r>
                      <a:endParaRPr lang="fr-FR" sz="1400" b="1" i="0" u="none" strike="noStrike" dirty="0">
                        <a:solidFill>
                          <a:srgbClr val="000000"/>
                        </a:solidFill>
                        <a:effectLst/>
                        <a:latin typeface="Calibri"/>
                      </a:endParaRPr>
                    </a:p>
                  </a:txBody>
                  <a:tcPr marL="6724" marR="6724" marT="6724" marB="0" anchor="b">
                    <a:solidFill>
                      <a:schemeClr val="accent3">
                        <a:lumMod val="40000"/>
                        <a:lumOff val="60000"/>
                      </a:schemeClr>
                    </a:solidFill>
                  </a:tcPr>
                </a:tc>
                <a:tc>
                  <a:txBody>
                    <a:bodyPr/>
                    <a:lstStyle/>
                    <a:p>
                      <a:pPr algn="l" fontAlgn="b"/>
                      <a:r>
                        <a:rPr lang="fr-FR" sz="1400" b="1" u="none" strike="noStrike" dirty="0">
                          <a:effectLst/>
                        </a:rPr>
                        <a:t>Provenance</a:t>
                      </a:r>
                      <a:endParaRPr lang="fr-FR" sz="1400" b="1" i="0" u="none" strike="noStrike" dirty="0">
                        <a:solidFill>
                          <a:srgbClr val="000000"/>
                        </a:solidFill>
                        <a:effectLst/>
                        <a:latin typeface="Calibri"/>
                      </a:endParaRPr>
                    </a:p>
                  </a:txBody>
                  <a:tcPr marL="6724" marR="6724" marT="6724" marB="0" anchor="b">
                    <a:solidFill>
                      <a:schemeClr val="accent3">
                        <a:lumMod val="40000"/>
                        <a:lumOff val="60000"/>
                      </a:schemeClr>
                    </a:solidFill>
                  </a:tcPr>
                </a:tc>
              </a:tr>
              <a:tr h="197625">
                <a:tc>
                  <a:txBody>
                    <a:bodyPr/>
                    <a:lstStyle/>
                    <a:p>
                      <a:pPr algn="l" fontAlgn="b"/>
                      <a:r>
                        <a:rPr lang="fr-FR" sz="1050" u="none" strike="noStrike">
                          <a:effectLst/>
                        </a:rPr>
                        <a:t>Christine-David-Beausire</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IUEM CNRS</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Christophe Guillerm</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DT INSU</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Caroline LeBihan</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Ifremer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Emilie Grossteffan</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IUEM CNRS</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Eric Macé</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SBR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Eduardo Soto</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upmc/vlfr/mer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Eric Berthebaud</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Univ Montpellier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Florence salvetat</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Ifremer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Franck Jacqueline</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Ifremer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Guillaume Charria</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Ifremer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JM Grisoni</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upmc/Vlfr/mer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Joelle Salaun</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SHOM</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Loic Quemener</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Ifremer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Michel Repecaud</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Ifremer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Marc Lemenn</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SHOM</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Michael Retho</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Ifremer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Nicole Garcia</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MOI CNRS</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Nicolas Savoye</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Univ Bordeaux</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Orianne Joly</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Univ Caen</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Pascal Claquin</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Univ Caen</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Peggy Rimmelin</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IUEM CNRS</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Philippe Pineau</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Univ LaRochelle</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Sophie Ferreira</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Univ Bordeaux</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Sébastien Mas</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Univ Montpellier</a:t>
                      </a:r>
                      <a:endParaRPr lang="fr-FR" sz="1050" b="0" i="0" u="none" strike="noStrike">
                        <a:solidFill>
                          <a:srgbClr val="000000"/>
                        </a:solidFill>
                        <a:effectLst/>
                        <a:latin typeface="Calibri"/>
                      </a:endParaRPr>
                    </a:p>
                  </a:txBody>
                  <a:tcPr marL="6724" marR="6724" marT="6724" marB="0" anchor="b"/>
                </a:tc>
              </a:tr>
              <a:tr h="197625">
                <a:tc>
                  <a:txBody>
                    <a:bodyPr/>
                    <a:lstStyle/>
                    <a:p>
                      <a:pPr algn="l" fontAlgn="b"/>
                      <a:r>
                        <a:rPr lang="fr-FR" sz="1050" u="none" strike="noStrike">
                          <a:effectLst/>
                        </a:rPr>
                        <a:t>Thierry Cariou</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a:effectLst/>
                        </a:rPr>
                        <a:t>SBR CNRS</a:t>
                      </a:r>
                      <a:endParaRPr lang="fr-FR" sz="1050" b="0" i="0" u="none" strike="noStrike">
                        <a:solidFill>
                          <a:srgbClr val="000000"/>
                        </a:solidFill>
                        <a:effectLst/>
                        <a:latin typeface="Calibri"/>
                      </a:endParaRPr>
                    </a:p>
                  </a:txBody>
                  <a:tcPr marL="6724" marR="6724" marT="6724" marB="0" anchor="b"/>
                </a:tc>
              </a:tr>
              <a:tr h="207504">
                <a:tc>
                  <a:txBody>
                    <a:bodyPr/>
                    <a:lstStyle/>
                    <a:p>
                      <a:pPr algn="l" fontAlgn="b"/>
                      <a:r>
                        <a:rPr lang="fr-FR" sz="1050" u="none" strike="noStrike">
                          <a:effectLst/>
                        </a:rPr>
                        <a:t>Yann Bozec</a:t>
                      </a:r>
                      <a:endParaRPr lang="fr-FR" sz="1050" b="0" i="0" u="none" strike="noStrike">
                        <a:solidFill>
                          <a:srgbClr val="000000"/>
                        </a:solidFill>
                        <a:effectLst/>
                        <a:latin typeface="Calibri"/>
                      </a:endParaRPr>
                    </a:p>
                  </a:txBody>
                  <a:tcPr marL="6724" marR="6724" marT="6724" marB="0" anchor="b"/>
                </a:tc>
                <a:tc>
                  <a:txBody>
                    <a:bodyPr/>
                    <a:lstStyle/>
                    <a:p>
                      <a:pPr algn="l" fontAlgn="b"/>
                      <a:r>
                        <a:rPr lang="fr-FR" sz="1050" u="none" strike="noStrike" dirty="0">
                          <a:effectLst/>
                        </a:rPr>
                        <a:t>SBR CNRS</a:t>
                      </a:r>
                      <a:endParaRPr lang="fr-FR" sz="1050" b="0" i="0" u="none" strike="noStrike" dirty="0">
                        <a:solidFill>
                          <a:srgbClr val="000000"/>
                        </a:solidFill>
                        <a:effectLst/>
                        <a:latin typeface="Calibri"/>
                      </a:endParaRPr>
                    </a:p>
                  </a:txBody>
                  <a:tcPr marL="6724" marR="6724" marT="6724" marB="0" anchor="b"/>
                </a:tc>
              </a:tr>
            </a:tbl>
          </a:graphicData>
        </a:graphic>
      </p:graphicFrame>
    </p:spTree>
    <p:extLst>
      <p:ext uri="{BB962C8B-B14F-4D97-AF65-F5344CB8AC3E}">
        <p14:creationId xmlns:p14="http://schemas.microsoft.com/office/powerpoint/2010/main" val="3092369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1340768"/>
            <a:ext cx="8712968" cy="2862322"/>
          </a:xfrm>
          <a:prstGeom prst="rect">
            <a:avLst/>
          </a:prstGeom>
          <a:noFill/>
        </p:spPr>
        <p:txBody>
          <a:bodyPr wrap="square" rtlCol="0">
            <a:spAutoFit/>
          </a:bodyPr>
          <a:lstStyle/>
          <a:p>
            <a:endParaRPr lang="fr-FR" sz="2000" b="1" dirty="0" smtClean="0"/>
          </a:p>
          <a:p>
            <a:pPr marL="285750" indent="-285750">
              <a:buFont typeface="Symbol"/>
              <a:buChar char="Þ"/>
            </a:pPr>
            <a:r>
              <a:rPr lang="fr-FR" sz="2000" b="1" u="sng" dirty="0"/>
              <a:t>Définir une méthodologie commune</a:t>
            </a:r>
            <a:r>
              <a:rPr lang="fr-FR" sz="2000" b="1" dirty="0"/>
              <a:t> pour  l’estimation des </a:t>
            </a:r>
            <a:r>
              <a:rPr lang="fr-FR" sz="2000" b="1" dirty="0" smtClean="0"/>
              <a:t>incertitudes sur nos données </a:t>
            </a:r>
          </a:p>
          <a:p>
            <a:endParaRPr lang="fr-FR" sz="2000" b="1" dirty="0" smtClean="0"/>
          </a:p>
          <a:p>
            <a:pPr marL="285750" indent="-285750">
              <a:buFont typeface="Symbol"/>
              <a:buChar char="Þ"/>
            </a:pPr>
            <a:r>
              <a:rPr lang="fr-FR" sz="2000" b="1" u="sng" dirty="0" smtClean="0"/>
              <a:t>S’accorder </a:t>
            </a:r>
            <a:r>
              <a:rPr lang="fr-FR" sz="2000" b="1" u="sng" dirty="0"/>
              <a:t>sur les grandeurs </a:t>
            </a:r>
            <a:r>
              <a:rPr lang="fr-FR" sz="2000" b="1" u="sng" dirty="0" smtClean="0"/>
              <a:t>indicatrices de leur conformité</a:t>
            </a:r>
            <a:r>
              <a:rPr lang="fr-FR" sz="2000" b="1" dirty="0"/>
              <a:t> </a:t>
            </a:r>
          </a:p>
          <a:p>
            <a:pPr marL="285750" indent="-285750">
              <a:buFont typeface="Symbol"/>
              <a:buChar char="Þ"/>
            </a:pPr>
            <a:endParaRPr lang="fr-FR" sz="2000" b="1" dirty="0" smtClean="0"/>
          </a:p>
          <a:p>
            <a:pPr marL="285750" indent="-285750">
              <a:buFont typeface="Symbol"/>
              <a:buChar char="Þ"/>
            </a:pPr>
            <a:r>
              <a:rPr lang="fr-FR" sz="2000" b="1" dirty="0"/>
              <a:t>P</a:t>
            </a:r>
            <a:r>
              <a:rPr lang="fr-FR" sz="2000" b="1" dirty="0" smtClean="0"/>
              <a:t>our éclairer l’utilisateur sur  </a:t>
            </a:r>
            <a:r>
              <a:rPr lang="fr-FR" sz="2000" b="1" u="sng" dirty="0" smtClean="0"/>
              <a:t>le </a:t>
            </a:r>
            <a:r>
              <a:rPr lang="fr-FR" sz="2000" b="1" u="sng" dirty="0"/>
              <a:t>degré de </a:t>
            </a:r>
            <a:r>
              <a:rPr lang="fr-FR" sz="2000" b="1" u="sng" dirty="0" smtClean="0"/>
              <a:t>confiance </a:t>
            </a:r>
            <a:r>
              <a:rPr lang="fr-FR" sz="2000" dirty="0" smtClean="0"/>
              <a:t>à accorder aux données</a:t>
            </a:r>
            <a:endParaRPr lang="fr-FR" sz="2000" dirty="0"/>
          </a:p>
          <a:p>
            <a:endParaRPr lang="fr-FR" sz="2000" b="1" dirty="0"/>
          </a:p>
        </p:txBody>
      </p:sp>
      <p:sp>
        <p:nvSpPr>
          <p:cNvPr id="6" name="Titre 1"/>
          <p:cNvSpPr>
            <a:spLocks noGrp="1"/>
          </p:cNvSpPr>
          <p:nvPr>
            <p:ph type="title"/>
          </p:nvPr>
        </p:nvSpPr>
        <p:spPr>
          <a:xfrm>
            <a:off x="174208" y="260648"/>
            <a:ext cx="8718272" cy="648072"/>
          </a:xfrm>
          <a:solidFill>
            <a:schemeClr val="tx2">
              <a:lumMod val="60000"/>
              <a:lumOff val="40000"/>
            </a:schemeClr>
          </a:solidFill>
          <a:ln>
            <a:noFill/>
          </a:ln>
        </p:spPr>
        <p:txBody>
          <a:bodyPr>
            <a:normAutofit/>
          </a:bodyPr>
          <a:lstStyle/>
          <a:p>
            <a:pPr algn="l"/>
            <a:r>
              <a:rPr lang="fr-FR" sz="2400" b="1" dirty="0" smtClean="0">
                <a:solidFill>
                  <a:schemeClr val="bg1"/>
                </a:solidFill>
              </a:rPr>
              <a:t>OBJECTIFS et ENJEUX</a:t>
            </a:r>
            <a:endParaRPr lang="fr-FR" sz="2400" b="1" dirty="0">
              <a:solidFill>
                <a:schemeClr val="bg1"/>
              </a:solidFill>
            </a:endParaRPr>
          </a:p>
        </p:txBody>
      </p:sp>
      <p:sp>
        <p:nvSpPr>
          <p:cNvPr id="5" name="Espace réservé de la date 4"/>
          <p:cNvSpPr>
            <a:spLocks noGrp="1"/>
          </p:cNvSpPr>
          <p:nvPr>
            <p:ph type="dt" sz="half" idx="10"/>
          </p:nvPr>
        </p:nvSpPr>
        <p:spPr/>
        <p:txBody>
          <a:bodyPr/>
          <a:lstStyle/>
          <a:p>
            <a:r>
              <a:rPr lang="fr-FR" smtClean="0"/>
              <a:t>Restitution Atelier Roscoff 2016</a:t>
            </a:r>
            <a:endParaRPr lang="fr-FR"/>
          </a:p>
        </p:txBody>
      </p:sp>
      <p:sp>
        <p:nvSpPr>
          <p:cNvPr id="3" name="Espace réservé du numéro de diapositive 2"/>
          <p:cNvSpPr>
            <a:spLocks noGrp="1"/>
          </p:cNvSpPr>
          <p:nvPr>
            <p:ph type="sldNum" sz="quarter" idx="11"/>
          </p:nvPr>
        </p:nvSpPr>
        <p:spPr/>
        <p:txBody>
          <a:bodyPr>
            <a:normAutofit/>
          </a:bodyPr>
          <a:lstStyle/>
          <a:p>
            <a:fld id="{6B545CB2-FF10-4884-A9E3-2D7AEFCD4F0E}" type="slidenum">
              <a:rPr lang="fr-FR" smtClean="0"/>
              <a:t>4</a:t>
            </a:fld>
            <a:endParaRPr lang="fr-FR"/>
          </a:p>
        </p:txBody>
      </p:sp>
    </p:spTree>
    <p:extLst>
      <p:ext uri="{BB962C8B-B14F-4D97-AF65-F5344CB8AC3E}">
        <p14:creationId xmlns:p14="http://schemas.microsoft.com/office/powerpoint/2010/main" val="3689356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droite 4"/>
          <p:cNvSpPr/>
          <p:nvPr/>
        </p:nvSpPr>
        <p:spPr>
          <a:xfrm>
            <a:off x="35497" y="1309990"/>
            <a:ext cx="6840760" cy="1152128"/>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Procédé de mesure in situ </a:t>
            </a:r>
            <a:endParaRPr lang="fr-FR" dirty="0">
              <a:solidFill>
                <a:schemeClr val="tx1"/>
              </a:solidFill>
            </a:endParaRPr>
          </a:p>
        </p:txBody>
      </p:sp>
      <p:sp>
        <p:nvSpPr>
          <p:cNvPr id="6" name="ZoneTexte 5"/>
          <p:cNvSpPr txBox="1"/>
          <p:nvPr/>
        </p:nvSpPr>
        <p:spPr>
          <a:xfrm>
            <a:off x="7234949" y="1093966"/>
            <a:ext cx="1465312" cy="646331"/>
          </a:xfrm>
          <a:prstGeom prst="rect">
            <a:avLst/>
          </a:prstGeom>
          <a:noFill/>
        </p:spPr>
        <p:txBody>
          <a:bodyPr wrap="square" rtlCol="0">
            <a:spAutoFit/>
          </a:bodyPr>
          <a:lstStyle/>
          <a:p>
            <a:pPr algn="ctr"/>
            <a:r>
              <a:rPr lang="fr-FR" b="1" dirty="0" err="1" smtClean="0"/>
              <a:t>Mesurande</a:t>
            </a:r>
            <a:endParaRPr lang="fr-FR" b="1" dirty="0" smtClean="0"/>
          </a:p>
          <a:p>
            <a:pPr algn="ctr"/>
            <a:r>
              <a:rPr lang="fr-FR" b="1" dirty="0"/>
              <a:t>+</a:t>
            </a:r>
            <a:r>
              <a:rPr lang="fr-FR" b="1" dirty="0" smtClean="0"/>
              <a:t> Erreur</a:t>
            </a:r>
          </a:p>
        </p:txBody>
      </p:sp>
      <p:sp>
        <p:nvSpPr>
          <p:cNvPr id="7" name="ZoneTexte 6"/>
          <p:cNvSpPr txBox="1"/>
          <p:nvPr/>
        </p:nvSpPr>
        <p:spPr>
          <a:xfrm>
            <a:off x="35513" y="2564281"/>
            <a:ext cx="9000983" cy="276999"/>
          </a:xfrm>
          <a:prstGeom prst="rect">
            <a:avLst/>
          </a:prstGeom>
          <a:solidFill>
            <a:srgbClr val="00B0F0"/>
          </a:solidFill>
          <a:ln>
            <a:noFill/>
          </a:ln>
        </p:spPr>
        <p:txBody>
          <a:bodyPr wrap="square" rtlCol="0">
            <a:spAutoFit/>
          </a:bodyPr>
          <a:lstStyle/>
          <a:p>
            <a:r>
              <a:rPr lang="fr-FR" sz="1200" dirty="0" smtClean="0"/>
              <a:t>Choix instrument       Etalonnage           Déploiement    Vérification          Qualification/correction     Exploitation scientifique</a:t>
            </a:r>
            <a:endParaRPr lang="fr-FR" sz="1200" dirty="0"/>
          </a:p>
        </p:txBody>
      </p:sp>
      <p:cxnSp>
        <p:nvCxnSpPr>
          <p:cNvPr id="23" name="Connecteur droit avec flèche 22"/>
          <p:cNvCxnSpPr/>
          <p:nvPr/>
        </p:nvCxnSpPr>
        <p:spPr>
          <a:xfrm flipH="1">
            <a:off x="7576343" y="1674386"/>
            <a:ext cx="316882"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152883" y="1678488"/>
            <a:ext cx="322806"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59864" y="1915399"/>
            <a:ext cx="1193019" cy="477054"/>
          </a:xfrm>
          <a:prstGeom prst="rect">
            <a:avLst/>
          </a:prstGeom>
        </p:spPr>
        <p:txBody>
          <a:bodyPr wrap="none">
            <a:spAutoFit/>
          </a:bodyPr>
          <a:lstStyle/>
          <a:p>
            <a:pPr algn="ctr"/>
            <a:r>
              <a:rPr lang="fr-FR" sz="1400" b="1" dirty="0" smtClean="0"/>
              <a:t>Systématique</a:t>
            </a:r>
          </a:p>
          <a:p>
            <a:pPr algn="ctr"/>
            <a:r>
              <a:rPr lang="fr-FR" sz="1100" b="1" dirty="0" smtClean="0"/>
              <a:t>Ex: Biais</a:t>
            </a:r>
            <a:endParaRPr lang="fr-FR" sz="1100" b="1" dirty="0"/>
          </a:p>
        </p:txBody>
      </p:sp>
      <p:sp>
        <p:nvSpPr>
          <p:cNvPr id="27" name="Rectangle 26"/>
          <p:cNvSpPr/>
          <p:nvPr/>
        </p:nvSpPr>
        <p:spPr>
          <a:xfrm>
            <a:off x="8103101" y="1886054"/>
            <a:ext cx="1005403" cy="646331"/>
          </a:xfrm>
          <a:prstGeom prst="rect">
            <a:avLst/>
          </a:prstGeom>
        </p:spPr>
        <p:txBody>
          <a:bodyPr wrap="none">
            <a:spAutoFit/>
          </a:bodyPr>
          <a:lstStyle/>
          <a:p>
            <a:pPr algn="ctr"/>
            <a:r>
              <a:rPr lang="fr-FR" sz="1400" b="1" dirty="0" smtClean="0"/>
              <a:t>Aléatoire</a:t>
            </a:r>
          </a:p>
          <a:p>
            <a:pPr algn="ctr"/>
            <a:r>
              <a:rPr lang="fr-FR" sz="1100" b="1" dirty="0" smtClean="0"/>
              <a:t>Ex: Dispersion</a:t>
            </a:r>
          </a:p>
          <a:p>
            <a:pPr algn="ctr"/>
            <a:r>
              <a:rPr lang="fr-FR" sz="1100" b="1" dirty="0" smtClean="0"/>
              <a:t>(écart-type)</a:t>
            </a:r>
            <a:endParaRPr lang="fr-FR" sz="1100" b="1" dirty="0"/>
          </a:p>
        </p:txBody>
      </p:sp>
      <p:sp>
        <p:nvSpPr>
          <p:cNvPr id="32" name="Rectangle 31"/>
          <p:cNvSpPr/>
          <p:nvPr/>
        </p:nvSpPr>
        <p:spPr>
          <a:xfrm>
            <a:off x="2031727" y="3212975"/>
            <a:ext cx="5544616" cy="1477328"/>
          </a:xfrm>
          <a:prstGeom prst="rect">
            <a:avLst/>
          </a:prstGeom>
        </p:spPr>
        <p:txBody>
          <a:bodyPr wrap="square">
            <a:spAutoFit/>
          </a:bodyPr>
          <a:lstStyle/>
          <a:p>
            <a:pPr marL="285750" indent="-285750">
              <a:buFont typeface="Symbol"/>
              <a:buChar char="Þ"/>
            </a:pPr>
            <a:r>
              <a:rPr lang="fr-FR" dirty="0"/>
              <a:t>caractériser la </a:t>
            </a:r>
            <a:r>
              <a:rPr lang="fr-FR" dirty="0" smtClean="0"/>
              <a:t>métrologie </a:t>
            </a:r>
          </a:p>
          <a:p>
            <a:pPr marL="285750" indent="-285750">
              <a:buFont typeface="Symbol"/>
              <a:buChar char="Þ"/>
            </a:pPr>
            <a:r>
              <a:rPr lang="fr-FR" dirty="0"/>
              <a:t>d’identifier les </a:t>
            </a:r>
            <a:r>
              <a:rPr lang="fr-FR" dirty="0" smtClean="0"/>
              <a:t>sources </a:t>
            </a:r>
            <a:r>
              <a:rPr lang="fr-FR" dirty="0"/>
              <a:t>d’incertitudes</a:t>
            </a:r>
            <a:endParaRPr lang="fr-FR" dirty="0" smtClean="0"/>
          </a:p>
          <a:p>
            <a:pPr marL="285750" indent="-285750">
              <a:buFont typeface="Symbol"/>
              <a:buChar char="Þ"/>
            </a:pPr>
            <a:r>
              <a:rPr lang="fr-FR" dirty="0"/>
              <a:t>estimer et </a:t>
            </a:r>
            <a:r>
              <a:rPr lang="fr-FR" dirty="0" smtClean="0"/>
              <a:t>évaluer </a:t>
            </a:r>
            <a:r>
              <a:rPr lang="fr-FR" dirty="0"/>
              <a:t>l’impact dans l’erreur </a:t>
            </a:r>
            <a:r>
              <a:rPr lang="fr-FR" dirty="0" smtClean="0"/>
              <a:t>finale</a:t>
            </a:r>
          </a:p>
          <a:p>
            <a:pPr marL="285750" indent="-285750">
              <a:buFont typeface="Symbol"/>
              <a:buChar char="Þ"/>
            </a:pPr>
            <a:r>
              <a:rPr lang="fr-FR" dirty="0" smtClean="0"/>
              <a:t>Améliorer leur maîtrise</a:t>
            </a:r>
          </a:p>
          <a:p>
            <a:pPr marL="285750" indent="-285750">
              <a:buFont typeface="Symbol"/>
              <a:buChar char="Þ"/>
            </a:pPr>
            <a:r>
              <a:rPr lang="fr-FR" dirty="0" smtClean="0"/>
              <a:t>Assurer la qualité de l’ensemble</a:t>
            </a:r>
          </a:p>
        </p:txBody>
      </p:sp>
      <p:sp>
        <p:nvSpPr>
          <p:cNvPr id="2" name="ZoneTexte 1"/>
          <p:cNvSpPr txBox="1"/>
          <p:nvPr/>
        </p:nvSpPr>
        <p:spPr>
          <a:xfrm>
            <a:off x="35512" y="4941168"/>
            <a:ext cx="9000983" cy="261610"/>
          </a:xfrm>
          <a:prstGeom prst="rect">
            <a:avLst/>
          </a:prstGeom>
          <a:noFill/>
        </p:spPr>
        <p:txBody>
          <a:bodyPr wrap="square" rtlCol="0">
            <a:spAutoFit/>
          </a:bodyPr>
          <a:lstStyle/>
          <a:p>
            <a:endParaRPr lang="fr-FR" sz="1100" i="1" dirty="0"/>
          </a:p>
        </p:txBody>
      </p:sp>
      <p:sp>
        <p:nvSpPr>
          <p:cNvPr id="3" name="Espace réservé de la date 2"/>
          <p:cNvSpPr>
            <a:spLocks noGrp="1"/>
          </p:cNvSpPr>
          <p:nvPr>
            <p:ph type="dt" sz="half" idx="10"/>
          </p:nvPr>
        </p:nvSpPr>
        <p:spPr/>
        <p:txBody>
          <a:bodyPr/>
          <a:lstStyle/>
          <a:p>
            <a:r>
              <a:rPr lang="fr-FR" smtClean="0"/>
              <a:t>Restitution Atelier Roscoff 2016</a:t>
            </a:r>
            <a:endParaRPr lang="fr-FR"/>
          </a:p>
        </p:txBody>
      </p:sp>
      <p:sp>
        <p:nvSpPr>
          <p:cNvPr id="4" name="Espace réservé du numéro de diapositive 3"/>
          <p:cNvSpPr>
            <a:spLocks noGrp="1"/>
          </p:cNvSpPr>
          <p:nvPr>
            <p:ph type="sldNum" sz="quarter" idx="11"/>
          </p:nvPr>
        </p:nvSpPr>
        <p:spPr/>
        <p:txBody>
          <a:bodyPr>
            <a:normAutofit/>
          </a:bodyPr>
          <a:lstStyle/>
          <a:p>
            <a:fld id="{6B545CB2-FF10-4884-A9E3-2D7AEFCD4F0E}" type="slidenum">
              <a:rPr lang="fr-FR" smtClean="0"/>
              <a:t>5</a:t>
            </a:fld>
            <a:endParaRPr lang="fr-FR"/>
          </a:p>
        </p:txBody>
      </p:sp>
      <p:sp>
        <p:nvSpPr>
          <p:cNvPr id="14" name="Titre 1"/>
          <p:cNvSpPr txBox="1">
            <a:spLocks/>
          </p:cNvSpPr>
          <p:nvPr/>
        </p:nvSpPr>
        <p:spPr>
          <a:xfrm>
            <a:off x="176868" y="260648"/>
            <a:ext cx="8718272" cy="844971"/>
          </a:xfrm>
          <a:prstGeom prst="rect">
            <a:avLst/>
          </a:prstGeom>
          <a:solidFill>
            <a:schemeClr val="tx2">
              <a:lumMod val="60000"/>
              <a:lumOff val="40000"/>
            </a:schemeClr>
          </a:solidFill>
          <a:ln>
            <a:noFill/>
          </a:ln>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Principe d’une étude des </a:t>
            </a:r>
            <a:r>
              <a:rPr lang="fr-FR" sz="2400" b="1" dirty="0">
                <a:solidFill>
                  <a:schemeClr val="bg1"/>
                </a:solidFill>
              </a:rPr>
              <a:t>incertitudes </a:t>
            </a:r>
            <a:r>
              <a:rPr lang="fr-FR" sz="2400" b="1" dirty="0" smtClean="0">
                <a:solidFill>
                  <a:schemeClr val="bg1"/>
                </a:solidFill>
              </a:rPr>
              <a:t>du procédé dans son ensemble</a:t>
            </a:r>
            <a:endParaRPr lang="fr-FR" sz="2400" b="1" dirty="0">
              <a:solidFill>
                <a:schemeClr val="bg1"/>
              </a:solidFill>
            </a:endParaRPr>
          </a:p>
        </p:txBody>
      </p:sp>
    </p:spTree>
    <p:extLst>
      <p:ext uri="{BB962C8B-B14F-4D97-AF65-F5344CB8AC3E}">
        <p14:creationId xmlns:p14="http://schemas.microsoft.com/office/powerpoint/2010/main" val="2076940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t>Restitution Atelier Roscoff 2016</a:t>
            </a:r>
            <a:endParaRPr lang="fr-FR"/>
          </a:p>
        </p:txBody>
      </p:sp>
      <p:sp>
        <p:nvSpPr>
          <p:cNvPr id="6" name="Espace réservé du numéro de diapositive 5"/>
          <p:cNvSpPr>
            <a:spLocks noGrp="1"/>
          </p:cNvSpPr>
          <p:nvPr>
            <p:ph type="sldNum" sz="quarter" idx="11"/>
          </p:nvPr>
        </p:nvSpPr>
        <p:spPr/>
        <p:txBody>
          <a:bodyPr>
            <a:normAutofit/>
          </a:bodyPr>
          <a:lstStyle/>
          <a:p>
            <a:fld id="{6B545CB2-FF10-4884-A9E3-2D7AEFCD4F0E}" type="slidenum">
              <a:rPr lang="fr-FR" smtClean="0"/>
              <a:t>6</a:t>
            </a:fld>
            <a:endParaRPr lang="fr-FR"/>
          </a:p>
        </p:txBody>
      </p:sp>
      <p:sp>
        <p:nvSpPr>
          <p:cNvPr id="2" name="ZoneTexte 1"/>
          <p:cNvSpPr txBox="1"/>
          <p:nvPr/>
        </p:nvSpPr>
        <p:spPr>
          <a:xfrm>
            <a:off x="179512" y="1124744"/>
            <a:ext cx="9217024" cy="707886"/>
          </a:xfrm>
          <a:prstGeom prst="rect">
            <a:avLst/>
          </a:prstGeom>
          <a:noFill/>
        </p:spPr>
        <p:txBody>
          <a:bodyPr wrap="square" rtlCol="0">
            <a:spAutoFit/>
          </a:bodyPr>
          <a:lstStyle/>
          <a:p>
            <a:r>
              <a:rPr lang="fr-FR" sz="2400" b="1" dirty="0" smtClean="0">
                <a:solidFill>
                  <a:srgbClr val="00B0F0"/>
                </a:solidFill>
              </a:rPr>
              <a:t>10 interventions</a:t>
            </a:r>
            <a:r>
              <a:rPr lang="fr-FR" sz="2400" dirty="0" smtClean="0">
                <a:solidFill>
                  <a:srgbClr val="00B0F0"/>
                </a:solidFill>
              </a:rPr>
              <a:t> de spécialistes </a:t>
            </a:r>
            <a:r>
              <a:rPr lang="fr-FR" sz="1600" dirty="0" smtClean="0">
                <a:solidFill>
                  <a:srgbClr val="00B0F0"/>
                </a:solidFill>
              </a:rPr>
              <a:t>(accessibles </a:t>
            </a:r>
            <a:r>
              <a:rPr lang="fr-FR" sz="1600" dirty="0">
                <a:solidFill>
                  <a:srgbClr val="00B0F0"/>
                </a:solidFill>
              </a:rPr>
              <a:t>sur </a:t>
            </a:r>
            <a:r>
              <a:rPr lang="fr-FR" sz="1600" dirty="0" smtClean="0">
                <a:solidFill>
                  <a:srgbClr val="00B0F0"/>
                </a:solidFill>
              </a:rPr>
              <a:t>: </a:t>
            </a:r>
            <a:r>
              <a:rPr lang="fr-FR" sz="1600" dirty="0">
                <a:solidFill>
                  <a:srgbClr val="00B0F0"/>
                </a:solidFill>
              </a:rPr>
              <a:t>https://</a:t>
            </a:r>
            <a:r>
              <a:rPr lang="fr-FR" sz="1600" dirty="0" smtClean="0">
                <a:solidFill>
                  <a:srgbClr val="00B0F0"/>
                </a:solidFill>
              </a:rPr>
              <a:t>www-iuem.univ-brest.fr/pops/projects/hf-somlit-hosea-groupe-technique-qualite-incertitudes-de-mesures-hf)</a:t>
            </a:r>
            <a:endParaRPr lang="fr-FR" sz="2000" dirty="0">
              <a:solidFill>
                <a:srgbClr val="00B0F0"/>
              </a:solidFill>
            </a:endParaRPr>
          </a:p>
        </p:txBody>
      </p:sp>
      <p:pic>
        <p:nvPicPr>
          <p:cNvPr id="4" name="Image 3"/>
          <p:cNvPicPr/>
          <p:nvPr/>
        </p:nvPicPr>
        <p:blipFill rotWithShape="1">
          <a:blip r:embed="rId3">
            <a:extLst>
              <a:ext uri="{28A0092B-C50C-407E-A947-70E740481C1C}">
                <a14:useLocalDpi xmlns:a14="http://schemas.microsoft.com/office/drawing/2010/main" val="0"/>
              </a:ext>
            </a:extLst>
          </a:blip>
          <a:srcRect l="3341" t="52275" r="3846" b="14057"/>
          <a:stretch/>
        </p:blipFill>
        <p:spPr bwMode="auto">
          <a:xfrm>
            <a:off x="107504" y="1669450"/>
            <a:ext cx="9577064" cy="4495854"/>
          </a:xfrm>
          <a:prstGeom prst="rect">
            <a:avLst/>
          </a:prstGeom>
          <a:noFill/>
        </p:spPr>
      </p:pic>
      <p:sp>
        <p:nvSpPr>
          <p:cNvPr id="9" name="Titre 1"/>
          <p:cNvSpPr txBox="1">
            <a:spLocks/>
          </p:cNvSpPr>
          <p:nvPr/>
        </p:nvSpPr>
        <p:spPr>
          <a:xfrm>
            <a:off x="141835" y="404664"/>
            <a:ext cx="8718272" cy="648072"/>
          </a:xfrm>
          <a:prstGeom prst="rect">
            <a:avLst/>
          </a:prstGeom>
          <a:solidFill>
            <a:schemeClr val="tx2">
              <a:lumMod val="60000"/>
              <a:lumOff val="40000"/>
            </a:schemeClr>
          </a:solidFill>
          <a:ln>
            <a:noFill/>
          </a:ln>
        </p:spPr>
        <p:txBody>
          <a:bodyPr vert="horz" lIns="91440" tIns="45720" rIns="91440" bIns="45720" rtlCol="0" anchor="b">
            <a:norm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Programme de la journée</a:t>
            </a:r>
            <a:endParaRPr lang="fr-FR" sz="2400" b="1" dirty="0">
              <a:solidFill>
                <a:schemeClr val="bg1"/>
              </a:solidFill>
            </a:endParaRPr>
          </a:p>
        </p:txBody>
      </p:sp>
    </p:spTree>
    <p:extLst>
      <p:ext uri="{BB962C8B-B14F-4D97-AF65-F5344CB8AC3E}">
        <p14:creationId xmlns:p14="http://schemas.microsoft.com/office/powerpoint/2010/main" val="1316098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droite 4"/>
          <p:cNvSpPr/>
          <p:nvPr/>
        </p:nvSpPr>
        <p:spPr>
          <a:xfrm>
            <a:off x="35497" y="980728"/>
            <a:ext cx="6840760" cy="1152128"/>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lumMod val="60000"/>
                    <a:lumOff val="40000"/>
                  </a:schemeClr>
                </a:solidFill>
              </a:rPr>
              <a:t>Procédé de mesure in situ </a:t>
            </a:r>
            <a:endParaRPr lang="fr-FR" dirty="0">
              <a:solidFill>
                <a:schemeClr val="tx2">
                  <a:lumMod val="60000"/>
                  <a:lumOff val="40000"/>
                </a:schemeClr>
              </a:solidFill>
            </a:endParaRPr>
          </a:p>
        </p:txBody>
      </p:sp>
      <p:sp>
        <p:nvSpPr>
          <p:cNvPr id="6" name="ZoneTexte 5"/>
          <p:cNvSpPr txBox="1"/>
          <p:nvPr/>
        </p:nvSpPr>
        <p:spPr>
          <a:xfrm>
            <a:off x="7234949" y="764704"/>
            <a:ext cx="1465312" cy="584775"/>
          </a:xfrm>
          <a:prstGeom prst="rect">
            <a:avLst/>
          </a:prstGeom>
          <a:noFill/>
        </p:spPr>
        <p:txBody>
          <a:bodyPr wrap="square" rtlCol="0">
            <a:spAutoFit/>
          </a:bodyPr>
          <a:lstStyle/>
          <a:p>
            <a:pPr algn="ctr"/>
            <a:r>
              <a:rPr lang="fr-FR" sz="1600" b="1" dirty="0" err="1" smtClean="0"/>
              <a:t>Mesurande</a:t>
            </a:r>
            <a:endParaRPr lang="fr-FR" sz="1600" b="1" dirty="0" smtClean="0"/>
          </a:p>
          <a:p>
            <a:pPr algn="ctr"/>
            <a:r>
              <a:rPr lang="fr-FR" sz="1600" b="1" dirty="0"/>
              <a:t>+</a:t>
            </a:r>
            <a:r>
              <a:rPr lang="fr-FR" sz="1600" b="1" dirty="0" smtClean="0"/>
              <a:t> Erreur</a:t>
            </a:r>
          </a:p>
        </p:txBody>
      </p:sp>
      <p:sp>
        <p:nvSpPr>
          <p:cNvPr id="7" name="ZoneTexte 6"/>
          <p:cNvSpPr txBox="1"/>
          <p:nvPr/>
        </p:nvSpPr>
        <p:spPr>
          <a:xfrm>
            <a:off x="35513" y="2235019"/>
            <a:ext cx="9000983" cy="276999"/>
          </a:xfrm>
          <a:prstGeom prst="rect">
            <a:avLst/>
          </a:prstGeom>
          <a:solidFill>
            <a:srgbClr val="00B0F0"/>
          </a:solidFill>
        </p:spPr>
        <p:txBody>
          <a:bodyPr wrap="square" rtlCol="0">
            <a:spAutoFit/>
          </a:bodyPr>
          <a:lstStyle/>
          <a:p>
            <a:r>
              <a:rPr lang="fr-FR" sz="1200" dirty="0" smtClean="0"/>
              <a:t>Choix instrument       Etalonnage           Déploiement        Vérification              Qualification                     Validation</a:t>
            </a:r>
            <a:r>
              <a:rPr lang="fr-FR" sz="1200" dirty="0"/>
              <a:t> </a:t>
            </a:r>
            <a:r>
              <a:rPr lang="fr-FR" sz="1200" dirty="0" smtClean="0"/>
              <a:t>           Exploitation</a:t>
            </a:r>
            <a:endParaRPr lang="fr-FR" sz="1200" dirty="0"/>
          </a:p>
        </p:txBody>
      </p:sp>
      <p:sp>
        <p:nvSpPr>
          <p:cNvPr id="8" name="ZoneTexte 7"/>
          <p:cNvSpPr txBox="1"/>
          <p:nvPr/>
        </p:nvSpPr>
        <p:spPr>
          <a:xfrm>
            <a:off x="35496" y="2542796"/>
            <a:ext cx="1252814" cy="3177793"/>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fr-FR" sz="1050" dirty="0" err="1" smtClean="0"/>
              <a:t>Mesurande</a:t>
            </a:r>
            <a:endParaRPr lang="fr-FR" sz="1050" dirty="0" smtClean="0"/>
          </a:p>
          <a:p>
            <a:pPr marL="171450" indent="-171450">
              <a:buFont typeface="Arial" panose="020B0604020202020204" pitchFamily="34" charset="0"/>
              <a:buChar char="•"/>
            </a:pPr>
            <a:r>
              <a:rPr lang="fr-FR" sz="1050" dirty="0" smtClean="0"/>
              <a:t>Grandeur</a:t>
            </a:r>
          </a:p>
          <a:p>
            <a:pPr marL="171450" indent="-171450">
              <a:buFont typeface="Arial" panose="020B0604020202020204" pitchFamily="34" charset="0"/>
              <a:buChar char="•"/>
            </a:pPr>
            <a:r>
              <a:rPr lang="fr-FR" sz="1050" dirty="0" smtClean="0"/>
              <a:t>Capteur</a:t>
            </a:r>
          </a:p>
          <a:p>
            <a:pPr marL="171450" indent="-171450">
              <a:buFont typeface="Arial" panose="020B0604020202020204" pitchFamily="34" charset="0"/>
              <a:buChar char="•"/>
            </a:pPr>
            <a:r>
              <a:rPr lang="fr-FR" sz="1050" dirty="0" smtClean="0"/>
              <a:t>Spécifications</a:t>
            </a:r>
          </a:p>
          <a:p>
            <a:pPr marL="171450" indent="-171450">
              <a:buFont typeface="Arial" panose="020B0604020202020204" pitchFamily="34" charset="0"/>
              <a:buChar char="•"/>
            </a:pPr>
            <a:r>
              <a:rPr lang="fr-FR" sz="1050" dirty="0"/>
              <a:t>Etendue de </a:t>
            </a:r>
            <a:r>
              <a:rPr lang="fr-FR" sz="1050" dirty="0" smtClean="0"/>
              <a:t>mesure</a:t>
            </a:r>
          </a:p>
          <a:p>
            <a:pPr marL="171450" indent="-171450">
              <a:buFont typeface="Arial" panose="020B0604020202020204" pitchFamily="34" charset="0"/>
              <a:buChar char="•"/>
            </a:pPr>
            <a:r>
              <a:rPr lang="fr-FR" sz="1050" dirty="0"/>
              <a:t>Résolution</a:t>
            </a:r>
          </a:p>
          <a:p>
            <a:pPr marL="171450" indent="-171450">
              <a:buFont typeface="Arial" panose="020B0604020202020204" pitchFamily="34" charset="0"/>
              <a:buChar char="•"/>
            </a:pPr>
            <a:r>
              <a:rPr lang="fr-FR" sz="1050" dirty="0" smtClean="0"/>
              <a:t>Répétabilité</a:t>
            </a:r>
          </a:p>
          <a:p>
            <a:pPr marL="171450" indent="-171450">
              <a:buFont typeface="Arial" panose="020B0604020202020204" pitchFamily="34" charset="0"/>
              <a:buChar char="•"/>
            </a:pPr>
            <a:r>
              <a:rPr lang="fr-FR" sz="1050" dirty="0" smtClean="0"/>
              <a:t>Limite de détection</a:t>
            </a:r>
          </a:p>
          <a:p>
            <a:pPr marL="171450" indent="-171450">
              <a:buFont typeface="Arial" panose="020B0604020202020204" pitchFamily="34" charset="0"/>
              <a:buChar char="•"/>
            </a:pPr>
            <a:r>
              <a:rPr lang="fr-FR" sz="1050" dirty="0" smtClean="0"/>
              <a:t>Justesse</a:t>
            </a:r>
          </a:p>
          <a:p>
            <a:pPr marL="171450" indent="-171450">
              <a:buFont typeface="Arial" panose="020B0604020202020204" pitchFamily="34" charset="0"/>
              <a:buChar char="•"/>
            </a:pPr>
            <a:r>
              <a:rPr lang="fr-FR" sz="1050" dirty="0" smtClean="0"/>
              <a:t>Fidélité</a:t>
            </a:r>
          </a:p>
          <a:p>
            <a:pPr marL="171450" indent="-171450">
              <a:buFont typeface="Arial" panose="020B0604020202020204" pitchFamily="34" charset="0"/>
              <a:buChar char="•"/>
            </a:pPr>
            <a:r>
              <a:rPr lang="fr-FR" sz="1050" dirty="0" smtClean="0"/>
              <a:t>Erreur de mesure</a:t>
            </a:r>
          </a:p>
          <a:p>
            <a:pPr marL="171450" indent="-171450">
              <a:buFont typeface="Arial" panose="020B0604020202020204" pitchFamily="34" charset="0"/>
              <a:buChar char="•"/>
            </a:pPr>
            <a:r>
              <a:rPr lang="fr-FR" sz="1050" dirty="0" smtClean="0"/>
              <a:t>Stabilité</a:t>
            </a:r>
          </a:p>
          <a:p>
            <a:pPr marL="171450" indent="-171450">
              <a:buFont typeface="Arial" panose="020B0604020202020204" pitchFamily="34" charset="0"/>
              <a:buChar char="•"/>
            </a:pPr>
            <a:r>
              <a:rPr lang="fr-FR" sz="1050" dirty="0" smtClean="0"/>
              <a:t>Exigences</a:t>
            </a:r>
          </a:p>
          <a:p>
            <a:pPr marL="171450" indent="-171450">
              <a:buFont typeface="Arial" panose="020B0604020202020204" pitchFamily="34" charset="0"/>
              <a:buChar char="•"/>
            </a:pPr>
            <a:r>
              <a:rPr lang="fr-FR" sz="1050" dirty="0">
                <a:solidFill>
                  <a:srgbClr val="92D050"/>
                </a:solidFill>
              </a:rPr>
              <a:t>EMT instrumentale</a:t>
            </a:r>
            <a:endParaRPr lang="fr-FR" sz="1050" dirty="0" smtClean="0"/>
          </a:p>
          <a:p>
            <a:pPr marL="171450" indent="-171450">
              <a:buFont typeface="Arial" panose="020B0604020202020204" pitchFamily="34" charset="0"/>
              <a:buChar char="•"/>
            </a:pPr>
            <a:endParaRPr lang="fr-FR" sz="1050" dirty="0" smtClean="0"/>
          </a:p>
        </p:txBody>
      </p:sp>
      <p:sp>
        <p:nvSpPr>
          <p:cNvPr id="9" name="ZoneTexte 8"/>
          <p:cNvSpPr txBox="1"/>
          <p:nvPr/>
        </p:nvSpPr>
        <p:spPr>
          <a:xfrm>
            <a:off x="1288310" y="2543413"/>
            <a:ext cx="1627506" cy="3785652"/>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fr-FR" sz="1000" dirty="0" smtClean="0"/>
              <a:t>Etalonnage</a:t>
            </a:r>
          </a:p>
          <a:p>
            <a:pPr marL="171450" indent="-171450">
              <a:buFont typeface="Arial" panose="020B0604020202020204" pitchFamily="34" charset="0"/>
              <a:buChar char="•"/>
            </a:pPr>
            <a:r>
              <a:rPr lang="fr-FR" sz="1000" dirty="0" smtClean="0"/>
              <a:t>Biais</a:t>
            </a:r>
          </a:p>
          <a:p>
            <a:pPr marL="171450" indent="-171450">
              <a:buFont typeface="Arial" panose="020B0604020202020204" pitchFamily="34" charset="0"/>
              <a:buChar char="•"/>
            </a:pPr>
            <a:r>
              <a:rPr lang="fr-FR" sz="1000" dirty="0" smtClean="0"/>
              <a:t>Ajustage</a:t>
            </a:r>
          </a:p>
          <a:p>
            <a:pPr marL="171450" indent="-171450">
              <a:buFont typeface="Arial" panose="020B0604020202020204" pitchFamily="34" charset="0"/>
              <a:buChar char="•"/>
            </a:pPr>
            <a:r>
              <a:rPr lang="fr-FR" sz="1000" dirty="0" smtClean="0"/>
              <a:t>Incertitude d’étalonnage</a:t>
            </a:r>
          </a:p>
          <a:p>
            <a:pPr marL="171450" indent="-171450">
              <a:buFont typeface="Arial" panose="020B0604020202020204" pitchFamily="34" charset="0"/>
              <a:buChar char="•"/>
            </a:pPr>
            <a:r>
              <a:rPr lang="fr-FR" sz="1000" dirty="0"/>
              <a:t>Incertitude </a:t>
            </a:r>
            <a:r>
              <a:rPr lang="fr-FR" sz="1000" dirty="0" smtClean="0"/>
              <a:t>définitionnelle</a:t>
            </a:r>
          </a:p>
          <a:p>
            <a:pPr marL="171450" indent="-171450">
              <a:buFont typeface="Arial" panose="020B0604020202020204" pitchFamily="34" charset="0"/>
              <a:buChar char="•"/>
            </a:pPr>
            <a:r>
              <a:rPr lang="fr-FR" sz="1000" dirty="0" smtClean="0"/>
              <a:t>Bilan des incertitudes</a:t>
            </a:r>
          </a:p>
          <a:p>
            <a:pPr marL="171450" indent="-171450">
              <a:buFont typeface="Arial" panose="020B0604020202020204" pitchFamily="34" charset="0"/>
              <a:buChar char="•"/>
            </a:pPr>
            <a:r>
              <a:rPr lang="fr-FR" sz="1000" dirty="0" smtClean="0"/>
              <a:t>Composante systématique et aléatoire</a:t>
            </a:r>
          </a:p>
          <a:p>
            <a:pPr marL="171450" indent="-171450">
              <a:buFont typeface="Arial" panose="020B0604020202020204" pitchFamily="34" charset="0"/>
              <a:buChar char="•"/>
            </a:pPr>
            <a:r>
              <a:rPr lang="fr-FR" sz="1000" dirty="0" smtClean="0"/>
              <a:t>Incertitude composée</a:t>
            </a:r>
          </a:p>
          <a:p>
            <a:pPr marL="171450" indent="-171450">
              <a:buFont typeface="Arial" panose="020B0604020202020204" pitchFamily="34" charset="0"/>
              <a:buChar char="•"/>
            </a:pPr>
            <a:r>
              <a:rPr lang="fr-FR" sz="1000" dirty="0" smtClean="0"/>
              <a:t>Méthode d’évaluation Type A et B</a:t>
            </a:r>
          </a:p>
          <a:p>
            <a:pPr marL="171450" indent="-171450">
              <a:buFont typeface="Arial" panose="020B0604020202020204" pitchFamily="34" charset="0"/>
              <a:buChar char="•"/>
            </a:pPr>
            <a:r>
              <a:rPr lang="fr-FR" sz="1000" dirty="0" smtClean="0"/>
              <a:t>Type de fonction de densité</a:t>
            </a:r>
          </a:p>
          <a:p>
            <a:pPr marL="171450" indent="-171450">
              <a:buFont typeface="Arial" panose="020B0604020202020204" pitchFamily="34" charset="0"/>
              <a:buChar char="•"/>
            </a:pPr>
            <a:r>
              <a:rPr lang="fr-FR" sz="1000" dirty="0" smtClean="0"/>
              <a:t>Incertitude élargie</a:t>
            </a:r>
          </a:p>
          <a:p>
            <a:pPr marL="171450" indent="-171450">
              <a:buFont typeface="Arial" panose="020B0604020202020204" pitchFamily="34" charset="0"/>
              <a:buChar char="•"/>
            </a:pPr>
            <a:r>
              <a:rPr lang="fr-FR" sz="1000" dirty="0" smtClean="0"/>
              <a:t>Vérification</a:t>
            </a:r>
          </a:p>
          <a:p>
            <a:pPr marL="171450" indent="-171450">
              <a:buFont typeface="Arial" panose="020B0604020202020204" pitchFamily="34" charset="0"/>
              <a:buChar char="•"/>
            </a:pPr>
            <a:r>
              <a:rPr lang="fr-FR" sz="1000" dirty="0" smtClean="0"/>
              <a:t>Erreur maximale tolérée</a:t>
            </a:r>
          </a:p>
          <a:p>
            <a:pPr marL="171450" indent="-171450">
              <a:buFont typeface="Arial" panose="020B0604020202020204" pitchFamily="34" charset="0"/>
              <a:buChar char="•"/>
            </a:pPr>
            <a:r>
              <a:rPr lang="fr-FR" sz="1000" dirty="0"/>
              <a:t>Capabilité de </a:t>
            </a:r>
            <a:r>
              <a:rPr lang="fr-FR" sz="1000" dirty="0" smtClean="0"/>
              <a:t>l’étalonnage</a:t>
            </a:r>
          </a:p>
          <a:p>
            <a:pPr marL="171450" indent="-171450">
              <a:buFont typeface="Arial" panose="020B0604020202020204" pitchFamily="34" charset="0"/>
              <a:buChar char="•"/>
            </a:pPr>
            <a:r>
              <a:rPr lang="fr-FR" sz="1000" dirty="0" smtClean="0"/>
              <a:t>Traçabilité</a:t>
            </a:r>
          </a:p>
          <a:p>
            <a:pPr marL="171450" indent="-171450">
              <a:buFont typeface="Arial" panose="020B0604020202020204" pitchFamily="34" charset="0"/>
              <a:buChar char="•"/>
            </a:pPr>
            <a:r>
              <a:rPr lang="fr-FR" sz="1000" dirty="0">
                <a:solidFill>
                  <a:srgbClr val="92D050"/>
                </a:solidFill>
              </a:rPr>
              <a:t>EMT étalonnage</a:t>
            </a:r>
            <a:endParaRPr lang="fr-FR" sz="1000" dirty="0"/>
          </a:p>
        </p:txBody>
      </p:sp>
      <p:sp>
        <p:nvSpPr>
          <p:cNvPr id="10" name="ZoneTexte 9"/>
          <p:cNvSpPr txBox="1"/>
          <p:nvPr/>
        </p:nvSpPr>
        <p:spPr>
          <a:xfrm>
            <a:off x="2924194" y="2544767"/>
            <a:ext cx="1071742" cy="118494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fr-FR" sz="1000" dirty="0" smtClean="0"/>
              <a:t>Fidélité in situ</a:t>
            </a:r>
          </a:p>
          <a:p>
            <a:pPr marL="171450" indent="-171450">
              <a:buFont typeface="Arial" panose="020B0604020202020204" pitchFamily="34" charset="0"/>
              <a:buChar char="•"/>
            </a:pPr>
            <a:r>
              <a:rPr lang="fr-FR" sz="1000" dirty="0" smtClean="0"/>
              <a:t>Justesse in situ</a:t>
            </a:r>
          </a:p>
          <a:p>
            <a:pPr marL="171450" indent="-171450">
              <a:buFont typeface="Arial" panose="020B0604020202020204" pitchFamily="34" charset="0"/>
              <a:buChar char="•"/>
            </a:pPr>
            <a:r>
              <a:rPr lang="fr-FR" sz="1000" dirty="0" smtClean="0"/>
              <a:t>Dérive</a:t>
            </a:r>
          </a:p>
          <a:p>
            <a:pPr marL="171450" indent="-171450">
              <a:buFont typeface="Arial" panose="020B0604020202020204" pitchFamily="34" charset="0"/>
              <a:buChar char="•"/>
            </a:pPr>
            <a:r>
              <a:rPr lang="fr-FR" sz="1000" dirty="0" smtClean="0"/>
              <a:t>Vérification</a:t>
            </a:r>
          </a:p>
          <a:p>
            <a:pPr marL="171450" indent="-171450">
              <a:buFont typeface="Arial" panose="020B0604020202020204" pitchFamily="34" charset="0"/>
              <a:buChar char="•"/>
            </a:pPr>
            <a:r>
              <a:rPr lang="fr-FR" sz="1000" dirty="0">
                <a:solidFill>
                  <a:srgbClr val="92D050"/>
                </a:solidFill>
              </a:rPr>
              <a:t>EMT </a:t>
            </a:r>
            <a:r>
              <a:rPr lang="fr-FR" sz="1000" dirty="0" err="1">
                <a:solidFill>
                  <a:srgbClr val="92D050"/>
                </a:solidFill>
              </a:rPr>
              <a:t>insitu</a:t>
            </a:r>
            <a:endParaRPr lang="fr-FR" sz="1000" dirty="0" smtClean="0"/>
          </a:p>
        </p:txBody>
      </p:sp>
      <p:sp>
        <p:nvSpPr>
          <p:cNvPr id="12" name="ZoneTexte 11"/>
          <p:cNvSpPr txBox="1"/>
          <p:nvPr/>
        </p:nvSpPr>
        <p:spPr>
          <a:xfrm>
            <a:off x="5016375" y="2544767"/>
            <a:ext cx="1715866" cy="877163"/>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fr-FR" sz="1000" dirty="0" smtClean="0"/>
              <a:t>Erreur maximale tolérée</a:t>
            </a:r>
          </a:p>
          <a:p>
            <a:pPr marL="171450" indent="-171450">
              <a:buFont typeface="Arial" panose="020B0604020202020204" pitchFamily="34" charset="0"/>
              <a:buChar char="•"/>
            </a:pPr>
            <a:r>
              <a:rPr lang="fr-FR" sz="1000" dirty="0" smtClean="0"/>
              <a:t>Vérification</a:t>
            </a:r>
          </a:p>
          <a:p>
            <a:pPr marL="171450" indent="-171450">
              <a:buFont typeface="Arial" panose="020B0604020202020204" pitchFamily="34" charset="0"/>
              <a:buChar char="•"/>
            </a:pPr>
            <a:r>
              <a:rPr lang="fr-FR" sz="1000" dirty="0" smtClean="0"/>
              <a:t>Capabilité</a:t>
            </a:r>
          </a:p>
          <a:p>
            <a:pPr marL="171450" indent="-171450">
              <a:buFont typeface="Arial" panose="020B0604020202020204" pitchFamily="34" charset="0"/>
              <a:buChar char="•"/>
            </a:pPr>
            <a:r>
              <a:rPr lang="fr-FR" sz="1000" dirty="0" smtClean="0"/>
              <a:t>Exigences</a:t>
            </a:r>
          </a:p>
          <a:p>
            <a:pPr marL="171450" indent="-171450">
              <a:buFont typeface="Arial" panose="020B0604020202020204" pitchFamily="34" charset="0"/>
              <a:buChar char="•"/>
            </a:pPr>
            <a:r>
              <a:rPr lang="fr-FR" sz="1000" dirty="0">
                <a:solidFill>
                  <a:srgbClr val="92D050"/>
                </a:solidFill>
              </a:rPr>
              <a:t>EMT qualification</a:t>
            </a:r>
            <a:endParaRPr lang="fr-FR" sz="1000" dirty="0" smtClean="0"/>
          </a:p>
        </p:txBody>
      </p:sp>
      <p:cxnSp>
        <p:nvCxnSpPr>
          <p:cNvPr id="23" name="Connecteur droit avec flèche 22"/>
          <p:cNvCxnSpPr/>
          <p:nvPr/>
        </p:nvCxnSpPr>
        <p:spPr>
          <a:xfrm flipH="1">
            <a:off x="7576343" y="1345124"/>
            <a:ext cx="316882"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152883" y="1349226"/>
            <a:ext cx="322806" cy="2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59864" y="1586137"/>
            <a:ext cx="1193019" cy="477054"/>
          </a:xfrm>
          <a:prstGeom prst="rect">
            <a:avLst/>
          </a:prstGeom>
        </p:spPr>
        <p:txBody>
          <a:bodyPr wrap="none">
            <a:spAutoFit/>
          </a:bodyPr>
          <a:lstStyle/>
          <a:p>
            <a:pPr algn="ctr"/>
            <a:r>
              <a:rPr lang="fr-FR" sz="1400" b="1" dirty="0" smtClean="0"/>
              <a:t>Systématique</a:t>
            </a:r>
          </a:p>
          <a:p>
            <a:pPr algn="ctr"/>
            <a:r>
              <a:rPr lang="fr-FR" sz="1100" b="1" dirty="0" smtClean="0"/>
              <a:t>Ex: Biais</a:t>
            </a:r>
            <a:endParaRPr lang="fr-FR" sz="1100" b="1" dirty="0"/>
          </a:p>
        </p:txBody>
      </p:sp>
      <p:sp>
        <p:nvSpPr>
          <p:cNvPr id="27" name="Rectangle 26"/>
          <p:cNvSpPr/>
          <p:nvPr/>
        </p:nvSpPr>
        <p:spPr>
          <a:xfrm>
            <a:off x="8103101" y="1556792"/>
            <a:ext cx="1005403" cy="646331"/>
          </a:xfrm>
          <a:prstGeom prst="rect">
            <a:avLst/>
          </a:prstGeom>
        </p:spPr>
        <p:txBody>
          <a:bodyPr wrap="none">
            <a:spAutoFit/>
          </a:bodyPr>
          <a:lstStyle/>
          <a:p>
            <a:pPr algn="ctr"/>
            <a:r>
              <a:rPr lang="fr-FR" sz="1400" b="1" dirty="0" smtClean="0"/>
              <a:t>Aléatoire</a:t>
            </a:r>
          </a:p>
          <a:p>
            <a:pPr algn="ctr"/>
            <a:r>
              <a:rPr lang="fr-FR" sz="1100" b="1" dirty="0" smtClean="0"/>
              <a:t>Ex: Dispersion</a:t>
            </a:r>
          </a:p>
          <a:p>
            <a:pPr algn="ctr"/>
            <a:r>
              <a:rPr lang="fr-FR" sz="1100" b="1" dirty="0" smtClean="0"/>
              <a:t>(écart-type)</a:t>
            </a:r>
            <a:endParaRPr lang="fr-FR" sz="1100" b="1" dirty="0"/>
          </a:p>
        </p:txBody>
      </p:sp>
      <p:sp>
        <p:nvSpPr>
          <p:cNvPr id="36" name="ZoneTexte 35"/>
          <p:cNvSpPr txBox="1"/>
          <p:nvPr/>
        </p:nvSpPr>
        <p:spPr>
          <a:xfrm>
            <a:off x="3995937" y="2542796"/>
            <a:ext cx="1020438" cy="4001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fr-FR" sz="1000" dirty="0" smtClean="0"/>
              <a:t>Etalonnage</a:t>
            </a:r>
          </a:p>
          <a:p>
            <a:pPr marL="171450" indent="-171450">
              <a:buFont typeface="Arial" panose="020B0604020202020204" pitchFamily="34" charset="0"/>
              <a:buChar char="•"/>
            </a:pPr>
            <a:r>
              <a:rPr lang="fr-FR" sz="1000" dirty="0" smtClean="0"/>
              <a:t>Biais</a:t>
            </a:r>
          </a:p>
        </p:txBody>
      </p:sp>
      <p:sp>
        <p:nvSpPr>
          <p:cNvPr id="40" name="ZoneTexte 39"/>
          <p:cNvSpPr txBox="1"/>
          <p:nvPr/>
        </p:nvSpPr>
        <p:spPr>
          <a:xfrm>
            <a:off x="6732241" y="2547806"/>
            <a:ext cx="2281797" cy="3016210"/>
          </a:xfrm>
          <a:prstGeom prst="rect">
            <a:avLst/>
          </a:prstGeom>
          <a:noFill/>
          <a:ln>
            <a:solidFill>
              <a:schemeClr val="tx1"/>
            </a:solidFill>
          </a:ln>
        </p:spPr>
        <p:txBody>
          <a:bodyPr wrap="square" rtlCol="0">
            <a:spAutoFit/>
          </a:bodyPr>
          <a:lstStyle/>
          <a:p>
            <a:endParaRPr lang="fr-FR" sz="1000" dirty="0" smtClean="0"/>
          </a:p>
          <a:p>
            <a:pPr marL="171450" indent="-171450">
              <a:buFont typeface="Arial" panose="020B0604020202020204" pitchFamily="34" charset="0"/>
              <a:buChar char="•"/>
            </a:pPr>
            <a:r>
              <a:rPr lang="fr-FR" sz="1000" dirty="0" smtClean="0"/>
              <a:t>Estimation de l’erreur</a:t>
            </a:r>
          </a:p>
          <a:p>
            <a:pPr marL="171450" indent="-171450">
              <a:buFont typeface="Arial" panose="020B0604020202020204" pitchFamily="34" charset="0"/>
              <a:buChar char="•"/>
            </a:pPr>
            <a:r>
              <a:rPr lang="fr-FR" sz="1000" dirty="0" smtClean="0"/>
              <a:t> Modélisation de la mesure</a:t>
            </a:r>
          </a:p>
          <a:p>
            <a:pPr marL="171450" indent="-171450">
              <a:buFont typeface="Arial" panose="020B0604020202020204" pitchFamily="34" charset="0"/>
              <a:buChar char="•"/>
            </a:pPr>
            <a:r>
              <a:rPr lang="fr-FR" sz="1000" dirty="0" smtClean="0"/>
              <a:t>Correction</a:t>
            </a:r>
          </a:p>
          <a:p>
            <a:pPr marL="171450" indent="-171450">
              <a:buFont typeface="Arial" panose="020B0604020202020204" pitchFamily="34" charset="0"/>
              <a:buChar char="•"/>
            </a:pPr>
            <a:r>
              <a:rPr lang="fr-FR" sz="1000" dirty="0" smtClean="0"/>
              <a:t>Incertitude définitionnelle</a:t>
            </a:r>
          </a:p>
          <a:p>
            <a:pPr marL="171450" indent="-171450">
              <a:buFont typeface="Arial" panose="020B0604020202020204" pitchFamily="34" charset="0"/>
              <a:buChar char="•"/>
            </a:pPr>
            <a:r>
              <a:rPr lang="fr-FR" sz="1000" dirty="0" smtClean="0"/>
              <a:t>Bilan des incertitudes</a:t>
            </a:r>
          </a:p>
          <a:p>
            <a:pPr marL="171450" indent="-171450">
              <a:buFont typeface="Arial" panose="020B0604020202020204" pitchFamily="34" charset="0"/>
              <a:buChar char="•"/>
            </a:pPr>
            <a:r>
              <a:rPr lang="fr-FR" sz="1000" dirty="0" smtClean="0"/>
              <a:t>Composante systématique et aléatoire</a:t>
            </a:r>
          </a:p>
          <a:p>
            <a:pPr marL="171450" indent="-171450">
              <a:buFont typeface="Arial" panose="020B0604020202020204" pitchFamily="34" charset="0"/>
              <a:buChar char="•"/>
            </a:pPr>
            <a:r>
              <a:rPr lang="fr-FR" sz="1000" dirty="0" smtClean="0"/>
              <a:t>Incertitude composée</a:t>
            </a:r>
          </a:p>
          <a:p>
            <a:pPr marL="171450" indent="-171450">
              <a:buFont typeface="Arial" panose="020B0604020202020204" pitchFamily="34" charset="0"/>
              <a:buChar char="•"/>
            </a:pPr>
            <a:r>
              <a:rPr lang="fr-FR" sz="1000" dirty="0" smtClean="0"/>
              <a:t>Méthode d’évaluation Type A et B</a:t>
            </a:r>
          </a:p>
          <a:p>
            <a:pPr marL="171450" indent="-171450">
              <a:buFont typeface="Arial" panose="020B0604020202020204" pitchFamily="34" charset="0"/>
              <a:buChar char="•"/>
            </a:pPr>
            <a:r>
              <a:rPr lang="fr-FR" sz="1000" dirty="0" smtClean="0"/>
              <a:t>Type de fonction de densité</a:t>
            </a:r>
          </a:p>
          <a:p>
            <a:pPr marL="171450" indent="-171450">
              <a:buFont typeface="Arial" panose="020B0604020202020204" pitchFamily="34" charset="0"/>
              <a:buChar char="•"/>
            </a:pPr>
            <a:r>
              <a:rPr lang="fr-FR" sz="1000" dirty="0" smtClean="0"/>
              <a:t>Incertitude élargie</a:t>
            </a:r>
          </a:p>
          <a:p>
            <a:pPr marL="171450" indent="-171450">
              <a:buFont typeface="Arial" panose="020B0604020202020204" pitchFamily="34" charset="0"/>
              <a:buChar char="•"/>
            </a:pPr>
            <a:r>
              <a:rPr lang="fr-FR" sz="1000" dirty="0" smtClean="0"/>
              <a:t>Vérification</a:t>
            </a:r>
          </a:p>
          <a:p>
            <a:pPr marL="171450" indent="-171450">
              <a:buFont typeface="Arial" panose="020B0604020202020204" pitchFamily="34" charset="0"/>
              <a:buChar char="•"/>
            </a:pPr>
            <a:r>
              <a:rPr lang="fr-FR" sz="1000" dirty="0" smtClean="0"/>
              <a:t>Erreur maximale Tolérée</a:t>
            </a:r>
          </a:p>
          <a:p>
            <a:pPr marL="171450" indent="-171450">
              <a:buFont typeface="Arial" panose="020B0604020202020204" pitchFamily="34" charset="0"/>
              <a:buChar char="•"/>
            </a:pPr>
            <a:r>
              <a:rPr lang="fr-FR" sz="1000" dirty="0"/>
              <a:t>Capabilité </a:t>
            </a:r>
            <a:r>
              <a:rPr lang="fr-FR" sz="1000" dirty="0" smtClean="0"/>
              <a:t>du système de mesure</a:t>
            </a:r>
          </a:p>
          <a:p>
            <a:pPr marL="171450" indent="-171450">
              <a:buFont typeface="Arial" panose="020B0604020202020204" pitchFamily="34" charset="0"/>
              <a:buChar char="•"/>
            </a:pPr>
            <a:r>
              <a:rPr lang="fr-FR" sz="1000" dirty="0" smtClean="0"/>
              <a:t>Validation du système de mesure</a:t>
            </a:r>
          </a:p>
          <a:p>
            <a:pPr marL="171450" indent="-171450">
              <a:buFont typeface="Arial" panose="020B0604020202020204" pitchFamily="34" charset="0"/>
              <a:buChar char="•"/>
            </a:pPr>
            <a:r>
              <a:rPr lang="fr-FR" sz="1000" dirty="0">
                <a:solidFill>
                  <a:srgbClr val="92D050"/>
                </a:solidFill>
              </a:rPr>
              <a:t>EMT scientifique</a:t>
            </a:r>
          </a:p>
          <a:p>
            <a:pPr marL="171450" indent="-171450">
              <a:buFont typeface="Arial" panose="020B0604020202020204" pitchFamily="34" charset="0"/>
              <a:buChar char="•"/>
            </a:pPr>
            <a:endParaRPr lang="fr-FR" sz="1000" dirty="0" smtClean="0"/>
          </a:p>
        </p:txBody>
      </p:sp>
      <p:sp>
        <p:nvSpPr>
          <p:cNvPr id="4" name="Espace réservé de la date 3"/>
          <p:cNvSpPr>
            <a:spLocks noGrp="1"/>
          </p:cNvSpPr>
          <p:nvPr>
            <p:ph type="dt" sz="half" idx="10"/>
          </p:nvPr>
        </p:nvSpPr>
        <p:spPr/>
        <p:txBody>
          <a:bodyPr/>
          <a:lstStyle/>
          <a:p>
            <a:r>
              <a:rPr lang="fr-FR" smtClean="0"/>
              <a:t>Restitution Atelier Roscoff 2016</a:t>
            </a:r>
            <a:endParaRPr lang="fr-FR"/>
          </a:p>
        </p:txBody>
      </p:sp>
      <p:sp>
        <p:nvSpPr>
          <p:cNvPr id="3" name="Espace réservé du numéro de diapositive 2"/>
          <p:cNvSpPr>
            <a:spLocks noGrp="1"/>
          </p:cNvSpPr>
          <p:nvPr>
            <p:ph type="sldNum" sz="quarter" idx="11"/>
          </p:nvPr>
        </p:nvSpPr>
        <p:spPr/>
        <p:txBody>
          <a:bodyPr>
            <a:normAutofit/>
          </a:bodyPr>
          <a:lstStyle/>
          <a:p>
            <a:fld id="{6B545CB2-FF10-4884-A9E3-2D7AEFCD4F0E}" type="slidenum">
              <a:rPr lang="fr-FR" smtClean="0"/>
              <a:pPr/>
              <a:t>7</a:t>
            </a:fld>
            <a:endParaRPr lang="fr-FR" dirty="0"/>
          </a:p>
        </p:txBody>
      </p:sp>
      <p:sp>
        <p:nvSpPr>
          <p:cNvPr id="18" name="Titre 1"/>
          <p:cNvSpPr txBox="1">
            <a:spLocks/>
          </p:cNvSpPr>
          <p:nvPr/>
        </p:nvSpPr>
        <p:spPr>
          <a:xfrm>
            <a:off x="176860" y="260647"/>
            <a:ext cx="8718272" cy="522697"/>
          </a:xfrm>
          <a:prstGeom prst="rect">
            <a:avLst/>
          </a:prstGeom>
          <a:solidFill>
            <a:schemeClr val="tx2">
              <a:lumMod val="60000"/>
              <a:lumOff val="40000"/>
            </a:schemeClr>
          </a:solidFill>
          <a:ln>
            <a:noFill/>
          </a:ln>
        </p:spPr>
        <p:txBody>
          <a:bodyPr vert="horz" lIns="91440" tIns="45720" rIns="91440" bIns="45720" rtlCol="0" anchor="b">
            <a:norm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Rappel de Notions de métrologie </a:t>
            </a:r>
          </a:p>
        </p:txBody>
      </p:sp>
    </p:spTree>
    <p:extLst>
      <p:ext uri="{BB962C8B-B14F-4D97-AF65-F5344CB8AC3E}">
        <p14:creationId xmlns:p14="http://schemas.microsoft.com/office/powerpoint/2010/main" val="2726859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Restitution Atelier Roscoff 2016</a:t>
            </a:r>
            <a:endParaRPr lang="fr-FR"/>
          </a:p>
        </p:txBody>
      </p:sp>
      <p:sp>
        <p:nvSpPr>
          <p:cNvPr id="5" name="Espace réservé du numéro de diapositive 4"/>
          <p:cNvSpPr>
            <a:spLocks noGrp="1"/>
          </p:cNvSpPr>
          <p:nvPr>
            <p:ph type="sldNum" sz="quarter" idx="11"/>
          </p:nvPr>
        </p:nvSpPr>
        <p:spPr/>
        <p:txBody>
          <a:bodyPr/>
          <a:lstStyle/>
          <a:p>
            <a:fld id="{6B545CB2-FF10-4884-A9E3-2D7AEFCD4F0E}" type="slidenum">
              <a:rPr lang="fr-FR" smtClean="0"/>
              <a:t>8</a:t>
            </a:fld>
            <a:endParaRPr lang="fr-FR"/>
          </a:p>
        </p:txBody>
      </p:sp>
      <p:sp>
        <p:nvSpPr>
          <p:cNvPr id="7" name="ZoneTexte 6"/>
          <p:cNvSpPr txBox="1"/>
          <p:nvPr/>
        </p:nvSpPr>
        <p:spPr>
          <a:xfrm>
            <a:off x="176860" y="2404688"/>
            <a:ext cx="8718272" cy="1200329"/>
          </a:xfrm>
          <a:prstGeom prst="rect">
            <a:avLst/>
          </a:prstGeom>
          <a:noFill/>
        </p:spPr>
        <p:txBody>
          <a:bodyPr wrap="square" rtlCol="0">
            <a:spAutoFit/>
          </a:bodyPr>
          <a:lstStyle/>
          <a:p>
            <a:pPr marL="342900" indent="-342900">
              <a:buFont typeface="+mj-lt"/>
              <a:buAutoNum type="arabicPeriod"/>
            </a:pPr>
            <a:r>
              <a:rPr lang="fr-FR" dirty="0" smtClean="0"/>
              <a:t>Les Notions essentielles pour la caractérisation des pratiques et l’estimation de l’incertitude</a:t>
            </a:r>
            <a:endParaRPr lang="fr-FR" dirty="0"/>
          </a:p>
          <a:p>
            <a:pPr marL="342900" indent="-342900">
              <a:buFont typeface="+mj-lt"/>
              <a:buAutoNum type="arabicPeriod"/>
            </a:pPr>
            <a:r>
              <a:rPr lang="fr-FR" dirty="0" smtClean="0"/>
              <a:t>Les Définition en conformité avec le Vocabulaire International de Métrologie: VIM-2008 (BIPM,  www.BIPM.org)</a:t>
            </a:r>
            <a:endParaRPr lang="fr-FR" dirty="0"/>
          </a:p>
        </p:txBody>
      </p:sp>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035" t="21652" r="13578" b="72835"/>
          <a:stretch/>
        </p:blipFill>
        <p:spPr bwMode="auto">
          <a:xfrm>
            <a:off x="1439656" y="3629568"/>
            <a:ext cx="6372704" cy="37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054" t="28251" r="17659" b="65151"/>
          <a:stretch/>
        </p:blipFill>
        <p:spPr bwMode="auto">
          <a:xfrm>
            <a:off x="1439656" y="3943516"/>
            <a:ext cx="6372704" cy="44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2856" t="29499" r="17659" b="63926"/>
          <a:stretch/>
        </p:blipFill>
        <p:spPr bwMode="auto">
          <a:xfrm>
            <a:off x="1439656" y="4314756"/>
            <a:ext cx="6372703" cy="41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au 1"/>
          <p:cNvGraphicFramePr>
            <a:graphicFrameLocks noGrp="1"/>
          </p:cNvGraphicFramePr>
          <p:nvPr>
            <p:extLst>
              <p:ext uri="{D42A27DB-BD31-4B8C-83A1-F6EECF244321}">
                <p14:modId xmlns:p14="http://schemas.microsoft.com/office/powerpoint/2010/main" val="822884678"/>
              </p:ext>
            </p:extLst>
          </p:nvPr>
        </p:nvGraphicFramePr>
        <p:xfrm>
          <a:off x="176860" y="908720"/>
          <a:ext cx="8718272" cy="964436"/>
        </p:xfrm>
        <a:graphic>
          <a:graphicData uri="http://schemas.openxmlformats.org/drawingml/2006/table">
            <a:tbl>
              <a:tblPr firstRow="1" bandRow="1">
                <a:tableStyleId>{5C22544A-7EE6-4342-B048-85BDC9FD1C3A}</a:tableStyleId>
              </a:tblPr>
              <a:tblGrid>
                <a:gridCol w="1684782"/>
                <a:gridCol w="5027648"/>
                <a:gridCol w="2005842"/>
              </a:tblGrid>
              <a:tr h="964436">
                <a:tc>
                  <a:txBody>
                    <a:bodyPr/>
                    <a:lstStyle/>
                    <a:p>
                      <a:r>
                        <a:rPr lang="fr-FR" dirty="0" smtClean="0"/>
                        <a:t>Intervention 1</a:t>
                      </a:r>
                      <a:endParaRPr lang="fr-FR" dirty="0"/>
                    </a:p>
                  </a:txBody>
                  <a:tcPr/>
                </a:tc>
                <a:tc>
                  <a:txBody>
                    <a:bodyPr/>
                    <a:lstStyle/>
                    <a:p>
                      <a:r>
                        <a:rPr lang="fr-FR" sz="2000" dirty="0" smtClean="0"/>
                        <a:t>Notions essentielles sur la caractérisation métrologique du système de mesure</a:t>
                      </a:r>
                      <a:endParaRPr lang="fr-FR" sz="2000" dirty="0"/>
                    </a:p>
                  </a:txBody>
                  <a:tcPr/>
                </a:tc>
                <a:tc>
                  <a:txBody>
                    <a:bodyPr/>
                    <a:lstStyle/>
                    <a:p>
                      <a:pPr algn="ctr"/>
                      <a:r>
                        <a:rPr lang="fr-FR" dirty="0" smtClean="0"/>
                        <a:t>Marc </a:t>
                      </a:r>
                      <a:r>
                        <a:rPr lang="fr-FR" dirty="0" err="1" smtClean="0"/>
                        <a:t>Lemenn</a:t>
                      </a:r>
                      <a:endParaRPr lang="fr-FR" dirty="0"/>
                    </a:p>
                  </a:txBody>
                  <a:tcPr/>
                </a:tc>
              </a:tr>
            </a:tbl>
          </a:graphicData>
        </a:graphic>
      </p:graphicFrame>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557" t="15515" r="38155" b="71188"/>
          <a:stretch/>
        </p:blipFill>
        <p:spPr bwMode="auto">
          <a:xfrm>
            <a:off x="7348854" y="1340768"/>
            <a:ext cx="1183586" cy="42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re 1"/>
          <p:cNvSpPr txBox="1">
            <a:spLocks/>
          </p:cNvSpPr>
          <p:nvPr/>
        </p:nvSpPr>
        <p:spPr>
          <a:xfrm>
            <a:off x="176860" y="260647"/>
            <a:ext cx="8718272" cy="522697"/>
          </a:xfrm>
          <a:prstGeom prst="rect">
            <a:avLst/>
          </a:prstGeom>
          <a:solidFill>
            <a:schemeClr val="tx2">
              <a:lumMod val="60000"/>
              <a:lumOff val="40000"/>
            </a:schemeClr>
          </a:solidFill>
          <a:ln>
            <a:noFill/>
          </a:ln>
        </p:spPr>
        <p:txBody>
          <a:bodyPr vert="horz" lIns="91440" tIns="45720" rIns="91440" bIns="45720" rtlCol="0" anchor="b">
            <a:norm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Rappel de Notions de métrologie </a:t>
            </a:r>
          </a:p>
        </p:txBody>
      </p:sp>
    </p:spTree>
    <p:extLst>
      <p:ext uri="{BB962C8B-B14F-4D97-AF65-F5344CB8AC3E}">
        <p14:creationId xmlns:p14="http://schemas.microsoft.com/office/powerpoint/2010/main" val="1333494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Restitution Atelier Roscoff 2016</a:t>
            </a:r>
            <a:endParaRPr lang="fr-FR"/>
          </a:p>
        </p:txBody>
      </p:sp>
      <p:sp>
        <p:nvSpPr>
          <p:cNvPr id="5" name="Espace réservé du numéro de diapositive 4"/>
          <p:cNvSpPr>
            <a:spLocks noGrp="1"/>
          </p:cNvSpPr>
          <p:nvPr>
            <p:ph type="sldNum" sz="quarter" idx="11"/>
          </p:nvPr>
        </p:nvSpPr>
        <p:spPr/>
        <p:txBody>
          <a:bodyPr/>
          <a:lstStyle/>
          <a:p>
            <a:fld id="{6B545CB2-FF10-4884-A9E3-2D7AEFCD4F0E}" type="slidenum">
              <a:rPr lang="fr-FR" smtClean="0"/>
              <a:t>9</a:t>
            </a:fld>
            <a:endParaRPr lang="fr-F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362809"/>
            <a:ext cx="5890436" cy="225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5468841" y="3578833"/>
            <a:ext cx="612668" cy="369332"/>
          </a:xfrm>
          <a:prstGeom prst="rect">
            <a:avLst/>
          </a:prstGeom>
          <a:noFill/>
        </p:spPr>
        <p:txBody>
          <a:bodyPr wrap="none" rtlCol="0">
            <a:spAutoFit/>
          </a:bodyPr>
          <a:lstStyle/>
          <a:p>
            <a:r>
              <a:rPr lang="fr-FR" b="1" dirty="0" smtClean="0"/>
              <a:t>EMT</a:t>
            </a:r>
            <a:endParaRPr lang="fr-FR" b="1" dirty="0"/>
          </a:p>
        </p:txBody>
      </p:sp>
      <p:pic>
        <p:nvPicPr>
          <p:cNvPr id="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6775" t="29099" r="17775" b="47909"/>
          <a:stretch/>
        </p:blipFill>
        <p:spPr bwMode="auto">
          <a:xfrm>
            <a:off x="1619672" y="1772816"/>
            <a:ext cx="5890436" cy="1157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1619672" y="2962699"/>
            <a:ext cx="5890436" cy="400110"/>
          </a:xfrm>
          <a:prstGeom prst="rect">
            <a:avLst/>
          </a:prstGeom>
          <a:solidFill>
            <a:schemeClr val="tx1"/>
          </a:solidFill>
        </p:spPr>
        <p:txBody>
          <a:bodyPr wrap="square" rtlCol="0">
            <a:spAutoFit/>
          </a:bodyPr>
          <a:lstStyle/>
          <a:p>
            <a:pPr algn="ctr"/>
            <a:r>
              <a:rPr lang="fr-FR" sz="2000" b="1" dirty="0" smtClean="0">
                <a:solidFill>
                  <a:schemeClr val="bg1"/>
                </a:solidFill>
              </a:rPr>
              <a:t>E</a:t>
            </a:r>
            <a:r>
              <a:rPr lang="fr-FR" sz="2000" dirty="0" smtClean="0">
                <a:solidFill>
                  <a:schemeClr val="bg1"/>
                </a:solidFill>
              </a:rPr>
              <a:t>rreur </a:t>
            </a:r>
            <a:r>
              <a:rPr lang="fr-FR" sz="2000" b="1" dirty="0" smtClean="0">
                <a:solidFill>
                  <a:schemeClr val="bg1"/>
                </a:solidFill>
              </a:rPr>
              <a:t>M</a:t>
            </a:r>
            <a:r>
              <a:rPr lang="fr-FR" sz="2000" dirty="0" smtClean="0">
                <a:solidFill>
                  <a:schemeClr val="bg1"/>
                </a:solidFill>
              </a:rPr>
              <a:t>aximale </a:t>
            </a:r>
            <a:r>
              <a:rPr lang="fr-FR" sz="2000" b="1" dirty="0" smtClean="0">
                <a:solidFill>
                  <a:schemeClr val="bg1"/>
                </a:solidFill>
              </a:rPr>
              <a:t>T</a:t>
            </a:r>
            <a:r>
              <a:rPr lang="fr-FR" sz="2000" dirty="0" smtClean="0">
                <a:solidFill>
                  <a:schemeClr val="bg1"/>
                </a:solidFill>
              </a:rPr>
              <a:t>olérée (</a:t>
            </a:r>
            <a:r>
              <a:rPr lang="fr-FR" sz="2000" b="1" dirty="0" smtClean="0">
                <a:solidFill>
                  <a:schemeClr val="bg1"/>
                </a:solidFill>
              </a:rPr>
              <a:t>EMT</a:t>
            </a:r>
            <a:r>
              <a:rPr lang="fr-FR" sz="2000" dirty="0" smtClean="0">
                <a:solidFill>
                  <a:schemeClr val="bg1"/>
                </a:solidFill>
              </a:rPr>
              <a:t>) </a:t>
            </a:r>
            <a:r>
              <a:rPr lang="fr-FR" sz="1600" dirty="0" smtClean="0">
                <a:solidFill>
                  <a:schemeClr val="bg1"/>
                </a:solidFill>
              </a:rPr>
              <a:t>et </a:t>
            </a:r>
            <a:r>
              <a:rPr lang="fr-FR" sz="2000" dirty="0" smtClean="0">
                <a:solidFill>
                  <a:schemeClr val="bg1"/>
                </a:solidFill>
              </a:rPr>
              <a:t>Conformité</a:t>
            </a:r>
            <a:endParaRPr lang="fr-FR" sz="2800" b="1" dirty="0">
              <a:solidFill>
                <a:schemeClr val="bg1"/>
              </a:solidFill>
            </a:endParaRPr>
          </a:p>
        </p:txBody>
      </p:sp>
      <p:sp>
        <p:nvSpPr>
          <p:cNvPr id="11" name="ZoneTexte 10"/>
          <p:cNvSpPr txBox="1"/>
          <p:nvPr/>
        </p:nvSpPr>
        <p:spPr>
          <a:xfrm>
            <a:off x="2732537" y="3578833"/>
            <a:ext cx="612668" cy="369332"/>
          </a:xfrm>
          <a:prstGeom prst="rect">
            <a:avLst/>
          </a:prstGeom>
          <a:noFill/>
        </p:spPr>
        <p:txBody>
          <a:bodyPr wrap="none" rtlCol="0">
            <a:spAutoFit/>
          </a:bodyPr>
          <a:lstStyle/>
          <a:p>
            <a:r>
              <a:rPr lang="fr-FR" b="1" dirty="0" smtClean="0"/>
              <a:t>EMT</a:t>
            </a:r>
            <a:endParaRPr lang="fr-FR" b="1" dirty="0"/>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220" t="55894" r="29072" b="22053"/>
          <a:stretch/>
        </p:blipFill>
        <p:spPr bwMode="auto">
          <a:xfrm>
            <a:off x="3275856" y="5661248"/>
            <a:ext cx="2264993" cy="88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 name="Tableau 12"/>
          <p:cNvGraphicFramePr>
            <a:graphicFrameLocks noGrp="1"/>
          </p:cNvGraphicFramePr>
          <p:nvPr>
            <p:extLst>
              <p:ext uri="{D42A27DB-BD31-4B8C-83A1-F6EECF244321}">
                <p14:modId xmlns:p14="http://schemas.microsoft.com/office/powerpoint/2010/main" val="494196893"/>
              </p:ext>
            </p:extLst>
          </p:nvPr>
        </p:nvGraphicFramePr>
        <p:xfrm>
          <a:off x="174208" y="736372"/>
          <a:ext cx="8718272" cy="854432"/>
        </p:xfrm>
        <a:graphic>
          <a:graphicData uri="http://schemas.openxmlformats.org/drawingml/2006/table">
            <a:tbl>
              <a:tblPr firstRow="1" bandRow="1">
                <a:tableStyleId>{5C22544A-7EE6-4342-B048-85BDC9FD1C3A}</a:tableStyleId>
              </a:tblPr>
              <a:tblGrid>
                <a:gridCol w="1684782"/>
                <a:gridCol w="5027648"/>
                <a:gridCol w="2005842"/>
              </a:tblGrid>
              <a:tr h="854432">
                <a:tc>
                  <a:txBody>
                    <a:bodyPr/>
                    <a:lstStyle/>
                    <a:p>
                      <a:r>
                        <a:rPr lang="fr-FR" dirty="0" smtClean="0"/>
                        <a:t>Intervention 2</a:t>
                      </a:r>
                      <a:endParaRPr lang="fr-FR" dirty="0"/>
                    </a:p>
                  </a:txBody>
                  <a:tcPr/>
                </a:tc>
                <a:tc>
                  <a:txBody>
                    <a:bodyPr/>
                    <a:lstStyle/>
                    <a:p>
                      <a:r>
                        <a:rPr lang="fr-FR" sz="2000" dirty="0" smtClean="0"/>
                        <a:t>Notions pour la vérification et la validation du</a:t>
                      </a:r>
                      <a:r>
                        <a:rPr lang="fr-FR" sz="2000" baseline="0" dirty="0" smtClean="0"/>
                        <a:t> système</a:t>
                      </a:r>
                      <a:endParaRPr lang="fr-FR" sz="2000" dirty="0"/>
                    </a:p>
                  </a:txBody>
                  <a:tcPr/>
                </a:tc>
                <a:tc>
                  <a:txBody>
                    <a:bodyPr/>
                    <a:lstStyle/>
                    <a:p>
                      <a:pPr algn="ctr"/>
                      <a:r>
                        <a:rPr lang="fr-FR" dirty="0" smtClean="0"/>
                        <a:t>Joëlle </a:t>
                      </a:r>
                      <a:r>
                        <a:rPr lang="fr-FR" dirty="0" err="1" smtClean="0"/>
                        <a:t>Salaün</a:t>
                      </a:r>
                      <a:endParaRPr lang="fr-FR" dirty="0"/>
                    </a:p>
                  </a:txBody>
                  <a:tcPr/>
                </a:tc>
              </a:tr>
            </a:tbl>
          </a:graphicData>
        </a:graphic>
      </p:graphicFrame>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557" t="15515" r="38155" b="71188"/>
          <a:stretch/>
        </p:blipFill>
        <p:spPr bwMode="auto">
          <a:xfrm>
            <a:off x="7346202" y="1124744"/>
            <a:ext cx="1183586" cy="42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re 1"/>
          <p:cNvSpPr txBox="1">
            <a:spLocks/>
          </p:cNvSpPr>
          <p:nvPr/>
        </p:nvSpPr>
        <p:spPr>
          <a:xfrm>
            <a:off x="174208" y="88299"/>
            <a:ext cx="8718272" cy="522697"/>
          </a:xfrm>
          <a:prstGeom prst="rect">
            <a:avLst/>
          </a:prstGeom>
          <a:solidFill>
            <a:schemeClr val="tx2">
              <a:lumMod val="60000"/>
              <a:lumOff val="40000"/>
            </a:schemeClr>
          </a:solidFill>
          <a:ln>
            <a:noFill/>
          </a:ln>
        </p:spPr>
        <p:txBody>
          <a:bodyPr vert="horz" lIns="91440" tIns="45720" rIns="91440" bIns="45720" rtlCol="0" anchor="b">
            <a:norm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smtClean="0">
                <a:solidFill>
                  <a:schemeClr val="bg1"/>
                </a:solidFill>
              </a:rPr>
              <a:t>CONTENU: </a:t>
            </a:r>
            <a:r>
              <a:rPr lang="fr-FR" sz="2400" b="1" dirty="0">
                <a:solidFill>
                  <a:schemeClr val="bg1"/>
                </a:solidFill>
              </a:rPr>
              <a:t>Rappel de Notions de métrologie </a:t>
            </a:r>
          </a:p>
        </p:txBody>
      </p:sp>
    </p:spTree>
    <p:extLst>
      <p:ext uri="{BB962C8B-B14F-4D97-AF65-F5344CB8AC3E}">
        <p14:creationId xmlns:p14="http://schemas.microsoft.com/office/powerpoint/2010/main" val="33441065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Élémentaire">
  <a:themeElements>
    <a:clrScheme name="Élémentaire">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Élémentaire">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Élémentaire">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6097</TotalTime>
  <Words>2400</Words>
  <Application>Microsoft Office PowerPoint</Application>
  <PresentationFormat>Affichage à l'écran (4:3)</PresentationFormat>
  <Paragraphs>583</Paragraphs>
  <Slides>22</Slides>
  <Notes>21</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Élémentaire</vt:lpstr>
      <vt:lpstr>Présentation PowerPoint</vt:lpstr>
      <vt:lpstr>CONTEXTE</vt:lpstr>
      <vt:lpstr>PARTICIPANTS: 26 participants dont 2 intervenants spécialistes du SHOM </vt:lpstr>
      <vt:lpstr>OBJECTIFS et ENJEUX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=&gt; L’incertitude  est liée aux codes qualité via la définition des bornes d’acceptation et d’exclusion =&gt; Les bornes  peuvent être étendue en fonction des exigences de capabilité des dispositifs.  =&gt; Une procédure de qualification différée est à élaborer pour le réseau =&gt; L’EMT constituerait un indicateur standard et intégrateur de l’incertitude, de la qualité et de l’exigence du réseau. =&gt; L’EMT serait indispensable aux méta-données </vt:lpstr>
      <vt:lpstr>Présentation PowerPoint</vt:lpstr>
      <vt:lpstr>Présentation PowerPoint</vt:lpstr>
      <vt:lpstr>Présentation PowerPoint</vt:lpstr>
      <vt:lpstr>Présentation PowerPoint</vt:lpstr>
      <vt:lpstr>Présentation PowerPoint</vt:lpstr>
      <vt:lpstr>Présentation PowerPoint</vt:lpstr>
    </vt:vector>
  </TitlesOfParts>
  <Company>UBO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rimmelinma</dc:creator>
  <cp:lastModifiedBy>rimmelinma</cp:lastModifiedBy>
  <cp:revision>429</cp:revision>
  <dcterms:created xsi:type="dcterms:W3CDTF">2016-06-20T11:45:52Z</dcterms:created>
  <dcterms:modified xsi:type="dcterms:W3CDTF">2016-11-22T14:17:49Z</dcterms:modified>
</cp:coreProperties>
</file>