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256" r:id="rId2"/>
    <p:sldId id="265" r:id="rId3"/>
    <p:sldId id="257" r:id="rId4"/>
    <p:sldId id="266" r:id="rId5"/>
    <p:sldId id="268" r:id="rId6"/>
    <p:sldId id="267" r:id="rId7"/>
    <p:sldId id="271" r:id="rId8"/>
    <p:sldId id="269" r:id="rId9"/>
    <p:sldId id="270" r:id="rId10"/>
    <p:sldId id="261" r:id="rId11"/>
    <p:sldId id="263" r:id="rId12"/>
    <p:sldId id="264" r:id="rId13"/>
    <p:sldId id="262" r:id="rId14"/>
    <p:sldId id="280" r:id="rId15"/>
    <p:sldId id="258" r:id="rId16"/>
    <p:sldId id="259" r:id="rId17"/>
    <p:sldId id="274" r:id="rId18"/>
    <p:sldId id="260" r:id="rId19"/>
    <p:sldId id="272" r:id="rId20"/>
    <p:sldId id="273" r:id="rId21"/>
    <p:sldId id="275" r:id="rId22"/>
    <p:sldId id="277" r:id="rId23"/>
    <p:sldId id="278" r:id="rId24"/>
    <p:sldId id="276" r:id="rId25"/>
    <p:sldId id="279" r:id="rId26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55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2427F-5791-4B94-ABFB-16748C7F79E3}" type="datetimeFigureOut">
              <a:rPr lang="fr-FR" smtClean="0"/>
              <a:t>13/12/2017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0AE67-64DA-4354-A450-D94D6E3BA2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29367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4FE314-2CAB-4ACE-842A-9D2BD375C5A6}" type="datetimeFigureOut">
              <a:rPr lang="fr-FR" smtClean="0"/>
              <a:t>13/12/2017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A34ED6-B1DC-4B94-A1C5-5C1B1003299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8827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Pourquoi créer un observatoire dans le Morbihan </a:t>
            </a:r>
            <a:r>
              <a:rPr lang="fr-FR" dirty="0">
                <a:sym typeface="Wingdings" panose="05000000000000000000" pitchFamily="2" charset="2"/>
              </a:rPr>
              <a:t> contexte: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34ED6-B1DC-4B94-A1C5-5C1B10032991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9868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34ED6-B1DC-4B94-A1C5-5C1B10032991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02342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34ED6-B1DC-4B94-A1C5-5C1B10032991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2578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983A3-A753-459B-8773-BACD79DC2339}" type="datetimeFigureOut">
              <a:rPr lang="fr-FR" smtClean="0"/>
              <a:t>13/12/2017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869FF-D051-4D60-AC4D-11C4C951E4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2904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983A3-A753-459B-8773-BACD79DC2339}" type="datetimeFigureOut">
              <a:rPr lang="fr-FR" smtClean="0"/>
              <a:t>13/12/2017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869FF-D051-4D60-AC4D-11C4C951E4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5033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983A3-A753-459B-8773-BACD79DC2339}" type="datetimeFigureOut">
              <a:rPr lang="fr-FR" smtClean="0"/>
              <a:t>13/12/2017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869FF-D051-4D60-AC4D-11C4C951E4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6435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fr-FR"/>
              <a:t>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983A3-A753-459B-8773-BACD79DC2339}" type="datetimeFigureOut">
              <a:rPr lang="fr-FR" smtClean="0"/>
              <a:t>13/12/2017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869FF-D051-4D60-AC4D-11C4C951E47E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415007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983A3-A753-459B-8773-BACD79DC2339}" type="datetimeFigureOut">
              <a:rPr lang="fr-FR" smtClean="0"/>
              <a:t>13/12/2017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869FF-D051-4D60-AC4D-11C4C951E4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57308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983A3-A753-459B-8773-BACD79DC2339}" type="datetimeFigureOut">
              <a:rPr lang="fr-FR" smtClean="0"/>
              <a:t>13/12/2017</a:t>
            </a:fld>
            <a:endParaRPr lang="fr-F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869FF-D051-4D60-AC4D-11C4C951E4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29124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983A3-A753-459B-8773-BACD79DC2339}" type="datetimeFigureOut">
              <a:rPr lang="fr-FR" smtClean="0"/>
              <a:t>13/12/2017</a:t>
            </a:fld>
            <a:endParaRPr lang="fr-F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869FF-D051-4D60-AC4D-11C4C951E4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61807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983A3-A753-459B-8773-BACD79DC2339}" type="datetimeFigureOut">
              <a:rPr lang="fr-FR" smtClean="0"/>
              <a:t>13/12/2017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869FF-D051-4D60-AC4D-11C4C951E4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80146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983A3-A753-459B-8773-BACD79DC2339}" type="datetimeFigureOut">
              <a:rPr lang="fr-FR" smtClean="0"/>
              <a:t>13/12/2017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869FF-D051-4D60-AC4D-11C4C951E4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4393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983A3-A753-459B-8773-BACD79DC2339}" type="datetimeFigureOut">
              <a:rPr lang="fr-FR" smtClean="0"/>
              <a:t>13/12/2017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869FF-D051-4D60-AC4D-11C4C951E4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586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983A3-A753-459B-8773-BACD79DC2339}" type="datetimeFigureOut">
              <a:rPr lang="fr-FR" smtClean="0"/>
              <a:t>13/12/2017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869FF-D051-4D60-AC4D-11C4C951E4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7874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983A3-A753-459B-8773-BACD79DC2339}" type="datetimeFigureOut">
              <a:rPr lang="fr-FR" smtClean="0"/>
              <a:t>13/12/2017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869FF-D051-4D60-AC4D-11C4C951E4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0578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983A3-A753-459B-8773-BACD79DC2339}" type="datetimeFigureOut">
              <a:rPr lang="fr-FR" smtClean="0"/>
              <a:t>13/12/2017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869FF-D051-4D60-AC4D-11C4C951E4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3454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983A3-A753-459B-8773-BACD79DC2339}" type="datetimeFigureOut">
              <a:rPr lang="fr-FR" smtClean="0"/>
              <a:t>13/12/2017</a:t>
            </a:fld>
            <a:endParaRPr lang="fr-F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869FF-D051-4D60-AC4D-11C4C951E4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6608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983A3-A753-459B-8773-BACD79DC2339}" type="datetimeFigureOut">
              <a:rPr lang="fr-FR" smtClean="0"/>
              <a:t>13/12/2017</a:t>
            </a:fld>
            <a:endParaRPr lang="fr-F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869FF-D051-4D60-AC4D-11C4C951E4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4174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983A3-A753-459B-8773-BACD79DC2339}" type="datetimeFigureOut">
              <a:rPr lang="fr-FR" smtClean="0"/>
              <a:t>13/12/2017</a:t>
            </a:fld>
            <a:endParaRPr lang="fr-F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869FF-D051-4D60-AC4D-11C4C951E4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8319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983A3-A753-459B-8773-BACD79DC2339}" type="datetimeFigureOut">
              <a:rPr lang="fr-FR" smtClean="0"/>
              <a:t>13/12/2017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869FF-D051-4D60-AC4D-11C4C951E4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1163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287983A3-A753-459B-8773-BACD79DC2339}" type="datetimeFigureOut">
              <a:rPr lang="fr-FR" smtClean="0"/>
              <a:t>13/12/2017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869FF-D051-4D60-AC4D-11C4C951E4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60599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2.jpeg"/><Relationship Id="rId7" Type="http://schemas.openxmlformats.org/officeDocument/2006/relationships/image" Target="../media/image46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11" Type="http://schemas.openxmlformats.org/officeDocument/2006/relationships/image" Target="../media/image40.jpeg"/><Relationship Id="rId5" Type="http://schemas.openxmlformats.org/officeDocument/2006/relationships/image" Target="../media/image44.jpg"/><Relationship Id="rId10" Type="http://schemas.openxmlformats.org/officeDocument/2006/relationships/image" Target="../media/image48.tiff"/><Relationship Id="rId4" Type="http://schemas.openxmlformats.org/officeDocument/2006/relationships/image" Target="../media/image43.png"/><Relationship Id="rId9" Type="http://schemas.openxmlformats.org/officeDocument/2006/relationships/image" Target="../media/image4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tiff"/><Relationship Id="rId4" Type="http://schemas.openxmlformats.org/officeDocument/2006/relationships/image" Target="../media/image5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2.png"/><Relationship Id="rId7" Type="http://schemas.openxmlformats.org/officeDocument/2006/relationships/image" Target="../media/image1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microsoft.com/office/2007/relationships/hdphoto" Target="../media/hdphoto1.wdp"/><Relationship Id="rId7" Type="http://schemas.openxmlformats.org/officeDocument/2006/relationships/image" Target="../media/image35.jpeg"/><Relationship Id="rId12" Type="http://schemas.openxmlformats.org/officeDocument/2006/relationships/image" Target="../media/image31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38.jpeg"/><Relationship Id="rId5" Type="http://schemas.openxmlformats.org/officeDocument/2006/relationships/image" Target="../media/image34.png"/><Relationship Id="rId10" Type="http://schemas.microsoft.com/office/2007/relationships/hdphoto" Target="../media/hdphoto3.wdp"/><Relationship Id="rId4" Type="http://schemas.openxmlformats.org/officeDocument/2006/relationships/image" Target="../media/image33.jpeg"/><Relationship Id="rId9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11" Type="http://schemas.openxmlformats.org/officeDocument/2006/relationships/image" Target="../media/image27.svg"/><Relationship Id="rId5" Type="http://schemas.openxmlformats.org/officeDocument/2006/relationships/image" Target="../media/image21.jpeg"/><Relationship Id="rId10" Type="http://schemas.openxmlformats.org/officeDocument/2006/relationships/image" Target="../media/image25.png"/><Relationship Id="rId4" Type="http://schemas.openxmlformats.org/officeDocument/2006/relationships/image" Target="../media/image20.jpeg"/><Relationship Id="rId9" Type="http://schemas.openxmlformats.org/officeDocument/2006/relationships/image" Target="../media/image25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2.png"/><Relationship Id="rId7" Type="http://schemas.microsoft.com/office/2007/relationships/hdphoto" Target="../media/hdphoto2.wdp"/><Relationship Id="rId12" Type="http://schemas.openxmlformats.org/officeDocument/2006/relationships/image" Target="../media/image38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microsoft.com/office/2007/relationships/hdphoto" Target="../media/hdphoto3.wdp"/><Relationship Id="rId5" Type="http://schemas.openxmlformats.org/officeDocument/2006/relationships/image" Target="../media/image33.jpeg"/><Relationship Id="rId10" Type="http://schemas.openxmlformats.org/officeDocument/2006/relationships/image" Target="../media/image37.png"/><Relationship Id="rId4" Type="http://schemas.microsoft.com/office/2007/relationships/hdphoto" Target="../media/hdphoto1.wdp"/><Relationship Id="rId9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CD24BF4A-8586-40B8-A703-7E03F0B6854C}"/>
              </a:ext>
            </a:extLst>
          </p:cNvPr>
          <p:cNvSpPr/>
          <p:nvPr/>
        </p:nvSpPr>
        <p:spPr>
          <a:xfrm>
            <a:off x="4223" y="5683988"/>
            <a:ext cx="12187777" cy="117401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CD5129F-0874-4BAC-B5AC-CE01EBBCE4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1089991"/>
            <a:ext cx="8825658" cy="3329581"/>
          </a:xfrm>
        </p:spPr>
        <p:txBody>
          <a:bodyPr/>
          <a:lstStyle/>
          <a:p>
            <a:pPr algn="ctr"/>
            <a:r>
              <a:rPr lang="fr-FR" sz="5400" dirty="0" smtClean="0"/>
              <a:t>L’Observatoire Citoyen du Littoral Morbihannais</a:t>
            </a:r>
            <a:br>
              <a:rPr lang="fr-FR" sz="5400" dirty="0" smtClean="0"/>
            </a:br>
            <a:r>
              <a:rPr lang="fr-FR" sz="5400" dirty="0" smtClean="0"/>
              <a:t>-</a:t>
            </a:r>
            <a:br>
              <a:rPr lang="fr-FR" sz="5400" dirty="0" smtClean="0"/>
            </a:br>
            <a:r>
              <a:rPr lang="fr-FR" sz="5400" dirty="0" smtClean="0"/>
              <a:t>Présentation et Résultats</a:t>
            </a:r>
            <a:endParaRPr lang="fr-FR" sz="54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A946A1D-B86B-4B8F-BD0F-81EA6BA5627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371" y="5832787"/>
            <a:ext cx="1303490" cy="92949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623FF39-0E14-454B-90B2-C7092A37DA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417" y="5887246"/>
            <a:ext cx="875039" cy="87503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D11918C-0B16-4177-BE55-D267588FCC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3" t="29288" r="21611" b="29553"/>
          <a:stretch/>
        </p:blipFill>
        <p:spPr>
          <a:xfrm>
            <a:off x="6720370" y="5739419"/>
            <a:ext cx="1333835" cy="98025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382B30CD-6762-465C-980A-772D2A4410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97" y="5887247"/>
            <a:ext cx="1236165" cy="875038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C81921B7-A06B-40D3-8F61-DEE19E8A420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578" y="5740033"/>
            <a:ext cx="1505611" cy="106657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9ABD69D8-BEC2-45DB-B701-E159190547BE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873" y="5764198"/>
            <a:ext cx="1592282" cy="955477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D51E8D4C-E198-4E2B-A27A-81A822E4100A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110" y="1"/>
            <a:ext cx="1759889" cy="2110812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51393677-B44D-4ED7-8DAE-30CAC842EFA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0386" y="6121675"/>
            <a:ext cx="1795275" cy="447819"/>
          </a:xfrm>
          <a:prstGeom prst="rect">
            <a:avLst/>
          </a:prstGeom>
        </p:spPr>
      </p:pic>
      <p:sp>
        <p:nvSpPr>
          <p:cNvPr id="7" name="Sous-titre 6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fr-FR" dirty="0" smtClean="0"/>
              <a:t>Intervention du 06 décembre 2017 à la salle Grain de sel de la commune de Séné _ Les deuxième rencontres sur les sciences participatives et la dynamique du littoral Morbihannais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2186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lèche : gauche 36">
            <a:extLst>
              <a:ext uri="{FF2B5EF4-FFF2-40B4-BE49-F238E27FC236}">
                <a16:creationId xmlns:a16="http://schemas.microsoft.com/office/drawing/2014/main" id="{38171B30-2343-4F13-920E-F2D6EBB33420}"/>
              </a:ext>
            </a:extLst>
          </p:cNvPr>
          <p:cNvSpPr/>
          <p:nvPr/>
        </p:nvSpPr>
        <p:spPr>
          <a:xfrm>
            <a:off x="5301863" y="4453457"/>
            <a:ext cx="4773660" cy="1302149"/>
          </a:xfrm>
          <a:prstGeom prst="lef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AEBAE25-0447-463E-9795-0158F37AB56C}"/>
              </a:ext>
            </a:extLst>
          </p:cNvPr>
          <p:cNvSpPr/>
          <p:nvPr/>
        </p:nvSpPr>
        <p:spPr>
          <a:xfrm>
            <a:off x="9915182" y="3647922"/>
            <a:ext cx="676618" cy="1794306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3AA8345-189B-4884-8324-CB32799B7131}"/>
              </a:ext>
            </a:extLst>
          </p:cNvPr>
          <p:cNvSpPr/>
          <p:nvPr/>
        </p:nvSpPr>
        <p:spPr>
          <a:xfrm>
            <a:off x="216029" y="1633222"/>
            <a:ext cx="10375771" cy="568147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0CAD4D1-9A08-40DE-897E-9A59C41AB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7037" y="182225"/>
            <a:ext cx="9404723" cy="860693"/>
          </a:xfrm>
        </p:spPr>
        <p:txBody>
          <a:bodyPr/>
          <a:lstStyle/>
          <a:p>
            <a:r>
              <a:rPr lang="fr-FR" dirty="0"/>
              <a:t>La génèse de l’OCLM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1722FE7-908D-4865-8A17-438A0C14DF6E}"/>
              </a:ext>
            </a:extLst>
          </p:cNvPr>
          <p:cNvSpPr txBox="1"/>
          <p:nvPr/>
        </p:nvSpPr>
        <p:spPr>
          <a:xfrm>
            <a:off x="1529077" y="1184411"/>
            <a:ext cx="964277" cy="400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D8647A5-0E84-448B-96B0-1A3EF158D0D1}"/>
              </a:ext>
            </a:extLst>
          </p:cNvPr>
          <p:cNvSpPr txBox="1"/>
          <p:nvPr/>
        </p:nvSpPr>
        <p:spPr>
          <a:xfrm>
            <a:off x="216028" y="2191575"/>
            <a:ext cx="3575510" cy="1384995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Sarzeau (plage de Penvins)</a:t>
            </a:r>
          </a:p>
          <a:p>
            <a:pPr algn="ctr"/>
            <a:r>
              <a:rPr lang="fr-FR" sz="1600" dirty="0">
                <a:solidFill>
                  <a:schemeClr val="bg1"/>
                </a:solidFill>
              </a:rPr>
              <a:t>Partenariat avec </a:t>
            </a:r>
            <a:r>
              <a:rPr lang="fr-FR" sz="1600" b="1" dirty="0">
                <a:solidFill>
                  <a:schemeClr val="bg1"/>
                </a:solidFill>
              </a:rPr>
              <a:t>RIEM</a:t>
            </a:r>
          </a:p>
          <a:p>
            <a:pPr algn="ctr"/>
            <a:r>
              <a:rPr lang="fr-FR" sz="1600" dirty="0">
                <a:solidFill>
                  <a:schemeClr val="bg1"/>
                </a:solidFill>
              </a:rPr>
              <a:t>Mise en place des AlgoBox</a:t>
            </a:r>
            <a:r>
              <a:rPr lang="fr-FR" sz="1600" dirty="0">
                <a:solidFill>
                  <a:schemeClr val="bg1"/>
                </a:solidFill>
                <a:cs typeface="Calibri" panose="020F0502020204030204" pitchFamily="34" charset="0"/>
              </a:rPr>
              <a:t>®</a:t>
            </a:r>
          </a:p>
          <a:p>
            <a:pPr algn="ctr"/>
            <a:r>
              <a:rPr lang="fr-FR" sz="1600" dirty="0">
                <a:solidFill>
                  <a:schemeClr val="bg1"/>
                </a:solidFill>
                <a:cs typeface="Calibri" panose="020F0502020204030204" pitchFamily="34" charset="0"/>
              </a:rPr>
              <a:t>Création de protocoles</a:t>
            </a:r>
          </a:p>
          <a:p>
            <a:pPr algn="ctr"/>
            <a:r>
              <a:rPr lang="fr-FR" sz="1600" dirty="0">
                <a:solidFill>
                  <a:schemeClr val="bg1"/>
                </a:solidFill>
                <a:cs typeface="Calibri" panose="020F0502020204030204" pitchFamily="34" charset="0"/>
              </a:rPr>
              <a:t>Recrutement de bénévoles</a:t>
            </a:r>
            <a:endParaRPr lang="fr-FR" sz="1600" dirty="0">
              <a:solidFill>
                <a:schemeClr val="bg1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51B64A20-B7F9-458D-B090-1E102513C991}"/>
              </a:ext>
            </a:extLst>
          </p:cNvPr>
          <p:cNvSpPr txBox="1"/>
          <p:nvPr/>
        </p:nvSpPr>
        <p:spPr>
          <a:xfrm>
            <a:off x="3908359" y="2201372"/>
            <a:ext cx="4226635" cy="1692771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Sarzeau (plage de </a:t>
            </a:r>
            <a:r>
              <a:rPr lang="fr-F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Penvins</a:t>
            </a:r>
            <a:r>
              <a:rPr lang="fr-F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algn="ctr"/>
            <a:r>
              <a:rPr lang="fr-FR" sz="1600" dirty="0">
                <a:solidFill>
                  <a:schemeClr val="bg1"/>
                </a:solidFill>
              </a:rPr>
              <a:t>Résultats et valorisations</a:t>
            </a:r>
          </a:p>
          <a:p>
            <a:pPr algn="ctr"/>
            <a:r>
              <a:rPr lang="fr-FR" sz="1600" dirty="0">
                <a:solidFill>
                  <a:schemeClr val="bg1"/>
                </a:solidFill>
              </a:rPr>
              <a:t>Propositions d’aménagements</a:t>
            </a:r>
            <a:endParaRPr lang="fr-FR" sz="1600" b="1" dirty="0">
              <a:solidFill>
                <a:schemeClr val="bg1"/>
              </a:solidFill>
            </a:endParaRPr>
          </a:p>
          <a:p>
            <a:pPr algn="ctr"/>
            <a:r>
              <a:rPr lang="fr-F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Arzon</a:t>
            </a:r>
            <a:r>
              <a:rPr lang="fr-F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(plage de </a:t>
            </a:r>
            <a:r>
              <a:rPr lang="fr-F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Kerjouanno</a:t>
            </a:r>
            <a:r>
              <a:rPr lang="fr-F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algn="ctr"/>
            <a:r>
              <a:rPr lang="fr-FR" sz="1600" dirty="0">
                <a:solidFill>
                  <a:schemeClr val="bg1"/>
                </a:solidFill>
              </a:rPr>
              <a:t>Partenariat avec </a:t>
            </a:r>
            <a:r>
              <a:rPr lang="fr-FR" sz="1600" b="1" dirty="0">
                <a:solidFill>
                  <a:schemeClr val="bg1"/>
                </a:solidFill>
              </a:rPr>
              <a:t>le CD56 (ENS)</a:t>
            </a:r>
          </a:p>
          <a:p>
            <a:pPr algn="ctr"/>
            <a:r>
              <a:rPr lang="fr-FR" sz="1600" dirty="0">
                <a:solidFill>
                  <a:schemeClr val="bg1"/>
                </a:solidFill>
              </a:rPr>
              <a:t>Propositions d’aménagements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43F8A98F-E242-4ADE-91B2-70142C6BB4FB}"/>
              </a:ext>
            </a:extLst>
          </p:cNvPr>
          <p:cNvSpPr txBox="1"/>
          <p:nvPr/>
        </p:nvSpPr>
        <p:spPr>
          <a:xfrm>
            <a:off x="5539537" y="1210953"/>
            <a:ext cx="964277" cy="400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E3939CA-9064-439F-9B82-8EAB4BB6574A}"/>
              </a:ext>
            </a:extLst>
          </p:cNvPr>
          <p:cNvSpPr txBox="1"/>
          <p:nvPr/>
        </p:nvSpPr>
        <p:spPr>
          <a:xfrm>
            <a:off x="9717894" y="1198248"/>
            <a:ext cx="964277" cy="400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C4C0B975-CE8D-4858-B429-038E2788FFD5}"/>
              </a:ext>
            </a:extLst>
          </p:cNvPr>
          <p:cNvSpPr txBox="1"/>
          <p:nvPr/>
        </p:nvSpPr>
        <p:spPr>
          <a:xfrm>
            <a:off x="8213563" y="2201372"/>
            <a:ext cx="3928684" cy="144655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Sarzeau (plage de </a:t>
            </a:r>
            <a:r>
              <a:rPr lang="fr-F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Penvins</a:t>
            </a:r>
            <a:r>
              <a:rPr lang="fr-F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algn="ctr"/>
            <a:r>
              <a:rPr lang="fr-F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Arzon</a:t>
            </a:r>
            <a:r>
              <a:rPr lang="fr-F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(plage de </a:t>
            </a:r>
            <a:r>
              <a:rPr lang="fr-F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Kerjouanno</a:t>
            </a:r>
            <a:r>
              <a:rPr lang="fr-F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algn="ctr"/>
            <a:r>
              <a:rPr lang="fr-FR" sz="1600" dirty="0">
                <a:solidFill>
                  <a:schemeClr val="bg1"/>
                </a:solidFill>
              </a:rPr>
              <a:t>Mise en place d’</a:t>
            </a:r>
            <a:r>
              <a:rPr lang="fr-FR" sz="1600" dirty="0" err="1">
                <a:solidFill>
                  <a:schemeClr val="bg1"/>
                </a:solidFill>
              </a:rPr>
              <a:t>AlgoBox</a:t>
            </a:r>
            <a:r>
              <a:rPr lang="fr-FR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®</a:t>
            </a:r>
          </a:p>
          <a:p>
            <a:pPr algn="ctr"/>
            <a:r>
              <a:rPr lang="fr-FR" sz="1600" dirty="0">
                <a:solidFill>
                  <a:schemeClr val="bg1"/>
                </a:solidFill>
                <a:cs typeface="Calibri" panose="020F0502020204030204" pitchFamily="34" charset="0"/>
              </a:rPr>
              <a:t>Création des protocoles</a:t>
            </a:r>
          </a:p>
          <a:p>
            <a:pPr algn="ctr"/>
            <a:r>
              <a:rPr lang="fr-FR" sz="1600" dirty="0">
                <a:solidFill>
                  <a:schemeClr val="bg1"/>
                </a:solidFill>
                <a:cs typeface="Calibri" panose="020F0502020204030204" pitchFamily="34" charset="0"/>
              </a:rPr>
              <a:t>Recrutement des bénévoles</a:t>
            </a:r>
            <a:endParaRPr lang="fr-FR" sz="1600" dirty="0">
              <a:solidFill>
                <a:schemeClr val="bg1"/>
              </a:solidFill>
            </a:endParaRPr>
          </a:p>
        </p:txBody>
      </p:sp>
      <p:pic>
        <p:nvPicPr>
          <p:cNvPr id="20" name="Picture 7" descr="http://www.sarzeau.fr/fileadmin/templates/img/logo.jpg">
            <a:extLst>
              <a:ext uri="{FF2B5EF4-FFF2-40B4-BE49-F238E27FC236}">
                <a16:creationId xmlns:a16="http://schemas.microsoft.com/office/drawing/2014/main" id="{3ABF880C-E0B5-4E51-8DC3-5C65C3C54A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10808" y="1694852"/>
            <a:ext cx="740520" cy="458267"/>
          </a:xfrm>
          <a:prstGeom prst="rect">
            <a:avLst/>
          </a:prstGeom>
          <a:noFill/>
        </p:spPr>
      </p:pic>
      <p:pic>
        <p:nvPicPr>
          <p:cNvPr id="21" name="Picture 2" descr="C:\Users\Julia\Desktop\logo-riem-web.jpg">
            <a:extLst>
              <a:ext uri="{FF2B5EF4-FFF2-40B4-BE49-F238E27FC236}">
                <a16:creationId xmlns:a16="http://schemas.microsoft.com/office/drawing/2014/main" id="{E0CC2338-0CDC-4138-A68A-3C1ABA7943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64674" y="1653566"/>
            <a:ext cx="537727" cy="537727"/>
          </a:xfrm>
          <a:prstGeom prst="rect">
            <a:avLst/>
          </a:prstGeom>
          <a:noFill/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63346682-1E20-4AF8-971B-D1A72F6C50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7749" y="1662689"/>
            <a:ext cx="657711" cy="560839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92BD7066-E9F0-4B15-9D21-87031EB0F7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1916" y="1729885"/>
            <a:ext cx="823793" cy="388200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170AB850-8F4B-4BD0-835A-E6EC3A23BB82}"/>
              </a:ext>
            </a:extLst>
          </p:cNvPr>
          <p:cNvSpPr txBox="1"/>
          <p:nvPr/>
        </p:nvSpPr>
        <p:spPr>
          <a:xfrm>
            <a:off x="9717894" y="4899187"/>
            <a:ext cx="964277" cy="400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2017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766834D-6EBF-46D3-9B7D-AD1AE44CBA7A}"/>
              </a:ext>
            </a:extLst>
          </p:cNvPr>
          <p:cNvSpPr txBox="1"/>
          <p:nvPr/>
        </p:nvSpPr>
        <p:spPr>
          <a:xfrm>
            <a:off x="8375661" y="5442228"/>
            <a:ext cx="3575510" cy="1415772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Sarzeau (plage de </a:t>
            </a:r>
            <a:r>
              <a:rPr lang="fr-FR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Penvins</a:t>
            </a: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algn="ctr"/>
            <a:r>
              <a:rPr lang="fr-FR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Arzon</a:t>
            </a: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(plage de </a:t>
            </a:r>
            <a:r>
              <a:rPr lang="fr-FR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Kerjouanno</a:t>
            </a: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algn="ctr"/>
            <a:r>
              <a:rPr lang="fr-FR" sz="1400" dirty="0">
                <a:solidFill>
                  <a:schemeClr val="bg1"/>
                </a:solidFill>
              </a:rPr>
              <a:t>Suivis participatifs des aménagements</a:t>
            </a:r>
          </a:p>
          <a:p>
            <a:pPr algn="ctr"/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Île de </a:t>
            </a:r>
            <a:r>
              <a:rPr lang="fr-FR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Boëde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Plage de </a:t>
            </a:r>
            <a:r>
              <a:rPr lang="fr-FR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Kervilhen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50F8C862-88D6-4C45-90F1-F42965EC41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70429" y="1702984"/>
            <a:ext cx="756125" cy="453726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82376CB6-A7B8-4ECB-A3AC-D668C1B54BC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8918"/>
          <a:stretch/>
        </p:blipFill>
        <p:spPr>
          <a:xfrm>
            <a:off x="3145242" y="1676182"/>
            <a:ext cx="895541" cy="495608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B614856D-E7B3-4EFC-AA9A-740B9A5D672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8" t="26862" r="22248" b="27873"/>
          <a:stretch/>
        </p:blipFill>
        <p:spPr>
          <a:xfrm>
            <a:off x="9915183" y="3890820"/>
            <a:ext cx="676618" cy="578482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82B3AE73-CDBB-4D86-A724-1EA81C1D50F5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5446" y="4772796"/>
            <a:ext cx="900800" cy="642346"/>
          </a:xfrm>
          <a:prstGeom prst="rect">
            <a:avLst/>
          </a:prstGeom>
        </p:spPr>
      </p:pic>
      <p:grpSp>
        <p:nvGrpSpPr>
          <p:cNvPr id="26" name="Groupe 25">
            <a:extLst>
              <a:ext uri="{FF2B5EF4-FFF2-40B4-BE49-F238E27FC236}">
                <a16:creationId xmlns:a16="http://schemas.microsoft.com/office/drawing/2014/main" id="{88A13F82-AF92-41BA-A15D-626A01DF069E}"/>
              </a:ext>
            </a:extLst>
          </p:cNvPr>
          <p:cNvGrpSpPr/>
          <p:nvPr/>
        </p:nvGrpSpPr>
        <p:grpSpPr>
          <a:xfrm>
            <a:off x="-26638" y="3909488"/>
            <a:ext cx="4971522" cy="2948512"/>
            <a:chOff x="3641608" y="1128363"/>
            <a:chExt cx="8429624" cy="5723824"/>
          </a:xfrm>
        </p:grpSpPr>
        <p:pic>
          <p:nvPicPr>
            <p:cNvPr id="33" name="Image 32">
              <a:extLst>
                <a:ext uri="{FF2B5EF4-FFF2-40B4-BE49-F238E27FC236}">
                  <a16:creationId xmlns:a16="http://schemas.microsoft.com/office/drawing/2014/main" id="{D983715B-E445-4D9D-A182-BDA5E6EAA7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7099" y="1128363"/>
              <a:ext cx="8094133" cy="5723824"/>
            </a:xfrm>
            <a:prstGeom prst="rect">
              <a:avLst/>
            </a:prstGeom>
          </p:spPr>
        </p:pic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98C32BE8-000C-461E-A44B-A2830F921D16}"/>
                </a:ext>
              </a:extLst>
            </p:cNvPr>
            <p:cNvSpPr txBox="1"/>
            <p:nvPr/>
          </p:nvSpPr>
          <p:spPr>
            <a:xfrm>
              <a:off x="3934689" y="2856848"/>
              <a:ext cx="3026016" cy="716969"/>
            </a:xfrm>
            <a:prstGeom prst="rect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fr-FR" b="1" dirty="0"/>
                <a:t>Trinité-Sur-Mer</a:t>
              </a:r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AC08AD9A-DB2C-492E-922C-06B97A0B66E7}"/>
                </a:ext>
              </a:extLst>
            </p:cNvPr>
            <p:cNvSpPr txBox="1"/>
            <p:nvPr/>
          </p:nvSpPr>
          <p:spPr>
            <a:xfrm>
              <a:off x="3641608" y="3922647"/>
              <a:ext cx="2527313" cy="716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err="1">
                  <a:solidFill>
                    <a:srgbClr val="FFFF00"/>
                  </a:solidFill>
                </a:rPr>
                <a:t>Kervilhen</a:t>
              </a:r>
              <a:endParaRPr lang="fr-FR" b="1" dirty="0">
                <a:solidFill>
                  <a:srgbClr val="FFFF00"/>
                </a:solidFill>
              </a:endParaRPr>
            </a:p>
          </p:txBody>
        </p:sp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E37BC493-B4FB-4301-9A35-3DF25C0665B2}"/>
                </a:ext>
              </a:extLst>
            </p:cNvPr>
            <p:cNvSpPr txBox="1"/>
            <p:nvPr/>
          </p:nvSpPr>
          <p:spPr>
            <a:xfrm>
              <a:off x="7182555" y="5600889"/>
              <a:ext cx="2933084" cy="716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err="1">
                  <a:solidFill>
                    <a:srgbClr val="FFFF00"/>
                  </a:solidFill>
                </a:rPr>
                <a:t>Kerjouanno</a:t>
              </a:r>
              <a:endParaRPr lang="fr-FR" b="1" dirty="0">
                <a:solidFill>
                  <a:srgbClr val="FFFF00"/>
                </a:solidFill>
              </a:endParaRPr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BC003CC9-136A-4A0E-9E72-A93FF3E732E1}"/>
                </a:ext>
              </a:extLst>
            </p:cNvPr>
            <p:cNvSpPr txBox="1"/>
            <p:nvPr/>
          </p:nvSpPr>
          <p:spPr>
            <a:xfrm>
              <a:off x="7351238" y="4695249"/>
              <a:ext cx="1853724" cy="716969"/>
            </a:xfrm>
            <a:prstGeom prst="rect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b="1" dirty="0" err="1" smtClean="0"/>
                <a:t>Arzon</a:t>
              </a:r>
              <a:endParaRPr lang="fr-FR" b="1" dirty="0"/>
            </a:p>
          </p:txBody>
        </p: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0B7B9DE4-9859-4E4E-9E1B-0DC585711B3A}"/>
                </a:ext>
              </a:extLst>
            </p:cNvPr>
            <p:cNvSpPr txBox="1"/>
            <p:nvPr/>
          </p:nvSpPr>
          <p:spPr>
            <a:xfrm>
              <a:off x="10246260" y="2148640"/>
              <a:ext cx="1641739" cy="716969"/>
            </a:xfrm>
            <a:prstGeom prst="rect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b="1" dirty="0"/>
                <a:t>Séné</a:t>
              </a:r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id="{B6D5ABB1-40F5-437A-A61E-6BE753440E63}"/>
                </a:ext>
              </a:extLst>
            </p:cNvPr>
            <p:cNvSpPr txBox="1"/>
            <p:nvPr/>
          </p:nvSpPr>
          <p:spPr>
            <a:xfrm>
              <a:off x="9204964" y="3238272"/>
              <a:ext cx="2795127" cy="716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>
                  <a:solidFill>
                    <a:srgbClr val="FFFF00"/>
                  </a:solidFill>
                </a:rPr>
                <a:t>Île de </a:t>
              </a:r>
              <a:r>
                <a:rPr lang="fr-FR" b="1" dirty="0" err="1">
                  <a:solidFill>
                    <a:srgbClr val="FFFF00"/>
                  </a:solidFill>
                </a:rPr>
                <a:t>Boëde</a:t>
              </a:r>
              <a:endParaRPr lang="fr-FR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44" name="ZoneTexte 43">
            <a:extLst>
              <a:ext uri="{FF2B5EF4-FFF2-40B4-BE49-F238E27FC236}">
                <a16:creationId xmlns:a16="http://schemas.microsoft.com/office/drawing/2014/main" id="{1C8F800C-22F9-4A9A-81EF-B5D5EAD079BC}"/>
              </a:ext>
            </a:extLst>
          </p:cNvPr>
          <p:cNvSpPr txBox="1"/>
          <p:nvPr/>
        </p:nvSpPr>
        <p:spPr>
          <a:xfrm>
            <a:off x="6550316" y="4904157"/>
            <a:ext cx="1138377" cy="400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2018</a:t>
            </a:r>
          </a:p>
        </p:txBody>
      </p:sp>
      <p:pic>
        <p:nvPicPr>
          <p:cNvPr id="46" name="Image 45">
            <a:extLst>
              <a:ext uri="{FF2B5EF4-FFF2-40B4-BE49-F238E27FC236}">
                <a16:creationId xmlns:a16="http://schemas.microsoft.com/office/drawing/2014/main" id="{8BD96DDC-8166-4AD8-99D8-05AEC218C261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2" y="61827"/>
            <a:ext cx="822136" cy="9860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A22D55-C285-45F6-9339-744D77BB0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8092" y="131654"/>
            <a:ext cx="9404723" cy="1400530"/>
          </a:xfrm>
        </p:spPr>
        <p:txBody>
          <a:bodyPr/>
          <a:lstStyle/>
          <a:p>
            <a:r>
              <a:rPr lang="fr-FR" dirty="0"/>
              <a:t>Une collaboration entre différentes structures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8BA6D16-803A-42BB-8219-6E1BE6AAAB8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2" y="61827"/>
            <a:ext cx="822136" cy="9860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717029EF-CA6A-4828-9650-B9D1D69180E8}"/>
              </a:ext>
            </a:extLst>
          </p:cNvPr>
          <p:cNvCxnSpPr/>
          <p:nvPr/>
        </p:nvCxnSpPr>
        <p:spPr>
          <a:xfrm>
            <a:off x="7166808" y="3611240"/>
            <a:ext cx="603988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9" name="Rectangle à coins arrondis 4">
            <a:extLst>
              <a:ext uri="{FF2B5EF4-FFF2-40B4-BE49-F238E27FC236}">
                <a16:creationId xmlns:a16="http://schemas.microsoft.com/office/drawing/2014/main" id="{3523E091-1167-4DCC-84A5-001FB1FBA639}"/>
              </a:ext>
            </a:extLst>
          </p:cNvPr>
          <p:cNvSpPr/>
          <p:nvPr/>
        </p:nvSpPr>
        <p:spPr>
          <a:xfrm>
            <a:off x="1333097" y="1893131"/>
            <a:ext cx="1674796" cy="5390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Partenaire associatif</a:t>
            </a:r>
          </a:p>
        </p:txBody>
      </p:sp>
      <p:sp>
        <p:nvSpPr>
          <p:cNvPr id="10" name="Rectangle à coins arrondis 5">
            <a:extLst>
              <a:ext uri="{FF2B5EF4-FFF2-40B4-BE49-F238E27FC236}">
                <a16:creationId xmlns:a16="http://schemas.microsoft.com/office/drawing/2014/main" id="{B341A9BD-1D66-4A51-8EB1-AB60021FDEC0}"/>
              </a:ext>
            </a:extLst>
          </p:cNvPr>
          <p:cNvSpPr/>
          <p:nvPr/>
        </p:nvSpPr>
        <p:spPr>
          <a:xfrm>
            <a:off x="4813432" y="1825754"/>
            <a:ext cx="1674796" cy="539014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Organisme fédérateur</a:t>
            </a:r>
          </a:p>
        </p:txBody>
      </p:sp>
      <p:sp>
        <p:nvSpPr>
          <p:cNvPr id="11" name="Rectangle à coins arrondis 6">
            <a:extLst>
              <a:ext uri="{FF2B5EF4-FFF2-40B4-BE49-F238E27FC236}">
                <a16:creationId xmlns:a16="http://schemas.microsoft.com/office/drawing/2014/main" id="{97C68ECE-1672-4C1D-8EE9-0C46528CC499}"/>
              </a:ext>
            </a:extLst>
          </p:cNvPr>
          <p:cNvSpPr/>
          <p:nvPr/>
        </p:nvSpPr>
        <p:spPr>
          <a:xfrm>
            <a:off x="8293767" y="1845005"/>
            <a:ext cx="1674796" cy="539014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Partenaire</a:t>
            </a:r>
          </a:p>
          <a:p>
            <a:pPr algn="ctr"/>
            <a:r>
              <a:rPr lang="fr-FR" dirty="0"/>
              <a:t>Gestionnaire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0C7AF870-4623-4FFC-90FF-B225E9BEB6AD}"/>
              </a:ext>
            </a:extLst>
          </p:cNvPr>
          <p:cNvSpPr/>
          <p:nvPr/>
        </p:nvSpPr>
        <p:spPr>
          <a:xfrm>
            <a:off x="654517" y="2971160"/>
            <a:ext cx="3031957" cy="128016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/>
              <a:t>R</a:t>
            </a:r>
            <a:r>
              <a:rPr lang="fr-FR" dirty="0"/>
              <a:t>éseaux </a:t>
            </a:r>
            <a:r>
              <a:rPr lang="fr-FR" b="1" dirty="0"/>
              <a:t>I</a:t>
            </a:r>
            <a:r>
              <a:rPr lang="fr-FR" dirty="0"/>
              <a:t>nitiatives des </a:t>
            </a:r>
            <a:r>
              <a:rPr lang="fr-FR" b="1" dirty="0"/>
              <a:t>E</a:t>
            </a:r>
            <a:r>
              <a:rPr lang="fr-FR" dirty="0"/>
              <a:t>co-explorateurs de la </a:t>
            </a:r>
            <a:r>
              <a:rPr lang="fr-FR" b="1" dirty="0"/>
              <a:t>M</a:t>
            </a:r>
            <a:r>
              <a:rPr lang="fr-FR" dirty="0"/>
              <a:t>er (RIEM)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55C08AA4-672C-4E0D-AA47-A9A629382BA3}"/>
              </a:ext>
            </a:extLst>
          </p:cNvPr>
          <p:cNvSpPr/>
          <p:nvPr/>
        </p:nvSpPr>
        <p:spPr>
          <a:xfrm>
            <a:off x="4134851" y="2971160"/>
            <a:ext cx="3031957" cy="128016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9FA5954-7BF5-417E-8B5D-24D20CF93FD1}"/>
              </a:ext>
            </a:extLst>
          </p:cNvPr>
          <p:cNvSpPr txBox="1"/>
          <p:nvPr/>
        </p:nvSpPr>
        <p:spPr>
          <a:xfrm>
            <a:off x="4049276" y="3182917"/>
            <a:ext cx="32223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U</a:t>
            </a:r>
            <a:r>
              <a:rPr lang="fr-FR" dirty="0">
                <a:solidFill>
                  <a:schemeClr val="bg1"/>
                </a:solidFill>
              </a:rPr>
              <a:t>niversité </a:t>
            </a:r>
            <a:r>
              <a:rPr lang="fr-FR" b="1" dirty="0">
                <a:solidFill>
                  <a:schemeClr val="bg1"/>
                </a:solidFill>
              </a:rPr>
              <a:t>B</a:t>
            </a:r>
            <a:r>
              <a:rPr lang="fr-FR" dirty="0">
                <a:solidFill>
                  <a:schemeClr val="bg1"/>
                </a:solidFill>
              </a:rPr>
              <a:t>retagne </a:t>
            </a:r>
            <a:r>
              <a:rPr lang="fr-FR" b="1" dirty="0">
                <a:solidFill>
                  <a:schemeClr val="bg1"/>
                </a:solidFill>
              </a:rPr>
              <a:t>S</a:t>
            </a:r>
            <a:r>
              <a:rPr lang="fr-FR" dirty="0">
                <a:solidFill>
                  <a:schemeClr val="bg1"/>
                </a:solidFill>
              </a:rPr>
              <a:t>ud</a:t>
            </a:r>
          </a:p>
          <a:p>
            <a:pPr algn="ctr"/>
            <a:r>
              <a:rPr lang="fr-FR" b="1" dirty="0">
                <a:solidFill>
                  <a:schemeClr val="bg1"/>
                </a:solidFill>
              </a:rPr>
              <a:t>L</a:t>
            </a:r>
            <a:r>
              <a:rPr lang="fr-FR" dirty="0">
                <a:solidFill>
                  <a:schemeClr val="bg1"/>
                </a:solidFill>
              </a:rPr>
              <a:t>abo. </a:t>
            </a:r>
            <a:r>
              <a:rPr lang="fr-FR" b="1" dirty="0">
                <a:solidFill>
                  <a:schemeClr val="bg1"/>
                </a:solidFill>
              </a:rPr>
              <a:t>G</a:t>
            </a:r>
            <a:r>
              <a:rPr lang="fr-FR" dirty="0">
                <a:solidFill>
                  <a:schemeClr val="bg1"/>
                </a:solidFill>
              </a:rPr>
              <a:t>éosciences </a:t>
            </a:r>
            <a:r>
              <a:rPr lang="fr-FR" b="1" dirty="0">
                <a:solidFill>
                  <a:schemeClr val="bg1"/>
                </a:solidFill>
              </a:rPr>
              <a:t>O</a:t>
            </a:r>
            <a:r>
              <a:rPr lang="fr-FR" dirty="0">
                <a:solidFill>
                  <a:schemeClr val="bg1"/>
                </a:solidFill>
              </a:rPr>
              <a:t>céan</a:t>
            </a:r>
          </a:p>
          <a:p>
            <a:pPr algn="ctr"/>
            <a:r>
              <a:rPr lang="fr-FR" dirty="0">
                <a:solidFill>
                  <a:schemeClr val="bg1"/>
                </a:solidFill>
              </a:rPr>
              <a:t>(LGO)</a:t>
            </a:r>
          </a:p>
          <a:p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66A16984-C46D-4EE8-AE44-C2032FCDB307}"/>
              </a:ext>
            </a:extLst>
          </p:cNvPr>
          <p:cNvSpPr/>
          <p:nvPr/>
        </p:nvSpPr>
        <p:spPr>
          <a:xfrm>
            <a:off x="7720010" y="2971160"/>
            <a:ext cx="3031957" cy="128016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89F555F9-62D2-4305-895A-DBFC15EBD104}"/>
              </a:ext>
            </a:extLst>
          </p:cNvPr>
          <p:cNvSpPr txBox="1"/>
          <p:nvPr/>
        </p:nvSpPr>
        <p:spPr>
          <a:xfrm>
            <a:off x="7577136" y="3279169"/>
            <a:ext cx="33177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C</a:t>
            </a:r>
            <a:r>
              <a:rPr lang="fr-FR" dirty="0">
                <a:solidFill>
                  <a:schemeClr val="bg1"/>
                </a:solidFill>
              </a:rPr>
              <a:t>onseil </a:t>
            </a:r>
            <a:r>
              <a:rPr lang="fr-FR" b="1" dirty="0">
                <a:solidFill>
                  <a:schemeClr val="bg1"/>
                </a:solidFill>
              </a:rPr>
              <a:t>D</a:t>
            </a:r>
            <a:r>
              <a:rPr lang="fr-FR" dirty="0">
                <a:solidFill>
                  <a:schemeClr val="bg1"/>
                </a:solidFill>
              </a:rPr>
              <a:t>épartemental 56</a:t>
            </a:r>
          </a:p>
          <a:p>
            <a:pPr algn="ctr"/>
            <a:r>
              <a:rPr lang="fr-FR" b="1" dirty="0">
                <a:solidFill>
                  <a:schemeClr val="bg1"/>
                </a:solidFill>
              </a:rPr>
              <a:t>E</a:t>
            </a:r>
            <a:r>
              <a:rPr lang="fr-FR" dirty="0">
                <a:solidFill>
                  <a:schemeClr val="bg1"/>
                </a:solidFill>
              </a:rPr>
              <a:t>space </a:t>
            </a:r>
            <a:r>
              <a:rPr lang="fr-FR" b="1" dirty="0">
                <a:solidFill>
                  <a:schemeClr val="bg1"/>
                </a:solidFill>
              </a:rPr>
              <a:t>N</a:t>
            </a:r>
            <a:r>
              <a:rPr lang="fr-FR" dirty="0">
                <a:solidFill>
                  <a:schemeClr val="bg1"/>
                </a:solidFill>
              </a:rPr>
              <a:t>aturel </a:t>
            </a:r>
            <a:r>
              <a:rPr lang="fr-FR" b="1" dirty="0">
                <a:solidFill>
                  <a:schemeClr val="bg1"/>
                </a:solidFill>
              </a:rPr>
              <a:t>S</a:t>
            </a:r>
            <a:r>
              <a:rPr lang="fr-FR" dirty="0">
                <a:solidFill>
                  <a:schemeClr val="bg1"/>
                </a:solidFill>
              </a:rPr>
              <a:t>ensible</a:t>
            </a:r>
          </a:p>
          <a:p>
            <a:pPr algn="ctr"/>
            <a:r>
              <a:rPr lang="fr-FR" dirty="0">
                <a:solidFill>
                  <a:schemeClr val="bg1"/>
                </a:solidFill>
              </a:rPr>
              <a:t> (ENS)</a:t>
            </a:r>
          </a:p>
          <a:p>
            <a:endParaRPr lang="fr-FR" dirty="0">
              <a:solidFill>
                <a:schemeClr val="bg1"/>
              </a:solidFill>
            </a:endParaRP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0A5FCB24-42D6-4F55-800A-24726BB07983}"/>
              </a:ext>
            </a:extLst>
          </p:cNvPr>
          <p:cNvCxnSpPr>
            <a:stCxn id="12" idx="6"/>
          </p:cNvCxnSpPr>
          <p:nvPr/>
        </p:nvCxnSpPr>
        <p:spPr>
          <a:xfrm>
            <a:off x="3686474" y="3611240"/>
            <a:ext cx="448377" cy="0"/>
          </a:xfrm>
          <a:prstGeom prst="line">
            <a:avLst/>
          </a:prstGeom>
          <a:ln w="7620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5AA73E09-022D-43DB-B20A-17777D203F18}"/>
              </a:ext>
            </a:extLst>
          </p:cNvPr>
          <p:cNvSpPr txBox="1"/>
          <p:nvPr/>
        </p:nvSpPr>
        <p:spPr>
          <a:xfrm>
            <a:off x="448377" y="4507450"/>
            <a:ext cx="368647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Coordination des bénévoles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Contact avec les communes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Récupération des données et transmission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Communication / sensibilisation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90B90E3-503C-44F4-8943-83A25449351A}"/>
              </a:ext>
            </a:extLst>
          </p:cNvPr>
          <p:cNvSpPr txBox="1"/>
          <p:nvPr/>
        </p:nvSpPr>
        <p:spPr>
          <a:xfrm>
            <a:off x="4346607" y="4507450"/>
            <a:ext cx="29924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Création de protocoles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Apports scientifiques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Analyse des données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Restitution des résultats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Préconisation / expertises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64267CF9-5C7D-4B24-9AA5-BE723FD4FAC8}"/>
              </a:ext>
            </a:extLst>
          </p:cNvPr>
          <p:cNvSpPr txBox="1"/>
          <p:nvPr/>
        </p:nvSpPr>
        <p:spPr>
          <a:xfrm>
            <a:off x="7770796" y="4498128"/>
            <a:ext cx="29924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Financement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Propriétaire des sites ENS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Accompagnement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DA17E62-7EA1-42AF-9E83-56D6C2A29090}"/>
              </a:ext>
            </a:extLst>
          </p:cNvPr>
          <p:cNvSpPr txBox="1"/>
          <p:nvPr/>
        </p:nvSpPr>
        <p:spPr>
          <a:xfrm>
            <a:off x="1207968" y="6226670"/>
            <a:ext cx="10130591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Volonté de multiplier les partenaires pour étendre le réseau à tout le Morbihan</a:t>
            </a:r>
          </a:p>
        </p:txBody>
      </p:sp>
    </p:spTree>
    <p:extLst>
      <p:ext uri="{BB962C8B-B14F-4D97-AF65-F5344CB8AC3E}">
        <p14:creationId xmlns:p14="http://schemas.microsoft.com/office/powerpoint/2010/main" val="126420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69732A6-852F-4E62-90C4-4CD32CE20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55" y="97847"/>
            <a:ext cx="10114797" cy="1400530"/>
          </a:xfrm>
        </p:spPr>
        <p:txBody>
          <a:bodyPr/>
          <a:lstStyle/>
          <a:p>
            <a:r>
              <a:rPr lang="fr-FR" dirty="0"/>
              <a:t>Un observatoire à ambition Morbihannaise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1001A4E0-BBFA-44B7-9EA8-89CB9707D4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33" y="1662873"/>
            <a:ext cx="11875911" cy="5066937"/>
          </a:xfrm>
          <a:prstGeom prst="rect">
            <a:avLst/>
          </a:prstGeom>
        </p:spPr>
      </p:pic>
      <p:grpSp>
        <p:nvGrpSpPr>
          <p:cNvPr id="20" name="Groupe 19">
            <a:extLst>
              <a:ext uri="{FF2B5EF4-FFF2-40B4-BE49-F238E27FC236}">
                <a16:creationId xmlns:a16="http://schemas.microsoft.com/office/drawing/2014/main" id="{B08C557D-90B6-453E-80C5-6E10AF4C3BA1}"/>
              </a:ext>
            </a:extLst>
          </p:cNvPr>
          <p:cNvGrpSpPr/>
          <p:nvPr/>
        </p:nvGrpSpPr>
        <p:grpSpPr>
          <a:xfrm>
            <a:off x="427917" y="4346222"/>
            <a:ext cx="6945686" cy="1086046"/>
            <a:chOff x="427917" y="4346222"/>
            <a:chExt cx="6945686" cy="1086046"/>
          </a:xfrm>
        </p:grpSpPr>
        <p:grpSp>
          <p:nvGrpSpPr>
            <p:cNvPr id="22" name="Groupe 21">
              <a:extLst>
                <a:ext uri="{FF2B5EF4-FFF2-40B4-BE49-F238E27FC236}">
                  <a16:creationId xmlns:a16="http://schemas.microsoft.com/office/drawing/2014/main" id="{BC8B0CC0-CFA3-4DBB-9379-3E9E6CE82CAD}"/>
                </a:ext>
              </a:extLst>
            </p:cNvPr>
            <p:cNvGrpSpPr/>
            <p:nvPr/>
          </p:nvGrpSpPr>
          <p:grpSpPr>
            <a:xfrm>
              <a:off x="4707467" y="4346222"/>
              <a:ext cx="2666136" cy="1086046"/>
              <a:chOff x="4707467" y="4346222"/>
              <a:chExt cx="2666136" cy="1086046"/>
            </a:xfrm>
          </p:grpSpPr>
          <p:sp>
            <p:nvSpPr>
              <p:cNvPr id="31" name="Ellipse 30">
                <a:extLst>
                  <a:ext uri="{FF2B5EF4-FFF2-40B4-BE49-F238E27FC236}">
                    <a16:creationId xmlns:a16="http://schemas.microsoft.com/office/drawing/2014/main" id="{8427D9E3-6B2D-46D6-AB9C-3F72543EE170}"/>
                  </a:ext>
                </a:extLst>
              </p:cNvPr>
              <p:cNvSpPr/>
              <p:nvPr/>
            </p:nvSpPr>
            <p:spPr>
              <a:xfrm>
                <a:off x="4707467" y="4809067"/>
                <a:ext cx="143071" cy="15471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b="1"/>
              </a:p>
            </p:txBody>
          </p:sp>
          <p:sp>
            <p:nvSpPr>
              <p:cNvPr id="32" name="Ellipse 31">
                <a:extLst>
                  <a:ext uri="{FF2B5EF4-FFF2-40B4-BE49-F238E27FC236}">
                    <a16:creationId xmlns:a16="http://schemas.microsoft.com/office/drawing/2014/main" id="{8C385B8D-2578-4F30-B2DA-A8F816A3DDC4}"/>
                  </a:ext>
                </a:extLst>
              </p:cNvPr>
              <p:cNvSpPr/>
              <p:nvPr/>
            </p:nvSpPr>
            <p:spPr>
              <a:xfrm>
                <a:off x="6039554" y="5277556"/>
                <a:ext cx="143071" cy="15471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b="1"/>
              </a:p>
            </p:txBody>
          </p:sp>
          <p:sp>
            <p:nvSpPr>
              <p:cNvPr id="33" name="Ellipse 32">
                <a:extLst>
                  <a:ext uri="{FF2B5EF4-FFF2-40B4-BE49-F238E27FC236}">
                    <a16:creationId xmlns:a16="http://schemas.microsoft.com/office/drawing/2014/main" id="{B70C83A2-2B4A-4C1A-9B24-E221DE9ECF1F}"/>
                  </a:ext>
                </a:extLst>
              </p:cNvPr>
              <p:cNvSpPr/>
              <p:nvPr/>
            </p:nvSpPr>
            <p:spPr>
              <a:xfrm>
                <a:off x="7230532" y="4346222"/>
                <a:ext cx="143071" cy="15471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b="1"/>
              </a:p>
            </p:txBody>
          </p:sp>
        </p:grpSp>
        <p:sp>
          <p:nvSpPr>
            <p:cNvPr id="29" name="Ellipse 28">
              <a:extLst>
                <a:ext uri="{FF2B5EF4-FFF2-40B4-BE49-F238E27FC236}">
                  <a16:creationId xmlns:a16="http://schemas.microsoft.com/office/drawing/2014/main" id="{C9EBCD59-03A9-4437-9A47-B2A77F140975}"/>
                </a:ext>
              </a:extLst>
            </p:cNvPr>
            <p:cNvSpPr/>
            <p:nvPr/>
          </p:nvSpPr>
          <p:spPr>
            <a:xfrm>
              <a:off x="1632699" y="5200200"/>
              <a:ext cx="143071" cy="15471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04188807-F937-4D64-A876-3B2B8B4EB14F}"/>
                </a:ext>
              </a:extLst>
            </p:cNvPr>
            <p:cNvSpPr txBox="1"/>
            <p:nvPr/>
          </p:nvSpPr>
          <p:spPr>
            <a:xfrm>
              <a:off x="427917" y="5062936"/>
              <a:ext cx="13478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Sites 2017</a:t>
              </a:r>
            </a:p>
          </p:txBody>
        </p:sp>
      </p:grpSp>
      <p:pic>
        <p:nvPicPr>
          <p:cNvPr id="34" name="Image 33">
            <a:extLst>
              <a:ext uri="{FF2B5EF4-FFF2-40B4-BE49-F238E27FC236}">
                <a16:creationId xmlns:a16="http://schemas.microsoft.com/office/drawing/2014/main" id="{4B588319-0658-4FC4-90CC-D8A8286C456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381" y="2381043"/>
            <a:ext cx="3204081" cy="18062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5" name="ZoneTexte 34">
            <a:extLst>
              <a:ext uri="{FF2B5EF4-FFF2-40B4-BE49-F238E27FC236}">
                <a16:creationId xmlns:a16="http://schemas.microsoft.com/office/drawing/2014/main" id="{49872742-A418-4EED-B814-953A5728F223}"/>
              </a:ext>
            </a:extLst>
          </p:cNvPr>
          <p:cNvSpPr txBox="1"/>
          <p:nvPr/>
        </p:nvSpPr>
        <p:spPr>
          <a:xfrm>
            <a:off x="7725380" y="2358430"/>
            <a:ext cx="1616148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FFFF00"/>
                </a:solidFill>
              </a:rPr>
              <a:t>Ile de </a:t>
            </a:r>
            <a:r>
              <a:rPr lang="fr-FR" dirty="0" err="1">
                <a:solidFill>
                  <a:srgbClr val="FFFF00"/>
                </a:solidFill>
              </a:rPr>
              <a:t>Boëde</a:t>
            </a:r>
            <a:endParaRPr lang="fr-FR" dirty="0">
              <a:solidFill>
                <a:srgbClr val="FFFF00"/>
              </a:solidFill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B52FB75A-BA61-4C06-9F4F-08010B24CC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386" y="2891911"/>
            <a:ext cx="3204081" cy="18062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7" name="ZoneTexte 36">
            <a:extLst>
              <a:ext uri="{FF2B5EF4-FFF2-40B4-BE49-F238E27FC236}">
                <a16:creationId xmlns:a16="http://schemas.microsoft.com/office/drawing/2014/main" id="{91353018-9700-43AE-B519-69A98D08C5B6}"/>
              </a:ext>
            </a:extLst>
          </p:cNvPr>
          <p:cNvSpPr txBox="1"/>
          <p:nvPr/>
        </p:nvSpPr>
        <p:spPr>
          <a:xfrm>
            <a:off x="1503385" y="2869298"/>
            <a:ext cx="1194558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dirty="0" err="1">
                <a:solidFill>
                  <a:srgbClr val="FFFF00"/>
                </a:solidFill>
              </a:rPr>
              <a:t>Kervilhen</a:t>
            </a:r>
            <a:endParaRPr lang="fr-FR" dirty="0">
              <a:solidFill>
                <a:srgbClr val="FFFF00"/>
              </a:solidFill>
            </a:endParaRPr>
          </a:p>
        </p:txBody>
      </p:sp>
      <p:pic>
        <p:nvPicPr>
          <p:cNvPr id="38" name="Image 37">
            <a:extLst>
              <a:ext uri="{FF2B5EF4-FFF2-40B4-BE49-F238E27FC236}">
                <a16:creationId xmlns:a16="http://schemas.microsoft.com/office/drawing/2014/main" id="{B62AEB51-9AFF-439C-9BFD-DD8ADE73CE88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019" y="4905435"/>
            <a:ext cx="3204081" cy="18062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9" name="ZoneTexte 38">
            <a:extLst>
              <a:ext uri="{FF2B5EF4-FFF2-40B4-BE49-F238E27FC236}">
                <a16:creationId xmlns:a16="http://schemas.microsoft.com/office/drawing/2014/main" id="{045E24B4-F113-4ADF-88A5-D34318AB2EC2}"/>
              </a:ext>
            </a:extLst>
          </p:cNvPr>
          <p:cNvSpPr txBox="1"/>
          <p:nvPr/>
        </p:nvSpPr>
        <p:spPr>
          <a:xfrm>
            <a:off x="6457018" y="4882821"/>
            <a:ext cx="1468672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dirty="0" err="1">
                <a:solidFill>
                  <a:srgbClr val="FFFF00"/>
                </a:solidFill>
              </a:rPr>
              <a:t>Kerjouanno</a:t>
            </a:r>
            <a:endParaRPr lang="fr-FR" dirty="0">
              <a:solidFill>
                <a:srgbClr val="FFFF00"/>
              </a:solidFill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D2D727DC-165D-46C9-90D3-8847E591A0AF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2" y="61827"/>
            <a:ext cx="822136" cy="9860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961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580864-B906-4B35-A400-181CF723A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5739" y="172834"/>
            <a:ext cx="9995763" cy="1400530"/>
          </a:xfrm>
        </p:spPr>
        <p:txBody>
          <a:bodyPr/>
          <a:lstStyle/>
          <a:p>
            <a:r>
              <a:rPr lang="fr-FR" dirty="0"/>
              <a:t>Un réseau à ambition Morbihannaise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8BC7974-B2EF-4ADD-BE3A-3F9F0952FE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B5CE9417-94D1-447D-BEA7-F76224EAC0E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18" y="40313"/>
            <a:ext cx="750422" cy="9000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38D373D0-6FB0-4FCC-8EE2-1FCE7933F3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33" y="1662873"/>
            <a:ext cx="11875911" cy="5066937"/>
          </a:xfrm>
          <a:prstGeom prst="rect">
            <a:avLst/>
          </a:prstGeom>
        </p:spPr>
      </p:pic>
      <p:grpSp>
        <p:nvGrpSpPr>
          <p:cNvPr id="17" name="Groupe 16">
            <a:extLst>
              <a:ext uri="{FF2B5EF4-FFF2-40B4-BE49-F238E27FC236}">
                <a16:creationId xmlns:a16="http://schemas.microsoft.com/office/drawing/2014/main" id="{4EBE701D-C39A-4291-8C0C-E66F2875CB4E}"/>
              </a:ext>
            </a:extLst>
          </p:cNvPr>
          <p:cNvGrpSpPr/>
          <p:nvPr/>
        </p:nvGrpSpPr>
        <p:grpSpPr>
          <a:xfrm>
            <a:off x="2666699" y="1100039"/>
            <a:ext cx="4706904" cy="4332229"/>
            <a:chOff x="2666699" y="1100039"/>
            <a:chExt cx="4706904" cy="4332229"/>
          </a:xfrm>
        </p:grpSpPr>
        <p:grpSp>
          <p:nvGrpSpPr>
            <p:cNvPr id="18" name="Groupe 17">
              <a:extLst>
                <a:ext uri="{FF2B5EF4-FFF2-40B4-BE49-F238E27FC236}">
                  <a16:creationId xmlns:a16="http://schemas.microsoft.com/office/drawing/2014/main" id="{A6417232-8863-48B8-B31F-58E84E0C9348}"/>
                </a:ext>
              </a:extLst>
            </p:cNvPr>
            <p:cNvGrpSpPr/>
            <p:nvPr/>
          </p:nvGrpSpPr>
          <p:grpSpPr>
            <a:xfrm>
              <a:off x="4707467" y="4346222"/>
              <a:ext cx="2666136" cy="1086046"/>
              <a:chOff x="4707467" y="4346222"/>
              <a:chExt cx="2666136" cy="1086046"/>
            </a:xfrm>
          </p:grpSpPr>
          <p:sp>
            <p:nvSpPr>
              <p:cNvPr id="21" name="Ellipse 20">
                <a:extLst>
                  <a:ext uri="{FF2B5EF4-FFF2-40B4-BE49-F238E27FC236}">
                    <a16:creationId xmlns:a16="http://schemas.microsoft.com/office/drawing/2014/main" id="{F54D493A-E062-4E3D-9FE8-31AC2D3D5788}"/>
                  </a:ext>
                </a:extLst>
              </p:cNvPr>
              <p:cNvSpPr/>
              <p:nvPr/>
            </p:nvSpPr>
            <p:spPr>
              <a:xfrm>
                <a:off x="4707467" y="4809067"/>
                <a:ext cx="143071" cy="15471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CB1E3ED0-BC61-440A-91CA-614FB52EAF17}"/>
                  </a:ext>
                </a:extLst>
              </p:cNvPr>
              <p:cNvSpPr/>
              <p:nvPr/>
            </p:nvSpPr>
            <p:spPr>
              <a:xfrm>
                <a:off x="6039554" y="5277556"/>
                <a:ext cx="143071" cy="15471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3" name="Ellipse 22">
                <a:extLst>
                  <a:ext uri="{FF2B5EF4-FFF2-40B4-BE49-F238E27FC236}">
                    <a16:creationId xmlns:a16="http://schemas.microsoft.com/office/drawing/2014/main" id="{CAF9ECD9-62AB-4BC7-8DB2-1619D11A984A}"/>
                  </a:ext>
                </a:extLst>
              </p:cNvPr>
              <p:cNvSpPr/>
              <p:nvPr/>
            </p:nvSpPr>
            <p:spPr>
              <a:xfrm>
                <a:off x="7230532" y="4346222"/>
                <a:ext cx="143071" cy="15471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80159CF4-21BD-4AF0-8CBD-CAE95C3A6648}"/>
                </a:ext>
              </a:extLst>
            </p:cNvPr>
            <p:cNvSpPr/>
            <p:nvPr/>
          </p:nvSpPr>
          <p:spPr>
            <a:xfrm>
              <a:off x="2666699" y="1215720"/>
              <a:ext cx="143071" cy="15471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E4735BD1-0867-4787-895F-C386F19DDF90}"/>
                </a:ext>
              </a:extLst>
            </p:cNvPr>
            <p:cNvSpPr txBox="1"/>
            <p:nvPr/>
          </p:nvSpPr>
          <p:spPr>
            <a:xfrm>
              <a:off x="2826988" y="1100039"/>
              <a:ext cx="13478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Sites 2017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D51FA0F7-421F-4430-8FA4-BC5B8A977EE3}"/>
              </a:ext>
            </a:extLst>
          </p:cNvPr>
          <p:cNvGrpSpPr/>
          <p:nvPr/>
        </p:nvGrpSpPr>
        <p:grpSpPr>
          <a:xfrm>
            <a:off x="1418016" y="1100039"/>
            <a:ext cx="5012387" cy="2213287"/>
            <a:chOff x="1418016" y="1100039"/>
            <a:chExt cx="5012387" cy="2213287"/>
          </a:xfrm>
        </p:grpSpPr>
        <p:grpSp>
          <p:nvGrpSpPr>
            <p:cNvPr id="25" name="Groupe 24">
              <a:extLst>
                <a:ext uri="{FF2B5EF4-FFF2-40B4-BE49-F238E27FC236}">
                  <a16:creationId xmlns:a16="http://schemas.microsoft.com/office/drawing/2014/main" id="{EC046130-A167-4C26-84F7-FF401BF96C33}"/>
                </a:ext>
              </a:extLst>
            </p:cNvPr>
            <p:cNvGrpSpPr/>
            <p:nvPr/>
          </p:nvGrpSpPr>
          <p:grpSpPr>
            <a:xfrm>
              <a:off x="1418016" y="3003902"/>
              <a:ext cx="700609" cy="309424"/>
              <a:chOff x="1418016" y="3003902"/>
              <a:chExt cx="700609" cy="309424"/>
            </a:xfrm>
          </p:grpSpPr>
          <p:sp>
            <p:nvSpPr>
              <p:cNvPr id="28" name="Ellipse 27">
                <a:extLst>
                  <a:ext uri="{FF2B5EF4-FFF2-40B4-BE49-F238E27FC236}">
                    <a16:creationId xmlns:a16="http://schemas.microsoft.com/office/drawing/2014/main" id="{349A6437-190D-457A-8523-F1F2F2BF2999}"/>
                  </a:ext>
                </a:extLst>
              </p:cNvPr>
              <p:cNvSpPr/>
              <p:nvPr/>
            </p:nvSpPr>
            <p:spPr>
              <a:xfrm>
                <a:off x="1975554" y="3158614"/>
                <a:ext cx="143071" cy="154712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Ellipse 28">
                <a:extLst>
                  <a:ext uri="{FF2B5EF4-FFF2-40B4-BE49-F238E27FC236}">
                    <a16:creationId xmlns:a16="http://schemas.microsoft.com/office/drawing/2014/main" id="{A728B0BB-92B4-4A0D-88B9-7F5A864A9937}"/>
                  </a:ext>
                </a:extLst>
              </p:cNvPr>
              <p:cNvSpPr/>
              <p:nvPr/>
            </p:nvSpPr>
            <p:spPr>
              <a:xfrm>
                <a:off x="1418016" y="3003902"/>
                <a:ext cx="143071" cy="154712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26" name="Ellipse 25">
              <a:extLst>
                <a:ext uri="{FF2B5EF4-FFF2-40B4-BE49-F238E27FC236}">
                  <a16:creationId xmlns:a16="http://schemas.microsoft.com/office/drawing/2014/main" id="{4C2E66B4-0439-49CF-906A-377C1872E57A}"/>
                </a:ext>
              </a:extLst>
            </p:cNvPr>
            <p:cNvSpPr/>
            <p:nvPr/>
          </p:nvSpPr>
          <p:spPr>
            <a:xfrm>
              <a:off x="4883204" y="1215720"/>
              <a:ext cx="143071" cy="154712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09D09BF3-7ACE-4E0E-9939-F61FF41B0C4F}"/>
                </a:ext>
              </a:extLst>
            </p:cNvPr>
            <p:cNvSpPr txBox="1"/>
            <p:nvPr/>
          </p:nvSpPr>
          <p:spPr>
            <a:xfrm>
              <a:off x="5082550" y="1100039"/>
              <a:ext cx="13478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Sites 2018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C1E93A7E-C7F1-4B4B-B77A-92DA35B80629}"/>
              </a:ext>
            </a:extLst>
          </p:cNvPr>
          <p:cNvGrpSpPr/>
          <p:nvPr/>
        </p:nvGrpSpPr>
        <p:grpSpPr>
          <a:xfrm>
            <a:off x="290295" y="1100039"/>
            <a:ext cx="9652412" cy="5247780"/>
            <a:chOff x="290295" y="1100039"/>
            <a:chExt cx="9652412" cy="5247780"/>
          </a:xfrm>
        </p:grpSpPr>
        <p:grpSp>
          <p:nvGrpSpPr>
            <p:cNvPr id="31" name="Groupe 30">
              <a:extLst>
                <a:ext uri="{FF2B5EF4-FFF2-40B4-BE49-F238E27FC236}">
                  <a16:creationId xmlns:a16="http://schemas.microsoft.com/office/drawing/2014/main" id="{6B12651E-B96B-4357-B3BB-1D67E65CC5AD}"/>
                </a:ext>
              </a:extLst>
            </p:cNvPr>
            <p:cNvGrpSpPr/>
            <p:nvPr/>
          </p:nvGrpSpPr>
          <p:grpSpPr>
            <a:xfrm>
              <a:off x="290295" y="2183408"/>
              <a:ext cx="9652412" cy="4164411"/>
              <a:chOff x="290295" y="2183408"/>
              <a:chExt cx="9652412" cy="4164411"/>
            </a:xfrm>
          </p:grpSpPr>
          <p:sp>
            <p:nvSpPr>
              <p:cNvPr id="34" name="Ellipse 33">
                <a:extLst>
                  <a:ext uri="{FF2B5EF4-FFF2-40B4-BE49-F238E27FC236}">
                    <a16:creationId xmlns:a16="http://schemas.microsoft.com/office/drawing/2014/main" id="{CC2EAC32-2611-4A3E-B1CC-AFD836DA3448}"/>
                  </a:ext>
                </a:extLst>
              </p:cNvPr>
              <p:cNvSpPr/>
              <p:nvPr/>
            </p:nvSpPr>
            <p:spPr>
              <a:xfrm>
                <a:off x="2461556" y="3313326"/>
                <a:ext cx="143071" cy="154712"/>
              </a:xfrm>
              <a:prstGeom prst="ellipse">
                <a:avLst/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5" name="Ellipse 34">
                <a:extLst>
                  <a:ext uri="{FF2B5EF4-FFF2-40B4-BE49-F238E27FC236}">
                    <a16:creationId xmlns:a16="http://schemas.microsoft.com/office/drawing/2014/main" id="{09AD2778-A4B2-4D1F-A60B-7D3D41EC1D52}"/>
                  </a:ext>
                </a:extLst>
              </p:cNvPr>
              <p:cNvSpPr/>
              <p:nvPr/>
            </p:nvSpPr>
            <p:spPr>
              <a:xfrm>
                <a:off x="557873" y="2647544"/>
                <a:ext cx="143071" cy="154712"/>
              </a:xfrm>
              <a:prstGeom prst="ellipse">
                <a:avLst/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6" name="Ellipse 35">
                <a:extLst>
                  <a:ext uri="{FF2B5EF4-FFF2-40B4-BE49-F238E27FC236}">
                    <a16:creationId xmlns:a16="http://schemas.microsoft.com/office/drawing/2014/main" id="{2F8B0542-73B7-4AE6-9333-3C0FE2D9A651}"/>
                  </a:ext>
                </a:extLst>
              </p:cNvPr>
              <p:cNvSpPr/>
              <p:nvPr/>
            </p:nvSpPr>
            <p:spPr>
              <a:xfrm>
                <a:off x="290295" y="2183408"/>
                <a:ext cx="143071" cy="154712"/>
              </a:xfrm>
              <a:prstGeom prst="ellipse">
                <a:avLst/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7" name="Ellipse 36">
                <a:extLst>
                  <a:ext uri="{FF2B5EF4-FFF2-40B4-BE49-F238E27FC236}">
                    <a16:creationId xmlns:a16="http://schemas.microsoft.com/office/drawing/2014/main" id="{3355919A-066C-4D2B-97B0-F54DE283353B}"/>
                  </a:ext>
                </a:extLst>
              </p:cNvPr>
              <p:cNvSpPr/>
              <p:nvPr/>
            </p:nvSpPr>
            <p:spPr>
              <a:xfrm>
                <a:off x="3005273" y="3780786"/>
                <a:ext cx="143071" cy="154712"/>
              </a:xfrm>
              <a:prstGeom prst="ellipse">
                <a:avLst/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8" name="Ellipse 37">
                <a:extLst>
                  <a:ext uri="{FF2B5EF4-FFF2-40B4-BE49-F238E27FC236}">
                    <a16:creationId xmlns:a16="http://schemas.microsoft.com/office/drawing/2014/main" id="{E2324B42-249F-4D3E-868F-C902A911CD6D}"/>
                  </a:ext>
                </a:extLst>
              </p:cNvPr>
              <p:cNvSpPr/>
              <p:nvPr/>
            </p:nvSpPr>
            <p:spPr>
              <a:xfrm>
                <a:off x="3767273" y="5122844"/>
                <a:ext cx="143071" cy="154712"/>
              </a:xfrm>
              <a:prstGeom prst="ellipse">
                <a:avLst/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9" name="Ellipse 38">
                <a:extLst>
                  <a:ext uri="{FF2B5EF4-FFF2-40B4-BE49-F238E27FC236}">
                    <a16:creationId xmlns:a16="http://schemas.microsoft.com/office/drawing/2014/main" id="{273EAEB4-94A0-4D88-A31C-B101BCD353B1}"/>
                  </a:ext>
                </a:extLst>
              </p:cNvPr>
              <p:cNvSpPr/>
              <p:nvPr/>
            </p:nvSpPr>
            <p:spPr>
              <a:xfrm>
                <a:off x="3624202" y="4507085"/>
                <a:ext cx="143071" cy="154712"/>
              </a:xfrm>
              <a:prstGeom prst="ellipse">
                <a:avLst/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0" name="Ellipse 39">
                <a:extLst>
                  <a:ext uri="{FF2B5EF4-FFF2-40B4-BE49-F238E27FC236}">
                    <a16:creationId xmlns:a16="http://schemas.microsoft.com/office/drawing/2014/main" id="{2FED30D6-3CC1-4572-A1CE-79F3AA9B3687}"/>
                  </a:ext>
                </a:extLst>
              </p:cNvPr>
              <p:cNvSpPr/>
              <p:nvPr/>
            </p:nvSpPr>
            <p:spPr>
              <a:xfrm>
                <a:off x="3922219" y="6115751"/>
                <a:ext cx="143071" cy="154712"/>
              </a:xfrm>
              <a:prstGeom prst="ellipse">
                <a:avLst/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1" name="Ellipse 40">
                <a:extLst>
                  <a:ext uri="{FF2B5EF4-FFF2-40B4-BE49-F238E27FC236}">
                    <a16:creationId xmlns:a16="http://schemas.microsoft.com/office/drawing/2014/main" id="{1E50F8AD-63EA-4145-A974-B944A7331983}"/>
                  </a:ext>
                </a:extLst>
              </p:cNvPr>
              <p:cNvSpPr/>
              <p:nvPr/>
            </p:nvSpPr>
            <p:spPr>
              <a:xfrm>
                <a:off x="4065290" y="5846794"/>
                <a:ext cx="143071" cy="154712"/>
              </a:xfrm>
              <a:prstGeom prst="ellipse">
                <a:avLst/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2" name="Ellipse 41">
                <a:extLst>
                  <a:ext uri="{FF2B5EF4-FFF2-40B4-BE49-F238E27FC236}">
                    <a16:creationId xmlns:a16="http://schemas.microsoft.com/office/drawing/2014/main" id="{77ACA786-6CFA-4096-8632-5A7367133AC0}"/>
                  </a:ext>
                </a:extLst>
              </p:cNvPr>
              <p:cNvSpPr/>
              <p:nvPr/>
            </p:nvSpPr>
            <p:spPr>
              <a:xfrm>
                <a:off x="3573494" y="5692082"/>
                <a:ext cx="143071" cy="154712"/>
              </a:xfrm>
              <a:prstGeom prst="ellipse">
                <a:avLst/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3" name="Ellipse 42">
                <a:extLst>
                  <a:ext uri="{FF2B5EF4-FFF2-40B4-BE49-F238E27FC236}">
                    <a16:creationId xmlns:a16="http://schemas.microsoft.com/office/drawing/2014/main" id="{1C9A6C0C-7BBF-4DC7-B3B5-1993084252E6}"/>
                  </a:ext>
                </a:extLst>
              </p:cNvPr>
              <p:cNvSpPr/>
              <p:nvPr/>
            </p:nvSpPr>
            <p:spPr>
              <a:xfrm>
                <a:off x="4281591" y="4809067"/>
                <a:ext cx="143071" cy="154712"/>
              </a:xfrm>
              <a:prstGeom prst="ellipse">
                <a:avLst/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4" name="Ellipse 43">
                <a:extLst>
                  <a:ext uri="{FF2B5EF4-FFF2-40B4-BE49-F238E27FC236}">
                    <a16:creationId xmlns:a16="http://schemas.microsoft.com/office/drawing/2014/main" id="{FCB5E6B2-7062-4A6C-BFD9-A481238D0016}"/>
                  </a:ext>
                </a:extLst>
              </p:cNvPr>
              <p:cNvSpPr/>
              <p:nvPr/>
            </p:nvSpPr>
            <p:spPr>
              <a:xfrm>
                <a:off x="5427367" y="4661797"/>
                <a:ext cx="143071" cy="154712"/>
              </a:xfrm>
              <a:prstGeom prst="ellipse">
                <a:avLst/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5" name="Ellipse 44">
                <a:extLst>
                  <a:ext uri="{FF2B5EF4-FFF2-40B4-BE49-F238E27FC236}">
                    <a16:creationId xmlns:a16="http://schemas.microsoft.com/office/drawing/2014/main" id="{034D4495-E219-4BA2-9965-63CDF9C5F013}"/>
                  </a:ext>
                </a:extLst>
              </p:cNvPr>
              <p:cNvSpPr/>
              <p:nvPr/>
            </p:nvSpPr>
            <p:spPr>
              <a:xfrm>
                <a:off x="5424896" y="4137288"/>
                <a:ext cx="143071" cy="154712"/>
              </a:xfrm>
              <a:prstGeom prst="ellipse">
                <a:avLst/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6" name="Ellipse 45">
                <a:extLst>
                  <a:ext uri="{FF2B5EF4-FFF2-40B4-BE49-F238E27FC236}">
                    <a16:creationId xmlns:a16="http://schemas.microsoft.com/office/drawing/2014/main" id="{BE99AA11-E1B6-474D-B982-AE82000059DF}"/>
                  </a:ext>
                </a:extLst>
              </p:cNvPr>
              <p:cNvSpPr/>
              <p:nvPr/>
            </p:nvSpPr>
            <p:spPr>
              <a:xfrm>
                <a:off x="6480407" y="4196341"/>
                <a:ext cx="143071" cy="154712"/>
              </a:xfrm>
              <a:prstGeom prst="ellipse">
                <a:avLst/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7" name="Ellipse 46">
                <a:extLst>
                  <a:ext uri="{FF2B5EF4-FFF2-40B4-BE49-F238E27FC236}">
                    <a16:creationId xmlns:a16="http://schemas.microsoft.com/office/drawing/2014/main" id="{512A923B-39B4-43D5-8604-368B9FD38C4C}"/>
                  </a:ext>
                </a:extLst>
              </p:cNvPr>
              <p:cNvSpPr/>
              <p:nvPr/>
            </p:nvSpPr>
            <p:spPr>
              <a:xfrm>
                <a:off x="7087461" y="4117319"/>
                <a:ext cx="143071" cy="154712"/>
              </a:xfrm>
              <a:prstGeom prst="ellipse">
                <a:avLst/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8" name="Ellipse 47">
                <a:extLst>
                  <a:ext uri="{FF2B5EF4-FFF2-40B4-BE49-F238E27FC236}">
                    <a16:creationId xmlns:a16="http://schemas.microsoft.com/office/drawing/2014/main" id="{8FA60D35-DDF7-4870-A699-5A5211123996}"/>
                  </a:ext>
                </a:extLst>
              </p:cNvPr>
              <p:cNvSpPr/>
              <p:nvPr/>
            </p:nvSpPr>
            <p:spPr>
              <a:xfrm>
                <a:off x="6861604" y="4500934"/>
                <a:ext cx="143071" cy="154712"/>
              </a:xfrm>
              <a:prstGeom prst="ellipse">
                <a:avLst/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9" name="Ellipse 48">
                <a:extLst>
                  <a:ext uri="{FF2B5EF4-FFF2-40B4-BE49-F238E27FC236}">
                    <a16:creationId xmlns:a16="http://schemas.microsoft.com/office/drawing/2014/main" id="{F3FFB011-0F5C-4C3A-9F90-FD861FF08EA8}"/>
                  </a:ext>
                </a:extLst>
              </p:cNvPr>
              <p:cNvSpPr/>
              <p:nvPr/>
            </p:nvSpPr>
            <p:spPr>
              <a:xfrm>
                <a:off x="6519542" y="5200200"/>
                <a:ext cx="143071" cy="154712"/>
              </a:xfrm>
              <a:prstGeom prst="ellipse">
                <a:avLst/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0" name="Ellipse 49">
                <a:extLst>
                  <a:ext uri="{FF2B5EF4-FFF2-40B4-BE49-F238E27FC236}">
                    <a16:creationId xmlns:a16="http://schemas.microsoft.com/office/drawing/2014/main" id="{8FC623ED-26B5-4C27-90C6-44D75DE866E0}"/>
                  </a:ext>
                </a:extLst>
              </p:cNvPr>
              <p:cNvSpPr/>
              <p:nvPr/>
            </p:nvSpPr>
            <p:spPr>
              <a:xfrm>
                <a:off x="7510913" y="4900024"/>
                <a:ext cx="143071" cy="154712"/>
              </a:xfrm>
              <a:prstGeom prst="ellipse">
                <a:avLst/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1" name="Ellipse 50">
                <a:extLst>
                  <a:ext uri="{FF2B5EF4-FFF2-40B4-BE49-F238E27FC236}">
                    <a16:creationId xmlns:a16="http://schemas.microsoft.com/office/drawing/2014/main" id="{833DABFC-24F7-4EEA-B4BD-D40EBBF502F4}"/>
                  </a:ext>
                </a:extLst>
              </p:cNvPr>
              <p:cNvSpPr/>
              <p:nvPr/>
            </p:nvSpPr>
            <p:spPr>
              <a:xfrm>
                <a:off x="6376471" y="5634992"/>
                <a:ext cx="143071" cy="154712"/>
              </a:xfrm>
              <a:prstGeom prst="ellipse">
                <a:avLst/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2" name="Ellipse 51">
                <a:extLst>
                  <a:ext uri="{FF2B5EF4-FFF2-40B4-BE49-F238E27FC236}">
                    <a16:creationId xmlns:a16="http://schemas.microsoft.com/office/drawing/2014/main" id="{5E282798-8446-419F-80B7-446F2053B3A1}"/>
                  </a:ext>
                </a:extLst>
              </p:cNvPr>
              <p:cNvSpPr/>
              <p:nvPr/>
            </p:nvSpPr>
            <p:spPr>
              <a:xfrm>
                <a:off x="7158996" y="5834655"/>
                <a:ext cx="143071" cy="154712"/>
              </a:xfrm>
              <a:prstGeom prst="ellipse">
                <a:avLst/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3" name="Ellipse 52">
                <a:extLst>
                  <a:ext uri="{FF2B5EF4-FFF2-40B4-BE49-F238E27FC236}">
                    <a16:creationId xmlns:a16="http://schemas.microsoft.com/office/drawing/2014/main" id="{A4F65D15-5164-47B4-A397-87E913A69ACA}"/>
                  </a:ext>
                </a:extLst>
              </p:cNvPr>
              <p:cNvSpPr/>
              <p:nvPr/>
            </p:nvSpPr>
            <p:spPr>
              <a:xfrm>
                <a:off x="7737833" y="5754677"/>
                <a:ext cx="143071" cy="154712"/>
              </a:xfrm>
              <a:prstGeom prst="ellipse">
                <a:avLst/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4" name="Ellipse 53">
                <a:extLst>
                  <a:ext uri="{FF2B5EF4-FFF2-40B4-BE49-F238E27FC236}">
                    <a16:creationId xmlns:a16="http://schemas.microsoft.com/office/drawing/2014/main" id="{F1746C3A-7473-4748-9113-2AF3192C1FB4}"/>
                  </a:ext>
                </a:extLst>
              </p:cNvPr>
              <p:cNvSpPr/>
              <p:nvPr/>
            </p:nvSpPr>
            <p:spPr>
              <a:xfrm>
                <a:off x="8958614" y="5584493"/>
                <a:ext cx="143071" cy="154712"/>
              </a:xfrm>
              <a:prstGeom prst="ellipse">
                <a:avLst/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5" name="Ellipse 54">
                <a:extLst>
                  <a:ext uri="{FF2B5EF4-FFF2-40B4-BE49-F238E27FC236}">
                    <a16:creationId xmlns:a16="http://schemas.microsoft.com/office/drawing/2014/main" id="{4B926221-26F3-469B-A65F-86065CFDF3EA}"/>
                  </a:ext>
                </a:extLst>
              </p:cNvPr>
              <p:cNvSpPr/>
              <p:nvPr/>
            </p:nvSpPr>
            <p:spPr>
              <a:xfrm>
                <a:off x="9799636" y="6193107"/>
                <a:ext cx="143071" cy="154712"/>
              </a:xfrm>
              <a:prstGeom prst="ellipse">
                <a:avLst/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6" name="Ellipse 55">
                <a:extLst>
                  <a:ext uri="{FF2B5EF4-FFF2-40B4-BE49-F238E27FC236}">
                    <a16:creationId xmlns:a16="http://schemas.microsoft.com/office/drawing/2014/main" id="{D04EEE71-7556-4133-9A8A-9E03912F7888}"/>
                  </a:ext>
                </a:extLst>
              </p:cNvPr>
              <p:cNvSpPr/>
              <p:nvPr/>
            </p:nvSpPr>
            <p:spPr>
              <a:xfrm>
                <a:off x="9523059" y="5473100"/>
                <a:ext cx="143071" cy="154712"/>
              </a:xfrm>
              <a:prstGeom prst="ellipse">
                <a:avLst/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7" name="Ellipse 56">
                <a:extLst>
                  <a:ext uri="{FF2B5EF4-FFF2-40B4-BE49-F238E27FC236}">
                    <a16:creationId xmlns:a16="http://schemas.microsoft.com/office/drawing/2014/main" id="{F1D4012D-ACA7-4054-9617-7A679E75958D}"/>
                  </a:ext>
                </a:extLst>
              </p:cNvPr>
              <p:cNvSpPr/>
              <p:nvPr/>
            </p:nvSpPr>
            <p:spPr>
              <a:xfrm>
                <a:off x="1089956" y="3935498"/>
                <a:ext cx="143071" cy="154712"/>
              </a:xfrm>
              <a:prstGeom prst="ellipse">
                <a:avLst/>
              </a:prstGeom>
              <a:solidFill>
                <a:srgbClr val="FF00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02DDA121-E175-4A4E-9DDA-D904F9E7CECB}"/>
                </a:ext>
              </a:extLst>
            </p:cNvPr>
            <p:cNvSpPr/>
            <p:nvPr/>
          </p:nvSpPr>
          <p:spPr>
            <a:xfrm>
              <a:off x="7302067" y="1207349"/>
              <a:ext cx="143071" cy="154712"/>
            </a:xfrm>
            <a:prstGeom prst="ellipse">
              <a:avLst/>
            </a:prstGeom>
            <a:solidFill>
              <a:srgbClr val="FF00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FA07FBAF-0355-4003-9E42-173566D42872}"/>
                </a:ext>
              </a:extLst>
            </p:cNvPr>
            <p:cNvSpPr txBox="1"/>
            <p:nvPr/>
          </p:nvSpPr>
          <p:spPr>
            <a:xfrm>
              <a:off x="7449178" y="1100039"/>
              <a:ext cx="13478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Sites futurs</a:t>
              </a:r>
            </a:p>
          </p:txBody>
        </p:sp>
      </p:grpSp>
      <p:grpSp>
        <p:nvGrpSpPr>
          <p:cNvPr id="58" name="Groupe 57">
            <a:extLst>
              <a:ext uri="{FF2B5EF4-FFF2-40B4-BE49-F238E27FC236}">
                <a16:creationId xmlns:a16="http://schemas.microsoft.com/office/drawing/2014/main" id="{9F419CE5-8A5F-4FD1-9B22-DDAAB0970AB9}"/>
              </a:ext>
            </a:extLst>
          </p:cNvPr>
          <p:cNvGrpSpPr/>
          <p:nvPr/>
        </p:nvGrpSpPr>
        <p:grpSpPr>
          <a:xfrm>
            <a:off x="-20203" y="4589961"/>
            <a:ext cx="2955373" cy="2244773"/>
            <a:chOff x="3905956" y="1047896"/>
            <a:chExt cx="8094133" cy="5723824"/>
          </a:xfrm>
        </p:grpSpPr>
        <p:pic>
          <p:nvPicPr>
            <p:cNvPr id="59" name="Image 58">
              <a:extLst>
                <a:ext uri="{FF2B5EF4-FFF2-40B4-BE49-F238E27FC236}">
                  <a16:creationId xmlns:a16="http://schemas.microsoft.com/office/drawing/2014/main" id="{85DB9F87-D4D8-40A5-97D9-8C3318672C3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5956" y="1047896"/>
              <a:ext cx="8094133" cy="5723824"/>
            </a:xfrm>
            <a:prstGeom prst="rect">
              <a:avLst/>
            </a:prstGeom>
          </p:spPr>
        </p:pic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id="{7D6B5D34-371E-4784-AD6A-9C68F251ED0C}"/>
                </a:ext>
              </a:extLst>
            </p:cNvPr>
            <p:cNvSpPr txBox="1"/>
            <p:nvPr/>
          </p:nvSpPr>
          <p:spPr>
            <a:xfrm>
              <a:off x="4018843" y="3328585"/>
              <a:ext cx="2532621" cy="549349"/>
            </a:xfrm>
            <a:prstGeom prst="rect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fr-FR" sz="800" b="1" dirty="0"/>
                <a:t>Trinité-Sur-Mer</a:t>
              </a:r>
            </a:p>
          </p:txBody>
        </p:sp>
        <p:sp>
          <p:nvSpPr>
            <p:cNvPr id="61" name="ZoneTexte 60">
              <a:extLst>
                <a:ext uri="{FF2B5EF4-FFF2-40B4-BE49-F238E27FC236}">
                  <a16:creationId xmlns:a16="http://schemas.microsoft.com/office/drawing/2014/main" id="{A189A081-63CF-4FB7-97E4-FB80FDFFE912}"/>
                </a:ext>
              </a:extLst>
            </p:cNvPr>
            <p:cNvSpPr txBox="1"/>
            <p:nvPr/>
          </p:nvSpPr>
          <p:spPr>
            <a:xfrm>
              <a:off x="3905956" y="3979331"/>
              <a:ext cx="1780589" cy="549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800" b="1" dirty="0" err="1">
                  <a:solidFill>
                    <a:srgbClr val="FFFF00"/>
                  </a:solidFill>
                </a:rPr>
                <a:t>Kervilhen</a:t>
              </a:r>
              <a:endParaRPr lang="fr-FR" b="1" dirty="0">
                <a:solidFill>
                  <a:srgbClr val="FFFF00"/>
                </a:solidFill>
              </a:endParaRPr>
            </a:p>
          </p:txBody>
        </p:sp>
        <p:sp>
          <p:nvSpPr>
            <p:cNvPr id="62" name="ZoneTexte 61">
              <a:extLst>
                <a:ext uri="{FF2B5EF4-FFF2-40B4-BE49-F238E27FC236}">
                  <a16:creationId xmlns:a16="http://schemas.microsoft.com/office/drawing/2014/main" id="{373480A2-F0F1-4408-8C2A-24F557893BDF}"/>
                </a:ext>
              </a:extLst>
            </p:cNvPr>
            <p:cNvSpPr txBox="1"/>
            <p:nvPr/>
          </p:nvSpPr>
          <p:spPr>
            <a:xfrm>
              <a:off x="6790713" y="5483186"/>
              <a:ext cx="2581193" cy="58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900" b="1" dirty="0" err="1">
                  <a:solidFill>
                    <a:srgbClr val="FFFF00"/>
                  </a:solidFill>
                </a:rPr>
                <a:t>Kerjouanno</a:t>
              </a:r>
              <a:endParaRPr lang="fr-FR" sz="900" b="1" dirty="0">
                <a:solidFill>
                  <a:srgbClr val="FFFF00"/>
                </a:solidFill>
              </a:endParaRPr>
            </a:p>
          </p:txBody>
        </p:sp>
        <p:sp>
          <p:nvSpPr>
            <p:cNvPr id="63" name="ZoneTexte 62">
              <a:extLst>
                <a:ext uri="{FF2B5EF4-FFF2-40B4-BE49-F238E27FC236}">
                  <a16:creationId xmlns:a16="http://schemas.microsoft.com/office/drawing/2014/main" id="{AB66D2CE-3779-4F43-A1AE-CEB8B2FDC4AA}"/>
                </a:ext>
              </a:extLst>
            </p:cNvPr>
            <p:cNvSpPr txBox="1"/>
            <p:nvPr/>
          </p:nvSpPr>
          <p:spPr>
            <a:xfrm>
              <a:off x="7510913" y="4989786"/>
              <a:ext cx="1731674" cy="588586"/>
            </a:xfrm>
            <a:prstGeom prst="rect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sz="900" b="1" dirty="0" err="1" smtClean="0"/>
                <a:t>Arzon</a:t>
              </a:r>
              <a:endParaRPr lang="fr-FR" sz="900" b="1" dirty="0"/>
            </a:p>
          </p:txBody>
        </p:sp>
        <p:sp>
          <p:nvSpPr>
            <p:cNvPr id="64" name="ZoneTexte 63">
              <a:extLst>
                <a:ext uri="{FF2B5EF4-FFF2-40B4-BE49-F238E27FC236}">
                  <a16:creationId xmlns:a16="http://schemas.microsoft.com/office/drawing/2014/main" id="{27A64C9D-60BC-4263-BA77-A68D709890EB}"/>
                </a:ext>
              </a:extLst>
            </p:cNvPr>
            <p:cNvSpPr txBox="1"/>
            <p:nvPr/>
          </p:nvSpPr>
          <p:spPr>
            <a:xfrm>
              <a:off x="10239022" y="2533530"/>
              <a:ext cx="1518358" cy="588586"/>
            </a:xfrm>
            <a:prstGeom prst="rect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sz="900" b="1" dirty="0"/>
                <a:t>Séné</a:t>
              </a:r>
            </a:p>
          </p:txBody>
        </p:sp>
        <p:sp>
          <p:nvSpPr>
            <p:cNvPr id="65" name="ZoneTexte 64">
              <a:extLst>
                <a:ext uri="{FF2B5EF4-FFF2-40B4-BE49-F238E27FC236}">
                  <a16:creationId xmlns:a16="http://schemas.microsoft.com/office/drawing/2014/main" id="{43486D42-6273-4F9A-9E90-CA92E3B5F299}"/>
                </a:ext>
              </a:extLst>
            </p:cNvPr>
            <p:cNvSpPr txBox="1"/>
            <p:nvPr/>
          </p:nvSpPr>
          <p:spPr>
            <a:xfrm>
              <a:off x="10239022" y="3238272"/>
              <a:ext cx="1761067" cy="941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900" b="1" dirty="0">
                  <a:solidFill>
                    <a:srgbClr val="FFFF00"/>
                  </a:solidFill>
                </a:rPr>
                <a:t>Île de </a:t>
              </a:r>
              <a:r>
                <a:rPr lang="fr-FR" sz="900" b="1" dirty="0" err="1">
                  <a:solidFill>
                    <a:srgbClr val="FFFF00"/>
                  </a:solidFill>
                </a:rPr>
                <a:t>Boëde</a:t>
              </a:r>
              <a:endParaRPr lang="fr-FR" sz="900" b="1" dirty="0">
                <a:solidFill>
                  <a:srgbClr val="FFFF00"/>
                </a:solidFill>
              </a:endParaRPr>
            </a:p>
          </p:txBody>
        </p:sp>
        <p:sp>
          <p:nvSpPr>
            <p:cNvPr id="66" name="ZoneTexte 65">
              <a:extLst>
                <a:ext uri="{FF2B5EF4-FFF2-40B4-BE49-F238E27FC236}">
                  <a16:creationId xmlns:a16="http://schemas.microsoft.com/office/drawing/2014/main" id="{41E51DA0-DEFC-4D2A-805E-C64467B283F2}"/>
                </a:ext>
              </a:extLst>
            </p:cNvPr>
            <p:cNvSpPr txBox="1"/>
            <p:nvPr/>
          </p:nvSpPr>
          <p:spPr>
            <a:xfrm>
              <a:off x="5160922" y="1165051"/>
              <a:ext cx="5802487" cy="470870"/>
            </a:xfrm>
            <a:prstGeom prst="rect">
              <a:avLst/>
            </a:prstGeom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fr-FR" sz="600" b="1" dirty="0"/>
                <a:t>Localisation des sites pour la science participative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5365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24180" y="408756"/>
            <a:ext cx="9404723" cy="1400530"/>
          </a:xfrm>
        </p:spPr>
        <p:txBody>
          <a:bodyPr/>
          <a:lstStyle/>
          <a:p>
            <a:r>
              <a:rPr lang="fr-FR" dirty="0" smtClean="0"/>
              <a:t>En cours de développement…</a:t>
            </a:r>
            <a:endParaRPr lang="fr-FR" dirty="0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966" y="2046678"/>
            <a:ext cx="8947150" cy="4071217"/>
          </a:xfr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5CE9417-94D1-447D-BEA7-F76224EAC0E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18" y="40313"/>
            <a:ext cx="750422" cy="9000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ZoneTexte 5"/>
          <p:cNvSpPr txBox="1"/>
          <p:nvPr/>
        </p:nvSpPr>
        <p:spPr>
          <a:xfrm>
            <a:off x="633045" y="1415562"/>
            <a:ext cx="7693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Un site internet créé par les étudiants du DUT Informatique de l’UBS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9827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>
            <a:extLst>
              <a:ext uri="{FF2B5EF4-FFF2-40B4-BE49-F238E27FC236}">
                <a16:creationId xmlns:a16="http://schemas.microsoft.com/office/drawing/2014/main" id="{DF19BAF3-7E20-4B9D-B544-BABAEEA1FA7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950648F4-ABCD-4DF0-8641-76CFB235472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44" name="Oval 43">
            <a:extLst>
              <a:ext uri="{FF2B5EF4-FFF2-40B4-BE49-F238E27FC236}">
                <a16:creationId xmlns:a16="http://schemas.microsoft.com/office/drawing/2014/main" id="{989BE678-777B-482A-A616-FEDC47B162E5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CF1EB4BD-9C7E-4AA3-9681-C7EB0DA6250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94AAE3AA-3759-4D28-B0EF-575F25A5146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D28BE0C3-2102-4820-B88B-A448B1840D1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37" name="Espace réservé du contenu 4">
            <a:extLst>
              <a:ext uri="{FF2B5EF4-FFF2-40B4-BE49-F238E27FC236}">
                <a16:creationId xmlns:a16="http://schemas.microsoft.com/office/drawing/2014/main" id="{9CC59546-49BC-4C35-856C-5AD7CFF564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51" r="7763"/>
          <a:stretch/>
        </p:blipFill>
        <p:spPr>
          <a:xfrm>
            <a:off x="4628177" y="0"/>
            <a:ext cx="7557319" cy="6857990"/>
          </a:xfrm>
          <a:prstGeom prst="rect">
            <a:avLst/>
          </a:prstGeom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BFEFF673-A9DE-416D-A04E-1D50904542A9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27C6335-D91A-4D6C-BEC0-985349FAA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1" y="1454964"/>
            <a:ext cx="3339281" cy="330884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4400" dirty="0"/>
              <a:t>Le site </a:t>
            </a:r>
            <a:r>
              <a:rPr lang="en-US" sz="4400" dirty="0" err="1"/>
              <a:t>participatif</a:t>
            </a:r>
            <a:r>
              <a:rPr lang="en-US" sz="4400" dirty="0"/>
              <a:t> de Kerjouanno</a:t>
            </a:r>
          </a:p>
        </p:txBody>
      </p:sp>
    </p:spTree>
    <p:extLst>
      <p:ext uri="{BB962C8B-B14F-4D97-AF65-F5344CB8AC3E}">
        <p14:creationId xmlns:p14="http://schemas.microsoft.com/office/powerpoint/2010/main" val="10831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1C72DE-415C-4B9C-BD55-D48470AE6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929" y="165880"/>
            <a:ext cx="9404723" cy="1400530"/>
          </a:xfrm>
        </p:spPr>
        <p:txBody>
          <a:bodyPr/>
          <a:lstStyle/>
          <a:p>
            <a:r>
              <a:rPr lang="fr-FR" dirty="0"/>
              <a:t>Une plage expérimentale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6F2081E-266D-4AF5-ACF9-7DD19BBE54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44356D2-8D45-496E-A502-96489FC8866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03"/>
          <a:stretch/>
        </p:blipFill>
        <p:spPr>
          <a:xfrm>
            <a:off x="79508" y="4663592"/>
            <a:ext cx="3852000" cy="207131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53C6BE5-5736-407A-B56F-F98B5BA593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60" b="21124"/>
          <a:stretch/>
        </p:blipFill>
        <p:spPr>
          <a:xfrm>
            <a:off x="8117396" y="4677508"/>
            <a:ext cx="3852000" cy="205739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B3CF86-68B8-4F5F-B625-21F51831EA8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8" b="24473"/>
          <a:stretch/>
        </p:blipFill>
        <p:spPr>
          <a:xfrm>
            <a:off x="4074604" y="4668715"/>
            <a:ext cx="3852000" cy="206619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A2F6C741-E5B8-45FE-917D-8CEECF4170BF}"/>
              </a:ext>
            </a:extLst>
          </p:cNvPr>
          <p:cNvSpPr txBox="1"/>
          <p:nvPr/>
        </p:nvSpPr>
        <p:spPr>
          <a:xfrm>
            <a:off x="-33471" y="4683354"/>
            <a:ext cx="385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3 AlgoBox</a:t>
            </a:r>
            <a:r>
              <a:rPr lang="fr-FR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® (2016)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33D0DDA-E835-4C09-94B0-BF0B0D39B1C3}"/>
              </a:ext>
            </a:extLst>
          </p:cNvPr>
          <p:cNvSpPr txBox="1"/>
          <p:nvPr/>
        </p:nvSpPr>
        <p:spPr>
          <a:xfrm>
            <a:off x="8195209" y="4681886"/>
            <a:ext cx="385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7 casiers de ganivelles (2008)</a:t>
            </a:r>
            <a:endParaRPr lang="fr-FR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5F94A03-AAA8-4523-A580-C7B655021487}"/>
              </a:ext>
            </a:extLst>
          </p:cNvPr>
          <p:cNvSpPr txBox="1"/>
          <p:nvPr/>
        </p:nvSpPr>
        <p:spPr>
          <a:xfrm>
            <a:off x="4009321" y="4681939"/>
            <a:ext cx="385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Enrochements + clôture</a:t>
            </a:r>
          </a:p>
          <a:p>
            <a:pPr algn="ctr"/>
            <a:r>
              <a:rPr lang="fr-FR" b="1" dirty="0">
                <a:solidFill>
                  <a:schemeClr val="bg1"/>
                </a:solidFill>
              </a:rPr>
              <a:t> (1990 ou avant)</a:t>
            </a:r>
            <a:endParaRPr lang="fr-FR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Espace réservé du contenu 3">
            <a:extLst>
              <a:ext uri="{FF2B5EF4-FFF2-40B4-BE49-F238E27FC236}">
                <a16:creationId xmlns:a16="http://schemas.microsoft.com/office/drawing/2014/main" id="{57B99B5D-E8EB-4524-BAC8-1F928E019B9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4" t="40179" r="2932" b="10984"/>
          <a:stretch/>
        </p:blipFill>
        <p:spPr>
          <a:xfrm>
            <a:off x="1541417" y="1340508"/>
            <a:ext cx="8696125" cy="3223249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7727D34-4790-4D09-AA3A-162894D4934A}"/>
              </a:ext>
            </a:extLst>
          </p:cNvPr>
          <p:cNvSpPr txBox="1"/>
          <p:nvPr/>
        </p:nvSpPr>
        <p:spPr>
          <a:xfrm>
            <a:off x="1954458" y="2859022"/>
            <a:ext cx="1210653" cy="646331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dirty="0"/>
              <a:t>AlgoBox N°1</a:t>
            </a:r>
          </a:p>
        </p:txBody>
      </p: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8A18585A-810D-4506-8BBC-0E0243B61278}"/>
              </a:ext>
            </a:extLst>
          </p:cNvPr>
          <p:cNvCxnSpPr>
            <a:stCxn id="7" idx="0"/>
          </p:cNvCxnSpPr>
          <p:nvPr/>
        </p:nvCxnSpPr>
        <p:spPr>
          <a:xfrm flipH="1" flipV="1">
            <a:off x="2542903" y="2447109"/>
            <a:ext cx="16882" cy="4119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2AAA0FDF-4A79-4D34-927E-2B4B45D40C50}"/>
              </a:ext>
            </a:extLst>
          </p:cNvPr>
          <p:cNvSpPr txBox="1"/>
          <p:nvPr/>
        </p:nvSpPr>
        <p:spPr>
          <a:xfrm>
            <a:off x="3753556" y="2784597"/>
            <a:ext cx="1210653" cy="369332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dirty="0"/>
              <a:t>Clôture</a:t>
            </a:r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09A2AC3F-7434-4CDE-9789-5145581CDBB3}"/>
              </a:ext>
            </a:extLst>
          </p:cNvPr>
          <p:cNvCxnSpPr>
            <a:stCxn id="17" idx="0"/>
          </p:cNvCxnSpPr>
          <p:nvPr/>
        </p:nvCxnSpPr>
        <p:spPr>
          <a:xfrm flipH="1" flipV="1">
            <a:off x="4342001" y="2372685"/>
            <a:ext cx="16882" cy="4119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4D8734B5-7024-40F5-808F-D70BA0C530C0}"/>
              </a:ext>
            </a:extLst>
          </p:cNvPr>
          <p:cNvSpPr txBox="1"/>
          <p:nvPr/>
        </p:nvSpPr>
        <p:spPr>
          <a:xfrm>
            <a:off x="5161892" y="2999659"/>
            <a:ext cx="1395655" cy="646331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dirty="0"/>
              <a:t>AlgoBox N°2 et N°3</a:t>
            </a:r>
          </a:p>
        </p:txBody>
      </p: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C54ACED9-0B58-4601-9806-76C9B1B85722}"/>
              </a:ext>
            </a:extLst>
          </p:cNvPr>
          <p:cNvCxnSpPr>
            <a:cxnSpLocks/>
            <a:stCxn id="19" idx="0"/>
          </p:cNvCxnSpPr>
          <p:nvPr/>
        </p:nvCxnSpPr>
        <p:spPr>
          <a:xfrm flipH="1" flipV="1">
            <a:off x="5623440" y="2447109"/>
            <a:ext cx="236280" cy="5525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D358D9D9-28D9-4090-A4B6-F2A517EDE7B6}"/>
              </a:ext>
            </a:extLst>
          </p:cNvPr>
          <p:cNvCxnSpPr>
            <a:cxnSpLocks/>
            <a:stCxn id="19" idx="0"/>
          </p:cNvCxnSpPr>
          <p:nvPr/>
        </p:nvCxnSpPr>
        <p:spPr>
          <a:xfrm flipV="1">
            <a:off x="5859720" y="2508069"/>
            <a:ext cx="236280" cy="4915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ZoneTexte 29">
            <a:extLst>
              <a:ext uri="{FF2B5EF4-FFF2-40B4-BE49-F238E27FC236}">
                <a16:creationId xmlns:a16="http://schemas.microsoft.com/office/drawing/2014/main" id="{B43C0047-10AA-4C48-9764-A7230C429676}"/>
              </a:ext>
            </a:extLst>
          </p:cNvPr>
          <p:cNvSpPr txBox="1"/>
          <p:nvPr/>
        </p:nvSpPr>
        <p:spPr>
          <a:xfrm>
            <a:off x="6960990" y="3126055"/>
            <a:ext cx="950045" cy="369332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dirty="0"/>
              <a:t>Casier</a:t>
            </a:r>
          </a:p>
        </p:txBody>
      </p:sp>
      <p:cxnSp>
        <p:nvCxnSpPr>
          <p:cNvPr id="31" name="Connecteur droit avec flèche 30">
            <a:extLst>
              <a:ext uri="{FF2B5EF4-FFF2-40B4-BE49-F238E27FC236}">
                <a16:creationId xmlns:a16="http://schemas.microsoft.com/office/drawing/2014/main" id="{1C0C1CF2-F88F-45F9-8F68-E2DD2B54968C}"/>
              </a:ext>
            </a:extLst>
          </p:cNvPr>
          <p:cNvCxnSpPr>
            <a:cxnSpLocks/>
            <a:stCxn id="30" idx="0"/>
          </p:cNvCxnSpPr>
          <p:nvPr/>
        </p:nvCxnSpPr>
        <p:spPr>
          <a:xfrm flipH="1" flipV="1">
            <a:off x="7303943" y="2714143"/>
            <a:ext cx="132070" cy="4119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732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E882BF6-8E98-45E8-9313-090E2C402E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5F166F30-33AE-46C5-A11C-F75D6F0DC67B}"/>
              </a:ext>
            </a:extLst>
          </p:cNvPr>
          <p:cNvSpPr txBox="1">
            <a:spLocks/>
          </p:cNvSpPr>
          <p:nvPr/>
        </p:nvSpPr>
        <p:spPr>
          <a:xfrm>
            <a:off x="72353" y="16650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dirty="0"/>
              <a:t>1</a:t>
            </a:r>
            <a:r>
              <a:rPr lang="fr-FR" baseline="30000" dirty="0"/>
              <a:t>er</a:t>
            </a:r>
            <a:r>
              <a:rPr lang="fr-FR" dirty="0"/>
              <a:t> Remplissage en algue le 22/12/2016</a:t>
            </a:r>
          </a:p>
        </p:txBody>
      </p:sp>
      <p:pic>
        <p:nvPicPr>
          <p:cNvPr id="5" name="Espace réservé du contenu 3">
            <a:extLst>
              <a:ext uri="{FF2B5EF4-FFF2-40B4-BE49-F238E27FC236}">
                <a16:creationId xmlns:a16="http://schemas.microsoft.com/office/drawing/2014/main" id="{09837F24-9EA0-45AA-B5CF-9320BEC0EE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39" y="1597025"/>
            <a:ext cx="5537526" cy="423548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B73CDA48-3AAD-447B-B64F-F1A79AE2FA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5292" y="1597024"/>
            <a:ext cx="5647308" cy="4235481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5E96A618-EF00-4F52-8E56-4DBFE2038190}"/>
              </a:ext>
            </a:extLst>
          </p:cNvPr>
          <p:cNvSpPr txBox="1"/>
          <p:nvPr/>
        </p:nvSpPr>
        <p:spPr>
          <a:xfrm>
            <a:off x="717845" y="1273858"/>
            <a:ext cx="11039784" cy="70788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chemeClr val="tx1"/>
                </a:solidFill>
              </a:rPr>
              <a:t>Un grand merci à tous les bénévoles qui ont donné de leur temps et de leur énergie malgré la météo!!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83E1FD1-7930-41A6-8D2F-AC27BD00D57D}"/>
              </a:ext>
            </a:extLst>
          </p:cNvPr>
          <p:cNvSpPr txBox="1"/>
          <p:nvPr/>
        </p:nvSpPr>
        <p:spPr>
          <a:xfrm>
            <a:off x="663205" y="5968236"/>
            <a:ext cx="112641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60 cm de </a:t>
            </a:r>
            <a:r>
              <a:rPr lang="fr-FR" dirty="0" err="1"/>
              <a:t>Solieria</a:t>
            </a:r>
            <a:r>
              <a:rPr lang="fr-FR" dirty="0"/>
              <a:t> </a:t>
            </a:r>
            <a:r>
              <a:rPr lang="fr-FR" dirty="0" err="1"/>
              <a:t>chordalis</a:t>
            </a:r>
            <a:r>
              <a:rPr lang="fr-FR" dirty="0"/>
              <a:t> dans l’</a:t>
            </a:r>
            <a:r>
              <a:rPr lang="fr-FR" dirty="0" err="1"/>
              <a:t>AlgoBox</a:t>
            </a:r>
            <a:r>
              <a:rPr lang="fr-FR" dirty="0"/>
              <a:t> N°1 et 60 cm dans l’</a:t>
            </a:r>
            <a:r>
              <a:rPr lang="fr-FR" dirty="0" err="1"/>
              <a:t>AlgoBox</a:t>
            </a:r>
            <a:r>
              <a:rPr lang="fr-FR" dirty="0"/>
              <a:t> N°2. </a:t>
            </a:r>
          </a:p>
          <a:p>
            <a:r>
              <a:rPr lang="fr-FR" dirty="0"/>
              <a:t>L’</a:t>
            </a:r>
            <a:r>
              <a:rPr lang="fr-FR" dirty="0" err="1"/>
              <a:t>AlgoBox</a:t>
            </a:r>
            <a:r>
              <a:rPr lang="fr-FR" dirty="0"/>
              <a:t> N°3 n’a pas été rempli</a:t>
            </a:r>
            <a:r>
              <a:rPr lang="fr-FR" dirty="0">
                <a:sym typeface="Wingdings" panose="05000000000000000000" pitchFamily="2" charset="2"/>
              </a:rPr>
              <a:t> </a:t>
            </a:r>
            <a:r>
              <a:rPr lang="fr-FR" dirty="0" err="1">
                <a:sym typeface="Wingdings" panose="05000000000000000000" pitchFamily="2" charset="2"/>
              </a:rPr>
              <a:t>AlgoBox</a:t>
            </a:r>
            <a:r>
              <a:rPr lang="fr-FR" dirty="0">
                <a:sym typeface="Wingdings" panose="05000000000000000000" pitchFamily="2" charset="2"/>
              </a:rPr>
              <a:t> témoins!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5599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6659B0-3E8F-46BE-BC02-E69445899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620" y="139210"/>
            <a:ext cx="9404723" cy="1400530"/>
          </a:xfrm>
        </p:spPr>
        <p:txBody>
          <a:bodyPr/>
          <a:lstStyle/>
          <a:p>
            <a:r>
              <a:rPr lang="fr-FR" dirty="0"/>
              <a:t>Des protocoles « simples » mais pas « simplistes »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0EE2BCC-20C6-4C20-A0B1-F30D79BDABE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2" y="61827"/>
            <a:ext cx="822136" cy="9860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EE831540-360B-447F-A7CB-C44C70A691AA}"/>
              </a:ext>
            </a:extLst>
          </p:cNvPr>
          <p:cNvSpPr/>
          <p:nvPr/>
        </p:nvSpPr>
        <p:spPr>
          <a:xfrm>
            <a:off x="250580" y="1719234"/>
            <a:ext cx="3668275" cy="513370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3D8F505B-D914-4784-BF5C-DD0729A8EDC4}"/>
              </a:ext>
            </a:extLst>
          </p:cNvPr>
          <p:cNvSpPr/>
          <p:nvPr/>
        </p:nvSpPr>
        <p:spPr>
          <a:xfrm>
            <a:off x="4261862" y="1719235"/>
            <a:ext cx="3668275" cy="513370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E79E99AD-0078-45F7-BC18-2916D1FD1C09}"/>
              </a:ext>
            </a:extLst>
          </p:cNvPr>
          <p:cNvSpPr/>
          <p:nvPr/>
        </p:nvSpPr>
        <p:spPr>
          <a:xfrm>
            <a:off x="8273144" y="1719235"/>
            <a:ext cx="3668275" cy="513370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3E58527-DF91-418D-8DCD-2C108B78E8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0789" y="1611086"/>
            <a:ext cx="8699862" cy="444137"/>
          </a:xfr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fr-FR" b="1" dirty="0">
                <a:solidFill>
                  <a:schemeClr val="tx1"/>
                </a:solidFill>
              </a:rPr>
              <a:t>Comparaison des aménagements de la plage de Kerjouanno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831A97-2DD6-4B57-9CCC-D5E4E3326D49}"/>
              </a:ext>
            </a:extLst>
          </p:cNvPr>
          <p:cNvSpPr/>
          <p:nvPr/>
        </p:nvSpPr>
        <p:spPr>
          <a:xfrm>
            <a:off x="582488" y="2228491"/>
            <a:ext cx="3004457" cy="71410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Mesure du battement sédimentaire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FEB6314-D373-42A2-A9A7-5D891B47508F}"/>
              </a:ext>
            </a:extLst>
          </p:cNvPr>
          <p:cNvSpPr/>
          <p:nvPr/>
        </p:nvSpPr>
        <p:spPr>
          <a:xfrm>
            <a:off x="4593770" y="2293806"/>
            <a:ext cx="3004457" cy="71410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Evaluation du captage éolien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32CD3B-B389-4BD7-A924-13778D12407A}"/>
              </a:ext>
            </a:extLst>
          </p:cNvPr>
          <p:cNvSpPr/>
          <p:nvPr/>
        </p:nvSpPr>
        <p:spPr>
          <a:xfrm>
            <a:off x="8605052" y="2293805"/>
            <a:ext cx="3004457" cy="71410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Estimation du recouvrement végétal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F8173D8F-F182-433E-BFBA-F7CFDC6C814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302" y="3524795"/>
            <a:ext cx="3407955" cy="255596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336EB162-1B11-410E-8D2E-0C0629B7BB4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7214" y="3878831"/>
            <a:ext cx="3640701" cy="20392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8F737A4C-BB04-43F0-8EBA-4967FEE049A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16"/>
          <a:stretch/>
        </p:blipFill>
        <p:spPr>
          <a:xfrm>
            <a:off x="4593770" y="3165434"/>
            <a:ext cx="3033848" cy="346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74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745691-51AE-43B1-9F87-230047513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813" y="196675"/>
            <a:ext cx="9404723" cy="1400530"/>
          </a:xfrm>
        </p:spPr>
        <p:txBody>
          <a:bodyPr/>
          <a:lstStyle/>
          <a:p>
            <a:r>
              <a:rPr lang="fr-FR" dirty="0"/>
              <a:t>Résultats de la mesure du battement sédimentaire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A29C979-E905-41D9-8946-CEA4545407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3403" y="2052918"/>
            <a:ext cx="8946541" cy="4195481"/>
          </a:xfrm>
        </p:spPr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F9DCF19-2450-4669-8758-C599B636BC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82" y="1923281"/>
            <a:ext cx="10458618" cy="4676800"/>
          </a:xfrm>
          <a:prstGeom prst="rect">
            <a:avLst/>
          </a:prstGeom>
        </p:spPr>
      </p:pic>
      <p:sp>
        <p:nvSpPr>
          <p:cNvPr id="6" name="Flèche : haut 5">
            <a:extLst>
              <a:ext uri="{FF2B5EF4-FFF2-40B4-BE49-F238E27FC236}">
                <a16:creationId xmlns:a16="http://schemas.microsoft.com/office/drawing/2014/main" id="{16CFD657-89DF-439F-97BB-C1B33B31C59A}"/>
              </a:ext>
            </a:extLst>
          </p:cNvPr>
          <p:cNvSpPr/>
          <p:nvPr/>
        </p:nvSpPr>
        <p:spPr>
          <a:xfrm>
            <a:off x="1018891" y="3831771"/>
            <a:ext cx="217714" cy="687978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lèche : haut 6">
            <a:extLst>
              <a:ext uri="{FF2B5EF4-FFF2-40B4-BE49-F238E27FC236}">
                <a16:creationId xmlns:a16="http://schemas.microsoft.com/office/drawing/2014/main" id="{4C37E35F-6E6D-4F4A-A636-8B6D5CD80D81}"/>
              </a:ext>
            </a:extLst>
          </p:cNvPr>
          <p:cNvSpPr/>
          <p:nvPr/>
        </p:nvSpPr>
        <p:spPr>
          <a:xfrm>
            <a:off x="3043633" y="3357154"/>
            <a:ext cx="217714" cy="687978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FC4359F-007B-43F8-8250-BA34DDE02606}"/>
              </a:ext>
            </a:extLst>
          </p:cNvPr>
          <p:cNvSpPr/>
          <p:nvPr/>
        </p:nvSpPr>
        <p:spPr>
          <a:xfrm>
            <a:off x="1962094" y="3727269"/>
            <a:ext cx="458890" cy="17330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C4A4DA1C-2DDD-451B-9BE5-F4F1E6EE8EE9}"/>
              </a:ext>
            </a:extLst>
          </p:cNvPr>
          <p:cNvCxnSpPr/>
          <p:nvPr/>
        </p:nvCxnSpPr>
        <p:spPr>
          <a:xfrm>
            <a:off x="3849177" y="4789714"/>
            <a:ext cx="6322423" cy="0"/>
          </a:xfrm>
          <a:prstGeom prst="straightConnector1">
            <a:avLst/>
          </a:prstGeom>
          <a:ln w="571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0B6336D1-581B-4719-8A19-CFB4D7D2B2DB}"/>
              </a:ext>
            </a:extLst>
          </p:cNvPr>
          <p:cNvSpPr txBox="1"/>
          <p:nvPr/>
        </p:nvSpPr>
        <p:spPr>
          <a:xfrm>
            <a:off x="6036583" y="4789714"/>
            <a:ext cx="2137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Stabilité d’été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AB14F4ED-E6C0-4D97-BC70-D31F4EA49890}"/>
              </a:ext>
            </a:extLst>
          </p:cNvPr>
          <p:cNvSpPr txBox="1"/>
          <p:nvPr/>
        </p:nvSpPr>
        <p:spPr>
          <a:xfrm>
            <a:off x="10752021" y="3158665"/>
            <a:ext cx="1103312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dirty="0"/>
              <a:t>+ 60 cm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8E31E35-F0A4-4C44-AE1C-E8CF5921DFE8}"/>
              </a:ext>
            </a:extLst>
          </p:cNvPr>
          <p:cNvSpPr txBox="1"/>
          <p:nvPr/>
        </p:nvSpPr>
        <p:spPr>
          <a:xfrm>
            <a:off x="10871730" y="4605048"/>
            <a:ext cx="1103312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dirty="0"/>
              <a:t>+ 30 cm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E1CB0DAD-538B-4417-817A-CAAB4CB26D70}"/>
              </a:ext>
            </a:extLst>
          </p:cNvPr>
          <p:cNvSpPr txBox="1"/>
          <p:nvPr/>
        </p:nvSpPr>
        <p:spPr>
          <a:xfrm>
            <a:off x="10515400" y="2542903"/>
            <a:ext cx="1519846" cy="369332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dirty="0"/>
              <a:t>Côté Ouest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E4D86437-A4DF-45A1-B51F-F7569A3CE114}"/>
              </a:ext>
            </a:extLst>
          </p:cNvPr>
          <p:cNvSpPr txBox="1"/>
          <p:nvPr/>
        </p:nvSpPr>
        <p:spPr>
          <a:xfrm>
            <a:off x="10515400" y="4045132"/>
            <a:ext cx="1519846" cy="369332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dirty="0"/>
              <a:t>Côté Est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3D060A0-DEEA-4E6F-BE5D-1A2A400FD100}"/>
              </a:ext>
            </a:extLst>
          </p:cNvPr>
          <p:cNvSpPr/>
          <p:nvPr/>
        </p:nvSpPr>
        <p:spPr>
          <a:xfrm>
            <a:off x="2577567" y="3727268"/>
            <a:ext cx="458890" cy="17330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Bulle narrative : ronde 18">
            <a:extLst>
              <a:ext uri="{FF2B5EF4-FFF2-40B4-BE49-F238E27FC236}">
                <a16:creationId xmlns:a16="http://schemas.microsoft.com/office/drawing/2014/main" id="{82D448C0-F01C-4569-AAA2-5D2A088FC84E}"/>
              </a:ext>
            </a:extLst>
          </p:cNvPr>
          <p:cNvSpPr/>
          <p:nvPr/>
        </p:nvSpPr>
        <p:spPr>
          <a:xfrm>
            <a:off x="827310" y="2330011"/>
            <a:ext cx="1764194" cy="1098989"/>
          </a:xfrm>
          <a:prstGeom prst="wedgeEllipseCallout">
            <a:avLst>
              <a:gd name="adj1" fmla="val 24033"/>
              <a:gd name="adj2" fmla="val 79933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679A87F-5C24-48B4-AEA4-28CDD9B30B2A}"/>
              </a:ext>
            </a:extLst>
          </p:cNvPr>
          <p:cNvSpPr txBox="1"/>
          <p:nvPr/>
        </p:nvSpPr>
        <p:spPr>
          <a:xfrm>
            <a:off x="1029134" y="2367618"/>
            <a:ext cx="1278843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solidFill>
                  <a:schemeClr val="bg1"/>
                </a:solidFill>
                <a:sym typeface="Wingdings" panose="05000000000000000000" pitchFamily="2" charset="2"/>
              </a:rPr>
              <a:t>Coup de vent de 70km/h du NO + houle ONO + </a:t>
            </a:r>
            <a:r>
              <a:rPr lang="fr-FR" sz="1200" b="1" dirty="0" err="1">
                <a:solidFill>
                  <a:schemeClr val="bg1"/>
                </a:solidFill>
                <a:sym typeface="Wingdings" panose="05000000000000000000" pitchFamily="2" charset="2"/>
              </a:rPr>
              <a:t>coeff</a:t>
            </a:r>
            <a:r>
              <a:rPr lang="fr-FR" sz="1200" b="1" dirty="0">
                <a:solidFill>
                  <a:schemeClr val="bg1"/>
                </a:solidFill>
                <a:sym typeface="Wingdings" panose="05000000000000000000" pitchFamily="2" charset="2"/>
              </a:rPr>
              <a:t> de marée 100</a:t>
            </a:r>
            <a:endParaRPr lang="fr-FR" sz="1200" b="1" dirty="0">
              <a:solidFill>
                <a:schemeClr val="bg1"/>
              </a:solidFill>
            </a:endParaRPr>
          </a:p>
        </p:txBody>
      </p:sp>
      <p:sp>
        <p:nvSpPr>
          <p:cNvPr id="20" name="Bulle narrative : ronde 19">
            <a:extLst>
              <a:ext uri="{FF2B5EF4-FFF2-40B4-BE49-F238E27FC236}">
                <a16:creationId xmlns:a16="http://schemas.microsoft.com/office/drawing/2014/main" id="{A21E0CF7-86FF-4A27-8AB9-3B18693904BF}"/>
              </a:ext>
            </a:extLst>
          </p:cNvPr>
          <p:cNvSpPr/>
          <p:nvPr/>
        </p:nvSpPr>
        <p:spPr>
          <a:xfrm>
            <a:off x="2274238" y="2528194"/>
            <a:ext cx="1171321" cy="821896"/>
          </a:xfrm>
          <a:prstGeom prst="wedgeEllipseCallout">
            <a:avLst>
              <a:gd name="adj1" fmla="val -8053"/>
              <a:gd name="adj2" fmla="val 106875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86C62FE-E251-4E3D-80E5-BDB24D926B90}"/>
              </a:ext>
            </a:extLst>
          </p:cNvPr>
          <p:cNvSpPr txBox="1"/>
          <p:nvPr/>
        </p:nvSpPr>
        <p:spPr>
          <a:xfrm>
            <a:off x="2467851" y="2519093"/>
            <a:ext cx="8835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b="1" dirty="0">
                <a:solidFill>
                  <a:schemeClr val="bg1"/>
                </a:solidFill>
              </a:rPr>
              <a:t>Kurt</a:t>
            </a:r>
          </a:p>
          <a:p>
            <a:r>
              <a:rPr lang="fr-FR" sz="1600" b="1" dirty="0" err="1">
                <a:solidFill>
                  <a:schemeClr val="bg1"/>
                </a:solidFill>
              </a:rPr>
              <a:t>Leiv</a:t>
            </a:r>
            <a:endParaRPr lang="fr-FR" sz="1600" b="1" dirty="0">
              <a:solidFill>
                <a:schemeClr val="bg1"/>
              </a:solidFill>
            </a:endParaRPr>
          </a:p>
          <a:p>
            <a:r>
              <a:rPr lang="fr-FR" sz="1600" b="1" dirty="0">
                <a:solidFill>
                  <a:schemeClr val="bg1"/>
                </a:solidFill>
              </a:rPr>
              <a:t>Marcel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82991C92-2A16-497C-840F-98FDCD161850}"/>
              </a:ext>
            </a:extLst>
          </p:cNvPr>
          <p:cNvSpPr txBox="1"/>
          <p:nvPr/>
        </p:nvSpPr>
        <p:spPr>
          <a:xfrm>
            <a:off x="3651136" y="3516477"/>
            <a:ext cx="2636453" cy="36933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B0F0"/>
                </a:solidFill>
              </a:rPr>
              <a:t>Résilience du système</a:t>
            </a:r>
          </a:p>
        </p:txBody>
      </p:sp>
    </p:spTree>
    <p:extLst>
      <p:ext uri="{BB962C8B-B14F-4D97-AF65-F5344CB8AC3E}">
        <p14:creationId xmlns:p14="http://schemas.microsoft.com/office/powerpoint/2010/main" val="270213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4DDC893-E5EF-4CDE-B040-BA5B53AADD7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5F1A06D-D369-4974-8208-56120C5E7A9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DAD27A50-88D7-4E2A-8488-F2879768AF35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47C6ACD-2325-48C6-B9F3-C21563A05EA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081DF83-4F35-4560-87E6-0DE8AAAC33D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7C704F0F-1CD8-4DC1-AEE9-225958232415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87140CF-BCEE-4B53-8CFB-B94D93FA43F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86" b="19716"/>
          <a:stretch/>
        </p:blipFill>
        <p:spPr>
          <a:xfrm>
            <a:off x="4645234" y="10"/>
            <a:ext cx="7546766" cy="3428990"/>
          </a:xfrm>
          <a:prstGeom prst="rect">
            <a:avLst/>
          </a:prstGeom>
        </p:spPr>
      </p:pic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6EA54A7A-AB1F-4F11-AF46-BF4877384D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1" b="17023"/>
          <a:stretch/>
        </p:blipFill>
        <p:spPr>
          <a:xfrm>
            <a:off x="4643695" y="3429001"/>
            <a:ext cx="7546766" cy="3428538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ADCC2544-19B6-433D-9192-0ACEF2DA8ABF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A5A1662-F688-490B-971F-F6C7EB232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261" y="1447800"/>
            <a:ext cx="3342459" cy="3329581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5100"/>
              <a:t>L’érosion dans le Morbihan</a:t>
            </a:r>
          </a:p>
        </p:txBody>
      </p:sp>
    </p:spTree>
    <p:extLst>
      <p:ext uri="{BB962C8B-B14F-4D97-AF65-F5344CB8AC3E}">
        <p14:creationId xmlns:p14="http://schemas.microsoft.com/office/powerpoint/2010/main" val="287364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CBF084F-6FE2-44EE-AEB5-1B8694A71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Résultat de l’évaluation du captage éolien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748C161E-AA17-41CA-AD5E-03A0A3FBA2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10" y="2256372"/>
            <a:ext cx="9608960" cy="438040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62E58AA-A7F1-4152-AF26-55619D6C849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0720" y="4831080"/>
            <a:ext cx="2621280" cy="1965960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EB252D07-0AAC-4B24-8D8A-18D02487FF91}"/>
              </a:ext>
            </a:extLst>
          </p:cNvPr>
          <p:cNvSpPr txBox="1"/>
          <p:nvPr/>
        </p:nvSpPr>
        <p:spPr>
          <a:xfrm>
            <a:off x="9886773" y="3174394"/>
            <a:ext cx="1103312" cy="369332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dirty="0"/>
              <a:t>+ 67 cm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B500CDC-7C5B-46A5-A119-CB2EC48F3909}"/>
              </a:ext>
            </a:extLst>
          </p:cNvPr>
          <p:cNvSpPr txBox="1"/>
          <p:nvPr/>
        </p:nvSpPr>
        <p:spPr>
          <a:xfrm>
            <a:off x="9886773" y="3818071"/>
            <a:ext cx="1103312" cy="369332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dirty="0"/>
              <a:t>+ 39 cm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5908B97-1F69-40FF-BE5C-F39CF36B114D}"/>
              </a:ext>
            </a:extLst>
          </p:cNvPr>
          <p:cNvSpPr txBox="1"/>
          <p:nvPr/>
        </p:nvSpPr>
        <p:spPr>
          <a:xfrm>
            <a:off x="9886773" y="4426912"/>
            <a:ext cx="1103312" cy="369332"/>
          </a:xfrm>
          <a:prstGeom prst="rect">
            <a:avLst/>
          </a:prstGeom>
          <a:solidFill>
            <a:srgbClr val="FFC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dirty="0"/>
              <a:t>+ 16 cm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89BD5779-3BE0-43D4-875C-8D44657EE601}"/>
              </a:ext>
            </a:extLst>
          </p:cNvPr>
          <p:cNvSpPr txBox="1"/>
          <p:nvPr/>
        </p:nvSpPr>
        <p:spPr>
          <a:xfrm>
            <a:off x="2743200" y="5259977"/>
            <a:ext cx="2760617" cy="36933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Clôture moins efficace</a:t>
            </a:r>
            <a:endParaRPr lang="fr-FR" dirty="0"/>
          </a:p>
        </p:txBody>
      </p:sp>
      <p:sp>
        <p:nvSpPr>
          <p:cNvPr id="19" name="Flèche : haut 18">
            <a:extLst>
              <a:ext uri="{FF2B5EF4-FFF2-40B4-BE49-F238E27FC236}">
                <a16:creationId xmlns:a16="http://schemas.microsoft.com/office/drawing/2014/main" id="{CEDD4654-8E3F-4A75-A814-8A27256D5259}"/>
              </a:ext>
            </a:extLst>
          </p:cNvPr>
          <p:cNvSpPr/>
          <p:nvPr/>
        </p:nvSpPr>
        <p:spPr>
          <a:xfrm rot="10800000">
            <a:off x="3905794" y="2998175"/>
            <a:ext cx="217714" cy="687978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0B32945D-6E61-4A3E-9D65-E7CF8DFE6A54}"/>
              </a:ext>
            </a:extLst>
          </p:cNvPr>
          <p:cNvSpPr txBox="1"/>
          <p:nvPr/>
        </p:nvSpPr>
        <p:spPr>
          <a:xfrm>
            <a:off x="3997363" y="2931368"/>
            <a:ext cx="1645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Coeff de 109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3D228FC6-7CD7-4086-A70A-5F78C6ECE114}"/>
              </a:ext>
            </a:extLst>
          </p:cNvPr>
          <p:cNvSpPr txBox="1"/>
          <p:nvPr/>
        </p:nvSpPr>
        <p:spPr>
          <a:xfrm>
            <a:off x="8560526" y="2004662"/>
            <a:ext cx="3452264" cy="830997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chemeClr val="tx1"/>
                </a:solidFill>
              </a:rPr>
              <a:t>Dégradation rapide des algues: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fr-FR" sz="1600" dirty="0" err="1">
                <a:solidFill>
                  <a:schemeClr val="tx1"/>
                </a:solidFill>
              </a:rPr>
              <a:t>AlgoBox</a:t>
            </a:r>
            <a:r>
              <a:rPr lang="fr-FR" sz="1600" dirty="0">
                <a:solidFill>
                  <a:schemeClr val="tx1"/>
                </a:solidFill>
              </a:rPr>
              <a:t> N°1 : 56% en 6 jours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tx1"/>
                </a:solidFill>
              </a:rPr>
              <a:t>Algobox N°2 : 63% en 6 jours</a:t>
            </a:r>
          </a:p>
        </p:txBody>
      </p:sp>
      <p:sp>
        <p:nvSpPr>
          <p:cNvPr id="22" name="Flèche : haut 21">
            <a:extLst>
              <a:ext uri="{FF2B5EF4-FFF2-40B4-BE49-F238E27FC236}">
                <a16:creationId xmlns:a16="http://schemas.microsoft.com/office/drawing/2014/main" id="{8BA2CE69-B80C-4E5E-A975-A2CEEA3146F7}"/>
              </a:ext>
            </a:extLst>
          </p:cNvPr>
          <p:cNvSpPr/>
          <p:nvPr/>
        </p:nvSpPr>
        <p:spPr>
          <a:xfrm>
            <a:off x="1093057" y="3359060"/>
            <a:ext cx="217715" cy="576395"/>
          </a:xfrm>
          <a:prstGeom prst="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23D98983-C0AE-4EBB-9A21-B17B961D8B3E}"/>
              </a:ext>
            </a:extLst>
          </p:cNvPr>
          <p:cNvSpPr txBox="1"/>
          <p:nvPr/>
        </p:nvSpPr>
        <p:spPr>
          <a:xfrm rot="16200000">
            <a:off x="446191" y="3462591"/>
            <a:ext cx="1062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Algues</a:t>
            </a:r>
          </a:p>
        </p:txBody>
      </p:sp>
      <p:sp>
        <p:nvSpPr>
          <p:cNvPr id="24" name="Accolade fermante 23">
            <a:extLst>
              <a:ext uri="{FF2B5EF4-FFF2-40B4-BE49-F238E27FC236}">
                <a16:creationId xmlns:a16="http://schemas.microsoft.com/office/drawing/2014/main" id="{061688C9-E865-4917-8C34-0E2500597A32}"/>
              </a:ext>
            </a:extLst>
          </p:cNvPr>
          <p:cNvSpPr/>
          <p:nvPr/>
        </p:nvSpPr>
        <p:spPr>
          <a:xfrm>
            <a:off x="11051177" y="3300700"/>
            <a:ext cx="113212" cy="830997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920DF4A-A51E-48DE-AEB6-8E2F259210DA}"/>
              </a:ext>
            </a:extLst>
          </p:cNvPr>
          <p:cNvSpPr txBox="1"/>
          <p:nvPr/>
        </p:nvSpPr>
        <p:spPr>
          <a:xfrm>
            <a:off x="10990085" y="3498221"/>
            <a:ext cx="1358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AlgoBox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62D6569D-295B-446D-A2B0-E5C08B453421}"/>
              </a:ext>
            </a:extLst>
          </p:cNvPr>
          <p:cNvSpPr txBox="1"/>
          <p:nvPr/>
        </p:nvSpPr>
        <p:spPr>
          <a:xfrm>
            <a:off x="10881360" y="4434660"/>
            <a:ext cx="1358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Casier</a:t>
            </a:r>
          </a:p>
        </p:txBody>
      </p:sp>
    </p:spTree>
    <p:extLst>
      <p:ext uri="{BB962C8B-B14F-4D97-AF65-F5344CB8AC3E}">
        <p14:creationId xmlns:p14="http://schemas.microsoft.com/office/powerpoint/2010/main" val="258318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8738F1D2-FAA6-4C94-9221-BAC50EE79AD1}"/>
              </a:ext>
            </a:extLst>
          </p:cNvPr>
          <p:cNvSpPr/>
          <p:nvPr/>
        </p:nvSpPr>
        <p:spPr>
          <a:xfrm>
            <a:off x="9331805" y="5139511"/>
            <a:ext cx="2422124" cy="1445572"/>
          </a:xfrm>
          <a:prstGeom prst="round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CC472FFF-B4F4-42BB-B180-B732B69DF289}"/>
              </a:ext>
            </a:extLst>
          </p:cNvPr>
          <p:cNvSpPr/>
          <p:nvPr/>
        </p:nvSpPr>
        <p:spPr>
          <a:xfrm>
            <a:off x="9331805" y="3244639"/>
            <a:ext cx="2422124" cy="1445572"/>
          </a:xfrm>
          <a:prstGeom prst="round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F84AC2CE-3B97-4C4D-80C9-CCDF89648BAA}"/>
              </a:ext>
            </a:extLst>
          </p:cNvPr>
          <p:cNvSpPr/>
          <p:nvPr/>
        </p:nvSpPr>
        <p:spPr>
          <a:xfrm>
            <a:off x="9222377" y="1428257"/>
            <a:ext cx="2422124" cy="1445572"/>
          </a:xfrm>
          <a:prstGeom prst="round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542827A-8059-475B-B2CB-901B4EDD7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311" y="218147"/>
            <a:ext cx="9404723" cy="1400530"/>
          </a:xfrm>
        </p:spPr>
        <p:txBody>
          <a:bodyPr/>
          <a:lstStyle/>
          <a:p>
            <a:r>
              <a:rPr lang="fr-FR" dirty="0"/>
              <a:t>Estimation du recouvrement végétal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63AA00F-65F6-43D8-801D-8275E5260B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06" y="1623298"/>
            <a:ext cx="8546285" cy="4019133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6287A53D-9296-4023-9F72-5E9C9CE66DC6}"/>
              </a:ext>
            </a:extLst>
          </p:cNvPr>
          <p:cNvSpPr txBox="1"/>
          <p:nvPr/>
        </p:nvSpPr>
        <p:spPr>
          <a:xfrm>
            <a:off x="9441234" y="1470242"/>
            <a:ext cx="2081349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dirty="0"/>
              <a:t>AlgoBox N°1 : 0%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8D0FDECE-AB6C-4256-93FF-96DFF3E81874}"/>
              </a:ext>
            </a:extLst>
          </p:cNvPr>
          <p:cNvCxnSpPr/>
          <p:nvPr/>
        </p:nvCxnSpPr>
        <p:spPr>
          <a:xfrm>
            <a:off x="10455783" y="1970202"/>
            <a:ext cx="0" cy="4615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40014E4A-DA41-43C1-B074-8FCC00AED0D2}"/>
              </a:ext>
            </a:extLst>
          </p:cNvPr>
          <p:cNvSpPr txBox="1"/>
          <p:nvPr/>
        </p:nvSpPr>
        <p:spPr>
          <a:xfrm>
            <a:off x="9441234" y="2426007"/>
            <a:ext cx="2203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Souvent immergé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78BA623-2CCB-49D3-9EC5-FABEF1131A3A}"/>
              </a:ext>
            </a:extLst>
          </p:cNvPr>
          <p:cNvSpPr txBox="1"/>
          <p:nvPr/>
        </p:nvSpPr>
        <p:spPr>
          <a:xfrm>
            <a:off x="9441239" y="3368098"/>
            <a:ext cx="2203262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dirty="0"/>
              <a:t>AlgoBox N°2 : 70%</a:t>
            </a: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4DBA3F06-BBFF-4BFC-AFB3-9EBB122E9701}"/>
              </a:ext>
            </a:extLst>
          </p:cNvPr>
          <p:cNvCxnSpPr/>
          <p:nvPr/>
        </p:nvCxnSpPr>
        <p:spPr>
          <a:xfrm>
            <a:off x="10455788" y="3868058"/>
            <a:ext cx="0" cy="4615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4C936B87-7624-40F8-B5FC-6C7AAEC4DA50}"/>
              </a:ext>
            </a:extLst>
          </p:cNvPr>
          <p:cNvSpPr txBox="1"/>
          <p:nvPr/>
        </p:nvSpPr>
        <p:spPr>
          <a:xfrm>
            <a:off x="9541388" y="4331008"/>
            <a:ext cx="2203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Ajout d’algues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6CD99197-6EF9-4AC8-BB52-91420A86B35C}"/>
              </a:ext>
            </a:extLst>
          </p:cNvPr>
          <p:cNvSpPr txBox="1"/>
          <p:nvPr/>
        </p:nvSpPr>
        <p:spPr>
          <a:xfrm>
            <a:off x="9441239" y="5273099"/>
            <a:ext cx="2203262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dirty="0"/>
              <a:t>AlgoBox N°3 : 22%</a:t>
            </a:r>
          </a:p>
        </p:txBody>
      </p: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BACE5C72-96C6-4C95-8735-ADF77712FDA6}"/>
              </a:ext>
            </a:extLst>
          </p:cNvPr>
          <p:cNvCxnSpPr/>
          <p:nvPr/>
        </p:nvCxnSpPr>
        <p:spPr>
          <a:xfrm>
            <a:off x="10455788" y="5773059"/>
            <a:ext cx="0" cy="4615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ZoneTexte 14">
            <a:extLst>
              <a:ext uri="{FF2B5EF4-FFF2-40B4-BE49-F238E27FC236}">
                <a16:creationId xmlns:a16="http://schemas.microsoft.com/office/drawing/2014/main" id="{6E59FE1A-4E15-437B-92DD-AACF73BF2567}"/>
              </a:ext>
            </a:extLst>
          </p:cNvPr>
          <p:cNvSpPr txBox="1"/>
          <p:nvPr/>
        </p:nvSpPr>
        <p:spPr>
          <a:xfrm>
            <a:off x="9477216" y="6237402"/>
            <a:ext cx="2203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Absence d’algue</a:t>
            </a:r>
          </a:p>
        </p:txBody>
      </p: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48BF2835-7AC8-431F-B9CA-3789F74AA037}"/>
              </a:ext>
            </a:extLst>
          </p:cNvPr>
          <p:cNvCxnSpPr>
            <a:cxnSpLocks/>
          </p:cNvCxnSpPr>
          <p:nvPr/>
        </p:nvCxnSpPr>
        <p:spPr>
          <a:xfrm>
            <a:off x="6581491" y="2518161"/>
            <a:ext cx="60960" cy="177141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>
            <a:extLst>
              <a:ext uri="{FF2B5EF4-FFF2-40B4-BE49-F238E27FC236}">
                <a16:creationId xmlns:a16="http://schemas.microsoft.com/office/drawing/2014/main" id="{EA94D032-4924-419A-AD67-5CE274888F03}"/>
              </a:ext>
            </a:extLst>
          </p:cNvPr>
          <p:cNvSpPr txBox="1"/>
          <p:nvPr/>
        </p:nvSpPr>
        <p:spPr>
          <a:xfrm>
            <a:off x="6054622" y="4330829"/>
            <a:ext cx="11756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solidFill>
                  <a:schemeClr val="bg1"/>
                </a:solidFill>
              </a:rPr>
              <a:t>10/08/17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E5417128-CEC7-4965-8E40-611231932D4C}"/>
              </a:ext>
            </a:extLst>
          </p:cNvPr>
          <p:cNvSpPr txBox="1"/>
          <p:nvPr/>
        </p:nvSpPr>
        <p:spPr>
          <a:xfrm rot="16200000">
            <a:off x="7770686" y="3879284"/>
            <a:ext cx="2595154" cy="36933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dirty="0"/>
              <a:t>Végétation annuelle</a:t>
            </a:r>
          </a:p>
        </p:txBody>
      </p:sp>
      <p:sp>
        <p:nvSpPr>
          <p:cNvPr id="25" name="Rectangle : coins arrondis 24">
            <a:extLst>
              <a:ext uri="{FF2B5EF4-FFF2-40B4-BE49-F238E27FC236}">
                <a16:creationId xmlns:a16="http://schemas.microsoft.com/office/drawing/2014/main" id="{2E19CE9C-EAA4-4B46-B85B-EFC3BBB3551A}"/>
              </a:ext>
            </a:extLst>
          </p:cNvPr>
          <p:cNvSpPr/>
          <p:nvPr/>
        </p:nvSpPr>
        <p:spPr>
          <a:xfrm>
            <a:off x="2195131" y="5980233"/>
            <a:ext cx="5133132" cy="760201"/>
          </a:xfrm>
          <a:prstGeom prst="round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57A7B2D6-6B46-4BE3-8E15-10DCCFBB8C56}"/>
              </a:ext>
            </a:extLst>
          </p:cNvPr>
          <p:cNvSpPr txBox="1"/>
          <p:nvPr/>
        </p:nvSpPr>
        <p:spPr>
          <a:xfrm>
            <a:off x="2328175" y="6164691"/>
            <a:ext cx="1634233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dirty="0"/>
              <a:t>Casier :  90%</a:t>
            </a:r>
          </a:p>
        </p:txBody>
      </p:sp>
      <p:cxnSp>
        <p:nvCxnSpPr>
          <p:cNvPr id="27" name="Connecteur droit avec flèche 26">
            <a:extLst>
              <a:ext uri="{FF2B5EF4-FFF2-40B4-BE49-F238E27FC236}">
                <a16:creationId xmlns:a16="http://schemas.microsoft.com/office/drawing/2014/main" id="{8D7C6545-D8CE-4F8F-AD7C-77B37974748A}"/>
              </a:ext>
            </a:extLst>
          </p:cNvPr>
          <p:cNvCxnSpPr>
            <a:cxnSpLocks/>
          </p:cNvCxnSpPr>
          <p:nvPr/>
        </p:nvCxnSpPr>
        <p:spPr>
          <a:xfrm>
            <a:off x="4066053" y="6378962"/>
            <a:ext cx="521366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ZoneTexte 27">
            <a:extLst>
              <a:ext uri="{FF2B5EF4-FFF2-40B4-BE49-F238E27FC236}">
                <a16:creationId xmlns:a16="http://schemas.microsoft.com/office/drawing/2014/main" id="{E414421C-BEB4-469F-A91C-5C336D6E30AF}"/>
              </a:ext>
            </a:extLst>
          </p:cNvPr>
          <p:cNvSpPr txBox="1"/>
          <p:nvPr/>
        </p:nvSpPr>
        <p:spPr>
          <a:xfrm>
            <a:off x="4426049" y="6082116"/>
            <a:ext cx="2946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err="1"/>
              <a:t>Avant-dune</a:t>
            </a:r>
            <a:r>
              <a:rPr lang="fr-FR" dirty="0"/>
              <a:t> formée</a:t>
            </a:r>
          </a:p>
          <a:p>
            <a:pPr algn="ctr"/>
            <a:r>
              <a:rPr lang="fr-FR" dirty="0"/>
              <a:t>Aménagement ancien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CA7D3A3E-2555-452E-AFBC-4F62C9B02472}"/>
              </a:ext>
            </a:extLst>
          </p:cNvPr>
          <p:cNvSpPr txBox="1"/>
          <p:nvPr/>
        </p:nvSpPr>
        <p:spPr>
          <a:xfrm>
            <a:off x="3554265" y="5661843"/>
            <a:ext cx="2332729" cy="36933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dirty="0"/>
              <a:t>Végétation vivace</a:t>
            </a:r>
          </a:p>
        </p:txBody>
      </p:sp>
    </p:spTree>
    <p:extLst>
      <p:ext uri="{BB962C8B-B14F-4D97-AF65-F5344CB8AC3E}">
        <p14:creationId xmlns:p14="http://schemas.microsoft.com/office/powerpoint/2010/main" val="410837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690763-0008-49A7-A358-AE196432B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3650" y="0"/>
            <a:ext cx="9612586" cy="1400530"/>
          </a:xfrm>
        </p:spPr>
        <p:txBody>
          <a:bodyPr/>
          <a:lstStyle/>
          <a:p>
            <a:r>
              <a:rPr lang="fr-FR" dirty="0"/>
              <a:t>Carte de conclusion d’évaluation des aménagements pour 2016-2017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97"/>
          <a:stretch/>
        </p:blipFill>
        <p:spPr>
          <a:xfrm>
            <a:off x="369277" y="1487073"/>
            <a:ext cx="10583008" cy="5203872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2954658" y="3500660"/>
            <a:ext cx="16433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Apport HP</a:t>
            </a:r>
          </a:p>
          <a:p>
            <a:pPr algn="ctr"/>
            <a:r>
              <a:rPr lang="fr-FR" sz="1600" dirty="0" smtClean="0"/>
              <a:t> ++</a:t>
            </a:r>
            <a:endParaRPr lang="fr-FR" sz="1600" dirty="0"/>
          </a:p>
        </p:txBody>
      </p:sp>
      <p:sp>
        <p:nvSpPr>
          <p:cNvPr id="6" name="ZoneTexte 5"/>
          <p:cNvSpPr txBox="1"/>
          <p:nvPr/>
        </p:nvSpPr>
        <p:spPr>
          <a:xfrm>
            <a:off x="5729373" y="4119244"/>
            <a:ext cx="12390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Apport HP</a:t>
            </a:r>
          </a:p>
          <a:p>
            <a:pPr algn="ctr"/>
            <a:r>
              <a:rPr lang="fr-FR" sz="1600" dirty="0" smtClean="0"/>
              <a:t> +</a:t>
            </a:r>
            <a:endParaRPr lang="fr-FR" sz="1600" dirty="0"/>
          </a:p>
        </p:txBody>
      </p:sp>
      <p:sp>
        <p:nvSpPr>
          <p:cNvPr id="7" name="ZoneTexte 6"/>
          <p:cNvSpPr txBox="1"/>
          <p:nvPr/>
        </p:nvSpPr>
        <p:spPr>
          <a:xfrm>
            <a:off x="1303921" y="5656702"/>
            <a:ext cx="4357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Haut de plage résilient post tempête</a:t>
            </a:r>
            <a:endParaRPr lang="fr-FR" dirty="0"/>
          </a:p>
        </p:txBody>
      </p:sp>
      <p:sp>
        <p:nvSpPr>
          <p:cNvPr id="8" name="Ellipse 7"/>
          <p:cNvSpPr/>
          <p:nvPr/>
        </p:nvSpPr>
        <p:spPr>
          <a:xfrm>
            <a:off x="3938954" y="3349869"/>
            <a:ext cx="211015" cy="1670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/>
          <p:cNvSpPr/>
          <p:nvPr/>
        </p:nvSpPr>
        <p:spPr>
          <a:xfrm>
            <a:off x="5205049" y="3622487"/>
            <a:ext cx="211015" cy="1670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/>
          <p:cNvSpPr/>
          <p:nvPr/>
        </p:nvSpPr>
        <p:spPr>
          <a:xfrm>
            <a:off x="5993423" y="3805541"/>
            <a:ext cx="211015" cy="1670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6286500" y="3940357"/>
            <a:ext cx="211015" cy="1670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/>
          <p:cNvSpPr/>
          <p:nvPr/>
        </p:nvSpPr>
        <p:spPr>
          <a:xfrm>
            <a:off x="7036781" y="4207057"/>
            <a:ext cx="211015" cy="1670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7727D34-4790-4D09-AA3A-162894D4934A}"/>
              </a:ext>
            </a:extLst>
          </p:cNvPr>
          <p:cNvSpPr txBox="1"/>
          <p:nvPr/>
        </p:nvSpPr>
        <p:spPr>
          <a:xfrm>
            <a:off x="3439136" y="2664870"/>
            <a:ext cx="1115280" cy="52322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AlgoBox N°1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AAA0FDF-4A79-4D34-927E-2B4B45D40C50}"/>
              </a:ext>
            </a:extLst>
          </p:cNvPr>
          <p:cNvSpPr txBox="1"/>
          <p:nvPr/>
        </p:nvSpPr>
        <p:spPr>
          <a:xfrm>
            <a:off x="4809273" y="3271438"/>
            <a:ext cx="879477" cy="307777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Clôture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D8734B5-7024-40F5-808F-D70BA0C530C0}"/>
              </a:ext>
            </a:extLst>
          </p:cNvPr>
          <p:cNvSpPr txBox="1"/>
          <p:nvPr/>
        </p:nvSpPr>
        <p:spPr>
          <a:xfrm>
            <a:off x="5779680" y="3239050"/>
            <a:ext cx="1155599" cy="52322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AlgoBox N°2 et N°3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43C0047-10AA-4C48-9764-A7230C429676}"/>
              </a:ext>
            </a:extLst>
          </p:cNvPr>
          <p:cNvSpPr txBox="1"/>
          <p:nvPr/>
        </p:nvSpPr>
        <p:spPr>
          <a:xfrm>
            <a:off x="6983301" y="3902234"/>
            <a:ext cx="756936" cy="307777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Casier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3130925" y="3940357"/>
            <a:ext cx="12510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solidFill>
                  <a:srgbClr val="FFFF00"/>
                </a:solidFill>
              </a:rPr>
              <a:t>Captage </a:t>
            </a:r>
          </a:p>
          <a:p>
            <a:pPr algn="ctr"/>
            <a:r>
              <a:rPr lang="fr-FR" sz="1600" dirty="0" smtClean="0">
                <a:solidFill>
                  <a:srgbClr val="FFFF00"/>
                </a:solidFill>
              </a:rPr>
              <a:t>+++</a:t>
            </a:r>
            <a:endParaRPr lang="fr-FR" sz="1600" dirty="0">
              <a:solidFill>
                <a:srgbClr val="FFFF00"/>
              </a:solidFill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5795743" y="4654660"/>
            <a:ext cx="11595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solidFill>
                  <a:srgbClr val="FFFF00"/>
                </a:solidFill>
              </a:rPr>
              <a:t>Captage ++</a:t>
            </a:r>
            <a:endParaRPr lang="fr-FR" sz="1600" dirty="0">
              <a:solidFill>
                <a:srgbClr val="FFFF00"/>
              </a:solidFill>
            </a:endParaRPr>
          </a:p>
        </p:txBody>
      </p:sp>
      <p:cxnSp>
        <p:nvCxnSpPr>
          <p:cNvPr id="20" name="Connecteur droit 19"/>
          <p:cNvCxnSpPr/>
          <p:nvPr/>
        </p:nvCxnSpPr>
        <p:spPr>
          <a:xfrm>
            <a:off x="4545623" y="2809962"/>
            <a:ext cx="26377" cy="2106147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Connecteur droit 20"/>
          <p:cNvCxnSpPr/>
          <p:nvPr/>
        </p:nvCxnSpPr>
        <p:spPr>
          <a:xfrm>
            <a:off x="5788286" y="2875301"/>
            <a:ext cx="58950" cy="2917952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Connecteur droit 21"/>
          <p:cNvCxnSpPr/>
          <p:nvPr/>
        </p:nvCxnSpPr>
        <p:spPr>
          <a:xfrm>
            <a:off x="6935279" y="3197943"/>
            <a:ext cx="40624" cy="285949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ZoneTexte 22"/>
          <p:cNvSpPr txBox="1"/>
          <p:nvPr/>
        </p:nvSpPr>
        <p:spPr>
          <a:xfrm>
            <a:off x="4375749" y="3754965"/>
            <a:ext cx="16433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Apport HP</a:t>
            </a:r>
          </a:p>
          <a:p>
            <a:pPr algn="ctr"/>
            <a:r>
              <a:rPr lang="fr-FR" sz="1600" dirty="0" smtClean="0"/>
              <a:t> ++</a:t>
            </a:r>
            <a:endParaRPr lang="fr-FR" sz="1600" dirty="0"/>
          </a:p>
        </p:txBody>
      </p:sp>
      <p:sp>
        <p:nvSpPr>
          <p:cNvPr id="24" name="ZoneTexte 23"/>
          <p:cNvSpPr txBox="1"/>
          <p:nvPr/>
        </p:nvSpPr>
        <p:spPr>
          <a:xfrm>
            <a:off x="4611037" y="4197834"/>
            <a:ext cx="12510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solidFill>
                  <a:srgbClr val="FFFF00"/>
                </a:solidFill>
              </a:rPr>
              <a:t>Captage </a:t>
            </a:r>
          </a:p>
          <a:p>
            <a:pPr algn="ctr"/>
            <a:r>
              <a:rPr lang="fr-FR" sz="1600" dirty="0" smtClean="0">
                <a:solidFill>
                  <a:srgbClr val="FFFF00"/>
                </a:solidFill>
              </a:rPr>
              <a:t>+</a:t>
            </a:r>
            <a:endParaRPr lang="fr-FR" sz="1600" dirty="0">
              <a:solidFill>
                <a:srgbClr val="FFFF00"/>
              </a:solidFill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6963851" y="4833714"/>
            <a:ext cx="12510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solidFill>
                  <a:srgbClr val="FFFF00"/>
                </a:solidFill>
              </a:rPr>
              <a:t>Captage </a:t>
            </a:r>
          </a:p>
          <a:p>
            <a:pPr algn="ctr"/>
            <a:r>
              <a:rPr lang="fr-FR" sz="1600" dirty="0" smtClean="0">
                <a:solidFill>
                  <a:srgbClr val="FFFF00"/>
                </a:solidFill>
              </a:rPr>
              <a:t>+</a:t>
            </a:r>
            <a:endParaRPr lang="fr-FR" sz="1600" dirty="0">
              <a:solidFill>
                <a:srgbClr val="FFFF00"/>
              </a:solidFill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6912192" y="4356660"/>
            <a:ext cx="12390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Apport HP</a:t>
            </a:r>
          </a:p>
          <a:p>
            <a:pPr algn="ctr"/>
            <a:r>
              <a:rPr lang="fr-FR" sz="1600" dirty="0" smtClean="0"/>
              <a:t> +</a:t>
            </a:r>
            <a:endParaRPr lang="fr-FR" sz="1600" dirty="0"/>
          </a:p>
        </p:txBody>
      </p:sp>
      <p:sp>
        <p:nvSpPr>
          <p:cNvPr id="27" name="ZoneTexte 26"/>
          <p:cNvSpPr txBox="1"/>
          <p:nvPr/>
        </p:nvSpPr>
        <p:spPr>
          <a:xfrm>
            <a:off x="1303921" y="6022265"/>
            <a:ext cx="92159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FF00"/>
                </a:solidFill>
              </a:rPr>
              <a:t>Potentiel de captage éolien non négligeable = Casier de </a:t>
            </a:r>
            <a:r>
              <a:rPr lang="fr-FR" dirty="0" err="1" smtClean="0">
                <a:solidFill>
                  <a:srgbClr val="FFFF00"/>
                </a:solidFill>
              </a:rPr>
              <a:t>ganivelles</a:t>
            </a:r>
            <a:r>
              <a:rPr lang="fr-FR" dirty="0" smtClean="0">
                <a:solidFill>
                  <a:srgbClr val="FFFF00"/>
                </a:solidFill>
              </a:rPr>
              <a:t> ou </a:t>
            </a:r>
            <a:r>
              <a:rPr lang="fr-FR" dirty="0" err="1" smtClean="0">
                <a:solidFill>
                  <a:srgbClr val="FFFF00"/>
                </a:solidFill>
              </a:rPr>
              <a:t>AlgoBox</a:t>
            </a:r>
            <a:r>
              <a:rPr lang="fr-FR" dirty="0" smtClean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®</a:t>
            </a:r>
            <a:endParaRPr lang="fr-FR" dirty="0">
              <a:solidFill>
                <a:srgbClr val="FFFF00"/>
              </a:solidFill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3043090" y="4502862"/>
            <a:ext cx="1358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solidFill>
                  <a:srgbClr val="92D050"/>
                </a:solidFill>
              </a:rPr>
              <a:t>Végétation 0</a:t>
            </a:r>
            <a:endParaRPr lang="fr-FR" sz="1600" dirty="0">
              <a:solidFill>
                <a:srgbClr val="92D050"/>
              </a:solidFill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4554515" y="4689060"/>
            <a:ext cx="1301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solidFill>
                  <a:srgbClr val="92D050"/>
                </a:solidFill>
              </a:rPr>
              <a:t>Végétation</a:t>
            </a:r>
          </a:p>
          <a:p>
            <a:pPr algn="ctr"/>
            <a:r>
              <a:rPr lang="fr-FR" sz="1600" dirty="0" smtClean="0">
                <a:solidFill>
                  <a:srgbClr val="92D050"/>
                </a:solidFill>
              </a:rPr>
              <a:t>+ - </a:t>
            </a:r>
            <a:endParaRPr lang="fr-FR" sz="1600" dirty="0">
              <a:solidFill>
                <a:srgbClr val="92D050"/>
              </a:solidFill>
            </a:endParaRPr>
          </a:p>
        </p:txBody>
      </p:sp>
      <p:sp>
        <p:nvSpPr>
          <p:cNvPr id="30" name="ZoneTexte 29"/>
          <p:cNvSpPr txBox="1"/>
          <p:nvPr/>
        </p:nvSpPr>
        <p:spPr>
          <a:xfrm>
            <a:off x="5736551" y="5113645"/>
            <a:ext cx="13010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solidFill>
                  <a:srgbClr val="92D050"/>
                </a:solidFill>
              </a:rPr>
              <a:t>Végétation</a:t>
            </a:r>
          </a:p>
          <a:p>
            <a:pPr algn="ctr"/>
            <a:r>
              <a:rPr lang="fr-FR" sz="1600" dirty="0" smtClean="0">
                <a:solidFill>
                  <a:srgbClr val="92D050"/>
                </a:solidFill>
              </a:rPr>
              <a:t>+ + (algues) </a:t>
            </a:r>
            <a:endParaRPr lang="fr-FR" sz="1600" dirty="0">
              <a:solidFill>
                <a:srgbClr val="92D050"/>
              </a:solidFill>
            </a:endParaRPr>
          </a:p>
        </p:txBody>
      </p:sp>
      <p:sp>
        <p:nvSpPr>
          <p:cNvPr id="34" name="ZoneTexte 33"/>
          <p:cNvSpPr txBox="1"/>
          <p:nvPr/>
        </p:nvSpPr>
        <p:spPr>
          <a:xfrm>
            <a:off x="6963851" y="5320937"/>
            <a:ext cx="1301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solidFill>
                  <a:srgbClr val="92D050"/>
                </a:solidFill>
              </a:rPr>
              <a:t>Végétation</a:t>
            </a:r>
          </a:p>
          <a:p>
            <a:pPr algn="ctr"/>
            <a:r>
              <a:rPr lang="fr-FR" sz="1600" dirty="0" smtClean="0">
                <a:solidFill>
                  <a:srgbClr val="92D050"/>
                </a:solidFill>
              </a:rPr>
              <a:t>stable</a:t>
            </a:r>
            <a:endParaRPr lang="fr-FR" sz="1600" dirty="0">
              <a:solidFill>
                <a:srgbClr val="92D050"/>
              </a:solidFill>
            </a:endParaRPr>
          </a:p>
        </p:txBody>
      </p:sp>
      <p:sp>
        <p:nvSpPr>
          <p:cNvPr id="36" name="ZoneTexte 35"/>
          <p:cNvSpPr txBox="1"/>
          <p:nvPr/>
        </p:nvSpPr>
        <p:spPr>
          <a:xfrm>
            <a:off x="1303921" y="6376134"/>
            <a:ext cx="7361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92D050"/>
                </a:solidFill>
              </a:rPr>
              <a:t>Développement </a:t>
            </a:r>
            <a:r>
              <a:rPr lang="fr-FR" dirty="0" smtClean="0">
                <a:solidFill>
                  <a:srgbClr val="92D050"/>
                </a:solidFill>
              </a:rPr>
              <a:t>de </a:t>
            </a:r>
            <a:r>
              <a:rPr lang="fr-FR" dirty="0" smtClean="0">
                <a:solidFill>
                  <a:srgbClr val="92D050"/>
                </a:solidFill>
              </a:rPr>
              <a:t>la végétation amélioré avec ajout d’algues</a:t>
            </a:r>
            <a:endParaRPr lang="fr-FR" dirty="0">
              <a:solidFill>
                <a:srgbClr val="92D050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740447" y="1661925"/>
            <a:ext cx="7992208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dirty="0" smtClean="0"/>
              <a:t>Un système en cours de résilience suite à la tempête </a:t>
            </a:r>
            <a:r>
              <a:rPr lang="fr-FR" dirty="0" err="1" smtClean="0"/>
              <a:t>Rosika</a:t>
            </a:r>
            <a:r>
              <a:rPr lang="fr-FR" dirty="0" smtClean="0"/>
              <a:t> (02/2016)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0198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E049CC-3881-4F9E-AA6E-F7F3D791F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</p:spPr>
        <p:txBody>
          <a:bodyPr/>
          <a:lstStyle/>
          <a:p>
            <a:r>
              <a:rPr lang="fr-FR" dirty="0"/>
              <a:t>Un nouveau rechargement en algues le 27/11/2017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7B41FC7F-101C-488E-A122-A11A044928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00" y="2992021"/>
            <a:ext cx="5507300" cy="3104606"/>
          </a:xfr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A410977-45A1-4A0B-A2C0-3BDCA087015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103" y="2992022"/>
            <a:ext cx="5507300" cy="310460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22591804-361D-4F9E-A583-6873D8501C15}"/>
              </a:ext>
            </a:extLst>
          </p:cNvPr>
          <p:cNvSpPr txBox="1"/>
          <p:nvPr/>
        </p:nvSpPr>
        <p:spPr>
          <a:xfrm>
            <a:off x="1846217" y="2047921"/>
            <a:ext cx="8499566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000" b="1" dirty="0"/>
              <a:t>Encore merci pour votre engagement et votre énergie pour contribuer au renforcement de la dune de Kerjouanno!!</a:t>
            </a:r>
          </a:p>
        </p:txBody>
      </p:sp>
    </p:spTree>
    <p:extLst>
      <p:ext uri="{BB962C8B-B14F-4D97-AF65-F5344CB8AC3E}">
        <p14:creationId xmlns:p14="http://schemas.microsoft.com/office/powerpoint/2010/main" val="40956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585AB7-4322-4F60-9C48-66760AEAF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nouveaux sites de suivi citoyen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E62D89A-29EA-4BB9-B2A9-43285A233A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FB8F61-5CFC-43C3-8E81-9178ADB49658}"/>
              </a:ext>
            </a:extLst>
          </p:cNvPr>
          <p:cNvSpPr/>
          <p:nvPr/>
        </p:nvSpPr>
        <p:spPr>
          <a:xfrm>
            <a:off x="0" y="4106789"/>
            <a:ext cx="12192000" cy="275231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14EFA5-F244-4BA0-AD19-B82DF89EE662}"/>
              </a:ext>
            </a:extLst>
          </p:cNvPr>
          <p:cNvSpPr/>
          <p:nvPr/>
        </p:nvSpPr>
        <p:spPr>
          <a:xfrm>
            <a:off x="0" y="1348051"/>
            <a:ext cx="12192000" cy="2752311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4A9E6B86-B9EA-4330-8A23-E4486094A524}"/>
              </a:ext>
            </a:extLst>
          </p:cNvPr>
          <p:cNvSpPr/>
          <p:nvPr/>
        </p:nvSpPr>
        <p:spPr>
          <a:xfrm>
            <a:off x="182881" y="1780674"/>
            <a:ext cx="2877953" cy="10299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Site de </a:t>
            </a:r>
            <a:r>
              <a:rPr lang="fr-FR" dirty="0" err="1">
                <a:solidFill>
                  <a:schemeClr val="bg1"/>
                </a:solidFill>
              </a:rPr>
              <a:t>Kervilhen</a:t>
            </a:r>
            <a:r>
              <a:rPr lang="fr-FR" dirty="0">
                <a:solidFill>
                  <a:schemeClr val="bg1"/>
                </a:solidFill>
              </a:rPr>
              <a:t> (Trinité-sur-mer)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BC0D9BF2-9CC9-4581-8DC8-67F9A963D1E2}"/>
              </a:ext>
            </a:extLst>
          </p:cNvPr>
          <p:cNvSpPr/>
          <p:nvPr/>
        </p:nvSpPr>
        <p:spPr>
          <a:xfrm>
            <a:off x="93044" y="4502168"/>
            <a:ext cx="2877953" cy="10299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L’île de </a:t>
            </a:r>
            <a:r>
              <a:rPr lang="fr-FR" dirty="0" err="1">
                <a:solidFill>
                  <a:schemeClr val="bg1"/>
                </a:solidFill>
              </a:rPr>
              <a:t>Boëde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F23FF5A-70CA-409E-A190-44AF587283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95" t="1460" b="1239"/>
          <a:stretch/>
        </p:blipFill>
        <p:spPr>
          <a:xfrm>
            <a:off x="8541423" y="1533079"/>
            <a:ext cx="3557531" cy="2452814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7B7CD012-BD35-4CBB-9575-75960D4A4C33}"/>
              </a:ext>
            </a:extLst>
          </p:cNvPr>
          <p:cNvSpPr txBox="1"/>
          <p:nvPr/>
        </p:nvSpPr>
        <p:spPr>
          <a:xfrm>
            <a:off x="2954955" y="1589217"/>
            <a:ext cx="5765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Évaluation des aménagements de protection dunaire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1C765F6-13B6-435B-B878-590758B3D02B}"/>
              </a:ext>
            </a:extLst>
          </p:cNvPr>
          <p:cNvSpPr txBox="1"/>
          <p:nvPr/>
        </p:nvSpPr>
        <p:spPr>
          <a:xfrm>
            <a:off x="3121793" y="2583383"/>
            <a:ext cx="36768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bg1"/>
                </a:solidFill>
              </a:rPr>
              <a:t>Mesures de l’érosion verticale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BC558CB-EBD8-4D73-B90C-F19EB5FA6D6B}"/>
              </a:ext>
            </a:extLst>
          </p:cNvPr>
          <p:cNvSpPr txBox="1"/>
          <p:nvPr/>
        </p:nvSpPr>
        <p:spPr>
          <a:xfrm>
            <a:off x="3121793" y="3001549"/>
            <a:ext cx="36768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bg1"/>
                </a:solidFill>
              </a:rPr>
              <a:t>Évaluations du captage éolien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872AF15-F1E0-4AEC-A48F-F0A550FA2E48}"/>
              </a:ext>
            </a:extLst>
          </p:cNvPr>
          <p:cNvSpPr txBox="1"/>
          <p:nvPr/>
        </p:nvSpPr>
        <p:spPr>
          <a:xfrm>
            <a:off x="3121793" y="3419715"/>
            <a:ext cx="439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bg1"/>
                </a:solidFill>
              </a:rPr>
              <a:t>Estimations du recouvrement végétal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58A90505-5D23-41C6-8D48-C642EBD69F4E}"/>
              </a:ext>
            </a:extLst>
          </p:cNvPr>
          <p:cNvSpPr txBox="1"/>
          <p:nvPr/>
        </p:nvSpPr>
        <p:spPr>
          <a:xfrm>
            <a:off x="3121793" y="4448197"/>
            <a:ext cx="5765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Suivi d’un site à dynamique naturelle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76C80D4-8E49-4FCE-B11E-2C7D171B3DD1}"/>
              </a:ext>
            </a:extLst>
          </p:cNvPr>
          <p:cNvSpPr txBox="1"/>
          <p:nvPr/>
        </p:nvSpPr>
        <p:spPr>
          <a:xfrm>
            <a:off x="3121793" y="5161178"/>
            <a:ext cx="36768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bg1"/>
                </a:solidFill>
              </a:rPr>
              <a:t>Mesures de l’érosion horizontale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CD318139-3E3B-40E9-9ABE-DE8AAC1DC035}"/>
              </a:ext>
            </a:extLst>
          </p:cNvPr>
          <p:cNvSpPr txBox="1"/>
          <p:nvPr/>
        </p:nvSpPr>
        <p:spPr>
          <a:xfrm>
            <a:off x="3121793" y="5592711"/>
            <a:ext cx="36768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bg1"/>
                </a:solidFill>
              </a:rPr>
              <a:t>Photographies standardisées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94F1EE02-8D33-4B00-ADF7-999E849931F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6"/>
          <a:stretch/>
        </p:blipFill>
        <p:spPr>
          <a:xfrm>
            <a:off x="8541423" y="4223875"/>
            <a:ext cx="3557531" cy="2531997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6E3E2F66-FCED-43AA-8926-64C507636A0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8" y="28915"/>
            <a:ext cx="678226" cy="8134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633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Merci pour votre attention et à très bientôt avec l’OCLM</a:t>
            </a:r>
            <a:endParaRPr lang="fr-FR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1F55B533-F533-4716-957D-6C5DFA8ABA31}"/>
              </a:ext>
            </a:extLst>
          </p:cNvPr>
          <p:cNvGrpSpPr/>
          <p:nvPr/>
        </p:nvGrpSpPr>
        <p:grpSpPr>
          <a:xfrm>
            <a:off x="270302" y="2049210"/>
            <a:ext cx="6335639" cy="4808790"/>
            <a:chOff x="4955568" y="1649762"/>
            <a:chExt cx="7261107" cy="5577839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413ABA6B-F7FA-4A10-B850-51C6F7E35A74}"/>
                </a:ext>
              </a:extLst>
            </p:cNvPr>
            <p:cNvGrpSpPr/>
            <p:nvPr/>
          </p:nvGrpSpPr>
          <p:grpSpPr>
            <a:xfrm>
              <a:off x="4955568" y="1649762"/>
              <a:ext cx="7261107" cy="5577839"/>
              <a:chOff x="4955568" y="1649762"/>
              <a:chExt cx="7261107" cy="5577839"/>
            </a:xfrm>
          </p:grpSpPr>
          <p:pic>
            <p:nvPicPr>
              <p:cNvPr id="7" name="Image 6">
                <a:extLst>
                  <a:ext uri="{FF2B5EF4-FFF2-40B4-BE49-F238E27FC236}">
                    <a16:creationId xmlns:a16="http://schemas.microsoft.com/office/drawing/2014/main" id="{99121A95-D360-4127-90DC-E76EB8620CF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54" t="27258" r="14818" b="12882"/>
              <a:stretch/>
            </p:blipFill>
            <p:spPr>
              <a:xfrm>
                <a:off x="4955568" y="5160716"/>
                <a:ext cx="2939535" cy="1651120"/>
              </a:xfrm>
              <a:prstGeom prst="rect">
                <a:avLst/>
              </a:prstGeom>
              <a:ln w="38100" cap="sq">
                <a:solidFill>
                  <a:srgbClr val="000000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</p:pic>
          <p:pic>
            <p:nvPicPr>
              <p:cNvPr id="8" name="Image 7">
                <a:extLst>
                  <a:ext uri="{FF2B5EF4-FFF2-40B4-BE49-F238E27FC236}">
                    <a16:creationId xmlns:a16="http://schemas.microsoft.com/office/drawing/2014/main" id="{82D70D73-54BC-48A3-8001-095EE561E7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55569" y="1649762"/>
                <a:ext cx="2776029" cy="2082021"/>
              </a:xfrm>
              <a:prstGeom prst="rect">
                <a:avLst/>
              </a:prstGeom>
              <a:ln w="38100" cap="sq">
                <a:solidFill>
                  <a:srgbClr val="000000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</p:pic>
          <p:pic>
            <p:nvPicPr>
              <p:cNvPr id="9" name="Image 8">
                <a:extLst>
                  <a:ext uri="{FF2B5EF4-FFF2-40B4-BE49-F238E27FC236}">
                    <a16:creationId xmlns:a16="http://schemas.microsoft.com/office/drawing/2014/main" id="{DFE105DF-BEA3-4D17-B94B-1594E95733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40000" contrast="-4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16200000">
                <a:off x="8787735" y="2327350"/>
                <a:ext cx="4081852" cy="2726677"/>
              </a:xfrm>
              <a:prstGeom prst="rect">
                <a:avLst/>
              </a:prstGeom>
              <a:ln w="38100" cap="sq">
                <a:solidFill>
                  <a:srgbClr val="000000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</p:pic>
          <p:pic>
            <p:nvPicPr>
              <p:cNvPr id="10" name="Image 9">
                <a:extLst>
                  <a:ext uri="{FF2B5EF4-FFF2-40B4-BE49-F238E27FC236}">
                    <a16:creationId xmlns:a16="http://schemas.microsoft.com/office/drawing/2014/main" id="{18A001EB-2DDE-4B0F-9C5B-7B58669FB7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40647" y="4809371"/>
                <a:ext cx="2776028" cy="2082021"/>
              </a:xfrm>
              <a:prstGeom prst="rect">
                <a:avLst/>
              </a:prstGeom>
              <a:ln w="38100" cap="sq">
                <a:solidFill>
                  <a:srgbClr val="000000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</p:pic>
          <p:pic>
            <p:nvPicPr>
              <p:cNvPr id="11" name="Image 10">
                <a:extLst>
                  <a:ext uri="{FF2B5EF4-FFF2-40B4-BE49-F238E27FC236}">
                    <a16:creationId xmlns:a16="http://schemas.microsoft.com/office/drawing/2014/main" id="{7E5F393C-2EFD-47DD-9CAD-1715A21FE0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6400901" y="3929849"/>
                <a:ext cx="4245774" cy="2349729"/>
              </a:xfrm>
              <a:prstGeom prst="rect">
                <a:avLst/>
              </a:prstGeom>
              <a:ln w="38100" cap="sq">
                <a:solidFill>
                  <a:srgbClr val="000000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</p:pic>
          <p:pic>
            <p:nvPicPr>
              <p:cNvPr id="12" name="Image 11">
                <a:extLst>
                  <a:ext uri="{FF2B5EF4-FFF2-40B4-BE49-F238E27FC236}">
                    <a16:creationId xmlns:a16="http://schemas.microsoft.com/office/drawing/2014/main" id="{30FF7009-62D5-4960-98F0-5B38F41895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hq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15593" y="1649762"/>
                <a:ext cx="2349729" cy="1762297"/>
              </a:xfrm>
              <a:prstGeom prst="rect">
                <a:avLst/>
              </a:prstGeom>
              <a:ln w="38100" cap="sq">
                <a:solidFill>
                  <a:srgbClr val="000000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</p:pic>
        </p:grpSp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813E00AD-38D1-4D5B-B5D9-C53C5CA540B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5568" y="3078695"/>
              <a:ext cx="2701358" cy="2026018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pic>
        <p:nvPicPr>
          <p:cNvPr id="13" name="Image 3">
            <a:extLst>
              <a:ext uri="{FF2B5EF4-FFF2-40B4-BE49-F238E27FC236}">
                <a16:creationId xmlns:a16="http://schemas.microsoft.com/office/drawing/2014/main" id="{66E77BFD-B689-4E70-802D-534CB849FB8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723" y="1998053"/>
            <a:ext cx="3980139" cy="476663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92884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D0F001-2376-4122-A1F2-E78E92F56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L’érosion dans le Morbihan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04BB91-98A9-4BD3-8055-424E6D7B33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676267"/>
            <a:ext cx="8946541" cy="4195481"/>
          </a:xfrm>
        </p:spPr>
        <p:txBody>
          <a:bodyPr/>
          <a:lstStyle/>
          <a:p>
            <a:r>
              <a:rPr lang="fr-FR" dirty="0"/>
              <a:t>Contexte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361106-0DB6-46A5-B217-C48CFC3188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l="1898" t="2444" r="6420" b="6059"/>
          <a:stretch>
            <a:fillRect/>
          </a:stretch>
        </p:blipFill>
        <p:spPr bwMode="auto">
          <a:xfrm>
            <a:off x="113080" y="2415544"/>
            <a:ext cx="5842625" cy="4191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F5E67C8-8B1A-4FA5-87D2-489E96A953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l="1464" t="3077" r="5087" b="2034"/>
          <a:stretch>
            <a:fillRect/>
          </a:stretch>
        </p:blipFill>
        <p:spPr bwMode="auto">
          <a:xfrm>
            <a:off x="6236296" y="2415544"/>
            <a:ext cx="5858563" cy="4195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3346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93E6E835-8361-4D9A-ADB6-C11A815FCBC7}"/>
              </a:ext>
            </a:extLst>
          </p:cNvPr>
          <p:cNvSpPr/>
          <p:nvPr/>
        </p:nvSpPr>
        <p:spPr>
          <a:xfrm>
            <a:off x="127323" y="3429000"/>
            <a:ext cx="12064677" cy="20982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EE6651E8-0C05-4B03-8A41-A3AAC48055AF}"/>
              </a:ext>
            </a:extLst>
          </p:cNvPr>
          <p:cNvSpPr/>
          <p:nvPr/>
        </p:nvSpPr>
        <p:spPr>
          <a:xfrm>
            <a:off x="127323" y="1254534"/>
            <a:ext cx="12064677" cy="20982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BF6D4E3-84D9-4C76-A16F-B6FF8C7B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Existe-t-il des solutions?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ADD7B0B-7EB2-4A49-95A1-509F49A16967}"/>
              </a:ext>
            </a:extLst>
          </p:cNvPr>
          <p:cNvSpPr txBox="1"/>
          <p:nvPr/>
        </p:nvSpPr>
        <p:spPr>
          <a:xfrm>
            <a:off x="127323" y="2048321"/>
            <a:ext cx="3317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Aménagements « en dure »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01576AE-F1DB-43C9-8F42-F45F87AEC0D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930" y="1461363"/>
            <a:ext cx="3123520" cy="176080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BF19EAA-97AF-45A6-BDBC-BE03100FB4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7670" y="1453270"/>
            <a:ext cx="2347745" cy="1760809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6547B0E6-042A-4D47-A6FC-4F865E582D0E}"/>
              </a:ext>
            </a:extLst>
          </p:cNvPr>
          <p:cNvSpPr txBox="1"/>
          <p:nvPr/>
        </p:nvSpPr>
        <p:spPr>
          <a:xfrm>
            <a:off x="408311" y="4230721"/>
            <a:ext cx="28215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Aménagements « soft »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96B6EF3-3E63-475B-9234-BA04453259B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6225" y="1453270"/>
            <a:ext cx="3123521" cy="176080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AC88EFFE-DF97-42FB-A174-6F0BF71276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930" y="3635829"/>
            <a:ext cx="3123520" cy="1760808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28802D74-F0D6-4868-B82C-C2F083C1187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63"/>
          <a:stretch/>
        </p:blipFill>
        <p:spPr>
          <a:xfrm>
            <a:off x="6625578" y="3635829"/>
            <a:ext cx="2596800" cy="1760808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DF8A5029-8060-47D2-AD4B-8C4738D8AF7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0"/>
          <a:stretch/>
        </p:blipFill>
        <p:spPr>
          <a:xfrm>
            <a:off x="9370420" y="3635829"/>
            <a:ext cx="2769326" cy="1760808"/>
          </a:xfrm>
          <a:prstGeom prst="rect">
            <a:avLst/>
          </a:prstGeom>
        </p:spPr>
      </p:pic>
      <p:pic>
        <p:nvPicPr>
          <p:cNvPr id="20" name="Graphique 19" descr="Argent">
            <a:extLst>
              <a:ext uri="{FF2B5EF4-FFF2-40B4-BE49-F238E27FC236}">
                <a16:creationId xmlns:a16="http://schemas.microsoft.com/office/drawing/2014/main" id="{D1AC1B96-8825-48F2-8D49-FD146FDCBDD6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15298" y="2341767"/>
            <a:ext cx="914400" cy="914400"/>
          </a:xfrm>
          <a:prstGeom prst="rect">
            <a:avLst/>
          </a:prstGeom>
        </p:spPr>
      </p:pic>
      <p:pic>
        <p:nvPicPr>
          <p:cNvPr id="22" name="Graphique 21" descr="Pièces">
            <a:extLst>
              <a:ext uri="{FF2B5EF4-FFF2-40B4-BE49-F238E27FC236}">
                <a16:creationId xmlns:a16="http://schemas.microsoft.com/office/drawing/2014/main" id="{DB57F898-8A84-4C78-9A15-7F42347DA8C6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361899" y="4579245"/>
            <a:ext cx="914400" cy="914400"/>
          </a:xfrm>
          <a:prstGeom prst="rect">
            <a:avLst/>
          </a:prstGeom>
        </p:spPr>
      </p:pic>
      <p:pic>
        <p:nvPicPr>
          <p:cNvPr id="23" name="Graphique 22" descr="Argent">
            <a:extLst>
              <a:ext uri="{FF2B5EF4-FFF2-40B4-BE49-F238E27FC236}">
                <a16:creationId xmlns:a16="http://schemas.microsoft.com/office/drawing/2014/main" id="{8E7D80A3-A70C-4B5F-9833-0E1FF536ACEF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876046" y="2333674"/>
            <a:ext cx="914400" cy="914400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FF16FE65-899C-4B59-80FB-5087229F77B7}"/>
              </a:ext>
            </a:extLst>
          </p:cNvPr>
          <p:cNvSpPr txBox="1"/>
          <p:nvPr/>
        </p:nvSpPr>
        <p:spPr>
          <a:xfrm>
            <a:off x="2560917" y="5734095"/>
            <a:ext cx="7070165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dirty="0"/>
              <a:t>Adaptée la gestion à la dynamique naturelle de chaque site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D4F8FB64-7BCA-4E4B-9FA4-3ED2FB023F9C}"/>
              </a:ext>
            </a:extLst>
          </p:cNvPr>
          <p:cNvSpPr txBox="1"/>
          <p:nvPr/>
        </p:nvSpPr>
        <p:spPr>
          <a:xfrm>
            <a:off x="357648" y="6308112"/>
            <a:ext cx="1828203" cy="36933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dirty="0"/>
              <a:t>Connaissance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0492371E-3CC1-4C6D-A710-AD47AD5CD40B}"/>
              </a:ext>
            </a:extLst>
          </p:cNvPr>
          <p:cNvSpPr txBox="1"/>
          <p:nvPr/>
        </p:nvSpPr>
        <p:spPr>
          <a:xfrm>
            <a:off x="9904118" y="6308112"/>
            <a:ext cx="1701929" cy="36933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dirty="0"/>
              <a:t>Concertation</a:t>
            </a:r>
          </a:p>
        </p:txBody>
      </p:sp>
      <p:cxnSp>
        <p:nvCxnSpPr>
          <p:cNvPr id="28" name="Connecteur droit avec flèche 27">
            <a:extLst>
              <a:ext uri="{FF2B5EF4-FFF2-40B4-BE49-F238E27FC236}">
                <a16:creationId xmlns:a16="http://schemas.microsoft.com/office/drawing/2014/main" id="{2768F5A6-F6DB-430E-A3A3-673C7D96150D}"/>
              </a:ext>
            </a:extLst>
          </p:cNvPr>
          <p:cNvCxnSpPr/>
          <p:nvPr/>
        </p:nvCxnSpPr>
        <p:spPr>
          <a:xfrm>
            <a:off x="2699657" y="6492778"/>
            <a:ext cx="6670763" cy="0"/>
          </a:xfrm>
          <a:prstGeom prst="straightConnector1">
            <a:avLst/>
          </a:prstGeom>
          <a:ln w="76200"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210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3F797C-CF1B-4BB8-9500-8CB5A83B3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973" y="127605"/>
            <a:ext cx="11990027" cy="977446"/>
          </a:xfrm>
        </p:spPr>
        <p:txBody>
          <a:bodyPr/>
          <a:lstStyle/>
          <a:p>
            <a:r>
              <a:rPr lang="fr-FR" dirty="0"/>
              <a:t>L’érosion du littoral…Tous concernés!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C765C18-768D-470A-9AEC-D01CE1770A1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928" y="1931307"/>
            <a:ext cx="3194628" cy="18008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C82F88F4-576D-47DE-9F6F-3117FFE0ABAC}"/>
              </a:ext>
            </a:extLst>
          </p:cNvPr>
          <p:cNvSpPr txBox="1"/>
          <p:nvPr/>
        </p:nvSpPr>
        <p:spPr>
          <a:xfrm>
            <a:off x="7866388" y="1466163"/>
            <a:ext cx="4020811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</a:rPr>
              <a:t>Les gestionnaires / élu(e)s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62FD602-C725-42BA-B95F-A9F06A44707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29" y="1495180"/>
            <a:ext cx="3006907" cy="22282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79067ACE-463F-4569-9ADC-DC9FBED8FAB3}"/>
              </a:ext>
            </a:extLst>
          </p:cNvPr>
          <p:cNvSpPr txBox="1"/>
          <p:nvPr/>
        </p:nvSpPr>
        <p:spPr>
          <a:xfrm>
            <a:off x="414545" y="1454874"/>
            <a:ext cx="3637216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</a:rPr>
              <a:t>Les citoyens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2EFE4A7A-429E-43C4-B515-7D5F95DD4867}"/>
              </a:ext>
            </a:extLst>
          </p:cNvPr>
          <p:cNvSpPr/>
          <p:nvPr/>
        </p:nvSpPr>
        <p:spPr>
          <a:xfrm>
            <a:off x="766145" y="3796933"/>
            <a:ext cx="3004801" cy="93697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bg1"/>
                </a:solidFill>
              </a:rPr>
              <a:t>Intégration</a:t>
            </a:r>
            <a:endParaRPr lang="fr-FR" sz="2400" dirty="0">
              <a:solidFill>
                <a:schemeClr val="bg1"/>
              </a:solidFill>
            </a:endParaRP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D0626111-F1B2-4F64-B76B-7D1DCD236135}"/>
              </a:ext>
            </a:extLst>
          </p:cNvPr>
          <p:cNvSpPr/>
          <p:nvPr/>
        </p:nvSpPr>
        <p:spPr>
          <a:xfrm>
            <a:off x="754729" y="4790612"/>
            <a:ext cx="3006907" cy="9708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bg1"/>
                </a:solidFill>
              </a:rPr>
              <a:t>Éducation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213B1744-9FF8-4E42-9FEE-D38D07175942}"/>
              </a:ext>
            </a:extLst>
          </p:cNvPr>
          <p:cNvSpPr/>
          <p:nvPr/>
        </p:nvSpPr>
        <p:spPr>
          <a:xfrm>
            <a:off x="4589742" y="5705267"/>
            <a:ext cx="3016217" cy="853317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32EDD44E-B0B0-42BA-BF24-704AD2F42562}"/>
              </a:ext>
            </a:extLst>
          </p:cNvPr>
          <p:cNvGrpSpPr/>
          <p:nvPr/>
        </p:nvGrpSpPr>
        <p:grpSpPr>
          <a:xfrm>
            <a:off x="4419125" y="3835694"/>
            <a:ext cx="3079900" cy="853317"/>
            <a:chOff x="4589742" y="4899377"/>
            <a:chExt cx="3079900" cy="853317"/>
          </a:xfrm>
        </p:grpSpPr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17DB5336-A26B-47BF-854D-AFEA4ED08C4D}"/>
                </a:ext>
              </a:extLst>
            </p:cNvPr>
            <p:cNvSpPr/>
            <p:nvPr/>
          </p:nvSpPr>
          <p:spPr>
            <a:xfrm>
              <a:off x="4589742" y="4899377"/>
              <a:ext cx="3016217" cy="853317"/>
            </a:xfrm>
            <a:prstGeom prst="ellipse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bg1"/>
                </a:solidFill>
              </a:endParaRPr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5352ADD0-6FBD-49F5-B44E-AD3896CCBFE8}"/>
                </a:ext>
              </a:extLst>
            </p:cNvPr>
            <p:cNvSpPr txBox="1"/>
            <p:nvPr/>
          </p:nvSpPr>
          <p:spPr>
            <a:xfrm>
              <a:off x="4589742" y="4953850"/>
              <a:ext cx="30799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dirty="0">
                  <a:solidFill>
                    <a:schemeClr val="bg1"/>
                  </a:solidFill>
                </a:rPr>
                <a:t>Données</a:t>
              </a:r>
            </a:p>
            <a:p>
              <a:pPr algn="ctr"/>
              <a:r>
                <a:rPr lang="fr-FR" sz="2000" dirty="0">
                  <a:solidFill>
                    <a:schemeClr val="bg1"/>
                  </a:solidFill>
                </a:rPr>
                <a:t> hautes fréquences</a:t>
              </a:r>
            </a:p>
          </p:txBody>
        </p:sp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AE668484-86AA-4B14-BEEE-4681F67CC28C}"/>
              </a:ext>
            </a:extLst>
          </p:cNvPr>
          <p:cNvGrpSpPr/>
          <p:nvPr/>
        </p:nvGrpSpPr>
        <p:grpSpPr>
          <a:xfrm>
            <a:off x="4269442" y="4790612"/>
            <a:ext cx="3336517" cy="853317"/>
            <a:chOff x="4269442" y="4956078"/>
            <a:chExt cx="3336517" cy="853317"/>
          </a:xfrm>
        </p:grpSpPr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3E55C273-89CB-4B39-8DAD-1FD4AE960C2B}"/>
                </a:ext>
              </a:extLst>
            </p:cNvPr>
            <p:cNvSpPr/>
            <p:nvPr/>
          </p:nvSpPr>
          <p:spPr>
            <a:xfrm>
              <a:off x="4419125" y="4956078"/>
              <a:ext cx="3016217" cy="853317"/>
            </a:xfrm>
            <a:prstGeom prst="ellipse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bg1"/>
                </a:solidFill>
              </a:endParaRP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360BF9DA-0522-4DED-9835-A639263EA8CD}"/>
                </a:ext>
              </a:extLst>
            </p:cNvPr>
            <p:cNvSpPr txBox="1"/>
            <p:nvPr/>
          </p:nvSpPr>
          <p:spPr>
            <a:xfrm>
              <a:off x="4269442" y="5033795"/>
              <a:ext cx="33365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dirty="0">
                  <a:solidFill>
                    <a:schemeClr val="bg1"/>
                  </a:solidFill>
                </a:rPr>
                <a:t>Préconisations</a:t>
              </a:r>
            </a:p>
            <a:p>
              <a:pPr algn="ctr"/>
              <a:r>
                <a:rPr lang="fr-FR" sz="2000" dirty="0">
                  <a:solidFill>
                    <a:schemeClr val="bg1"/>
                  </a:solidFill>
                </a:rPr>
                <a:t> d’aménagements</a:t>
              </a:r>
            </a:p>
          </p:txBody>
        </p:sp>
      </p:grpSp>
      <p:pic>
        <p:nvPicPr>
          <p:cNvPr id="17" name="Image 16">
            <a:extLst>
              <a:ext uri="{FF2B5EF4-FFF2-40B4-BE49-F238E27FC236}">
                <a16:creationId xmlns:a16="http://schemas.microsoft.com/office/drawing/2014/main" id="{C7035356-842E-4976-99A9-F73317BBED5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742" y="1653279"/>
            <a:ext cx="2771895" cy="20789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961A5489-B42A-4021-B08F-931A96C8881C}"/>
              </a:ext>
            </a:extLst>
          </p:cNvPr>
          <p:cNvSpPr txBox="1"/>
          <p:nvPr/>
        </p:nvSpPr>
        <p:spPr>
          <a:xfrm>
            <a:off x="4312191" y="1466163"/>
            <a:ext cx="3293768" cy="46166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</a:rPr>
              <a:t>Les chercheurs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0480EF72-1326-42F8-B227-C0D4C1758276}"/>
              </a:ext>
            </a:extLst>
          </p:cNvPr>
          <p:cNvSpPr txBox="1"/>
          <p:nvPr/>
        </p:nvSpPr>
        <p:spPr>
          <a:xfrm>
            <a:off x="5488548" y="5934013"/>
            <a:ext cx="12186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dirty="0">
                <a:solidFill>
                  <a:schemeClr val="bg1"/>
                </a:solidFill>
              </a:rPr>
              <a:t>Diffusion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3CF0258E-CABA-4BF6-B077-BFED7634BDDE}"/>
              </a:ext>
            </a:extLst>
          </p:cNvPr>
          <p:cNvSpPr/>
          <p:nvPr/>
        </p:nvSpPr>
        <p:spPr>
          <a:xfrm>
            <a:off x="8181878" y="3835694"/>
            <a:ext cx="3088477" cy="853317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bg1"/>
                </a:solidFill>
              </a:rPr>
              <a:t>Compréhension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1825BB0A-894D-4ACD-8030-C3B5A9CFBA2F}"/>
              </a:ext>
            </a:extLst>
          </p:cNvPr>
          <p:cNvSpPr/>
          <p:nvPr/>
        </p:nvSpPr>
        <p:spPr>
          <a:xfrm>
            <a:off x="8260900" y="4734166"/>
            <a:ext cx="3016217" cy="853317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7CB4413E-8D49-41C2-8EBB-D9A22BF6A0D4}"/>
              </a:ext>
            </a:extLst>
          </p:cNvPr>
          <p:cNvSpPr/>
          <p:nvPr/>
        </p:nvSpPr>
        <p:spPr>
          <a:xfrm>
            <a:off x="8260900" y="5667952"/>
            <a:ext cx="3016217" cy="853317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436DB11C-8982-4946-A00F-FEB4741431ED}"/>
              </a:ext>
            </a:extLst>
          </p:cNvPr>
          <p:cNvSpPr txBox="1"/>
          <p:nvPr/>
        </p:nvSpPr>
        <p:spPr>
          <a:xfrm>
            <a:off x="8554408" y="4790612"/>
            <a:ext cx="2575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chemeClr val="bg1"/>
                </a:solidFill>
              </a:rPr>
              <a:t>Interventions adaptées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FB1980AB-6CC4-4F91-8DC1-55532C64CEE2}"/>
              </a:ext>
            </a:extLst>
          </p:cNvPr>
          <p:cNvSpPr txBox="1"/>
          <p:nvPr/>
        </p:nvSpPr>
        <p:spPr>
          <a:xfrm>
            <a:off x="8474672" y="5873573"/>
            <a:ext cx="2575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chemeClr val="bg1"/>
                </a:solidFill>
              </a:rPr>
              <a:t>Communication</a:t>
            </a: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828C78B8-48F4-4D3B-A622-E1F406E65A3F}"/>
              </a:ext>
            </a:extLst>
          </p:cNvPr>
          <p:cNvSpPr/>
          <p:nvPr/>
        </p:nvSpPr>
        <p:spPr>
          <a:xfrm>
            <a:off x="670561" y="5818157"/>
            <a:ext cx="3100386" cy="9708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bg1"/>
                </a:solidFill>
              </a:rPr>
              <a:t>Compréhension</a:t>
            </a:r>
          </a:p>
        </p:txBody>
      </p:sp>
    </p:spTree>
    <p:extLst>
      <p:ext uri="{BB962C8B-B14F-4D97-AF65-F5344CB8AC3E}">
        <p14:creationId xmlns:p14="http://schemas.microsoft.com/office/powerpoint/2010/main" val="351413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BD53A6-D262-495C-85C1-5792555E1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491" y="484612"/>
            <a:ext cx="10503670" cy="1087665"/>
          </a:xfrm>
        </p:spPr>
        <p:txBody>
          <a:bodyPr/>
          <a:lstStyle/>
          <a:p>
            <a:r>
              <a:rPr lang="fr-FR" dirty="0"/>
              <a:t>Des observatoires citoyens du littoral (physique)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3C2ABBF-C505-49A8-A5E7-C2BAD62EC4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91" y="1917290"/>
            <a:ext cx="5627519" cy="378444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B71F09B-744B-44E1-A94D-8354254E59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160" y="1917290"/>
            <a:ext cx="6176328" cy="3784445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1A1A9315-B4D8-4762-A3C8-33C65E150CA2}"/>
              </a:ext>
            </a:extLst>
          </p:cNvPr>
          <p:cNvSpPr txBox="1"/>
          <p:nvPr/>
        </p:nvSpPr>
        <p:spPr>
          <a:xfrm>
            <a:off x="2952575" y="6173333"/>
            <a:ext cx="5776869" cy="40011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2000" dirty="0"/>
              <a:t>Diagnostique visuel de l’évolution du littoral</a:t>
            </a:r>
          </a:p>
        </p:txBody>
      </p:sp>
    </p:spTree>
    <p:extLst>
      <p:ext uri="{BB962C8B-B14F-4D97-AF65-F5344CB8AC3E}">
        <p14:creationId xmlns:p14="http://schemas.microsoft.com/office/powerpoint/2010/main" val="92359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74D439-D9AF-40E2-996E-602E8BADB3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laboratoire Géosciences Océan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B7ADECC-67A4-436C-94F6-7B449FC950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2943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61515115-95FB-41E0-86F3-8744438C09D0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1">
            <a:extLst>
              <a:ext uri="{FF2B5EF4-FFF2-40B4-BE49-F238E27FC236}">
                <a16:creationId xmlns:a16="http://schemas.microsoft.com/office/drawing/2014/main" id="{8222A33F-BE2D-4D69-92A0-5DF8B17BAACA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49843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 useBgFill="1">
        <p:nvSpPr>
          <p:cNvPr id="33" name="Freeform: Shape 32">
            <a:extLst>
              <a:ext uri="{FF2B5EF4-FFF2-40B4-BE49-F238E27FC236}">
                <a16:creationId xmlns:a16="http://schemas.microsoft.com/office/drawing/2014/main" id="{CE1C74D0-9609-468A-9597-5D87C8A42B58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5998731" y="664312"/>
            <a:ext cx="6858001" cy="5529377"/>
          </a:xfrm>
          <a:custGeom>
            <a:avLst/>
            <a:gdLst>
              <a:gd name="connsiteX0" fmla="*/ 6858001 w 6858001"/>
              <a:gd name="connsiteY0" fmla="*/ 1177 h 5529377"/>
              <a:gd name="connsiteX1" fmla="*/ 6858001 w 6858001"/>
              <a:gd name="connsiteY1" fmla="*/ 1344715 h 5529377"/>
              <a:gd name="connsiteX2" fmla="*/ 6858000 w 6858001"/>
              <a:gd name="connsiteY2" fmla="*/ 1344715 h 5529377"/>
              <a:gd name="connsiteX3" fmla="*/ 6858000 w 6858001"/>
              <a:gd name="connsiteY3" fmla="*/ 5529377 h 5529377"/>
              <a:gd name="connsiteX4" fmla="*/ 0 w 6858001"/>
              <a:gd name="connsiteY4" fmla="*/ 5529376 h 5529377"/>
              <a:gd name="connsiteX5" fmla="*/ 0 w 6858001"/>
              <a:gd name="connsiteY5" fmla="*/ 891096 h 5529377"/>
              <a:gd name="connsiteX6" fmla="*/ 1 w 6858001"/>
              <a:gd name="connsiteY6" fmla="*/ 891096 h 5529377"/>
              <a:gd name="connsiteX7" fmla="*/ 1 w 6858001"/>
              <a:gd name="connsiteY7" fmla="*/ 0 h 5529377"/>
              <a:gd name="connsiteX8" fmla="*/ 40463 w 6858001"/>
              <a:gd name="connsiteY8" fmla="*/ 5883 h 5529377"/>
              <a:gd name="connsiteX9" fmla="*/ 159107 w 6858001"/>
              <a:gd name="connsiteY9" fmla="*/ 23196 h 5529377"/>
              <a:gd name="connsiteX10" fmla="*/ 245518 w 6858001"/>
              <a:gd name="connsiteY10" fmla="*/ 35299 h 5529377"/>
              <a:gd name="connsiteX11" fmla="*/ 348388 w 6858001"/>
              <a:gd name="connsiteY11" fmla="*/ 48073 h 5529377"/>
              <a:gd name="connsiteX12" fmla="*/ 470460 w 6858001"/>
              <a:gd name="connsiteY12" fmla="*/ 63369 h 5529377"/>
              <a:gd name="connsiteX13" fmla="*/ 605563 w 6858001"/>
              <a:gd name="connsiteY13" fmla="*/ 79506 h 5529377"/>
              <a:gd name="connsiteX14" fmla="*/ 757810 w 6858001"/>
              <a:gd name="connsiteY14" fmla="*/ 96483 h 5529377"/>
              <a:gd name="connsiteX15" fmla="*/ 923774 w 6858001"/>
              <a:gd name="connsiteY15" fmla="*/ 114469 h 5529377"/>
              <a:gd name="connsiteX16" fmla="*/ 1104139 w 6858001"/>
              <a:gd name="connsiteY16" fmla="*/ 132454 h 5529377"/>
              <a:gd name="connsiteX17" fmla="*/ 1296163 w 6858001"/>
              <a:gd name="connsiteY17" fmla="*/ 150776 h 5529377"/>
              <a:gd name="connsiteX18" fmla="*/ 1503275 w 6858001"/>
              <a:gd name="connsiteY18" fmla="*/ 167753 h 5529377"/>
              <a:gd name="connsiteX19" fmla="*/ 1719988 w 6858001"/>
              <a:gd name="connsiteY19" fmla="*/ 184058 h 5529377"/>
              <a:gd name="connsiteX20" fmla="*/ 1949045 w 6858001"/>
              <a:gd name="connsiteY20" fmla="*/ 198849 h 5529377"/>
              <a:gd name="connsiteX21" fmla="*/ 2187703 w 6858001"/>
              <a:gd name="connsiteY21" fmla="*/ 212969 h 5529377"/>
              <a:gd name="connsiteX22" fmla="*/ 2436649 w 6858001"/>
              <a:gd name="connsiteY22" fmla="*/ 226248 h 5529377"/>
              <a:gd name="connsiteX23" fmla="*/ 2564208 w 6858001"/>
              <a:gd name="connsiteY23" fmla="*/ 230955 h 5529377"/>
              <a:gd name="connsiteX24" fmla="*/ 2694509 w 6858001"/>
              <a:gd name="connsiteY24" fmla="*/ 236165 h 5529377"/>
              <a:gd name="connsiteX25" fmla="*/ 2826868 w 6858001"/>
              <a:gd name="connsiteY25" fmla="*/ 241040 h 5529377"/>
              <a:gd name="connsiteX26" fmla="*/ 2959914 w 6858001"/>
              <a:gd name="connsiteY26" fmla="*/ 244234 h 5529377"/>
              <a:gd name="connsiteX27" fmla="*/ 3095702 w 6858001"/>
              <a:gd name="connsiteY27" fmla="*/ 247091 h 5529377"/>
              <a:gd name="connsiteX28" fmla="*/ 3232862 w 6858001"/>
              <a:gd name="connsiteY28" fmla="*/ 250117 h 5529377"/>
              <a:gd name="connsiteX29" fmla="*/ 3372765 w 6858001"/>
              <a:gd name="connsiteY29" fmla="*/ 252134 h 5529377"/>
              <a:gd name="connsiteX30" fmla="*/ 3514040 w 6858001"/>
              <a:gd name="connsiteY30" fmla="*/ 252134 h 5529377"/>
              <a:gd name="connsiteX31" fmla="*/ 3656686 w 6858001"/>
              <a:gd name="connsiteY31" fmla="*/ 253142 h 5529377"/>
              <a:gd name="connsiteX32" fmla="*/ 3800704 w 6858001"/>
              <a:gd name="connsiteY32" fmla="*/ 252134 h 5529377"/>
              <a:gd name="connsiteX33" fmla="*/ 3946780 w 6858001"/>
              <a:gd name="connsiteY33" fmla="*/ 250117 h 5529377"/>
              <a:gd name="connsiteX34" fmla="*/ 4092855 w 6858001"/>
              <a:gd name="connsiteY34" fmla="*/ 248268 h 5529377"/>
              <a:gd name="connsiteX35" fmla="*/ 4240988 w 6858001"/>
              <a:gd name="connsiteY35" fmla="*/ 244234 h 5529377"/>
              <a:gd name="connsiteX36" fmla="*/ 4390492 w 6858001"/>
              <a:gd name="connsiteY36" fmla="*/ 240032 h 5529377"/>
              <a:gd name="connsiteX37" fmla="*/ 4539997 w 6858001"/>
              <a:gd name="connsiteY37" fmla="*/ 235157 h 5529377"/>
              <a:gd name="connsiteX38" fmla="*/ 4690873 w 6858001"/>
              <a:gd name="connsiteY38" fmla="*/ 228266 h 5529377"/>
              <a:gd name="connsiteX39" fmla="*/ 4843120 w 6858001"/>
              <a:gd name="connsiteY39" fmla="*/ 220029 h 5529377"/>
              <a:gd name="connsiteX40" fmla="*/ 4996054 w 6858001"/>
              <a:gd name="connsiteY40" fmla="*/ 212129 h 5529377"/>
              <a:gd name="connsiteX41" fmla="*/ 5148987 w 6858001"/>
              <a:gd name="connsiteY41" fmla="*/ 202044 h 5529377"/>
              <a:gd name="connsiteX42" fmla="*/ 5303978 w 6858001"/>
              <a:gd name="connsiteY42" fmla="*/ 189941 h 5529377"/>
              <a:gd name="connsiteX43" fmla="*/ 5456911 w 6858001"/>
              <a:gd name="connsiteY43" fmla="*/ 177839 h 5529377"/>
              <a:gd name="connsiteX44" fmla="*/ 5612588 w 6858001"/>
              <a:gd name="connsiteY44" fmla="*/ 163887 h 5529377"/>
              <a:gd name="connsiteX45" fmla="*/ 5768950 w 6858001"/>
              <a:gd name="connsiteY45" fmla="*/ 148591 h 5529377"/>
              <a:gd name="connsiteX46" fmla="*/ 5923255 w 6858001"/>
              <a:gd name="connsiteY46" fmla="*/ 132455 h 5529377"/>
              <a:gd name="connsiteX47" fmla="*/ 6079618 w 6858001"/>
              <a:gd name="connsiteY47" fmla="*/ 113629 h 5529377"/>
              <a:gd name="connsiteX48" fmla="*/ 6235294 w 6858001"/>
              <a:gd name="connsiteY48" fmla="*/ 93458 h 5529377"/>
              <a:gd name="connsiteX49" fmla="*/ 6391657 w 6858001"/>
              <a:gd name="connsiteY49" fmla="*/ 73455 h 5529377"/>
              <a:gd name="connsiteX50" fmla="*/ 6547333 w 6858001"/>
              <a:gd name="connsiteY50" fmla="*/ 50091 h 5529377"/>
              <a:gd name="connsiteX51" fmla="*/ 6702324 w 6858001"/>
              <a:gd name="connsiteY51" fmla="*/ 26222 h 5529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858001" h="5529377">
                <a:moveTo>
                  <a:pt x="6858001" y="1177"/>
                </a:moveTo>
                <a:lnTo>
                  <a:pt x="6858001" y="1344715"/>
                </a:lnTo>
                <a:lnTo>
                  <a:pt x="6858000" y="1344715"/>
                </a:lnTo>
                <a:lnTo>
                  <a:pt x="6858000" y="5529377"/>
                </a:lnTo>
                <a:lnTo>
                  <a:pt x="0" y="5529376"/>
                </a:lnTo>
                <a:lnTo>
                  <a:pt x="0" y="891096"/>
                </a:lnTo>
                <a:lnTo>
                  <a:pt x="1" y="891096"/>
                </a:lnTo>
                <a:lnTo>
                  <a:pt x="1" y="0"/>
                </a:lnTo>
                <a:lnTo>
                  <a:pt x="40463" y="5883"/>
                </a:lnTo>
                <a:lnTo>
                  <a:pt x="159107" y="23196"/>
                </a:lnTo>
                <a:lnTo>
                  <a:pt x="245518" y="35299"/>
                </a:lnTo>
                <a:lnTo>
                  <a:pt x="348388" y="48073"/>
                </a:lnTo>
                <a:lnTo>
                  <a:pt x="470460" y="63369"/>
                </a:lnTo>
                <a:lnTo>
                  <a:pt x="605563" y="79506"/>
                </a:lnTo>
                <a:lnTo>
                  <a:pt x="757810" y="96483"/>
                </a:lnTo>
                <a:lnTo>
                  <a:pt x="923774" y="114469"/>
                </a:lnTo>
                <a:lnTo>
                  <a:pt x="1104139" y="132454"/>
                </a:lnTo>
                <a:lnTo>
                  <a:pt x="1296163" y="150776"/>
                </a:lnTo>
                <a:lnTo>
                  <a:pt x="1503275" y="167753"/>
                </a:lnTo>
                <a:lnTo>
                  <a:pt x="1719988" y="184058"/>
                </a:lnTo>
                <a:lnTo>
                  <a:pt x="1949045" y="198849"/>
                </a:lnTo>
                <a:lnTo>
                  <a:pt x="2187703" y="212969"/>
                </a:lnTo>
                <a:lnTo>
                  <a:pt x="2436649" y="226248"/>
                </a:lnTo>
                <a:lnTo>
                  <a:pt x="2564208" y="230955"/>
                </a:lnTo>
                <a:lnTo>
                  <a:pt x="2694509" y="236165"/>
                </a:lnTo>
                <a:lnTo>
                  <a:pt x="2826868" y="241040"/>
                </a:lnTo>
                <a:lnTo>
                  <a:pt x="2959914" y="244234"/>
                </a:lnTo>
                <a:lnTo>
                  <a:pt x="3095702" y="247091"/>
                </a:lnTo>
                <a:lnTo>
                  <a:pt x="3232862" y="250117"/>
                </a:lnTo>
                <a:lnTo>
                  <a:pt x="3372765" y="252134"/>
                </a:lnTo>
                <a:lnTo>
                  <a:pt x="3514040" y="252134"/>
                </a:lnTo>
                <a:lnTo>
                  <a:pt x="3656686" y="253142"/>
                </a:lnTo>
                <a:lnTo>
                  <a:pt x="3800704" y="252134"/>
                </a:lnTo>
                <a:lnTo>
                  <a:pt x="3946780" y="250117"/>
                </a:lnTo>
                <a:lnTo>
                  <a:pt x="4092855" y="248268"/>
                </a:lnTo>
                <a:lnTo>
                  <a:pt x="4240988" y="244234"/>
                </a:lnTo>
                <a:lnTo>
                  <a:pt x="4390492" y="240032"/>
                </a:lnTo>
                <a:lnTo>
                  <a:pt x="4539997" y="235157"/>
                </a:lnTo>
                <a:lnTo>
                  <a:pt x="4690873" y="228266"/>
                </a:lnTo>
                <a:lnTo>
                  <a:pt x="4843120" y="220029"/>
                </a:lnTo>
                <a:lnTo>
                  <a:pt x="4996054" y="212129"/>
                </a:lnTo>
                <a:lnTo>
                  <a:pt x="5148987" y="202044"/>
                </a:lnTo>
                <a:lnTo>
                  <a:pt x="5303978" y="189941"/>
                </a:lnTo>
                <a:lnTo>
                  <a:pt x="5456911" y="177839"/>
                </a:lnTo>
                <a:lnTo>
                  <a:pt x="5612588" y="163887"/>
                </a:lnTo>
                <a:lnTo>
                  <a:pt x="5768950" y="148591"/>
                </a:lnTo>
                <a:lnTo>
                  <a:pt x="5923255" y="132455"/>
                </a:lnTo>
                <a:lnTo>
                  <a:pt x="6079618" y="113629"/>
                </a:lnTo>
                <a:lnTo>
                  <a:pt x="6235294" y="93458"/>
                </a:lnTo>
                <a:lnTo>
                  <a:pt x="6391657" y="73455"/>
                </a:lnTo>
                <a:lnTo>
                  <a:pt x="6547333" y="50091"/>
                </a:lnTo>
                <a:lnTo>
                  <a:pt x="6702324" y="26222"/>
                </a:lnTo>
                <a:close/>
              </a:path>
            </a:pathLst>
          </a:custGeom>
          <a:ln>
            <a:noFill/>
          </a:ln>
        </p:spPr>
      </p:sp>
      <p:pic>
        <p:nvPicPr>
          <p:cNvPr id="24" name="Image 3">
            <a:extLst>
              <a:ext uri="{FF2B5EF4-FFF2-40B4-BE49-F238E27FC236}">
                <a16:creationId xmlns:a16="http://schemas.microsoft.com/office/drawing/2014/main" id="{66E77BFD-B689-4E70-802D-534CB849FB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3742" y="1045682"/>
            <a:ext cx="3980139" cy="4766633"/>
          </a:xfrm>
          <a:prstGeom prst="rect">
            <a:avLst/>
          </a:prstGeom>
          <a:effectLst/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C137128D-E594-4905-9F76-E385F0831D60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461D637-9D89-406C-B952-7469B1ED2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789" y="426888"/>
            <a:ext cx="5616217" cy="1622321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chemeClr val="bg2"/>
                </a:solidFill>
              </a:rPr>
              <a:t>Un suivi physique du littoral par des mesures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A5BD0DB-D96C-40F1-8D27-747367ED69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1" y="2438400"/>
            <a:ext cx="5616216" cy="3785419"/>
          </a:xfrm>
        </p:spPr>
        <p:txBody>
          <a:bodyPr>
            <a:normAutofit/>
          </a:bodyPr>
          <a:lstStyle/>
          <a:p>
            <a:endParaRPr lang="fr-FR">
              <a:solidFill>
                <a:srgbClr val="FFFFFF"/>
              </a:solidFill>
            </a:endParaRP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1F55B533-F533-4716-957D-6C5DFA8ABA31}"/>
              </a:ext>
            </a:extLst>
          </p:cNvPr>
          <p:cNvGrpSpPr/>
          <p:nvPr/>
        </p:nvGrpSpPr>
        <p:grpSpPr>
          <a:xfrm>
            <a:off x="270302" y="2049210"/>
            <a:ext cx="6335639" cy="4808790"/>
            <a:chOff x="4955568" y="1649762"/>
            <a:chExt cx="7261107" cy="5577839"/>
          </a:xfrm>
        </p:grpSpPr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413ABA6B-F7FA-4A10-B850-51C6F7E35A74}"/>
                </a:ext>
              </a:extLst>
            </p:cNvPr>
            <p:cNvGrpSpPr/>
            <p:nvPr/>
          </p:nvGrpSpPr>
          <p:grpSpPr>
            <a:xfrm>
              <a:off x="4955568" y="1649762"/>
              <a:ext cx="7261107" cy="5577839"/>
              <a:chOff x="4955568" y="1649762"/>
              <a:chExt cx="7261107" cy="5577839"/>
            </a:xfrm>
          </p:grpSpPr>
          <p:pic>
            <p:nvPicPr>
              <p:cNvPr id="28" name="Image 27">
                <a:extLst>
                  <a:ext uri="{FF2B5EF4-FFF2-40B4-BE49-F238E27FC236}">
                    <a16:creationId xmlns:a16="http://schemas.microsoft.com/office/drawing/2014/main" id="{99121A95-D360-4127-90DC-E76EB8620CF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54" t="27258" r="14818" b="12882"/>
              <a:stretch/>
            </p:blipFill>
            <p:spPr>
              <a:xfrm>
                <a:off x="4955568" y="5160716"/>
                <a:ext cx="2939535" cy="1651120"/>
              </a:xfrm>
              <a:prstGeom prst="rect">
                <a:avLst/>
              </a:prstGeom>
              <a:ln w="38100" cap="sq">
                <a:solidFill>
                  <a:srgbClr val="000000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</p:pic>
          <p:pic>
            <p:nvPicPr>
              <p:cNvPr id="30" name="Image 29">
                <a:extLst>
                  <a:ext uri="{FF2B5EF4-FFF2-40B4-BE49-F238E27FC236}">
                    <a16:creationId xmlns:a16="http://schemas.microsoft.com/office/drawing/2014/main" id="{82D70D73-54BC-48A3-8001-095EE561E7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55569" y="1649762"/>
                <a:ext cx="2776029" cy="2082021"/>
              </a:xfrm>
              <a:prstGeom prst="rect">
                <a:avLst/>
              </a:prstGeom>
              <a:ln w="38100" cap="sq">
                <a:solidFill>
                  <a:srgbClr val="000000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</p:pic>
          <p:pic>
            <p:nvPicPr>
              <p:cNvPr id="32" name="Image 31">
                <a:extLst>
                  <a:ext uri="{FF2B5EF4-FFF2-40B4-BE49-F238E27FC236}">
                    <a16:creationId xmlns:a16="http://schemas.microsoft.com/office/drawing/2014/main" id="{DFE105DF-BEA3-4D17-B94B-1594E95733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40000" contrast="-4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16200000">
                <a:off x="8787735" y="2327350"/>
                <a:ext cx="4081852" cy="2726677"/>
              </a:xfrm>
              <a:prstGeom prst="rect">
                <a:avLst/>
              </a:prstGeom>
              <a:ln w="38100" cap="sq">
                <a:solidFill>
                  <a:srgbClr val="000000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</p:pic>
          <p:pic>
            <p:nvPicPr>
              <p:cNvPr id="34" name="Image 33">
                <a:extLst>
                  <a:ext uri="{FF2B5EF4-FFF2-40B4-BE49-F238E27FC236}">
                    <a16:creationId xmlns:a16="http://schemas.microsoft.com/office/drawing/2014/main" id="{18A001EB-2DDE-4B0F-9C5B-7B58669FB7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40647" y="4809371"/>
                <a:ext cx="2776028" cy="2082021"/>
              </a:xfrm>
              <a:prstGeom prst="rect">
                <a:avLst/>
              </a:prstGeom>
              <a:ln w="38100" cap="sq">
                <a:solidFill>
                  <a:srgbClr val="000000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</p:pic>
          <p:pic>
            <p:nvPicPr>
              <p:cNvPr id="36" name="Image 35">
                <a:extLst>
                  <a:ext uri="{FF2B5EF4-FFF2-40B4-BE49-F238E27FC236}">
                    <a16:creationId xmlns:a16="http://schemas.microsoft.com/office/drawing/2014/main" id="{7E5F393C-2EFD-47DD-9CAD-1715A21FE0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6400901" y="3929849"/>
                <a:ext cx="4245774" cy="2349729"/>
              </a:xfrm>
              <a:prstGeom prst="rect">
                <a:avLst/>
              </a:prstGeom>
              <a:ln w="38100" cap="sq">
                <a:solidFill>
                  <a:srgbClr val="000000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</p:pic>
          <p:pic>
            <p:nvPicPr>
              <p:cNvPr id="37" name="Image 36">
                <a:extLst>
                  <a:ext uri="{FF2B5EF4-FFF2-40B4-BE49-F238E27FC236}">
                    <a16:creationId xmlns:a16="http://schemas.microsoft.com/office/drawing/2014/main" id="{30FF7009-62D5-4960-98F0-5B38F41895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hqprint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15593" y="1649762"/>
                <a:ext cx="2349729" cy="1762297"/>
              </a:xfrm>
              <a:prstGeom prst="rect">
                <a:avLst/>
              </a:prstGeom>
              <a:ln w="38100" cap="sq">
                <a:solidFill>
                  <a:srgbClr val="000000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</p:pic>
        </p:grpSp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813E00AD-38D1-4D5B-B5D9-C53C5CA540B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5568" y="3078695"/>
              <a:ext cx="2701358" cy="2026018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2585433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B3A0469-2AE0-4636-9627-B0C04D031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298" y="564029"/>
            <a:ext cx="9404723" cy="1400530"/>
          </a:xfrm>
        </p:spPr>
        <p:txBody>
          <a:bodyPr/>
          <a:lstStyle/>
          <a:p>
            <a:r>
              <a:rPr lang="fr-FR" dirty="0"/>
              <a:t>L’Observatoire Citoyen du Littoral Morbihannais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4CE7C55-5FD7-445E-B099-4F36757F23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87051" y="3219126"/>
            <a:ext cx="3927566" cy="2327493"/>
          </a:xfrm>
        </p:spPr>
        <p:txBody>
          <a:bodyPr>
            <a:normAutofit fontScale="92500" lnSpcReduction="20000"/>
          </a:bodyPr>
          <a:lstStyle/>
          <a:p>
            <a:r>
              <a:rPr lang="fr-FR" sz="1800" dirty="0"/>
              <a:t>Taux de recule des falaises</a:t>
            </a:r>
          </a:p>
          <a:p>
            <a:r>
              <a:rPr lang="fr-FR" sz="1800" dirty="0"/>
              <a:t>Battement sédimentaire</a:t>
            </a:r>
          </a:p>
          <a:p>
            <a:r>
              <a:rPr lang="fr-FR" sz="1800" dirty="0"/>
              <a:t>Impact d’évènements ponctuels</a:t>
            </a:r>
          </a:p>
          <a:p>
            <a:r>
              <a:rPr lang="fr-FR" sz="1800" dirty="0"/>
              <a:t>Résilience d’une système</a:t>
            </a:r>
          </a:p>
          <a:p>
            <a:r>
              <a:rPr lang="fr-FR" sz="1800" dirty="0"/>
              <a:t>Captage éolien</a:t>
            </a:r>
          </a:p>
          <a:p>
            <a:r>
              <a:rPr lang="fr-FR" sz="1800" dirty="0"/>
              <a:t>Avancée de la végétation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F022ABC-1074-461B-B4AC-FA3443F5B0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8" t="24692" r="58484" b="52428"/>
          <a:stretch/>
        </p:blipFill>
        <p:spPr>
          <a:xfrm>
            <a:off x="177383" y="2697349"/>
            <a:ext cx="7677273" cy="3324428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FF1A0521-F5B0-41FA-82F0-FDB989B0F6E5}"/>
              </a:ext>
            </a:extLst>
          </p:cNvPr>
          <p:cNvSpPr txBox="1"/>
          <p:nvPr/>
        </p:nvSpPr>
        <p:spPr>
          <a:xfrm>
            <a:off x="6183084" y="2210228"/>
            <a:ext cx="5686698" cy="40011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2000" dirty="0"/>
              <a:t>De la données scientifiquement exploitables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D4D6118-3357-44DF-BE11-5F0D820F7B29}"/>
              </a:ext>
            </a:extLst>
          </p:cNvPr>
          <p:cNvSpPr txBox="1"/>
          <p:nvPr/>
        </p:nvSpPr>
        <p:spPr>
          <a:xfrm>
            <a:off x="6441131" y="6086828"/>
            <a:ext cx="5686698" cy="707886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2000" dirty="0"/>
              <a:t>Pour surveiller l’évolution du trait de côte et évaluer les impacts des aménagements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3B3AEFE-BED9-41B2-92F8-1AE425E7E70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2" y="61827"/>
            <a:ext cx="822136" cy="9860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8915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868</TotalTime>
  <Words>837</Words>
  <Application>Microsoft Office PowerPoint</Application>
  <PresentationFormat>Grand écran</PresentationFormat>
  <Paragraphs>218</Paragraphs>
  <Slides>25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31" baseType="lpstr">
      <vt:lpstr>Arial</vt:lpstr>
      <vt:lpstr>Calibri</vt:lpstr>
      <vt:lpstr>Century Gothic</vt:lpstr>
      <vt:lpstr>Wingdings</vt:lpstr>
      <vt:lpstr>Wingdings 3</vt:lpstr>
      <vt:lpstr>Ion</vt:lpstr>
      <vt:lpstr>L’Observatoire Citoyen du Littoral Morbihannais - Présentation et Résultats</vt:lpstr>
      <vt:lpstr>L’érosion dans le Morbihan</vt:lpstr>
      <vt:lpstr>L’érosion dans le Morbihan</vt:lpstr>
      <vt:lpstr>Existe-t-il des solutions?</vt:lpstr>
      <vt:lpstr>L’érosion du littoral…Tous concernés!</vt:lpstr>
      <vt:lpstr>Des observatoires citoyens du littoral (physique)</vt:lpstr>
      <vt:lpstr>Le laboratoire Géosciences Océan</vt:lpstr>
      <vt:lpstr>Un suivi physique du littoral par des mesures</vt:lpstr>
      <vt:lpstr>L’Observatoire Citoyen du Littoral Morbihannais</vt:lpstr>
      <vt:lpstr>La génèse de l’OCLM</vt:lpstr>
      <vt:lpstr>Une collaboration entre différentes structures</vt:lpstr>
      <vt:lpstr>Un observatoire à ambition Morbihannaise</vt:lpstr>
      <vt:lpstr>Un réseau à ambition Morbihannaise</vt:lpstr>
      <vt:lpstr>En cours de développement…</vt:lpstr>
      <vt:lpstr>Le site participatif de Kerjouanno</vt:lpstr>
      <vt:lpstr>Une plage expérimentale</vt:lpstr>
      <vt:lpstr>Présentation PowerPoint</vt:lpstr>
      <vt:lpstr>Des protocoles « simples » mais pas « simplistes »</vt:lpstr>
      <vt:lpstr>Résultats de la mesure du battement sédimentaire</vt:lpstr>
      <vt:lpstr>Résultat de l’évaluation du captage éolien</vt:lpstr>
      <vt:lpstr>Estimation du recouvrement végétal</vt:lpstr>
      <vt:lpstr>Carte de conclusion d’évaluation des aménagements pour 2016-2017</vt:lpstr>
      <vt:lpstr>Un nouveau rechargement en algues le 27/11/2017</vt:lpstr>
      <vt:lpstr>Les nouveaux sites de suivi citoyen</vt:lpstr>
      <vt:lpstr>Merci pour votre attention et à très bientôt avec l’OCLM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Deuxième rencontre sur les sciences participatives et la dynamique du littoral Morbihannais</dc:title>
  <dc:creator>PofficeD3dv</dc:creator>
  <cp:lastModifiedBy>Julia Cochet</cp:lastModifiedBy>
  <cp:revision>59</cp:revision>
  <cp:lastPrinted>2017-12-05T15:56:02Z</cp:lastPrinted>
  <dcterms:created xsi:type="dcterms:W3CDTF">2017-11-30T14:42:37Z</dcterms:created>
  <dcterms:modified xsi:type="dcterms:W3CDTF">2017-12-13T10:55:29Z</dcterms:modified>
</cp:coreProperties>
</file>