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95" r:id="rId2"/>
    <p:sldId id="269" r:id="rId3"/>
    <p:sldId id="307" r:id="rId4"/>
    <p:sldId id="308" r:id="rId5"/>
    <p:sldId id="310" r:id="rId6"/>
    <p:sldId id="309" r:id="rId7"/>
    <p:sldId id="311" r:id="rId8"/>
    <p:sldId id="312" r:id="rId9"/>
    <p:sldId id="313" r:id="rId10"/>
    <p:sldId id="314" r:id="rId11"/>
    <p:sldId id="315" r:id="rId12"/>
    <p:sldId id="316" r:id="rId13"/>
    <p:sldId id="298" r:id="rId14"/>
    <p:sldId id="304" r:id="rId15"/>
    <p:sldId id="306" r:id="rId16"/>
    <p:sldId id="301" r:id="rId17"/>
    <p:sldId id="317" r:id="rId18"/>
    <p:sldId id="300" r:id="rId19"/>
    <p:sldId id="302" r:id="rId20"/>
  </p:sldIdLst>
  <p:sldSz cx="9144000" cy="6858000" type="screen4x3"/>
  <p:notesSz cx="7099300" cy="10234613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00"/>
    <a:srgbClr val="003C78"/>
    <a:srgbClr val="93939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21" d="100"/>
          <a:sy n="121" d="100"/>
        </p:scale>
        <p:origin x="1560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9FDFF-640F-4DB2-BAB6-DA6082F13EF0}" type="datetimeFigureOut">
              <a:rPr lang="fr-FR" smtClean="0"/>
              <a:pPr/>
              <a:t>09/10/2017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419DE7-90C4-4B78-897B-8C92333F7525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9FDFF-640F-4DB2-BAB6-DA6082F13EF0}" type="datetimeFigureOut">
              <a:rPr lang="fr-FR" smtClean="0"/>
              <a:pPr/>
              <a:t>09/10/2017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419DE7-90C4-4B78-897B-8C92333F7525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9FDFF-640F-4DB2-BAB6-DA6082F13EF0}" type="datetimeFigureOut">
              <a:rPr lang="fr-FR" smtClean="0"/>
              <a:pPr/>
              <a:t>09/10/2017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419DE7-90C4-4B78-897B-8C92333F7525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9FDFF-640F-4DB2-BAB6-DA6082F13EF0}" type="datetimeFigureOut">
              <a:rPr lang="fr-FR" smtClean="0"/>
              <a:pPr/>
              <a:t>09/10/2017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419DE7-90C4-4B78-897B-8C92333F7525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9FDFF-640F-4DB2-BAB6-DA6082F13EF0}" type="datetimeFigureOut">
              <a:rPr lang="fr-FR" smtClean="0"/>
              <a:pPr/>
              <a:t>09/10/2017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419DE7-90C4-4B78-897B-8C92333F7525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9FDFF-640F-4DB2-BAB6-DA6082F13EF0}" type="datetimeFigureOut">
              <a:rPr lang="fr-FR" smtClean="0"/>
              <a:pPr/>
              <a:t>09/10/2017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419DE7-90C4-4B78-897B-8C92333F7525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9FDFF-640F-4DB2-BAB6-DA6082F13EF0}" type="datetimeFigureOut">
              <a:rPr lang="fr-FR" smtClean="0"/>
              <a:pPr/>
              <a:t>09/10/2017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419DE7-90C4-4B78-897B-8C92333F7525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9FDFF-640F-4DB2-BAB6-DA6082F13EF0}" type="datetimeFigureOut">
              <a:rPr lang="fr-FR" smtClean="0"/>
              <a:pPr/>
              <a:t>09/10/2017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419DE7-90C4-4B78-897B-8C92333F7525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9FDFF-640F-4DB2-BAB6-DA6082F13EF0}" type="datetimeFigureOut">
              <a:rPr lang="fr-FR" smtClean="0"/>
              <a:pPr/>
              <a:t>09/10/2017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419DE7-90C4-4B78-897B-8C92333F7525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9FDFF-640F-4DB2-BAB6-DA6082F13EF0}" type="datetimeFigureOut">
              <a:rPr lang="fr-FR" smtClean="0"/>
              <a:pPr/>
              <a:t>09/10/2017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419DE7-90C4-4B78-897B-8C92333F7525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9FDFF-640F-4DB2-BAB6-DA6082F13EF0}" type="datetimeFigureOut">
              <a:rPr lang="fr-FR" smtClean="0"/>
              <a:pPr/>
              <a:t>09/10/2017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419DE7-90C4-4B78-897B-8C92333F7525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F9FDFF-640F-4DB2-BAB6-DA6082F13EF0}" type="datetimeFigureOut">
              <a:rPr lang="fr-FR" smtClean="0"/>
              <a:pPr/>
              <a:t>09/10/2017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419DE7-90C4-4B78-897B-8C92333F7525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bretagne.kalideos.fr/drupal/" TargetMode="Externa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67544" y="1484784"/>
            <a:ext cx="842493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fr-FR" dirty="0" smtClean="0"/>
          </a:p>
          <a:p>
            <a:endParaRPr lang="fr-FR" dirty="0"/>
          </a:p>
        </p:txBody>
      </p:sp>
      <p:pic>
        <p:nvPicPr>
          <p:cNvPr id="5" name="Image 4" descr="2015-10-21_12h21_00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252520" cy="1198756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0" y="1789090"/>
            <a:ext cx="9144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3600" b="1" dirty="0" smtClean="0">
                <a:solidFill>
                  <a:schemeClr val="tx2"/>
                </a:solidFill>
              </a:rPr>
              <a:t>COPIL - KALIDEOS Bretagne</a:t>
            </a:r>
          </a:p>
        </p:txBody>
      </p:sp>
      <p:sp>
        <p:nvSpPr>
          <p:cNvPr id="3" name="ZoneTexte 2"/>
          <p:cNvSpPr txBox="1"/>
          <p:nvPr/>
        </p:nvSpPr>
        <p:spPr>
          <a:xfrm>
            <a:off x="3447846" y="2841107"/>
            <a:ext cx="2248308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dirty="0" smtClean="0"/>
              <a:t>Thomas </a:t>
            </a:r>
            <a:r>
              <a:rPr lang="fr-FR" dirty="0" err="1" smtClean="0"/>
              <a:t>Houet</a:t>
            </a:r>
            <a:endParaRPr lang="fr-FR" dirty="0" smtClean="0"/>
          </a:p>
          <a:p>
            <a:pPr algn="ctr"/>
            <a:r>
              <a:rPr lang="fr-FR" dirty="0" smtClean="0"/>
              <a:t>Laurence Hubert-</a:t>
            </a:r>
            <a:r>
              <a:rPr lang="fr-FR" dirty="0" err="1" smtClean="0"/>
              <a:t>Moy</a:t>
            </a:r>
            <a:endParaRPr lang="fr-FR" dirty="0" smtClean="0"/>
          </a:p>
          <a:p>
            <a:pPr algn="ctr"/>
            <a:r>
              <a:rPr lang="fr-FR" dirty="0" smtClean="0"/>
              <a:t>Samuel </a:t>
            </a:r>
            <a:r>
              <a:rPr lang="fr-FR" dirty="0" err="1" smtClean="0"/>
              <a:t>Corgne</a:t>
            </a:r>
            <a:endParaRPr lang="fr-FR" dirty="0" smtClean="0"/>
          </a:p>
          <a:p>
            <a:pPr algn="ctr"/>
            <a:r>
              <a:rPr lang="fr-FR" dirty="0" smtClean="0"/>
              <a:t>Nicolas Bellec</a:t>
            </a:r>
          </a:p>
          <a:p>
            <a:pPr algn="ctr"/>
            <a:r>
              <a:rPr lang="fr-FR" dirty="0" smtClean="0"/>
              <a:t>Hervé </a:t>
            </a:r>
            <a:r>
              <a:rPr lang="fr-FR" dirty="0" smtClean="0"/>
              <a:t>Nicolas</a:t>
            </a:r>
          </a:p>
          <a:p>
            <a:pPr algn="ctr"/>
            <a:r>
              <a:rPr lang="fr-FR" dirty="0" smtClean="0"/>
              <a:t>Jean </a:t>
            </a:r>
            <a:r>
              <a:rPr lang="fr-FR" dirty="0" err="1" smtClean="0"/>
              <a:t>Nabucet</a:t>
            </a:r>
            <a:endParaRPr lang="fr-FR" dirty="0" smtClean="0"/>
          </a:p>
          <a:p>
            <a:pPr algn="ctr"/>
            <a:endParaRPr lang="fr-FR" dirty="0"/>
          </a:p>
          <a:p>
            <a:pPr algn="ctr"/>
            <a:r>
              <a:rPr lang="fr-FR" dirty="0" smtClean="0"/>
              <a:t>Excusé: </a:t>
            </a:r>
            <a:r>
              <a:rPr lang="fr-FR" dirty="0" err="1" smtClean="0"/>
              <a:t>Eric</a:t>
            </a:r>
            <a:r>
              <a:rPr lang="fr-FR" dirty="0" smtClean="0"/>
              <a:t> Pottier</a:t>
            </a:r>
            <a:endParaRPr lang="fr-FR" dirty="0" smtClean="0"/>
          </a:p>
          <a:p>
            <a:pPr algn="ctr"/>
            <a:endParaRPr lang="fr-FR" dirty="0"/>
          </a:p>
        </p:txBody>
      </p:sp>
      <p:grpSp>
        <p:nvGrpSpPr>
          <p:cNvPr id="6" name="Groupe 5"/>
          <p:cNvGrpSpPr/>
          <p:nvPr/>
        </p:nvGrpSpPr>
        <p:grpSpPr>
          <a:xfrm>
            <a:off x="4343276" y="5323232"/>
            <a:ext cx="2137305" cy="967987"/>
            <a:chOff x="2267744" y="4054751"/>
            <a:chExt cx="2137305" cy="967987"/>
          </a:xfrm>
        </p:grpSpPr>
        <p:pic>
          <p:nvPicPr>
            <p:cNvPr id="13" name="Image 12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267744" y="4054751"/>
              <a:ext cx="2137305" cy="967987"/>
            </a:xfrm>
            <a:prstGeom prst="rect">
              <a:avLst/>
            </a:prstGeom>
          </p:spPr>
        </p:pic>
        <p:pic>
          <p:nvPicPr>
            <p:cNvPr id="14" name="Image 13"/>
            <p:cNvPicPr>
              <a:picLocks noChangeAspect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32423" y="4120399"/>
              <a:ext cx="1037605" cy="634091"/>
            </a:xfrm>
            <a:prstGeom prst="rect">
              <a:avLst/>
            </a:prstGeom>
          </p:spPr>
        </p:pic>
      </p:grpSp>
      <p:pic>
        <p:nvPicPr>
          <p:cNvPr id="7" name="Image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7971" y="5350446"/>
            <a:ext cx="981964" cy="865041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3754008" y="2406127"/>
            <a:ext cx="161454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b="1" dirty="0" smtClean="0">
                <a:solidFill>
                  <a:schemeClr val="tx2"/>
                </a:solidFill>
              </a:rPr>
              <a:t>9 octobre 2017</a:t>
            </a:r>
            <a:endParaRPr lang="fr-FR" b="1" dirty="0"/>
          </a:p>
        </p:txBody>
      </p:sp>
      <p:sp>
        <p:nvSpPr>
          <p:cNvPr id="11" name="Rectangle 10"/>
          <p:cNvSpPr/>
          <p:nvPr/>
        </p:nvSpPr>
        <p:spPr>
          <a:xfrm>
            <a:off x="2662364" y="6294119"/>
            <a:ext cx="413978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2000" b="1" dirty="0">
                <a:hlinkClick r:id="rId6"/>
              </a:rPr>
              <a:t>https://bretagne.kalideos.fr/drupal</a:t>
            </a:r>
            <a:r>
              <a:rPr lang="fr-FR" sz="2000" b="1" dirty="0" smtClean="0">
                <a:hlinkClick r:id="rId6"/>
              </a:rPr>
              <a:t>/</a:t>
            </a:r>
            <a:r>
              <a:rPr lang="fr-FR" sz="2000" b="1" dirty="0" smtClean="0"/>
              <a:t> </a:t>
            </a:r>
            <a:endParaRPr lang="fr-FR" sz="2000" b="1" dirty="0"/>
          </a:p>
        </p:txBody>
      </p:sp>
    </p:spTree>
    <p:extLst>
      <p:ext uri="{BB962C8B-B14F-4D97-AF65-F5344CB8AC3E}">
        <p14:creationId xmlns:p14="http://schemas.microsoft.com/office/powerpoint/2010/main" val="752678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34341" y="156046"/>
            <a:ext cx="882047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800" b="1" dirty="0" smtClean="0">
                <a:solidFill>
                  <a:schemeClr val="tx2"/>
                </a:solidFill>
              </a:rPr>
              <a:t>Préparation Réunion </a:t>
            </a:r>
            <a:r>
              <a:rPr lang="fr-FR" sz="2800" b="1" dirty="0">
                <a:solidFill>
                  <a:schemeClr val="tx2"/>
                </a:solidFill>
              </a:rPr>
              <a:t>annuelle End-</a:t>
            </a:r>
            <a:r>
              <a:rPr lang="fr-FR" sz="2800" b="1" dirty="0" err="1">
                <a:solidFill>
                  <a:schemeClr val="tx2"/>
                </a:solidFill>
              </a:rPr>
              <a:t>Users</a:t>
            </a:r>
            <a:r>
              <a:rPr lang="fr-FR" sz="2800" b="1" dirty="0">
                <a:solidFill>
                  <a:schemeClr val="tx2"/>
                </a:solidFill>
              </a:rPr>
              <a:t> </a:t>
            </a:r>
            <a:r>
              <a:rPr lang="fr-FR" sz="2800" b="1" dirty="0" smtClean="0">
                <a:solidFill>
                  <a:schemeClr val="tx2"/>
                </a:solidFill>
              </a:rPr>
              <a:t>20/10 </a:t>
            </a:r>
            <a:r>
              <a:rPr lang="fr-FR" sz="2800" b="1" dirty="0">
                <a:solidFill>
                  <a:schemeClr val="tx2"/>
                </a:solidFill>
              </a:rPr>
              <a:t>(à </a:t>
            </a:r>
            <a:r>
              <a:rPr lang="fr-FR" sz="2800" b="1" dirty="0" smtClean="0">
                <a:solidFill>
                  <a:schemeClr val="tx2"/>
                </a:solidFill>
              </a:rPr>
              <a:t>Rennes</a:t>
            </a:r>
            <a:r>
              <a:rPr lang="fr-FR" sz="2800" b="1" dirty="0">
                <a:solidFill>
                  <a:schemeClr val="tx2"/>
                </a:solidFill>
              </a:rPr>
              <a:t>)</a:t>
            </a:r>
            <a:endParaRPr lang="fr-FR" sz="2800" b="1" dirty="0" smtClean="0">
              <a:solidFill>
                <a:schemeClr val="tx2"/>
              </a:solidFill>
            </a:endParaRPr>
          </a:p>
        </p:txBody>
      </p:sp>
      <p:sp>
        <p:nvSpPr>
          <p:cNvPr id="7" name="Espace réservé du contenu 2"/>
          <p:cNvSpPr txBox="1">
            <a:spLocks/>
          </p:cNvSpPr>
          <p:nvPr/>
        </p:nvSpPr>
        <p:spPr bwMode="gray">
          <a:xfrm>
            <a:off x="451779" y="1053800"/>
            <a:ext cx="8064500" cy="53285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1588" indent="-1588" algn="just" rtl="0" eaLnBrk="0" fontAlgn="base" hangingPunct="0">
              <a:spcBef>
                <a:spcPct val="0"/>
              </a:spcBef>
              <a:spcAft>
                <a:spcPct val="60000"/>
              </a:spcAft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84150" indent="-180975" algn="l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Wingdings 2" pitchFamily="18" charset="2"/>
              <a:buChar char=""/>
              <a:defRPr>
                <a:solidFill>
                  <a:srgbClr val="000000"/>
                </a:solidFill>
                <a:latin typeface="+mn-lt"/>
                <a:cs typeface="+mn-cs"/>
              </a:defRPr>
            </a:lvl2pPr>
            <a:lvl3pPr marL="363538" indent="-177800" algn="l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è"/>
              <a:defRPr sz="1600">
                <a:solidFill>
                  <a:srgbClr val="000000"/>
                </a:solidFill>
                <a:latin typeface="+mn-lt"/>
                <a:cs typeface="+mn-cs"/>
              </a:defRPr>
            </a:lvl3pPr>
            <a:lvl4pPr marL="539750" indent="-174625" algn="l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Font typeface="Calibri" pitchFamily="34" charset="0"/>
              <a:buChar char="»"/>
              <a:defRPr sz="1400">
                <a:solidFill>
                  <a:srgbClr val="000000"/>
                </a:solidFill>
                <a:latin typeface="+mn-lt"/>
                <a:cs typeface="+mn-cs"/>
              </a:defRPr>
            </a:lvl4pPr>
            <a:lvl5pPr marL="735013" indent="-193675" algn="l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"/>
              <a:defRPr sz="1000">
                <a:solidFill>
                  <a:srgbClr val="000000"/>
                </a:solidFill>
                <a:latin typeface="+mn-lt"/>
                <a:cs typeface="+mn-cs"/>
              </a:defRPr>
            </a:lvl5pPr>
            <a:lvl6pPr marL="1192213" indent="-193675" algn="l" rtl="0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"/>
              <a:defRPr sz="1000">
                <a:solidFill>
                  <a:srgbClr val="000000"/>
                </a:solidFill>
                <a:latin typeface="+mn-lt"/>
                <a:cs typeface="+mn-cs"/>
              </a:defRPr>
            </a:lvl6pPr>
            <a:lvl7pPr marL="1649413" indent="-193675" algn="l" rtl="0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"/>
              <a:defRPr sz="1000">
                <a:solidFill>
                  <a:srgbClr val="000000"/>
                </a:solidFill>
                <a:latin typeface="+mn-lt"/>
                <a:cs typeface="+mn-cs"/>
              </a:defRPr>
            </a:lvl7pPr>
            <a:lvl8pPr marL="2106613" indent="-193675" algn="l" rtl="0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"/>
              <a:defRPr sz="1000">
                <a:solidFill>
                  <a:srgbClr val="000000"/>
                </a:solidFill>
                <a:latin typeface="+mn-lt"/>
                <a:cs typeface="+mn-cs"/>
              </a:defRPr>
            </a:lvl8pPr>
            <a:lvl9pPr marL="2563813" indent="-193675" algn="l" rtl="0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"/>
              <a:defRPr sz="1000">
                <a:solidFill>
                  <a:srgbClr val="000000"/>
                </a:solidFill>
                <a:latin typeface="+mn-lt"/>
                <a:cs typeface="+mn-cs"/>
              </a:defRPr>
            </a:lvl9pPr>
          </a:lstStyle>
          <a:p>
            <a:pPr marL="3175" marR="0" lvl="1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EC7405"/>
              </a:buClr>
              <a:buSzPct val="80000"/>
              <a:buFont typeface="Wingdings 2" pitchFamily="18" charset="2"/>
              <a:buNone/>
              <a:tabLst/>
              <a:defRPr/>
            </a:pPr>
            <a:r>
              <a:rPr kumimoji="0" lang="fr-FR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EC7405"/>
                </a:solidFill>
                <a:effectLst/>
                <a:uLnTx/>
                <a:uFillTx/>
                <a:latin typeface="Calibri"/>
                <a:cs typeface="Arial"/>
              </a:rPr>
              <a:t>Retours sur Journées Utilisateurs / </a:t>
            </a:r>
            <a:r>
              <a:rPr kumimoji="0" lang="fr-FR" sz="20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EC7405"/>
                </a:solidFill>
                <a:effectLst/>
                <a:uLnTx/>
                <a:uFillTx/>
                <a:latin typeface="Calibri"/>
                <a:cs typeface="Arial"/>
              </a:rPr>
              <a:t>AppSpace</a:t>
            </a:r>
            <a:endParaRPr kumimoji="0" lang="fr-FR" sz="2000" b="1" i="0" u="none" strike="noStrike" kern="0" cap="none" spc="0" normalizeH="0" baseline="0" noProof="0" dirty="0" smtClean="0">
              <a:ln>
                <a:noFill/>
              </a:ln>
              <a:solidFill>
                <a:srgbClr val="EC7405"/>
              </a:solidFill>
              <a:effectLst/>
              <a:uLnTx/>
              <a:uFillTx/>
              <a:latin typeface="Calibri"/>
              <a:cs typeface="Arial"/>
            </a:endParaRPr>
          </a:p>
          <a:p>
            <a:pPr marL="184150" marR="0" lvl="1" indent="-1809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EC7405"/>
              </a:buClr>
              <a:buSzPct val="80000"/>
              <a:buFont typeface="Wingdings 2" pitchFamily="18" charset="2"/>
              <a:buChar char=""/>
              <a:tabLst/>
              <a:defRPr/>
            </a:pPr>
            <a:endParaRPr kumimoji="0" lang="fr-FR" sz="20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cs typeface="Arial"/>
            </a:endParaRPr>
          </a:p>
          <a:p>
            <a:pPr marL="184150" marR="0" lvl="1" indent="-1809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EC7405"/>
              </a:buClr>
              <a:buSzPct val="80000"/>
              <a:buFont typeface="Wingdings 2" pitchFamily="18" charset="2"/>
              <a:buChar char=""/>
              <a:tabLst/>
              <a:defRPr/>
            </a:pPr>
            <a:r>
              <a:rPr kumimoji="0" lang="fr-FR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Arial"/>
              </a:rPr>
              <a:t>Durée : 30 min</a:t>
            </a:r>
          </a:p>
          <a:p>
            <a:pPr marL="184150" marR="0" lvl="1" indent="-1809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EC7405"/>
              </a:buClr>
              <a:buSzPct val="80000"/>
              <a:buFont typeface="Wingdings 2" pitchFamily="18" charset="2"/>
              <a:buChar char=""/>
              <a:tabLst/>
              <a:defRPr/>
            </a:pPr>
            <a:endParaRPr kumimoji="0" lang="fr-FR" sz="20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cs typeface="Arial"/>
            </a:endParaRPr>
          </a:p>
          <a:p>
            <a:pPr marL="184150" marR="0" lvl="1" indent="-1809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EC7405"/>
              </a:buClr>
              <a:buSzPct val="80000"/>
              <a:buFont typeface="Wingdings 2" pitchFamily="18" charset="2"/>
              <a:buChar char=""/>
              <a:tabLst/>
              <a:defRPr/>
            </a:pPr>
            <a:r>
              <a:rPr kumimoji="0" lang="fr-FR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Arial"/>
              </a:rPr>
              <a:t>Speaker : CNES, </a:t>
            </a:r>
            <a:r>
              <a:rPr kumimoji="0" lang="fr-FR" sz="20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Arial"/>
              </a:rPr>
              <a:t>PIs</a:t>
            </a:r>
            <a:endParaRPr kumimoji="0" lang="fr-FR" sz="20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cs typeface="Arial"/>
            </a:endParaRPr>
          </a:p>
          <a:p>
            <a:pPr marL="184150" marR="0" lvl="1" indent="-1809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EC7405"/>
              </a:buClr>
              <a:buSzPct val="80000"/>
              <a:buFont typeface="Wingdings 2" pitchFamily="18" charset="2"/>
              <a:buChar char=""/>
              <a:tabLst/>
              <a:defRPr/>
            </a:pPr>
            <a:endParaRPr kumimoji="0" lang="fr-FR" sz="20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cs typeface="Arial"/>
            </a:endParaRPr>
          </a:p>
          <a:p>
            <a:pPr marL="184150" marR="0" lvl="1" indent="-1809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EC7405"/>
              </a:buClr>
              <a:buSzPct val="80000"/>
              <a:buFont typeface="Wingdings 2" pitchFamily="18" charset="2"/>
              <a:buChar char=""/>
              <a:tabLst/>
              <a:defRPr/>
            </a:pPr>
            <a:r>
              <a:rPr kumimoji="0" lang="fr-FR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Arial"/>
              </a:rPr>
              <a:t>Contenu :</a:t>
            </a:r>
          </a:p>
          <a:p>
            <a:pPr marL="363538" marR="0" lvl="2" indent="-1778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EC7405"/>
              </a:buClr>
              <a:buSzTx/>
              <a:buFont typeface="Wingdings 2" pitchFamily="18" charset="2"/>
              <a:buChar char="è"/>
              <a:tabLst/>
              <a:defRPr/>
            </a:pPr>
            <a:r>
              <a:rPr kumimoji="0" lang="fr-FR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Arial"/>
              </a:rPr>
              <a:t>Sujets identifiés</a:t>
            </a:r>
          </a:p>
          <a:p>
            <a:pPr marL="363538" marR="0" lvl="2" indent="-1778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EC7405"/>
              </a:buClr>
              <a:buSzTx/>
              <a:buFont typeface="Wingdings 2" pitchFamily="18" charset="2"/>
              <a:buChar char="è"/>
              <a:tabLst/>
              <a:defRPr/>
            </a:pPr>
            <a:r>
              <a:rPr kumimoji="0" lang="fr-FR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Arial"/>
              </a:rPr>
              <a:t>Contacts pris</a:t>
            </a:r>
          </a:p>
          <a:p>
            <a:pPr marL="363538" marR="0" lvl="2" indent="-1778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EC7405"/>
              </a:buClr>
              <a:buSzTx/>
              <a:buFont typeface="Wingdings 2" pitchFamily="18" charset="2"/>
              <a:buChar char="è"/>
              <a:tabLst/>
              <a:defRPr/>
            </a:pPr>
            <a:r>
              <a:rPr kumimoji="0" lang="fr-FR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Arial"/>
              </a:rPr>
              <a:t>Produits demandés éventuellement</a:t>
            </a:r>
          </a:p>
          <a:p>
            <a:pPr marL="363538" marR="0" lvl="2" indent="-1778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EC7405"/>
              </a:buClr>
              <a:buSzTx/>
              <a:buFont typeface="Wingdings 2" pitchFamily="18" charset="2"/>
              <a:buChar char="è"/>
              <a:tabLst/>
              <a:defRPr/>
            </a:pPr>
            <a:r>
              <a:rPr kumimoji="0" lang="fr-FR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Arial"/>
              </a:rPr>
              <a:t>Perspectives</a:t>
            </a:r>
            <a:endParaRPr kumimoji="0" lang="fr-FR" sz="16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060634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34341" y="156046"/>
            <a:ext cx="882047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800" b="1" dirty="0" smtClean="0">
                <a:solidFill>
                  <a:schemeClr val="tx2"/>
                </a:solidFill>
              </a:rPr>
              <a:t>Préparation Réunion </a:t>
            </a:r>
            <a:r>
              <a:rPr lang="fr-FR" sz="2800" b="1" dirty="0">
                <a:solidFill>
                  <a:schemeClr val="tx2"/>
                </a:solidFill>
              </a:rPr>
              <a:t>annuelle End-</a:t>
            </a:r>
            <a:r>
              <a:rPr lang="fr-FR" sz="2800" b="1" dirty="0" err="1">
                <a:solidFill>
                  <a:schemeClr val="tx2"/>
                </a:solidFill>
              </a:rPr>
              <a:t>Users</a:t>
            </a:r>
            <a:r>
              <a:rPr lang="fr-FR" sz="2800" b="1" dirty="0">
                <a:solidFill>
                  <a:schemeClr val="tx2"/>
                </a:solidFill>
              </a:rPr>
              <a:t> </a:t>
            </a:r>
            <a:r>
              <a:rPr lang="fr-FR" sz="2800" b="1" dirty="0" smtClean="0">
                <a:solidFill>
                  <a:schemeClr val="tx2"/>
                </a:solidFill>
              </a:rPr>
              <a:t>20/10 </a:t>
            </a:r>
            <a:r>
              <a:rPr lang="fr-FR" sz="2800" b="1" dirty="0">
                <a:solidFill>
                  <a:schemeClr val="tx2"/>
                </a:solidFill>
              </a:rPr>
              <a:t>(à </a:t>
            </a:r>
            <a:r>
              <a:rPr lang="fr-FR" sz="2800" b="1" dirty="0" smtClean="0">
                <a:solidFill>
                  <a:schemeClr val="tx2"/>
                </a:solidFill>
              </a:rPr>
              <a:t>Rennes</a:t>
            </a:r>
            <a:r>
              <a:rPr lang="fr-FR" sz="2800" b="1" dirty="0">
                <a:solidFill>
                  <a:schemeClr val="tx2"/>
                </a:solidFill>
              </a:rPr>
              <a:t>)</a:t>
            </a:r>
            <a:endParaRPr lang="fr-FR" sz="2800" b="1" dirty="0" smtClean="0">
              <a:solidFill>
                <a:schemeClr val="tx2"/>
              </a:solidFill>
            </a:endParaRPr>
          </a:p>
        </p:txBody>
      </p:sp>
      <p:sp>
        <p:nvSpPr>
          <p:cNvPr id="6" name="Espace réservé du contenu 2"/>
          <p:cNvSpPr txBox="1">
            <a:spLocks/>
          </p:cNvSpPr>
          <p:nvPr/>
        </p:nvSpPr>
        <p:spPr bwMode="gray">
          <a:xfrm>
            <a:off x="412365" y="863550"/>
            <a:ext cx="8064500" cy="53285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1588" indent="-1588" algn="just" rtl="0" eaLnBrk="0" fontAlgn="base" hangingPunct="0">
              <a:spcBef>
                <a:spcPct val="0"/>
              </a:spcBef>
              <a:spcAft>
                <a:spcPct val="60000"/>
              </a:spcAft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84150" indent="-180975" algn="l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Wingdings 2" pitchFamily="18" charset="2"/>
              <a:buChar char=""/>
              <a:defRPr>
                <a:solidFill>
                  <a:srgbClr val="000000"/>
                </a:solidFill>
                <a:latin typeface="+mn-lt"/>
                <a:cs typeface="+mn-cs"/>
              </a:defRPr>
            </a:lvl2pPr>
            <a:lvl3pPr marL="363538" indent="-177800" algn="l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è"/>
              <a:defRPr sz="1600">
                <a:solidFill>
                  <a:srgbClr val="000000"/>
                </a:solidFill>
                <a:latin typeface="+mn-lt"/>
                <a:cs typeface="+mn-cs"/>
              </a:defRPr>
            </a:lvl3pPr>
            <a:lvl4pPr marL="539750" indent="-174625" algn="l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Font typeface="Calibri" pitchFamily="34" charset="0"/>
              <a:buChar char="»"/>
              <a:defRPr sz="1400">
                <a:solidFill>
                  <a:srgbClr val="000000"/>
                </a:solidFill>
                <a:latin typeface="+mn-lt"/>
                <a:cs typeface="+mn-cs"/>
              </a:defRPr>
            </a:lvl4pPr>
            <a:lvl5pPr marL="735013" indent="-193675" algn="l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"/>
              <a:defRPr sz="1000">
                <a:solidFill>
                  <a:srgbClr val="000000"/>
                </a:solidFill>
                <a:latin typeface="+mn-lt"/>
                <a:cs typeface="+mn-cs"/>
              </a:defRPr>
            </a:lvl5pPr>
            <a:lvl6pPr marL="1192213" indent="-193675" algn="l" rtl="0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"/>
              <a:defRPr sz="1000">
                <a:solidFill>
                  <a:srgbClr val="000000"/>
                </a:solidFill>
                <a:latin typeface="+mn-lt"/>
                <a:cs typeface="+mn-cs"/>
              </a:defRPr>
            </a:lvl6pPr>
            <a:lvl7pPr marL="1649413" indent="-193675" algn="l" rtl="0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"/>
              <a:defRPr sz="1000">
                <a:solidFill>
                  <a:srgbClr val="000000"/>
                </a:solidFill>
                <a:latin typeface="+mn-lt"/>
                <a:cs typeface="+mn-cs"/>
              </a:defRPr>
            </a:lvl7pPr>
            <a:lvl8pPr marL="2106613" indent="-193675" algn="l" rtl="0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"/>
              <a:defRPr sz="1000">
                <a:solidFill>
                  <a:srgbClr val="000000"/>
                </a:solidFill>
                <a:latin typeface="+mn-lt"/>
                <a:cs typeface="+mn-cs"/>
              </a:defRPr>
            </a:lvl8pPr>
            <a:lvl9pPr marL="2563813" indent="-193675" algn="l" rtl="0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"/>
              <a:defRPr sz="1000">
                <a:solidFill>
                  <a:srgbClr val="000000"/>
                </a:solidFill>
                <a:latin typeface="+mn-lt"/>
                <a:cs typeface="+mn-cs"/>
              </a:defRPr>
            </a:lvl9pPr>
          </a:lstStyle>
          <a:p>
            <a:pPr marL="3175" marR="0" lvl="1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EC7405"/>
              </a:buClr>
              <a:buSzPct val="80000"/>
              <a:buFont typeface="Wingdings 2" pitchFamily="18" charset="2"/>
              <a:buNone/>
              <a:tabLst/>
              <a:defRPr/>
            </a:pPr>
            <a:r>
              <a:rPr kumimoji="0" lang="fr-FR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EC7405"/>
                </a:solidFill>
                <a:effectLst/>
                <a:uLnTx/>
                <a:uFillTx/>
                <a:latin typeface="Calibri"/>
                <a:cs typeface="Arial"/>
              </a:rPr>
              <a:t>Bilan et retour d’expérience</a:t>
            </a:r>
          </a:p>
          <a:p>
            <a:pPr marL="184150" marR="0" lvl="1" indent="-1809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EC7405"/>
              </a:buClr>
              <a:buSzPct val="80000"/>
              <a:buFont typeface="Wingdings 2" pitchFamily="18" charset="2"/>
              <a:buChar char=""/>
              <a:tabLst/>
              <a:defRPr/>
            </a:pPr>
            <a:endParaRPr kumimoji="0" lang="fr-FR" sz="20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cs typeface="Arial"/>
            </a:endParaRPr>
          </a:p>
          <a:p>
            <a:pPr marL="184150" marR="0" lvl="1" indent="-1809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EC7405"/>
              </a:buClr>
              <a:buSzPct val="80000"/>
              <a:buFont typeface="Wingdings 2" pitchFamily="18" charset="2"/>
              <a:buChar char=""/>
              <a:tabLst/>
              <a:defRPr/>
            </a:pPr>
            <a:r>
              <a:rPr kumimoji="0" lang="fr-FR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Arial"/>
              </a:rPr>
              <a:t>Durée : 30-45 min</a:t>
            </a:r>
          </a:p>
          <a:p>
            <a:pPr marL="3175" marR="0" lvl="1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EC7405"/>
              </a:buClr>
              <a:buSzPct val="80000"/>
              <a:buNone/>
              <a:tabLst/>
              <a:defRPr/>
            </a:pPr>
            <a:endParaRPr kumimoji="0" lang="fr-FR" sz="20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cs typeface="Arial"/>
            </a:endParaRPr>
          </a:p>
          <a:p>
            <a:pPr marL="184150" marR="0" lvl="1" indent="-1809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EC7405"/>
              </a:buClr>
              <a:buSzPct val="80000"/>
              <a:buFont typeface="Wingdings 2" pitchFamily="18" charset="2"/>
              <a:buChar char=""/>
              <a:tabLst/>
              <a:defRPr/>
            </a:pPr>
            <a:r>
              <a:rPr kumimoji="0" lang="fr-FR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Arial"/>
              </a:rPr>
              <a:t>Speaker : CNES, </a:t>
            </a:r>
            <a:r>
              <a:rPr kumimoji="0" lang="fr-FR" sz="20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Arial"/>
              </a:rPr>
              <a:t>PIs</a:t>
            </a:r>
            <a:endParaRPr kumimoji="0" lang="fr-FR" sz="20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cs typeface="Arial"/>
            </a:endParaRPr>
          </a:p>
          <a:p>
            <a:pPr marL="184150" marR="0" lvl="1" indent="-1809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EC7405"/>
              </a:buClr>
              <a:buSzPct val="80000"/>
              <a:buFont typeface="Wingdings 2" pitchFamily="18" charset="2"/>
              <a:buChar char=""/>
              <a:tabLst/>
              <a:defRPr/>
            </a:pPr>
            <a:endParaRPr kumimoji="0" lang="fr-FR" sz="20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cs typeface="Arial"/>
            </a:endParaRPr>
          </a:p>
          <a:p>
            <a:pPr marL="184150" marR="0" lvl="1" indent="-1809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EC7405"/>
              </a:buClr>
              <a:buSzPct val="80000"/>
              <a:buFont typeface="Wingdings 2" pitchFamily="18" charset="2"/>
              <a:buChar char=""/>
              <a:tabLst/>
              <a:defRPr/>
            </a:pPr>
            <a:r>
              <a:rPr kumimoji="0" lang="fr-FR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Arial"/>
              </a:rPr>
              <a:t>Contenu :</a:t>
            </a:r>
          </a:p>
          <a:p>
            <a:pPr marL="363538" marR="0" lvl="2" indent="-1778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EC7405"/>
              </a:buClr>
              <a:buSzTx/>
              <a:buFont typeface="Wingdings 2" pitchFamily="18" charset="2"/>
              <a:buChar char="è"/>
              <a:tabLst/>
              <a:defRPr/>
            </a:pPr>
            <a:r>
              <a:rPr kumimoji="0" lang="fr-FR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Arial"/>
              </a:rPr>
              <a:t>Les données disponibles</a:t>
            </a:r>
          </a:p>
          <a:p>
            <a:pPr marL="363538" marR="0" lvl="2" indent="-1778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EC7405"/>
              </a:buClr>
              <a:buSzTx/>
              <a:buFont typeface="Wingdings 2" pitchFamily="18" charset="2"/>
              <a:buChar char="è"/>
              <a:tabLst/>
              <a:defRPr/>
            </a:pPr>
            <a:r>
              <a:rPr kumimoji="0" lang="fr-FR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Arial"/>
              </a:rPr>
              <a:t>L’organisation des programmations</a:t>
            </a:r>
          </a:p>
          <a:p>
            <a:pPr marL="363538" marR="0" lvl="2" indent="-1778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EC7405"/>
              </a:buClr>
              <a:buSzTx/>
              <a:buFont typeface="Wingdings 2" pitchFamily="18" charset="2"/>
              <a:buChar char="è"/>
              <a:tabLst/>
              <a:defRPr/>
            </a:pPr>
            <a:r>
              <a:rPr kumimoji="0" lang="fr-FR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Arial"/>
              </a:rPr>
              <a:t>La plateforme </a:t>
            </a:r>
            <a:r>
              <a:rPr kumimoji="0" lang="fr-FR" sz="16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Arial"/>
              </a:rPr>
              <a:t>Dotcloud</a:t>
            </a:r>
            <a:endParaRPr kumimoji="0" lang="fr-FR" sz="16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cs typeface="Arial"/>
            </a:endParaRPr>
          </a:p>
          <a:p>
            <a:pPr marL="363538" marR="0" lvl="2" indent="-1778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EC7405"/>
              </a:buClr>
              <a:buSzTx/>
              <a:buFont typeface="Wingdings 2" pitchFamily="18" charset="2"/>
              <a:buChar char="è"/>
              <a:tabLst/>
              <a:defRPr/>
            </a:pPr>
            <a:r>
              <a:rPr kumimoji="0" lang="fr-FR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Arial"/>
              </a:rPr>
              <a:t>L’identification et la réalisation de projets</a:t>
            </a:r>
          </a:p>
          <a:p>
            <a:pPr marL="363538" marR="0" lvl="2" indent="-1778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EC7405"/>
              </a:buClr>
              <a:buSzTx/>
              <a:buFont typeface="Wingdings 2" pitchFamily="18" charset="2"/>
              <a:buChar char="è"/>
              <a:tabLst/>
              <a:defRPr/>
            </a:pPr>
            <a:r>
              <a:rPr kumimoji="0" lang="fr-FR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Arial"/>
              </a:rPr>
              <a:t>Le fonctionnement du groupement</a:t>
            </a:r>
          </a:p>
          <a:p>
            <a:pPr marL="363538" marR="0" lvl="2" indent="-1778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EC7405"/>
              </a:buClr>
              <a:buSzTx/>
              <a:buFont typeface="Wingdings 2" pitchFamily="18" charset="2"/>
              <a:buChar char="è"/>
              <a:tabLst/>
              <a:defRPr/>
            </a:pPr>
            <a:r>
              <a:rPr kumimoji="0" lang="fr-FR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Arial"/>
              </a:rPr>
              <a:t>L’interface groupement / CNES</a:t>
            </a:r>
          </a:p>
          <a:p>
            <a:pPr marL="363538" marR="0" lvl="2" indent="-1778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EC7405"/>
              </a:buClr>
              <a:buSzTx/>
              <a:buFont typeface="Wingdings 2" pitchFamily="18" charset="2"/>
              <a:buChar char="è"/>
              <a:tabLst/>
              <a:defRPr/>
            </a:pPr>
            <a:r>
              <a:rPr kumimoji="0" lang="fr-FR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Arial"/>
              </a:rPr>
              <a:t>L’animation</a:t>
            </a:r>
          </a:p>
          <a:p>
            <a:pPr marL="363538" marR="0" lvl="2" indent="-1778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EC7405"/>
              </a:buClr>
              <a:buSzTx/>
              <a:buFont typeface="Wingdings 2" pitchFamily="18" charset="2"/>
              <a:buChar char="è"/>
              <a:tabLst/>
              <a:defRPr/>
            </a:pPr>
            <a:r>
              <a:rPr kumimoji="0" lang="fr-FR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Arial"/>
              </a:rPr>
              <a:t>L’ancrage régional de </a:t>
            </a:r>
            <a:r>
              <a:rPr kumimoji="0" lang="fr-FR" sz="16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Arial"/>
              </a:rPr>
              <a:t>Kalideos</a:t>
            </a:r>
            <a:endParaRPr kumimoji="0" lang="fr-FR" sz="16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cs typeface="Arial"/>
            </a:endParaRPr>
          </a:p>
          <a:p>
            <a:pPr marL="363538" marR="0" lvl="2" indent="-1778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EC7405"/>
              </a:buClr>
              <a:buSzTx/>
              <a:buFont typeface="Wingdings 2" pitchFamily="18" charset="2"/>
              <a:buChar char="è"/>
              <a:tabLst/>
              <a:defRPr/>
            </a:pPr>
            <a:r>
              <a:rPr kumimoji="0" lang="fr-FR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Arial"/>
              </a:rPr>
              <a:t>…</a:t>
            </a:r>
          </a:p>
          <a:p>
            <a:pPr marL="185738" marR="0" lvl="2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EC7405"/>
              </a:buClr>
              <a:buSzTx/>
              <a:buFont typeface="Wingdings 2" pitchFamily="18" charset="2"/>
              <a:buNone/>
              <a:tabLst/>
              <a:defRPr/>
            </a:pPr>
            <a:endParaRPr kumimoji="0" lang="fr-FR" sz="16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cs typeface="Arial"/>
            </a:endParaRPr>
          </a:p>
          <a:p>
            <a:pPr marL="185738" marR="0" lvl="2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EC7405"/>
              </a:buClr>
              <a:buSzTx/>
              <a:buFont typeface="Wingdings 2" pitchFamily="18" charset="2"/>
              <a:buNone/>
              <a:tabLst/>
              <a:defRPr/>
            </a:pPr>
            <a:r>
              <a:rPr kumimoji="0" lang="fr-FR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EC7405"/>
                </a:solidFill>
                <a:effectLst/>
                <a:uLnTx/>
                <a:uFillTx/>
                <a:latin typeface="Calibri"/>
                <a:cs typeface="Arial"/>
              </a:rPr>
              <a:t>→ Faire un premier bilan CNES / </a:t>
            </a:r>
            <a:r>
              <a:rPr kumimoji="0" lang="fr-FR" sz="18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EC7405"/>
                </a:solidFill>
                <a:effectLst/>
                <a:uLnTx/>
                <a:uFillTx/>
                <a:latin typeface="Calibri"/>
                <a:cs typeface="Arial"/>
              </a:rPr>
              <a:t>PIs</a:t>
            </a:r>
            <a:r>
              <a:rPr kumimoji="0" lang="fr-FR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EC7405"/>
                </a:solidFill>
                <a:effectLst/>
                <a:uLnTx/>
                <a:uFillTx/>
                <a:latin typeface="Calibri"/>
                <a:cs typeface="Arial"/>
              </a:rPr>
              <a:t> avant la réunion </a:t>
            </a:r>
          </a:p>
          <a:p>
            <a:pPr marL="184150" marR="0" lvl="1" indent="-1809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EC7405"/>
              </a:buClr>
              <a:buSzPct val="80000"/>
              <a:buFont typeface="Wingdings 2" pitchFamily="18" charset="2"/>
              <a:buChar char=""/>
              <a:tabLst/>
              <a:defRPr/>
            </a:pPr>
            <a:endParaRPr kumimoji="0" lang="fr-FR" sz="20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cs typeface="Arial"/>
            </a:endParaRPr>
          </a:p>
          <a:p>
            <a:pPr marL="184150" marR="0" lvl="1" indent="-1809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EC7405"/>
              </a:buClr>
              <a:buSzPct val="80000"/>
              <a:buFont typeface="Wingdings 2" pitchFamily="18" charset="2"/>
              <a:buChar char=""/>
              <a:tabLst/>
              <a:defRPr/>
            </a:pPr>
            <a:r>
              <a:rPr kumimoji="0" lang="fr-FR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A0B500"/>
                </a:solidFill>
                <a:effectLst/>
                <a:uLnTx/>
                <a:uFillTx/>
                <a:latin typeface="Calibri"/>
                <a:cs typeface="Arial"/>
              </a:rPr>
              <a:t>Deadline : </a:t>
            </a:r>
            <a:r>
              <a:rPr kumimoji="0" lang="fr-FR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A0B500"/>
                </a:solidFill>
                <a:effectLst/>
                <a:uLnTx/>
                <a:uFillTx/>
                <a:latin typeface="Calibri"/>
                <a:cs typeface="Arial"/>
              </a:rPr>
              <a:t>6 </a:t>
            </a:r>
            <a:r>
              <a:rPr kumimoji="0" lang="fr-FR" sz="20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A0B500"/>
                </a:solidFill>
                <a:effectLst/>
                <a:uLnTx/>
                <a:uFillTx/>
                <a:latin typeface="Calibri"/>
                <a:cs typeface="Arial"/>
              </a:rPr>
              <a:t>oct</a:t>
            </a:r>
            <a:r>
              <a:rPr kumimoji="0" lang="fr-FR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A0B500"/>
                </a:solidFill>
                <a:effectLst/>
                <a:uLnTx/>
                <a:uFillTx/>
                <a:latin typeface="Calibri"/>
                <a:cs typeface="Arial"/>
              </a:rPr>
              <a:t> 2017</a:t>
            </a:r>
          </a:p>
        </p:txBody>
      </p:sp>
    </p:spTree>
    <p:extLst>
      <p:ext uri="{BB962C8B-B14F-4D97-AF65-F5344CB8AC3E}">
        <p14:creationId xmlns:p14="http://schemas.microsoft.com/office/powerpoint/2010/main" val="830463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34341" y="156046"/>
            <a:ext cx="882047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800" b="1" dirty="0" smtClean="0">
                <a:solidFill>
                  <a:schemeClr val="tx2"/>
                </a:solidFill>
              </a:rPr>
              <a:t>Préparation Réunion </a:t>
            </a:r>
            <a:r>
              <a:rPr lang="fr-FR" sz="2800" b="1" dirty="0">
                <a:solidFill>
                  <a:schemeClr val="tx2"/>
                </a:solidFill>
              </a:rPr>
              <a:t>annuelle End-</a:t>
            </a:r>
            <a:r>
              <a:rPr lang="fr-FR" sz="2800" b="1" dirty="0" err="1">
                <a:solidFill>
                  <a:schemeClr val="tx2"/>
                </a:solidFill>
              </a:rPr>
              <a:t>Users</a:t>
            </a:r>
            <a:r>
              <a:rPr lang="fr-FR" sz="2800" b="1" dirty="0">
                <a:solidFill>
                  <a:schemeClr val="tx2"/>
                </a:solidFill>
              </a:rPr>
              <a:t> </a:t>
            </a:r>
            <a:r>
              <a:rPr lang="fr-FR" sz="2800" b="1" dirty="0" smtClean="0">
                <a:solidFill>
                  <a:schemeClr val="tx2"/>
                </a:solidFill>
              </a:rPr>
              <a:t>20/10 </a:t>
            </a:r>
            <a:r>
              <a:rPr lang="fr-FR" sz="2800" b="1" dirty="0">
                <a:solidFill>
                  <a:schemeClr val="tx2"/>
                </a:solidFill>
              </a:rPr>
              <a:t>(à </a:t>
            </a:r>
            <a:r>
              <a:rPr lang="fr-FR" sz="2800" b="1" dirty="0" smtClean="0">
                <a:solidFill>
                  <a:schemeClr val="tx2"/>
                </a:solidFill>
              </a:rPr>
              <a:t>Rennes</a:t>
            </a:r>
            <a:r>
              <a:rPr lang="fr-FR" sz="2800" b="1" dirty="0">
                <a:solidFill>
                  <a:schemeClr val="tx2"/>
                </a:solidFill>
              </a:rPr>
              <a:t>)</a:t>
            </a:r>
            <a:endParaRPr lang="fr-FR" sz="2800" b="1" dirty="0" smtClean="0">
              <a:solidFill>
                <a:schemeClr val="tx2"/>
              </a:solidFill>
            </a:endParaRPr>
          </a:p>
        </p:txBody>
      </p:sp>
      <p:sp>
        <p:nvSpPr>
          <p:cNvPr id="7" name="Espace réservé du contenu 2"/>
          <p:cNvSpPr txBox="1">
            <a:spLocks/>
          </p:cNvSpPr>
          <p:nvPr/>
        </p:nvSpPr>
        <p:spPr bwMode="gray">
          <a:xfrm>
            <a:off x="467544" y="1124744"/>
            <a:ext cx="8064500" cy="53285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1588" indent="-1588" algn="just" rtl="0" eaLnBrk="0" fontAlgn="base" hangingPunct="0">
              <a:spcBef>
                <a:spcPct val="0"/>
              </a:spcBef>
              <a:spcAft>
                <a:spcPct val="60000"/>
              </a:spcAft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84150" indent="-180975" algn="l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Wingdings 2" pitchFamily="18" charset="2"/>
              <a:buChar char=""/>
              <a:defRPr>
                <a:solidFill>
                  <a:srgbClr val="000000"/>
                </a:solidFill>
                <a:latin typeface="+mn-lt"/>
                <a:cs typeface="+mn-cs"/>
              </a:defRPr>
            </a:lvl2pPr>
            <a:lvl3pPr marL="363538" indent="-177800" algn="l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è"/>
              <a:defRPr sz="1600">
                <a:solidFill>
                  <a:srgbClr val="000000"/>
                </a:solidFill>
                <a:latin typeface="+mn-lt"/>
                <a:cs typeface="+mn-cs"/>
              </a:defRPr>
            </a:lvl3pPr>
            <a:lvl4pPr marL="539750" indent="-174625" algn="l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Font typeface="Calibri" pitchFamily="34" charset="0"/>
              <a:buChar char="»"/>
              <a:defRPr sz="1400">
                <a:solidFill>
                  <a:srgbClr val="000000"/>
                </a:solidFill>
                <a:latin typeface="+mn-lt"/>
                <a:cs typeface="+mn-cs"/>
              </a:defRPr>
            </a:lvl4pPr>
            <a:lvl5pPr marL="735013" indent="-193675" algn="l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"/>
              <a:defRPr sz="1000">
                <a:solidFill>
                  <a:srgbClr val="000000"/>
                </a:solidFill>
                <a:latin typeface="+mn-lt"/>
                <a:cs typeface="+mn-cs"/>
              </a:defRPr>
            </a:lvl5pPr>
            <a:lvl6pPr marL="1192213" indent="-193675" algn="l" rtl="0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"/>
              <a:defRPr sz="1000">
                <a:solidFill>
                  <a:srgbClr val="000000"/>
                </a:solidFill>
                <a:latin typeface="+mn-lt"/>
                <a:cs typeface="+mn-cs"/>
              </a:defRPr>
            </a:lvl6pPr>
            <a:lvl7pPr marL="1649413" indent="-193675" algn="l" rtl="0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"/>
              <a:defRPr sz="1000">
                <a:solidFill>
                  <a:srgbClr val="000000"/>
                </a:solidFill>
                <a:latin typeface="+mn-lt"/>
                <a:cs typeface="+mn-cs"/>
              </a:defRPr>
            </a:lvl7pPr>
            <a:lvl8pPr marL="2106613" indent="-193675" algn="l" rtl="0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"/>
              <a:defRPr sz="1000">
                <a:solidFill>
                  <a:srgbClr val="000000"/>
                </a:solidFill>
                <a:latin typeface="+mn-lt"/>
                <a:cs typeface="+mn-cs"/>
              </a:defRPr>
            </a:lvl8pPr>
            <a:lvl9pPr marL="2563813" indent="-193675" algn="l" rtl="0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"/>
              <a:defRPr sz="1000">
                <a:solidFill>
                  <a:srgbClr val="000000"/>
                </a:solidFill>
                <a:latin typeface="+mn-lt"/>
                <a:cs typeface="+mn-cs"/>
              </a:defRPr>
            </a:lvl9pPr>
          </a:lstStyle>
          <a:p>
            <a:pPr marL="3175" marR="0" lvl="1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EC7405"/>
              </a:buClr>
              <a:buSzPct val="80000"/>
              <a:buFont typeface="Wingdings 2" pitchFamily="18" charset="2"/>
              <a:buNone/>
              <a:tabLst/>
              <a:defRPr/>
            </a:pPr>
            <a:r>
              <a:rPr kumimoji="0" lang="fr-FR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EC7405"/>
                </a:solidFill>
                <a:effectLst/>
                <a:uLnTx/>
                <a:uFillTx/>
                <a:latin typeface="Calibri"/>
                <a:cs typeface="Arial"/>
              </a:rPr>
              <a:t>Perspectives</a:t>
            </a:r>
          </a:p>
          <a:p>
            <a:pPr marL="184150" marR="0" lvl="1" indent="-1809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EC7405"/>
              </a:buClr>
              <a:buSzPct val="80000"/>
              <a:buFont typeface="Wingdings 2" pitchFamily="18" charset="2"/>
              <a:buChar char=""/>
              <a:tabLst/>
              <a:defRPr/>
            </a:pPr>
            <a:endParaRPr kumimoji="0" lang="fr-FR" sz="20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cs typeface="Arial"/>
            </a:endParaRPr>
          </a:p>
          <a:p>
            <a:pPr marL="184150" marR="0" lvl="1" indent="-1809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EC7405"/>
              </a:buClr>
              <a:buSzPct val="80000"/>
              <a:buFont typeface="Wingdings 2" pitchFamily="18" charset="2"/>
              <a:buChar char=""/>
              <a:tabLst/>
              <a:defRPr/>
            </a:pPr>
            <a:r>
              <a:rPr kumimoji="0" lang="fr-FR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Arial"/>
              </a:rPr>
              <a:t>Durée : 30 min</a:t>
            </a:r>
          </a:p>
          <a:p>
            <a:pPr marL="184150" marR="0" lvl="1" indent="-1809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EC7405"/>
              </a:buClr>
              <a:buSzPct val="80000"/>
              <a:buFont typeface="Wingdings 2" pitchFamily="18" charset="2"/>
              <a:buChar char=""/>
              <a:tabLst/>
              <a:defRPr/>
            </a:pPr>
            <a:endParaRPr kumimoji="0" lang="fr-FR" sz="20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cs typeface="Arial"/>
            </a:endParaRPr>
          </a:p>
          <a:p>
            <a:pPr marL="184150" marR="0" lvl="1" indent="-1809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EC7405"/>
              </a:buClr>
              <a:buSzPct val="80000"/>
              <a:buFont typeface="Wingdings 2" pitchFamily="18" charset="2"/>
              <a:buChar char=""/>
              <a:tabLst/>
              <a:defRPr/>
            </a:pPr>
            <a:r>
              <a:rPr kumimoji="0" lang="fr-FR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Arial"/>
              </a:rPr>
              <a:t>Speaker : CNES, </a:t>
            </a:r>
            <a:r>
              <a:rPr kumimoji="0" lang="fr-FR" sz="20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Arial"/>
              </a:rPr>
              <a:t>PIs</a:t>
            </a:r>
            <a:endParaRPr kumimoji="0" lang="fr-FR" sz="20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cs typeface="Arial"/>
            </a:endParaRPr>
          </a:p>
          <a:p>
            <a:pPr marL="184150" marR="0" lvl="1" indent="-1809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EC7405"/>
              </a:buClr>
              <a:buSzPct val="80000"/>
              <a:buFont typeface="Wingdings 2" pitchFamily="18" charset="2"/>
              <a:buChar char=""/>
              <a:tabLst/>
              <a:defRPr/>
            </a:pPr>
            <a:endParaRPr kumimoji="0" lang="fr-FR" sz="20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cs typeface="Arial"/>
            </a:endParaRPr>
          </a:p>
          <a:p>
            <a:pPr marL="184150" marR="0" lvl="1" indent="-1809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EC7405"/>
              </a:buClr>
              <a:buSzPct val="80000"/>
              <a:buFont typeface="Wingdings 2" pitchFamily="18" charset="2"/>
              <a:buChar char=""/>
              <a:tabLst/>
              <a:defRPr/>
            </a:pPr>
            <a:r>
              <a:rPr kumimoji="0" lang="fr-FR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Arial"/>
              </a:rPr>
              <a:t>Contenu :</a:t>
            </a:r>
          </a:p>
          <a:p>
            <a:pPr marL="363538" marR="0" lvl="2" indent="-1778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EC7405"/>
              </a:buClr>
              <a:buSzTx/>
              <a:buFont typeface="Wingdings 2" pitchFamily="18" charset="2"/>
              <a:buChar char="è"/>
              <a:tabLst/>
              <a:defRPr/>
            </a:pPr>
            <a:r>
              <a:rPr kumimoji="0" lang="fr-FR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Arial"/>
              </a:rPr>
              <a:t>Futurs projets scientifiques (définition, besoin, livrables associés…)</a:t>
            </a:r>
          </a:p>
          <a:p>
            <a:pPr marL="363538" marR="0" lvl="2" indent="-1778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EC7405"/>
              </a:buClr>
              <a:buSzTx/>
              <a:buFont typeface="Wingdings 2" pitchFamily="18" charset="2"/>
              <a:buChar char="è"/>
              <a:tabLst/>
              <a:defRPr/>
            </a:pPr>
            <a:r>
              <a:rPr kumimoji="0" lang="fr-FR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Arial"/>
              </a:rPr>
              <a:t>Besoin de donnée (plan de programmation 2018, données d’intérêt pour le moissonnage, données </a:t>
            </a:r>
            <a:r>
              <a:rPr kumimoji="0" lang="fr-FR" sz="16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Arial"/>
              </a:rPr>
              <a:t>Kalideos</a:t>
            </a:r>
            <a:r>
              <a:rPr kumimoji="0" lang="fr-FR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Arial"/>
              </a:rPr>
              <a:t>)</a:t>
            </a:r>
          </a:p>
          <a:p>
            <a:pPr marL="363538" marR="0" lvl="2" indent="-1778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EC7405"/>
              </a:buClr>
              <a:buSzTx/>
              <a:buFont typeface="Wingdings 2" pitchFamily="18" charset="2"/>
              <a:buChar char="è"/>
              <a:tabLst/>
              <a:defRPr/>
            </a:pPr>
            <a:r>
              <a:rPr kumimoji="0" lang="fr-FR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Arial"/>
              </a:rPr>
              <a:t>Animation (au niveau régional, articulation avec THEIA, …)</a:t>
            </a:r>
          </a:p>
          <a:p>
            <a:pPr marL="184150" marR="0" lvl="1" indent="-1809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EC7405"/>
              </a:buClr>
              <a:buSzPct val="80000"/>
              <a:buFont typeface="Wingdings 2" pitchFamily="18" charset="2"/>
              <a:buChar char=""/>
              <a:tabLst/>
              <a:defRPr/>
            </a:pPr>
            <a:endParaRPr kumimoji="0" lang="fr-FR" sz="20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cs typeface="Arial"/>
            </a:endParaRPr>
          </a:p>
          <a:p>
            <a:pPr marL="184150" marR="0" lvl="1" indent="-1809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EC7405"/>
              </a:buClr>
              <a:buSzPct val="80000"/>
              <a:buFont typeface="Wingdings 2" pitchFamily="18" charset="2"/>
              <a:buChar char=""/>
              <a:tabLst/>
              <a:defRPr/>
            </a:pPr>
            <a:r>
              <a:rPr kumimoji="0" lang="fr-FR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Arial"/>
              </a:rPr>
              <a:t>Deadline : </a:t>
            </a:r>
            <a:r>
              <a:rPr kumimoji="0" lang="fr-FR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EC7405"/>
                </a:solidFill>
                <a:effectLst/>
                <a:uLnTx/>
                <a:uFillTx/>
                <a:latin typeface="Calibri"/>
                <a:cs typeface="Arial"/>
              </a:rPr>
              <a:t>6 octobre 2017</a:t>
            </a:r>
          </a:p>
        </p:txBody>
      </p:sp>
    </p:spTree>
    <p:extLst>
      <p:ext uri="{BB962C8B-B14F-4D97-AF65-F5344CB8AC3E}">
        <p14:creationId xmlns:p14="http://schemas.microsoft.com/office/powerpoint/2010/main" val="352264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107504" y="154448"/>
            <a:ext cx="7992888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800" b="1" dirty="0">
                <a:solidFill>
                  <a:schemeClr val="tx2"/>
                </a:solidFill>
              </a:rPr>
              <a:t>Bilan des </a:t>
            </a:r>
            <a:r>
              <a:rPr lang="fr-FR" sz="2800" b="1" dirty="0" smtClean="0">
                <a:solidFill>
                  <a:schemeClr val="tx2"/>
                </a:solidFill>
              </a:rPr>
              <a:t>programmations 2017</a:t>
            </a:r>
            <a:endParaRPr lang="fr-FR" sz="2800" b="1" dirty="0">
              <a:solidFill>
                <a:schemeClr val="tx2"/>
              </a:solidFill>
            </a:endParaRPr>
          </a:p>
          <a:p>
            <a:endParaRPr lang="fr-FR" dirty="0"/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56734" y="154448"/>
            <a:ext cx="1687316" cy="2953626"/>
          </a:xfrm>
          <a:prstGeom prst="rect">
            <a:avLst/>
          </a:prstGeom>
        </p:spPr>
      </p:pic>
      <p:pic>
        <p:nvPicPr>
          <p:cNvPr id="4" name="Imag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2532" y="1192596"/>
            <a:ext cx="6739174" cy="3830956"/>
          </a:xfrm>
          <a:prstGeom prst="rect">
            <a:avLst/>
          </a:prstGeom>
        </p:spPr>
      </p:pic>
      <p:grpSp>
        <p:nvGrpSpPr>
          <p:cNvPr id="7" name="Groupe 6"/>
          <p:cNvGrpSpPr/>
          <p:nvPr/>
        </p:nvGrpSpPr>
        <p:grpSpPr>
          <a:xfrm>
            <a:off x="7162161" y="3269219"/>
            <a:ext cx="2088233" cy="1363415"/>
            <a:chOff x="6930458" y="3154646"/>
            <a:chExt cx="2088233" cy="1363415"/>
          </a:xfrm>
        </p:grpSpPr>
        <p:sp>
          <p:nvSpPr>
            <p:cNvPr id="8" name="Ellipse 7"/>
            <p:cNvSpPr/>
            <p:nvPr/>
          </p:nvSpPr>
          <p:spPr>
            <a:xfrm>
              <a:off x="6930458" y="3254535"/>
              <a:ext cx="108000" cy="108000"/>
            </a:xfrm>
            <a:prstGeom prst="ellipse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ZoneTexte 8"/>
            <p:cNvSpPr txBox="1"/>
            <p:nvPr/>
          </p:nvSpPr>
          <p:spPr>
            <a:xfrm>
              <a:off x="7146482" y="3154646"/>
              <a:ext cx="115212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dirty="0" smtClean="0">
                  <a:solidFill>
                    <a:srgbClr val="000000"/>
                  </a:solidFill>
                </a:rPr>
                <a:t>Acquis</a:t>
              </a:r>
              <a:endParaRPr lang="en-GB" sz="2000" dirty="0">
                <a:solidFill>
                  <a:srgbClr val="000000"/>
                </a:solidFill>
              </a:endParaRPr>
            </a:p>
          </p:txBody>
        </p:sp>
        <p:sp>
          <p:nvSpPr>
            <p:cNvPr id="10" name="Ellipse 9"/>
            <p:cNvSpPr/>
            <p:nvPr/>
          </p:nvSpPr>
          <p:spPr>
            <a:xfrm>
              <a:off x="6930458" y="4063952"/>
              <a:ext cx="108000" cy="108000"/>
            </a:xfrm>
            <a:prstGeom prst="ellipse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/>
          </p:nvSpPr>
          <p:spPr>
            <a:xfrm>
              <a:off x="7146482" y="3964063"/>
              <a:ext cx="187024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dirty="0" smtClean="0">
                  <a:solidFill>
                    <a:srgbClr val="000000"/>
                  </a:solidFill>
                </a:rPr>
                <a:t>Programmation en cours</a:t>
              </a:r>
              <a:endParaRPr lang="en-GB" sz="2000" dirty="0">
                <a:solidFill>
                  <a:srgbClr val="000000"/>
                </a:solidFill>
              </a:endParaRPr>
            </a:p>
          </p:txBody>
        </p:sp>
        <p:sp>
          <p:nvSpPr>
            <p:cNvPr id="12" name="Ellipse 11"/>
            <p:cNvSpPr/>
            <p:nvPr/>
          </p:nvSpPr>
          <p:spPr>
            <a:xfrm>
              <a:off x="6930458" y="3783876"/>
              <a:ext cx="108000" cy="1080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/>
          </p:nvSpPr>
          <p:spPr>
            <a:xfrm>
              <a:off x="7146482" y="3683987"/>
              <a:ext cx="115212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dirty="0" smtClean="0">
                  <a:solidFill>
                    <a:srgbClr val="000000"/>
                  </a:solidFill>
                </a:rPr>
                <a:t>Non acquis</a:t>
              </a:r>
              <a:endParaRPr lang="en-GB" sz="2000" dirty="0">
                <a:solidFill>
                  <a:srgbClr val="000000"/>
                </a:solidFill>
              </a:endParaRPr>
            </a:p>
          </p:txBody>
        </p:sp>
        <p:sp>
          <p:nvSpPr>
            <p:cNvPr id="14" name="Ellipse 13"/>
            <p:cNvSpPr/>
            <p:nvPr/>
          </p:nvSpPr>
          <p:spPr>
            <a:xfrm>
              <a:off x="6930459" y="4340951"/>
              <a:ext cx="108000" cy="108000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" name="ZoneTexte 14"/>
            <p:cNvSpPr txBox="1"/>
            <p:nvPr/>
          </p:nvSpPr>
          <p:spPr>
            <a:xfrm>
              <a:off x="7146482" y="4241062"/>
              <a:ext cx="180030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dirty="0" smtClean="0">
                  <a:solidFill>
                    <a:srgbClr val="000000"/>
                  </a:solidFill>
                </a:rPr>
                <a:t>Programmation à venir</a:t>
              </a:r>
              <a:endParaRPr lang="en-GB" sz="2000" dirty="0">
                <a:solidFill>
                  <a:srgbClr val="000000"/>
                </a:solidFill>
              </a:endParaRPr>
            </a:p>
          </p:txBody>
        </p:sp>
        <p:sp>
          <p:nvSpPr>
            <p:cNvPr id="16" name="Ellipse 15"/>
            <p:cNvSpPr/>
            <p:nvPr/>
          </p:nvSpPr>
          <p:spPr>
            <a:xfrm>
              <a:off x="6930459" y="3503956"/>
              <a:ext cx="108000" cy="108000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" name="ZoneTexte 16"/>
            <p:cNvSpPr txBox="1"/>
            <p:nvPr/>
          </p:nvSpPr>
          <p:spPr>
            <a:xfrm>
              <a:off x="7146482" y="3404067"/>
              <a:ext cx="187220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dirty="0" smtClean="0">
                  <a:solidFill>
                    <a:srgbClr val="000000"/>
                  </a:solidFill>
                </a:rPr>
                <a:t>Partiellement acquis</a:t>
              </a:r>
              <a:endParaRPr lang="en-GB" sz="2000" dirty="0">
                <a:solidFill>
                  <a:srgbClr val="00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39486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107504" y="154448"/>
            <a:ext cx="7992888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800" b="1" dirty="0">
                <a:solidFill>
                  <a:schemeClr val="tx2"/>
                </a:solidFill>
              </a:rPr>
              <a:t>Bilan des </a:t>
            </a:r>
            <a:r>
              <a:rPr lang="fr-FR" sz="2800" b="1" dirty="0" smtClean="0">
                <a:solidFill>
                  <a:schemeClr val="tx2"/>
                </a:solidFill>
              </a:rPr>
              <a:t>programmations</a:t>
            </a:r>
            <a:endParaRPr lang="fr-FR" sz="2800" b="1" dirty="0">
              <a:solidFill>
                <a:schemeClr val="tx2"/>
              </a:solidFill>
            </a:endParaRPr>
          </a:p>
          <a:p>
            <a:pPr marL="285750" indent="-285750">
              <a:buFontTx/>
              <a:buChar char="-"/>
            </a:pPr>
            <a:endParaRPr lang="fr-FR" dirty="0"/>
          </a:p>
          <a:p>
            <a:r>
              <a:rPr lang="fr-FR" dirty="0" smtClean="0"/>
              <a:t>ALOS 2 </a:t>
            </a:r>
            <a:r>
              <a:rPr lang="fr-FR" dirty="0" smtClean="0">
                <a:sym typeface="Wingdings" panose="05000000000000000000" pitchFamily="2" charset="2"/>
              </a:rPr>
              <a:t> OK (en cours)</a:t>
            </a:r>
          </a:p>
          <a:p>
            <a:endParaRPr lang="fr-FR" sz="1600" dirty="0">
              <a:sym typeface="Wingdings" panose="05000000000000000000" pitchFamily="2" charset="2"/>
            </a:endParaRPr>
          </a:p>
          <a:p>
            <a:r>
              <a:rPr lang="fr-FR" sz="1600" dirty="0"/>
              <a:t> </a:t>
            </a:r>
            <a:r>
              <a:rPr lang="fr-FR" sz="1400" dirty="0"/>
              <a:t> </a:t>
            </a:r>
            <a:endParaRPr lang="fr-FR" sz="1400" dirty="0" smtClean="0"/>
          </a:p>
          <a:p>
            <a:r>
              <a:rPr lang="fr-FR" sz="1400" dirty="0" smtClean="0"/>
              <a:t>-          SM1 </a:t>
            </a:r>
            <a:r>
              <a:rPr lang="fr-FR" sz="1400" dirty="0"/>
              <a:t>HH+HV R U2-8 35.4 D 101 72 2017/4/15</a:t>
            </a:r>
          </a:p>
          <a:p>
            <a:r>
              <a:rPr lang="fr-FR" sz="1400" dirty="0"/>
              <a:t>-          SM1 HH+HV R U2-8 35.4 D 101 74 2017/5/13</a:t>
            </a:r>
          </a:p>
          <a:p>
            <a:r>
              <a:rPr lang="fr-FR" sz="1400" dirty="0"/>
              <a:t>-          SM1 HH+HV R U2-8 35.4 D 101 76 2017/6/10</a:t>
            </a:r>
          </a:p>
          <a:p>
            <a:r>
              <a:rPr lang="fr-FR" sz="1400" dirty="0"/>
              <a:t>-          SM1 HH+HV R U2-8 35.4 D 101 78 2017/7/8</a:t>
            </a:r>
          </a:p>
          <a:p>
            <a:r>
              <a:rPr lang="fr-FR" sz="1400" dirty="0"/>
              <a:t>-          SM1 HH+HV R U2-8 35.4 D 101 80 2017/8/5</a:t>
            </a:r>
          </a:p>
          <a:p>
            <a:r>
              <a:rPr lang="fr-FR" sz="1400" dirty="0"/>
              <a:t>-          SM1 HH+HV R U2-8 35.4 D 101 82 2017/9/2</a:t>
            </a:r>
          </a:p>
          <a:p>
            <a:r>
              <a:rPr lang="fr-FR" sz="1400" dirty="0"/>
              <a:t>-          SM1 HH+HV R U2-8 35.4 D 101 85 2017/10/14</a:t>
            </a:r>
          </a:p>
          <a:p>
            <a:r>
              <a:rPr lang="fr-FR" sz="1400" dirty="0"/>
              <a:t>-          SM1 HH+HV R U2-8 35.4 D 101 87 2017/11/11</a:t>
            </a:r>
          </a:p>
          <a:p>
            <a:r>
              <a:rPr lang="fr-FR" sz="1400" dirty="0"/>
              <a:t>-          SM1 HH+HV R U2-8 35.4 D 101 89 2017/12/9</a:t>
            </a:r>
          </a:p>
          <a:p>
            <a:r>
              <a:rPr lang="fr-FR" sz="1400" dirty="0" smtClean="0"/>
              <a:t>+ celles du 2017/1/9 </a:t>
            </a:r>
            <a:r>
              <a:rPr lang="fr-FR" sz="1400" dirty="0" smtClean="0">
                <a:solidFill>
                  <a:srgbClr val="FF0000"/>
                </a:solidFill>
              </a:rPr>
              <a:t>et de Mars</a:t>
            </a:r>
            <a:endParaRPr lang="fr-FR" sz="1400" dirty="0" smtClean="0">
              <a:solidFill>
                <a:srgbClr val="FF0000"/>
              </a:solidFill>
              <a:sym typeface="Wingdings" panose="05000000000000000000" pitchFamily="2" charset="2"/>
            </a:endParaRPr>
          </a:p>
          <a:p>
            <a:endParaRPr lang="fr-FR" sz="1600" dirty="0">
              <a:sym typeface="Wingdings" panose="05000000000000000000" pitchFamily="2" charset="2"/>
            </a:endParaRPr>
          </a:p>
          <a:p>
            <a:endParaRPr lang="fr-FR" dirty="0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4103948" y="2508926"/>
            <a:ext cx="3302137" cy="4156876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3" name="Imag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5681651" y="154448"/>
            <a:ext cx="3269411" cy="3951604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738539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107504" y="154448"/>
            <a:ext cx="8729068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800" b="1" dirty="0" smtClean="0">
                <a:solidFill>
                  <a:schemeClr val="tx2"/>
                </a:solidFill>
              </a:rPr>
              <a:t>Programmation 2018 / Projets en cours et émergents</a:t>
            </a:r>
            <a:endParaRPr lang="fr-FR" sz="2800" b="1" dirty="0">
              <a:solidFill>
                <a:schemeClr val="tx2"/>
              </a:solidFill>
            </a:endParaRPr>
          </a:p>
          <a:p>
            <a:endParaRPr lang="fr-FR" dirty="0"/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020004"/>
            <a:ext cx="9144000" cy="2736944"/>
          </a:xfrm>
          <a:prstGeom prst="rect">
            <a:avLst/>
          </a:prstGeom>
        </p:spPr>
      </p:pic>
      <p:sp>
        <p:nvSpPr>
          <p:cNvPr id="3" name="ZoneTexte 2"/>
          <p:cNvSpPr txBox="1"/>
          <p:nvPr/>
        </p:nvSpPr>
        <p:spPr>
          <a:xfrm>
            <a:off x="606973" y="4177862"/>
            <a:ext cx="7712624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à"/>
            </a:pPr>
            <a:r>
              <a:rPr lang="fr-FR" dirty="0" smtClean="0"/>
              <a:t>Prévoir les donnés nécessaires aux études en cours et à venir !</a:t>
            </a:r>
          </a:p>
          <a:p>
            <a:pPr marL="285750" indent="-285750">
              <a:buFont typeface="Wingdings" panose="05000000000000000000" pitchFamily="2" charset="2"/>
              <a:buChar char="à"/>
            </a:pPr>
            <a:endParaRPr lang="fr-FR" dirty="0" smtClean="0"/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fr-FR" dirty="0" smtClean="0"/>
              <a:t>Test acquisitions de nuit (SPOT 6/7 et Pléiades : 25-26 sept 2017)</a:t>
            </a:r>
            <a:endParaRPr lang="fr-FR" dirty="0"/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fr-FR" dirty="0" smtClean="0"/>
              <a:t>AO </a:t>
            </a:r>
            <a:r>
              <a:rPr lang="fr-FR" dirty="0" err="1" smtClean="0"/>
              <a:t>TerraSarX</a:t>
            </a:r>
            <a:r>
              <a:rPr lang="fr-FR" dirty="0" smtClean="0"/>
              <a:t> (en cours) : acquisition de données Automne 2017 – Hiver 2018</a:t>
            </a: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fr-FR" dirty="0" smtClean="0"/>
              <a:t>AO </a:t>
            </a:r>
            <a:r>
              <a:rPr lang="fr-FR" dirty="0" err="1" smtClean="0"/>
              <a:t>CosmoSkyMed</a:t>
            </a:r>
            <a:r>
              <a:rPr lang="fr-FR" dirty="0" smtClean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756163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23528" y="116632"/>
            <a:ext cx="842493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800" b="1" dirty="0" smtClean="0">
                <a:solidFill>
                  <a:schemeClr val="tx2"/>
                </a:solidFill>
              </a:rPr>
              <a:t>Communication</a:t>
            </a: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1566" y="961696"/>
            <a:ext cx="7552140" cy="5053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9087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23528" y="116632"/>
            <a:ext cx="842493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800" b="1" dirty="0" smtClean="0">
                <a:solidFill>
                  <a:schemeClr val="tx2"/>
                </a:solidFill>
              </a:rPr>
              <a:t>Communication</a:t>
            </a:r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19097" y="116631"/>
            <a:ext cx="5985823" cy="4573290"/>
          </a:xfrm>
          <a:prstGeom prst="rect">
            <a:avLst/>
          </a:prstGeom>
        </p:spPr>
      </p:pic>
      <p:pic>
        <p:nvPicPr>
          <p:cNvPr id="3" name="Imag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875" y="2005876"/>
            <a:ext cx="6322041" cy="47496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7479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23528" y="116632"/>
            <a:ext cx="842493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800" b="1" dirty="0" smtClean="0">
                <a:solidFill>
                  <a:schemeClr val="tx2"/>
                </a:solidFill>
              </a:rPr>
              <a:t>Point </a:t>
            </a:r>
            <a:r>
              <a:rPr lang="fr-FR" sz="2800" b="1" dirty="0">
                <a:solidFill>
                  <a:schemeClr val="tx2"/>
                </a:solidFill>
              </a:rPr>
              <a:t>sur les projets </a:t>
            </a:r>
            <a:r>
              <a:rPr lang="fr-FR" sz="2800" b="1" dirty="0" smtClean="0">
                <a:solidFill>
                  <a:schemeClr val="tx2"/>
                </a:solidFill>
              </a:rPr>
              <a:t>utilisant KALIDEOS </a:t>
            </a:r>
          </a:p>
        </p:txBody>
      </p:sp>
      <p:sp>
        <p:nvSpPr>
          <p:cNvPr id="2" name="ZoneTexte 1"/>
          <p:cNvSpPr txBox="1"/>
          <p:nvPr/>
        </p:nvSpPr>
        <p:spPr>
          <a:xfrm>
            <a:off x="994299" y="1313895"/>
            <a:ext cx="7705699" cy="42473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CARHAB	(100k€ / an)</a:t>
            </a:r>
          </a:p>
          <a:p>
            <a:endParaRPr lang="fr-FR" dirty="0" smtClean="0"/>
          </a:p>
          <a:p>
            <a:r>
              <a:rPr lang="fr-FR" dirty="0" smtClean="0"/>
              <a:t>WOODNET - </a:t>
            </a:r>
            <a:r>
              <a:rPr lang="fr-FR" dirty="0" err="1" smtClean="0"/>
              <a:t>Biodiversa</a:t>
            </a:r>
            <a:r>
              <a:rPr lang="fr-FR" dirty="0" smtClean="0"/>
              <a:t> (2017-2020)</a:t>
            </a:r>
          </a:p>
          <a:p>
            <a:endParaRPr lang="fr-FR" dirty="0" smtClean="0"/>
          </a:p>
          <a:p>
            <a:r>
              <a:rPr lang="fr-FR" dirty="0" smtClean="0"/>
              <a:t>KERMAP</a:t>
            </a:r>
          </a:p>
          <a:p>
            <a:r>
              <a:rPr lang="fr-FR" dirty="0"/>
              <a:t>	</a:t>
            </a:r>
            <a:r>
              <a:rPr lang="fr-FR" dirty="0" smtClean="0"/>
              <a:t>Pas de </a:t>
            </a:r>
            <a:r>
              <a:rPr lang="fr-FR" dirty="0" err="1" smtClean="0"/>
              <a:t>prog</a:t>
            </a:r>
            <a:r>
              <a:rPr lang="fr-FR" dirty="0" smtClean="0"/>
              <a:t> explicitement financé mais utilisation SPOT 6/7</a:t>
            </a:r>
          </a:p>
          <a:p>
            <a:r>
              <a:rPr lang="fr-FR" dirty="0"/>
              <a:t>	</a:t>
            </a:r>
            <a:r>
              <a:rPr lang="fr-FR" dirty="0" smtClean="0"/>
              <a:t>Extraction bocage / trame arborée (1952 / 2015 sur la base de photos)</a:t>
            </a:r>
          </a:p>
          <a:p>
            <a:r>
              <a:rPr lang="fr-FR" dirty="0" smtClean="0"/>
              <a:t>LETG</a:t>
            </a:r>
          </a:p>
          <a:p>
            <a:r>
              <a:rPr lang="fr-FR" dirty="0"/>
              <a:t>	</a:t>
            </a:r>
            <a:r>
              <a:rPr lang="fr-FR" dirty="0" smtClean="0"/>
              <a:t>AUDIAR – MOS</a:t>
            </a:r>
          </a:p>
          <a:p>
            <a:endParaRPr lang="fr-FR" dirty="0"/>
          </a:p>
          <a:p>
            <a:r>
              <a:rPr lang="fr-FR" dirty="0" smtClean="0"/>
              <a:t>TOSCA Urbain</a:t>
            </a:r>
          </a:p>
          <a:p>
            <a:endParaRPr lang="fr-FR" dirty="0"/>
          </a:p>
          <a:p>
            <a:r>
              <a:rPr lang="fr-FR" dirty="0" smtClean="0"/>
              <a:t>Post-doc Vannier – Paysage / Santé</a:t>
            </a:r>
          </a:p>
          <a:p>
            <a:endParaRPr lang="fr-FR" dirty="0"/>
          </a:p>
          <a:p>
            <a:endParaRPr lang="fr-FR" dirty="0" smtClean="0"/>
          </a:p>
        </p:txBody>
      </p:sp>
    </p:spTree>
    <p:extLst>
      <p:ext uri="{BB962C8B-B14F-4D97-AF65-F5344CB8AC3E}">
        <p14:creationId xmlns:p14="http://schemas.microsoft.com/office/powerpoint/2010/main" val="599089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23528" y="116632"/>
            <a:ext cx="842493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800" b="1" dirty="0">
                <a:solidFill>
                  <a:schemeClr val="tx2"/>
                </a:solidFill>
              </a:rPr>
              <a:t>Divers (formations, demandes budgets, etc.)</a:t>
            </a:r>
          </a:p>
        </p:txBody>
      </p:sp>
      <p:sp>
        <p:nvSpPr>
          <p:cNvPr id="2" name="ZoneTexte 1"/>
          <p:cNvSpPr txBox="1"/>
          <p:nvPr/>
        </p:nvSpPr>
        <p:spPr>
          <a:xfrm>
            <a:off x="1009291" y="1285336"/>
            <a:ext cx="7702750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ZAA : 5000€ à partager avec les actions sur la Ville de Rennes (Prairies St Martin)</a:t>
            </a: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fr-FR" dirty="0" smtClean="0">
                <a:sym typeface="Wingdings" panose="05000000000000000000" pitchFamily="2" charset="2"/>
              </a:rPr>
              <a:t>Fonctionnement (</a:t>
            </a:r>
            <a:r>
              <a:rPr lang="fr-FR" dirty="0" err="1" smtClean="0">
                <a:sym typeface="Wingdings" panose="05000000000000000000" pitchFamily="2" charset="2"/>
              </a:rPr>
              <a:t>dplct</a:t>
            </a:r>
            <a:r>
              <a:rPr lang="fr-FR" dirty="0" smtClean="0">
                <a:sym typeface="Wingdings" panose="05000000000000000000" pitchFamily="2" charset="2"/>
              </a:rPr>
              <a:t> </a:t>
            </a:r>
            <a:r>
              <a:rPr lang="fr-FR" dirty="0" err="1" smtClean="0">
                <a:sym typeface="Wingdings" panose="05000000000000000000" pitchFamily="2" charset="2"/>
              </a:rPr>
              <a:t>Kalideos</a:t>
            </a:r>
            <a:r>
              <a:rPr lang="fr-FR" dirty="0" smtClean="0">
                <a:sym typeface="Wingdings" panose="05000000000000000000" pitchFamily="2" charset="2"/>
              </a:rPr>
              <a:t>)</a:t>
            </a:r>
          </a:p>
          <a:p>
            <a:pPr marL="285750" indent="-285750">
              <a:buFont typeface="Wingdings" panose="05000000000000000000" pitchFamily="2" charset="2"/>
              <a:buChar char="à"/>
            </a:pPr>
            <a:endParaRPr lang="fr-FR" dirty="0">
              <a:sym typeface="Wingdings" panose="05000000000000000000" pitchFamily="2" charset="2"/>
            </a:endParaRPr>
          </a:p>
          <a:p>
            <a:endParaRPr lang="fr-FR" dirty="0" smtClean="0">
              <a:sym typeface="Wingdings" panose="05000000000000000000" pitchFamily="2" charset="2"/>
            </a:endParaRPr>
          </a:p>
          <a:p>
            <a:r>
              <a:rPr lang="fr-FR" dirty="0" err="1" smtClean="0">
                <a:sym typeface="Wingdings" panose="05000000000000000000" pitchFamily="2" charset="2"/>
              </a:rPr>
              <a:t>Roullier</a:t>
            </a:r>
            <a:r>
              <a:rPr lang="fr-FR" dirty="0" smtClean="0">
                <a:sym typeface="Wingdings" panose="05000000000000000000" pitchFamily="2" charset="2"/>
              </a:rPr>
              <a:t>: 	Fertilisation, Drone, THRS/THRT (Pléiades / SPOT6-7)</a:t>
            </a:r>
          </a:p>
          <a:p>
            <a:r>
              <a:rPr lang="fr-FR" dirty="0">
                <a:sym typeface="Wingdings" panose="05000000000000000000" pitchFamily="2" charset="2"/>
              </a:rPr>
              <a:t>	</a:t>
            </a:r>
            <a:r>
              <a:rPr lang="fr-FR" dirty="0" smtClean="0">
                <a:sym typeface="Wingdings" panose="05000000000000000000" pitchFamily="2" charset="2"/>
              </a:rPr>
              <a:t>Thèse CIFRE (</a:t>
            </a:r>
            <a:r>
              <a:rPr lang="fr-FR" dirty="0" err="1" smtClean="0">
                <a:sym typeface="Wingdings" panose="05000000000000000000" pitchFamily="2" charset="2"/>
              </a:rPr>
              <a:t>AgroCampus</a:t>
            </a:r>
            <a:r>
              <a:rPr lang="fr-FR" dirty="0" smtClean="0">
                <a:sym typeface="Wingdings" panose="05000000000000000000" pitchFamily="2" charset="2"/>
              </a:rPr>
              <a:t>)?</a:t>
            </a:r>
          </a:p>
          <a:p>
            <a:endParaRPr lang="fr-FR" dirty="0">
              <a:sym typeface="Wingdings" panose="05000000000000000000" pitchFamily="2" charset="2"/>
            </a:endParaRPr>
          </a:p>
          <a:p>
            <a:r>
              <a:rPr lang="fr-FR" dirty="0" smtClean="0">
                <a:sym typeface="Wingdings" panose="05000000000000000000" pitchFamily="2" charset="2"/>
              </a:rPr>
              <a:t>Thèse IAV</a:t>
            </a:r>
          </a:p>
          <a:p>
            <a:pPr marL="285750" indent="-285750">
              <a:buFont typeface="Wingdings" panose="05000000000000000000" pitchFamily="2" charset="2"/>
              <a:buChar char="à"/>
            </a:pPr>
            <a:endParaRPr lang="fr-FR" dirty="0">
              <a:sym typeface="Wingdings" panose="05000000000000000000" pitchFamily="2" charset="2"/>
            </a:endParaRP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923220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23528" y="116632"/>
            <a:ext cx="842493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800" b="1" dirty="0" smtClean="0">
                <a:solidFill>
                  <a:schemeClr val="tx2"/>
                </a:solidFill>
              </a:rPr>
              <a:t>Ordre du jour</a:t>
            </a:r>
          </a:p>
        </p:txBody>
      </p:sp>
      <p:sp>
        <p:nvSpPr>
          <p:cNvPr id="6" name="Rectangle 5"/>
          <p:cNvSpPr/>
          <p:nvPr/>
        </p:nvSpPr>
        <p:spPr>
          <a:xfrm>
            <a:off x="539552" y="635787"/>
            <a:ext cx="7992888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i="1" dirty="0" smtClean="0"/>
              <a:t>Préparation de la réunion d’avancement CNES (Mardi 12 Avril)</a:t>
            </a:r>
          </a:p>
          <a:p>
            <a:endParaRPr lang="fr-FR" i="1" dirty="0" smtClean="0"/>
          </a:p>
          <a:p>
            <a:r>
              <a:rPr lang="fr-FR" dirty="0"/>
              <a:t>- Fiches NEREUS / </a:t>
            </a:r>
            <a:r>
              <a:rPr lang="fr-FR" dirty="0" err="1"/>
              <a:t>Copernicus</a:t>
            </a:r>
            <a:r>
              <a:rPr lang="fr-FR" dirty="0"/>
              <a:t> </a:t>
            </a:r>
          </a:p>
          <a:p>
            <a:r>
              <a:rPr lang="fr-FR" dirty="0"/>
              <a:t>- </a:t>
            </a:r>
            <a:r>
              <a:rPr lang="fr-FR" dirty="0" err="1"/>
              <a:t>AppSpace</a:t>
            </a:r>
            <a:r>
              <a:rPr lang="fr-FR" dirty="0"/>
              <a:t> Show (avancement - Nicolas) - Stand </a:t>
            </a:r>
            <a:r>
              <a:rPr lang="fr-FR" dirty="0" err="1"/>
              <a:t>Kalideos</a:t>
            </a:r>
            <a:r>
              <a:rPr lang="fr-FR" dirty="0"/>
              <a:t> BZH </a:t>
            </a:r>
          </a:p>
          <a:p>
            <a:r>
              <a:rPr lang="fr-FR" dirty="0"/>
              <a:t>- Actions de communication</a:t>
            </a:r>
          </a:p>
          <a:p>
            <a:r>
              <a:rPr lang="fr-FR" dirty="0"/>
              <a:t>- Réunion annuelle End-</a:t>
            </a:r>
            <a:r>
              <a:rPr lang="fr-FR" dirty="0" err="1"/>
              <a:t>Users</a:t>
            </a:r>
            <a:r>
              <a:rPr lang="fr-FR" dirty="0"/>
              <a:t> 22/10 (à Rennes) - à préparer (Bilan CNES, </a:t>
            </a:r>
            <a:br>
              <a:rPr lang="fr-FR" dirty="0"/>
            </a:br>
            <a:r>
              <a:rPr lang="fr-FR" dirty="0"/>
              <a:t>résultats scientifiques, fournir listing personnes du </a:t>
            </a:r>
            <a:r>
              <a:rPr lang="fr-FR" dirty="0" err="1"/>
              <a:t>KoM</a:t>
            </a:r>
            <a:r>
              <a:rPr lang="fr-FR" dirty="0"/>
              <a:t>)</a:t>
            </a:r>
            <a:br>
              <a:rPr lang="fr-FR" dirty="0"/>
            </a:br>
            <a:r>
              <a:rPr lang="fr-FR" dirty="0" smtClean="0"/>
              <a:t>- </a:t>
            </a:r>
            <a:r>
              <a:rPr lang="fr-FR" dirty="0"/>
              <a:t>Bilan activité 2017 et recherche de financements 2018 (stages, thèses, </a:t>
            </a:r>
            <a:br>
              <a:rPr lang="fr-FR" dirty="0"/>
            </a:br>
            <a:r>
              <a:rPr lang="fr-FR" dirty="0" err="1"/>
              <a:t>etc</a:t>
            </a:r>
            <a:r>
              <a:rPr lang="fr-FR" dirty="0"/>
              <a:t>) </a:t>
            </a:r>
          </a:p>
          <a:p>
            <a:r>
              <a:rPr lang="fr-FR" dirty="0"/>
              <a:t>- </a:t>
            </a:r>
            <a:r>
              <a:rPr lang="fr-FR" dirty="0" smtClean="0"/>
              <a:t>Bilan </a:t>
            </a:r>
            <a:r>
              <a:rPr lang="fr-FR" dirty="0"/>
              <a:t>acquisitions 2017 - Plan de programmation 2018 à définir</a:t>
            </a:r>
            <a:br>
              <a:rPr lang="fr-FR" dirty="0"/>
            </a:br>
            <a:r>
              <a:rPr lang="fr-FR" dirty="0"/>
              <a:t>     (AO </a:t>
            </a:r>
            <a:r>
              <a:rPr lang="fr-FR" dirty="0" err="1"/>
              <a:t>CosmoskyMed</a:t>
            </a:r>
            <a:r>
              <a:rPr lang="fr-FR" dirty="0"/>
              <a:t>, </a:t>
            </a:r>
            <a:r>
              <a:rPr lang="fr-FR" dirty="0" err="1"/>
              <a:t>TerraSarX</a:t>
            </a:r>
            <a:r>
              <a:rPr lang="fr-FR" dirty="0"/>
              <a:t>, autres?)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23528" y="116632"/>
            <a:ext cx="842493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800" b="1" dirty="0" smtClean="0">
                <a:solidFill>
                  <a:schemeClr val="tx2"/>
                </a:solidFill>
              </a:rPr>
              <a:t>Fiches NEREUS / </a:t>
            </a:r>
            <a:r>
              <a:rPr lang="fr-FR" sz="2800" b="1" dirty="0" err="1" smtClean="0">
                <a:solidFill>
                  <a:schemeClr val="tx2"/>
                </a:solidFill>
              </a:rPr>
              <a:t>Copernicus</a:t>
            </a:r>
            <a:endParaRPr lang="fr-FR" sz="2800" b="1" dirty="0" smtClean="0">
              <a:solidFill>
                <a:schemeClr val="tx2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39552" y="1195463"/>
            <a:ext cx="799288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dirty="0" smtClean="0"/>
              <a:t>Point abordé lors du précédent COPIL…</a:t>
            </a:r>
          </a:p>
          <a:p>
            <a:endParaRPr lang="fr-FR" dirty="0"/>
          </a:p>
        </p:txBody>
      </p:sp>
      <p:sp>
        <p:nvSpPr>
          <p:cNvPr id="2" name="Rectangle 1"/>
          <p:cNvSpPr/>
          <p:nvPr/>
        </p:nvSpPr>
        <p:spPr>
          <a:xfrm>
            <a:off x="323528" y="2023097"/>
            <a:ext cx="8663153" cy="30777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600" dirty="0" smtClean="0">
                <a:latin typeface="Courier New" panose="02070309020205020404" pitchFamily="49" charset="0"/>
              </a:rPr>
              <a:t>Thème </a:t>
            </a:r>
            <a:r>
              <a:rPr lang="fr-FR" sz="1600" dirty="0">
                <a:latin typeface="Courier New" panose="02070309020205020404" pitchFamily="49" charset="0"/>
              </a:rPr>
              <a:t>Corridors écologiques TVB (LHM)</a:t>
            </a:r>
          </a:p>
          <a:p>
            <a:r>
              <a:rPr lang="fr-FR" sz="1600" dirty="0">
                <a:latin typeface="Courier New" panose="02070309020205020404" pitchFamily="49" charset="0"/>
              </a:rPr>
              <a:t>Thème Cartographie des habitats (</a:t>
            </a:r>
            <a:r>
              <a:rPr lang="fr-FR" sz="1600" dirty="0" err="1">
                <a:latin typeface="Courier New" panose="02070309020205020404" pitchFamily="49" charset="0"/>
              </a:rPr>
              <a:t>Sebastien</a:t>
            </a:r>
            <a:r>
              <a:rPr lang="fr-FR" sz="1600" dirty="0">
                <a:latin typeface="Courier New" panose="02070309020205020404" pitchFamily="49" charset="0"/>
              </a:rPr>
              <a:t> </a:t>
            </a:r>
            <a:r>
              <a:rPr lang="fr-FR" sz="1600" dirty="0" err="1">
                <a:latin typeface="Courier New" panose="02070309020205020404" pitchFamily="49" charset="0"/>
              </a:rPr>
              <a:t>Rapinel</a:t>
            </a:r>
            <a:r>
              <a:rPr lang="fr-FR" sz="1600" dirty="0">
                <a:latin typeface="Courier New" panose="02070309020205020404" pitchFamily="49" charset="0"/>
              </a:rPr>
              <a:t> / LHM)</a:t>
            </a:r>
          </a:p>
          <a:p>
            <a:r>
              <a:rPr lang="fr-FR" sz="1600" dirty="0">
                <a:latin typeface="Courier New" panose="02070309020205020404" pitchFamily="49" charset="0"/>
              </a:rPr>
              <a:t>Thème Agriculture polyculture-élevage intensive / pratiques agricoles (Hervé Nicolas)</a:t>
            </a:r>
          </a:p>
          <a:p>
            <a:r>
              <a:rPr lang="fr-FR" sz="1600" dirty="0">
                <a:latin typeface="Courier New" panose="02070309020205020404" pitchFamily="49" charset="0"/>
              </a:rPr>
              <a:t>Thème méthodologique (Imageries Radar: traitements et usages des séries temporelles) - (</a:t>
            </a:r>
            <a:r>
              <a:rPr lang="fr-FR" sz="1600" dirty="0" err="1">
                <a:latin typeface="Courier New" panose="02070309020205020404" pitchFamily="49" charset="0"/>
              </a:rPr>
              <a:t>Eric</a:t>
            </a:r>
            <a:r>
              <a:rPr lang="fr-FR" sz="1600" dirty="0">
                <a:latin typeface="Courier New" panose="02070309020205020404" pitchFamily="49" charset="0"/>
              </a:rPr>
              <a:t> Pottier - Thomas </a:t>
            </a:r>
            <a:r>
              <a:rPr lang="fr-FR" sz="1600" dirty="0" err="1">
                <a:latin typeface="Courier New" panose="02070309020205020404" pitchFamily="49" charset="0"/>
              </a:rPr>
              <a:t>Corpetti</a:t>
            </a:r>
            <a:r>
              <a:rPr lang="fr-FR" sz="1600" dirty="0">
                <a:latin typeface="Courier New" panose="02070309020205020404" pitchFamily="49" charset="0"/>
              </a:rPr>
              <a:t>)</a:t>
            </a:r>
          </a:p>
          <a:p>
            <a:r>
              <a:rPr lang="fr-FR" sz="1600" dirty="0">
                <a:latin typeface="Courier New" panose="02070309020205020404" pitchFamily="49" charset="0"/>
              </a:rPr>
              <a:t>Thème méthodologique </a:t>
            </a:r>
            <a:r>
              <a:rPr lang="fr-FR" sz="1600" dirty="0" err="1">
                <a:latin typeface="Courier New" panose="02070309020205020404" pitchFamily="49" charset="0"/>
              </a:rPr>
              <a:t>Deap-learning</a:t>
            </a:r>
            <a:r>
              <a:rPr lang="fr-FR" sz="1600" dirty="0">
                <a:latin typeface="Courier New" panose="02070309020205020404" pitchFamily="49" charset="0"/>
              </a:rPr>
              <a:t> en télédétection (Thomas </a:t>
            </a:r>
            <a:r>
              <a:rPr lang="fr-FR" sz="1600" dirty="0" err="1">
                <a:latin typeface="Courier New" panose="02070309020205020404" pitchFamily="49" charset="0"/>
              </a:rPr>
              <a:t>Corpetti</a:t>
            </a:r>
            <a:r>
              <a:rPr lang="fr-FR" sz="1600" dirty="0">
                <a:latin typeface="Courier New" panose="02070309020205020404" pitchFamily="49" charset="0"/>
              </a:rPr>
              <a:t> - </a:t>
            </a:r>
            <a:r>
              <a:rPr lang="fr-FR" sz="1600" dirty="0" err="1">
                <a:latin typeface="Courier New" panose="02070309020205020404" pitchFamily="49" charset="0"/>
              </a:rPr>
              <a:t>Obelix</a:t>
            </a:r>
            <a:r>
              <a:rPr lang="fr-FR" sz="1600" dirty="0">
                <a:latin typeface="Courier New" panose="02070309020205020404" pitchFamily="49" charset="0"/>
              </a:rPr>
              <a:t>)</a:t>
            </a:r>
          </a:p>
          <a:p>
            <a:r>
              <a:rPr lang="fr-FR" sz="1600" dirty="0">
                <a:latin typeface="Courier New" panose="02070309020205020404" pitchFamily="49" charset="0"/>
              </a:rPr>
              <a:t>Thème Artificialisation / étalement urbain / </a:t>
            </a:r>
            <a:r>
              <a:rPr lang="fr-FR" sz="1600" dirty="0" err="1">
                <a:latin typeface="Courier New" panose="02070309020205020404" pitchFamily="49" charset="0"/>
              </a:rPr>
              <a:t>veget</a:t>
            </a:r>
            <a:r>
              <a:rPr lang="fr-FR" sz="1600" dirty="0">
                <a:latin typeface="Courier New" panose="02070309020205020404" pitchFamily="49" charset="0"/>
              </a:rPr>
              <a:t> urbaine (Antoine Lefebvre)</a:t>
            </a:r>
          </a:p>
          <a:p>
            <a:r>
              <a:rPr lang="fr-FR" sz="1600" b="1" dirty="0">
                <a:latin typeface="Courier New" panose="02070309020205020404" pitchFamily="49" charset="0"/>
              </a:rPr>
              <a:t>--&gt; Livraison </a:t>
            </a:r>
            <a:r>
              <a:rPr lang="fr-FR" sz="1600" b="1" dirty="0" smtClean="0">
                <a:latin typeface="Courier New" panose="02070309020205020404" pitchFamily="49" charset="0"/>
              </a:rPr>
              <a:t>(10 </a:t>
            </a:r>
            <a:r>
              <a:rPr lang="fr-FR" sz="1600" b="1" dirty="0" err="1" smtClean="0">
                <a:latin typeface="Courier New" panose="02070309020205020404" pitchFamily="49" charset="0"/>
              </a:rPr>
              <a:t>nov</a:t>
            </a:r>
            <a:r>
              <a:rPr lang="fr-FR" sz="1600" b="1" dirty="0" smtClean="0">
                <a:latin typeface="Courier New" panose="02070309020205020404" pitchFamily="49" charset="0"/>
              </a:rPr>
              <a:t>) puis </a:t>
            </a:r>
            <a:r>
              <a:rPr lang="fr-FR" sz="1600" b="1" dirty="0">
                <a:latin typeface="Courier New" panose="02070309020205020404" pitchFamily="49" charset="0"/>
              </a:rPr>
              <a:t>relecture par COPIL KALIDEOS: </a:t>
            </a:r>
          </a:p>
          <a:p>
            <a:r>
              <a:rPr lang="fr-FR" sz="1600" b="1" dirty="0">
                <a:latin typeface="Courier New" panose="02070309020205020404" pitchFamily="49" charset="0"/>
              </a:rPr>
              <a:t>--&gt; Deadline pour retour des fiches: </a:t>
            </a:r>
            <a:r>
              <a:rPr lang="fr-FR" sz="1600" b="1" dirty="0" smtClean="0">
                <a:latin typeface="Courier New" panose="02070309020205020404" pitchFamily="49" charset="0"/>
              </a:rPr>
              <a:t>15 novembre 2017</a:t>
            </a:r>
            <a:endParaRPr lang="fr-FR" sz="1600" b="1" dirty="0">
              <a:latin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50718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23528" y="116632"/>
            <a:ext cx="842493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800" b="1" dirty="0" err="1" smtClean="0">
                <a:solidFill>
                  <a:schemeClr val="tx2"/>
                </a:solidFill>
              </a:rPr>
              <a:t>AppSpace</a:t>
            </a:r>
            <a:r>
              <a:rPr lang="fr-FR" sz="2800" b="1" dirty="0" smtClean="0">
                <a:solidFill>
                  <a:schemeClr val="tx2"/>
                </a:solidFill>
              </a:rPr>
              <a:t> Bretagne</a:t>
            </a:r>
          </a:p>
        </p:txBody>
      </p:sp>
      <p:sp>
        <p:nvSpPr>
          <p:cNvPr id="7" name="Rectangle 6"/>
          <p:cNvSpPr/>
          <p:nvPr/>
        </p:nvSpPr>
        <p:spPr>
          <a:xfrm>
            <a:off x="712972" y="1072980"/>
            <a:ext cx="7516628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dirty="0" smtClean="0"/>
              <a:t>Un stand « </a:t>
            </a:r>
            <a:r>
              <a:rPr lang="fr-FR" dirty="0" err="1" smtClean="0"/>
              <a:t>Kalideos</a:t>
            </a:r>
            <a:r>
              <a:rPr lang="fr-FR" dirty="0" smtClean="0"/>
              <a:t> Bretagne » dans l’espace Showroom, une fenêtre vers…</a:t>
            </a:r>
          </a:p>
          <a:p>
            <a:endParaRPr lang="fr-FR" dirty="0" smtClean="0"/>
          </a:p>
          <a:p>
            <a:r>
              <a:rPr lang="fr-FR" dirty="0"/>
              <a:t>	</a:t>
            </a:r>
            <a:r>
              <a:rPr lang="fr-FR" dirty="0" smtClean="0"/>
              <a:t>… un espace dédié (salle expo + démos) (Pauses Café)</a:t>
            </a:r>
          </a:p>
          <a:p>
            <a:endParaRPr lang="fr-FR" dirty="0"/>
          </a:p>
          <a:p>
            <a:r>
              <a:rPr lang="fr-FR" dirty="0" smtClean="0"/>
              <a:t>Co-animation avec le CNES (T. </a:t>
            </a:r>
            <a:r>
              <a:rPr lang="fr-FR" dirty="0" err="1" smtClean="0"/>
              <a:t>Houet</a:t>
            </a:r>
            <a:r>
              <a:rPr lang="fr-FR" dirty="0" smtClean="0"/>
              <a:t> / L. </a:t>
            </a:r>
            <a:r>
              <a:rPr lang="fr-FR" dirty="0" err="1" smtClean="0"/>
              <a:t>Houpert</a:t>
            </a:r>
            <a:r>
              <a:rPr lang="fr-FR" dirty="0" smtClean="0"/>
              <a:t>) + auteurs des posters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91744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23528" y="116632"/>
            <a:ext cx="842493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800" b="1" dirty="0" err="1" smtClean="0">
                <a:solidFill>
                  <a:schemeClr val="tx2"/>
                </a:solidFill>
              </a:rPr>
              <a:t>AppSpace</a:t>
            </a:r>
            <a:r>
              <a:rPr lang="fr-FR" sz="2800" b="1" dirty="0" smtClean="0">
                <a:solidFill>
                  <a:schemeClr val="tx2"/>
                </a:solidFill>
              </a:rPr>
              <a:t> Bretagne</a:t>
            </a:r>
          </a:p>
        </p:txBody>
      </p:sp>
      <p:sp>
        <p:nvSpPr>
          <p:cNvPr id="3" name="Rectangle 2"/>
          <p:cNvSpPr/>
          <p:nvPr/>
        </p:nvSpPr>
        <p:spPr>
          <a:xfrm>
            <a:off x="-1" y="780839"/>
            <a:ext cx="9144001" cy="50475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400" u="sng" dirty="0"/>
              <a:t>Posters proposés</a:t>
            </a:r>
            <a:r>
              <a:rPr lang="fr-FR" sz="1400" dirty="0"/>
              <a:t/>
            </a:r>
            <a:br>
              <a:rPr lang="fr-FR" sz="1400" dirty="0"/>
            </a:br>
            <a:r>
              <a:rPr lang="fr-FR" sz="1400" b="1" i="1" dirty="0"/>
              <a:t>Présentation générale (objectifs et sites d'études) - Thomas </a:t>
            </a:r>
            <a:r>
              <a:rPr lang="fr-FR" sz="1400" b="1" i="1" dirty="0" err="1"/>
              <a:t>Houet</a:t>
            </a:r>
            <a:r>
              <a:rPr lang="fr-FR" sz="1400" b="1" i="1" dirty="0"/>
              <a:t>  </a:t>
            </a:r>
            <a:br>
              <a:rPr lang="fr-FR" sz="1400" b="1" i="1" dirty="0"/>
            </a:br>
            <a:r>
              <a:rPr lang="fr-FR" sz="1400" b="1" i="1" dirty="0"/>
              <a:t>Données - TH / Laurence </a:t>
            </a:r>
            <a:r>
              <a:rPr lang="fr-FR" sz="1400" b="1" i="1" dirty="0" err="1"/>
              <a:t>Houpert</a:t>
            </a:r>
            <a:r>
              <a:rPr lang="fr-FR" sz="1400" b="1" i="1" dirty="0"/>
              <a:t/>
            </a:r>
            <a:br>
              <a:rPr lang="fr-FR" sz="1400" b="1" i="1" dirty="0"/>
            </a:br>
            <a:r>
              <a:rPr lang="fr-FR" sz="1400" b="1" i="1" dirty="0"/>
              <a:t>Stratégie et fonctionnement TH - </a:t>
            </a:r>
            <a:r>
              <a:rPr lang="fr-FR" sz="1400" b="1" i="1" dirty="0" smtClean="0"/>
              <a:t>Laurence </a:t>
            </a:r>
            <a:r>
              <a:rPr lang="fr-FR" sz="1400" b="1" i="1" dirty="0"/>
              <a:t>Hubert / Laurence </a:t>
            </a:r>
            <a:r>
              <a:rPr lang="fr-FR" sz="1400" b="1" i="1" dirty="0" err="1"/>
              <a:t>Houpert</a:t>
            </a:r>
            <a:r>
              <a:rPr lang="fr-FR" sz="1400" b="1" i="1" dirty="0"/>
              <a:t/>
            </a:r>
            <a:br>
              <a:rPr lang="fr-FR" sz="1400" b="1" i="1" dirty="0"/>
            </a:br>
            <a:r>
              <a:rPr lang="fr-FR" sz="1400" dirty="0"/>
              <a:t/>
            </a:r>
            <a:br>
              <a:rPr lang="fr-FR" sz="1400" dirty="0"/>
            </a:br>
            <a:r>
              <a:rPr lang="fr-FR" sz="1400" u="sng" dirty="0"/>
              <a:t>Thèmes en cours</a:t>
            </a:r>
            <a:r>
              <a:rPr lang="fr-FR" sz="1400" dirty="0"/>
              <a:t/>
            </a:r>
            <a:br>
              <a:rPr lang="fr-FR" sz="1400" dirty="0"/>
            </a:br>
            <a:r>
              <a:rPr lang="fr-FR" sz="1400" dirty="0"/>
              <a:t>Cartographie végétation urbain (Antoine / </a:t>
            </a:r>
            <a:r>
              <a:rPr lang="fr-FR" sz="1400" dirty="0" err="1"/>
              <a:t>Kermap</a:t>
            </a:r>
            <a:r>
              <a:rPr lang="fr-FR" sz="1400" dirty="0"/>
              <a:t>)</a:t>
            </a:r>
            <a:br>
              <a:rPr lang="fr-FR" sz="1400" dirty="0"/>
            </a:br>
            <a:r>
              <a:rPr lang="fr-FR" sz="1400" dirty="0"/>
              <a:t>ICU (Xavier, Hervé </a:t>
            </a:r>
            <a:r>
              <a:rPr lang="fr-FR" sz="1400" dirty="0" err="1"/>
              <a:t>Quenol</a:t>
            </a:r>
            <a:r>
              <a:rPr lang="fr-FR" sz="1400" dirty="0"/>
              <a:t>, Vincent Dubreuil)</a:t>
            </a:r>
            <a:br>
              <a:rPr lang="fr-FR" sz="1400" dirty="0"/>
            </a:br>
            <a:r>
              <a:rPr lang="fr-FR" sz="1400" dirty="0"/>
              <a:t>ZH - </a:t>
            </a:r>
            <a:r>
              <a:rPr lang="fr-FR" sz="1400" dirty="0" err="1"/>
              <a:t>Carto</a:t>
            </a:r>
            <a:r>
              <a:rPr lang="fr-FR" sz="1400" dirty="0"/>
              <a:t> fonctionnalités (Sébastien </a:t>
            </a:r>
            <a:r>
              <a:rPr lang="fr-FR" sz="1400" dirty="0" err="1"/>
              <a:t>Rapinel</a:t>
            </a:r>
            <a:r>
              <a:rPr lang="fr-FR" sz="1400" dirty="0"/>
              <a:t>) </a:t>
            </a:r>
            <a:endParaRPr lang="fr-FR" sz="1400" dirty="0" smtClean="0"/>
          </a:p>
          <a:p>
            <a:r>
              <a:rPr lang="fr-FR" sz="1400" dirty="0" smtClean="0"/>
              <a:t>ZH </a:t>
            </a:r>
            <a:r>
              <a:rPr lang="fr-FR" sz="1400" dirty="0"/>
              <a:t>- </a:t>
            </a:r>
            <a:r>
              <a:rPr lang="fr-FR" sz="1400" dirty="0" err="1"/>
              <a:t>Carto</a:t>
            </a:r>
            <a:r>
              <a:rPr lang="fr-FR" sz="1400" dirty="0"/>
              <a:t> habitats zones humides (Sébastien </a:t>
            </a:r>
            <a:r>
              <a:rPr lang="fr-FR" sz="1400" dirty="0" err="1"/>
              <a:t>Rapinel</a:t>
            </a:r>
            <a:r>
              <a:rPr lang="fr-FR" sz="1400" dirty="0"/>
              <a:t>)</a:t>
            </a:r>
            <a:br>
              <a:rPr lang="fr-FR" sz="1400" dirty="0"/>
            </a:br>
            <a:r>
              <a:rPr lang="fr-FR" sz="1400" dirty="0"/>
              <a:t>Identification couvert hivernaux (Julien </a:t>
            </a:r>
            <a:r>
              <a:rPr lang="fr-FR" sz="1400" dirty="0" err="1"/>
              <a:t>Denize</a:t>
            </a:r>
            <a:r>
              <a:rPr lang="fr-FR" sz="1400" dirty="0"/>
              <a:t>)</a:t>
            </a:r>
            <a:br>
              <a:rPr lang="fr-FR" sz="1400" dirty="0"/>
            </a:br>
            <a:r>
              <a:rPr lang="fr-FR" sz="1400" dirty="0" err="1"/>
              <a:t>Carto</a:t>
            </a:r>
            <a:r>
              <a:rPr lang="fr-FR" sz="1400" dirty="0"/>
              <a:t> fonctionnalité écologique des Haies (Julie </a:t>
            </a:r>
            <a:r>
              <a:rPr lang="fr-FR" sz="1400" dirty="0" err="1"/>
              <a:t>Betbeder</a:t>
            </a:r>
            <a:r>
              <a:rPr lang="fr-FR" sz="1400" dirty="0"/>
              <a:t> et al?)</a:t>
            </a:r>
            <a:br>
              <a:rPr lang="fr-FR" sz="1400" dirty="0"/>
            </a:br>
            <a:r>
              <a:rPr lang="fr-FR" sz="1400" dirty="0" err="1"/>
              <a:t>Carto</a:t>
            </a:r>
            <a:r>
              <a:rPr lang="fr-FR" sz="1400" dirty="0"/>
              <a:t> corridors / biodiversité en milieu urbain (Solène </a:t>
            </a:r>
            <a:r>
              <a:rPr lang="fr-FR" sz="1400" dirty="0" err="1"/>
              <a:t>Croci</a:t>
            </a:r>
            <a:r>
              <a:rPr lang="fr-FR" sz="1400" dirty="0"/>
              <a:t>)</a:t>
            </a:r>
            <a:br>
              <a:rPr lang="fr-FR" sz="1400" dirty="0"/>
            </a:br>
            <a:r>
              <a:rPr lang="fr-FR" sz="1400" dirty="0" err="1"/>
              <a:t>Carto</a:t>
            </a:r>
            <a:r>
              <a:rPr lang="fr-FR" sz="1400" dirty="0"/>
              <a:t> Trame verte - dynamiques intra-annuelle (Audrey Mercier)</a:t>
            </a:r>
            <a:br>
              <a:rPr lang="fr-FR" sz="1400" dirty="0"/>
            </a:br>
            <a:r>
              <a:rPr lang="fr-FR" sz="1400" dirty="0"/>
              <a:t/>
            </a:r>
            <a:br>
              <a:rPr lang="fr-FR" sz="1400" dirty="0"/>
            </a:br>
            <a:r>
              <a:rPr lang="fr-FR" sz="1400" u="sng" dirty="0"/>
              <a:t>Thèmes Innovants</a:t>
            </a:r>
            <a:r>
              <a:rPr lang="fr-FR" sz="1400" dirty="0"/>
              <a:t/>
            </a:r>
            <a:br>
              <a:rPr lang="fr-FR" sz="1400" dirty="0"/>
            </a:br>
            <a:r>
              <a:rPr lang="fr-FR" sz="1400" dirty="0"/>
              <a:t>Suivi qualité de l'air (Thomas </a:t>
            </a:r>
            <a:r>
              <a:rPr lang="fr-FR" sz="1400" dirty="0" err="1"/>
              <a:t>Corpetti</a:t>
            </a:r>
            <a:r>
              <a:rPr lang="fr-FR" sz="1400" dirty="0" smtClean="0"/>
              <a:t>)</a:t>
            </a:r>
            <a:r>
              <a:rPr lang="fr-FR" sz="1400" dirty="0"/>
              <a:t/>
            </a:r>
            <a:br>
              <a:rPr lang="fr-FR" sz="1400" dirty="0"/>
            </a:br>
            <a:r>
              <a:rPr lang="fr-FR" sz="1400" dirty="0" err="1"/>
              <a:t>Carto</a:t>
            </a:r>
            <a:r>
              <a:rPr lang="fr-FR" sz="1400" dirty="0"/>
              <a:t> / suivi Plantes invasives (Hervé Nicolas)</a:t>
            </a:r>
            <a:br>
              <a:rPr lang="fr-FR" sz="1400" dirty="0"/>
            </a:br>
            <a:r>
              <a:rPr lang="fr-FR" sz="1400" dirty="0" err="1"/>
              <a:t>Carto</a:t>
            </a:r>
            <a:r>
              <a:rPr lang="fr-FR" sz="1400" dirty="0"/>
              <a:t> de l'ETR (Hervé Nicolas)</a:t>
            </a:r>
            <a:br>
              <a:rPr lang="fr-FR" sz="1400" dirty="0"/>
            </a:br>
            <a:r>
              <a:rPr lang="fr-FR" sz="1400" dirty="0"/>
              <a:t>Trames noires (???)</a:t>
            </a:r>
            <a:br>
              <a:rPr lang="fr-FR" sz="1400" dirty="0"/>
            </a:br>
            <a:r>
              <a:rPr lang="fr-FR" sz="1400" dirty="0"/>
              <a:t>Pollution lumineuse </a:t>
            </a:r>
            <a:r>
              <a:rPr lang="fr-FR" sz="1400" dirty="0" smtClean="0"/>
              <a:t>(???)</a:t>
            </a:r>
          </a:p>
          <a:p>
            <a:endParaRPr lang="fr-FR" sz="1400" dirty="0"/>
          </a:p>
          <a:p>
            <a:r>
              <a:rPr lang="fr-FR" sz="1400" dirty="0" smtClean="0"/>
              <a:t>+ Poster </a:t>
            </a:r>
            <a:r>
              <a:rPr lang="fr-FR" sz="1400" dirty="0" err="1" smtClean="0"/>
              <a:t>Méthodo</a:t>
            </a:r>
            <a:r>
              <a:rPr lang="fr-FR" sz="1400" dirty="0" smtClean="0"/>
              <a:t> / Poster PIMA</a:t>
            </a:r>
            <a:endParaRPr lang="fr-FR" sz="1400" dirty="0"/>
          </a:p>
        </p:txBody>
      </p:sp>
    </p:spTree>
    <p:extLst>
      <p:ext uri="{BB962C8B-B14F-4D97-AF65-F5344CB8AC3E}">
        <p14:creationId xmlns:p14="http://schemas.microsoft.com/office/powerpoint/2010/main" val="888654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34341" y="156046"/>
            <a:ext cx="882047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800" b="1" dirty="0" smtClean="0">
                <a:solidFill>
                  <a:schemeClr val="tx2"/>
                </a:solidFill>
              </a:rPr>
              <a:t>Préparation Réunion </a:t>
            </a:r>
            <a:r>
              <a:rPr lang="fr-FR" sz="2800" b="1" dirty="0">
                <a:solidFill>
                  <a:schemeClr val="tx2"/>
                </a:solidFill>
              </a:rPr>
              <a:t>annuelle End-</a:t>
            </a:r>
            <a:r>
              <a:rPr lang="fr-FR" sz="2800" b="1" dirty="0" err="1">
                <a:solidFill>
                  <a:schemeClr val="tx2"/>
                </a:solidFill>
              </a:rPr>
              <a:t>Users</a:t>
            </a:r>
            <a:r>
              <a:rPr lang="fr-FR" sz="2800" b="1" dirty="0">
                <a:solidFill>
                  <a:schemeClr val="tx2"/>
                </a:solidFill>
              </a:rPr>
              <a:t> 22/10 (à </a:t>
            </a:r>
            <a:r>
              <a:rPr lang="fr-FR" sz="2800" b="1" dirty="0" smtClean="0">
                <a:solidFill>
                  <a:schemeClr val="tx2"/>
                </a:solidFill>
              </a:rPr>
              <a:t>Rennes</a:t>
            </a:r>
            <a:r>
              <a:rPr lang="fr-FR" sz="2800" b="1" dirty="0">
                <a:solidFill>
                  <a:schemeClr val="tx2"/>
                </a:solidFill>
              </a:rPr>
              <a:t>)</a:t>
            </a:r>
            <a:endParaRPr lang="fr-FR" sz="2800" b="1" dirty="0" smtClean="0">
              <a:solidFill>
                <a:schemeClr val="tx2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338957" y="1406549"/>
            <a:ext cx="8615855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2">
              <a:lnSpc>
                <a:spcPct val="100000"/>
              </a:lnSpc>
            </a:pPr>
            <a:r>
              <a:rPr lang="fr-FR" b="1" dirty="0" smtClean="0"/>
              <a:t>Public concerné</a:t>
            </a:r>
          </a:p>
          <a:p>
            <a:pPr lvl="2">
              <a:lnSpc>
                <a:spcPct val="100000"/>
              </a:lnSpc>
            </a:pPr>
            <a:r>
              <a:rPr lang="fr-FR" dirty="0" smtClean="0"/>
              <a:t>Personnes </a:t>
            </a:r>
            <a:r>
              <a:rPr lang="fr-FR" dirty="0"/>
              <a:t>présentes au </a:t>
            </a:r>
            <a:r>
              <a:rPr lang="fr-FR" dirty="0" smtClean="0"/>
              <a:t>KOM		(listing)</a:t>
            </a:r>
            <a:endParaRPr lang="fr-FR" dirty="0"/>
          </a:p>
          <a:p>
            <a:pPr lvl="2">
              <a:lnSpc>
                <a:spcPct val="100000"/>
              </a:lnSpc>
            </a:pPr>
            <a:r>
              <a:rPr lang="fr-FR" dirty="0"/>
              <a:t>Utilisateurs des données </a:t>
            </a:r>
            <a:r>
              <a:rPr lang="fr-FR" dirty="0" err="1" smtClean="0"/>
              <a:t>Kalideos</a:t>
            </a:r>
            <a:r>
              <a:rPr lang="fr-FR" dirty="0" smtClean="0"/>
              <a:t>	(listing)</a:t>
            </a:r>
            <a:endParaRPr lang="fr-FR" dirty="0"/>
          </a:p>
          <a:p>
            <a:pPr lvl="2">
              <a:lnSpc>
                <a:spcPct val="100000"/>
              </a:lnSpc>
            </a:pPr>
            <a:r>
              <a:rPr lang="fr-FR" dirty="0"/>
              <a:t>Inscrits sur </a:t>
            </a:r>
            <a:r>
              <a:rPr lang="fr-FR" dirty="0" err="1" smtClean="0"/>
              <a:t>Dotcloud</a:t>
            </a:r>
            <a:r>
              <a:rPr lang="fr-FR" dirty="0" smtClean="0"/>
              <a:t>		(CNES / </a:t>
            </a:r>
            <a:r>
              <a:rPr lang="fr-FR" dirty="0" err="1" smtClean="0"/>
              <a:t>Noveltis</a:t>
            </a:r>
            <a:r>
              <a:rPr lang="fr-FR" dirty="0" smtClean="0"/>
              <a:t>)</a:t>
            </a:r>
          </a:p>
          <a:p>
            <a:pPr lvl="2">
              <a:lnSpc>
                <a:spcPct val="100000"/>
              </a:lnSpc>
            </a:pPr>
            <a:endParaRPr lang="fr-FR" dirty="0"/>
          </a:p>
          <a:p>
            <a:pPr marL="0" lvl="2"/>
            <a:r>
              <a:rPr lang="fr-FR" b="1" dirty="0" smtClean="0"/>
              <a:t>Salle</a:t>
            </a:r>
          </a:p>
          <a:p>
            <a:pPr marL="0" lvl="2"/>
            <a:r>
              <a:rPr lang="fr-FR" b="1" dirty="0"/>
              <a:t>	</a:t>
            </a:r>
            <a:r>
              <a:rPr lang="fr-FR" b="1" dirty="0" smtClean="0"/>
              <a:t>Jacques Léonard </a:t>
            </a:r>
            <a:r>
              <a:rPr lang="fr-FR" dirty="0" smtClean="0"/>
              <a:t>– Université Rennes 2 (sous réserve du </a:t>
            </a:r>
            <a:r>
              <a:rPr lang="fr-FR" dirty="0" err="1" smtClean="0"/>
              <a:t>nbe</a:t>
            </a:r>
            <a:r>
              <a:rPr lang="fr-FR" dirty="0" smtClean="0"/>
              <a:t> de participants)</a:t>
            </a:r>
            <a:endParaRPr lang="fr-FR" dirty="0"/>
          </a:p>
          <a:p>
            <a:pPr marL="0" lvl="2"/>
            <a:endParaRPr lang="fr-FR" dirty="0" smtClean="0"/>
          </a:p>
          <a:p>
            <a:pPr marL="0" lvl="2"/>
            <a:r>
              <a:rPr lang="fr-FR" b="1" dirty="0" smtClean="0"/>
              <a:t>Budget 	</a:t>
            </a:r>
            <a:r>
              <a:rPr lang="fr-FR" dirty="0" smtClean="0"/>
              <a:t>(2,5k€ - CNES  </a:t>
            </a:r>
            <a:r>
              <a:rPr lang="fr-FR" dirty="0" smtClean="0">
                <a:sym typeface="Wingdings" panose="05000000000000000000" pitchFamily="2" charset="2"/>
              </a:rPr>
              <a:t> LETG</a:t>
            </a:r>
            <a:r>
              <a:rPr lang="fr-FR" dirty="0" smtClean="0"/>
              <a:t>)</a:t>
            </a:r>
          </a:p>
          <a:p>
            <a:pPr marL="0" lvl="2"/>
            <a:endParaRPr lang="fr-FR" dirty="0"/>
          </a:p>
          <a:p>
            <a:pPr marL="0" lvl="2"/>
            <a:r>
              <a:rPr lang="fr-FR" b="1" dirty="0" smtClean="0"/>
              <a:t>Co-définition de l’</a:t>
            </a:r>
            <a:r>
              <a:rPr lang="fr-FR" b="1" dirty="0" err="1" smtClean="0"/>
              <a:t>OdJ</a:t>
            </a:r>
            <a:r>
              <a:rPr lang="fr-FR" b="1" dirty="0" smtClean="0"/>
              <a:t> </a:t>
            </a:r>
            <a:r>
              <a:rPr lang="fr-FR" dirty="0" smtClean="0"/>
              <a:t>(à discuter ensemble)</a:t>
            </a:r>
          </a:p>
          <a:p>
            <a:pPr marL="0" lvl="2"/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8806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34341" y="156046"/>
            <a:ext cx="882047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800" b="1" dirty="0" smtClean="0">
                <a:solidFill>
                  <a:schemeClr val="tx2"/>
                </a:solidFill>
              </a:rPr>
              <a:t>Préparation Réunion </a:t>
            </a:r>
            <a:r>
              <a:rPr lang="fr-FR" sz="2800" b="1" dirty="0">
                <a:solidFill>
                  <a:schemeClr val="tx2"/>
                </a:solidFill>
              </a:rPr>
              <a:t>annuelle End-</a:t>
            </a:r>
            <a:r>
              <a:rPr lang="fr-FR" sz="2800" b="1" dirty="0" err="1">
                <a:solidFill>
                  <a:schemeClr val="tx2"/>
                </a:solidFill>
              </a:rPr>
              <a:t>Users</a:t>
            </a:r>
            <a:r>
              <a:rPr lang="fr-FR" sz="2800" b="1" dirty="0">
                <a:solidFill>
                  <a:schemeClr val="tx2"/>
                </a:solidFill>
              </a:rPr>
              <a:t> </a:t>
            </a:r>
            <a:r>
              <a:rPr lang="fr-FR" sz="2800" b="1" dirty="0" smtClean="0">
                <a:solidFill>
                  <a:schemeClr val="tx2"/>
                </a:solidFill>
              </a:rPr>
              <a:t>20/10 </a:t>
            </a:r>
            <a:r>
              <a:rPr lang="fr-FR" sz="2800" b="1" dirty="0">
                <a:solidFill>
                  <a:schemeClr val="tx2"/>
                </a:solidFill>
              </a:rPr>
              <a:t>(à </a:t>
            </a:r>
            <a:r>
              <a:rPr lang="fr-FR" sz="2800" b="1" dirty="0" smtClean="0">
                <a:solidFill>
                  <a:schemeClr val="tx2"/>
                </a:solidFill>
              </a:rPr>
              <a:t>Rennes</a:t>
            </a:r>
            <a:r>
              <a:rPr lang="fr-FR" sz="2800" b="1" dirty="0">
                <a:solidFill>
                  <a:schemeClr val="tx2"/>
                </a:solidFill>
              </a:rPr>
              <a:t>)</a:t>
            </a:r>
            <a:endParaRPr lang="fr-FR" sz="2800" b="1" dirty="0" smtClean="0">
              <a:solidFill>
                <a:schemeClr val="tx2"/>
              </a:solidFill>
            </a:endParaRPr>
          </a:p>
        </p:txBody>
      </p:sp>
      <p:sp>
        <p:nvSpPr>
          <p:cNvPr id="5" name="Espace réservé du contenu 2"/>
          <p:cNvSpPr txBox="1">
            <a:spLocks/>
          </p:cNvSpPr>
          <p:nvPr/>
        </p:nvSpPr>
        <p:spPr>
          <a:xfrm>
            <a:off x="317899" y="808109"/>
            <a:ext cx="8748464" cy="5675980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175" lvl="1" algn="l">
              <a:lnSpc>
                <a:spcPct val="150000"/>
              </a:lnSpc>
            </a:pPr>
            <a:r>
              <a:rPr lang="fr-FR" sz="2000" b="1" dirty="0" smtClean="0">
                <a:solidFill>
                  <a:schemeClr val="tx1"/>
                </a:solidFill>
              </a:rPr>
              <a:t>Bilan du projet et REX après 1,5 an de fonctionnement</a:t>
            </a:r>
          </a:p>
          <a:p>
            <a:pPr marL="3175" lvl="1" algn="l">
              <a:lnSpc>
                <a:spcPct val="150000"/>
              </a:lnSpc>
            </a:pPr>
            <a:r>
              <a:rPr lang="fr-FR" sz="2000" b="1" dirty="0" smtClean="0">
                <a:solidFill>
                  <a:schemeClr val="tx1"/>
                </a:solidFill>
              </a:rPr>
              <a:t>Proposition d’ordre du jour</a:t>
            </a:r>
            <a:endParaRPr lang="fr-FR" sz="2000" b="1" dirty="0"/>
          </a:p>
          <a:p>
            <a:pPr marL="3175" lvl="1" algn="l">
              <a:lnSpc>
                <a:spcPct val="150000"/>
              </a:lnSpc>
            </a:pPr>
            <a:r>
              <a:rPr lang="fr-FR" sz="2000" b="1" dirty="0" smtClean="0"/>
              <a:t>8h30 - Accueil participants / Café</a:t>
            </a:r>
          </a:p>
          <a:p>
            <a:pPr marL="3175" lvl="1" algn="l">
              <a:lnSpc>
                <a:spcPct val="150000"/>
              </a:lnSpc>
            </a:pPr>
            <a:r>
              <a:rPr lang="fr-FR" sz="2000" b="1" dirty="0" smtClean="0"/>
              <a:t>9h - Introduction							1h30</a:t>
            </a:r>
          </a:p>
          <a:p>
            <a:pPr lvl="1" algn="l">
              <a:spcBef>
                <a:spcPts val="0"/>
              </a:spcBef>
              <a:spcAft>
                <a:spcPts val="100"/>
              </a:spcAft>
            </a:pPr>
            <a:r>
              <a:rPr lang="fr-FR" sz="2000" dirty="0" smtClean="0"/>
              <a:t>Présentation de l’organisation de la journée		 	</a:t>
            </a:r>
          </a:p>
          <a:p>
            <a:pPr lvl="1" algn="l">
              <a:spcBef>
                <a:spcPts val="0"/>
              </a:spcBef>
              <a:spcAft>
                <a:spcPts val="100"/>
              </a:spcAft>
            </a:pPr>
            <a:r>
              <a:rPr lang="fr-FR" sz="2000" dirty="0" smtClean="0"/>
              <a:t>Projet </a:t>
            </a:r>
            <a:r>
              <a:rPr lang="fr-FR" sz="2000" dirty="0" err="1" smtClean="0"/>
              <a:t>Kalideos</a:t>
            </a:r>
            <a:r>
              <a:rPr lang="fr-FR" sz="2000" dirty="0" smtClean="0"/>
              <a:t> CNES					</a:t>
            </a:r>
          </a:p>
          <a:p>
            <a:pPr lvl="1" algn="l">
              <a:spcBef>
                <a:spcPts val="0"/>
              </a:spcBef>
              <a:spcAft>
                <a:spcPts val="100"/>
              </a:spcAft>
            </a:pPr>
            <a:endParaRPr lang="fr-FR" sz="2000" b="1" dirty="0" smtClean="0"/>
          </a:p>
          <a:p>
            <a:pPr lvl="1" algn="l">
              <a:spcBef>
                <a:spcPts val="0"/>
              </a:spcBef>
              <a:spcAft>
                <a:spcPts val="100"/>
              </a:spcAft>
            </a:pPr>
            <a:r>
              <a:rPr lang="fr-FR" sz="2000" b="1" i="1" dirty="0" smtClean="0"/>
              <a:t>Pause							15min</a:t>
            </a:r>
          </a:p>
          <a:p>
            <a:pPr lvl="1" algn="l">
              <a:spcBef>
                <a:spcPts val="0"/>
              </a:spcBef>
              <a:spcAft>
                <a:spcPts val="100"/>
              </a:spcAft>
            </a:pPr>
            <a:endParaRPr lang="fr-FR" sz="2000" b="1" dirty="0"/>
          </a:p>
          <a:p>
            <a:pPr marL="0" lvl="1" algn="l">
              <a:spcBef>
                <a:spcPts val="0"/>
              </a:spcBef>
              <a:spcAft>
                <a:spcPts val="100"/>
              </a:spcAft>
            </a:pPr>
            <a:r>
              <a:rPr lang="fr-FR" sz="2000" b="1" dirty="0" smtClean="0"/>
              <a:t>10h30 </a:t>
            </a:r>
            <a:r>
              <a:rPr lang="fr-FR" sz="2000" b="1" dirty="0"/>
              <a:t>- </a:t>
            </a:r>
            <a:r>
              <a:rPr lang="fr-FR" sz="2000" b="1" dirty="0" smtClean="0"/>
              <a:t>Présentation des travaux du groupement			1h30</a:t>
            </a:r>
          </a:p>
          <a:p>
            <a:pPr lvl="1" algn="l">
              <a:spcBef>
                <a:spcPts val="0"/>
              </a:spcBef>
              <a:spcAft>
                <a:spcPts val="100"/>
              </a:spcAft>
            </a:pPr>
            <a:r>
              <a:rPr lang="fr-FR" sz="2100" dirty="0" smtClean="0"/>
              <a:t>Présentation de résultats détaillés 				1h</a:t>
            </a:r>
          </a:p>
          <a:p>
            <a:pPr lvl="1" algn="l">
              <a:spcBef>
                <a:spcPts val="0"/>
              </a:spcBef>
              <a:spcAft>
                <a:spcPts val="100"/>
              </a:spcAft>
            </a:pPr>
            <a:r>
              <a:rPr lang="fr-FR" sz="2100" dirty="0" smtClean="0"/>
              <a:t>Etat d’avancement, Reste </a:t>
            </a:r>
            <a:r>
              <a:rPr lang="fr-FR" sz="2100" dirty="0"/>
              <a:t>à </a:t>
            </a:r>
            <a:r>
              <a:rPr lang="fr-FR" sz="2100" dirty="0" smtClean="0"/>
              <a:t>faire &amp; Attentes			30 min</a:t>
            </a:r>
          </a:p>
          <a:p>
            <a:pPr lvl="1" algn="l">
              <a:spcBef>
                <a:spcPts val="0"/>
              </a:spcBef>
              <a:spcAft>
                <a:spcPts val="100"/>
              </a:spcAft>
            </a:pPr>
            <a:endParaRPr lang="fr-FR" sz="2100" dirty="0"/>
          </a:p>
          <a:p>
            <a:pPr marL="3175" lvl="1" algn="l">
              <a:spcBef>
                <a:spcPts val="0"/>
              </a:spcBef>
              <a:spcAft>
                <a:spcPts val="100"/>
              </a:spcAft>
            </a:pPr>
            <a:r>
              <a:rPr lang="fr-FR" sz="2100" b="1" dirty="0" smtClean="0"/>
              <a:t>12h30 </a:t>
            </a:r>
            <a:r>
              <a:rPr lang="fr-FR" sz="2100" b="1" dirty="0"/>
              <a:t>Pause déjeuner (+ échanges sur les travaux</a:t>
            </a:r>
            <a:r>
              <a:rPr lang="fr-FR" sz="2100" b="1" dirty="0" smtClean="0"/>
              <a:t>)</a:t>
            </a:r>
          </a:p>
          <a:p>
            <a:pPr marL="3175" lvl="1" algn="l">
              <a:spcBef>
                <a:spcPts val="0"/>
              </a:spcBef>
              <a:spcAft>
                <a:spcPts val="100"/>
              </a:spcAft>
            </a:pPr>
            <a:endParaRPr lang="fr-FR" sz="2100" b="1" dirty="0"/>
          </a:p>
          <a:p>
            <a:pPr marL="3175" lvl="1" algn="l">
              <a:spcBef>
                <a:spcPts val="0"/>
              </a:spcBef>
              <a:spcAft>
                <a:spcPts val="100"/>
              </a:spcAft>
            </a:pPr>
            <a:r>
              <a:rPr lang="fr-FR" sz="2100" b="1" dirty="0" smtClean="0"/>
              <a:t>14h – Bilan et perspectives						1h30</a:t>
            </a:r>
            <a:endParaRPr lang="fr-FR" sz="2000" dirty="0" smtClean="0"/>
          </a:p>
          <a:p>
            <a:pPr lvl="1" algn="l">
              <a:spcBef>
                <a:spcPts val="0"/>
              </a:spcBef>
              <a:spcAft>
                <a:spcPts val="100"/>
              </a:spcAft>
            </a:pPr>
            <a:r>
              <a:rPr lang="fr-FR" sz="2000" dirty="0" smtClean="0"/>
              <a:t>Retours sur les journées utilisateurs / </a:t>
            </a:r>
            <a:r>
              <a:rPr lang="fr-FR" sz="2000" dirty="0" err="1" smtClean="0"/>
              <a:t>AppSpace</a:t>
            </a:r>
            <a:r>
              <a:rPr lang="fr-FR" sz="2000" dirty="0" smtClean="0"/>
              <a:t>			30 min</a:t>
            </a:r>
          </a:p>
          <a:p>
            <a:pPr lvl="1" algn="l">
              <a:spcBef>
                <a:spcPts val="0"/>
              </a:spcBef>
              <a:spcAft>
                <a:spcPts val="100"/>
              </a:spcAft>
            </a:pPr>
            <a:r>
              <a:rPr lang="fr-FR" sz="2000" dirty="0" smtClean="0"/>
              <a:t>Bilan et retour d’expérience					30 min</a:t>
            </a:r>
          </a:p>
          <a:p>
            <a:pPr lvl="1" algn="l">
              <a:spcBef>
                <a:spcPts val="0"/>
              </a:spcBef>
              <a:spcAft>
                <a:spcPts val="100"/>
              </a:spcAft>
            </a:pPr>
            <a:r>
              <a:rPr lang="fr-FR" sz="2000" dirty="0" smtClean="0"/>
              <a:t>Perspectives							30 min</a:t>
            </a:r>
          </a:p>
          <a:p>
            <a:pPr lvl="1" algn="l">
              <a:spcBef>
                <a:spcPts val="0"/>
              </a:spcBef>
              <a:spcAft>
                <a:spcPts val="100"/>
              </a:spcAft>
            </a:pPr>
            <a:endParaRPr lang="fr-FR" sz="2000" b="1" i="1" dirty="0" smtClean="0"/>
          </a:p>
          <a:p>
            <a:pPr lvl="1" algn="l">
              <a:spcBef>
                <a:spcPts val="0"/>
              </a:spcBef>
              <a:spcAft>
                <a:spcPts val="100"/>
              </a:spcAft>
            </a:pPr>
            <a:endParaRPr lang="fr-FR" sz="2000" b="1" i="1" dirty="0" smtClean="0"/>
          </a:p>
          <a:p>
            <a:pPr lvl="1" algn="l">
              <a:spcBef>
                <a:spcPts val="0"/>
              </a:spcBef>
              <a:spcAft>
                <a:spcPts val="100"/>
              </a:spcAft>
            </a:pPr>
            <a:endParaRPr lang="fr-FR" sz="2000" b="1" i="1" dirty="0"/>
          </a:p>
          <a:p>
            <a:pPr lvl="1">
              <a:spcBef>
                <a:spcPts val="0"/>
              </a:spcBef>
              <a:spcAft>
                <a:spcPts val="100"/>
              </a:spcAft>
            </a:pPr>
            <a:endParaRPr lang="fr-FR" sz="2000" dirty="0" smtClean="0"/>
          </a:p>
        </p:txBody>
      </p:sp>
    </p:spTree>
    <p:extLst>
      <p:ext uri="{BB962C8B-B14F-4D97-AF65-F5344CB8AC3E}">
        <p14:creationId xmlns:p14="http://schemas.microsoft.com/office/powerpoint/2010/main" val="3606934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34341" y="156046"/>
            <a:ext cx="882047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800" b="1" dirty="0" smtClean="0">
                <a:solidFill>
                  <a:schemeClr val="tx2"/>
                </a:solidFill>
              </a:rPr>
              <a:t>Préparation Réunion </a:t>
            </a:r>
            <a:r>
              <a:rPr lang="fr-FR" sz="2800" b="1" dirty="0">
                <a:solidFill>
                  <a:schemeClr val="tx2"/>
                </a:solidFill>
              </a:rPr>
              <a:t>annuelle End-</a:t>
            </a:r>
            <a:r>
              <a:rPr lang="fr-FR" sz="2800" b="1" dirty="0" err="1">
                <a:solidFill>
                  <a:schemeClr val="tx2"/>
                </a:solidFill>
              </a:rPr>
              <a:t>Users</a:t>
            </a:r>
            <a:r>
              <a:rPr lang="fr-FR" sz="2800" b="1" dirty="0">
                <a:solidFill>
                  <a:schemeClr val="tx2"/>
                </a:solidFill>
              </a:rPr>
              <a:t> </a:t>
            </a:r>
            <a:r>
              <a:rPr lang="fr-FR" sz="2800" b="1" dirty="0" smtClean="0">
                <a:solidFill>
                  <a:schemeClr val="tx2"/>
                </a:solidFill>
              </a:rPr>
              <a:t>20/10 </a:t>
            </a:r>
            <a:r>
              <a:rPr lang="fr-FR" sz="2800" b="1" dirty="0">
                <a:solidFill>
                  <a:schemeClr val="tx2"/>
                </a:solidFill>
              </a:rPr>
              <a:t>(à </a:t>
            </a:r>
            <a:r>
              <a:rPr lang="fr-FR" sz="2800" b="1" dirty="0" smtClean="0">
                <a:solidFill>
                  <a:schemeClr val="tx2"/>
                </a:solidFill>
              </a:rPr>
              <a:t>Rennes</a:t>
            </a:r>
            <a:r>
              <a:rPr lang="fr-FR" sz="2800" b="1" dirty="0">
                <a:solidFill>
                  <a:schemeClr val="tx2"/>
                </a:solidFill>
              </a:rPr>
              <a:t>)</a:t>
            </a:r>
            <a:endParaRPr lang="fr-FR" sz="2800" b="1" dirty="0" smtClean="0">
              <a:solidFill>
                <a:schemeClr val="tx2"/>
              </a:solidFill>
            </a:endParaRPr>
          </a:p>
        </p:txBody>
      </p:sp>
      <p:sp>
        <p:nvSpPr>
          <p:cNvPr id="8" name="Espace réservé du contenu 2"/>
          <p:cNvSpPr txBox="1">
            <a:spLocks/>
          </p:cNvSpPr>
          <p:nvPr/>
        </p:nvSpPr>
        <p:spPr bwMode="gray">
          <a:xfrm>
            <a:off x="512327" y="829893"/>
            <a:ext cx="8064500" cy="53285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1588" indent="-1588" algn="just" rtl="0" eaLnBrk="0" fontAlgn="base" hangingPunct="0">
              <a:spcBef>
                <a:spcPct val="0"/>
              </a:spcBef>
              <a:spcAft>
                <a:spcPct val="60000"/>
              </a:spcAft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84150" indent="-180975" algn="l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Wingdings 2" pitchFamily="18" charset="2"/>
              <a:buChar char=""/>
              <a:defRPr>
                <a:solidFill>
                  <a:srgbClr val="000000"/>
                </a:solidFill>
                <a:latin typeface="+mn-lt"/>
                <a:cs typeface="+mn-cs"/>
              </a:defRPr>
            </a:lvl2pPr>
            <a:lvl3pPr marL="363538" indent="-177800" algn="l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è"/>
              <a:defRPr sz="1600">
                <a:solidFill>
                  <a:srgbClr val="000000"/>
                </a:solidFill>
                <a:latin typeface="+mn-lt"/>
                <a:cs typeface="+mn-cs"/>
              </a:defRPr>
            </a:lvl3pPr>
            <a:lvl4pPr marL="539750" indent="-174625" algn="l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Font typeface="Calibri" pitchFamily="34" charset="0"/>
              <a:buChar char="»"/>
              <a:defRPr sz="1400">
                <a:solidFill>
                  <a:srgbClr val="000000"/>
                </a:solidFill>
                <a:latin typeface="+mn-lt"/>
                <a:cs typeface="+mn-cs"/>
              </a:defRPr>
            </a:lvl4pPr>
            <a:lvl5pPr marL="735013" indent="-193675" algn="l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"/>
              <a:defRPr sz="1000">
                <a:solidFill>
                  <a:srgbClr val="000000"/>
                </a:solidFill>
                <a:latin typeface="+mn-lt"/>
                <a:cs typeface="+mn-cs"/>
              </a:defRPr>
            </a:lvl5pPr>
            <a:lvl6pPr marL="1192213" indent="-193675" algn="l" rtl="0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"/>
              <a:defRPr sz="1000">
                <a:solidFill>
                  <a:srgbClr val="000000"/>
                </a:solidFill>
                <a:latin typeface="+mn-lt"/>
                <a:cs typeface="+mn-cs"/>
              </a:defRPr>
            </a:lvl6pPr>
            <a:lvl7pPr marL="1649413" indent="-193675" algn="l" rtl="0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"/>
              <a:defRPr sz="1000">
                <a:solidFill>
                  <a:srgbClr val="000000"/>
                </a:solidFill>
                <a:latin typeface="+mn-lt"/>
                <a:cs typeface="+mn-cs"/>
              </a:defRPr>
            </a:lvl7pPr>
            <a:lvl8pPr marL="2106613" indent="-193675" algn="l" rtl="0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"/>
              <a:defRPr sz="1000">
                <a:solidFill>
                  <a:srgbClr val="000000"/>
                </a:solidFill>
                <a:latin typeface="+mn-lt"/>
                <a:cs typeface="+mn-cs"/>
              </a:defRPr>
            </a:lvl8pPr>
            <a:lvl9pPr marL="2563813" indent="-193675" algn="l" rtl="0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"/>
              <a:defRPr sz="1000">
                <a:solidFill>
                  <a:srgbClr val="000000"/>
                </a:solidFill>
                <a:latin typeface="+mn-lt"/>
                <a:cs typeface="+mn-cs"/>
              </a:defRPr>
            </a:lvl9pPr>
          </a:lstStyle>
          <a:p>
            <a:pPr marL="3175" marR="0" lvl="1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EC7405"/>
              </a:buClr>
              <a:buSzPct val="80000"/>
              <a:buFont typeface="Wingdings 2" pitchFamily="18" charset="2"/>
              <a:buNone/>
              <a:tabLst/>
              <a:defRPr/>
            </a:pPr>
            <a:r>
              <a:rPr kumimoji="0" lang="fr-FR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EC7405"/>
                </a:solidFill>
                <a:effectLst/>
                <a:uLnTx/>
                <a:uFillTx/>
                <a:latin typeface="Calibri"/>
                <a:cs typeface="Arial"/>
              </a:rPr>
              <a:t>Présentation du projet </a:t>
            </a:r>
            <a:r>
              <a:rPr kumimoji="0" lang="fr-FR" sz="20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EC7405"/>
                </a:solidFill>
                <a:effectLst/>
                <a:uLnTx/>
                <a:uFillTx/>
                <a:latin typeface="Calibri"/>
                <a:cs typeface="Arial"/>
              </a:rPr>
              <a:t>Kalideos</a:t>
            </a:r>
            <a:r>
              <a:rPr kumimoji="0" lang="fr-FR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EC7405"/>
                </a:solidFill>
                <a:effectLst/>
                <a:uLnTx/>
                <a:uFillTx/>
                <a:latin typeface="Calibri"/>
                <a:cs typeface="Arial"/>
              </a:rPr>
              <a:t> CNES</a:t>
            </a:r>
          </a:p>
          <a:p>
            <a:pPr marL="184150" marR="0" lvl="1" indent="-1809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EC7405"/>
              </a:buClr>
              <a:buSzPct val="80000"/>
              <a:buFont typeface="Wingdings 2" pitchFamily="18" charset="2"/>
              <a:buChar char=""/>
              <a:tabLst/>
              <a:defRPr/>
            </a:pPr>
            <a:endParaRPr kumimoji="0" lang="fr-FR" sz="20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cs typeface="Arial"/>
            </a:endParaRPr>
          </a:p>
          <a:p>
            <a:pPr marL="184150" marR="0" lvl="1" indent="-1809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EC7405"/>
              </a:buClr>
              <a:buSzPct val="80000"/>
              <a:buFont typeface="Wingdings 2" pitchFamily="18" charset="2"/>
              <a:buChar char=""/>
              <a:tabLst/>
              <a:defRPr/>
            </a:pPr>
            <a:r>
              <a:rPr kumimoji="0" lang="fr-FR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Arial"/>
              </a:rPr>
              <a:t>Durée : 1h30</a:t>
            </a:r>
          </a:p>
          <a:p>
            <a:pPr marL="184150" marR="0" lvl="1" indent="-1809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EC7405"/>
              </a:buClr>
              <a:buSzPct val="80000"/>
              <a:buFont typeface="Wingdings 2" pitchFamily="18" charset="2"/>
              <a:buChar char=""/>
              <a:tabLst/>
              <a:defRPr/>
            </a:pPr>
            <a:endParaRPr kumimoji="0" lang="fr-FR" sz="20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cs typeface="Arial"/>
            </a:endParaRPr>
          </a:p>
          <a:p>
            <a:pPr marL="184150" marR="0" lvl="1" indent="-1809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EC7405"/>
              </a:buClr>
              <a:buSzPct val="80000"/>
              <a:buFont typeface="Wingdings 2" pitchFamily="18" charset="2"/>
              <a:buChar char=""/>
              <a:tabLst/>
              <a:defRPr/>
            </a:pPr>
            <a:r>
              <a:rPr kumimoji="0" lang="fr-FR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Arial"/>
              </a:rPr>
              <a:t>Speaker : CNES</a:t>
            </a:r>
          </a:p>
          <a:p>
            <a:pPr marL="184150" marR="0" lvl="1" indent="-1809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EC7405"/>
              </a:buClr>
              <a:buSzPct val="80000"/>
              <a:buFont typeface="Wingdings 2" pitchFamily="18" charset="2"/>
              <a:buChar char=""/>
              <a:tabLst/>
              <a:defRPr/>
            </a:pPr>
            <a:endParaRPr kumimoji="0" lang="fr-FR" sz="20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cs typeface="Arial"/>
            </a:endParaRPr>
          </a:p>
          <a:p>
            <a:pPr marL="184150" marR="0" lvl="1" indent="-1809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EC7405"/>
              </a:buClr>
              <a:buSzPct val="80000"/>
              <a:buFont typeface="Wingdings 2" pitchFamily="18" charset="2"/>
              <a:buChar char=""/>
              <a:tabLst/>
              <a:defRPr/>
            </a:pPr>
            <a:r>
              <a:rPr kumimoji="0" lang="fr-FR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Arial"/>
              </a:rPr>
              <a:t>Contenu :</a:t>
            </a:r>
          </a:p>
          <a:p>
            <a:pPr marL="363538" marR="0" lvl="2" indent="-1778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EC7405"/>
              </a:buClr>
              <a:buSzTx/>
              <a:buFont typeface="Wingdings 2" pitchFamily="18" charset="2"/>
              <a:buChar char="è"/>
              <a:tabLst/>
              <a:defRPr/>
            </a:pPr>
            <a:r>
              <a:rPr kumimoji="0" lang="fr-FR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Arial"/>
              </a:rPr>
              <a:t>Retour sur les objectifs du projets :</a:t>
            </a:r>
          </a:p>
          <a:p>
            <a:pPr marL="539750" marR="0" lvl="3" indent="-17462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EC7405"/>
              </a:buClr>
              <a:buSzTx/>
              <a:buFont typeface="Calibri" pitchFamily="34" charset="0"/>
              <a:buChar char="»"/>
              <a:tabLst/>
              <a:defRPr/>
            </a:pPr>
            <a:r>
              <a:rPr kumimoji="0" lang="fr-FR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Arial"/>
              </a:rPr>
              <a:t>Etat d’avancement</a:t>
            </a:r>
          </a:p>
          <a:p>
            <a:pPr marL="539750" marR="0" lvl="3" indent="-17462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EC7405"/>
              </a:buClr>
              <a:buSzTx/>
              <a:buFont typeface="Calibri" pitchFamily="34" charset="0"/>
              <a:buChar char="»"/>
              <a:tabLst/>
              <a:defRPr/>
            </a:pPr>
            <a:r>
              <a:rPr kumimoji="0" lang="fr-FR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Arial"/>
              </a:rPr>
              <a:t>Reste à faire</a:t>
            </a:r>
          </a:p>
          <a:p>
            <a:pPr marL="539750" marR="0" lvl="3" indent="-17462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EC7405"/>
              </a:buClr>
              <a:buSzTx/>
              <a:buFont typeface="Calibri" pitchFamily="34" charset="0"/>
              <a:buChar char="»"/>
              <a:tabLst/>
              <a:defRPr/>
            </a:pPr>
            <a:r>
              <a:rPr kumimoji="0" lang="fr-FR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Arial"/>
              </a:rPr>
              <a:t>Attentes</a:t>
            </a:r>
            <a:endParaRPr kumimoji="0" lang="fr-FR" sz="20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cs typeface="Arial"/>
            </a:endParaRPr>
          </a:p>
          <a:p>
            <a:pPr marL="363538" marR="0" lvl="2" indent="-1778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EC7405"/>
              </a:buClr>
              <a:buSzTx/>
              <a:buFont typeface="Wingdings 2" pitchFamily="18" charset="2"/>
              <a:buChar char="è"/>
              <a:tabLst/>
              <a:defRPr/>
            </a:pPr>
            <a:r>
              <a:rPr kumimoji="0" lang="fr-FR" sz="16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Arial"/>
              </a:rPr>
              <a:t>Dotcloud</a:t>
            </a:r>
            <a:endParaRPr kumimoji="0" lang="fr-FR" sz="16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cs typeface="Arial"/>
            </a:endParaRPr>
          </a:p>
          <a:p>
            <a:pPr marL="539750" marR="0" lvl="3" indent="-17462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EC7405"/>
              </a:buClr>
              <a:buSzTx/>
              <a:buFont typeface="Calibri" pitchFamily="34" charset="0"/>
              <a:buChar char="»"/>
              <a:tabLst/>
              <a:defRPr/>
            </a:pPr>
            <a:r>
              <a:rPr kumimoji="0" lang="fr-FR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Arial"/>
              </a:rPr>
              <a:t>Présentation de la plateforme </a:t>
            </a:r>
            <a:r>
              <a:rPr kumimoji="0" lang="fr-FR" sz="14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Arial"/>
              </a:rPr>
              <a:t>Dotcloud</a:t>
            </a:r>
            <a:r>
              <a:rPr kumimoji="0" lang="fr-FR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Arial"/>
              </a:rPr>
              <a:t> (évolutions)</a:t>
            </a:r>
          </a:p>
          <a:p>
            <a:pPr marL="539750" marR="0" lvl="3" indent="-17462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EC7405"/>
              </a:buClr>
              <a:buSzTx/>
              <a:buFont typeface="Calibri" pitchFamily="34" charset="0"/>
              <a:buChar char="»"/>
              <a:tabLst/>
              <a:defRPr/>
            </a:pPr>
            <a:r>
              <a:rPr kumimoji="0" lang="fr-FR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Arial"/>
              </a:rPr>
              <a:t>Capacité d’ingestion</a:t>
            </a:r>
          </a:p>
          <a:p>
            <a:pPr marL="539750" marR="0" lvl="3" indent="-17462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EC7405"/>
              </a:buClr>
              <a:buSzTx/>
              <a:buFont typeface="Calibri" pitchFamily="34" charset="0"/>
              <a:buChar char="»"/>
              <a:tabLst/>
              <a:defRPr/>
            </a:pPr>
            <a:r>
              <a:rPr kumimoji="0" lang="fr-FR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Arial"/>
              </a:rPr>
              <a:t>Chaînes de traitement, capacité de production</a:t>
            </a:r>
          </a:p>
          <a:p>
            <a:pPr marL="539750" marR="0" lvl="3" indent="-17462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EC7405"/>
              </a:buClr>
              <a:buSzTx/>
              <a:buFont typeface="Calibri" pitchFamily="34" charset="0"/>
              <a:buChar char="»"/>
              <a:tabLst/>
              <a:defRPr/>
            </a:pPr>
            <a:r>
              <a:rPr kumimoji="0" lang="fr-FR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Arial"/>
              </a:rPr>
              <a:t>Contenu de la base de donnée</a:t>
            </a:r>
          </a:p>
          <a:p>
            <a:pPr marL="539750" marR="0" lvl="3" indent="-17462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EC7405"/>
              </a:buClr>
              <a:buSzTx/>
              <a:buFont typeface="Calibri" pitchFamily="34" charset="0"/>
              <a:buChar char="»"/>
              <a:tabLst/>
              <a:defRPr/>
            </a:pPr>
            <a:r>
              <a:rPr kumimoji="0" lang="fr-FR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Arial"/>
              </a:rPr>
              <a:t>Les communications sur </a:t>
            </a:r>
            <a:r>
              <a:rPr kumimoji="0" lang="fr-FR" sz="14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Arial"/>
              </a:rPr>
              <a:t>Dotcloud</a:t>
            </a:r>
            <a:r>
              <a:rPr kumimoji="0" lang="fr-FR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Arial"/>
              </a:rPr>
              <a:t> (actualités, travaux du groupement…)</a:t>
            </a:r>
          </a:p>
          <a:p>
            <a:pPr marL="539750" marR="0" lvl="3" indent="-17462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EC7405"/>
              </a:buClr>
              <a:buSzTx/>
              <a:buFont typeface="Calibri" pitchFamily="34" charset="0"/>
              <a:buChar char="»"/>
              <a:tabLst/>
              <a:defRPr/>
            </a:pPr>
            <a:r>
              <a:rPr kumimoji="0" lang="fr-FR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Arial"/>
              </a:rPr>
              <a:t>Plan de travail :</a:t>
            </a:r>
          </a:p>
          <a:p>
            <a:pPr marL="735013" marR="0" lvl="4" indent="-1936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EC7405"/>
              </a:buClr>
              <a:buSzTx/>
              <a:buFont typeface="Wingdings 2" pitchFamily="18" charset="2"/>
              <a:buChar char=""/>
              <a:tabLst/>
              <a:defRPr/>
            </a:pPr>
            <a:r>
              <a:rPr kumimoji="0" lang="fr-FR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Arial"/>
              </a:rPr>
              <a:t>Evolutions de l’infrastructure</a:t>
            </a:r>
          </a:p>
          <a:p>
            <a:pPr marL="735013" marR="0" lvl="4" indent="-1936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EC7405"/>
              </a:buClr>
              <a:buSzTx/>
              <a:buFont typeface="Wingdings 2" pitchFamily="18" charset="2"/>
              <a:buChar char=""/>
              <a:tabLst/>
              <a:defRPr/>
            </a:pPr>
            <a:r>
              <a:rPr kumimoji="0" lang="fr-FR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Arial"/>
              </a:rPr>
              <a:t>Ajout de nouveaux capteurs</a:t>
            </a:r>
          </a:p>
          <a:p>
            <a:pPr marL="735013" marR="0" lvl="4" indent="-1936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EC7405"/>
              </a:buClr>
              <a:buSzTx/>
              <a:buFont typeface="Wingdings 2" pitchFamily="18" charset="2"/>
              <a:buChar char=""/>
              <a:tabLst/>
              <a:defRPr/>
            </a:pPr>
            <a:r>
              <a:rPr kumimoji="0" lang="fr-FR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Arial"/>
              </a:rPr>
              <a:t>Complétion de la base de données</a:t>
            </a:r>
          </a:p>
          <a:p>
            <a:pPr marL="184150" marR="0" lvl="1" indent="-1809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EC7405"/>
              </a:buClr>
              <a:buSzPct val="80000"/>
              <a:buFont typeface="Wingdings 2" pitchFamily="18" charset="2"/>
              <a:buChar char=""/>
              <a:tabLst/>
              <a:defRPr/>
            </a:pPr>
            <a:endParaRPr kumimoji="0" lang="fr-FR" sz="20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cs typeface="Arial"/>
            </a:endParaRPr>
          </a:p>
          <a:p>
            <a:pPr marL="184150" marR="0" lvl="1" indent="-1809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EC7405"/>
              </a:buClr>
              <a:buSzPct val="80000"/>
              <a:buFont typeface="Wingdings 2" pitchFamily="18" charset="2"/>
              <a:buChar char=""/>
              <a:tabLst/>
              <a:defRPr/>
            </a:pPr>
            <a:r>
              <a:rPr kumimoji="0" lang="fr-FR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A0B500"/>
                </a:solidFill>
                <a:effectLst/>
                <a:uLnTx/>
                <a:uFillTx/>
                <a:latin typeface="Calibri"/>
                <a:cs typeface="Arial"/>
              </a:rPr>
              <a:t>Deadline : </a:t>
            </a:r>
            <a:r>
              <a:rPr kumimoji="0" lang="fr-FR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A0B500"/>
                </a:solidFill>
                <a:effectLst/>
                <a:uLnTx/>
                <a:uFillTx/>
                <a:latin typeface="Calibri"/>
                <a:cs typeface="Arial"/>
              </a:rPr>
              <a:t>6 </a:t>
            </a:r>
            <a:r>
              <a:rPr kumimoji="0" lang="fr-FR" sz="20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A0B500"/>
                </a:solidFill>
                <a:effectLst/>
                <a:uLnTx/>
                <a:uFillTx/>
                <a:latin typeface="Calibri"/>
                <a:cs typeface="Arial"/>
              </a:rPr>
              <a:t>oct</a:t>
            </a:r>
            <a:r>
              <a:rPr kumimoji="0" lang="fr-FR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A0B500"/>
                </a:solidFill>
                <a:effectLst/>
                <a:uLnTx/>
                <a:uFillTx/>
                <a:latin typeface="Calibri"/>
                <a:cs typeface="Arial"/>
              </a:rPr>
              <a:t> 2017</a:t>
            </a:r>
          </a:p>
        </p:txBody>
      </p:sp>
    </p:spTree>
    <p:extLst>
      <p:ext uri="{BB962C8B-B14F-4D97-AF65-F5344CB8AC3E}">
        <p14:creationId xmlns:p14="http://schemas.microsoft.com/office/powerpoint/2010/main" val="1215726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34341" y="156046"/>
            <a:ext cx="882047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800" b="1" dirty="0" smtClean="0">
                <a:solidFill>
                  <a:schemeClr val="tx2"/>
                </a:solidFill>
              </a:rPr>
              <a:t>Préparation Réunion </a:t>
            </a:r>
            <a:r>
              <a:rPr lang="fr-FR" sz="2800" b="1" dirty="0">
                <a:solidFill>
                  <a:schemeClr val="tx2"/>
                </a:solidFill>
              </a:rPr>
              <a:t>annuelle End-</a:t>
            </a:r>
            <a:r>
              <a:rPr lang="fr-FR" sz="2800" b="1" dirty="0" err="1">
                <a:solidFill>
                  <a:schemeClr val="tx2"/>
                </a:solidFill>
              </a:rPr>
              <a:t>Users</a:t>
            </a:r>
            <a:r>
              <a:rPr lang="fr-FR" sz="2800" b="1" dirty="0">
                <a:solidFill>
                  <a:schemeClr val="tx2"/>
                </a:solidFill>
              </a:rPr>
              <a:t> </a:t>
            </a:r>
            <a:r>
              <a:rPr lang="fr-FR" sz="2800" b="1" dirty="0" smtClean="0">
                <a:solidFill>
                  <a:schemeClr val="tx2"/>
                </a:solidFill>
              </a:rPr>
              <a:t>20/10 </a:t>
            </a:r>
            <a:r>
              <a:rPr lang="fr-FR" sz="2800" b="1" dirty="0">
                <a:solidFill>
                  <a:schemeClr val="tx2"/>
                </a:solidFill>
              </a:rPr>
              <a:t>(à </a:t>
            </a:r>
            <a:r>
              <a:rPr lang="fr-FR" sz="2800" b="1" dirty="0" smtClean="0">
                <a:solidFill>
                  <a:schemeClr val="tx2"/>
                </a:solidFill>
              </a:rPr>
              <a:t>Rennes</a:t>
            </a:r>
            <a:r>
              <a:rPr lang="fr-FR" sz="2800" b="1" dirty="0">
                <a:solidFill>
                  <a:schemeClr val="tx2"/>
                </a:solidFill>
              </a:rPr>
              <a:t>)</a:t>
            </a:r>
            <a:endParaRPr lang="fr-FR" sz="2800" b="1" dirty="0" smtClean="0">
              <a:solidFill>
                <a:schemeClr val="tx2"/>
              </a:solidFill>
            </a:endParaRPr>
          </a:p>
        </p:txBody>
      </p:sp>
      <p:sp>
        <p:nvSpPr>
          <p:cNvPr id="5" name="Espace réservé du contenu 2"/>
          <p:cNvSpPr txBox="1">
            <a:spLocks/>
          </p:cNvSpPr>
          <p:nvPr/>
        </p:nvSpPr>
        <p:spPr bwMode="gray">
          <a:xfrm>
            <a:off x="372950" y="862487"/>
            <a:ext cx="8064500" cy="53285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1588" indent="-1588" algn="just" rtl="0" eaLnBrk="0" fontAlgn="base" hangingPunct="0">
              <a:spcBef>
                <a:spcPct val="0"/>
              </a:spcBef>
              <a:spcAft>
                <a:spcPct val="60000"/>
              </a:spcAft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84150" indent="-180975" algn="l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Wingdings 2" pitchFamily="18" charset="2"/>
              <a:buChar char=""/>
              <a:defRPr>
                <a:solidFill>
                  <a:srgbClr val="000000"/>
                </a:solidFill>
                <a:latin typeface="+mn-lt"/>
                <a:cs typeface="+mn-cs"/>
              </a:defRPr>
            </a:lvl2pPr>
            <a:lvl3pPr marL="363538" indent="-177800" algn="l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è"/>
              <a:defRPr sz="1600">
                <a:solidFill>
                  <a:srgbClr val="000000"/>
                </a:solidFill>
                <a:latin typeface="+mn-lt"/>
                <a:cs typeface="+mn-cs"/>
              </a:defRPr>
            </a:lvl3pPr>
            <a:lvl4pPr marL="539750" indent="-174625" algn="l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Font typeface="Calibri" pitchFamily="34" charset="0"/>
              <a:buChar char="»"/>
              <a:defRPr sz="1400">
                <a:solidFill>
                  <a:srgbClr val="000000"/>
                </a:solidFill>
                <a:latin typeface="+mn-lt"/>
                <a:cs typeface="+mn-cs"/>
              </a:defRPr>
            </a:lvl4pPr>
            <a:lvl5pPr marL="735013" indent="-193675" algn="l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"/>
              <a:defRPr sz="1000">
                <a:solidFill>
                  <a:srgbClr val="000000"/>
                </a:solidFill>
                <a:latin typeface="+mn-lt"/>
                <a:cs typeface="+mn-cs"/>
              </a:defRPr>
            </a:lvl5pPr>
            <a:lvl6pPr marL="1192213" indent="-193675" algn="l" rtl="0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"/>
              <a:defRPr sz="1000">
                <a:solidFill>
                  <a:srgbClr val="000000"/>
                </a:solidFill>
                <a:latin typeface="+mn-lt"/>
                <a:cs typeface="+mn-cs"/>
              </a:defRPr>
            </a:lvl6pPr>
            <a:lvl7pPr marL="1649413" indent="-193675" algn="l" rtl="0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"/>
              <a:defRPr sz="1000">
                <a:solidFill>
                  <a:srgbClr val="000000"/>
                </a:solidFill>
                <a:latin typeface="+mn-lt"/>
                <a:cs typeface="+mn-cs"/>
              </a:defRPr>
            </a:lvl7pPr>
            <a:lvl8pPr marL="2106613" indent="-193675" algn="l" rtl="0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"/>
              <a:defRPr sz="1000">
                <a:solidFill>
                  <a:srgbClr val="000000"/>
                </a:solidFill>
                <a:latin typeface="+mn-lt"/>
                <a:cs typeface="+mn-cs"/>
              </a:defRPr>
            </a:lvl8pPr>
            <a:lvl9pPr marL="2563813" indent="-193675" algn="l" rtl="0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"/>
              <a:defRPr sz="1000">
                <a:solidFill>
                  <a:srgbClr val="000000"/>
                </a:solidFill>
                <a:latin typeface="+mn-lt"/>
                <a:cs typeface="+mn-cs"/>
              </a:defRPr>
            </a:lvl9pPr>
          </a:lstStyle>
          <a:p>
            <a:pPr marL="3175" marR="0" lvl="1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EC7405"/>
              </a:buClr>
              <a:buSzPct val="80000"/>
              <a:buFont typeface="Wingdings 2" pitchFamily="18" charset="2"/>
              <a:buNone/>
              <a:tabLst/>
              <a:defRPr/>
            </a:pPr>
            <a:r>
              <a:rPr kumimoji="0" lang="fr-FR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EC7405"/>
                </a:solidFill>
                <a:effectLst/>
                <a:uLnTx/>
                <a:uFillTx/>
                <a:latin typeface="Calibri"/>
                <a:cs typeface="Arial"/>
              </a:rPr>
              <a:t>Présentation des travaux du groupement</a:t>
            </a:r>
          </a:p>
          <a:p>
            <a:pPr marL="184150" marR="0" lvl="1" indent="-1809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EC7405"/>
              </a:buClr>
              <a:buSzPct val="80000"/>
              <a:buFont typeface="Wingdings 2" pitchFamily="18" charset="2"/>
              <a:buChar char=""/>
              <a:tabLst/>
              <a:defRPr/>
            </a:pPr>
            <a:endParaRPr kumimoji="0" lang="fr-FR" sz="20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cs typeface="Arial"/>
            </a:endParaRPr>
          </a:p>
          <a:p>
            <a:pPr marL="184150" marR="0" lvl="1" indent="-1809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EC7405"/>
              </a:buClr>
              <a:buSzPct val="80000"/>
              <a:buFont typeface="Wingdings 2" pitchFamily="18" charset="2"/>
              <a:buChar char=""/>
              <a:tabLst/>
              <a:defRPr/>
            </a:pPr>
            <a:r>
              <a:rPr kumimoji="0" lang="fr-FR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Arial"/>
              </a:rPr>
              <a:t>Durée : 1 h 30 de présentation + temps d’échange autour des travaux (pause déjeuner?)</a:t>
            </a:r>
          </a:p>
          <a:p>
            <a:pPr marL="184150" marR="0" lvl="1" indent="-1809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EC7405"/>
              </a:buClr>
              <a:buSzPct val="80000"/>
              <a:buFont typeface="Wingdings 2" pitchFamily="18" charset="2"/>
              <a:buChar char=""/>
              <a:tabLst/>
              <a:defRPr/>
            </a:pPr>
            <a:endParaRPr kumimoji="0" lang="fr-FR" sz="20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cs typeface="Arial"/>
            </a:endParaRPr>
          </a:p>
          <a:p>
            <a:pPr marL="184150" marR="0" lvl="1" indent="-1809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EC7405"/>
              </a:buClr>
              <a:buSzPct val="80000"/>
              <a:buFont typeface="Wingdings 2" pitchFamily="18" charset="2"/>
              <a:buChar char=""/>
              <a:tabLst/>
              <a:defRPr/>
            </a:pPr>
            <a:r>
              <a:rPr kumimoji="0" lang="fr-FR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Arial"/>
              </a:rPr>
              <a:t>Speaker : Groupement</a:t>
            </a:r>
          </a:p>
          <a:p>
            <a:pPr marL="184150" marR="0" lvl="1" indent="-1809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EC7405"/>
              </a:buClr>
              <a:buSzPct val="80000"/>
              <a:buFont typeface="Wingdings 2" pitchFamily="18" charset="2"/>
              <a:buChar char=""/>
              <a:tabLst/>
              <a:defRPr/>
            </a:pPr>
            <a:endParaRPr kumimoji="0" lang="fr-FR" sz="20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cs typeface="Arial"/>
            </a:endParaRPr>
          </a:p>
          <a:p>
            <a:pPr marL="184150" marR="0" lvl="1" indent="-1809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EC7405"/>
              </a:buClr>
              <a:buSzPct val="80000"/>
              <a:buFont typeface="Wingdings 2" pitchFamily="18" charset="2"/>
              <a:buChar char=""/>
              <a:tabLst/>
              <a:defRPr/>
            </a:pPr>
            <a:r>
              <a:rPr kumimoji="0" lang="fr-FR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Arial"/>
              </a:rPr>
              <a:t>Contenu :</a:t>
            </a:r>
          </a:p>
          <a:p>
            <a:pPr marL="184150" marR="0" lvl="1" indent="-1809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EC7405"/>
              </a:buClr>
              <a:buSzPct val="80000"/>
              <a:buFont typeface="Wingdings 2" pitchFamily="18" charset="2"/>
              <a:buChar char=""/>
              <a:tabLst/>
              <a:defRPr/>
            </a:pPr>
            <a:endParaRPr kumimoji="0" lang="fr-FR" sz="20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cs typeface="Arial"/>
            </a:endParaRPr>
          </a:p>
          <a:p>
            <a:pPr marL="363538" marR="0" lvl="2" indent="-1778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EC7405"/>
              </a:buClr>
              <a:buSzTx/>
              <a:buFont typeface="Wingdings 2" pitchFamily="18" charset="2"/>
              <a:buChar char="è"/>
              <a:tabLst/>
              <a:defRPr/>
            </a:pPr>
            <a:r>
              <a:rPr kumimoji="0" lang="fr-FR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Arial"/>
              </a:rPr>
              <a:t>Recensement des études réalisées avec support des données </a:t>
            </a:r>
            <a:r>
              <a:rPr kumimoji="0" lang="fr-FR" sz="16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Arial"/>
              </a:rPr>
              <a:t>Kalideos</a:t>
            </a:r>
            <a:r>
              <a:rPr kumimoji="0" lang="fr-FR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Arial"/>
              </a:rPr>
              <a:t> depuis le début du projet</a:t>
            </a:r>
          </a:p>
          <a:p>
            <a:pPr marL="363538" marR="0" lvl="2" indent="-1778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EC7405"/>
              </a:buClr>
              <a:buSzTx/>
              <a:buFont typeface="Wingdings 2" pitchFamily="18" charset="2"/>
              <a:buChar char="è"/>
              <a:tabLst/>
              <a:defRPr/>
            </a:pPr>
            <a:r>
              <a:rPr kumimoji="0" lang="fr-FR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Arial"/>
              </a:rPr>
              <a:t>Présentation technique de plusieurs travaux (au moins un par thématique, voire plusieurs en fonction du temps)</a:t>
            </a:r>
          </a:p>
          <a:p>
            <a:pPr marL="363538" marR="0" lvl="2" indent="-1778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EC7405"/>
              </a:buClr>
              <a:buSzTx/>
              <a:buFont typeface="Wingdings 2" pitchFamily="18" charset="2"/>
              <a:buChar char="è"/>
              <a:tabLst/>
              <a:defRPr/>
            </a:pPr>
            <a:endParaRPr kumimoji="0" lang="fr-FR" sz="16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cs typeface="Arial"/>
            </a:endParaRPr>
          </a:p>
          <a:p>
            <a:pPr marL="184150" marR="0" lvl="1" indent="-1809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EC7405"/>
              </a:buClr>
              <a:buSzPct val="80000"/>
              <a:buFont typeface="Wingdings 2" pitchFamily="18" charset="2"/>
              <a:buChar char=""/>
              <a:tabLst/>
              <a:defRPr/>
            </a:pPr>
            <a:r>
              <a:rPr kumimoji="0" lang="fr-FR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Arial"/>
              </a:rPr>
              <a:t>Retour sur les objectifs du projets :</a:t>
            </a:r>
          </a:p>
          <a:p>
            <a:pPr marL="363538" marR="0" lvl="2" indent="-1778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EC7405"/>
              </a:buClr>
              <a:buSzTx/>
              <a:buFont typeface="Wingdings 2" pitchFamily="18" charset="2"/>
              <a:buChar char="è"/>
              <a:tabLst/>
              <a:defRPr/>
            </a:pPr>
            <a:r>
              <a:rPr kumimoji="0" lang="fr-FR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Arial"/>
              </a:rPr>
              <a:t>Etat d’avancement</a:t>
            </a:r>
          </a:p>
          <a:p>
            <a:pPr marL="363538" marR="0" lvl="2" indent="-1778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EC7405"/>
              </a:buClr>
              <a:buSzTx/>
              <a:buFont typeface="Wingdings 2" pitchFamily="18" charset="2"/>
              <a:buChar char="è"/>
              <a:tabLst/>
              <a:defRPr/>
            </a:pPr>
            <a:r>
              <a:rPr kumimoji="0" lang="fr-FR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Arial"/>
              </a:rPr>
              <a:t>Reste à faire</a:t>
            </a:r>
          </a:p>
          <a:p>
            <a:pPr marL="363538" marR="0" lvl="2" indent="-1778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EC7405"/>
              </a:buClr>
              <a:buSzTx/>
              <a:buFont typeface="Wingdings 2" pitchFamily="18" charset="2"/>
              <a:buChar char="è"/>
              <a:tabLst/>
              <a:defRPr/>
            </a:pPr>
            <a:r>
              <a:rPr kumimoji="0" lang="fr-FR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Arial"/>
              </a:rPr>
              <a:t>Attentes</a:t>
            </a:r>
          </a:p>
          <a:p>
            <a:pPr marL="185738" marR="0" lvl="2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EC7405"/>
              </a:buClr>
              <a:buSzTx/>
              <a:buFont typeface="Wingdings 2" pitchFamily="18" charset="2"/>
              <a:buNone/>
              <a:tabLst/>
              <a:defRPr/>
            </a:pPr>
            <a:endParaRPr kumimoji="0" lang="fr-FR" sz="1600" b="0" i="0" u="none" strike="noStrike" kern="0" cap="none" spc="0" normalizeH="0" baseline="0" noProof="0" dirty="0" smtClean="0">
              <a:ln>
                <a:noFill/>
              </a:ln>
              <a:solidFill>
                <a:srgbClr val="EC7405"/>
              </a:solidFill>
              <a:effectLst/>
              <a:uLnTx/>
              <a:uFillTx/>
              <a:latin typeface="Calibri"/>
              <a:cs typeface="Arial"/>
            </a:endParaRPr>
          </a:p>
          <a:p>
            <a:pPr marL="184150" marR="0" lvl="1" indent="-1809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EC7405"/>
              </a:buClr>
              <a:buSzPct val="80000"/>
              <a:buFont typeface="Wingdings 2" pitchFamily="18" charset="2"/>
              <a:buChar char=""/>
              <a:tabLst/>
              <a:defRPr/>
            </a:pPr>
            <a:r>
              <a:rPr kumimoji="0" lang="fr-FR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A0B500"/>
                </a:solidFill>
                <a:effectLst/>
                <a:uLnTx/>
                <a:uFillTx/>
                <a:latin typeface="Calibri"/>
                <a:cs typeface="Arial"/>
              </a:rPr>
              <a:t>Deadline : </a:t>
            </a:r>
            <a:r>
              <a:rPr kumimoji="0" lang="fr-FR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A0B500"/>
                </a:solidFill>
                <a:effectLst/>
                <a:uLnTx/>
                <a:uFillTx/>
                <a:latin typeface="Calibri"/>
                <a:cs typeface="Arial"/>
              </a:rPr>
              <a:t>6 </a:t>
            </a:r>
            <a:r>
              <a:rPr kumimoji="0" lang="fr-FR" sz="20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A0B500"/>
                </a:solidFill>
                <a:effectLst/>
                <a:uLnTx/>
                <a:uFillTx/>
                <a:latin typeface="Calibri"/>
                <a:cs typeface="Arial"/>
              </a:rPr>
              <a:t>oct</a:t>
            </a:r>
            <a:r>
              <a:rPr kumimoji="0" lang="fr-FR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A0B500"/>
                </a:solidFill>
                <a:effectLst/>
                <a:uLnTx/>
                <a:uFillTx/>
                <a:latin typeface="Calibri"/>
                <a:cs typeface="Arial"/>
              </a:rPr>
              <a:t> 2017</a:t>
            </a:r>
          </a:p>
        </p:txBody>
      </p:sp>
      <p:sp>
        <p:nvSpPr>
          <p:cNvPr id="2" name="ZoneTexte 1"/>
          <p:cNvSpPr txBox="1"/>
          <p:nvPr/>
        </p:nvSpPr>
        <p:spPr>
          <a:xfrm>
            <a:off x="6180082" y="4981903"/>
            <a:ext cx="272606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solidFill>
                  <a:srgbClr val="FF0000"/>
                </a:solidFill>
              </a:rPr>
              <a:t>Julien DENIZE (20min)</a:t>
            </a:r>
          </a:p>
          <a:p>
            <a:r>
              <a:rPr lang="fr-FR" dirty="0" smtClean="0">
                <a:solidFill>
                  <a:srgbClr val="FF0000"/>
                </a:solidFill>
              </a:rPr>
              <a:t>Sébastien RAPINEL (20min)</a:t>
            </a:r>
          </a:p>
          <a:p>
            <a:r>
              <a:rPr lang="fr-FR" dirty="0" smtClean="0">
                <a:solidFill>
                  <a:srgbClr val="FF0000"/>
                </a:solidFill>
              </a:rPr>
              <a:t>Jean NABUCET (20min)</a:t>
            </a:r>
          </a:p>
          <a:p>
            <a:r>
              <a:rPr lang="fr-FR" dirty="0" smtClean="0">
                <a:solidFill>
                  <a:srgbClr val="FF0000"/>
                </a:solidFill>
              </a:rPr>
              <a:t>Audrey MERCIER (5min)</a:t>
            </a:r>
            <a:endParaRPr lang="fr-FR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4430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15819</TotalTime>
  <Words>728</Words>
  <Application>Microsoft Office PowerPoint</Application>
  <PresentationFormat>Affichage à l'écran (4:3)</PresentationFormat>
  <Paragraphs>218</Paragraphs>
  <Slides>19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19</vt:i4>
      </vt:variant>
    </vt:vector>
  </HeadingPairs>
  <TitlesOfParts>
    <vt:vector size="25" baseType="lpstr">
      <vt:lpstr>Arial</vt:lpstr>
      <vt:lpstr>Calibri</vt:lpstr>
      <vt:lpstr>Courier New</vt:lpstr>
      <vt:lpstr>Wingdings</vt:lpstr>
      <vt:lpstr>Wingdings 2</vt:lpstr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Laurence</dc:creator>
  <cp:lastModifiedBy>   </cp:lastModifiedBy>
  <cp:revision>154</cp:revision>
  <cp:lastPrinted>2016-11-21T09:56:17Z</cp:lastPrinted>
  <dcterms:created xsi:type="dcterms:W3CDTF">2015-10-21T10:22:05Z</dcterms:created>
  <dcterms:modified xsi:type="dcterms:W3CDTF">2017-10-09T08:38:06Z</dcterms:modified>
</cp:coreProperties>
</file>