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26" r:id="rId5"/>
  </p:sldMasterIdLst>
  <p:notesMasterIdLst>
    <p:notesMasterId r:id="rId17"/>
  </p:notesMasterIdLst>
  <p:sldIdLst>
    <p:sldId id="256" r:id="rId6"/>
    <p:sldId id="257" r:id="rId7"/>
    <p:sldId id="258" r:id="rId8"/>
    <p:sldId id="261" r:id="rId9"/>
    <p:sldId id="259" r:id="rId10"/>
    <p:sldId id="260" r:id="rId11"/>
    <p:sldId id="262" r:id="rId12"/>
    <p:sldId id="264" r:id="rId13"/>
    <p:sldId id="274" r:id="rId14"/>
    <p:sldId id="273" r:id="rId15"/>
    <p:sldId id="275" r:id="rId16"/>
  </p:sldIdLst>
  <p:sldSz cx="9906000" cy="6858000" type="A4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1120" y="-9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21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</a:p>
        </p:txBody>
      </p:sp>
      <p:sp>
        <p:nvSpPr>
          <p:cNvPr id="218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219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220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4D2640AC-B81A-44BB-9EDE-E7B5C4367D55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558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2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92F4035-00C0-4E6E-8873-FB128B7FBDFE}" type="slidenum">
              <a:rPr lang="fr-F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4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9BB15DEA-D448-4133-80F5-A50B93E1F56C}" type="slidenum">
              <a:rPr lang="fr-F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</a:t>
            </a:fld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AMURE: Aménagement des usages, des ressources, et des espaces marins et littoraux</a:t>
            </a:r>
          </a:p>
          <a:p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LEMAR: laboratoire des sciences de l’environnement marin</a:t>
            </a:r>
          </a:p>
          <a:p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LBCM laboratoire de biotechnologie et chimie marine</a:t>
            </a:r>
          </a:p>
          <a:p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LDO : Laboratoire Domaines océaniques </a:t>
            </a:r>
          </a:p>
          <a:p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LM2E Laboratoire de microbiologie des extremophiles</a:t>
            </a:r>
          </a:p>
          <a:p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LETG GEOMER – Littoral, environnement, Teledetection, Geomatique</a:t>
            </a:r>
          </a:p>
          <a:p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LPO laboratoire de physique des océans</a:t>
            </a:r>
          </a:p>
        </p:txBody>
      </p:sp>
      <p:sp>
        <p:nvSpPr>
          <p:cNvPr id="396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8FEC95FE-4103-42B4-A9E5-015A5FF265D5}" type="slidenum">
              <a:rPr lang="fr-F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4</a:t>
            </a:fld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640">
              <a:lnSpc>
                <a:spcPct val="100000"/>
              </a:lnSpc>
            </a:pP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8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F4C411EC-C42E-4AE8-9E34-E906FDF41198}" type="slidenum">
              <a:rPr lang="fr-F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7</a:t>
            </a:fld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2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490059BE-238C-4ACC-A4CE-08A18A8984C5}" type="slidenum">
              <a:rPr lang="fr-FR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8</a:t>
            </a:fld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Image 33"/>
          <p:cNvPicPr/>
          <p:nvPr/>
        </p:nvPicPr>
        <p:blipFill>
          <a:blip r:embed="rId2"/>
          <a:stretch/>
        </p:blipFill>
        <p:spPr>
          <a:xfrm>
            <a:off x="2459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35" name="Image 34"/>
          <p:cNvPicPr/>
          <p:nvPr/>
        </p:nvPicPr>
        <p:blipFill>
          <a:blip r:embed="rId2"/>
          <a:stretch/>
        </p:blipFill>
        <p:spPr>
          <a:xfrm>
            <a:off x="2459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Image 69"/>
          <p:cNvPicPr/>
          <p:nvPr/>
        </p:nvPicPr>
        <p:blipFill>
          <a:blip r:embed="rId2"/>
          <a:stretch/>
        </p:blipFill>
        <p:spPr>
          <a:xfrm>
            <a:off x="2459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71" name="Image 70"/>
          <p:cNvPicPr/>
          <p:nvPr/>
        </p:nvPicPr>
        <p:blipFill>
          <a:blip r:embed="rId2"/>
          <a:stretch/>
        </p:blipFill>
        <p:spPr>
          <a:xfrm>
            <a:off x="2459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9CD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2013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4E94D37F-FAD6-4C5F-AD7E-FE49DE0A48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413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6" name="Image 105"/>
          <p:cNvPicPr/>
          <p:nvPr/>
        </p:nvPicPr>
        <p:blipFill>
          <a:blip r:embed="rId2"/>
          <a:stretch/>
        </p:blipFill>
        <p:spPr>
          <a:xfrm>
            <a:off x="2459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07" name="Image 106"/>
          <p:cNvPicPr/>
          <p:nvPr/>
        </p:nvPicPr>
        <p:blipFill>
          <a:blip r:embed="rId2"/>
          <a:stretch/>
        </p:blipFill>
        <p:spPr>
          <a:xfrm>
            <a:off x="2459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2" name="Image 141"/>
          <p:cNvPicPr/>
          <p:nvPr/>
        </p:nvPicPr>
        <p:blipFill>
          <a:blip r:embed="rId2"/>
          <a:stretch/>
        </p:blipFill>
        <p:spPr>
          <a:xfrm>
            <a:off x="2459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43" name="Image 142"/>
          <p:cNvPicPr/>
          <p:nvPr/>
        </p:nvPicPr>
        <p:blipFill>
          <a:blip r:embed="rId2"/>
          <a:stretch/>
        </p:blipFill>
        <p:spPr>
          <a:xfrm>
            <a:off x="2459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0532" y="1124745"/>
            <a:ext cx="8420100" cy="147002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4528" y="2636912"/>
            <a:ext cx="8424936" cy="1224136"/>
          </a:xfrm>
        </p:spPr>
        <p:txBody>
          <a:bodyPr/>
          <a:lstStyle>
            <a:lvl1pPr marL="0" indent="0" algn="l">
              <a:buNone/>
              <a:defRPr u="sng" baseline="0">
                <a:solidFill>
                  <a:schemeClr val="bg1"/>
                </a:solidFill>
                <a:uFill>
                  <a:solidFill>
                    <a:srgbClr val="B7C72A"/>
                  </a:solidFill>
                </a:u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latin typeface="Calibri"/>
              </a:rPr>
              <a:t>2013</a:t>
            </a:r>
            <a:endParaRPr lang="fr-FR"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>
                <a:latin typeface="Calibri"/>
              </a:rPr>
              <a:pPr/>
              <a:t>‹#›</a:t>
            </a:fld>
            <a:endParaRPr lang="fr-F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519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u="none">
                <a:solidFill>
                  <a:srgbClr val="009CDD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latin typeface="Calibri"/>
              </a:rPr>
              <a:t>2013</a:t>
            </a:r>
            <a:endParaRPr lang="fr-FR"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>
                <a:latin typeface="Calibri"/>
              </a:rPr>
              <a:pPr/>
              <a:t>‹#›</a:t>
            </a:fld>
            <a:endParaRPr lang="fr-F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9964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6BB9E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latin typeface="Calibri"/>
              </a:rPr>
              <a:t>2013</a:t>
            </a:r>
            <a:endParaRPr lang="fr-FR"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>
                <a:latin typeface="Calibri"/>
              </a:rPr>
              <a:pPr/>
              <a:t>‹#›</a:t>
            </a:fld>
            <a:endParaRPr lang="fr-F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6582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 u="none">
                <a:solidFill>
                  <a:srgbClr val="6BB9E7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 u="none">
                <a:solidFill>
                  <a:srgbClr val="6BB9E7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latin typeface="Calibri"/>
              </a:rPr>
              <a:t>2013</a:t>
            </a:r>
            <a:endParaRPr lang="fr-FR"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>
                <a:latin typeface="Calibri"/>
              </a:rPr>
              <a:pPr/>
              <a:t>‹#›</a:t>
            </a:fld>
            <a:endParaRPr lang="fr-F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0348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BB9E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BB9E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latin typeface="Calibri"/>
              </a:rPr>
              <a:t>2013</a:t>
            </a:r>
            <a:endParaRPr lang="fr-FR">
              <a:latin typeface="Calibri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latin typeface="Calibri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>
                <a:latin typeface="Calibri"/>
              </a:rPr>
              <a:pPr/>
              <a:t>‹#›</a:t>
            </a:fld>
            <a:endParaRPr lang="fr-F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350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latin typeface="Calibri"/>
              </a:rPr>
              <a:t>2013</a:t>
            </a:r>
            <a:endParaRPr lang="fr-FR">
              <a:latin typeface="Calibri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latin typeface="Calibri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>
                <a:latin typeface="Calibri"/>
              </a:rPr>
              <a:pPr/>
              <a:t>‹#›</a:t>
            </a:fld>
            <a:endParaRPr lang="fr-F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0415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latin typeface="Calibri"/>
              </a:rPr>
              <a:t>2013</a:t>
            </a:r>
            <a:endParaRPr lang="fr-FR">
              <a:latin typeface="Calibri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latin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>
                <a:latin typeface="Calibri"/>
              </a:rPr>
              <a:pPr/>
              <a:t>‹#›</a:t>
            </a:fld>
            <a:endParaRPr lang="fr-F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79371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2971" y="1340768"/>
            <a:ext cx="5537729" cy="4785395"/>
          </a:xfrm>
        </p:spPr>
        <p:txBody>
          <a:bodyPr/>
          <a:lstStyle>
            <a:lvl1pPr>
              <a:defRPr sz="3200">
                <a:solidFill>
                  <a:srgbClr val="6BB9E7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6BB9E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latin typeface="Calibri"/>
              </a:rPr>
              <a:t>2013</a:t>
            </a:r>
            <a:endParaRPr lang="fr-FR"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>
                <a:latin typeface="Calibri"/>
              </a:rPr>
              <a:pPr/>
              <a:t>‹#›</a:t>
            </a:fld>
            <a:endParaRPr lang="fr-F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952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9CD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latin typeface="Calibri"/>
              </a:rPr>
              <a:t>2013</a:t>
            </a:r>
            <a:endParaRPr lang="fr-FR"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>
                <a:latin typeface="Calibri"/>
              </a:rPr>
              <a:pPr/>
              <a:t>‹#›</a:t>
            </a:fld>
            <a:endParaRPr lang="fr-F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3995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6BB9E7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latin typeface="Calibri"/>
              </a:rPr>
              <a:t>2013</a:t>
            </a:r>
            <a:endParaRPr lang="fr-FR"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>
                <a:latin typeface="Calibri"/>
              </a:rPr>
              <a:pPr/>
              <a:t>‹#›</a:t>
            </a:fld>
            <a:endParaRPr lang="fr-F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8259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>
            <a:lvl1pPr>
              <a:defRPr>
                <a:solidFill>
                  <a:srgbClr val="6BB9E7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latin typeface="Calibri"/>
              </a:rPr>
              <a:t>2013</a:t>
            </a:r>
            <a:endParaRPr lang="fr-FR"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>
                <a:latin typeface="Calibri"/>
              </a:rPr>
              <a:pPr/>
              <a:t>‹#›</a:t>
            </a:fld>
            <a:endParaRPr lang="fr-F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1916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941480" y="4800600"/>
            <a:ext cx="5942880" cy="56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38" r:id="rId13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75B9"/>
                </a:solidFill>
              </a:defRPr>
            </a:lvl1pPr>
          </a:lstStyle>
          <a:p>
            <a:pPr defTabSz="914400"/>
            <a:r>
              <a:rPr lang="fr-FR" smtClean="0">
                <a:latin typeface="Calibri"/>
              </a:rPr>
              <a:t>2013</a:t>
            </a:r>
            <a:endParaRPr lang="fr-FR" dirty="0"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B7C72A"/>
                </a:solidFill>
              </a:defRPr>
            </a:lvl1pPr>
          </a:lstStyle>
          <a:p>
            <a:pPr defTabSz="914400"/>
            <a:endParaRPr lang="fr-FR" dirty="0"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75B9"/>
                </a:solidFill>
              </a:defRPr>
            </a:lvl1pPr>
          </a:lstStyle>
          <a:p>
            <a:pPr defTabSz="914400"/>
            <a:fld id="{4E94D37F-FAD6-4C5F-AD7E-FE49DE0A48D4}" type="slidenum">
              <a:rPr lang="fr-FR" smtClean="0">
                <a:latin typeface="Calibri"/>
              </a:rPr>
              <a:pPr defTabSz="914400"/>
              <a:t>‹#›</a:t>
            </a:fld>
            <a:endParaRPr lang="fr-FR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5661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BB9E7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740520" y="1124640"/>
            <a:ext cx="841932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6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Institut Universitaire Européen de la Mer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2"/>
          <p:cNvSpPr/>
          <p:nvPr/>
        </p:nvSpPr>
        <p:spPr>
          <a:xfrm>
            <a:off x="776520" y="3141000"/>
            <a:ext cx="8424360" cy="122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400" b="0" u="sng" strike="noStrike" spc="-1">
                <a:solidFill>
                  <a:srgbClr val="FFFFFF"/>
                </a:solidFill>
                <a:uFill>
                  <a:solidFill>
                    <a:srgbClr val="B7C72A"/>
                  </a:solidFill>
                </a:uFill>
                <a:latin typeface="Calibri"/>
              </a:rPr>
              <a:t>www.iuem.univ-brest.fr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CustomShape 3"/>
          <p:cNvSpPr/>
          <p:nvPr/>
        </p:nvSpPr>
        <p:spPr>
          <a:xfrm>
            <a:off x="7099200" y="6356520"/>
            <a:ext cx="23108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F9B679CF-0D9F-4854-AC77-63E53FC84E7A}" type="slidenum">
              <a:rPr lang="fr-FR" sz="1200" b="0" strike="noStrike" spc="-1">
                <a:solidFill>
                  <a:srgbClr val="0075B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fld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4" name="Picture 6"/>
          <p:cNvPicPr/>
          <p:nvPr/>
        </p:nvPicPr>
        <p:blipFill>
          <a:blip r:embed="rId3"/>
          <a:stretch/>
        </p:blipFill>
        <p:spPr>
          <a:xfrm>
            <a:off x="1280520" y="4776840"/>
            <a:ext cx="1171800" cy="1171800"/>
          </a:xfrm>
          <a:prstGeom prst="rect">
            <a:avLst/>
          </a:prstGeom>
          <a:ln>
            <a:noFill/>
          </a:ln>
        </p:spPr>
      </p:pic>
      <p:pic>
        <p:nvPicPr>
          <p:cNvPr id="225" name="Picture 10"/>
          <p:cNvPicPr/>
          <p:nvPr/>
        </p:nvPicPr>
        <p:blipFill>
          <a:blip r:embed="rId4"/>
          <a:stretch/>
        </p:blipFill>
        <p:spPr>
          <a:xfrm>
            <a:off x="5580360" y="6390720"/>
            <a:ext cx="1365120" cy="276480"/>
          </a:xfrm>
          <a:prstGeom prst="rect">
            <a:avLst/>
          </a:prstGeom>
          <a:ln>
            <a:noFill/>
          </a:ln>
        </p:spPr>
      </p:pic>
      <p:pic>
        <p:nvPicPr>
          <p:cNvPr id="226" name="Image 225"/>
          <p:cNvPicPr/>
          <p:nvPr/>
        </p:nvPicPr>
        <p:blipFill>
          <a:blip r:embed="rId5"/>
          <a:stretch/>
        </p:blipFill>
        <p:spPr>
          <a:xfrm>
            <a:off x="2834640" y="4937760"/>
            <a:ext cx="3456360" cy="801360"/>
          </a:xfrm>
          <a:prstGeom prst="rect">
            <a:avLst/>
          </a:prstGeom>
          <a:ln>
            <a:noFill/>
          </a:ln>
        </p:spPr>
      </p:pic>
      <p:pic>
        <p:nvPicPr>
          <p:cNvPr id="227" name="Image 226"/>
          <p:cNvPicPr/>
          <p:nvPr/>
        </p:nvPicPr>
        <p:blipFill>
          <a:blip r:embed="rId6"/>
          <a:stretch/>
        </p:blipFill>
        <p:spPr>
          <a:xfrm>
            <a:off x="169200" y="4616640"/>
            <a:ext cx="744840" cy="2149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2014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10</a:t>
            </a:fld>
            <a:endParaRPr lang="fr-FR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78632" y="1549401"/>
            <a:ext cx="72723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000" dirty="0" smtClean="0">
                <a:solidFill>
                  <a:schemeClr val="bg1"/>
                </a:solidFill>
              </a:rPr>
              <a:t>COMUE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808984" y="4581128"/>
            <a:ext cx="482453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2000" b="1" dirty="0" smtClean="0">
                <a:solidFill>
                  <a:schemeClr val="bg1"/>
                </a:solidFill>
              </a:rPr>
              <a:t>L’observatoire côtier de l’IUEM, c’est aussi: Maroc, Mauritanie, Antarctique, Arctique… 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44228" y="418148"/>
            <a:ext cx="635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Zone d’études privilégiée: ZABRI</a:t>
            </a:r>
            <a:endParaRPr lang="fr-FR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616038" y="972129"/>
            <a:ext cx="7467922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016" y="1196752"/>
            <a:ext cx="4080213" cy="274458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1340768"/>
            <a:ext cx="2450976" cy="16339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3789040"/>
            <a:ext cx="3600400" cy="2250250"/>
          </a:xfrm>
          <a:prstGeom prst="rect">
            <a:avLst/>
          </a:prstGeom>
        </p:spPr>
      </p:pic>
      <p:pic>
        <p:nvPicPr>
          <p:cNvPr id="11" name="Picture 8" descr="http://www.cnrs-brasil.org/uploads/CNRSfilaire-gra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808" y="1196752"/>
            <a:ext cx="962426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792760" y="2564904"/>
            <a:ext cx="20882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</a:rPr>
              <a:t>Observations, Portail de données </a:t>
            </a:r>
            <a:r>
              <a:rPr lang="fr-FR" dirty="0" err="1" smtClean="0">
                <a:solidFill>
                  <a:schemeClr val="bg1"/>
                </a:solidFill>
              </a:rPr>
              <a:t>géoréférencées</a:t>
            </a:r>
            <a:r>
              <a:rPr lang="fr-FR" dirty="0" smtClean="0">
                <a:solidFill>
                  <a:schemeClr val="bg1"/>
                </a:solidFill>
              </a:rPr>
              <a:t> (</a:t>
            </a:r>
            <a:r>
              <a:rPr lang="fr-FR" dirty="0" err="1" smtClean="0">
                <a:solidFill>
                  <a:schemeClr val="bg1"/>
                </a:solidFill>
              </a:rPr>
              <a:t>indigeo</a:t>
            </a:r>
            <a:r>
              <a:rPr lang="fr-FR" dirty="0" smtClean="0">
                <a:solidFill>
                  <a:schemeClr val="bg1"/>
                </a:solidFill>
              </a:rPr>
              <a:t>)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9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3035" y="58993"/>
            <a:ext cx="6420713" cy="444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164" y="5352257"/>
            <a:ext cx="1257640" cy="6709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813" y="5352257"/>
            <a:ext cx="726858" cy="6709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6988" y="5534370"/>
            <a:ext cx="981534" cy="488833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latin typeface="Calibri"/>
              </a:rPr>
              <a:t>2014</a:t>
            </a:r>
            <a:endParaRPr lang="fr-FR" dirty="0">
              <a:latin typeface="Calibri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>
                <a:latin typeface="Calibri"/>
              </a:rPr>
              <a:pPr/>
              <a:t>11</a:t>
            </a:fld>
            <a:endParaRPr lang="fr-FR"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66679" y="1340768"/>
            <a:ext cx="5850650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00"/>
            <a:r>
              <a:rPr lang="fr-FR" sz="3600" dirty="0">
                <a:solidFill>
                  <a:prstClr val="white"/>
                </a:solidFill>
                <a:latin typeface="Calibri"/>
              </a:rPr>
              <a:t/>
            </a:r>
            <a:br>
              <a:rPr lang="fr-FR" sz="3600" dirty="0">
                <a:solidFill>
                  <a:prstClr val="white"/>
                </a:solidFill>
                <a:latin typeface="Calibri"/>
              </a:rPr>
            </a:br>
            <a:r>
              <a:rPr lang="fr-FR" sz="3600" dirty="0">
                <a:solidFill>
                  <a:prstClr val="white"/>
                </a:solidFill>
                <a:latin typeface="Calibri"/>
              </a:rPr>
              <a:t/>
            </a:r>
            <a:br>
              <a:rPr lang="fr-FR" sz="3600" dirty="0">
                <a:solidFill>
                  <a:prstClr val="white"/>
                </a:solidFill>
                <a:latin typeface="Calibri"/>
              </a:rPr>
            </a:br>
            <a:r>
              <a:rPr lang="fr-FR" sz="3600" dirty="0">
                <a:solidFill>
                  <a:prstClr val="white"/>
                </a:solidFill>
                <a:latin typeface="Calibri"/>
              </a:rPr>
              <a:t>Merci pour votre attention</a:t>
            </a:r>
            <a:endParaRPr lang="fr-FR" sz="3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279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1941480" y="4800600"/>
            <a:ext cx="5942880" cy="56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1941480" y="5367240"/>
            <a:ext cx="5942880" cy="80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3"/>
          <p:cNvSpPr/>
          <p:nvPr/>
        </p:nvSpPr>
        <p:spPr>
          <a:xfrm>
            <a:off x="495360" y="6356520"/>
            <a:ext cx="23108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1200" b="0" strike="noStrike" spc="-1">
                <a:solidFill>
                  <a:srgbClr val="0075B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2013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CustomShape 4"/>
          <p:cNvSpPr/>
          <p:nvPr/>
        </p:nvSpPr>
        <p:spPr>
          <a:xfrm>
            <a:off x="7099200" y="6356520"/>
            <a:ext cx="23108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0B5CCFED-0859-4C9B-9917-308BE8BC1D67}" type="slidenum">
              <a:rPr lang="fr-FR" sz="1200" b="0" strike="noStrike" spc="-1">
                <a:solidFill>
                  <a:srgbClr val="0075B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</a:t>
            </a:fld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2" name="Picture 2"/>
          <p:cNvPicPr/>
          <p:nvPr/>
        </p:nvPicPr>
        <p:blipFill>
          <a:blip r:embed="rId3"/>
          <a:stretch/>
        </p:blipFill>
        <p:spPr>
          <a:xfrm>
            <a:off x="-192240" y="0"/>
            <a:ext cx="10316160" cy="6875280"/>
          </a:xfrm>
          <a:prstGeom prst="rect">
            <a:avLst/>
          </a:prstGeom>
          <a:ln>
            <a:noFill/>
          </a:ln>
        </p:spPr>
      </p:pic>
      <p:sp>
        <p:nvSpPr>
          <p:cNvPr id="233" name="CustomShape 5"/>
          <p:cNvSpPr/>
          <p:nvPr/>
        </p:nvSpPr>
        <p:spPr>
          <a:xfrm>
            <a:off x="235440" y="1613880"/>
            <a:ext cx="8316360" cy="942480"/>
          </a:xfrm>
          <a:prstGeom prst="rect">
            <a:avLst/>
          </a:prstGeom>
          <a:solidFill>
            <a:srgbClr val="FFFFFF">
              <a:alpha val="59000"/>
            </a:srgbClr>
          </a:solidFill>
          <a:ln w="381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2800" b="0" strike="noStrike" spc="-1">
                <a:solidFill>
                  <a:srgbClr val="111111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OSU – Station Marine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800" b="0" strike="noStrike" spc="-1">
                <a:solidFill>
                  <a:srgbClr val="111111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Ecole Interne de l’Université de Brest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6"/>
          <p:cNvSpPr/>
          <p:nvPr/>
        </p:nvSpPr>
        <p:spPr>
          <a:xfrm>
            <a:off x="4713120" y="4756680"/>
            <a:ext cx="3023640" cy="45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OBSERVATION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CustomShape 7"/>
          <p:cNvSpPr/>
          <p:nvPr/>
        </p:nvSpPr>
        <p:spPr>
          <a:xfrm>
            <a:off x="1730880" y="3201480"/>
            <a:ext cx="3023640" cy="45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FORMATION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CustomShape 8"/>
          <p:cNvSpPr/>
          <p:nvPr/>
        </p:nvSpPr>
        <p:spPr>
          <a:xfrm>
            <a:off x="3468240" y="3933000"/>
            <a:ext cx="3023640" cy="45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</a:rPr>
              <a:t>RECHERCHE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CustomShape 9"/>
          <p:cNvSpPr/>
          <p:nvPr/>
        </p:nvSpPr>
        <p:spPr>
          <a:xfrm>
            <a:off x="395280" y="6021360"/>
            <a:ext cx="8568720" cy="577440"/>
          </a:xfrm>
          <a:prstGeom prst="rect">
            <a:avLst/>
          </a:prstGeom>
          <a:solidFill>
            <a:schemeClr val="tx1">
              <a:alpha val="52156"/>
            </a:schemeClr>
          </a:solidFill>
          <a:ln w="381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450 permanents – 450 étudiants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8" name="Picture 2"/>
          <p:cNvPicPr/>
          <p:nvPr/>
        </p:nvPicPr>
        <p:blipFill>
          <a:blip r:embed="rId4"/>
          <a:stretch/>
        </p:blipFill>
        <p:spPr>
          <a:xfrm>
            <a:off x="200520" y="188640"/>
            <a:ext cx="2159640" cy="118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416520" y="188640"/>
            <a:ext cx="770400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La croissance de l’IUEM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CustomShape 2"/>
          <p:cNvSpPr/>
          <p:nvPr/>
        </p:nvSpPr>
        <p:spPr>
          <a:xfrm>
            <a:off x="200520" y="692640"/>
            <a:ext cx="5760000" cy="557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1991-1994: de l’idée (portée par Paul Treguer) à la construction du bâtiment (« 1</a:t>
            </a:r>
            <a:r>
              <a:rPr lang="fr-FR" sz="1800" b="0" strike="noStrike" spc="-1" baseline="30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ère</a:t>
            </a:r>
            <a:r>
              <a:rPr lang="fr-F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tranche »).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1997-1998: De l’école interne de l’université de Bretagne Occidentale  à l’Observatoire de sciences de l’univers (OSU)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2003: ouverture de la Bibliothèque La Pérouse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(« 2</a:t>
            </a:r>
            <a:r>
              <a:rPr lang="fr-FR" sz="1800" b="0" strike="noStrike" spc="-1" baseline="30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ème</a:t>
            </a:r>
            <a:r>
              <a:rPr lang="fr-F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tranche »)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2007: On fête les 10 ans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2008:  des unités de recherche intègrent l’IUEM (LPO, AMURE); 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2008-2010 : l’IRD tutelle du LPO puis du LEMAR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2010-2012: l’IRD devient tutelle, avec le CNRS et l’UBO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2015-2015: L’IUEM pousse les murs!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(« 3</a:t>
            </a:r>
            <a:r>
              <a:rPr lang="fr-FR" sz="1800" b="0" strike="noStrike" spc="-1" baseline="30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ème</a:t>
            </a:r>
            <a:r>
              <a:rPr lang="fr-F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tranche »)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1" name="Image 3"/>
          <p:cNvPicPr/>
          <p:nvPr/>
        </p:nvPicPr>
        <p:blipFill>
          <a:blip r:embed="rId2"/>
          <a:stretch/>
        </p:blipFill>
        <p:spPr>
          <a:xfrm>
            <a:off x="6249240" y="1268640"/>
            <a:ext cx="3455640" cy="2333520"/>
          </a:xfrm>
          <a:prstGeom prst="rect">
            <a:avLst/>
          </a:prstGeom>
          <a:ln>
            <a:noFill/>
          </a:ln>
        </p:spPr>
      </p:pic>
      <p:sp>
        <p:nvSpPr>
          <p:cNvPr id="242" name="CustomShape 3"/>
          <p:cNvSpPr/>
          <p:nvPr/>
        </p:nvSpPr>
        <p:spPr>
          <a:xfrm>
            <a:off x="495360" y="6356520"/>
            <a:ext cx="23108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1200" b="0" strike="noStrike" spc="-1">
                <a:solidFill>
                  <a:srgbClr val="0075B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2016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CustomShape 4"/>
          <p:cNvSpPr/>
          <p:nvPr/>
        </p:nvSpPr>
        <p:spPr>
          <a:xfrm>
            <a:off x="7099200" y="6356520"/>
            <a:ext cx="23108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6B4FBD5B-2A47-44AE-AA90-4215247AA9EA}" type="slidenum">
              <a:rPr lang="fr-FR" sz="1200" b="0" strike="noStrike" spc="-1">
                <a:solidFill>
                  <a:srgbClr val="0075B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</a:t>
            </a:fld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4" name="Image 7"/>
          <p:cNvPicPr/>
          <p:nvPr/>
        </p:nvPicPr>
        <p:blipFill>
          <a:blip r:embed="rId3"/>
          <a:stretch/>
        </p:blipFill>
        <p:spPr>
          <a:xfrm>
            <a:off x="5494320" y="3775680"/>
            <a:ext cx="3629160" cy="2150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2"/>
          <p:cNvSpPr/>
          <p:nvPr/>
        </p:nvSpPr>
        <p:spPr>
          <a:xfrm>
            <a:off x="495360" y="6356520"/>
            <a:ext cx="23108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1200" b="0" strike="noStrike" spc="-1">
                <a:solidFill>
                  <a:srgbClr val="0075B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2015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CustomShape 3"/>
          <p:cNvSpPr/>
          <p:nvPr/>
        </p:nvSpPr>
        <p:spPr>
          <a:xfrm>
            <a:off x="7099200" y="6356520"/>
            <a:ext cx="23108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D4F70383-1C4E-4927-80F0-4285F4BC8E01}" type="slidenum">
              <a:rPr lang="fr-FR" sz="1200" b="0" strike="noStrike" spc="-1">
                <a:solidFill>
                  <a:srgbClr val="0075B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</a:t>
            </a:fld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CustomShape 4"/>
          <p:cNvSpPr/>
          <p:nvPr/>
        </p:nvSpPr>
        <p:spPr>
          <a:xfrm>
            <a:off x="272520" y="332640"/>
            <a:ext cx="635688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RECHERCHE 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Line 5"/>
          <p:cNvSpPr/>
          <p:nvPr/>
        </p:nvSpPr>
        <p:spPr>
          <a:xfrm>
            <a:off x="344160" y="886320"/>
            <a:ext cx="7467840" cy="360"/>
          </a:xfrm>
          <a:prstGeom prst="line">
            <a:avLst/>
          </a:prstGeom>
          <a:ln w="2232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8" name="CustomShape 6"/>
          <p:cNvSpPr/>
          <p:nvPr/>
        </p:nvSpPr>
        <p:spPr>
          <a:xfrm>
            <a:off x="272520" y="1412640"/>
            <a:ext cx="2879640" cy="191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Sept unités de recherche (laboratoires) rassemblent différentes disciplines pour étudier l’océan et le littoral sous tous leurs aspects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440" y="767280"/>
            <a:ext cx="6039831" cy="558924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495360" y="6356520"/>
            <a:ext cx="23108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1200" b="0" strike="noStrike" spc="-1">
                <a:solidFill>
                  <a:srgbClr val="0075B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2016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CustomShape 2"/>
          <p:cNvSpPr/>
          <p:nvPr/>
        </p:nvSpPr>
        <p:spPr>
          <a:xfrm>
            <a:off x="7099200" y="6356520"/>
            <a:ext cx="23108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6A916CBC-BFC1-4EE1-BCED-5476C38B8150}" type="slidenum">
              <a:rPr lang="fr-FR" sz="1200" b="0" strike="noStrike" spc="-1">
                <a:solidFill>
                  <a:srgbClr val="0075B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</a:t>
            </a:fld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CustomShape 3"/>
          <p:cNvSpPr/>
          <p:nvPr/>
        </p:nvSpPr>
        <p:spPr>
          <a:xfrm>
            <a:off x="416520" y="3501000"/>
            <a:ext cx="9184320" cy="73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EDSML Ecole doctorale des Sciences de la Mer et du Littoral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CustomShape 4"/>
          <p:cNvSpPr/>
          <p:nvPr/>
        </p:nvSpPr>
        <p:spPr>
          <a:xfrm>
            <a:off x="416520" y="4149000"/>
            <a:ext cx="7632000" cy="130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Périmètre UBL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- 300 doctorants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- 30 unités de recherche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Programmes européens, cotutelles, mobilité interN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CustomShape 5"/>
          <p:cNvSpPr/>
          <p:nvPr/>
        </p:nvSpPr>
        <p:spPr>
          <a:xfrm>
            <a:off x="544320" y="418320"/>
            <a:ext cx="72507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FORMATION : « Graduate School » SML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Line 6"/>
          <p:cNvSpPr/>
          <p:nvPr/>
        </p:nvSpPr>
        <p:spPr>
          <a:xfrm>
            <a:off x="626040" y="972000"/>
            <a:ext cx="8517960" cy="360"/>
          </a:xfrm>
          <a:prstGeom prst="line">
            <a:avLst/>
          </a:prstGeom>
          <a:ln w="2232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1" name="CustomShape 7"/>
          <p:cNvSpPr/>
          <p:nvPr/>
        </p:nvSpPr>
        <p:spPr>
          <a:xfrm>
            <a:off x="416520" y="1196640"/>
            <a:ext cx="8640360" cy="73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Domaine de formation: Sciences de la mer et du littoral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CustomShape 8"/>
          <p:cNvSpPr/>
          <p:nvPr/>
        </p:nvSpPr>
        <p:spPr>
          <a:xfrm>
            <a:off x="488520" y="1736640"/>
            <a:ext cx="9203760" cy="161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Domaine de formation inclus dans l’UBL – adossé au département Mer et Littoral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- 8 mentions, 230 étudiants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Projets internationaux: avec co-badging UCT dans le cadre ICEMASA,  le </a:t>
            </a:r>
            <a:r>
              <a:rPr lang="fr-FR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Maroc (Erasmus+ Scolamar), Gabon (Arc Emeraude</a:t>
            </a:r>
            <a:r>
              <a:rPr lang="fr-FR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3" name="Image 6"/>
          <p:cNvPicPr/>
          <p:nvPr/>
        </p:nvPicPr>
        <p:blipFill>
          <a:blip r:embed="rId2"/>
          <a:stretch/>
        </p:blipFill>
        <p:spPr>
          <a:xfrm>
            <a:off x="6541200" y="4048200"/>
            <a:ext cx="3291480" cy="2135520"/>
          </a:xfrm>
          <a:prstGeom prst="rect">
            <a:avLst/>
          </a:prstGeom>
          <a:ln>
            <a:noFill/>
          </a:ln>
        </p:spPr>
      </p:pic>
      <p:sp>
        <p:nvSpPr>
          <p:cNvPr id="254" name="CustomShape 9"/>
          <p:cNvSpPr/>
          <p:nvPr/>
        </p:nvSpPr>
        <p:spPr>
          <a:xfrm>
            <a:off x="41760" y="5573160"/>
            <a:ext cx="6267240" cy="73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495360" y="6356520"/>
            <a:ext cx="23108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1200" b="0" strike="noStrike" spc="-1">
                <a:solidFill>
                  <a:srgbClr val="0075B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2016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CustomShape 2"/>
          <p:cNvSpPr/>
          <p:nvPr/>
        </p:nvSpPr>
        <p:spPr>
          <a:xfrm>
            <a:off x="7099200" y="6356520"/>
            <a:ext cx="23108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38440D7A-8E9A-40FD-A8E1-80449F6F6BDF}" type="slidenum">
              <a:rPr lang="fr-FR" sz="1200" b="0" strike="noStrike" spc="-1">
                <a:solidFill>
                  <a:srgbClr val="0075B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</a:t>
            </a:fld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" name="CustomShape 3"/>
          <p:cNvSpPr/>
          <p:nvPr/>
        </p:nvSpPr>
        <p:spPr>
          <a:xfrm>
            <a:off x="416520" y="1052640"/>
            <a:ext cx="8064000" cy="502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ARGO et NAOS : observer l’océan global 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Sites instrumentés profonds: microséismes et bruits de l’océan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SOMLIT et ses évolutions: phytoplancton, haute fréquence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Observatoire de la biodiversité benthique, mise en place de la DCSMM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DYNALIT, dynamique du littoral, risques côtiers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Observatoire des pêches, observatoires de la fréquentation et des usages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Zone atelier Brest-Iroise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CustomShape 4"/>
          <p:cNvSpPr/>
          <p:nvPr/>
        </p:nvSpPr>
        <p:spPr>
          <a:xfrm>
            <a:off x="544320" y="418320"/>
            <a:ext cx="635688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Observation 2017-2021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Line 5"/>
          <p:cNvSpPr/>
          <p:nvPr/>
        </p:nvSpPr>
        <p:spPr>
          <a:xfrm>
            <a:off x="615960" y="972000"/>
            <a:ext cx="7467840" cy="360"/>
          </a:xfrm>
          <a:prstGeom prst="line">
            <a:avLst/>
          </a:prstGeom>
          <a:ln w="2232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0" name="Picture 5"/>
          <p:cNvPicPr/>
          <p:nvPr/>
        </p:nvPicPr>
        <p:blipFill>
          <a:blip r:embed="rId2"/>
          <a:stretch/>
        </p:blipFill>
        <p:spPr>
          <a:xfrm>
            <a:off x="8193240" y="1772640"/>
            <a:ext cx="1511280" cy="1854000"/>
          </a:xfrm>
          <a:prstGeom prst="rect">
            <a:avLst/>
          </a:prstGeom>
          <a:ln>
            <a:noFill/>
          </a:ln>
        </p:spPr>
      </p:pic>
      <p:pic>
        <p:nvPicPr>
          <p:cNvPr id="261" name="Image 8"/>
          <p:cNvPicPr/>
          <p:nvPr/>
        </p:nvPicPr>
        <p:blipFill>
          <a:blip r:embed="rId3"/>
          <a:stretch/>
        </p:blipFill>
        <p:spPr>
          <a:xfrm>
            <a:off x="7040160" y="4221000"/>
            <a:ext cx="2566440" cy="1463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495360" y="6356520"/>
            <a:ext cx="23108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1200" b="0" strike="noStrike" spc="-1">
                <a:solidFill>
                  <a:srgbClr val="0075B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2015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CustomShape 2"/>
          <p:cNvSpPr/>
          <p:nvPr/>
        </p:nvSpPr>
        <p:spPr>
          <a:xfrm>
            <a:off x="7099200" y="6356520"/>
            <a:ext cx="23108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A4CF7119-5356-42A2-B273-6E2AD7D531EC}" type="slidenum">
              <a:rPr lang="fr-FR" sz="1200" b="0" strike="noStrike" spc="-1">
                <a:solidFill>
                  <a:srgbClr val="0075B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</a:t>
            </a:fld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3"/>
          <p:cNvSpPr/>
          <p:nvPr/>
        </p:nvSpPr>
        <p:spPr>
          <a:xfrm>
            <a:off x="560519" y="1340640"/>
            <a:ext cx="8656051" cy="50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L'IUEM accompagne la recherche dans les unités :</a:t>
            </a:r>
            <a:endParaRPr lang="fr-FR" sz="24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endParaRPr lang="fr-FR" sz="24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fr-FR" sz="24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L'océan, acteur majeur des cycles biogéochimiques et du climat de notre planète</a:t>
            </a:r>
            <a:endParaRPr lang="fr-FR" sz="24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fr-FR" sz="24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Les écosystèmes marins et la biodiversité </a:t>
            </a:r>
            <a:endParaRPr lang="fr-FR" sz="24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fr-FR" sz="24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Le domaine profond encore inexploré</a:t>
            </a:r>
            <a:endParaRPr lang="fr-FR" sz="24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fr-FR" sz="24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Le littoral, interface complexe et </a:t>
            </a:r>
            <a:r>
              <a:rPr lang="fr-FR" sz="24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fragile</a:t>
            </a: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lang="fr-FR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pPr marL="720">
              <a:lnSpc>
                <a:spcPct val="100000"/>
              </a:lnSpc>
              <a:buClr>
                <a:srgbClr val="FFFFFF"/>
              </a:buClr>
            </a:pPr>
            <a:r>
              <a:rPr lang="fr-FR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L’IUEM développe </a:t>
            </a:r>
            <a:r>
              <a:rPr lang="fr-FR" sz="24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des axes transverses thématiques:</a:t>
            </a: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fr-FR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Biotechnologies marines</a:t>
            </a: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fr-FR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Energies marines renouvelables</a:t>
            </a: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fr-FR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Recherche polaire</a:t>
            </a: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fr-FR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Axe « au sud » </a:t>
            </a: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CustomShape 4"/>
          <p:cNvSpPr/>
          <p:nvPr/>
        </p:nvSpPr>
        <p:spPr>
          <a:xfrm>
            <a:off x="544320" y="418320"/>
            <a:ext cx="750240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Thèmes scientifiques IUEM 2017-2021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Line 5"/>
          <p:cNvSpPr/>
          <p:nvPr/>
        </p:nvSpPr>
        <p:spPr>
          <a:xfrm>
            <a:off x="615960" y="972000"/>
            <a:ext cx="7467840" cy="360"/>
          </a:xfrm>
          <a:prstGeom prst="line">
            <a:avLst/>
          </a:prstGeom>
          <a:ln w="2232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495360" y="6356520"/>
            <a:ext cx="23108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fr-FR" sz="1200" b="0" strike="noStrike" spc="-1">
                <a:solidFill>
                  <a:srgbClr val="0075B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2016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CustomShape 2"/>
          <p:cNvSpPr/>
          <p:nvPr/>
        </p:nvSpPr>
        <p:spPr>
          <a:xfrm>
            <a:off x="7099200" y="6356520"/>
            <a:ext cx="23108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79865D1A-9700-429D-AB3A-1AE796D9767D}" type="slidenum">
              <a:rPr lang="fr-FR" sz="1200" b="0" strike="noStrike" spc="-1">
                <a:solidFill>
                  <a:srgbClr val="0075B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</a:t>
            </a:fld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272520" y="332640"/>
            <a:ext cx="635688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Labex Mer 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Line 4"/>
          <p:cNvSpPr/>
          <p:nvPr/>
        </p:nvSpPr>
        <p:spPr>
          <a:xfrm>
            <a:off x="344160" y="886320"/>
            <a:ext cx="7467840" cy="360"/>
          </a:xfrm>
          <a:prstGeom prst="line">
            <a:avLst/>
          </a:prstGeom>
          <a:ln w="2232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5" name="Picture 2"/>
          <p:cNvPicPr/>
          <p:nvPr/>
        </p:nvPicPr>
        <p:blipFill>
          <a:blip r:embed="rId3"/>
          <a:stretch/>
        </p:blipFill>
        <p:spPr>
          <a:xfrm>
            <a:off x="914400" y="1646280"/>
            <a:ext cx="8965440" cy="457128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86" name="Picture 2"/>
          <p:cNvPicPr/>
          <p:nvPr/>
        </p:nvPicPr>
        <p:blipFill>
          <a:blip r:embed="rId4"/>
          <a:stretch/>
        </p:blipFill>
        <p:spPr>
          <a:xfrm>
            <a:off x="4108680" y="91440"/>
            <a:ext cx="3754800" cy="827640"/>
          </a:xfrm>
          <a:prstGeom prst="rect">
            <a:avLst/>
          </a:prstGeom>
          <a:ln>
            <a:noFill/>
          </a:ln>
        </p:spPr>
      </p:pic>
      <p:sp>
        <p:nvSpPr>
          <p:cNvPr id="287" name="CustomShape 5"/>
          <p:cNvSpPr/>
          <p:nvPr/>
        </p:nvSpPr>
        <p:spPr>
          <a:xfrm>
            <a:off x="365760" y="1116720"/>
            <a:ext cx="60350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UBO UBS UNa IRD CNRS IFREMER ECN UBL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2014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9</a:t>
            </a:fld>
            <a:endParaRPr lang="fr-FR"/>
          </a:p>
        </p:txBody>
      </p:sp>
      <p:sp>
        <p:nvSpPr>
          <p:cNvPr id="14" name="ZoneTexte 7"/>
          <p:cNvSpPr txBox="1">
            <a:spLocks noChangeArrowheads="1"/>
          </p:cNvSpPr>
          <p:nvPr/>
        </p:nvSpPr>
        <p:spPr bwMode="auto">
          <a:xfrm>
            <a:off x="488504" y="332656"/>
            <a:ext cx="741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2400" b="1" dirty="0" smtClean="0">
                <a:solidFill>
                  <a:srgbClr val="FFFF00"/>
                </a:solidFill>
              </a:rPr>
              <a:t>Services communs IUEM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404664"/>
            <a:ext cx="3168352" cy="2104037"/>
          </a:xfrm>
          <a:prstGeom prst="rect">
            <a:avLst/>
          </a:prstGeom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44488" y="2996952"/>
            <a:ext cx="21602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PSO : Pôle de spectrométrie Océan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6" y="4077072"/>
            <a:ext cx="2664296" cy="199822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088" y="2717348"/>
            <a:ext cx="2952328" cy="19643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768" y="3337447"/>
            <a:ext cx="2952328" cy="1876837"/>
          </a:xfrm>
          <a:prstGeom prst="rect">
            <a:avLst/>
          </a:prstGeom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560512" y="836712"/>
            <a:ext cx="4104456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Navire de station : « Albert Lucas », 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embarcation légère Hésione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Plongée scientifique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FEIRI (informatique)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Etc…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1" name="ZoneTexte 7"/>
          <p:cNvSpPr txBox="1">
            <a:spLocks noChangeArrowheads="1"/>
          </p:cNvSpPr>
          <p:nvPr/>
        </p:nvSpPr>
        <p:spPr bwMode="auto">
          <a:xfrm>
            <a:off x="416496" y="2492896"/>
            <a:ext cx="741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2400" b="1" dirty="0" smtClean="0">
                <a:solidFill>
                  <a:srgbClr val="FFFF00"/>
                </a:solidFill>
              </a:rPr>
              <a:t>Pôles </a:t>
            </a:r>
            <a:r>
              <a:rPr lang="fr-FR" sz="2400" b="1" dirty="0" err="1" smtClean="0">
                <a:solidFill>
                  <a:srgbClr val="FFFF00"/>
                </a:solidFill>
              </a:rPr>
              <a:t>multi-partenaires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3368824" y="5229200"/>
            <a:ext cx="21602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Bibliothèque La Pérouse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6465168" y="4869160"/>
            <a:ext cx="21602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PCIM: Pôle de calcul intensif pour la mer 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759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UEM Fond Somb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IUEM Fond Sombre</Template>
  <TotalTime>16</TotalTime>
  <Words>440</Words>
  <Application>Microsoft Macintosh PowerPoint</Application>
  <PresentationFormat>Format A4 (210 x 297 mm)</PresentationFormat>
  <Paragraphs>109</Paragraphs>
  <Slides>11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5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Office Theme</vt:lpstr>
      <vt:lpstr>Office Theme</vt:lpstr>
      <vt:lpstr>Office Theme</vt:lpstr>
      <vt:lpstr>Office Theme</vt:lpstr>
      <vt:lpstr>IUEM Fond Sombre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 Universitaire Européen de la Mer</dc:title>
  <dc:subject/>
  <dc:creator/>
  <dc:description/>
  <cp:lastModifiedBy>Anne Marie Treguier</cp:lastModifiedBy>
  <cp:revision>4</cp:revision>
  <dcterms:created xsi:type="dcterms:W3CDTF">2016-10-06T22:47:39Z</dcterms:created>
  <dcterms:modified xsi:type="dcterms:W3CDTF">2017-09-04T06:51:38Z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Microsoft</vt:lpwstr>
  </property>
  <property fmtid="{D5CDD505-2E9C-101B-9397-08002B2CF9AE}" pid="4" name="HiddenSlides">
    <vt:i4>1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10</vt:i4>
  </property>
  <property fmtid="{D5CDD505-2E9C-101B-9397-08002B2CF9AE}" pid="9" name="PresentationFormat">
    <vt:lpwstr>Format A4 (210 x 297 mm)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16</vt:i4>
  </property>
</Properties>
</file>