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81" r:id="rId4"/>
    <p:sldId id="258" r:id="rId5"/>
    <p:sldId id="287" r:id="rId6"/>
    <p:sldId id="288" r:id="rId7"/>
    <p:sldId id="289" r:id="rId8"/>
    <p:sldId id="290" r:id="rId9"/>
    <p:sldId id="291" r:id="rId10"/>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41" autoAdjust="0"/>
    <p:restoredTop sz="72048" autoAdjust="0"/>
  </p:normalViewPr>
  <p:slideViewPr>
    <p:cSldViewPr snapToGrid="0">
      <p:cViewPr varScale="1">
        <p:scale>
          <a:sx n="64" d="100"/>
          <a:sy n="64" d="100"/>
        </p:scale>
        <p:origin x="149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8D79E272-286E-4034-9BD3-3C99ADE09AA8}" type="datetimeFigureOut">
              <a:rPr lang="fr-FR" smtClean="0"/>
              <a:t>17/05/2017</a:t>
            </a:fld>
            <a:endParaRPr lang="fr-FR"/>
          </a:p>
        </p:txBody>
      </p:sp>
      <p:sp>
        <p:nvSpPr>
          <p:cNvPr id="4" name="Espace réservé du pied de page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54347E22-13A3-4F2A-8E17-6BE6D0CDECE4}" type="slidenum">
              <a:rPr lang="fr-FR" smtClean="0"/>
              <a:t>‹N°›</a:t>
            </a:fld>
            <a:endParaRPr lang="fr-FR"/>
          </a:p>
        </p:txBody>
      </p:sp>
    </p:spTree>
    <p:extLst>
      <p:ext uri="{BB962C8B-B14F-4D97-AF65-F5344CB8AC3E}">
        <p14:creationId xmlns:p14="http://schemas.microsoft.com/office/powerpoint/2010/main" val="2301103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938AFEB2-03E5-4BBB-AAFD-02DFC4E82E63}" type="datetimeFigureOut">
              <a:rPr lang="fr-FR" smtClean="0"/>
              <a:t>17/05/2017</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298CBAB0-3957-41D9-9311-4785E9589BEA}" type="slidenum">
              <a:rPr lang="fr-FR" smtClean="0"/>
              <a:t>‹N°›</a:t>
            </a:fld>
            <a:endParaRPr lang="fr-FR"/>
          </a:p>
        </p:txBody>
      </p:sp>
    </p:spTree>
    <p:extLst>
      <p:ext uri="{BB962C8B-B14F-4D97-AF65-F5344CB8AC3E}">
        <p14:creationId xmlns:p14="http://schemas.microsoft.com/office/powerpoint/2010/main" val="214075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1</a:t>
            </a:fld>
            <a:endParaRPr lang="fr-FR"/>
          </a:p>
        </p:txBody>
      </p:sp>
    </p:spTree>
    <p:extLst>
      <p:ext uri="{BB962C8B-B14F-4D97-AF65-F5344CB8AC3E}">
        <p14:creationId xmlns:p14="http://schemas.microsoft.com/office/powerpoint/2010/main" val="2157039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2</a:t>
            </a:fld>
            <a:endParaRPr lang="fr-FR"/>
          </a:p>
        </p:txBody>
      </p:sp>
    </p:spTree>
    <p:extLst>
      <p:ext uri="{BB962C8B-B14F-4D97-AF65-F5344CB8AC3E}">
        <p14:creationId xmlns:p14="http://schemas.microsoft.com/office/powerpoint/2010/main" val="306679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3</a:t>
            </a:fld>
            <a:endParaRPr lang="fr-FR"/>
          </a:p>
        </p:txBody>
      </p:sp>
    </p:spTree>
    <p:extLst>
      <p:ext uri="{BB962C8B-B14F-4D97-AF65-F5344CB8AC3E}">
        <p14:creationId xmlns:p14="http://schemas.microsoft.com/office/powerpoint/2010/main" val="4105079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 projet de</a:t>
            </a:r>
            <a:r>
              <a:rPr lang="fr-FR" baseline="0" dirty="0" smtClean="0"/>
              <a:t> restauration </a:t>
            </a:r>
            <a:r>
              <a:rPr lang="fr-FR" baseline="0" dirty="0" err="1" smtClean="0"/>
              <a:t>hydromorphologique</a:t>
            </a:r>
            <a:r>
              <a:rPr lang="fr-FR" baseline="0" dirty="0" smtClean="0"/>
              <a:t> peut être abordé de différentes manières :</a:t>
            </a:r>
          </a:p>
          <a:p>
            <a:pPr marL="171450" indent="-171450">
              <a:buFontTx/>
              <a:buChar char="-"/>
            </a:pPr>
            <a:r>
              <a:rPr lang="fr-FR" baseline="0" dirty="0" smtClean="0"/>
              <a:t>Le technicien de rivière est un élément central du projet : à la fois opérateur et médiateur, devant combiner des compétences techniques et d’animation. Comment implique-t-il ou peut-il impliquer la population locale sans avoir de compétences spécifiques en SHS ? C’est l’intérêt de </a:t>
            </a:r>
            <a:r>
              <a:rPr lang="fr-FR" baseline="0" dirty="0" err="1" smtClean="0"/>
              <a:t>Morpheus</a:t>
            </a:r>
            <a:r>
              <a:rPr lang="fr-FR" baseline="0" dirty="0" smtClean="0"/>
              <a:t> de donner des grilles de lecture de son contexte et des enjeux mais aussi d’initier une dynamique d’échange et de réflexion autour du groupe que nous allons créer et animer. </a:t>
            </a:r>
          </a:p>
          <a:p>
            <a:pPr marL="171450" indent="-171450">
              <a:buFontTx/>
              <a:buChar char="-"/>
            </a:pPr>
            <a:r>
              <a:rPr lang="fr-FR" baseline="0" dirty="0" smtClean="0"/>
              <a:t>Le processus de négociation : à toutes les étapes de la construction du projet de restauration, de la phase diagnostic à l’établissement des objectifs, jusqu’au programme d’actions et à sa mise en œuvre par des projets, le TR est face à des registres de discours variés et se trouvent dans des situations de négociation. Il faut s’intéresser au fond des discussions, aux points de vue échangés et aux représentations sous-jacentes. Il faut aussi identifier des lieux et moments de dialogue privilégiés, des méthodes qui permettent de comprendre les différents registres de discours et de dépasser les oppositions pour construire une vision partagé.</a:t>
            </a:r>
          </a:p>
          <a:p>
            <a:pPr marL="171450" indent="-171450">
              <a:buFontTx/>
              <a:buChar char="-"/>
            </a:pPr>
            <a:r>
              <a:rPr lang="fr-FR" baseline="0" dirty="0" smtClean="0"/>
              <a:t>Le contrat territorial : c’est plus qu’un outil contractuel, c’est un cadre de négociation à part entière, qui s’appuie sur des instances spécifiques et au cours duquel des décisions sont prises : sur les secteurs à diagnostiquer, l’ambition de la restauration, les secteurs d’intervention, la planification dans le temps et l’espace des actions. Bref, une véritable stratégie est construite tout au long du CTMA. </a:t>
            </a:r>
          </a:p>
          <a:p>
            <a:pPr marL="171450" indent="-171450">
              <a:buFontTx/>
              <a:buChar char="-"/>
            </a:pPr>
            <a:r>
              <a:rPr lang="fr-FR" baseline="0" dirty="0" smtClean="0"/>
              <a:t>Le contexte socio-culturel, géomorphologique, paysager : les contextes sont très variés en Bretagne, à l’échelle de Bassin Versant et même des sous-bassins en termes d’histoire, d’usages des sols, et de visions des cours d’eau et de la restauration. Il en découle sans doute des projets et des formes de mobilisations spécifiques.</a:t>
            </a:r>
          </a:p>
          <a:p>
            <a:pPr marL="171450" indent="-171450">
              <a:buFontTx/>
              <a:buChar char="-"/>
            </a:pPr>
            <a:r>
              <a:rPr lang="fr-FR" baseline="0" dirty="0" smtClean="0"/>
              <a:t>Le projet de territoire : si l’échelle de travail pour concevoir le projet de restauration est celle du BV, l’appropriation du projet se construit à une échelle territoriale (territoires de vie) : comment cette transition s’insère dans la vision d’aménagement du territoire ? Existe-t-il des possibilités de synergies entre la vision du cours d’eau et la vision de développement du territoire ? </a:t>
            </a:r>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4</a:t>
            </a:fld>
            <a:endParaRPr lang="fr-FR"/>
          </a:p>
        </p:txBody>
      </p:sp>
    </p:spTree>
    <p:extLst>
      <p:ext uri="{BB962C8B-B14F-4D97-AF65-F5344CB8AC3E}">
        <p14:creationId xmlns:p14="http://schemas.microsoft.com/office/powerpoint/2010/main" val="2348107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5</a:t>
            </a:fld>
            <a:endParaRPr lang="fr-FR"/>
          </a:p>
        </p:txBody>
      </p:sp>
    </p:spTree>
    <p:extLst>
      <p:ext uri="{BB962C8B-B14F-4D97-AF65-F5344CB8AC3E}">
        <p14:creationId xmlns:p14="http://schemas.microsoft.com/office/powerpoint/2010/main" val="4225904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6</a:t>
            </a:fld>
            <a:endParaRPr lang="fr-FR"/>
          </a:p>
        </p:txBody>
      </p:sp>
    </p:spTree>
    <p:extLst>
      <p:ext uri="{BB962C8B-B14F-4D97-AF65-F5344CB8AC3E}">
        <p14:creationId xmlns:p14="http://schemas.microsoft.com/office/powerpoint/2010/main" val="1011680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 chercheur et porteur de projet modifie d’une certaine</a:t>
            </a:r>
            <a:r>
              <a:rPr lang="fr-FR" baseline="0" dirty="0" smtClean="0"/>
              <a:t> façon la réalité sur laquelle ils interviennent</a:t>
            </a:r>
            <a:endParaRPr lang="fr-FR" dirty="0"/>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7</a:t>
            </a:fld>
            <a:endParaRPr lang="fr-FR"/>
          </a:p>
        </p:txBody>
      </p:sp>
    </p:spTree>
    <p:extLst>
      <p:ext uri="{BB962C8B-B14F-4D97-AF65-F5344CB8AC3E}">
        <p14:creationId xmlns:p14="http://schemas.microsoft.com/office/powerpoint/2010/main" val="517972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Recherche collaborative tire</a:t>
            </a:r>
            <a:r>
              <a:rPr lang="fr-FR" baseline="0" dirty="0" smtClean="0"/>
              <a:t> du pragmatisme deux idées essentielles</a:t>
            </a:r>
            <a:r>
              <a:rPr lang="fr-FR" dirty="0" smtClean="0"/>
              <a:t> (d’après </a:t>
            </a:r>
            <a:r>
              <a:rPr lang="fr-FR" dirty="0" err="1" smtClean="0"/>
              <a:t>Vinatier</a:t>
            </a:r>
            <a:r>
              <a:rPr lang="fr-FR" dirty="0" smtClean="0"/>
              <a:t> et </a:t>
            </a:r>
            <a:r>
              <a:rPr lang="fr-FR" dirty="0" err="1" smtClean="0"/>
              <a:t>Morrissette</a:t>
            </a:r>
            <a:r>
              <a:rPr lang="fr-FR" dirty="0" smtClean="0"/>
              <a:t>,</a:t>
            </a:r>
            <a:r>
              <a:rPr lang="fr-FR" baseline="0" dirty="0" smtClean="0"/>
              <a:t> 2015, p. 161) :</a:t>
            </a:r>
          </a:p>
          <a:p>
            <a:pPr marL="171450" indent="-171450">
              <a:buFontTx/>
              <a:buChar char="-"/>
            </a:pPr>
            <a:r>
              <a:rPr lang="fr-FR" baseline="0" dirty="0" smtClean="0"/>
              <a:t>« Conception du rapport entre théorie et pratique déconstruite : production du savoir par l’action et l’expérimentation</a:t>
            </a:r>
          </a:p>
          <a:p>
            <a:pPr marL="171450" indent="-171450">
              <a:buFontTx/>
              <a:buChar char="-"/>
            </a:pPr>
            <a:r>
              <a:rPr lang="fr-FR" baseline="0" dirty="0" smtClean="0"/>
              <a:t>La démocratie participative : éthique de participation aux processus de création du savoir. Professionnels et Chercheurs se retrouvent dans un « espace réflexif ou espace d’interface » en dehors des enjeux institutionnels propres à leurs communautés d’</a:t>
            </a:r>
            <a:r>
              <a:rPr lang="fr-FR" baseline="0" dirty="0" err="1" smtClean="0"/>
              <a:t>apprtenance</a:t>
            </a:r>
            <a:r>
              <a:rPr lang="fr-FR" baseline="0" dirty="0" smtClean="0"/>
              <a:t> et dans la mesure où la finalité de la recherche est centrée sur l’augmentation du pouvoir d’action des professionnels. »</a:t>
            </a:r>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8</a:t>
            </a:fld>
            <a:endParaRPr lang="fr-FR"/>
          </a:p>
        </p:txBody>
      </p:sp>
    </p:spTree>
    <p:extLst>
      <p:ext uri="{BB962C8B-B14F-4D97-AF65-F5344CB8AC3E}">
        <p14:creationId xmlns:p14="http://schemas.microsoft.com/office/powerpoint/2010/main" val="399988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98CBAB0-3957-41D9-9311-4785E9589BEA}" type="slidenum">
              <a:rPr lang="fr-FR" smtClean="0"/>
              <a:t>9</a:t>
            </a:fld>
            <a:endParaRPr lang="fr-FR"/>
          </a:p>
        </p:txBody>
      </p:sp>
    </p:spTree>
    <p:extLst>
      <p:ext uri="{BB962C8B-B14F-4D97-AF65-F5344CB8AC3E}">
        <p14:creationId xmlns:p14="http://schemas.microsoft.com/office/powerpoint/2010/main" val="1018592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66E0E1E-0AE1-4D78-92EA-7875EA89BCB7}" type="datetimeFigureOut">
              <a:rPr lang="fr-FR" smtClean="0"/>
              <a:t>17/05/2017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4138805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6E0E1E-0AE1-4D78-92EA-7875EA89BCB7}" type="datetimeFigureOut">
              <a:rPr lang="fr-FR" smtClean="0"/>
              <a:t>17/05/2017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902002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6E0E1E-0AE1-4D78-92EA-7875EA89BCB7}" type="datetimeFigureOut">
              <a:rPr lang="fr-FR" smtClean="0"/>
              <a:t>17/05/2017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21683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6E0E1E-0AE1-4D78-92EA-7875EA89BCB7}" type="datetimeFigureOut">
              <a:rPr lang="fr-FR" smtClean="0"/>
              <a:t>17/05/2017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2836112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66E0E1E-0AE1-4D78-92EA-7875EA89BCB7}" type="datetimeFigureOut">
              <a:rPr lang="fr-FR" smtClean="0"/>
              <a:t>17/05/2017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67180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66E0E1E-0AE1-4D78-92EA-7875EA89BCB7}" type="datetimeFigureOut">
              <a:rPr lang="fr-FR" smtClean="0"/>
              <a:t>17/05/2017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161005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66E0E1E-0AE1-4D78-92EA-7875EA89BCB7}" type="datetimeFigureOut">
              <a:rPr lang="fr-FR" smtClean="0"/>
              <a:t>17/05/2017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281464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66E0E1E-0AE1-4D78-92EA-7875EA89BCB7}" type="datetimeFigureOut">
              <a:rPr lang="fr-FR" smtClean="0"/>
              <a:t>17/05/2017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2782499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6E0E1E-0AE1-4D78-92EA-7875EA89BCB7}" type="datetimeFigureOut">
              <a:rPr lang="fr-FR" smtClean="0"/>
              <a:t>17/05/2017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84362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66E0E1E-0AE1-4D78-92EA-7875EA89BCB7}" type="datetimeFigureOut">
              <a:rPr lang="fr-FR" smtClean="0"/>
              <a:t>17/05/2017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291740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66E0E1E-0AE1-4D78-92EA-7875EA89BCB7}" type="datetimeFigureOut">
              <a:rPr lang="fr-FR" smtClean="0"/>
              <a:t>17/05/2017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0C2BB4-22F0-4B58-B46B-F0427C79E9AE}" type="slidenum">
              <a:rPr lang="fr-FR" smtClean="0"/>
              <a:t>‹N°›</a:t>
            </a:fld>
            <a:endParaRPr lang="fr-FR"/>
          </a:p>
        </p:txBody>
      </p:sp>
    </p:spTree>
    <p:extLst>
      <p:ext uri="{BB962C8B-B14F-4D97-AF65-F5344CB8AC3E}">
        <p14:creationId xmlns:p14="http://schemas.microsoft.com/office/powerpoint/2010/main" val="2037292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E0E1E-0AE1-4D78-92EA-7875EA89BCB7}" type="datetimeFigureOut">
              <a:rPr lang="fr-FR" smtClean="0"/>
              <a:t>17/05/2017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C2BB4-22F0-4B58-B46B-F0427C79E9AE}" type="slidenum">
              <a:rPr lang="fr-FR" smtClean="0"/>
              <a:t>‹N°›</a:t>
            </a:fld>
            <a:endParaRPr lang="fr-FR"/>
          </a:p>
        </p:txBody>
      </p:sp>
    </p:spTree>
    <p:extLst>
      <p:ext uri="{BB962C8B-B14F-4D97-AF65-F5344CB8AC3E}">
        <p14:creationId xmlns:p14="http://schemas.microsoft.com/office/powerpoint/2010/main" val="2032968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1520" y="378611"/>
            <a:ext cx="10139265" cy="1278145"/>
          </a:xfrm>
        </p:spPr>
        <p:txBody>
          <a:bodyPr>
            <a:normAutofit fontScale="90000"/>
          </a:bodyPr>
          <a:lstStyle/>
          <a:p>
            <a:pPr>
              <a:lnSpc>
                <a:spcPct val="150000"/>
              </a:lnSpc>
            </a:pPr>
            <a:r>
              <a:rPr lang="fr-FR" sz="4000" dirty="0" smtClean="0">
                <a:latin typeface="Times New Roman" panose="02020603050405020304" pitchFamily="18" charset="0"/>
                <a:cs typeface="Times New Roman" panose="02020603050405020304" pitchFamily="18" charset="0"/>
              </a:rPr>
              <a:t>Concevoir une recherche collaborative : </a:t>
            </a:r>
            <a:br>
              <a:rPr lang="fr-FR" sz="4000" dirty="0" smtClean="0">
                <a:latin typeface="Times New Roman" panose="02020603050405020304" pitchFamily="18" charset="0"/>
                <a:cs typeface="Times New Roman" panose="02020603050405020304" pitchFamily="18" charset="0"/>
              </a:rPr>
            </a:br>
            <a:r>
              <a:rPr lang="fr-FR" sz="4000" dirty="0" smtClean="0">
                <a:latin typeface="Times New Roman" panose="02020603050405020304" pitchFamily="18" charset="0"/>
                <a:cs typeface="Times New Roman" panose="02020603050405020304" pitchFamily="18" charset="0"/>
              </a:rPr>
              <a:t>un cheminement éthique et scientifique </a:t>
            </a:r>
            <a:endParaRPr lang="fr-FR" sz="1600"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3018187" y="4286007"/>
            <a:ext cx="7472430" cy="1655762"/>
          </a:xfrm>
        </p:spPr>
        <p:txBody>
          <a:bodyPr>
            <a:normAutofit/>
          </a:bodyPr>
          <a:lstStyle/>
          <a:p>
            <a:pPr algn="l"/>
            <a:r>
              <a:rPr lang="fr-FR" sz="2000" b="1" dirty="0" smtClean="0">
                <a:latin typeface="Times New Roman" panose="02020603050405020304" pitchFamily="18" charset="0"/>
                <a:cs typeface="Times New Roman" panose="02020603050405020304" pitchFamily="18" charset="0"/>
              </a:rPr>
              <a:t>Projet </a:t>
            </a:r>
            <a:r>
              <a:rPr lang="fr-FR" sz="2000" b="1" dirty="0" err="1" smtClean="0">
                <a:latin typeface="Times New Roman" panose="02020603050405020304" pitchFamily="18" charset="0"/>
                <a:cs typeface="Times New Roman" panose="02020603050405020304" pitchFamily="18" charset="0"/>
              </a:rPr>
              <a:t>Morpheus</a:t>
            </a:r>
            <a:endParaRPr lang="fr-FR" sz="2000" b="1" dirty="0" smtClean="0">
              <a:latin typeface="Times New Roman" panose="02020603050405020304" pitchFamily="18" charset="0"/>
              <a:cs typeface="Times New Roman" panose="02020603050405020304" pitchFamily="18" charset="0"/>
            </a:endParaRPr>
          </a:p>
          <a:p>
            <a:pPr algn="l"/>
            <a:r>
              <a:rPr lang="fr-FR" sz="2000" dirty="0" smtClean="0">
                <a:latin typeface="Times New Roman" panose="02020603050405020304" pitchFamily="18" charset="0"/>
                <a:cs typeface="Times New Roman" panose="02020603050405020304" pitchFamily="18" charset="0"/>
              </a:rPr>
              <a:t>Philippe Boudes, coordinateur</a:t>
            </a:r>
          </a:p>
          <a:p>
            <a:pPr algn="l"/>
            <a:r>
              <a:rPr lang="fr-FR" sz="2000" dirty="0" smtClean="0">
                <a:latin typeface="Times New Roman" panose="02020603050405020304" pitchFamily="18" charset="0"/>
                <a:cs typeface="Times New Roman" panose="02020603050405020304" pitchFamily="18" charset="0"/>
              </a:rPr>
              <a:t>Virginie Anquetil, chargée de recherche</a:t>
            </a:r>
          </a:p>
          <a:p>
            <a:pPr algn="l"/>
            <a:r>
              <a:rPr lang="fr-FR" sz="2000" dirty="0" smtClean="0">
                <a:latin typeface="Times New Roman" panose="02020603050405020304" pitchFamily="18" charset="0"/>
                <a:cs typeface="Times New Roman" panose="02020603050405020304" pitchFamily="18" charset="0"/>
              </a:rPr>
              <a:t>Elsa </a:t>
            </a:r>
            <a:r>
              <a:rPr lang="fr-FR" sz="2000" dirty="0" err="1" smtClean="0">
                <a:latin typeface="Times New Roman" panose="02020603050405020304" pitchFamily="18" charset="0"/>
                <a:cs typeface="Times New Roman" panose="02020603050405020304" pitchFamily="18" charset="0"/>
              </a:rPr>
              <a:t>Koerner</a:t>
            </a:r>
            <a:r>
              <a:rPr lang="fr-FR" sz="2000" dirty="0" smtClean="0">
                <a:latin typeface="Times New Roman" panose="02020603050405020304" pitchFamily="18" charset="0"/>
                <a:cs typeface="Times New Roman" panose="02020603050405020304" pitchFamily="18" charset="0"/>
              </a:rPr>
              <a:t>, chargée de recherche (en stage)</a:t>
            </a:r>
            <a:endParaRPr lang="fr-FR" sz="2000" dirty="0">
              <a:latin typeface="Times New Roman" panose="02020603050405020304" pitchFamily="18" charset="0"/>
              <a:cs typeface="Times New Roman" panose="02020603050405020304" pitchFamily="18" charset="0"/>
            </a:endParaRPr>
          </a:p>
        </p:txBody>
      </p:sp>
      <p:sp>
        <p:nvSpPr>
          <p:cNvPr id="4" name="ZoneTexte 3"/>
          <p:cNvSpPr txBox="1"/>
          <p:nvPr/>
        </p:nvSpPr>
        <p:spPr>
          <a:xfrm>
            <a:off x="5645834" y="6471743"/>
            <a:ext cx="6434838" cy="369332"/>
          </a:xfrm>
          <a:prstGeom prst="rect">
            <a:avLst/>
          </a:prstGeom>
          <a:noFill/>
        </p:spPr>
        <p:txBody>
          <a:bodyPr wrap="none" rtlCol="0">
            <a:spAutoFit/>
          </a:bodyPr>
          <a:lstStyle/>
          <a:p>
            <a:r>
              <a:rPr lang="fr-FR" dirty="0" smtClean="0">
                <a:solidFill>
                  <a:schemeClr val="bg2">
                    <a:lumMod val="50000"/>
                  </a:schemeClr>
                </a:solidFill>
                <a:latin typeface="Times New Roman" panose="02020603050405020304" pitchFamily="18" charset="0"/>
                <a:cs typeface="Times New Roman" panose="02020603050405020304" pitchFamily="18" charset="0"/>
              </a:rPr>
              <a:t>Virginie Anquetil - Journée de rencontre « </a:t>
            </a:r>
            <a:r>
              <a:rPr lang="fr-FR" dirty="0" err="1" smtClean="0">
                <a:solidFill>
                  <a:schemeClr val="bg2">
                    <a:lumMod val="50000"/>
                  </a:schemeClr>
                </a:solidFill>
                <a:latin typeface="Times New Roman" panose="02020603050405020304" pitchFamily="18" charset="0"/>
                <a:cs typeface="Times New Roman" panose="02020603050405020304" pitchFamily="18" charset="0"/>
              </a:rPr>
              <a:t>Intereco</a:t>
            </a:r>
            <a:r>
              <a:rPr lang="fr-FR" dirty="0" smtClean="0">
                <a:solidFill>
                  <a:schemeClr val="bg2">
                    <a:lumMod val="50000"/>
                  </a:schemeClr>
                </a:solidFill>
                <a:latin typeface="Times New Roman" panose="02020603050405020304" pitchFamily="18" charset="0"/>
                <a:cs typeface="Times New Roman" panose="02020603050405020304" pitchFamily="18" charset="0"/>
              </a:rPr>
              <a:t> » – 18 mai 2017</a:t>
            </a:r>
            <a:endParaRPr lang="fr-FR" dirty="0">
              <a:solidFill>
                <a:schemeClr val="bg2">
                  <a:lumMod val="50000"/>
                </a:schemeClr>
              </a:solidFill>
              <a:latin typeface="Times New Roman" panose="02020603050405020304" pitchFamily="18" charset="0"/>
              <a:cs typeface="Times New Roman" panose="02020603050405020304" pitchFamily="18" charset="0"/>
            </a:endParaRPr>
          </a:p>
        </p:txBody>
      </p:sp>
      <p:pic>
        <p:nvPicPr>
          <p:cNvPr id="5" name="Imag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97427" y="1937459"/>
            <a:ext cx="2967135" cy="2225351"/>
          </a:xfrm>
          <a:prstGeom prst="rect">
            <a:avLst/>
          </a:prstGeom>
        </p:spPr>
      </p:pic>
      <p:pic>
        <p:nvPicPr>
          <p:cNvPr id="6" name="Imag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327109" y="1921743"/>
            <a:ext cx="2988089" cy="2241067"/>
          </a:xfrm>
          <a:prstGeom prst="rect">
            <a:avLst/>
          </a:prstGeom>
        </p:spPr>
      </p:pic>
      <p:pic>
        <p:nvPicPr>
          <p:cNvPr id="7" name="Image 6"/>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477745" y="1921743"/>
            <a:ext cx="3237722" cy="2241067"/>
          </a:xfrm>
          <a:prstGeom prst="rect">
            <a:avLst/>
          </a:prstGeom>
        </p:spPr>
      </p:pic>
      <p:pic>
        <p:nvPicPr>
          <p:cNvPr id="8" name="Image 7"/>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313308" y="5284693"/>
            <a:ext cx="1552386" cy="657075"/>
          </a:xfrm>
          <a:prstGeom prst="rect">
            <a:avLst/>
          </a:prstGeom>
        </p:spPr>
      </p:pic>
      <p:pic>
        <p:nvPicPr>
          <p:cNvPr id="11" name="Image 10"/>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494186" y="4286007"/>
            <a:ext cx="1389690" cy="925881"/>
          </a:xfrm>
          <a:prstGeom prst="rect">
            <a:avLst/>
          </a:prstGeom>
        </p:spPr>
      </p:pic>
      <p:sp>
        <p:nvSpPr>
          <p:cNvPr id="12" name="Rectangle 11"/>
          <p:cNvSpPr/>
          <p:nvPr/>
        </p:nvSpPr>
        <p:spPr>
          <a:xfrm>
            <a:off x="1359875" y="4252504"/>
            <a:ext cx="9130742" cy="16892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359875" y="6195455"/>
            <a:ext cx="3787109" cy="662545"/>
          </a:xfrm>
          <a:prstGeom prst="rect">
            <a:avLst/>
          </a:prstGeom>
        </p:spPr>
      </p:pic>
    </p:spTree>
    <p:extLst>
      <p:ext uri="{BB962C8B-B14F-4D97-AF65-F5344CB8AC3E}">
        <p14:creationId xmlns:p14="http://schemas.microsoft.com/office/powerpoint/2010/main" val="2366048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Plan</a:t>
            </a:r>
          </a:p>
        </p:txBody>
      </p:sp>
      <p:sp>
        <p:nvSpPr>
          <p:cNvPr id="3" name="Espace réservé du contenu 2"/>
          <p:cNvSpPr>
            <a:spLocks noGrp="1"/>
          </p:cNvSpPr>
          <p:nvPr>
            <p:ph idx="1"/>
          </p:nvPr>
        </p:nvSpPr>
        <p:spPr>
          <a:xfrm>
            <a:off x="838200" y="1825625"/>
            <a:ext cx="6896100" cy="4351338"/>
          </a:xfrm>
        </p:spPr>
        <p:txBody>
          <a:bodyPr>
            <a:normAutofit lnSpcReduction="10000"/>
          </a:bodyPr>
          <a:lstStyle/>
          <a:p>
            <a:r>
              <a:rPr lang="fr-FR" sz="2400" dirty="0" smtClean="0">
                <a:latin typeface="Times New Roman" panose="02020603050405020304" pitchFamily="18" charset="0"/>
                <a:cs typeface="Times New Roman" panose="02020603050405020304" pitchFamily="18" charset="0"/>
              </a:rPr>
              <a:t>Cadrage général du projet </a:t>
            </a:r>
            <a:r>
              <a:rPr lang="fr-FR" sz="2400" dirty="0" err="1" smtClean="0">
                <a:latin typeface="Times New Roman" panose="02020603050405020304" pitchFamily="18" charset="0"/>
                <a:cs typeface="Times New Roman" panose="02020603050405020304" pitchFamily="18" charset="0"/>
              </a:rPr>
              <a:t>Morpheus</a:t>
            </a:r>
            <a:endParaRPr lang="fr-FR" sz="2400" dirty="0" smtClean="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Les projets de restauration : un objet multi-facettes</a:t>
            </a:r>
          </a:p>
          <a:p>
            <a:endParaRPr lang="fr-FR"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Les besoins de connaissances : comment s’expriment-ils ?</a:t>
            </a:r>
          </a:p>
          <a:p>
            <a:endParaRPr lang="fr-FR"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Le projet participatif : à la fois méthode et objet de recherche</a:t>
            </a:r>
          </a:p>
          <a:p>
            <a:pPr marL="0" indent="0">
              <a:buNone/>
            </a:pPr>
            <a:endParaRPr lang="fr-FR"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De la méthode à la problématique…</a:t>
            </a:r>
          </a:p>
        </p:txBody>
      </p:sp>
      <p:pic>
        <p:nvPicPr>
          <p:cNvPr id="4" name="Imag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54433" y="3679825"/>
            <a:ext cx="4237567" cy="3178175"/>
          </a:xfrm>
          <a:prstGeom prst="rect">
            <a:avLst/>
          </a:prstGeom>
        </p:spPr>
      </p:pic>
      <p:pic>
        <p:nvPicPr>
          <p:cNvPr id="5" name="Imag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8127602" y="483790"/>
            <a:ext cx="3578225" cy="2683669"/>
          </a:xfrm>
          <a:prstGeom prst="rect">
            <a:avLst/>
          </a:prstGeom>
        </p:spPr>
      </p:pic>
    </p:spTree>
    <p:extLst>
      <p:ext uri="{BB962C8B-B14F-4D97-AF65-F5344CB8AC3E}">
        <p14:creationId xmlns:p14="http://schemas.microsoft.com/office/powerpoint/2010/main" val="3648786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813" y="169183"/>
            <a:ext cx="10515600" cy="782540"/>
          </a:xfrm>
        </p:spPr>
        <p:txBody>
          <a:bodyPr>
            <a:noAutofit/>
          </a:bodyPr>
          <a:lstStyle/>
          <a:p>
            <a:r>
              <a:rPr lang="fr-FR" sz="2800" b="1"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Projet </a:t>
            </a:r>
            <a:r>
              <a:rPr lang="fr-FR" sz="2800" b="1" spc="-1" dirty="0" err="1">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Morpheus</a:t>
            </a:r>
            <a:r>
              <a:rPr lang="fr-FR" sz="2800" b="1"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 </a:t>
            </a:r>
            <a:r>
              <a:rPr lang="fr-FR" sz="2800" b="1"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
            </a:r>
            <a:br>
              <a:rPr lang="fr-FR" sz="2800" b="1"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br>
            <a:r>
              <a:rPr lang="fr-FR" sz="2800" b="1"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	</a:t>
            </a:r>
            <a:r>
              <a:rPr lang="fr-FR" sz="2800" i="1"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Cadrage </a:t>
            </a:r>
            <a:r>
              <a:rPr lang="fr-FR" sz="2800" i="1"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général</a:t>
            </a:r>
          </a:p>
        </p:txBody>
      </p:sp>
      <p:sp>
        <p:nvSpPr>
          <p:cNvPr id="3" name="Espace réservé du contenu 2"/>
          <p:cNvSpPr>
            <a:spLocks noGrp="1"/>
          </p:cNvSpPr>
          <p:nvPr>
            <p:ph idx="1"/>
          </p:nvPr>
        </p:nvSpPr>
        <p:spPr>
          <a:xfrm>
            <a:off x="355600" y="1310163"/>
            <a:ext cx="11836400" cy="1825010"/>
          </a:xfrm>
        </p:spPr>
        <p:txBody>
          <a:bodyPr>
            <a:noAutofit/>
          </a:bodyPr>
          <a:lstStyle/>
          <a:p>
            <a:r>
              <a:rPr lang="fr-FR" sz="2400" dirty="0">
                <a:latin typeface="Times New Roman" panose="02020603050405020304" pitchFamily="18" charset="0"/>
                <a:cs typeface="Times New Roman" panose="02020603050405020304" pitchFamily="18" charset="0"/>
                <a:sym typeface="Wingdings" panose="05000000000000000000" pitchFamily="2" charset="2"/>
              </a:rPr>
              <a:t>Trois </a:t>
            </a: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thématiques abordées :</a:t>
            </a: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Tx/>
              <a:buChar char="-"/>
            </a:pPr>
            <a:r>
              <a:rPr lang="fr-FR" sz="2400" dirty="0">
                <a:latin typeface="Times New Roman" panose="02020603050405020304" pitchFamily="18" charset="0"/>
                <a:cs typeface="Times New Roman" panose="02020603050405020304" pitchFamily="18" charset="0"/>
                <a:sym typeface="Wingdings" panose="05000000000000000000" pitchFamily="2" charset="2"/>
              </a:rPr>
              <a:t>Usages et représentations des cours d’eau et de la restauration</a:t>
            </a:r>
          </a:p>
          <a:p>
            <a:pPr marL="285750" indent="-285750">
              <a:buFontTx/>
              <a:buChar char="-"/>
            </a:pPr>
            <a:r>
              <a:rPr lang="fr-FR" sz="2400" dirty="0">
                <a:latin typeface="Times New Roman" panose="02020603050405020304" pitchFamily="18" charset="0"/>
                <a:cs typeface="Times New Roman" panose="02020603050405020304" pitchFamily="18" charset="0"/>
                <a:sym typeface="Wingdings" panose="05000000000000000000" pitchFamily="2" charset="2"/>
              </a:rPr>
              <a:t>Processus de négociation </a:t>
            </a: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dans </a:t>
            </a:r>
            <a:r>
              <a:rPr lang="fr-FR" sz="2400" dirty="0">
                <a:latin typeface="Times New Roman" panose="02020603050405020304" pitchFamily="18" charset="0"/>
                <a:cs typeface="Times New Roman" panose="02020603050405020304" pitchFamily="18" charset="0"/>
                <a:sym typeface="Wingdings" panose="05000000000000000000" pitchFamily="2" charset="2"/>
              </a:rPr>
              <a:t>le cadre de la restauration HM</a:t>
            </a:r>
          </a:p>
          <a:p>
            <a:pPr marL="285750" indent="-285750">
              <a:buFontTx/>
              <a:buChar char="-"/>
            </a:pPr>
            <a:r>
              <a:rPr lang="fr-FR" sz="2400" dirty="0">
                <a:latin typeface="Times New Roman" panose="02020603050405020304" pitchFamily="18" charset="0"/>
                <a:cs typeface="Times New Roman" panose="02020603050405020304" pitchFamily="18" charset="0"/>
                <a:sym typeface="Wingdings" panose="05000000000000000000" pitchFamily="2" charset="2"/>
              </a:rPr>
              <a:t>Facteurs de succès et d’échecs des projets de restauration HM </a:t>
            </a:r>
            <a:endParaRPr lang="fr-FR" sz="2400"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buNone/>
            </a:pPr>
            <a:endParaRPr lang="fr-FR" sz="2400" dirty="0">
              <a:sym typeface="Wingdings" panose="05000000000000000000" pitchFamily="2" charset="2"/>
            </a:endParaRPr>
          </a:p>
          <a:p>
            <a:pPr marL="0" indent="0">
              <a:buNone/>
            </a:pPr>
            <a:endParaRPr lang="fr-FR" sz="2400" dirty="0">
              <a:sym typeface="Wingdings" panose="05000000000000000000" pitchFamily="2" charset="2"/>
            </a:endParaRPr>
          </a:p>
          <a:p>
            <a:endParaRPr lang="fr-FR" sz="2400" dirty="0" smtClean="0"/>
          </a:p>
        </p:txBody>
      </p:sp>
      <p:sp>
        <p:nvSpPr>
          <p:cNvPr id="4" name="Rectangle 3"/>
          <p:cNvSpPr/>
          <p:nvPr/>
        </p:nvSpPr>
        <p:spPr>
          <a:xfrm>
            <a:off x="355600" y="3414573"/>
            <a:ext cx="8112124" cy="830997"/>
          </a:xfrm>
          <a:prstGeom prst="rect">
            <a:avLst/>
          </a:prstGeom>
        </p:spPr>
        <p:txBody>
          <a:bodyPr wrap="square">
            <a:spAutoFit/>
          </a:bodyPr>
          <a:lstStyle/>
          <a:p>
            <a:pPr marL="285750"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sym typeface="Wingdings" panose="05000000000000000000" pitchFamily="2" charset="2"/>
              </a:rPr>
              <a:t>Fonctionnement collaboratif : </a:t>
            </a: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ateliers participatifs constitués </a:t>
            </a:r>
            <a:r>
              <a:rPr lang="fr-FR" sz="2400" dirty="0">
                <a:latin typeface="Times New Roman" panose="02020603050405020304" pitchFamily="18" charset="0"/>
                <a:cs typeface="Times New Roman" panose="02020603050405020304" pitchFamily="18" charset="0"/>
                <a:sym typeface="Wingdings" panose="05000000000000000000" pitchFamily="2" charset="2"/>
              </a:rPr>
              <a:t>de technicien(ne)s rivière </a:t>
            </a:r>
          </a:p>
        </p:txBody>
      </p:sp>
      <p:sp>
        <p:nvSpPr>
          <p:cNvPr id="5" name="Rectangle 4"/>
          <p:cNvSpPr/>
          <p:nvPr/>
        </p:nvSpPr>
        <p:spPr>
          <a:xfrm>
            <a:off x="355600" y="4524970"/>
            <a:ext cx="3981283" cy="461665"/>
          </a:xfrm>
          <a:prstGeom prst="rect">
            <a:avLst/>
          </a:prstGeom>
        </p:spPr>
        <p:txBody>
          <a:bodyPr wrap="none">
            <a:spAutoFit/>
          </a:bodyPr>
          <a:lstStyle/>
          <a:p>
            <a:pPr marL="285750"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sym typeface="Wingdings" panose="05000000000000000000" pitchFamily="2" charset="2"/>
              </a:rPr>
              <a:t>6 études de cas en Bretagne</a:t>
            </a:r>
          </a:p>
        </p:txBody>
      </p:sp>
      <p:sp>
        <p:nvSpPr>
          <p:cNvPr id="6" name="Rectangle 5"/>
          <p:cNvSpPr/>
          <p:nvPr/>
        </p:nvSpPr>
        <p:spPr>
          <a:xfrm>
            <a:off x="355600" y="5266035"/>
            <a:ext cx="6096000" cy="1200329"/>
          </a:xfrm>
          <a:prstGeom prst="rect">
            <a:avLst/>
          </a:prstGeom>
        </p:spPr>
        <p:txBody>
          <a:bodyPr>
            <a:spAutoFit/>
          </a:bodyPr>
          <a:lstStyle/>
          <a:p>
            <a:pPr marL="342900" indent="-34290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Etude sur 2 ans </a:t>
            </a:r>
          </a:p>
          <a:p>
            <a:r>
              <a:rPr lang="fr-FR" sz="2400" dirty="0" smtClean="0">
                <a:latin typeface="Times New Roman" panose="02020603050405020304" pitchFamily="18" charset="0"/>
                <a:cs typeface="Times New Roman" panose="02020603050405020304" pitchFamily="18" charset="0"/>
              </a:rPr>
              <a:t>2017 </a:t>
            </a:r>
            <a:r>
              <a:rPr lang="fr-FR" sz="2400" dirty="0">
                <a:latin typeface="Times New Roman" panose="02020603050405020304" pitchFamily="18" charset="0"/>
                <a:cs typeface="Times New Roman" panose="02020603050405020304" pitchFamily="18" charset="0"/>
              </a:rPr>
              <a:t>: travail de terrain (Virginie + Elsa)</a:t>
            </a:r>
          </a:p>
          <a:p>
            <a:r>
              <a:rPr lang="fr-FR" sz="2400" dirty="0">
                <a:latin typeface="Times New Roman" panose="02020603050405020304" pitchFamily="18" charset="0"/>
                <a:cs typeface="Times New Roman" panose="02020603050405020304" pitchFamily="18" charset="0"/>
              </a:rPr>
              <a:t>2018 : valorisation et interactions avec Berceau</a:t>
            </a:r>
          </a:p>
        </p:txBody>
      </p:sp>
      <p:pic>
        <p:nvPicPr>
          <p:cNvPr id="7" name="Imag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5400000">
            <a:off x="7847012" y="2513012"/>
            <a:ext cx="4965700" cy="3724275"/>
          </a:xfrm>
          <a:prstGeom prst="rect">
            <a:avLst/>
          </a:prstGeom>
        </p:spPr>
      </p:pic>
    </p:spTree>
    <p:extLst>
      <p:ext uri="{BB962C8B-B14F-4D97-AF65-F5344CB8AC3E}">
        <p14:creationId xmlns:p14="http://schemas.microsoft.com/office/powerpoint/2010/main" val="43517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329403" y="3601071"/>
            <a:ext cx="3153746" cy="12129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Projet de restauration </a:t>
            </a:r>
            <a:r>
              <a:rPr lang="fr-FR" dirty="0" err="1" smtClean="0"/>
              <a:t>hydromorphologique</a:t>
            </a:r>
            <a:endParaRPr lang="fr-FR" dirty="0"/>
          </a:p>
        </p:txBody>
      </p:sp>
      <p:sp>
        <p:nvSpPr>
          <p:cNvPr id="5" name="ZoneTexte 4"/>
          <p:cNvSpPr txBox="1"/>
          <p:nvPr/>
        </p:nvSpPr>
        <p:spPr>
          <a:xfrm>
            <a:off x="742448" y="2432806"/>
            <a:ext cx="2808514" cy="1477328"/>
          </a:xfrm>
          <a:prstGeom prst="rect">
            <a:avLst/>
          </a:prstGeom>
          <a:noFill/>
        </p:spPr>
        <p:txBody>
          <a:bodyPr wrap="square" rtlCol="0">
            <a:spAutoFit/>
          </a:bodyPr>
          <a:lstStyle/>
          <a:p>
            <a:pPr algn="ctr"/>
            <a:r>
              <a:rPr lang="fr-FR" b="1" dirty="0" smtClean="0"/>
              <a:t>Le technicien de rivière, opérateur et médiateur</a:t>
            </a:r>
          </a:p>
          <a:p>
            <a:pPr algn="ctr"/>
            <a:r>
              <a:rPr lang="fr-FR" i="1" dirty="0" smtClean="0">
                <a:solidFill>
                  <a:schemeClr val="bg2">
                    <a:lumMod val="50000"/>
                  </a:schemeClr>
                </a:solidFill>
              </a:rPr>
              <a:t>Son positionnement, ses difficultés, ses outils et besoins</a:t>
            </a:r>
            <a:endParaRPr lang="fr-FR" i="1" dirty="0">
              <a:solidFill>
                <a:schemeClr val="bg2">
                  <a:lumMod val="50000"/>
                </a:schemeClr>
              </a:solidFill>
            </a:endParaRPr>
          </a:p>
        </p:txBody>
      </p:sp>
      <p:sp>
        <p:nvSpPr>
          <p:cNvPr id="6" name="ZoneTexte 5"/>
          <p:cNvSpPr txBox="1"/>
          <p:nvPr/>
        </p:nvSpPr>
        <p:spPr>
          <a:xfrm>
            <a:off x="4606878" y="1394551"/>
            <a:ext cx="3467878" cy="1477328"/>
          </a:xfrm>
          <a:prstGeom prst="rect">
            <a:avLst/>
          </a:prstGeom>
          <a:noFill/>
        </p:spPr>
        <p:txBody>
          <a:bodyPr wrap="square" rtlCol="0">
            <a:spAutoFit/>
          </a:bodyPr>
          <a:lstStyle/>
          <a:p>
            <a:pPr algn="ctr"/>
            <a:r>
              <a:rPr lang="fr-FR" b="1" dirty="0" smtClean="0"/>
              <a:t>Le processus de négociation</a:t>
            </a:r>
          </a:p>
          <a:p>
            <a:pPr algn="ctr"/>
            <a:r>
              <a:rPr lang="fr-FR" i="1" dirty="0" smtClean="0">
                <a:solidFill>
                  <a:schemeClr val="bg2">
                    <a:lumMod val="50000"/>
                  </a:schemeClr>
                </a:solidFill>
              </a:rPr>
              <a:t>Registres de discours et représentations associées</a:t>
            </a:r>
          </a:p>
          <a:p>
            <a:pPr algn="ctr"/>
            <a:r>
              <a:rPr lang="fr-FR" i="1" dirty="0">
                <a:solidFill>
                  <a:schemeClr val="bg2">
                    <a:lumMod val="50000"/>
                  </a:schemeClr>
                </a:solidFill>
              </a:rPr>
              <a:t>D</a:t>
            </a:r>
            <a:r>
              <a:rPr lang="fr-FR" i="1" dirty="0" smtClean="0">
                <a:solidFill>
                  <a:schemeClr val="bg2">
                    <a:lumMod val="50000"/>
                  </a:schemeClr>
                </a:solidFill>
              </a:rPr>
              <a:t>émarches participatives pour un « projet partagé » </a:t>
            </a:r>
          </a:p>
        </p:txBody>
      </p:sp>
      <p:sp>
        <p:nvSpPr>
          <p:cNvPr id="7" name="ZoneTexte 6"/>
          <p:cNvSpPr txBox="1"/>
          <p:nvPr/>
        </p:nvSpPr>
        <p:spPr>
          <a:xfrm>
            <a:off x="8539065" y="2410436"/>
            <a:ext cx="3015626" cy="1477328"/>
          </a:xfrm>
          <a:prstGeom prst="rect">
            <a:avLst/>
          </a:prstGeom>
          <a:noFill/>
        </p:spPr>
        <p:txBody>
          <a:bodyPr wrap="square" rtlCol="0">
            <a:spAutoFit/>
          </a:bodyPr>
          <a:lstStyle/>
          <a:p>
            <a:pPr algn="ctr"/>
            <a:r>
              <a:rPr lang="fr-FR" b="1" dirty="0" smtClean="0"/>
              <a:t>Le Contrat Territorial</a:t>
            </a:r>
          </a:p>
          <a:p>
            <a:pPr algn="ctr"/>
            <a:r>
              <a:rPr lang="fr-FR" i="1" dirty="0" smtClean="0">
                <a:solidFill>
                  <a:schemeClr val="bg2">
                    <a:lumMod val="50000"/>
                  </a:schemeClr>
                </a:solidFill>
              </a:rPr>
              <a:t>Un cadre de négociation, orienté vers l’action</a:t>
            </a:r>
          </a:p>
          <a:p>
            <a:pPr algn="ctr"/>
            <a:r>
              <a:rPr lang="fr-FR" i="1" dirty="0" smtClean="0">
                <a:solidFill>
                  <a:schemeClr val="bg2">
                    <a:lumMod val="50000"/>
                  </a:schemeClr>
                </a:solidFill>
              </a:rPr>
              <a:t>Une planification stratégique des actions</a:t>
            </a:r>
          </a:p>
        </p:txBody>
      </p:sp>
      <p:sp>
        <p:nvSpPr>
          <p:cNvPr id="8" name="ZoneTexte 7"/>
          <p:cNvSpPr txBox="1"/>
          <p:nvPr/>
        </p:nvSpPr>
        <p:spPr>
          <a:xfrm>
            <a:off x="7483149" y="4821174"/>
            <a:ext cx="3971731" cy="1477328"/>
          </a:xfrm>
          <a:prstGeom prst="rect">
            <a:avLst/>
          </a:prstGeom>
          <a:noFill/>
        </p:spPr>
        <p:txBody>
          <a:bodyPr wrap="square" rtlCol="0">
            <a:spAutoFit/>
          </a:bodyPr>
          <a:lstStyle/>
          <a:p>
            <a:pPr algn="ctr"/>
            <a:r>
              <a:rPr lang="fr-FR" b="1" dirty="0" smtClean="0"/>
              <a:t>Contexte socio-culturel, géomorphologique et paysager </a:t>
            </a:r>
          </a:p>
          <a:p>
            <a:pPr algn="ctr"/>
            <a:r>
              <a:rPr lang="fr-FR" i="1" dirty="0" err="1" smtClean="0">
                <a:solidFill>
                  <a:schemeClr val="bg2">
                    <a:lumMod val="50000"/>
                  </a:schemeClr>
                </a:solidFill>
              </a:rPr>
              <a:t>Géo-histoire</a:t>
            </a:r>
            <a:r>
              <a:rPr lang="fr-FR" i="1" dirty="0" smtClean="0">
                <a:solidFill>
                  <a:schemeClr val="bg2">
                    <a:lumMod val="50000"/>
                  </a:schemeClr>
                </a:solidFill>
              </a:rPr>
              <a:t> des territoires, visions du cours d’eau et de la restauration, usages du sol, formes de mobilisations locales  </a:t>
            </a:r>
          </a:p>
        </p:txBody>
      </p:sp>
      <p:sp>
        <p:nvSpPr>
          <p:cNvPr id="9" name="ZoneTexte 8"/>
          <p:cNvSpPr txBox="1"/>
          <p:nvPr/>
        </p:nvSpPr>
        <p:spPr>
          <a:xfrm>
            <a:off x="581375" y="5040350"/>
            <a:ext cx="4382289" cy="1477328"/>
          </a:xfrm>
          <a:prstGeom prst="rect">
            <a:avLst/>
          </a:prstGeom>
          <a:noFill/>
        </p:spPr>
        <p:txBody>
          <a:bodyPr wrap="square" rtlCol="0">
            <a:spAutoFit/>
          </a:bodyPr>
          <a:lstStyle/>
          <a:p>
            <a:pPr algn="ctr"/>
            <a:r>
              <a:rPr lang="fr-FR" b="1" dirty="0" smtClean="0"/>
              <a:t>Projet de territoire</a:t>
            </a:r>
          </a:p>
          <a:p>
            <a:pPr algn="ctr"/>
            <a:r>
              <a:rPr lang="fr-FR" i="1" dirty="0" smtClean="0">
                <a:solidFill>
                  <a:schemeClr val="bg2">
                    <a:lumMod val="50000"/>
                  </a:schemeClr>
                </a:solidFill>
              </a:rPr>
              <a:t>Jeux d’échelles entre territoire du cours d’eau et territoire de vie, des « synergies » à trouver entre vision du cours d’eau et une vision territoriale</a:t>
            </a:r>
          </a:p>
        </p:txBody>
      </p:sp>
      <p:cxnSp>
        <p:nvCxnSpPr>
          <p:cNvPr id="11" name="Connecteur en arc 10"/>
          <p:cNvCxnSpPr>
            <a:stCxn id="6" idx="2"/>
            <a:endCxn id="4" idx="0"/>
          </p:cNvCxnSpPr>
          <p:nvPr/>
        </p:nvCxnSpPr>
        <p:spPr>
          <a:xfrm rot="5400000">
            <a:off x="5758951" y="3019205"/>
            <a:ext cx="729192" cy="434541"/>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Connecteur en arc 12"/>
          <p:cNvCxnSpPr>
            <a:stCxn id="7" idx="1"/>
            <a:endCxn id="4" idx="6"/>
          </p:cNvCxnSpPr>
          <p:nvPr/>
        </p:nvCxnSpPr>
        <p:spPr>
          <a:xfrm rot="10800000" flipV="1">
            <a:off x="7483149" y="3149099"/>
            <a:ext cx="1055916" cy="1058461"/>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Connecteur en arc 15"/>
          <p:cNvCxnSpPr>
            <a:stCxn id="8" idx="1"/>
            <a:endCxn id="4" idx="4"/>
          </p:cNvCxnSpPr>
          <p:nvPr/>
        </p:nvCxnSpPr>
        <p:spPr>
          <a:xfrm rot="10800000">
            <a:off x="5906277" y="4814052"/>
            <a:ext cx="1576873" cy="745787"/>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Connecteur en arc 18"/>
          <p:cNvCxnSpPr>
            <a:stCxn id="4" idx="3"/>
            <a:endCxn id="9" idx="0"/>
          </p:cNvCxnSpPr>
          <p:nvPr/>
        </p:nvCxnSpPr>
        <p:spPr>
          <a:xfrm rot="5400000">
            <a:off x="3579921" y="3829013"/>
            <a:ext cx="403936" cy="2018738"/>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Connecteur en arc 21"/>
          <p:cNvCxnSpPr>
            <a:stCxn id="4" idx="2"/>
            <a:endCxn id="5" idx="3"/>
          </p:cNvCxnSpPr>
          <p:nvPr/>
        </p:nvCxnSpPr>
        <p:spPr>
          <a:xfrm rot="10800000">
            <a:off x="3550963" y="3171471"/>
            <a:ext cx="778441" cy="1036091"/>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itre 1"/>
          <p:cNvSpPr>
            <a:spLocks noGrp="1"/>
          </p:cNvSpPr>
          <p:nvPr>
            <p:ph type="title"/>
          </p:nvPr>
        </p:nvSpPr>
        <p:spPr>
          <a:xfrm>
            <a:off x="-1" y="-22972"/>
            <a:ext cx="8539065" cy="1097728"/>
          </a:xfrm>
        </p:spPr>
        <p:txBody>
          <a:bodyPr>
            <a:normAutofit/>
          </a:bodyPr>
          <a:lstStyle/>
          <a:p>
            <a:r>
              <a:rPr lang="fr-FR" sz="2800"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Le projet de </a:t>
            </a:r>
            <a:r>
              <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restauration </a:t>
            </a:r>
            <a:r>
              <a:rPr lang="fr-FR" sz="2800" spc="-1" dirty="0" err="1">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hydromorphologique</a:t>
            </a:r>
            <a:r>
              <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 : </a:t>
            </a:r>
            <a:br>
              <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br>
            <a:r>
              <a:rPr lang="fr-FR" sz="2800"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	</a:t>
            </a:r>
            <a:r>
              <a:rPr lang="fr-FR" sz="2800" i="1"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Un objet multi-facettes</a:t>
            </a:r>
            <a:endParaRPr lang="fr-FR" sz="2800" i="1"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04881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0"/>
            <a:ext cx="11188700" cy="1325563"/>
          </a:xfrm>
        </p:spPr>
        <p:txBody>
          <a:bodyPr>
            <a:normAutofit/>
          </a:bodyPr>
          <a:lstStyle/>
          <a:p>
            <a:r>
              <a:rPr lang="fr-FR" sz="2800"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En quoi les projets ambitieux de restauration </a:t>
            </a:r>
            <a:r>
              <a:rPr lang="fr-FR" sz="2800" spc="-1" dirty="0" err="1"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hydromorphologique</a:t>
            </a:r>
            <a:r>
              <a:rPr lang="fr-FR" sz="2800" spc="-1" dirty="0" smtClean="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 des cours d’eau font évoluer les cadres d’action habituels ? </a:t>
            </a:r>
            <a:endPar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698500" y="4174867"/>
            <a:ext cx="11188700" cy="1938992"/>
          </a:xfrm>
          <a:prstGeom prst="rect">
            <a:avLst/>
          </a:prstGeom>
        </p:spPr>
        <p:txBody>
          <a:bodyPr wrap="square">
            <a:spAutoFit/>
          </a:bodyPr>
          <a:lstStyle/>
          <a:p>
            <a:pPr marL="342900" indent="-342900">
              <a:buFont typeface="Arial" panose="020B0604020202020204" pitchFamily="34" charset="0"/>
              <a:buChar char="•"/>
            </a:pPr>
            <a:r>
              <a:rPr lang="fr-FR" sz="2400" dirty="0" smtClean="0">
                <a:latin typeface="Times New Roman" panose="02020603050405020304" pitchFamily="18" charset="0"/>
                <a:cs typeface="Times New Roman" panose="02020603050405020304" pitchFamily="18" charset="0"/>
              </a:rPr>
              <a:t>Plus </a:t>
            </a:r>
            <a:r>
              <a:rPr lang="fr-FR" sz="2400" dirty="0">
                <a:latin typeface="Times New Roman" panose="02020603050405020304" pitchFamily="18" charset="0"/>
                <a:cs typeface="Times New Roman" panose="02020603050405020304" pitchFamily="18" charset="0"/>
              </a:rPr>
              <a:t>le projet est ambitieux, plus le système va réagir fortement </a:t>
            </a:r>
            <a:r>
              <a:rPr lang="fr-FR" sz="2400" dirty="0" smtClean="0">
                <a:latin typeface="Times New Roman" panose="02020603050405020304" pitchFamily="18" charset="0"/>
                <a:cs typeface="Times New Roman" panose="02020603050405020304" pitchFamily="18" charset="0"/>
              </a:rPr>
              <a:t>en modifiant les </a:t>
            </a:r>
            <a:r>
              <a:rPr lang="fr-FR" sz="2400" dirty="0">
                <a:latin typeface="Times New Roman" panose="02020603050405020304" pitchFamily="18" charset="0"/>
                <a:cs typeface="Times New Roman" panose="02020603050405020304" pitchFamily="18" charset="0"/>
              </a:rPr>
              <a:t>perceptions, les représentations, les </a:t>
            </a:r>
            <a:r>
              <a:rPr lang="fr-FR" sz="2400" dirty="0" smtClean="0">
                <a:latin typeface="Times New Roman" panose="02020603050405020304" pitchFamily="18" charset="0"/>
                <a:cs typeface="Times New Roman" panose="02020603050405020304" pitchFamily="18" charset="0"/>
              </a:rPr>
              <a:t>pratiques. </a:t>
            </a:r>
          </a:p>
          <a:p>
            <a:endParaRPr lang="fr-F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à"/>
            </a:pP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Le porteur de projet doit ajuster son action en fonction des réactions du système.</a:t>
            </a:r>
          </a:p>
          <a:p>
            <a:pPr marL="342900" indent="-342900">
              <a:buFont typeface="Wingdings" panose="05000000000000000000" pitchFamily="2" charset="2"/>
              <a:buChar char="à"/>
            </a:pP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Emergence</a:t>
            </a:r>
            <a:r>
              <a:rPr lang="fr-FR" sz="2400" baseline="30000" dirty="0" smtClean="0">
                <a:latin typeface="Times New Roman" panose="02020603050405020304" pitchFamily="18" charset="0"/>
                <a:cs typeface="Times New Roman" panose="02020603050405020304" pitchFamily="18" charset="0"/>
                <a:sym typeface="Wingdings" panose="05000000000000000000" pitchFamily="2" charset="2"/>
              </a:rPr>
              <a:t>1</a:t>
            </a: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 et résilience </a:t>
            </a:r>
            <a:endParaRPr lang="fr-FR" sz="2400" dirty="0" smtClean="0">
              <a:latin typeface="Times New Roman" panose="02020603050405020304" pitchFamily="18" charset="0"/>
              <a:cs typeface="Times New Roman" panose="02020603050405020304" pitchFamily="18" charset="0"/>
            </a:endParaRPr>
          </a:p>
        </p:txBody>
      </p:sp>
      <p:sp>
        <p:nvSpPr>
          <p:cNvPr id="3" name="Rectangle 2"/>
          <p:cNvSpPr/>
          <p:nvPr/>
        </p:nvSpPr>
        <p:spPr>
          <a:xfrm>
            <a:off x="698500" y="1529834"/>
            <a:ext cx="3801041" cy="461665"/>
          </a:xfrm>
          <a:prstGeom prst="rect">
            <a:avLst/>
          </a:prstGeom>
        </p:spPr>
        <p:txBody>
          <a:bodyPr wrap="none">
            <a:spAutoFit/>
          </a:bodyPr>
          <a:lstStyle/>
          <a:p>
            <a:pPr marL="342900" indent="-34290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Ces facettes font </a:t>
            </a:r>
            <a:r>
              <a:rPr lang="fr-FR" sz="2400" b="1" dirty="0">
                <a:latin typeface="Times New Roman" panose="02020603050405020304" pitchFamily="18" charset="0"/>
                <a:cs typeface="Times New Roman" panose="02020603050405020304" pitchFamily="18" charset="0"/>
              </a:rPr>
              <a:t>système</a:t>
            </a:r>
            <a:r>
              <a:rPr lang="fr-FR" sz="2400" dirty="0">
                <a:latin typeface="Times New Roman" panose="02020603050405020304" pitchFamily="18" charset="0"/>
                <a:cs typeface="Times New Roman" panose="02020603050405020304" pitchFamily="18" charset="0"/>
              </a:rPr>
              <a:t>. </a:t>
            </a:r>
          </a:p>
        </p:txBody>
      </p:sp>
      <p:sp>
        <p:nvSpPr>
          <p:cNvPr id="5" name="Rectangle 4"/>
          <p:cNvSpPr/>
          <p:nvPr/>
        </p:nvSpPr>
        <p:spPr>
          <a:xfrm>
            <a:off x="698500" y="2031137"/>
            <a:ext cx="11023600" cy="1938992"/>
          </a:xfrm>
          <a:prstGeom prst="rect">
            <a:avLst/>
          </a:prstGeom>
        </p:spPr>
        <p:txBody>
          <a:bodyPr wrap="square">
            <a:spAutoFit/>
          </a:bodyPr>
          <a:lstStyle/>
          <a:p>
            <a:pPr marL="285750" indent="-285750">
              <a:buFont typeface="Arial" panose="020B0604020202020204" pitchFamily="34" charset="0"/>
              <a:buChar char="•"/>
            </a:pPr>
            <a:r>
              <a:rPr lang="fr-FR" sz="2400" dirty="0" smtClean="0">
                <a:latin typeface="Times New Roman" panose="02020603050405020304" pitchFamily="18" charset="0"/>
                <a:cs typeface="Times New Roman" panose="02020603050405020304" pitchFamily="18" charset="0"/>
              </a:rPr>
              <a:t>Le </a:t>
            </a:r>
            <a:r>
              <a:rPr lang="fr-FR" sz="2400" dirty="0">
                <a:latin typeface="Times New Roman" panose="02020603050405020304" pitchFamily="18" charset="0"/>
                <a:cs typeface="Times New Roman" panose="02020603050405020304" pitchFamily="18" charset="0"/>
              </a:rPr>
              <a:t>projet de restauration bouleverse les différentes composantes du système, en modifiant leurs </a:t>
            </a:r>
            <a:r>
              <a:rPr lang="fr-FR" sz="2400" b="1" dirty="0">
                <a:latin typeface="Times New Roman" panose="02020603050405020304" pitchFamily="18" charset="0"/>
                <a:cs typeface="Times New Roman" panose="02020603050405020304" pitchFamily="18" charset="0"/>
              </a:rPr>
              <a:t>interactions</a:t>
            </a:r>
            <a:r>
              <a:rPr lang="fr-FR" sz="2400" dirty="0">
                <a:latin typeface="Times New Roman" panose="02020603050405020304" pitchFamily="18" charset="0"/>
                <a:cs typeface="Times New Roman" panose="02020603050405020304" pitchFamily="18" charset="0"/>
              </a:rPr>
              <a:t>. </a:t>
            </a:r>
          </a:p>
          <a:p>
            <a:endParaRPr lang="fr-FR" sz="2400" dirty="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Le </a:t>
            </a:r>
            <a:r>
              <a:rPr lang="fr-FR" sz="2400" dirty="0">
                <a:latin typeface="Times New Roman" panose="02020603050405020304" pitchFamily="18" charset="0"/>
                <a:cs typeface="Times New Roman" panose="02020603050405020304" pitchFamily="18" charset="0"/>
              </a:rPr>
              <a:t>projet, en intervenant ponctuellement dans la trajectoire du milieu, va « faire réagir » ce système puis le modifier, notamment dans son fonctionnement</a:t>
            </a:r>
            <a:r>
              <a:rPr lang="fr-FR" dirty="0">
                <a:latin typeface="Times New Roman" panose="02020603050405020304" pitchFamily="18" charset="0"/>
                <a:cs typeface="Times New Roman" panose="02020603050405020304" pitchFamily="18" charset="0"/>
              </a:rPr>
              <a:t>. </a:t>
            </a:r>
          </a:p>
        </p:txBody>
      </p:sp>
      <p:sp>
        <p:nvSpPr>
          <p:cNvPr id="6" name="ZoneTexte 5"/>
          <p:cNvSpPr txBox="1"/>
          <p:nvPr/>
        </p:nvSpPr>
        <p:spPr>
          <a:xfrm>
            <a:off x="10760477" y="6550223"/>
            <a:ext cx="1545823" cy="307777"/>
          </a:xfrm>
          <a:prstGeom prst="rect">
            <a:avLst/>
          </a:prstGeom>
          <a:noFill/>
        </p:spPr>
        <p:txBody>
          <a:bodyPr wrap="square" rtlCol="0">
            <a:spAutoFit/>
          </a:bodyPr>
          <a:lstStyle/>
          <a:p>
            <a:r>
              <a:rPr lang="fr-FR" sz="1400" baseline="30000" dirty="0" smtClean="0"/>
              <a:t>1</a:t>
            </a:r>
            <a:r>
              <a:rPr lang="fr-FR" sz="1400" dirty="0" smtClean="0"/>
              <a:t>Sartenaer (2010)</a:t>
            </a:r>
            <a:endParaRPr lang="fr-FR" sz="1400" dirty="0"/>
          </a:p>
        </p:txBody>
      </p:sp>
    </p:spTree>
    <p:extLst>
      <p:ext uri="{BB962C8B-B14F-4D97-AF65-F5344CB8AC3E}">
        <p14:creationId xmlns:p14="http://schemas.microsoft.com/office/powerpoint/2010/main" val="214890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387289"/>
            <a:ext cx="10274300" cy="2554545"/>
          </a:xfrm>
          <a:prstGeom prst="rect">
            <a:avLst/>
          </a:prstGeom>
        </p:spPr>
        <p:txBody>
          <a:bodyPr wrap="square">
            <a:spAutoFit/>
          </a:bodyPr>
          <a:lstStyle/>
          <a:p>
            <a:pPr marL="342900" indent="-342900">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rPr>
              <a:t>Besoin d’arguments pour « </a:t>
            </a:r>
            <a:r>
              <a:rPr lang="fr-FR" sz="2000" b="1" dirty="0">
                <a:latin typeface="Times New Roman" panose="02020603050405020304" pitchFamily="18" charset="0"/>
                <a:cs typeface="Times New Roman" panose="02020603050405020304" pitchFamily="18" charset="0"/>
              </a:rPr>
              <a:t>faire accepter</a:t>
            </a:r>
            <a:r>
              <a:rPr lang="fr-FR" sz="2000" dirty="0">
                <a:latin typeface="Times New Roman" panose="02020603050405020304" pitchFamily="18" charset="0"/>
                <a:cs typeface="Times New Roman" panose="02020603050405020304" pitchFamily="18" charset="0"/>
              </a:rPr>
              <a:t> » les projets de restauration auprès de la population (élus, agriculteurs notamment), « expliquer le </a:t>
            </a:r>
            <a:r>
              <a:rPr lang="fr-FR" sz="2000" b="1" dirty="0">
                <a:latin typeface="Times New Roman" panose="02020603050405020304" pitchFamily="18" charset="0"/>
                <a:cs typeface="Times New Roman" panose="02020603050405020304" pitchFamily="18" charset="0"/>
              </a:rPr>
              <a:t>bien-fondé</a:t>
            </a:r>
            <a:r>
              <a:rPr lang="fr-FR" sz="2000" dirty="0">
                <a:latin typeface="Times New Roman" panose="02020603050405020304" pitchFamily="18" charset="0"/>
                <a:cs typeface="Times New Roman" panose="02020603050405020304" pitchFamily="18" charset="0"/>
              </a:rPr>
              <a:t> » du projet, montrer les « </a:t>
            </a:r>
            <a:r>
              <a:rPr lang="fr-FR" sz="2000" b="1" dirty="0">
                <a:latin typeface="Times New Roman" panose="02020603050405020304" pitchFamily="18" charset="0"/>
                <a:cs typeface="Times New Roman" panose="02020603050405020304" pitchFamily="18" charset="0"/>
              </a:rPr>
              <a:t>bénéfices</a:t>
            </a:r>
            <a:r>
              <a:rPr lang="fr-FR" sz="2000" dirty="0">
                <a:latin typeface="Times New Roman" panose="02020603050405020304" pitchFamily="18" charset="0"/>
                <a:cs typeface="Times New Roman" panose="02020603050405020304" pitchFamily="18" charset="0"/>
              </a:rPr>
              <a:t> » que la restauration pourrait apporter, fournir des outils de </a:t>
            </a:r>
            <a:r>
              <a:rPr lang="fr-FR" sz="2000" dirty="0" smtClean="0">
                <a:latin typeface="Times New Roman" panose="02020603050405020304" pitchFamily="18" charset="0"/>
                <a:cs typeface="Times New Roman" panose="02020603050405020304" pitchFamily="18" charset="0"/>
              </a:rPr>
              <a:t>médiation pour construire un « </a:t>
            </a:r>
            <a:r>
              <a:rPr lang="fr-FR" sz="2000" b="1" dirty="0" smtClean="0">
                <a:latin typeface="Times New Roman" panose="02020603050405020304" pitchFamily="18" charset="0"/>
                <a:cs typeface="Times New Roman" panose="02020603050405020304" pitchFamily="18" charset="0"/>
              </a:rPr>
              <a:t>projet partagé</a:t>
            </a:r>
            <a:r>
              <a:rPr lang="fr-FR" sz="2000" dirty="0" smtClean="0">
                <a:latin typeface="Times New Roman" panose="02020603050405020304" pitchFamily="18" charset="0"/>
                <a:cs typeface="Times New Roman" panose="02020603050405020304" pitchFamily="18" charset="0"/>
              </a:rPr>
              <a:t> ». </a:t>
            </a:r>
          </a:p>
          <a:p>
            <a:pPr marL="285750" indent="-285750">
              <a:buFont typeface="Courier New" panose="02070309020205020404" pitchFamily="49" charset="0"/>
              <a:buChar char="o"/>
            </a:pPr>
            <a:endParaRPr lang="fr-FR" sz="2000" dirty="0" smtClean="0">
              <a:latin typeface="Times New Roman" panose="02020603050405020304" pitchFamily="18" charset="0"/>
              <a:cs typeface="Times New Roman" panose="02020603050405020304" pitchFamily="18" charset="0"/>
            </a:endParaRPr>
          </a:p>
          <a:p>
            <a:r>
              <a:rPr lang="fr-FR" sz="2000" dirty="0" smtClean="0">
                <a:latin typeface="Times New Roman" panose="02020603050405020304" pitchFamily="18" charset="0"/>
                <a:cs typeface="Times New Roman" panose="02020603050405020304" pitchFamily="18" charset="0"/>
                <a:sym typeface="Wingdings" panose="05000000000000000000" pitchFamily="2" charset="2"/>
              </a:rPr>
              <a:t>	 il existe déjà des outils dans la littérature et les formations : les faire connaître ?</a:t>
            </a:r>
            <a:endParaRPr lang="fr-FR" sz="2000" dirty="0">
              <a:latin typeface="Times New Roman" panose="02020603050405020304" pitchFamily="18" charset="0"/>
              <a:cs typeface="Times New Roman" panose="02020603050405020304" pitchFamily="18" charset="0"/>
              <a:sym typeface="Wingdings" panose="05000000000000000000" pitchFamily="2" charset="2"/>
            </a:endParaRP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sym typeface="Wingdings" panose="05000000000000000000" pitchFamily="2" charset="2"/>
              </a:rPr>
              <a:t> N’y-a-t-il pas aussi une interrogation sur </a:t>
            </a:r>
            <a:r>
              <a:rPr lang="fr-FR" sz="2000" b="1" dirty="0" smtClean="0">
                <a:latin typeface="Times New Roman" panose="02020603050405020304" pitchFamily="18" charset="0"/>
                <a:cs typeface="Times New Roman" panose="02020603050405020304" pitchFamily="18" charset="0"/>
                <a:sym typeface="Wingdings" panose="05000000000000000000" pitchFamily="2" charset="2"/>
              </a:rPr>
              <a:t>la posture, l’éthique à adopter </a:t>
            </a:r>
            <a:r>
              <a:rPr lang="fr-FR" sz="2000" dirty="0" smtClean="0">
                <a:latin typeface="Times New Roman" panose="02020603050405020304" pitchFamily="18" charset="0"/>
                <a:cs typeface="Times New Roman" panose="02020603050405020304" pitchFamily="18" charset="0"/>
                <a:sym typeface="Wingdings" panose="05000000000000000000" pitchFamily="2" charset="2"/>
              </a:rPr>
              <a:t>? </a:t>
            </a:r>
          </a:p>
        </p:txBody>
      </p:sp>
      <p:sp>
        <p:nvSpPr>
          <p:cNvPr id="5" name="ZoneTexte 4"/>
          <p:cNvSpPr txBox="1"/>
          <p:nvPr/>
        </p:nvSpPr>
        <p:spPr>
          <a:xfrm>
            <a:off x="457940" y="0"/>
            <a:ext cx="11734060" cy="954107"/>
          </a:xfrm>
          <a:prstGeom prst="rect">
            <a:avLst/>
          </a:prstGeom>
          <a:noFill/>
        </p:spPr>
        <p:txBody>
          <a:bodyPr wrap="square" rtlCol="0">
            <a:spAutoFit/>
          </a:bodyPr>
          <a:lstStyle/>
          <a:p>
            <a:r>
              <a:rPr lang="fr-FR" sz="2800" spc="-1" dirty="0">
                <a:solidFill>
                  <a:srgbClr val="009CD1"/>
                </a:solidFill>
                <a:uFill>
                  <a:solidFill>
                    <a:srgbClr val="FFFFFF"/>
                  </a:solidFill>
                </a:uFill>
                <a:latin typeface="Times New Roman" panose="02020603050405020304" pitchFamily="18" charset="0"/>
                <a:cs typeface="Times New Roman" panose="02020603050405020304" pitchFamily="18" charset="0"/>
              </a:rPr>
              <a:t>La restauration </a:t>
            </a:r>
            <a:r>
              <a:rPr lang="fr-FR" sz="2800" spc="-1" dirty="0" err="1">
                <a:solidFill>
                  <a:srgbClr val="009CD1"/>
                </a:solidFill>
                <a:uFill>
                  <a:solidFill>
                    <a:srgbClr val="FFFFFF"/>
                  </a:solidFill>
                </a:uFill>
                <a:latin typeface="Times New Roman" panose="02020603050405020304" pitchFamily="18" charset="0"/>
                <a:cs typeface="Times New Roman" panose="02020603050405020304" pitchFamily="18" charset="0"/>
              </a:rPr>
              <a:t>hydromorphologique</a:t>
            </a:r>
            <a:r>
              <a:rPr lang="fr-FR" sz="2800" spc="-1" dirty="0">
                <a:solidFill>
                  <a:srgbClr val="009CD1"/>
                </a:solidFill>
                <a:uFill>
                  <a:solidFill>
                    <a:srgbClr val="FFFFFF"/>
                  </a:solidFill>
                </a:uFill>
                <a:latin typeface="Times New Roman" panose="02020603050405020304" pitchFamily="18" charset="0"/>
                <a:cs typeface="Times New Roman" panose="02020603050405020304" pitchFamily="18" charset="0"/>
              </a:rPr>
              <a:t> des cours d’eau : </a:t>
            </a:r>
          </a:p>
          <a:p>
            <a:r>
              <a:rPr lang="fr-FR" sz="2800" i="1" spc="-1" dirty="0" smtClean="0">
                <a:solidFill>
                  <a:srgbClr val="009CD1"/>
                </a:solidFill>
                <a:uFill>
                  <a:solidFill>
                    <a:srgbClr val="FFFFFF"/>
                  </a:solidFill>
                </a:uFill>
                <a:latin typeface="Times New Roman" panose="02020603050405020304" pitchFamily="18" charset="0"/>
                <a:cs typeface="Times New Roman" panose="02020603050405020304" pitchFamily="18" charset="0"/>
              </a:rPr>
              <a:t>	quels </a:t>
            </a:r>
            <a:r>
              <a:rPr lang="fr-FR" sz="2800" i="1" spc="-1" dirty="0">
                <a:solidFill>
                  <a:srgbClr val="009CD1"/>
                </a:solidFill>
                <a:uFill>
                  <a:solidFill>
                    <a:srgbClr val="FFFFFF"/>
                  </a:solidFill>
                </a:uFill>
                <a:latin typeface="Times New Roman" panose="02020603050405020304" pitchFamily="18" charset="0"/>
                <a:cs typeface="Times New Roman" panose="02020603050405020304" pitchFamily="18" charset="0"/>
              </a:rPr>
              <a:t>besoins exprimés par les porteurs de projet ? </a:t>
            </a:r>
          </a:p>
        </p:txBody>
      </p:sp>
      <p:sp>
        <p:nvSpPr>
          <p:cNvPr id="2" name="Rectangle 1"/>
          <p:cNvSpPr/>
          <p:nvPr/>
        </p:nvSpPr>
        <p:spPr>
          <a:xfrm>
            <a:off x="838200" y="5368836"/>
            <a:ext cx="11353800" cy="707886"/>
          </a:xfrm>
          <a:prstGeom prst="rect">
            <a:avLst/>
          </a:prstGeom>
        </p:spPr>
        <p:txBody>
          <a:bodyPr wrap="square">
            <a:spAutoFit/>
          </a:bodyPr>
          <a:lstStyle/>
          <a:p>
            <a:pPr marL="342900" indent="-342900">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sym typeface="Wingdings" panose="05000000000000000000" pitchFamily="2" charset="2"/>
              </a:rPr>
              <a:t>Rhétorique de « l’intérêt général » et du « bien commun » pour justifier les projets, en tension avec intérêts locaux et particuliers (droits d’usage, droits de propriété, craintes, attachements et vécus). </a:t>
            </a:r>
          </a:p>
        </p:txBody>
      </p:sp>
      <p:sp>
        <p:nvSpPr>
          <p:cNvPr id="3" name="Rectangle 2"/>
          <p:cNvSpPr/>
          <p:nvPr/>
        </p:nvSpPr>
        <p:spPr>
          <a:xfrm>
            <a:off x="838200" y="4301392"/>
            <a:ext cx="10490200" cy="707886"/>
          </a:xfrm>
          <a:prstGeom prst="rect">
            <a:avLst/>
          </a:prstGeom>
        </p:spPr>
        <p:txBody>
          <a:bodyPr wrap="square">
            <a:spAutoFit/>
          </a:bodyPr>
          <a:lstStyle/>
          <a:p>
            <a:pPr marL="342900" indent="-342900">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sym typeface="Wingdings" panose="05000000000000000000" pitchFamily="2" charset="2"/>
              </a:rPr>
              <a:t>Peu de projets ambitieux de restauration </a:t>
            </a:r>
            <a:r>
              <a:rPr lang="fr-FR" sz="2000" dirty="0" err="1">
                <a:latin typeface="Times New Roman" panose="02020603050405020304" pitchFamily="18" charset="0"/>
                <a:cs typeface="Times New Roman" panose="02020603050405020304" pitchFamily="18" charset="0"/>
                <a:sym typeface="Wingdings" panose="05000000000000000000" pitchFamily="2" charset="2"/>
              </a:rPr>
              <a:t>hydromorphologique</a:t>
            </a:r>
            <a:r>
              <a:rPr lang="fr-FR" sz="2000" dirty="0">
                <a:latin typeface="Times New Roman" panose="02020603050405020304" pitchFamily="18" charset="0"/>
                <a:cs typeface="Times New Roman" panose="02020603050405020304" pitchFamily="18" charset="0"/>
                <a:sym typeface="Wingdings" panose="05000000000000000000" pitchFamily="2" charset="2"/>
              </a:rPr>
              <a:t> menés en Bretagne + fortes hétérogénéités des contextes =&gt; rôle des études de cas ? </a:t>
            </a:r>
          </a:p>
        </p:txBody>
      </p:sp>
    </p:spTree>
    <p:extLst>
      <p:ext uri="{BB962C8B-B14F-4D97-AF65-F5344CB8AC3E}">
        <p14:creationId xmlns:p14="http://schemas.microsoft.com/office/powerpoint/2010/main" val="305359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8963"/>
            <a:ext cx="10515600" cy="596038"/>
          </a:xfrm>
        </p:spPr>
        <p:txBody>
          <a:bodyPr>
            <a:normAutofit/>
          </a:bodyPr>
          <a:lstStyle/>
          <a:p>
            <a:r>
              <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Le projet participatif : à la fois méthode et objet de recherche</a:t>
            </a:r>
          </a:p>
        </p:txBody>
      </p:sp>
      <p:sp>
        <p:nvSpPr>
          <p:cNvPr id="7" name="Rectangle à coins arrondis 6"/>
          <p:cNvSpPr/>
          <p:nvPr/>
        </p:nvSpPr>
        <p:spPr>
          <a:xfrm>
            <a:off x="222250" y="1730409"/>
            <a:ext cx="7378700" cy="47117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fr-FR" b="1" dirty="0"/>
              <a:t>Projet de recherche participatif ou collaboratif</a:t>
            </a:r>
          </a:p>
          <a:p>
            <a:pPr algn="ctr"/>
            <a:endParaRPr lang="fr-FR" i="1" dirty="0">
              <a:sym typeface="Wingdings" panose="05000000000000000000" pitchFamily="2" charset="2"/>
            </a:endParaRPr>
          </a:p>
          <a:p>
            <a:pPr algn="ctr"/>
            <a:r>
              <a:rPr lang="fr-FR" i="1" dirty="0">
                <a:sym typeface="Wingdings" panose="05000000000000000000" pitchFamily="2" charset="2"/>
              </a:rPr>
              <a:t>Construire une relation entre cher</a:t>
            </a:r>
            <a:r>
              <a:rPr lang="fr-FR" i="1" dirty="0"/>
              <a:t>cheur et porteur de projet de restauration : comment la construire ? Comment la qualifier ? </a:t>
            </a:r>
          </a:p>
          <a:p>
            <a:pPr algn="ctr"/>
            <a:endParaRPr lang="fr-FR" dirty="0"/>
          </a:p>
        </p:txBody>
      </p:sp>
      <p:sp>
        <p:nvSpPr>
          <p:cNvPr id="8" name="Rectangle à coins arrondis 7"/>
          <p:cNvSpPr/>
          <p:nvPr/>
        </p:nvSpPr>
        <p:spPr>
          <a:xfrm>
            <a:off x="4368800" y="3787741"/>
            <a:ext cx="2882900" cy="24003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b="1" dirty="0" smtClean="0"/>
              <a:t>Projet de restauration du cours d’eau </a:t>
            </a:r>
          </a:p>
          <a:p>
            <a:pPr algn="ctr"/>
            <a:endParaRPr lang="fr-FR" dirty="0"/>
          </a:p>
          <a:p>
            <a:pPr algn="ctr"/>
            <a:r>
              <a:rPr lang="fr-FR" i="1" dirty="0" smtClean="0"/>
              <a:t>Montrer comment des démarches participatives peuvent être adaptées et quelles formes prend le projet  </a:t>
            </a:r>
            <a:endParaRPr lang="fr-FR" i="1" dirty="0"/>
          </a:p>
        </p:txBody>
      </p:sp>
      <p:sp>
        <p:nvSpPr>
          <p:cNvPr id="9" name="Flèche courbée vers la gauche 8"/>
          <p:cNvSpPr/>
          <p:nvPr/>
        </p:nvSpPr>
        <p:spPr>
          <a:xfrm rot="953011">
            <a:off x="7266508" y="4174163"/>
            <a:ext cx="892075" cy="1789881"/>
          </a:xfrm>
          <a:prstGeom prst="curvedLeftArrow">
            <a:avLst/>
          </a:prstGeom>
          <a:gradFill>
            <a:gsLst>
              <a:gs pos="0">
                <a:schemeClr val="accent2">
                  <a:satMod val="103000"/>
                  <a:lumMod val="102000"/>
                  <a:tint val="94000"/>
                </a:schemeClr>
              </a:gs>
              <a:gs pos="10000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solidFill>
                <a:schemeClr val="tx1"/>
              </a:solidFill>
            </a:endParaRPr>
          </a:p>
        </p:txBody>
      </p:sp>
      <p:sp>
        <p:nvSpPr>
          <p:cNvPr id="10" name="Flèche courbée vers la gauche 9"/>
          <p:cNvSpPr/>
          <p:nvPr/>
        </p:nvSpPr>
        <p:spPr>
          <a:xfrm rot="7147869">
            <a:off x="2706922" y="4013580"/>
            <a:ext cx="826337" cy="2834718"/>
          </a:xfrm>
          <a:prstGeom prst="curvedLeftArrow">
            <a:avLst/>
          </a:prstGeom>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8367999" y="1824101"/>
            <a:ext cx="3805517" cy="4524315"/>
          </a:xfrm>
          <a:prstGeom prst="rect">
            <a:avLst/>
          </a:prstGeom>
          <a:noFill/>
        </p:spPr>
        <p:txBody>
          <a:bodyPr wrap="square" rtlCol="0">
            <a:spAutoFit/>
          </a:bodyPr>
          <a:lstStyle/>
          <a:p>
            <a:pPr algn="ctr"/>
            <a:r>
              <a:rPr lang="fr-FR" dirty="0" smtClean="0"/>
              <a:t>Chercheur et porteur de projet de restauration : mêmes interrogations</a:t>
            </a:r>
          </a:p>
          <a:p>
            <a:endParaRPr lang="fr-FR" dirty="0" smtClean="0"/>
          </a:p>
          <a:p>
            <a:pPr marL="285750" indent="-285750">
              <a:buFont typeface="Arial" panose="020B0604020202020204" pitchFamily="34" charset="0"/>
              <a:buChar char="•"/>
            </a:pPr>
            <a:r>
              <a:rPr lang="fr-FR" dirty="0" smtClean="0"/>
              <a:t>Quelle importance donner aux savoirs « de terrain » ? </a:t>
            </a:r>
          </a:p>
          <a:p>
            <a:endParaRPr lang="fr-FR" dirty="0" smtClean="0"/>
          </a:p>
          <a:p>
            <a:pPr marL="285750" indent="-285750">
              <a:buFont typeface="Arial" panose="020B0604020202020204" pitchFamily="34" charset="0"/>
              <a:buChar char="•"/>
            </a:pPr>
            <a:r>
              <a:rPr lang="fr-FR" dirty="0" smtClean="0"/>
              <a:t>Impératif éthique : exigence de scientificité, exigence d’efficacité</a:t>
            </a:r>
          </a:p>
          <a:p>
            <a:endParaRPr lang="fr-FR" dirty="0" smtClean="0"/>
          </a:p>
          <a:p>
            <a:pPr marL="285750" indent="-285750">
              <a:buFont typeface="Arial" panose="020B0604020202020204" pitchFamily="34" charset="0"/>
              <a:buChar char="•"/>
            </a:pPr>
            <a:r>
              <a:rPr lang="fr-FR" dirty="0" smtClean="0"/>
              <a:t>Faut-il imposer une problématique, une manière de faire ou la construire collectivement ? </a:t>
            </a:r>
          </a:p>
          <a:p>
            <a:endParaRPr lang="fr-FR" dirty="0" smtClean="0"/>
          </a:p>
          <a:p>
            <a:pPr marL="285750" indent="-285750">
              <a:buFont typeface="Arial" panose="020B0604020202020204" pitchFamily="34" charset="0"/>
              <a:buChar char="•"/>
            </a:pPr>
            <a:r>
              <a:rPr lang="fr-FR" dirty="0" smtClean="0"/>
              <a:t>Intérêt général/intérêt particulier : risques de la montée en généralité/spécificités locales </a:t>
            </a:r>
            <a:endParaRPr lang="fr-FR" dirty="0"/>
          </a:p>
        </p:txBody>
      </p:sp>
    </p:spTree>
    <p:extLst>
      <p:ext uri="{BB962C8B-B14F-4D97-AF65-F5344CB8AC3E}">
        <p14:creationId xmlns:p14="http://schemas.microsoft.com/office/powerpoint/2010/main" val="350100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45443" y="160609"/>
            <a:ext cx="10515600" cy="472002"/>
          </a:xfrm>
        </p:spPr>
        <p:txBody>
          <a:bodyPr>
            <a:noAutofit/>
          </a:bodyPr>
          <a:lstStyle/>
          <a:p>
            <a:pPr algn="ctr"/>
            <a:r>
              <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La recherche collaborative : un modèle à adapter ? </a:t>
            </a:r>
          </a:p>
        </p:txBody>
      </p:sp>
      <p:sp>
        <p:nvSpPr>
          <p:cNvPr id="5" name="Rectangle 4"/>
          <p:cNvSpPr/>
          <p:nvPr/>
        </p:nvSpPr>
        <p:spPr>
          <a:xfrm>
            <a:off x="3888077" y="1690688"/>
            <a:ext cx="4430333" cy="507072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b="1" dirty="0">
                <a:solidFill>
                  <a:schemeClr val="tx1"/>
                </a:solidFill>
              </a:rPr>
              <a:t>Recherche collaborative</a:t>
            </a:r>
          </a:p>
          <a:p>
            <a:pPr algn="ctr"/>
            <a:endParaRPr lang="fr-FR" dirty="0" smtClean="0">
              <a:solidFill>
                <a:schemeClr val="tx1"/>
              </a:solidFill>
            </a:endParaRPr>
          </a:p>
          <a:p>
            <a:pPr algn="ctr"/>
            <a:r>
              <a:rPr lang="fr-FR" dirty="0" smtClean="0">
                <a:solidFill>
                  <a:schemeClr val="tx1"/>
                </a:solidFill>
              </a:rPr>
              <a:t>Sciences de l’éducation</a:t>
            </a:r>
            <a:r>
              <a:rPr lang="fr-FR" baseline="30000" dirty="0" smtClean="0">
                <a:solidFill>
                  <a:schemeClr val="tx1"/>
                </a:solidFill>
              </a:rPr>
              <a:t>1</a:t>
            </a:r>
            <a:r>
              <a:rPr lang="fr-FR" dirty="0" smtClean="0">
                <a:solidFill>
                  <a:schemeClr val="tx1"/>
                </a:solidFill>
              </a:rPr>
              <a:t>, pragmatisme</a:t>
            </a:r>
            <a:r>
              <a:rPr lang="fr-FR" baseline="30000" dirty="0" smtClean="0">
                <a:solidFill>
                  <a:schemeClr val="tx1"/>
                </a:solidFill>
              </a:rPr>
              <a:t>2</a:t>
            </a:r>
            <a:r>
              <a:rPr lang="fr-FR" dirty="0" smtClean="0">
                <a:solidFill>
                  <a:schemeClr val="tx1"/>
                </a:solidFill>
              </a:rPr>
              <a:t> </a:t>
            </a:r>
          </a:p>
          <a:p>
            <a:pPr algn="ctr"/>
            <a:endParaRPr lang="fr-FR" dirty="0">
              <a:solidFill>
                <a:schemeClr val="tx1"/>
              </a:solidFill>
            </a:endParaRPr>
          </a:p>
          <a:p>
            <a:pPr algn="ctr"/>
            <a:r>
              <a:rPr lang="fr-FR" dirty="0" smtClean="0">
                <a:solidFill>
                  <a:schemeClr val="tx1"/>
                </a:solidFill>
              </a:rPr>
              <a:t>Collaboration </a:t>
            </a:r>
            <a:r>
              <a:rPr lang="fr-FR" dirty="0">
                <a:solidFill>
                  <a:schemeClr val="tx1"/>
                </a:solidFill>
              </a:rPr>
              <a:t>à toutes les étapes du projet</a:t>
            </a:r>
          </a:p>
          <a:p>
            <a:pPr algn="ctr"/>
            <a:endParaRPr lang="fr-FR" dirty="0" smtClean="0">
              <a:solidFill>
                <a:schemeClr val="tx1"/>
              </a:solidFill>
            </a:endParaRPr>
          </a:p>
          <a:p>
            <a:pPr algn="ctr"/>
            <a:r>
              <a:rPr lang="fr-FR" dirty="0" smtClean="0">
                <a:solidFill>
                  <a:schemeClr val="tx1"/>
                </a:solidFill>
              </a:rPr>
              <a:t>Co-construction </a:t>
            </a:r>
            <a:r>
              <a:rPr lang="fr-FR" dirty="0">
                <a:solidFill>
                  <a:schemeClr val="tx1"/>
                </a:solidFill>
              </a:rPr>
              <a:t>de </a:t>
            </a:r>
            <a:r>
              <a:rPr lang="fr-FR" dirty="0" smtClean="0">
                <a:solidFill>
                  <a:schemeClr val="tx1"/>
                </a:solidFill>
              </a:rPr>
              <a:t>savoirs (« zone écotone ») </a:t>
            </a:r>
            <a:endParaRPr lang="fr-FR" dirty="0">
              <a:solidFill>
                <a:schemeClr val="tx1"/>
              </a:solidFill>
            </a:endParaRPr>
          </a:p>
          <a:p>
            <a:pPr algn="ctr"/>
            <a:endParaRPr lang="fr-FR" dirty="0" smtClean="0">
              <a:solidFill>
                <a:schemeClr val="tx1"/>
              </a:solidFill>
            </a:endParaRPr>
          </a:p>
          <a:p>
            <a:pPr algn="ctr"/>
            <a:r>
              <a:rPr lang="fr-FR" dirty="0" smtClean="0">
                <a:solidFill>
                  <a:schemeClr val="tx1"/>
                </a:solidFill>
              </a:rPr>
              <a:t>Augmentation du pouvoir d’action du praticien/professionnel</a:t>
            </a:r>
            <a:endParaRPr lang="fr-FR" dirty="0">
              <a:solidFill>
                <a:schemeClr val="tx1"/>
              </a:solidFill>
            </a:endParaRPr>
          </a:p>
          <a:p>
            <a:pPr algn="ctr"/>
            <a:endParaRPr lang="fr-FR" dirty="0" smtClean="0">
              <a:solidFill>
                <a:schemeClr val="tx1"/>
              </a:solidFill>
            </a:endParaRPr>
          </a:p>
          <a:p>
            <a:pPr algn="ctr"/>
            <a:r>
              <a:rPr lang="fr-FR" dirty="0" smtClean="0">
                <a:solidFill>
                  <a:schemeClr val="tx1"/>
                </a:solidFill>
              </a:rPr>
              <a:t>Compréhension </a:t>
            </a:r>
            <a:r>
              <a:rPr lang="fr-FR" dirty="0">
                <a:solidFill>
                  <a:schemeClr val="tx1"/>
                </a:solidFill>
              </a:rPr>
              <a:t>du cadre d’action des acteurs de terrain et de ses évolutions</a:t>
            </a:r>
          </a:p>
          <a:p>
            <a:pPr algn="ctr"/>
            <a:endParaRPr lang="fr-FR" dirty="0" smtClean="0">
              <a:solidFill>
                <a:schemeClr val="tx1"/>
              </a:solidFill>
            </a:endParaRPr>
          </a:p>
          <a:p>
            <a:pPr algn="ctr"/>
            <a:r>
              <a:rPr lang="fr-FR" dirty="0" smtClean="0">
                <a:solidFill>
                  <a:schemeClr val="tx1"/>
                </a:solidFill>
              </a:rPr>
              <a:t>Éthique </a:t>
            </a:r>
            <a:r>
              <a:rPr lang="fr-FR" dirty="0">
                <a:solidFill>
                  <a:schemeClr val="tx1"/>
                </a:solidFill>
              </a:rPr>
              <a:t>de </a:t>
            </a:r>
            <a:r>
              <a:rPr lang="fr-FR" dirty="0" smtClean="0">
                <a:solidFill>
                  <a:schemeClr val="tx1"/>
                </a:solidFill>
              </a:rPr>
              <a:t>sollicitude</a:t>
            </a:r>
            <a:r>
              <a:rPr lang="fr-FR" baseline="30000" dirty="0" smtClean="0">
                <a:solidFill>
                  <a:schemeClr val="tx1"/>
                </a:solidFill>
              </a:rPr>
              <a:t>3</a:t>
            </a:r>
          </a:p>
          <a:p>
            <a:pPr algn="ctr"/>
            <a:r>
              <a:rPr lang="fr-FR" dirty="0" smtClean="0">
                <a:solidFill>
                  <a:schemeClr val="tx1"/>
                </a:solidFill>
              </a:rPr>
              <a:t>Relation de bienveillance entre chercheur et praticien sur le temps long</a:t>
            </a:r>
            <a:endParaRPr lang="fr-FR" dirty="0">
              <a:solidFill>
                <a:schemeClr val="tx1"/>
              </a:solidFill>
            </a:endParaRPr>
          </a:p>
          <a:p>
            <a:pPr algn="ctr"/>
            <a:endParaRPr lang="fr-FR" dirty="0"/>
          </a:p>
        </p:txBody>
      </p:sp>
      <p:sp>
        <p:nvSpPr>
          <p:cNvPr id="6" name="ZoneTexte 5"/>
          <p:cNvSpPr txBox="1"/>
          <p:nvPr/>
        </p:nvSpPr>
        <p:spPr>
          <a:xfrm>
            <a:off x="8347477" y="6238188"/>
            <a:ext cx="3704823" cy="523220"/>
          </a:xfrm>
          <a:prstGeom prst="rect">
            <a:avLst/>
          </a:prstGeom>
          <a:noFill/>
        </p:spPr>
        <p:txBody>
          <a:bodyPr wrap="square" rtlCol="0">
            <a:spAutoFit/>
          </a:bodyPr>
          <a:lstStyle/>
          <a:p>
            <a:r>
              <a:rPr lang="fr-FR" sz="1400" baseline="30000" dirty="0" smtClean="0"/>
              <a:t>1</a:t>
            </a:r>
            <a:r>
              <a:rPr lang="fr-FR" sz="1400" dirty="0" smtClean="0"/>
              <a:t>Vinatier &amp; </a:t>
            </a:r>
            <a:r>
              <a:rPr lang="fr-FR" sz="1400" dirty="0" err="1" smtClean="0"/>
              <a:t>Morrissette</a:t>
            </a:r>
            <a:r>
              <a:rPr lang="fr-FR" sz="1400" dirty="0" smtClean="0"/>
              <a:t> (2015); </a:t>
            </a:r>
            <a:r>
              <a:rPr lang="fr-FR" sz="1400" baseline="30000" dirty="0" smtClean="0"/>
              <a:t>2</a:t>
            </a:r>
            <a:r>
              <a:rPr lang="fr-FR" sz="1400" dirty="0" smtClean="0"/>
              <a:t> Dewey (2011) ; </a:t>
            </a:r>
            <a:r>
              <a:rPr lang="fr-FR" sz="1400" baseline="30000" dirty="0" smtClean="0"/>
              <a:t>3</a:t>
            </a:r>
            <a:r>
              <a:rPr lang="fr-FR" sz="1400" dirty="0" smtClean="0"/>
              <a:t> Laplante (2005); </a:t>
            </a:r>
            <a:r>
              <a:rPr lang="fr-FR" sz="1400" baseline="30000" dirty="0" smtClean="0"/>
              <a:t>4</a:t>
            </a:r>
            <a:r>
              <a:rPr lang="fr-FR" sz="1400" dirty="0" smtClean="0"/>
              <a:t> Cousin &amp; </a:t>
            </a:r>
            <a:r>
              <a:rPr lang="fr-FR" sz="1400" dirty="0" err="1" smtClean="0"/>
              <a:t>Riu</a:t>
            </a:r>
            <a:r>
              <a:rPr lang="fr-FR" sz="1400" dirty="0" smtClean="0"/>
              <a:t> (2011)  </a:t>
            </a:r>
            <a:endParaRPr lang="fr-FR" sz="1400" dirty="0"/>
          </a:p>
        </p:txBody>
      </p:sp>
      <p:sp>
        <p:nvSpPr>
          <p:cNvPr id="7" name="ZoneTexte 6"/>
          <p:cNvSpPr txBox="1"/>
          <p:nvPr/>
        </p:nvSpPr>
        <p:spPr>
          <a:xfrm>
            <a:off x="8725794" y="1205134"/>
            <a:ext cx="3326506" cy="4175502"/>
          </a:xfrm>
          <a:prstGeom prst="rect">
            <a:avLst/>
          </a:prstGeom>
          <a:solidFill>
            <a:schemeClr val="accent1">
              <a:lumMod val="40000"/>
              <a:lumOff val="60000"/>
            </a:schemeClr>
          </a:solidFill>
          <a:ln>
            <a:solidFill>
              <a:schemeClr val="accent1">
                <a:lumMod val="75000"/>
              </a:schemeClr>
            </a:solidFill>
          </a:ln>
        </p:spPr>
        <p:txBody>
          <a:bodyPr wrap="square" rtlCol="0">
            <a:spAutoFit/>
          </a:bodyPr>
          <a:lstStyle/>
          <a:p>
            <a:pPr algn="ctr"/>
            <a:r>
              <a:rPr lang="fr-FR" b="1" dirty="0" smtClean="0"/>
              <a:t>Ateliers participatifs de </a:t>
            </a:r>
            <a:r>
              <a:rPr lang="fr-FR" b="1" dirty="0" err="1" smtClean="0"/>
              <a:t>Morpheus</a:t>
            </a:r>
            <a:r>
              <a:rPr lang="fr-FR" b="1" dirty="0" smtClean="0"/>
              <a:t> </a:t>
            </a:r>
          </a:p>
          <a:p>
            <a:pPr algn="ctr"/>
            <a:endParaRPr lang="fr-FR" sz="1600" dirty="0"/>
          </a:p>
          <a:p>
            <a:pPr algn="ctr"/>
            <a:r>
              <a:rPr lang="fr-FR" sz="1600" dirty="0" smtClean="0"/>
              <a:t>Méthode de l’intervention sociologique</a:t>
            </a:r>
            <a:r>
              <a:rPr lang="fr-FR" sz="1600" baseline="30000" dirty="0" smtClean="0"/>
              <a:t>4</a:t>
            </a:r>
          </a:p>
          <a:p>
            <a:pPr algn="ctr"/>
            <a:endParaRPr lang="fr-FR" sz="1600" baseline="30000" dirty="0" smtClean="0"/>
          </a:p>
          <a:p>
            <a:pPr algn="ctr"/>
            <a:r>
              <a:rPr lang="fr-FR" sz="1600" dirty="0"/>
              <a:t>Travail réflexif en groupe</a:t>
            </a:r>
          </a:p>
          <a:p>
            <a:pPr algn="ctr"/>
            <a:endParaRPr lang="fr-FR" sz="1600" dirty="0" smtClean="0"/>
          </a:p>
          <a:p>
            <a:pPr algn="ctr"/>
            <a:r>
              <a:rPr lang="fr-FR" sz="1600" dirty="0" smtClean="0"/>
              <a:t>Co-construire </a:t>
            </a:r>
            <a:r>
              <a:rPr lang="fr-FR" sz="1600" dirty="0"/>
              <a:t>la problématique, les hypothèses et l’analyse</a:t>
            </a:r>
          </a:p>
          <a:p>
            <a:pPr algn="ctr"/>
            <a:endParaRPr lang="fr-FR" sz="1600" dirty="0" smtClean="0"/>
          </a:p>
          <a:p>
            <a:pPr algn="ctr"/>
            <a:r>
              <a:rPr lang="fr-FR" sz="1600" dirty="0" smtClean="0"/>
              <a:t>Amener les porteurs de projets à circonscrire leurs savoirs, leur cadre d’action et ses évolutions</a:t>
            </a:r>
            <a:endParaRPr lang="fr-FR" sz="1600" dirty="0"/>
          </a:p>
          <a:p>
            <a:endParaRPr lang="fr-FR" sz="1600" baseline="30000" dirty="0" smtClean="0"/>
          </a:p>
          <a:p>
            <a:pPr algn="ctr"/>
            <a:r>
              <a:rPr lang="fr-FR" sz="1600" dirty="0" smtClean="0"/>
              <a:t>Co-construire un cadre de référence où chacun pourra se situer </a:t>
            </a:r>
            <a:endParaRPr lang="fr-FR" sz="1600" baseline="30000" dirty="0"/>
          </a:p>
        </p:txBody>
      </p:sp>
      <p:sp>
        <p:nvSpPr>
          <p:cNvPr id="8" name="Flèche courbée vers la gauche 7"/>
          <p:cNvSpPr/>
          <p:nvPr/>
        </p:nvSpPr>
        <p:spPr>
          <a:xfrm rot="3561442">
            <a:off x="8513404" y="5077901"/>
            <a:ext cx="493041" cy="125085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141487" y="1205134"/>
            <a:ext cx="3326506" cy="3600986"/>
          </a:xfrm>
          <a:prstGeom prst="rect">
            <a:avLst/>
          </a:prstGeom>
          <a:solidFill>
            <a:schemeClr val="accent1">
              <a:lumMod val="40000"/>
              <a:lumOff val="60000"/>
            </a:schemeClr>
          </a:solidFill>
          <a:ln>
            <a:solidFill>
              <a:schemeClr val="accent1">
                <a:lumMod val="75000"/>
              </a:schemeClr>
            </a:solidFill>
          </a:ln>
        </p:spPr>
        <p:txBody>
          <a:bodyPr wrap="square" rtlCol="0">
            <a:spAutoFit/>
          </a:bodyPr>
          <a:lstStyle/>
          <a:p>
            <a:pPr algn="ctr"/>
            <a:r>
              <a:rPr lang="fr-FR" b="1" dirty="0" smtClean="0"/>
              <a:t>Etudes de cas </a:t>
            </a:r>
          </a:p>
          <a:p>
            <a:pPr algn="ctr"/>
            <a:endParaRPr lang="fr-FR" b="1" dirty="0"/>
          </a:p>
          <a:p>
            <a:pPr algn="ctr"/>
            <a:r>
              <a:rPr lang="fr-FR" sz="1600" dirty="0" smtClean="0"/>
              <a:t>En mode recherche-action : </a:t>
            </a:r>
            <a:endParaRPr lang="fr-FR" sz="1600" dirty="0"/>
          </a:p>
          <a:p>
            <a:pPr algn="ctr"/>
            <a:r>
              <a:rPr lang="fr-FR" sz="1600" dirty="0"/>
              <a:t>Accompagner un changement de pratiques, comprendre ce qui est en jeu pour le </a:t>
            </a:r>
            <a:r>
              <a:rPr lang="fr-FR" sz="1600" dirty="0" smtClean="0"/>
              <a:t>porteur de projet</a:t>
            </a:r>
            <a:endParaRPr lang="fr-FR" sz="1600" dirty="0"/>
          </a:p>
          <a:p>
            <a:pPr algn="ctr"/>
            <a:endParaRPr lang="fr-FR" sz="1600" dirty="0" smtClean="0"/>
          </a:p>
          <a:p>
            <a:pPr algn="ctr"/>
            <a:r>
              <a:rPr lang="fr-FR" sz="1600" dirty="0"/>
              <a:t>Comprendre en quoi ces projets ambitieux modifient le cadre d’action </a:t>
            </a:r>
          </a:p>
          <a:p>
            <a:pPr algn="ctr"/>
            <a:endParaRPr lang="fr-FR" sz="1600" dirty="0" smtClean="0"/>
          </a:p>
          <a:p>
            <a:pPr algn="ctr"/>
            <a:r>
              <a:rPr lang="fr-FR" sz="1600" dirty="0" smtClean="0"/>
              <a:t>Caractériser </a:t>
            </a:r>
            <a:r>
              <a:rPr lang="fr-FR" sz="1600" dirty="0"/>
              <a:t>formes de savoirs, comment ils se manifestent et comment les mobiliser dans le cadre d’un projet participatif. </a:t>
            </a:r>
          </a:p>
        </p:txBody>
      </p:sp>
      <p:sp>
        <p:nvSpPr>
          <p:cNvPr id="10" name="Flèche courbée vers la gauche 9"/>
          <p:cNvSpPr/>
          <p:nvPr/>
        </p:nvSpPr>
        <p:spPr>
          <a:xfrm rot="19465964" flipH="1">
            <a:off x="3214440" y="4414289"/>
            <a:ext cx="532506" cy="125085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2740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77875"/>
          </a:xfrm>
        </p:spPr>
        <p:txBody>
          <a:bodyPr>
            <a:normAutofit/>
          </a:bodyPr>
          <a:lstStyle/>
          <a:p>
            <a:pPr algn="ctr"/>
            <a:r>
              <a:rPr lang="fr-FR" sz="2800" spc="-1" dirty="0">
                <a:solidFill>
                  <a:srgbClr val="009CD1"/>
                </a:solidFill>
                <a:uFill>
                  <a:solidFill>
                    <a:srgbClr val="FFFFFF"/>
                  </a:solidFill>
                </a:uFill>
                <a:latin typeface="Times New Roman" panose="02020603050405020304" pitchFamily="18" charset="0"/>
                <a:ea typeface="+mn-ea"/>
                <a:cs typeface="Times New Roman" panose="02020603050405020304" pitchFamily="18" charset="0"/>
              </a:rPr>
              <a:t>De la méthode à la problématique…</a:t>
            </a:r>
          </a:p>
        </p:txBody>
      </p:sp>
      <p:sp>
        <p:nvSpPr>
          <p:cNvPr id="3" name="Espace réservé du contenu 2"/>
          <p:cNvSpPr>
            <a:spLocks noGrp="1"/>
          </p:cNvSpPr>
          <p:nvPr>
            <p:ph idx="1"/>
          </p:nvPr>
        </p:nvSpPr>
        <p:spPr>
          <a:xfrm>
            <a:off x="850900" y="4508497"/>
            <a:ext cx="10515600" cy="1638300"/>
          </a:xfrm>
        </p:spPr>
        <p:txBody>
          <a:bodyPr>
            <a:normAutofit/>
          </a:bodyPr>
          <a:lstStyle/>
          <a:p>
            <a:pPr marL="0" lvl="0" indent="0" algn="ctr">
              <a:buNone/>
            </a:pPr>
            <a:r>
              <a:rPr lang="fr-FR" sz="2400" dirty="0" smtClean="0">
                <a:latin typeface="Times New Roman" panose="02020603050405020304" pitchFamily="18" charset="0"/>
                <a:cs typeface="Times New Roman" panose="02020603050405020304" pitchFamily="18" charset="0"/>
              </a:rPr>
              <a:t>En </a:t>
            </a:r>
            <a:r>
              <a:rPr lang="fr-FR" sz="2400" dirty="0">
                <a:latin typeface="Times New Roman" panose="02020603050405020304" pitchFamily="18" charset="0"/>
                <a:cs typeface="Times New Roman" panose="02020603050405020304" pitchFamily="18" charset="0"/>
              </a:rPr>
              <a:t>quoi la confrontation de ces savoirs interroge-t-elle le jeu des échelles spatiales, sociales, politiques et hydrographiques ? </a:t>
            </a:r>
          </a:p>
          <a:p>
            <a:pPr marL="0" lvl="0" indent="0" algn="ctr">
              <a:buNone/>
            </a:pPr>
            <a:r>
              <a:rPr lang="fr-FR" sz="2400" dirty="0" smtClean="0">
                <a:latin typeface="Times New Roman" panose="02020603050405020304" pitchFamily="18" charset="0"/>
                <a:cs typeface="Times New Roman" panose="02020603050405020304" pitchFamily="18" charset="0"/>
              </a:rPr>
              <a:t>En quoi ces </a:t>
            </a:r>
            <a:r>
              <a:rPr lang="fr-FR" sz="2400" dirty="0">
                <a:latin typeface="Times New Roman" panose="02020603050405020304" pitchFamily="18" charset="0"/>
                <a:cs typeface="Times New Roman" panose="02020603050405020304" pitchFamily="18" charset="0"/>
              </a:rPr>
              <a:t>savoirs contribuent-ils à la construction d’une certaine vision de l’intérêt général et des intérêts particuliers ? </a:t>
            </a:r>
          </a:p>
          <a:p>
            <a:pPr marL="0" indent="0">
              <a:buNone/>
            </a:pPr>
            <a:endParaRPr lang="fr-FR" dirty="0"/>
          </a:p>
        </p:txBody>
      </p:sp>
      <p:sp>
        <p:nvSpPr>
          <p:cNvPr id="4" name="Accolade ouvrante 3"/>
          <p:cNvSpPr/>
          <p:nvPr/>
        </p:nvSpPr>
        <p:spPr>
          <a:xfrm>
            <a:off x="444500" y="2890097"/>
            <a:ext cx="469900" cy="12154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Accolade ouvrante 4"/>
          <p:cNvSpPr/>
          <p:nvPr/>
        </p:nvSpPr>
        <p:spPr>
          <a:xfrm>
            <a:off x="444500" y="4470396"/>
            <a:ext cx="469900" cy="167640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Rectangle 5"/>
          <p:cNvSpPr/>
          <p:nvPr/>
        </p:nvSpPr>
        <p:spPr>
          <a:xfrm>
            <a:off x="444500" y="1301967"/>
            <a:ext cx="11391900" cy="1200329"/>
          </a:xfrm>
          <a:prstGeom prst="rect">
            <a:avLst/>
          </a:prstGeom>
        </p:spPr>
        <p:txBody>
          <a:bodyPr wrap="square">
            <a:spAutoFit/>
          </a:bodyPr>
          <a:lstStyle/>
          <a:p>
            <a:pPr lvl="0" algn="ctr"/>
            <a:r>
              <a:rPr lang="fr-FR" sz="2400" dirty="0">
                <a:latin typeface="Times New Roman" panose="02020603050405020304" pitchFamily="18" charset="0"/>
                <a:cs typeface="Times New Roman" panose="02020603050405020304" pitchFamily="18" charset="0"/>
              </a:rPr>
              <a:t>Dans quelles mesures les projets de restauration </a:t>
            </a:r>
            <a:r>
              <a:rPr lang="fr-FR" sz="2400" dirty="0" err="1">
                <a:latin typeface="Times New Roman" panose="02020603050405020304" pitchFamily="18" charset="0"/>
                <a:cs typeface="Times New Roman" panose="02020603050405020304" pitchFamily="18" charset="0"/>
              </a:rPr>
              <a:t>hydromorphologique</a:t>
            </a:r>
            <a:r>
              <a:rPr lang="fr-FR" sz="2400" dirty="0">
                <a:latin typeface="Times New Roman" panose="02020603050405020304" pitchFamily="18" charset="0"/>
                <a:cs typeface="Times New Roman" panose="02020603050405020304" pitchFamily="18" charset="0"/>
              </a:rPr>
              <a:t> des cours d’eau constituent-ils un </a:t>
            </a:r>
            <a:r>
              <a:rPr lang="fr-FR" sz="2400" b="1" dirty="0">
                <a:latin typeface="Times New Roman" panose="02020603050405020304" pitchFamily="18" charset="0"/>
                <a:cs typeface="Times New Roman" panose="02020603050405020304" pitchFamily="18" charset="0"/>
              </a:rPr>
              <a:t>espace d’échange et de confrontation entre savoirs </a:t>
            </a:r>
            <a:r>
              <a:rPr lang="fr-FR" sz="2400" dirty="0">
                <a:latin typeface="Times New Roman" panose="02020603050405020304" pitchFamily="18" charset="0"/>
                <a:cs typeface="Times New Roman" panose="02020603050405020304" pitchFamily="18" charset="0"/>
              </a:rPr>
              <a:t>scientifiques, savoirs techniques et opérationnels, et savoirs locaux et liés à l’espace vécu ?</a:t>
            </a:r>
          </a:p>
        </p:txBody>
      </p:sp>
      <p:sp>
        <p:nvSpPr>
          <p:cNvPr id="7" name="Rectangle 6"/>
          <p:cNvSpPr/>
          <p:nvPr/>
        </p:nvSpPr>
        <p:spPr>
          <a:xfrm>
            <a:off x="850900" y="2905232"/>
            <a:ext cx="10782300" cy="1200329"/>
          </a:xfrm>
          <a:prstGeom prst="rect">
            <a:avLst/>
          </a:prstGeom>
        </p:spPr>
        <p:txBody>
          <a:bodyPr wrap="square">
            <a:spAutoFit/>
          </a:bodyPr>
          <a:lstStyle/>
          <a:p>
            <a:pPr lvl="0" algn="ctr"/>
            <a:r>
              <a:rPr lang="fr-FR" sz="2400" dirty="0">
                <a:latin typeface="Times New Roman" panose="02020603050405020304" pitchFamily="18" charset="0"/>
                <a:cs typeface="Times New Roman" panose="02020603050405020304" pitchFamily="18" charset="0"/>
              </a:rPr>
              <a:t>Quelles relations entretiennent tous ces savoirs entre eux ? Comment se caractérisent-ils et se manifestent-ils ? Comment les mobiliser et les intégrer au sein d’une démarche de projet participatif ? </a:t>
            </a:r>
          </a:p>
        </p:txBody>
      </p:sp>
    </p:spTree>
    <p:extLst>
      <p:ext uri="{BB962C8B-B14F-4D97-AF65-F5344CB8AC3E}">
        <p14:creationId xmlns:p14="http://schemas.microsoft.com/office/powerpoint/2010/main" val="56022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1119</Words>
  <Application>Microsoft Office PowerPoint</Application>
  <PresentationFormat>Grand écran</PresentationFormat>
  <Paragraphs>135</Paragraphs>
  <Slides>9</Slides>
  <Notes>9</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Calibri Light</vt:lpstr>
      <vt:lpstr>Courier New</vt:lpstr>
      <vt:lpstr>Times New Roman</vt:lpstr>
      <vt:lpstr>Wingdings</vt:lpstr>
      <vt:lpstr>Thème Office</vt:lpstr>
      <vt:lpstr>Concevoir une recherche collaborative :  un cheminement éthique et scientifique </vt:lpstr>
      <vt:lpstr>Plan</vt:lpstr>
      <vt:lpstr>Projet Morpheus   Cadrage général</vt:lpstr>
      <vt:lpstr>Le projet de restauration hydromorphologique :   Un objet multi-facettes</vt:lpstr>
      <vt:lpstr>En quoi les projets ambitieux de restauration hydromorphologique des cours d’eau font évoluer les cadres d’action habituels ? </vt:lpstr>
      <vt:lpstr>Présentation PowerPoint</vt:lpstr>
      <vt:lpstr>Le projet participatif : à la fois méthode et objet de recherche</vt:lpstr>
      <vt:lpstr>La recherche collaborative : un modèle à adapter ? </vt:lpstr>
      <vt:lpstr>De la méthode à la problématique…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Virginie Anquetil</dc:creator>
  <cp:lastModifiedBy>antoine</cp:lastModifiedBy>
  <cp:revision>106</cp:revision>
  <cp:lastPrinted>2017-05-16T14:29:29Z</cp:lastPrinted>
  <dcterms:created xsi:type="dcterms:W3CDTF">2017-04-25T09:33:41Z</dcterms:created>
  <dcterms:modified xsi:type="dcterms:W3CDTF">2017-05-17T11:56:45Z</dcterms:modified>
</cp:coreProperties>
</file>