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2" r:id="rId3"/>
  </p:sldMasterIdLst>
  <p:notesMasterIdLst>
    <p:notesMasterId r:id="rId24"/>
  </p:notesMasterIdLst>
  <p:sldIdLst>
    <p:sldId id="257" r:id="rId4"/>
    <p:sldId id="314" r:id="rId5"/>
    <p:sldId id="315" r:id="rId6"/>
    <p:sldId id="259" r:id="rId7"/>
    <p:sldId id="331" r:id="rId8"/>
    <p:sldId id="329" r:id="rId9"/>
    <p:sldId id="327" r:id="rId10"/>
    <p:sldId id="340" r:id="rId11"/>
    <p:sldId id="341" r:id="rId12"/>
    <p:sldId id="342" r:id="rId13"/>
    <p:sldId id="346" r:id="rId14"/>
    <p:sldId id="335" r:id="rId15"/>
    <p:sldId id="337" r:id="rId16"/>
    <p:sldId id="325" r:id="rId17"/>
    <p:sldId id="338" r:id="rId18"/>
    <p:sldId id="355" r:id="rId19"/>
    <p:sldId id="349" r:id="rId20"/>
    <p:sldId id="350" r:id="rId21"/>
    <p:sldId id="354" r:id="rId22"/>
    <p:sldId id="34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urmelon" initials="G" lastIdx="1" clrIdx="0">
    <p:extLst>
      <p:ext uri="{19B8F6BF-5375-455C-9EA6-DF929625EA0E}">
        <p15:presenceInfo xmlns:p15="http://schemas.microsoft.com/office/powerpoint/2012/main" userId="Gourmel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BCB"/>
    <a:srgbClr val="18B0E9"/>
    <a:srgbClr val="416494"/>
    <a:srgbClr val="5778B4"/>
    <a:srgbClr val="5767B4"/>
    <a:srgbClr val="6600CC"/>
    <a:srgbClr val="666699"/>
    <a:srgbClr val="333399"/>
    <a:srgbClr val="3333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265" autoAdjust="0"/>
  </p:normalViewPr>
  <p:slideViewPr>
    <p:cSldViewPr>
      <p:cViewPr varScale="1">
        <p:scale>
          <a:sx n="110" d="100"/>
          <a:sy n="110" d="100"/>
        </p:scale>
        <p:origin x="11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4A786-035D-4CAC-B097-0AB2AD0C930F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B07A16-0484-4127-B280-8D6B762AF302}">
      <dgm:prSet phldrT="[Texte]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1"/>
            </a:spcAft>
          </a:pPr>
          <a:r>
            <a:rPr lang="fr-FR" sz="1800" dirty="0" smtClean="0"/>
            <a:t> 1 - Pêche à la drague en Rade de Brest                                      </a:t>
          </a:r>
          <a:r>
            <a:rPr lang="fr-FR" sz="1800" dirty="0" smtClean="0">
              <a:solidFill>
                <a:schemeClr val="accent4"/>
              </a:solidFill>
            </a:rPr>
            <a:t>.</a:t>
          </a:r>
          <a:r>
            <a:rPr lang="fr-FR" sz="1200" dirty="0" smtClean="0"/>
            <a:t>(hiver 2014 – printemps 2015)                               </a:t>
          </a:r>
          <a:endParaRPr lang="fr-FR" sz="1200" dirty="0"/>
        </a:p>
      </dgm:t>
    </dgm:pt>
    <dgm:pt modelId="{61C5072E-97CD-476D-912B-F7B848F0364A}" type="parTrans" cxnId="{88AE617E-B25F-45DA-8CCA-832A855C510C}">
      <dgm:prSet/>
      <dgm:spPr/>
      <dgm:t>
        <a:bodyPr/>
        <a:lstStyle/>
        <a:p>
          <a:endParaRPr lang="fr-FR"/>
        </a:p>
      </dgm:t>
    </dgm:pt>
    <dgm:pt modelId="{153DA717-3E32-4203-A4EA-356D3BEF412A}" type="sibTrans" cxnId="{88AE617E-B25F-45DA-8CCA-832A855C510C}">
      <dgm:prSet/>
      <dgm:spPr/>
      <dgm:t>
        <a:bodyPr/>
        <a:lstStyle/>
        <a:p>
          <a:endParaRPr lang="fr-FR"/>
        </a:p>
      </dgm:t>
    </dgm:pt>
    <dgm:pt modelId="{9B9F0907-9A24-4417-A195-93A0220D37DD}">
      <dgm:prSet phldrT="[Texte]"/>
      <dgm:spPr/>
      <dgm:t>
        <a:bodyPr/>
        <a:lstStyle/>
        <a:p>
          <a:r>
            <a:rPr lang="fr-FR" sz="1600" dirty="0" smtClean="0"/>
            <a:t>Apports de connaissances relatives au déroulement spatio-temporel de l’activité de pêche à la drague. </a:t>
          </a:r>
          <a:endParaRPr lang="fr-FR" sz="1600" dirty="0"/>
        </a:p>
      </dgm:t>
    </dgm:pt>
    <dgm:pt modelId="{4A25B4A1-7EE1-46A4-913F-322CC913FD7A}" type="parTrans" cxnId="{6FA8FA4B-8684-4133-84F7-80BA71A8D98C}">
      <dgm:prSet/>
      <dgm:spPr/>
      <dgm:t>
        <a:bodyPr/>
        <a:lstStyle/>
        <a:p>
          <a:endParaRPr lang="fr-FR"/>
        </a:p>
      </dgm:t>
    </dgm:pt>
    <dgm:pt modelId="{DDF5BF1F-188E-4D7E-B690-C6500188C7F5}" type="sibTrans" cxnId="{6FA8FA4B-8684-4133-84F7-80BA71A8D98C}">
      <dgm:prSet/>
      <dgm:spPr/>
      <dgm:t>
        <a:bodyPr/>
        <a:lstStyle/>
        <a:p>
          <a:endParaRPr lang="fr-FR"/>
        </a:p>
      </dgm:t>
    </dgm:pt>
    <dgm:pt modelId="{EAE31376-265D-47F2-ADBA-C9F32117657E}">
      <dgm:prSet phldrT="[Texte]" custT="1"/>
      <dgm:spPr/>
      <dgm:t>
        <a:bodyPr/>
        <a:lstStyle/>
        <a:p>
          <a:r>
            <a:rPr lang="fr-FR" sz="1600" dirty="0" smtClean="0"/>
            <a:t> </a:t>
          </a:r>
          <a:r>
            <a:rPr lang="fr-FR" sz="1400" dirty="0" smtClean="0"/>
            <a:t>Participants :  LETG,  </a:t>
          </a:r>
          <a:r>
            <a:rPr lang="fr-FR" sz="1400" b="1" dirty="0" smtClean="0"/>
            <a:t>CDPMEM29</a:t>
          </a:r>
          <a:r>
            <a:rPr lang="fr-FR" sz="1400" dirty="0" smtClean="0"/>
            <a:t>, </a:t>
          </a:r>
          <a:r>
            <a:rPr lang="fr-FR" sz="1400" dirty="0" err="1" smtClean="0"/>
            <a:t>IRENaV</a:t>
          </a:r>
          <a:endParaRPr lang="fr-FR" sz="1400" dirty="0"/>
        </a:p>
      </dgm:t>
    </dgm:pt>
    <dgm:pt modelId="{88F734DD-1B95-4FF0-8DFB-FDF98B6FD433}" type="parTrans" cxnId="{25C93A3E-3EDB-42A5-A938-36735FD46E8E}">
      <dgm:prSet/>
      <dgm:spPr/>
      <dgm:t>
        <a:bodyPr/>
        <a:lstStyle/>
        <a:p>
          <a:endParaRPr lang="fr-FR"/>
        </a:p>
      </dgm:t>
    </dgm:pt>
    <dgm:pt modelId="{789C821D-3DA2-47ED-B9CD-0A40011307D2}" type="sibTrans" cxnId="{25C93A3E-3EDB-42A5-A938-36735FD46E8E}">
      <dgm:prSet/>
      <dgm:spPr/>
      <dgm:t>
        <a:bodyPr/>
        <a:lstStyle/>
        <a:p>
          <a:endParaRPr lang="fr-FR"/>
        </a:p>
      </dgm:t>
    </dgm:pt>
    <dgm:pt modelId="{28BA7403-D95D-43EA-8278-91315AD283D9}">
      <dgm:prSet phldrT="[Texte]" custT="1"/>
      <dgm:spPr/>
      <dgm:t>
        <a:bodyPr/>
        <a:lstStyle/>
        <a:p>
          <a:pPr algn="ctr"/>
          <a:r>
            <a:rPr lang="fr-FR" sz="1800" dirty="0" smtClean="0"/>
            <a:t>2 - Partage de l’espace maritime en mer d’Iroise  </a:t>
          </a:r>
          <a:r>
            <a:rPr lang="fr-FR" sz="1800" dirty="0" smtClean="0">
              <a:solidFill>
                <a:srgbClr val="0070C0"/>
              </a:solidFill>
            </a:rPr>
            <a:t>.</a:t>
          </a:r>
          <a:r>
            <a:rPr lang="fr-FR" sz="1200" dirty="0" smtClean="0"/>
            <a:t>(printemps-été </a:t>
          </a:r>
          <a:r>
            <a:rPr lang="fr-FR" sz="1200" dirty="0" smtClean="0"/>
            <a:t>2015, 2016)</a:t>
          </a:r>
          <a:endParaRPr lang="fr-FR" sz="1200" dirty="0"/>
        </a:p>
      </dgm:t>
    </dgm:pt>
    <dgm:pt modelId="{A79B1037-9EC6-413A-8FD2-9C7917CAFD7E}" type="parTrans" cxnId="{45D0F421-EC67-437B-8C9C-812CDD20716B}">
      <dgm:prSet/>
      <dgm:spPr/>
      <dgm:t>
        <a:bodyPr/>
        <a:lstStyle/>
        <a:p>
          <a:endParaRPr lang="fr-FR"/>
        </a:p>
      </dgm:t>
    </dgm:pt>
    <dgm:pt modelId="{56599307-24A7-4B80-8335-374FAB49424A}" type="sibTrans" cxnId="{45D0F421-EC67-437B-8C9C-812CDD20716B}">
      <dgm:prSet/>
      <dgm:spPr/>
      <dgm:t>
        <a:bodyPr/>
        <a:lstStyle/>
        <a:p>
          <a:endParaRPr lang="fr-FR"/>
        </a:p>
      </dgm:t>
    </dgm:pt>
    <dgm:pt modelId="{03206DB8-F9F4-42DF-A4B2-14DD3224DE45}">
      <dgm:prSet phldrT="[Texte]" custT="1"/>
      <dgm:spPr/>
      <dgm:t>
        <a:bodyPr/>
        <a:lstStyle/>
        <a:p>
          <a:r>
            <a:rPr lang="fr-FR" sz="1600" dirty="0" smtClean="0"/>
            <a:t>Pertinence et faisabilité de la méthode des impacts cumulés </a:t>
          </a:r>
          <a:r>
            <a:rPr lang="fr-FR" sz="1600" dirty="0" smtClean="0"/>
            <a:t>au </a:t>
          </a:r>
          <a:r>
            <a:rPr lang="fr-FR" sz="1600" dirty="0" smtClean="0"/>
            <a:t>sein du PNMI.</a:t>
          </a:r>
          <a:endParaRPr lang="fr-FR" sz="1600" dirty="0"/>
        </a:p>
      </dgm:t>
    </dgm:pt>
    <dgm:pt modelId="{DA8B22BB-C665-4ACC-A096-3320787542D8}" type="parTrans" cxnId="{BFB4140A-3025-4CDD-8307-5037941F0453}">
      <dgm:prSet/>
      <dgm:spPr/>
      <dgm:t>
        <a:bodyPr/>
        <a:lstStyle/>
        <a:p>
          <a:endParaRPr lang="fr-FR"/>
        </a:p>
      </dgm:t>
    </dgm:pt>
    <dgm:pt modelId="{90BEC52D-F598-485F-B9A4-0B63C6018F02}" type="sibTrans" cxnId="{BFB4140A-3025-4CDD-8307-5037941F0453}">
      <dgm:prSet/>
      <dgm:spPr/>
      <dgm:t>
        <a:bodyPr/>
        <a:lstStyle/>
        <a:p>
          <a:endParaRPr lang="fr-FR"/>
        </a:p>
      </dgm:t>
    </dgm:pt>
    <dgm:pt modelId="{97204A01-E51A-4891-9376-6FC1CF918DDD}">
      <dgm:prSet phldrT="[Texte]" custT="1"/>
      <dgm:spPr/>
      <dgm:t>
        <a:bodyPr/>
        <a:lstStyle/>
        <a:p>
          <a:r>
            <a:rPr lang="fr-FR" sz="1400" dirty="0" smtClean="0"/>
            <a:t> Participants : LETG, </a:t>
          </a:r>
          <a:r>
            <a:rPr lang="fr-FR" sz="1400" b="1" dirty="0" smtClean="0"/>
            <a:t>PNMI</a:t>
          </a:r>
          <a:endParaRPr lang="fr-FR" sz="1400" b="1" dirty="0"/>
        </a:p>
      </dgm:t>
    </dgm:pt>
    <dgm:pt modelId="{A818D86F-7B85-4841-98C4-CFCE821A51FB}" type="parTrans" cxnId="{1E3E252A-B596-4EB9-95E4-2939BAF202A2}">
      <dgm:prSet/>
      <dgm:spPr/>
      <dgm:t>
        <a:bodyPr/>
        <a:lstStyle/>
        <a:p>
          <a:endParaRPr lang="fr-FR"/>
        </a:p>
      </dgm:t>
    </dgm:pt>
    <dgm:pt modelId="{D6EA6DBE-A9ED-477B-81C4-7F9EE0C4DA89}" type="sibTrans" cxnId="{1E3E252A-B596-4EB9-95E4-2939BAF202A2}">
      <dgm:prSet/>
      <dgm:spPr/>
      <dgm:t>
        <a:bodyPr/>
        <a:lstStyle/>
        <a:p>
          <a:endParaRPr lang="fr-FR"/>
        </a:p>
      </dgm:t>
    </dgm:pt>
    <dgm:pt modelId="{6FEF4C91-90FC-4193-AF61-76377B218D52}">
      <dgm:prSet phldrT="[Texte]" custT="1"/>
      <dgm:spPr/>
      <dgm:t>
        <a:bodyPr/>
        <a:lstStyle/>
        <a:p>
          <a:pPr algn="ctr"/>
          <a:r>
            <a:rPr lang="fr-FR" sz="1800" dirty="0" smtClean="0"/>
            <a:t>3 - Valorisation, transfert et développement                       </a:t>
          </a:r>
          <a:r>
            <a:rPr lang="fr-FR" sz="1800" dirty="0" smtClean="0">
              <a:solidFill>
                <a:schemeClr val="accent5"/>
              </a:solidFill>
            </a:rPr>
            <a:t>.</a:t>
          </a:r>
          <a:r>
            <a:rPr lang="fr-FR" sz="1200" dirty="0" smtClean="0"/>
            <a:t>(automne 2015- 2016)</a:t>
          </a:r>
          <a:endParaRPr lang="fr-FR" sz="1200" dirty="0"/>
        </a:p>
      </dgm:t>
    </dgm:pt>
    <dgm:pt modelId="{B50274D7-1DDF-4403-AC7C-3B18678F1E95}" type="parTrans" cxnId="{46FB0265-525B-4FA6-A139-A7AF77F25D94}">
      <dgm:prSet/>
      <dgm:spPr/>
      <dgm:t>
        <a:bodyPr/>
        <a:lstStyle/>
        <a:p>
          <a:endParaRPr lang="fr-FR"/>
        </a:p>
      </dgm:t>
    </dgm:pt>
    <dgm:pt modelId="{CEF3C132-7B29-4370-9417-1DAD281F6125}" type="sibTrans" cxnId="{46FB0265-525B-4FA6-A139-A7AF77F25D94}">
      <dgm:prSet/>
      <dgm:spPr/>
      <dgm:t>
        <a:bodyPr/>
        <a:lstStyle/>
        <a:p>
          <a:endParaRPr lang="fr-FR"/>
        </a:p>
      </dgm:t>
    </dgm:pt>
    <dgm:pt modelId="{0FC21290-DA67-4BCB-A3D2-8942D63FAA91}">
      <dgm:prSet phldrT="[Texte]" custT="1"/>
      <dgm:spPr/>
      <dgm:t>
        <a:bodyPr/>
        <a:lstStyle/>
        <a:p>
          <a:r>
            <a:rPr lang="fr-FR" sz="1600" dirty="0" smtClean="0"/>
            <a:t>Transfert des outils méthodologiques </a:t>
          </a:r>
          <a:r>
            <a:rPr lang="fr-FR" sz="1600" dirty="0" smtClean="0"/>
            <a:t>et des compétences et inscription </a:t>
          </a:r>
          <a:r>
            <a:rPr lang="fr-FR" sz="1600" dirty="0" smtClean="0"/>
            <a:t>dans une démarche R&amp;D.</a:t>
          </a:r>
          <a:endParaRPr lang="fr-FR" sz="1600" dirty="0"/>
        </a:p>
      </dgm:t>
    </dgm:pt>
    <dgm:pt modelId="{4B3F3CCB-3D98-44C1-BBAE-79AE8182EEDC}" type="parTrans" cxnId="{799523B2-3F3E-433D-B8BE-4DE513B50AEB}">
      <dgm:prSet/>
      <dgm:spPr/>
      <dgm:t>
        <a:bodyPr/>
        <a:lstStyle/>
        <a:p>
          <a:endParaRPr lang="fr-FR"/>
        </a:p>
      </dgm:t>
    </dgm:pt>
    <dgm:pt modelId="{607FB0F6-9D68-45C2-AE94-010EF038B3FE}" type="sibTrans" cxnId="{799523B2-3F3E-433D-B8BE-4DE513B50AEB}">
      <dgm:prSet/>
      <dgm:spPr/>
      <dgm:t>
        <a:bodyPr/>
        <a:lstStyle/>
        <a:p>
          <a:endParaRPr lang="fr-FR"/>
        </a:p>
      </dgm:t>
    </dgm:pt>
    <dgm:pt modelId="{67DFA3FE-BE89-4ED0-957F-7991A9185B59}">
      <dgm:prSet phldrT="[Texte]" custT="1"/>
      <dgm:spPr/>
      <dgm:t>
        <a:bodyPr/>
        <a:lstStyle/>
        <a:p>
          <a:r>
            <a:rPr lang="fr-FR" sz="1400" dirty="0" smtClean="0"/>
            <a:t> Participants :  </a:t>
          </a:r>
          <a:r>
            <a:rPr lang="fr-FR" sz="1400" b="1" dirty="0" smtClean="0"/>
            <a:t>Terra Maris</a:t>
          </a:r>
          <a:r>
            <a:rPr lang="fr-FR" sz="1400" dirty="0" smtClean="0"/>
            <a:t>, LETG</a:t>
          </a:r>
          <a:endParaRPr lang="fr-FR" sz="1400" dirty="0"/>
        </a:p>
      </dgm:t>
    </dgm:pt>
    <dgm:pt modelId="{3254F2CE-9C19-43BB-A4A8-036BDA93BC0E}" type="parTrans" cxnId="{34743603-261D-483E-A47D-7B3741FF5831}">
      <dgm:prSet/>
      <dgm:spPr/>
      <dgm:t>
        <a:bodyPr/>
        <a:lstStyle/>
        <a:p>
          <a:endParaRPr lang="fr-FR"/>
        </a:p>
      </dgm:t>
    </dgm:pt>
    <dgm:pt modelId="{9E216C30-8AF3-4A21-B738-E4AA66954EE1}" type="sibTrans" cxnId="{34743603-261D-483E-A47D-7B3741FF5831}">
      <dgm:prSet/>
      <dgm:spPr/>
      <dgm:t>
        <a:bodyPr/>
        <a:lstStyle/>
        <a:p>
          <a:endParaRPr lang="fr-FR"/>
        </a:p>
      </dgm:t>
    </dgm:pt>
    <dgm:pt modelId="{A627408A-3B63-434F-A730-FD753D106AC0}" type="pres">
      <dgm:prSet presAssocID="{AD24A786-035D-4CAC-B097-0AB2AD0C9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D2A6F35-D08D-4C58-A521-15288AA94E05}" type="pres">
      <dgm:prSet presAssocID="{49B07A16-0484-4127-B280-8D6B762AF302}" presName="linNode" presStyleCnt="0"/>
      <dgm:spPr/>
    </dgm:pt>
    <dgm:pt modelId="{C84A4030-20FA-497A-816E-38E8F27699BE}" type="pres">
      <dgm:prSet presAssocID="{49B07A16-0484-4127-B280-8D6B762AF302}" presName="parentText" presStyleLbl="node1" presStyleIdx="0" presStyleCnt="3" custScaleX="919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B89F9-F2A7-4E69-A52F-96945352A165}" type="pres">
      <dgm:prSet presAssocID="{49B07A16-0484-4127-B280-8D6B762AF302}" presName="descendantText" presStyleLbl="alignAccFollowNode1" presStyleIdx="0" presStyleCnt="3" custScaleY="923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02A024-AF05-4C49-9167-3527AF795699}" type="pres">
      <dgm:prSet presAssocID="{153DA717-3E32-4203-A4EA-356D3BEF412A}" presName="sp" presStyleCnt="0"/>
      <dgm:spPr/>
    </dgm:pt>
    <dgm:pt modelId="{AD6E7DB0-F842-4943-8A5A-423645826714}" type="pres">
      <dgm:prSet presAssocID="{28BA7403-D95D-43EA-8278-91315AD283D9}" presName="linNode" presStyleCnt="0"/>
      <dgm:spPr/>
    </dgm:pt>
    <dgm:pt modelId="{B22F97D9-B822-420E-8310-C81D9C35C006}" type="pres">
      <dgm:prSet presAssocID="{28BA7403-D95D-43EA-8278-91315AD283D9}" presName="parentText" presStyleLbl="node1" presStyleIdx="1" presStyleCnt="3" custScaleX="919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7F4122-1B4A-460F-8E0F-3BBA264760D2}" type="pres">
      <dgm:prSet presAssocID="{28BA7403-D95D-43EA-8278-91315AD283D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CCBA68-6142-4FA7-8F88-9DEE92076BD2}" type="pres">
      <dgm:prSet presAssocID="{56599307-24A7-4B80-8335-374FAB49424A}" presName="sp" presStyleCnt="0"/>
      <dgm:spPr/>
    </dgm:pt>
    <dgm:pt modelId="{9F37C475-B1B2-411C-859A-A4224086C7DA}" type="pres">
      <dgm:prSet presAssocID="{6FEF4C91-90FC-4193-AF61-76377B218D52}" presName="linNode" presStyleCnt="0"/>
      <dgm:spPr/>
    </dgm:pt>
    <dgm:pt modelId="{59105BDB-A746-4D7E-A059-C71145F5FA41}" type="pres">
      <dgm:prSet presAssocID="{6FEF4C91-90FC-4193-AF61-76377B218D52}" presName="parentText" presStyleLbl="node1" presStyleIdx="2" presStyleCnt="3" custScaleX="9191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4E4ED2-C24D-4EF3-BC82-8682ECB72966}" type="pres">
      <dgm:prSet presAssocID="{6FEF4C91-90FC-4193-AF61-76377B218D52}" presName="descendantText" presStyleLbl="alignAccFollowNode1" presStyleIdx="2" presStyleCnt="3" custScaleY="961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A8FA4B-8684-4133-84F7-80BA71A8D98C}" srcId="{49B07A16-0484-4127-B280-8D6B762AF302}" destId="{9B9F0907-9A24-4417-A195-93A0220D37DD}" srcOrd="0" destOrd="0" parTransId="{4A25B4A1-7EE1-46A4-913F-322CC913FD7A}" sibTransId="{DDF5BF1F-188E-4D7E-B690-C6500188C7F5}"/>
    <dgm:cxn modelId="{88AE617E-B25F-45DA-8CCA-832A855C510C}" srcId="{AD24A786-035D-4CAC-B097-0AB2AD0C930F}" destId="{49B07A16-0484-4127-B280-8D6B762AF302}" srcOrd="0" destOrd="0" parTransId="{61C5072E-97CD-476D-912B-F7B848F0364A}" sibTransId="{153DA717-3E32-4203-A4EA-356D3BEF412A}"/>
    <dgm:cxn modelId="{28FFC1DC-E075-4867-BFC4-DC11DDA23CC4}" type="presOf" srcId="{03206DB8-F9F4-42DF-A4B2-14DD3224DE45}" destId="{2F7F4122-1B4A-460F-8E0F-3BBA264760D2}" srcOrd="0" destOrd="0" presId="urn:microsoft.com/office/officeart/2005/8/layout/vList5"/>
    <dgm:cxn modelId="{E7B97AD2-8216-4561-BF8B-91D6A65F607F}" type="presOf" srcId="{AD24A786-035D-4CAC-B097-0AB2AD0C930F}" destId="{A627408A-3B63-434F-A730-FD753D106AC0}" srcOrd="0" destOrd="0" presId="urn:microsoft.com/office/officeart/2005/8/layout/vList5"/>
    <dgm:cxn modelId="{B79C56AB-25B3-437E-A3BC-F976FB39283D}" type="presOf" srcId="{9B9F0907-9A24-4417-A195-93A0220D37DD}" destId="{9EDB89F9-F2A7-4E69-A52F-96945352A165}" srcOrd="0" destOrd="0" presId="urn:microsoft.com/office/officeart/2005/8/layout/vList5"/>
    <dgm:cxn modelId="{1E3E252A-B596-4EB9-95E4-2939BAF202A2}" srcId="{28BA7403-D95D-43EA-8278-91315AD283D9}" destId="{97204A01-E51A-4891-9376-6FC1CF918DDD}" srcOrd="1" destOrd="0" parTransId="{A818D86F-7B85-4841-98C4-CFCE821A51FB}" sibTransId="{D6EA6DBE-A9ED-477B-81C4-7F9EE0C4DA89}"/>
    <dgm:cxn modelId="{96664F6E-4AA8-47F0-A9C1-DD537A5D9121}" type="presOf" srcId="{6FEF4C91-90FC-4193-AF61-76377B218D52}" destId="{59105BDB-A746-4D7E-A059-C71145F5FA41}" srcOrd="0" destOrd="0" presId="urn:microsoft.com/office/officeart/2005/8/layout/vList5"/>
    <dgm:cxn modelId="{78EF1C7D-5C51-4DCE-BF7D-DD8573418514}" type="presOf" srcId="{0FC21290-DA67-4BCB-A3D2-8942D63FAA91}" destId="{2E4E4ED2-C24D-4EF3-BC82-8682ECB72966}" srcOrd="0" destOrd="0" presId="urn:microsoft.com/office/officeart/2005/8/layout/vList5"/>
    <dgm:cxn modelId="{BFB4140A-3025-4CDD-8307-5037941F0453}" srcId="{28BA7403-D95D-43EA-8278-91315AD283D9}" destId="{03206DB8-F9F4-42DF-A4B2-14DD3224DE45}" srcOrd="0" destOrd="0" parTransId="{DA8B22BB-C665-4ACC-A096-3320787542D8}" sibTransId="{90BEC52D-F598-485F-B9A4-0B63C6018F02}"/>
    <dgm:cxn modelId="{25C93A3E-3EDB-42A5-A938-36735FD46E8E}" srcId="{49B07A16-0484-4127-B280-8D6B762AF302}" destId="{EAE31376-265D-47F2-ADBA-C9F32117657E}" srcOrd="1" destOrd="0" parTransId="{88F734DD-1B95-4FF0-8DFB-FDF98B6FD433}" sibTransId="{789C821D-3DA2-47ED-B9CD-0A40011307D2}"/>
    <dgm:cxn modelId="{46FB0265-525B-4FA6-A139-A7AF77F25D94}" srcId="{AD24A786-035D-4CAC-B097-0AB2AD0C930F}" destId="{6FEF4C91-90FC-4193-AF61-76377B218D52}" srcOrd="2" destOrd="0" parTransId="{B50274D7-1DDF-4403-AC7C-3B18678F1E95}" sibTransId="{CEF3C132-7B29-4370-9417-1DAD281F6125}"/>
    <dgm:cxn modelId="{06F13476-1FCA-466C-A894-10C1CF7548F7}" type="presOf" srcId="{97204A01-E51A-4891-9376-6FC1CF918DDD}" destId="{2F7F4122-1B4A-460F-8E0F-3BBA264760D2}" srcOrd="0" destOrd="1" presId="urn:microsoft.com/office/officeart/2005/8/layout/vList5"/>
    <dgm:cxn modelId="{4F4CD07E-E45E-42C9-AE66-CCCB0EABDFA7}" type="presOf" srcId="{EAE31376-265D-47F2-ADBA-C9F32117657E}" destId="{9EDB89F9-F2A7-4E69-A52F-96945352A165}" srcOrd="0" destOrd="1" presId="urn:microsoft.com/office/officeart/2005/8/layout/vList5"/>
    <dgm:cxn modelId="{FB5ED9F4-43B4-4546-94C0-873BD6B02B5A}" type="presOf" srcId="{49B07A16-0484-4127-B280-8D6B762AF302}" destId="{C84A4030-20FA-497A-816E-38E8F27699BE}" srcOrd="0" destOrd="0" presId="urn:microsoft.com/office/officeart/2005/8/layout/vList5"/>
    <dgm:cxn modelId="{17807392-7D13-44D0-A9BA-A2ACA21D0046}" type="presOf" srcId="{67DFA3FE-BE89-4ED0-957F-7991A9185B59}" destId="{2E4E4ED2-C24D-4EF3-BC82-8682ECB72966}" srcOrd="0" destOrd="1" presId="urn:microsoft.com/office/officeart/2005/8/layout/vList5"/>
    <dgm:cxn modelId="{34743603-261D-483E-A47D-7B3741FF5831}" srcId="{6FEF4C91-90FC-4193-AF61-76377B218D52}" destId="{67DFA3FE-BE89-4ED0-957F-7991A9185B59}" srcOrd="1" destOrd="0" parTransId="{3254F2CE-9C19-43BB-A4A8-036BDA93BC0E}" sibTransId="{9E216C30-8AF3-4A21-B738-E4AA66954EE1}"/>
    <dgm:cxn modelId="{799523B2-3F3E-433D-B8BE-4DE513B50AEB}" srcId="{6FEF4C91-90FC-4193-AF61-76377B218D52}" destId="{0FC21290-DA67-4BCB-A3D2-8942D63FAA91}" srcOrd="0" destOrd="0" parTransId="{4B3F3CCB-3D98-44C1-BBAE-79AE8182EEDC}" sibTransId="{607FB0F6-9D68-45C2-AE94-010EF038B3FE}"/>
    <dgm:cxn modelId="{3257ED31-77E6-4E95-9835-69E27CF51848}" type="presOf" srcId="{28BA7403-D95D-43EA-8278-91315AD283D9}" destId="{B22F97D9-B822-420E-8310-C81D9C35C006}" srcOrd="0" destOrd="0" presId="urn:microsoft.com/office/officeart/2005/8/layout/vList5"/>
    <dgm:cxn modelId="{45D0F421-EC67-437B-8C9C-812CDD20716B}" srcId="{AD24A786-035D-4CAC-B097-0AB2AD0C930F}" destId="{28BA7403-D95D-43EA-8278-91315AD283D9}" srcOrd="1" destOrd="0" parTransId="{A79B1037-9EC6-413A-8FD2-9C7917CAFD7E}" sibTransId="{56599307-24A7-4B80-8335-374FAB49424A}"/>
    <dgm:cxn modelId="{596EF933-FD93-47D8-A8EE-CFD2810467AA}" type="presParOf" srcId="{A627408A-3B63-434F-A730-FD753D106AC0}" destId="{DD2A6F35-D08D-4C58-A521-15288AA94E05}" srcOrd="0" destOrd="0" presId="urn:microsoft.com/office/officeart/2005/8/layout/vList5"/>
    <dgm:cxn modelId="{21B1069E-4896-4C95-8343-7C187E0E1CE7}" type="presParOf" srcId="{DD2A6F35-D08D-4C58-A521-15288AA94E05}" destId="{C84A4030-20FA-497A-816E-38E8F27699BE}" srcOrd="0" destOrd="0" presId="urn:microsoft.com/office/officeart/2005/8/layout/vList5"/>
    <dgm:cxn modelId="{84566BA1-391F-4205-A0DF-41C70D98E32D}" type="presParOf" srcId="{DD2A6F35-D08D-4C58-A521-15288AA94E05}" destId="{9EDB89F9-F2A7-4E69-A52F-96945352A165}" srcOrd="1" destOrd="0" presId="urn:microsoft.com/office/officeart/2005/8/layout/vList5"/>
    <dgm:cxn modelId="{90547D4B-63FC-47BA-8C60-9B5D3155D092}" type="presParOf" srcId="{A627408A-3B63-434F-A730-FD753D106AC0}" destId="{7B02A024-AF05-4C49-9167-3527AF795699}" srcOrd="1" destOrd="0" presId="urn:microsoft.com/office/officeart/2005/8/layout/vList5"/>
    <dgm:cxn modelId="{D70967BB-F0CB-4FFB-9F61-74261385A8FC}" type="presParOf" srcId="{A627408A-3B63-434F-A730-FD753D106AC0}" destId="{AD6E7DB0-F842-4943-8A5A-423645826714}" srcOrd="2" destOrd="0" presId="urn:microsoft.com/office/officeart/2005/8/layout/vList5"/>
    <dgm:cxn modelId="{3ED336A4-9EB2-4C88-BF7F-7D1984FF0BDD}" type="presParOf" srcId="{AD6E7DB0-F842-4943-8A5A-423645826714}" destId="{B22F97D9-B822-420E-8310-C81D9C35C006}" srcOrd="0" destOrd="0" presId="urn:microsoft.com/office/officeart/2005/8/layout/vList5"/>
    <dgm:cxn modelId="{0E06DECA-9E1C-4226-B7D1-4DCB2557ED76}" type="presParOf" srcId="{AD6E7DB0-F842-4943-8A5A-423645826714}" destId="{2F7F4122-1B4A-460F-8E0F-3BBA264760D2}" srcOrd="1" destOrd="0" presId="urn:microsoft.com/office/officeart/2005/8/layout/vList5"/>
    <dgm:cxn modelId="{7659FAE0-8C39-4640-B8DB-5EC2CC909C7F}" type="presParOf" srcId="{A627408A-3B63-434F-A730-FD753D106AC0}" destId="{56CCBA68-6142-4FA7-8F88-9DEE92076BD2}" srcOrd="3" destOrd="0" presId="urn:microsoft.com/office/officeart/2005/8/layout/vList5"/>
    <dgm:cxn modelId="{FF8450A2-1DC5-4DD1-A649-9F79822C282B}" type="presParOf" srcId="{A627408A-3B63-434F-A730-FD753D106AC0}" destId="{9F37C475-B1B2-411C-859A-A4224086C7DA}" srcOrd="4" destOrd="0" presId="urn:microsoft.com/office/officeart/2005/8/layout/vList5"/>
    <dgm:cxn modelId="{7ACCD954-C0C3-4C90-AF8E-B1B146B7361B}" type="presParOf" srcId="{9F37C475-B1B2-411C-859A-A4224086C7DA}" destId="{59105BDB-A746-4D7E-A059-C71145F5FA41}" srcOrd="0" destOrd="0" presId="urn:microsoft.com/office/officeart/2005/8/layout/vList5"/>
    <dgm:cxn modelId="{BE671DC1-CDEA-4893-B11C-E5AD96111BD6}" type="presParOf" srcId="{9F37C475-B1B2-411C-859A-A4224086C7DA}" destId="{2E4E4ED2-C24D-4EF3-BC82-8682ECB729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B89F9-F2A7-4E69-A52F-96945352A165}">
      <dsp:nvSpPr>
        <dsp:cNvPr id="0" name=""/>
        <dsp:cNvSpPr/>
      </dsp:nvSpPr>
      <dsp:spPr>
        <a:xfrm rot="5400000">
          <a:off x="4816533" y="-1917866"/>
          <a:ext cx="908897" cy="506936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Apports de connaissances relatives au déroulement spatio-temporel de l’activité de pêche à la drague.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 </a:t>
          </a:r>
          <a:r>
            <a:rPr lang="fr-FR" sz="1400" kern="1200" dirty="0" smtClean="0"/>
            <a:t>Participants :  LETG,  </a:t>
          </a:r>
          <a:r>
            <a:rPr lang="fr-FR" sz="1400" b="1" kern="1200" dirty="0" smtClean="0"/>
            <a:t>CDPMEM29</a:t>
          </a:r>
          <a:r>
            <a:rPr lang="fr-FR" sz="1400" kern="1200" dirty="0" smtClean="0"/>
            <a:t>, </a:t>
          </a:r>
          <a:r>
            <a:rPr lang="fr-FR" sz="1400" kern="1200" dirty="0" err="1" smtClean="0"/>
            <a:t>IRENaV</a:t>
          </a:r>
          <a:endParaRPr lang="fr-FR" sz="1400" kern="1200" dirty="0"/>
        </a:p>
      </dsp:txBody>
      <dsp:txXfrm rot="-5400000">
        <a:off x="2736301" y="206735"/>
        <a:ext cx="5024994" cy="820159"/>
      </dsp:txXfrm>
    </dsp:sp>
    <dsp:sp modelId="{C84A4030-20FA-497A-816E-38E8F27699BE}">
      <dsp:nvSpPr>
        <dsp:cNvPr id="0" name=""/>
        <dsp:cNvSpPr/>
      </dsp:nvSpPr>
      <dsp:spPr>
        <a:xfrm>
          <a:off x="115215" y="1863"/>
          <a:ext cx="2621085" cy="12299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1"/>
            </a:spcAft>
          </a:pPr>
          <a:r>
            <a:rPr lang="fr-FR" sz="1800" kern="1200" dirty="0" smtClean="0"/>
            <a:t> 1 - Pêche à la drague en Rade de Brest                                      </a:t>
          </a:r>
          <a:r>
            <a:rPr lang="fr-FR" sz="1800" kern="1200" dirty="0" smtClean="0">
              <a:solidFill>
                <a:schemeClr val="accent4"/>
              </a:solidFill>
            </a:rPr>
            <a:t>.</a:t>
          </a:r>
          <a:r>
            <a:rPr lang="fr-FR" sz="1200" kern="1200" dirty="0" smtClean="0"/>
            <a:t>(hiver 2014 – printemps 2015)                               </a:t>
          </a:r>
          <a:endParaRPr lang="fr-FR" sz="1200" kern="1200" dirty="0"/>
        </a:p>
      </dsp:txBody>
      <dsp:txXfrm>
        <a:off x="175254" y="61902"/>
        <a:ext cx="2501007" cy="1109824"/>
      </dsp:txXfrm>
    </dsp:sp>
    <dsp:sp modelId="{2F7F4122-1B4A-460F-8E0F-3BBA264760D2}">
      <dsp:nvSpPr>
        <dsp:cNvPr id="0" name=""/>
        <dsp:cNvSpPr/>
      </dsp:nvSpPr>
      <dsp:spPr>
        <a:xfrm rot="5400000">
          <a:off x="4779021" y="-626469"/>
          <a:ext cx="983921" cy="5069363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Pertinence et faisabilité de la méthode des impacts cumulés </a:t>
          </a:r>
          <a:r>
            <a:rPr lang="fr-FR" sz="1600" kern="1200" dirty="0" smtClean="0"/>
            <a:t>au </a:t>
          </a:r>
          <a:r>
            <a:rPr lang="fr-FR" sz="1600" kern="1200" dirty="0" smtClean="0"/>
            <a:t>sein du PNMI.</a:t>
          </a:r>
          <a:endParaRPr lang="fr-FR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Participants : LETG, </a:t>
          </a:r>
          <a:r>
            <a:rPr lang="fr-FR" sz="1400" b="1" kern="1200" dirty="0" smtClean="0"/>
            <a:t>PNMI</a:t>
          </a:r>
          <a:endParaRPr lang="fr-FR" sz="1400" b="1" kern="1200" dirty="0"/>
        </a:p>
      </dsp:txBody>
      <dsp:txXfrm rot="-5400000">
        <a:off x="2736301" y="1464282"/>
        <a:ext cx="5021332" cy="887859"/>
      </dsp:txXfrm>
    </dsp:sp>
    <dsp:sp modelId="{B22F97D9-B822-420E-8310-C81D9C35C006}">
      <dsp:nvSpPr>
        <dsp:cNvPr id="0" name=""/>
        <dsp:cNvSpPr/>
      </dsp:nvSpPr>
      <dsp:spPr>
        <a:xfrm>
          <a:off x="115215" y="1293260"/>
          <a:ext cx="2621085" cy="122990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2 - Partage de l’espace maritime en mer d’Iroise  </a:t>
          </a:r>
          <a:r>
            <a:rPr lang="fr-FR" sz="1800" kern="1200" dirty="0" smtClean="0">
              <a:solidFill>
                <a:srgbClr val="0070C0"/>
              </a:solidFill>
            </a:rPr>
            <a:t>.</a:t>
          </a:r>
          <a:r>
            <a:rPr lang="fr-FR" sz="1200" kern="1200" dirty="0" smtClean="0"/>
            <a:t>(printemps-été </a:t>
          </a:r>
          <a:r>
            <a:rPr lang="fr-FR" sz="1200" kern="1200" dirty="0" smtClean="0"/>
            <a:t>2015, 2016)</a:t>
          </a:r>
          <a:endParaRPr lang="fr-FR" sz="1200" kern="1200" dirty="0"/>
        </a:p>
      </dsp:txBody>
      <dsp:txXfrm>
        <a:off x="175254" y="1353299"/>
        <a:ext cx="2501007" cy="1109824"/>
      </dsp:txXfrm>
    </dsp:sp>
    <dsp:sp modelId="{2E4E4ED2-C24D-4EF3-BC82-8682ECB72966}">
      <dsp:nvSpPr>
        <dsp:cNvPr id="0" name=""/>
        <dsp:cNvSpPr/>
      </dsp:nvSpPr>
      <dsp:spPr>
        <a:xfrm rot="5400000">
          <a:off x="4798183" y="664927"/>
          <a:ext cx="945598" cy="5069363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Transfert des outils méthodologiques </a:t>
          </a:r>
          <a:r>
            <a:rPr lang="fr-FR" sz="1600" kern="1200" dirty="0" smtClean="0"/>
            <a:t>et des compétences et inscription </a:t>
          </a:r>
          <a:r>
            <a:rPr lang="fr-FR" sz="1600" kern="1200" dirty="0" smtClean="0"/>
            <a:t>dans une démarche R&amp;D.</a:t>
          </a:r>
          <a:endParaRPr lang="fr-FR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 Participants :  </a:t>
          </a:r>
          <a:r>
            <a:rPr lang="fr-FR" sz="1400" b="1" kern="1200" dirty="0" smtClean="0"/>
            <a:t>Terra Maris</a:t>
          </a:r>
          <a:r>
            <a:rPr lang="fr-FR" sz="1400" kern="1200" dirty="0" smtClean="0"/>
            <a:t>, LETG</a:t>
          </a:r>
          <a:endParaRPr lang="fr-FR" sz="1400" kern="1200" dirty="0"/>
        </a:p>
      </dsp:txBody>
      <dsp:txXfrm rot="-5400000">
        <a:off x="2736301" y="2772969"/>
        <a:ext cx="5023203" cy="853278"/>
      </dsp:txXfrm>
    </dsp:sp>
    <dsp:sp modelId="{59105BDB-A746-4D7E-A059-C71145F5FA41}">
      <dsp:nvSpPr>
        <dsp:cNvPr id="0" name=""/>
        <dsp:cNvSpPr/>
      </dsp:nvSpPr>
      <dsp:spPr>
        <a:xfrm>
          <a:off x="115215" y="2584658"/>
          <a:ext cx="2621085" cy="122990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3 - Valorisation, transfert et développement                       </a:t>
          </a:r>
          <a:r>
            <a:rPr lang="fr-FR" sz="1800" kern="1200" dirty="0" smtClean="0">
              <a:solidFill>
                <a:schemeClr val="accent5"/>
              </a:solidFill>
            </a:rPr>
            <a:t>.</a:t>
          </a:r>
          <a:r>
            <a:rPr lang="fr-FR" sz="1200" kern="1200" dirty="0" smtClean="0"/>
            <a:t>(automne 2015- 2016)</a:t>
          </a:r>
          <a:endParaRPr lang="fr-FR" sz="1200" kern="1200" dirty="0"/>
        </a:p>
      </dsp:txBody>
      <dsp:txXfrm>
        <a:off x="175254" y="2644697"/>
        <a:ext cx="2501007" cy="110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FE981-69BA-44CD-8F6F-A29570CFA3EC}" type="datetimeFigureOut">
              <a:rPr lang="fr-FR" smtClean="0"/>
              <a:pPr/>
              <a:t>05/04/2016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678C-AD08-4FDF-95B9-8CF4ABDD4B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94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00DFC6-B155-492B-92EF-D732B3E9E9F9}" type="slidenum">
              <a:rPr lang="fr-FR" smtClean="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fr-FR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9900" y="10156825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4173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506D3C4-403E-42BF-A9EB-24EA0A02F596}" type="slidenum">
              <a:rPr lang="fr-FR"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 defTabSz="44173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4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4173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91EE71-1103-41A0-B1EE-14EAF87F9A56}" type="slidenum">
              <a:rPr lang="fr-FR"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 defTabSz="44173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4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3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11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8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12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0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13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9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14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9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15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3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16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75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17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43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2E00-6379-44A1-B63D-40C29E6CC889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12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2E00-6379-44A1-B63D-40C29E6CC889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61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20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5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2E00-6379-44A1-B63D-40C29E6CC889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7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CDPMEM29</a:t>
            </a:r>
            <a:r>
              <a:rPr lang="fr-FR" baseline="0" dirty="0" smtClean="0"/>
              <a:t> : comité départemental des pêches maritimes et des élevages marins</a:t>
            </a:r>
          </a:p>
          <a:p>
            <a:r>
              <a:rPr lang="fr-FR" baseline="0" dirty="0" err="1" smtClean="0"/>
              <a:t>IRENaV</a:t>
            </a:r>
            <a:r>
              <a:rPr lang="fr-FR" baseline="0" dirty="0" smtClean="0"/>
              <a:t> : Institut de recherche de l’école navale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8E61-A525-48B8-8F0C-2C13CA8DFF2A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14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8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9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8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2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9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6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36F55-C5B5-4C19-9670-9EFFA860B805}" type="slidenum">
              <a:rPr lang="fr-FR" sz="1200">
                <a:solidFill>
                  <a:srgbClr val="000000"/>
                </a:solidFill>
              </a:rPr>
              <a:pPr/>
              <a:t>10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44538"/>
            <a:ext cx="4483100" cy="33623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105" y="4488995"/>
            <a:ext cx="4982097" cy="4468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81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3BC5-A83F-4086-BBA0-9F53ED143919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3034-3555-493A-98F6-E91CBE6314C3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69-D227-4E54-B070-140A13910FCC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6F05-04E8-4B34-A257-CB7A79D3FB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22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3DE6-3D39-4B89-8310-45680DA46F6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C9415-D40D-4557-BA98-21EBC9EFC0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2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C269-555F-4BD3-9451-FDA44851F495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6DE9-5384-4704-BE44-730AA6B7DB15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29C0-BFC6-467F-8049-374F2F65EF0B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55DC-CD08-4CA6-B4B3-BEA392038FCE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21354-1059-4C99-A0D6-612F0F8C9AB3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204A-F37B-4F8D-A490-35A5A2CDD95A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9CAE-7926-4B42-AF8C-C6E7E0F7888F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F6F4-B41D-4331-AB3B-58C3741D4D15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1A6B-7E62-438C-935D-1D01B2D8F154}" type="datetime1">
              <a:rPr lang="fr-FR" smtClean="0"/>
              <a:pPr/>
              <a:t>05/04/2016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028B-F013-43CB-9CC8-5C6D31CD04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32"/>
            <a:ext cx="8218080" cy="1134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18080" cy="451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762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6485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529" tIns="40767" rIns="81529" bIns="40767" anchor="ctr"/>
          <a:lstStyle/>
          <a:p>
            <a:pPr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633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529" tIns="40767" rIns="81529" bIns="40767" anchor="ctr"/>
          <a:lstStyle/>
          <a:p>
            <a:pPr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633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4880" y="6247380"/>
            <a:ext cx="2119680" cy="462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  <a:defRPr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1085348C-2261-4F6C-A563-03C7CC32373E}" type="slidenum">
              <a:rPr lang="fr-FR" smtClean="0"/>
              <a:pPr defTabSz="400699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242770" indent="-203901"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650547" indent="-203901"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058318" indent="-203901"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466096" indent="-203901" algn="ctr" defTabSz="4006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05835" indent="-305835" algn="l" defTabSz="400699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62657" indent="-254855" algn="l" defTabSz="400699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40">
          <a:solidFill>
            <a:srgbClr val="000000"/>
          </a:solidFill>
          <a:latin typeface="+mn-lt"/>
          <a:ea typeface="+mn-ea"/>
          <a:cs typeface="+mn-cs"/>
        </a:defRPr>
      </a:lvl2pPr>
      <a:lvl3pPr marL="1019421" indent="-203901" algn="l" defTabSz="400699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177">
          <a:solidFill>
            <a:srgbClr val="000000"/>
          </a:solidFill>
          <a:latin typeface="+mn-lt"/>
          <a:ea typeface="+mn-ea"/>
          <a:cs typeface="+mn-cs"/>
        </a:defRPr>
      </a:lvl3pPr>
      <a:lvl4pPr marL="1427221" indent="-203901" algn="l" defTabSz="400699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14">
          <a:solidFill>
            <a:srgbClr val="000000"/>
          </a:solidFill>
          <a:latin typeface="+mn-lt"/>
          <a:ea typeface="+mn-ea"/>
          <a:cs typeface="+mn-cs"/>
        </a:defRPr>
      </a:lvl4pPr>
      <a:lvl5pPr marL="1834997" indent="-203901" algn="l" defTabSz="400699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14">
          <a:solidFill>
            <a:srgbClr val="000000"/>
          </a:solidFill>
          <a:latin typeface="+mn-lt"/>
          <a:ea typeface="+mn-ea"/>
          <a:cs typeface="+mn-cs"/>
        </a:defRPr>
      </a:lvl5pPr>
      <a:lvl6pPr marL="2242770" indent="-203901" algn="l" defTabSz="400699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6pPr>
      <a:lvl7pPr marL="2650547" indent="-203901" algn="l" defTabSz="400699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7pPr>
      <a:lvl8pPr marL="3058318" indent="-203901" algn="l" defTabSz="400699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8pPr>
      <a:lvl9pPr marL="3466096" indent="-203901" algn="l" defTabSz="400699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07781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15547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23355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31108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38868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854431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262209" algn="l" defTabSz="815547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956F-1E5E-45DF-8985-D254FD01FE9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05/04/2016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C9415-D40D-4557-BA98-21EBC9EFC0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11" Type="http://schemas.openxmlformats.org/officeDocument/2006/relationships/hyperlink" Target="http://www-iuem.univ-brest.fr/zabri/fr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hyperlink" Target="http://portail.indigeo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226132"/>
            <a:ext cx="9144000" cy="106046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9026" tIns="49515" rIns="99026" bIns="49515" rtlCol="0" anchor="ctr"/>
          <a:lstStyle/>
          <a:p>
            <a:pPr algn="ctr" defTabSz="99095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0" y="1226132"/>
            <a:ext cx="10080625" cy="1105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fr-FR" sz="2800" b="1" dirty="0">
                <a:solidFill>
                  <a:schemeClr val="bg1"/>
                </a:solidFill>
              </a:rPr>
              <a:t>D</a:t>
            </a:r>
            <a:r>
              <a:rPr lang="fr-FR" sz="2800" dirty="0">
                <a:solidFill>
                  <a:schemeClr val="bg1"/>
                </a:solidFill>
              </a:rPr>
              <a:t>ynamiques des </a:t>
            </a:r>
            <a:r>
              <a:rPr lang="fr-FR" sz="2800" b="1" dirty="0" err="1">
                <a:solidFill>
                  <a:schemeClr val="bg1"/>
                </a:solidFill>
              </a:rPr>
              <a:t>ACT</a:t>
            </a:r>
            <a:r>
              <a:rPr lang="fr-FR" sz="2800" dirty="0" err="1">
                <a:solidFill>
                  <a:schemeClr val="bg1"/>
                </a:solidFill>
              </a:rPr>
              <a:t>ivités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m</a:t>
            </a:r>
            <a:r>
              <a:rPr lang="fr-FR" sz="2800" b="1" dirty="0" err="1">
                <a:solidFill>
                  <a:schemeClr val="bg1"/>
                </a:solidFill>
              </a:rPr>
              <a:t>ARI</a:t>
            </a:r>
            <a:r>
              <a:rPr lang="fr-FR" sz="2800" dirty="0" err="1">
                <a:solidFill>
                  <a:schemeClr val="bg1"/>
                </a:solidFill>
              </a:rPr>
              <a:t>times</a:t>
            </a:r>
            <a:r>
              <a:rPr lang="fr-FR" sz="2800" dirty="0">
                <a:solidFill>
                  <a:schemeClr val="bg1"/>
                </a:solidFill>
              </a:rPr>
              <a:t> (</a:t>
            </a:r>
            <a:r>
              <a:rPr lang="fr-FR" sz="2800" dirty="0" smtClean="0">
                <a:solidFill>
                  <a:schemeClr val="bg1"/>
                </a:solidFill>
              </a:rPr>
              <a:t>DACTARI)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72" y="2501452"/>
            <a:ext cx="86228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0954">
              <a:spcBef>
                <a:spcPct val="20000"/>
              </a:spcBef>
              <a:defRPr/>
            </a:pPr>
            <a:r>
              <a:rPr lang="fr-FR" b="1" u="sng" dirty="0">
                <a:solidFill>
                  <a:schemeClr val="accent1">
                    <a:lumMod val="75000"/>
                  </a:schemeClr>
                </a:solidFill>
              </a:rPr>
              <a:t>Equipe scientifique :  </a:t>
            </a:r>
          </a:p>
          <a:p>
            <a:pPr defTabSz="990954">
              <a:spcBef>
                <a:spcPct val="20000"/>
              </a:spcBef>
              <a:defRPr/>
            </a:pPr>
            <a:r>
              <a:rPr lang="fr-FR" sz="1700" dirty="0"/>
              <a:t>UMR LETG-Brest </a:t>
            </a:r>
            <a:endParaRPr lang="fr-FR" sz="1700" dirty="0" smtClean="0"/>
          </a:p>
          <a:p>
            <a:pPr defTabSz="990954">
              <a:spcBef>
                <a:spcPct val="20000"/>
              </a:spcBef>
              <a:defRPr/>
            </a:pPr>
            <a:r>
              <a:rPr lang="fr-FR" sz="1700" dirty="0" smtClean="0"/>
              <a:t>Institut de Recherche de l’Ecole Navale </a:t>
            </a:r>
          </a:p>
          <a:p>
            <a:pPr defTabSz="990954">
              <a:spcBef>
                <a:spcPct val="20000"/>
              </a:spcBef>
              <a:defRPr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Partenaires :</a:t>
            </a:r>
            <a:endParaRPr lang="fr-FR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defTabSz="990954">
              <a:spcBef>
                <a:spcPct val="20000"/>
              </a:spcBef>
              <a:defRPr/>
            </a:pPr>
            <a:r>
              <a:rPr lang="fr-FR" sz="1700" dirty="0" smtClean="0"/>
              <a:t>Comité </a:t>
            </a:r>
            <a:r>
              <a:rPr lang="fr-FR" sz="1700" dirty="0"/>
              <a:t>Départemental des Pêches Maritimes et des Élevages Marins du </a:t>
            </a:r>
            <a:r>
              <a:rPr lang="fr-FR" sz="1700" dirty="0" smtClean="0"/>
              <a:t>Finistère</a:t>
            </a:r>
          </a:p>
          <a:p>
            <a:pPr defTabSz="990954">
              <a:spcBef>
                <a:spcPct val="20000"/>
              </a:spcBef>
              <a:defRPr/>
            </a:pPr>
            <a:r>
              <a:rPr lang="fr-FR" sz="1700" dirty="0" smtClean="0"/>
              <a:t>Parc Naturel Marin d’Iroise</a:t>
            </a:r>
          </a:p>
          <a:p>
            <a:pPr defTabSz="990954">
              <a:spcBef>
                <a:spcPct val="20000"/>
              </a:spcBef>
              <a:defRPr/>
            </a:pPr>
            <a:r>
              <a:rPr lang="fr-FR" sz="1700" dirty="0" smtClean="0"/>
              <a:t>Entreprise Terra </a:t>
            </a:r>
            <a:r>
              <a:rPr lang="fr-FR" sz="1700" dirty="0"/>
              <a:t>Maris</a:t>
            </a:r>
          </a:p>
          <a:p>
            <a:pPr defTabSz="990954">
              <a:spcBef>
                <a:spcPct val="20000"/>
              </a:spcBef>
              <a:defRPr/>
            </a:pPr>
            <a:endParaRPr lang="fr-FR" sz="17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418789" y="116632"/>
            <a:ext cx="9049755" cy="1207993"/>
          </a:xfrm>
          <a:prstGeom prst="rect">
            <a:avLst/>
          </a:prstGeom>
          <a:noFill/>
        </p:spPr>
        <p:txBody>
          <a:bodyPr wrap="square" lIns="99026" tIns="49515" rIns="99026" bIns="49515" rtlCol="0">
            <a:spAutoFit/>
          </a:bodyPr>
          <a:lstStyle/>
          <a:p>
            <a:pPr defTabSz="99095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i="1" dirty="0" smtClean="0">
              <a:solidFill>
                <a:srgbClr val="1F497D"/>
              </a:solidFill>
              <a:latin typeface="Calibri"/>
            </a:endParaRPr>
          </a:p>
          <a:p>
            <a:pPr defTabSz="990954"/>
            <a:r>
              <a:rPr lang="fr-FR" i="1" dirty="0">
                <a:solidFill>
                  <a:srgbClr val="2C5D98"/>
                </a:solidFill>
              </a:rPr>
              <a:t>Programme « Quels littoraux pour demain ? » (</a:t>
            </a:r>
            <a:r>
              <a:rPr lang="fr-FR" i="1" dirty="0" smtClean="0">
                <a:solidFill>
                  <a:srgbClr val="2C5D98"/>
                </a:solidFill>
              </a:rPr>
              <a:t>2014-2016) </a:t>
            </a:r>
            <a:endParaRPr lang="fr-FR" i="1" dirty="0">
              <a:solidFill>
                <a:srgbClr val="2C5D98"/>
              </a:solidFill>
            </a:endParaRPr>
          </a:p>
          <a:p>
            <a:pPr defTabSz="990954"/>
            <a:r>
              <a:rPr lang="fr-FR" i="1" dirty="0" err="1" smtClean="0">
                <a:solidFill>
                  <a:srgbClr val="2C5D98"/>
                </a:solidFill>
              </a:rPr>
              <a:t>Coord</a:t>
            </a:r>
            <a:r>
              <a:rPr lang="fr-FR" i="1" dirty="0" smtClean="0">
                <a:solidFill>
                  <a:srgbClr val="2C5D98"/>
                </a:solidFill>
              </a:rPr>
              <a:t>. Françoise </a:t>
            </a:r>
            <a:r>
              <a:rPr lang="fr-FR" i="1" dirty="0">
                <a:solidFill>
                  <a:srgbClr val="2C5D98"/>
                </a:solidFill>
              </a:rPr>
              <a:t>Gourmelon (UMR LETG CNRS)</a:t>
            </a:r>
          </a:p>
          <a:p>
            <a:pPr defTabSz="990954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4" name="Image 23" descr="logo LETG Laurence Dav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918" y="5679597"/>
            <a:ext cx="732844" cy="896849"/>
          </a:xfrm>
          <a:prstGeom prst="rect">
            <a:avLst/>
          </a:prstGeom>
        </p:spPr>
      </p:pic>
      <p:pic>
        <p:nvPicPr>
          <p:cNvPr id="27" name="Image 26" descr="FD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00392" y="260181"/>
            <a:ext cx="649605" cy="668655"/>
          </a:xfrm>
          <a:prstGeom prst="rect">
            <a:avLst/>
          </a:prstGeom>
        </p:spPr>
      </p:pic>
      <p:pic>
        <p:nvPicPr>
          <p:cNvPr id="28" name="Image 27" descr="cnrs.jpg"/>
          <p:cNvPicPr>
            <a:picLocks noChangeAspect="1"/>
          </p:cNvPicPr>
          <p:nvPr/>
        </p:nvPicPr>
        <p:blipFill>
          <a:blip r:embed="rId4" cstate="print"/>
          <a:srcRect l="43307" t="126"/>
          <a:stretch>
            <a:fillRect/>
          </a:stretch>
        </p:blipFill>
        <p:spPr>
          <a:xfrm>
            <a:off x="4431667" y="6237312"/>
            <a:ext cx="342429" cy="3391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7972" y="4983266"/>
            <a:ext cx="862288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0954">
              <a:spcBef>
                <a:spcPct val="20000"/>
              </a:spcBef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Françoise Gourmelon (CNRS UMR LETG), </a:t>
            </a:r>
          </a:p>
          <a:p>
            <a:pPr algn="ctr" defTabSz="990954">
              <a:spcBef>
                <a:spcPct val="20000"/>
              </a:spcBef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Matthieu Le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Tixerant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et Damien Le Guyader (Terra Maris)</a:t>
            </a:r>
            <a:endParaRPr lang="fr-FR" sz="17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5803985"/>
            <a:ext cx="860282" cy="8666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504" y="364028"/>
            <a:ext cx="53649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9511" y="1477997"/>
            <a:ext cx="7973091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Activités de pêche à la drague en rade de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Brest: méthode </a:t>
            </a: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Identifier le métier pratiqué chaque jour par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navire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Estimer les positions supposées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en action de pêche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Identifier les zones de pêche et caractériser l’intensité de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pratique</a:t>
            </a: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Validation de la méthode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>
                <a:solidFill>
                  <a:prstClr val="white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prstClr val="white"/>
                </a:solidFill>
                <a:latin typeface="Calibri" panose="020F0502020204030204" pitchFamily="34" charset="0"/>
              </a:rPr>
              <a:t>Les données AIS, source d’informations géographiques sur les activités maritimes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189" y="3861048"/>
            <a:ext cx="5139243" cy="228111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4779" y="4128547"/>
            <a:ext cx="1235101" cy="1777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766" y="4136604"/>
            <a:ext cx="1212970" cy="1761510"/>
          </a:xfrm>
          <a:prstGeom prst="rect">
            <a:avLst/>
          </a:prstGeom>
        </p:spPr>
      </p:pic>
      <p:sp>
        <p:nvSpPr>
          <p:cNvPr id="22" name="Double flèche horizontale 21"/>
          <p:cNvSpPr/>
          <p:nvPr/>
        </p:nvSpPr>
        <p:spPr>
          <a:xfrm>
            <a:off x="1784724" y="5920381"/>
            <a:ext cx="418024" cy="12914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courbée vers le haut 22"/>
          <p:cNvSpPr/>
          <p:nvPr/>
        </p:nvSpPr>
        <p:spPr>
          <a:xfrm>
            <a:off x="4273624" y="5920381"/>
            <a:ext cx="576064" cy="129147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e haut 23"/>
          <p:cNvSpPr/>
          <p:nvPr/>
        </p:nvSpPr>
        <p:spPr>
          <a:xfrm>
            <a:off x="6804248" y="5898114"/>
            <a:ext cx="576064" cy="129147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2794478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9511" y="1477997"/>
            <a:ext cx="7973091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Activités de pêche à la drague en rade de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Brest :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méthode </a:t>
            </a: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Identifier le métier pratiqué chaque jour par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navire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Estimer les positions supposées en action de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pêche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Identifier les zones de pêche et caractériser l’intensité de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pratique</a:t>
            </a: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Validation de la méthode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>
                <a:solidFill>
                  <a:prstClr val="white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prstClr val="white"/>
                </a:solidFill>
                <a:latin typeface="Calibri" panose="020F0502020204030204" pitchFamily="34" charset="0"/>
              </a:rPr>
              <a:t>Les données AIS, source d’informations géographiques sur les activités maritimes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189" y="3861048"/>
            <a:ext cx="5139243" cy="228111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4779" y="4128547"/>
            <a:ext cx="1235101" cy="1777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766" y="4136604"/>
            <a:ext cx="1212970" cy="1761510"/>
          </a:xfrm>
          <a:prstGeom prst="rect">
            <a:avLst/>
          </a:prstGeom>
        </p:spPr>
      </p:pic>
      <p:sp>
        <p:nvSpPr>
          <p:cNvPr id="22" name="Double flèche horizontale 21"/>
          <p:cNvSpPr/>
          <p:nvPr/>
        </p:nvSpPr>
        <p:spPr>
          <a:xfrm>
            <a:off x="1784724" y="5920381"/>
            <a:ext cx="418024" cy="12914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courbée vers le haut 22"/>
          <p:cNvSpPr/>
          <p:nvPr/>
        </p:nvSpPr>
        <p:spPr>
          <a:xfrm>
            <a:off x="4273624" y="5920381"/>
            <a:ext cx="576064" cy="129147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courbée vers le haut 23"/>
          <p:cNvSpPr/>
          <p:nvPr/>
        </p:nvSpPr>
        <p:spPr>
          <a:xfrm>
            <a:off x="6804248" y="5898114"/>
            <a:ext cx="576064" cy="129147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616109" y="1983047"/>
            <a:ext cx="1319447" cy="19879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Interactions </a:t>
            </a:r>
            <a:endParaRPr lang="fr-FR" sz="1600" dirty="0" smtClean="0"/>
          </a:p>
          <a:p>
            <a:pPr algn="ctr"/>
            <a:r>
              <a:rPr lang="fr-FR" sz="1600" dirty="0" smtClean="0"/>
              <a:t>avec </a:t>
            </a:r>
            <a:r>
              <a:rPr lang="fr-FR" sz="1600" dirty="0"/>
              <a:t>le Comité </a:t>
            </a:r>
            <a:endParaRPr lang="fr-FR" sz="1600" dirty="0" smtClean="0"/>
          </a:p>
          <a:p>
            <a:pPr algn="ctr"/>
            <a:r>
              <a:rPr lang="fr-FR" sz="1600" dirty="0" smtClean="0"/>
              <a:t>des Pêches</a:t>
            </a:r>
            <a:endParaRPr lang="fr-FR" sz="16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67000" y="1999090"/>
            <a:ext cx="512913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71812" y="3107164"/>
            <a:ext cx="6494607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67000" y="3643596"/>
            <a:ext cx="275287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>
            <a:stCxn id="18" idx="3"/>
          </p:cNvCxnSpPr>
          <p:nvPr/>
        </p:nvCxnSpPr>
        <p:spPr>
          <a:xfrm>
            <a:off x="7166419" y="3287184"/>
            <a:ext cx="469806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419872" y="3821398"/>
            <a:ext cx="4214221" cy="193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5796136" y="2165666"/>
            <a:ext cx="1837957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889760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6" y="1699686"/>
            <a:ext cx="7077248" cy="4825658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9511" y="1477997"/>
            <a:ext cx="6768753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4"/>
              </a:buBlip>
              <a:defRPr/>
            </a:pP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Activités de pêche à la drague en rade de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Brest :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résultats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>
                <a:solidFill>
                  <a:prstClr val="white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prstClr val="white"/>
                </a:solidFill>
                <a:latin typeface="Calibri" panose="020F0502020204030204" pitchFamily="34" charset="0"/>
              </a:rPr>
              <a:t>Les données AIS, source d’informations géographiques sur les activités maritimes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33376" y="6417691"/>
            <a:ext cx="701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Effort d’activité mensuel pour le métier de la drague à la coquille Saint-Jacques en 2011-2012.</a:t>
            </a:r>
          </a:p>
        </p:txBody>
      </p:sp>
    </p:spTree>
    <p:extLst>
      <p:ext uri="{BB962C8B-B14F-4D97-AF65-F5344CB8AC3E}">
        <p14:creationId xmlns:p14="http://schemas.microsoft.com/office/powerpoint/2010/main" val="743738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29931"/>
            <a:ext cx="7978226" cy="3501555"/>
          </a:xfrm>
          <a:prstGeom prst="rect">
            <a:avLst/>
          </a:prstGeom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9511" y="1477997"/>
            <a:ext cx="7973091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4"/>
              </a:buBlip>
              <a:defRPr/>
            </a:pP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Activités de pêche à la drague en rade de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Brest :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résultats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>
                <a:solidFill>
                  <a:prstClr val="white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prstClr val="white"/>
                </a:solidFill>
                <a:latin typeface="Calibri" panose="020F0502020204030204" pitchFamily="34" charset="0"/>
              </a:rPr>
              <a:t>Les données AIS, source d’informations géographiques sur les activités maritimes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6063" y="5589240"/>
            <a:ext cx="634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Effort d’activité </a:t>
            </a:r>
            <a:r>
              <a:rPr lang="fr-FR" sz="1400" dirty="0" smtClean="0"/>
              <a:t>pour </a:t>
            </a:r>
            <a:r>
              <a:rPr lang="fr-FR" sz="1400" dirty="0"/>
              <a:t>le métier de la drague à la coquille Saint-Jacques en </a:t>
            </a:r>
            <a:r>
              <a:rPr lang="fr-FR" sz="1400" dirty="0" smtClean="0"/>
              <a:t>2011-2012 </a:t>
            </a:r>
          </a:p>
          <a:p>
            <a:pPr algn="ctr"/>
            <a:r>
              <a:rPr lang="fr-FR" sz="1400" dirty="0" smtClean="0"/>
              <a:t>(A: effort continu; B: effort cumulé par zone).</a:t>
            </a: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3568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860032" y="2132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2197072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7558" y="1283608"/>
            <a:ext cx="8424936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Impacts cumulés</a:t>
            </a:r>
            <a:endParaRPr lang="fr-FR" sz="20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L’approche par les impacts cumulés mobilise une </a:t>
            </a:r>
            <a:r>
              <a:rPr lang="fr-FR" b="1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méthode d’analyse spatiale et quantitative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visant à estimer </a:t>
            </a:r>
            <a:r>
              <a:rPr lang="fr-FR" b="1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les impacts potentiels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comme étant la résultante de pressions anthropiques s’exerçant sur des composantes de l'écosystème (Halpern </a:t>
            </a:r>
            <a:r>
              <a:rPr lang="fr-FR" i="1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et al.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, 2007 et 2008).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endParaRPr lang="fr-FR" sz="17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7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Volet 2 – </a:t>
            </a:r>
          </a:p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Impacts cumulés : </a:t>
            </a: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étude exploratoire sur le </a:t>
            </a: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Parc Naturel Marin d’Iroise</a:t>
            </a:r>
            <a:endParaRPr lang="fr-FR" sz="2000" b="1" i="1" spc="100" dirty="0">
              <a:solidFill>
                <a:schemeClr val="bg1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  <p:pic>
        <p:nvPicPr>
          <p:cNvPr id="11" name="Picture 2" descr="http://neptune.nceas.ucsb.edu/cumimpacts2008/models/model/jpg/model_high_r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66" y="2896563"/>
            <a:ext cx="5359916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-284735" y="5889366"/>
            <a:ext cx="9144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fr-FR" sz="1400" dirty="0"/>
              <a:t>Modèle global des impacts cumulés sur les écosystèmes marins </a:t>
            </a:r>
            <a:r>
              <a:rPr lang="fr-FR" sz="1400" dirty="0" smtClean="0"/>
              <a:t>(</a:t>
            </a:r>
            <a:r>
              <a:rPr lang="fr-FR" sz="1400" dirty="0"/>
              <a:t>Halpern </a:t>
            </a:r>
            <a:r>
              <a:rPr lang="fr-FR" sz="1400" i="1" dirty="0"/>
              <a:t>et al</a:t>
            </a:r>
            <a:r>
              <a:rPr lang="fr-FR" sz="1400" dirty="0"/>
              <a:t>., </a:t>
            </a:r>
            <a:r>
              <a:rPr lang="fr-FR" sz="1400" dirty="0" smtClean="0"/>
              <a:t>2007)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95271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1477997"/>
            <a:ext cx="6984776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Le </a:t>
            </a: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calcul des impacts cumulés sur le territoire du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PNMI est-il :</a:t>
            </a:r>
            <a:endParaRPr lang="fr-FR" sz="20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pertinent à cette échelle?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réalisable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?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sous-quelles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conditions?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defRPr/>
            </a:pPr>
            <a:endParaRPr lang="fr-FR" sz="17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Méthode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Inventaire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des pressions exercées par les activités anthropiques sur les composantes de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l’écosystème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	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 à dires d’experts (tenue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 2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ateliers)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Identification de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l’information géographique relative aux activités anthropiques et aux composantes de l’écosystème </a:t>
            </a:r>
            <a:endParaRPr lang="fr-FR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433388" lv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	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depuis des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plateformes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nationales / à dires d’experts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	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7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="1" i="1" spc="100" dirty="0">
              <a:solidFill>
                <a:schemeClr val="bg1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035818" y="4437112"/>
            <a:ext cx="144016" cy="12459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1035818" y="5517232"/>
            <a:ext cx="144016" cy="12459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7025" y="66332"/>
            <a:ext cx="8344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Volet 2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Impacts cumulés : étude exploratoire sur le Parc Naturel Marin d’Iroise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74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1477997"/>
            <a:ext cx="6984776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Le calcul </a:t>
            </a: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des impacts cumulés sur le territoire du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PNMI est-il :</a:t>
            </a:r>
            <a:endParaRPr lang="fr-FR" sz="20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pertinent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à cette échelle?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réalisable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?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s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ous-quelles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conditions?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defRPr/>
            </a:pPr>
            <a:endParaRPr lang="fr-FR" sz="17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defRPr/>
            </a:pPr>
            <a:endParaRPr lang="fr-FR" sz="17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Méthode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Inventaire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des pressions exercées par les activités anthropiques sur les composantes de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l’écosystème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	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 à dires d’experts (tenue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 2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ateliers)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Identification de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l’information géographique relative aux activités anthropiques et aux composantes de l’écosystème </a:t>
            </a:r>
            <a:endParaRPr lang="fr-FR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433388" lv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	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depuis des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plateformes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nationales / à dires d’experts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	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7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Volet 2 – </a:t>
            </a:r>
          </a:p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Impacts cumulés : étude exploratoire sur le Parc Naturel Marin d’Iroise</a:t>
            </a:r>
            <a:endParaRPr lang="fr-FR" sz="2000" b="1" i="1" spc="100" dirty="0">
              <a:solidFill>
                <a:schemeClr val="bg1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="1" i="1" spc="100" dirty="0">
              <a:solidFill>
                <a:schemeClr val="bg1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043608" y="4793595"/>
            <a:ext cx="144016" cy="12459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1043608" y="5899559"/>
            <a:ext cx="144016" cy="12459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7626549" y="3879303"/>
            <a:ext cx="1385054" cy="19879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Interactions </a:t>
            </a:r>
            <a:endParaRPr lang="fr-FR" sz="1600" dirty="0" smtClean="0"/>
          </a:p>
          <a:p>
            <a:pPr algn="ctr"/>
            <a:r>
              <a:rPr lang="fr-FR" sz="1600" dirty="0" smtClean="0"/>
              <a:t>avec </a:t>
            </a:r>
            <a:r>
              <a:rPr lang="fr-FR" sz="1600" dirty="0"/>
              <a:t>le </a:t>
            </a:r>
            <a:r>
              <a:rPr lang="fr-FR" sz="1600" dirty="0" smtClean="0"/>
              <a:t>PNMI</a:t>
            </a:r>
          </a:p>
          <a:p>
            <a:pPr algn="ctr"/>
            <a:r>
              <a:rPr lang="fr-FR" sz="1600" dirty="0" smtClean="0"/>
              <a:t>et</a:t>
            </a:r>
          </a:p>
          <a:p>
            <a:pPr algn="ctr"/>
            <a:r>
              <a:rPr lang="fr-FR" sz="1600" dirty="0" err="1" smtClean="0"/>
              <a:t>Océanopolis</a:t>
            </a:r>
            <a:endParaRPr lang="fr-FR" sz="1600" dirty="0"/>
          </a:p>
        </p:txBody>
      </p:sp>
      <p:cxnSp>
        <p:nvCxnSpPr>
          <p:cNvPr id="21" name="Connecteur droit avec flèche 20"/>
          <p:cNvCxnSpPr>
            <a:stCxn id="23" idx="3"/>
          </p:cNvCxnSpPr>
          <p:nvPr/>
        </p:nvCxnSpPr>
        <p:spPr>
          <a:xfrm>
            <a:off x="6947182" y="4268109"/>
            <a:ext cx="678285" cy="1067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164288" y="5301208"/>
            <a:ext cx="451821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610478" y="3953041"/>
            <a:ext cx="6336704" cy="6301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631332" y="5027612"/>
            <a:ext cx="6522516" cy="737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63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1477997"/>
            <a:ext cx="8832090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Pertinence à l’échelle d’une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AMP :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un </a:t>
            </a: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intérêt mitigé pour le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PMNI</a:t>
            </a:r>
            <a:endParaRPr lang="fr-FR" sz="20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Privilégie des approches sectorielles ciblées sur les enjeux les plus importants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Néanmoins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un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intérêt pour la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conception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d’un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modèle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intégrant des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tendances/scénarios</a:t>
            </a:r>
            <a:endParaRPr lang="fr-FR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2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Faisabilité :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 </a:t>
            </a: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nombreuses lacunes  en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termes</a:t>
            </a:r>
          </a:p>
          <a:p>
            <a:pPr marL="719138" lvl="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connaissances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fondamentales et de disponibilité en information géographique</a:t>
            </a:r>
          </a:p>
          <a:p>
            <a:pPr marL="433388" lv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2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Du dires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d’experts au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modèle :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représentation du système « Activités/Pressions/Composantes </a:t>
            </a: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l’écosystème » (en cours)</a:t>
            </a:r>
            <a:endParaRPr lang="fr-FR" sz="20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lvl="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Hiérarchisation/normalisation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(typologie DCSMM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)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Représentation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sous forme de graphes au sein d’un outil d’analyse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exploratoire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Vers une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alternative a-spatiale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d’un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indice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d’impact cumulé?</a:t>
            </a:r>
            <a:endParaRPr lang="fr-FR" sz="17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endParaRPr lang="fr-FR" b="1" dirty="0" smtClean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prstClr val="white"/>
                </a:solidFill>
                <a:latin typeface="Calibri" panose="020F0502020204030204" pitchFamily="34" charset="0"/>
              </a:rPr>
              <a:t>Volet 2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Impacts cumulés : étude exploratoire sur le Parc Naturel Marin d’Iroise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113553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Volet 3 – </a:t>
            </a:r>
          </a:p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Valorisation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, transfert et développement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398697"/>
            <a:ext cx="3958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294A"/>
                </a:solidFill>
                <a:latin typeface="Arial Narrow" pitchFamily="34" charset="0"/>
              </a:rPr>
              <a:t>P. </a:t>
            </a:r>
            <a:fld id="{FFC13182-EBDB-4DF9-AC75-219BE0472FCD}" type="slidenum">
              <a:rPr lang="fr-FR" altLang="fr-FR" sz="1200">
                <a:solidFill>
                  <a:srgbClr val="62C3DD"/>
                </a:solidFill>
                <a:latin typeface="Arial Narrow" pitchFamily="34" charset="0"/>
              </a:rPr>
              <a:pPr eaLnBrk="1" hangingPunct="1"/>
              <a:t>18</a:t>
            </a:fld>
            <a:endParaRPr lang="fr-FR" altLang="fr-FR">
              <a:solidFill>
                <a:srgbClr val="62C3DD"/>
              </a:solidFill>
              <a:latin typeface="Arial Narrow" pitchFamily="34" charset="0"/>
            </a:endParaRPr>
          </a:p>
        </p:txBody>
      </p:sp>
      <p:sp>
        <p:nvSpPr>
          <p:cNvPr id="24" name="Espace réservé du contenu 1"/>
          <p:cNvSpPr txBox="1">
            <a:spLocks/>
          </p:cNvSpPr>
          <p:nvPr/>
        </p:nvSpPr>
        <p:spPr>
          <a:xfrm>
            <a:off x="179513" y="1470338"/>
            <a:ext cx="8386602" cy="1762983"/>
          </a:xfrm>
          <a:prstGeom prst="rect">
            <a:avLst/>
          </a:prstGeom>
        </p:spPr>
        <p:txBody>
          <a:bodyPr vert="horz" lIns="99048" tIns="49526" rIns="99048" bIns="49526" rtlCol="0">
            <a:noAutofit/>
          </a:bodyPr>
          <a:lstStyle>
            <a:lvl1pPr marL="371685" indent="-371685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5311" indent="-309747" algn="l" defTabSz="9911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38963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34496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30103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76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1268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6840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2407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2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Valorisation sociale vers les acteurs</a:t>
            </a:r>
            <a:endParaRPr lang="fr-FR" sz="22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sz="1800" b="1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Présentation des résultats </a:t>
            </a: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aux acteurs de la mer et du littoral</a:t>
            </a: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En priorité aux partenaires du projet : CDPM29 / </a:t>
            </a:r>
            <a:r>
              <a:rPr lang="fr-FR" sz="18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PNMI</a:t>
            </a: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endParaRPr lang="fr-FR" sz="18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endParaRPr lang="fr-FR" sz="18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endParaRPr lang="fr-FR" sz="18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endParaRPr lang="fr-FR" sz="18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endParaRPr lang="fr-FR" sz="18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endParaRPr lang="fr-FR" sz="18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433388" lvl="1" indent="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None/>
              <a:defRPr/>
            </a:pPr>
            <a:endParaRPr lang="fr-FR" sz="1800" dirty="0" smtClean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Evaluation de l’</a:t>
            </a:r>
            <a:r>
              <a:rPr lang="fr-FR" sz="1800" b="1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intérêt</a:t>
            </a: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 et des attentes</a:t>
            </a:r>
          </a:p>
          <a:p>
            <a:pPr marL="495533" lvl="3" indent="0">
              <a:buFont typeface="Arial" pitchFamily="34" charset="0"/>
              <a:buNone/>
              <a:defRPr/>
            </a:pPr>
            <a:r>
              <a:rPr lang="fr-FR" sz="2800" dirty="0">
                <a:solidFill>
                  <a:srgbClr val="4F81BD">
                    <a:lumMod val="75000"/>
                  </a:srgbClr>
                </a:solidFill>
              </a:rPr>
              <a:t>	</a:t>
            </a:r>
            <a:endParaRPr lang="fr-FR" sz="28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495533" lvl="3" indent="0">
              <a:buFont typeface="Arial" pitchFamily="34" charset="0"/>
              <a:buNone/>
              <a:defRPr/>
            </a:pPr>
            <a:r>
              <a:rPr lang="fr-FR" sz="2800" dirty="0">
                <a:solidFill>
                  <a:srgbClr val="4F81BD">
                    <a:lumMod val="75000"/>
                  </a:srgbClr>
                </a:solidFill>
              </a:rPr>
              <a:t>	</a:t>
            </a:r>
            <a:endParaRPr lang="fr-FR" sz="32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5810"/>
              </p:ext>
            </p:extLst>
          </p:nvPr>
        </p:nvGraphicFramePr>
        <p:xfrm>
          <a:off x="1356320" y="2924944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560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Exemple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Pêche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CDPM</a:t>
                      </a:r>
                      <a:r>
                        <a:rPr lang="fr-FR" baseline="0" dirty="0" smtClean="0"/>
                        <a:t> / </a:t>
                      </a:r>
                      <a:r>
                        <a:rPr lang="fr-FR" dirty="0" smtClean="0"/>
                        <a:t>CRPMEM</a:t>
                      </a:r>
                    </a:p>
                    <a:p>
                      <a:r>
                        <a:rPr lang="fr-FR" dirty="0" smtClean="0"/>
                        <a:t>OP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Services publics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DIRM NAMO (PEM)</a:t>
                      </a:r>
                    </a:p>
                    <a:p>
                      <a:r>
                        <a:rPr lang="fr-FR" dirty="0" smtClean="0"/>
                        <a:t>AAMP (DCSMM)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Opérateurs</a:t>
                      </a:r>
                      <a:r>
                        <a:rPr lang="fr-FR" baseline="0" dirty="0" smtClean="0"/>
                        <a:t> privés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Cluster</a:t>
                      </a:r>
                      <a:r>
                        <a:rPr lang="fr-FR" baseline="0" dirty="0" smtClean="0"/>
                        <a:t> Maritime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WWF (conservation)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39838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contenu 1"/>
          <p:cNvSpPr txBox="1">
            <a:spLocks/>
          </p:cNvSpPr>
          <p:nvPr/>
        </p:nvSpPr>
        <p:spPr>
          <a:xfrm>
            <a:off x="179513" y="1470338"/>
            <a:ext cx="8386601" cy="4838982"/>
          </a:xfrm>
          <a:prstGeom prst="rect">
            <a:avLst/>
          </a:prstGeom>
        </p:spPr>
        <p:txBody>
          <a:bodyPr vert="horz" lIns="99048" tIns="49526" rIns="99048" bIns="49526" rtlCol="0">
            <a:noAutofit/>
          </a:bodyPr>
          <a:lstStyle>
            <a:lvl1pPr marL="371685" indent="-371685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5311" indent="-309747" algn="l" defTabSz="9911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38963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34496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30103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76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1268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6840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2407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2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Valorisation sociale vers l’entreprise </a:t>
            </a:r>
          </a:p>
          <a:p>
            <a:pPr marL="0" indent="0">
              <a:buNone/>
              <a:defRPr/>
            </a:pPr>
            <a:r>
              <a:rPr lang="fr-FR" sz="2200" b="1" i="1" dirty="0" smtClean="0">
                <a:solidFill>
                  <a:srgbClr val="4F81BD">
                    <a:lumMod val="75000"/>
                  </a:srgbClr>
                </a:solidFill>
              </a:rPr>
              <a:t>	Transfert </a:t>
            </a:r>
            <a:r>
              <a:rPr lang="fr-FR" sz="2200" b="1" i="1" dirty="0">
                <a:solidFill>
                  <a:srgbClr val="4F81BD">
                    <a:lumMod val="75000"/>
                  </a:srgbClr>
                </a:solidFill>
              </a:rPr>
              <a:t>de compétences – R&amp;D – Offre de services</a:t>
            </a: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Développement de </a:t>
            </a:r>
            <a:r>
              <a:rPr lang="fr-FR" sz="1800" b="1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protocoles consolidés</a:t>
            </a: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Optimisation de la mise en œuvre (moyens – temps – coûts)</a:t>
            </a: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Des </a:t>
            </a:r>
            <a:r>
              <a:rPr lang="fr-FR" sz="1800" b="1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premiers contrats </a:t>
            </a: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et réponses à appels d’offres (Exploitation de données AIS pour </a:t>
            </a:r>
            <a:r>
              <a:rPr lang="fr-FR" sz="18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les études </a:t>
            </a: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 risques liés à la navigation maritime (ex : câbles sous-marin - RTE) et sur le littoral (ex : CNPE - EDF)</a:t>
            </a:r>
          </a:p>
          <a:p>
            <a:pPr marL="719138" lvl="1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sz="1800" b="1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Embauche</a:t>
            </a: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 de Damien Le Guyader (CDI) par Terra Maris : </a:t>
            </a:r>
          </a:p>
          <a:p>
            <a:pPr marL="867040" lvl="2" indent="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None/>
              <a:defRPr/>
            </a:pPr>
            <a:r>
              <a:rPr lang="fr-FR" sz="18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- R&amp;D </a:t>
            </a: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au sein de l’entreprise (transfert - projets collaboratifs)</a:t>
            </a:r>
          </a:p>
          <a:p>
            <a:pPr marL="867040" lvl="2" indent="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None/>
              <a:defRPr/>
            </a:pPr>
            <a:r>
              <a:rPr lang="fr-FR" sz="18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- Développement </a:t>
            </a:r>
            <a:r>
              <a:rPr lang="fr-FR" sz="18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 l’activité (prospection – prestations)</a:t>
            </a:r>
          </a:p>
          <a:p>
            <a:pPr marL="495533" lvl="3" indent="0">
              <a:buFont typeface="Arial" pitchFamily="34" charset="0"/>
              <a:buNone/>
              <a:defRPr/>
            </a:pPr>
            <a:r>
              <a:rPr lang="fr-FR" sz="2000" dirty="0">
                <a:solidFill>
                  <a:srgbClr val="4F81BD">
                    <a:lumMod val="75000"/>
                  </a:srgbClr>
                </a:solidFill>
              </a:rPr>
              <a:t>	</a:t>
            </a:r>
            <a:endParaRPr lang="fr-FR" sz="2400" b="1" dirty="0" smtClean="0">
              <a:solidFill>
                <a:prstClr val="black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Volet 3 – </a:t>
            </a:r>
          </a:p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Valorisation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, transfert et développement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398697"/>
            <a:ext cx="3958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294A"/>
                </a:solidFill>
                <a:latin typeface="Arial Narrow" pitchFamily="34" charset="0"/>
              </a:rPr>
              <a:t>P. </a:t>
            </a:r>
            <a:fld id="{FFC13182-EBDB-4DF9-AC75-219BE0472FCD}" type="slidenum">
              <a:rPr lang="fr-FR" altLang="fr-FR" sz="1200">
                <a:solidFill>
                  <a:srgbClr val="62C3DD"/>
                </a:solidFill>
                <a:latin typeface="Arial Narrow" pitchFamily="34" charset="0"/>
              </a:rPr>
              <a:pPr eaLnBrk="1" hangingPunct="1"/>
              <a:t>19</a:t>
            </a:fld>
            <a:endParaRPr lang="fr-FR" altLang="fr-FR">
              <a:solidFill>
                <a:srgbClr val="62C3DD"/>
              </a:solidFill>
              <a:latin typeface="Arial Narrow" pitchFamily="34" charset="0"/>
            </a:endParaRPr>
          </a:p>
        </p:txBody>
      </p:sp>
      <p:pic>
        <p:nvPicPr>
          <p:cNvPr id="7" name="Image 6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31650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96" y="2204864"/>
            <a:ext cx="4481531" cy="3155364"/>
          </a:xfrm>
          <a:prstGeom prst="rect">
            <a:avLst/>
          </a:prstGeom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006" y="5548681"/>
            <a:ext cx="1978560" cy="1370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8403" y="5548681"/>
            <a:ext cx="1795680" cy="1370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548681"/>
            <a:ext cx="1959840" cy="1370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0326" y="5548681"/>
            <a:ext cx="1546560" cy="1370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8243" y="5548681"/>
            <a:ext cx="1893600" cy="1370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Image 12" descr="bandea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221" y="366"/>
            <a:ext cx="7099218" cy="7640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" y="764369"/>
            <a:ext cx="2955415" cy="936104"/>
          </a:xfrm>
          <a:prstGeom prst="rect">
            <a:avLst/>
          </a:prstGeom>
        </p:spPr>
      </p:pic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23528" y="1700473"/>
            <a:ext cx="4608943" cy="3644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055" rIns="0" bIns="0" anchor="ctr"/>
          <a:lstStyle/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542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2903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r>
              <a:rPr lang="fr-FR" sz="3991" b="1" dirty="0">
                <a:solidFill>
                  <a:srgbClr val="000000"/>
                </a:solidFill>
              </a:rPr>
              <a:t>  </a:t>
            </a: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 smtClean="0">
              <a:solidFill>
                <a:srgbClr val="343434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 smtClean="0">
              <a:solidFill>
                <a:srgbClr val="343434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 smtClean="0">
              <a:solidFill>
                <a:srgbClr val="343434"/>
              </a:solidFill>
              <a:latin typeface="Calibri" pitchFamily="34" charset="0"/>
              <a:hlinkClick r:id="rId11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r>
              <a:rPr lang="fr-FR" sz="1400" dirty="0" smtClean="0">
                <a:solidFill>
                  <a:schemeClr val="accent2"/>
                </a:solidFill>
                <a:latin typeface="Calibri" pitchFamily="34" charset="0"/>
                <a:hlinkClick r:id="rId11"/>
              </a:rPr>
              <a:t>http</a:t>
            </a:r>
            <a:r>
              <a:rPr lang="fr-FR" sz="1400" dirty="0">
                <a:solidFill>
                  <a:schemeClr val="accent2"/>
                </a:solidFill>
                <a:latin typeface="Calibri" pitchFamily="34" charset="0"/>
                <a:hlinkClick r:id="rId11"/>
              </a:rPr>
              <a:t>://www-iuem.univ-brest.fr/zabri/fr</a:t>
            </a:r>
            <a:endParaRPr lang="fr-FR" sz="1400" dirty="0">
              <a:solidFill>
                <a:schemeClr val="accent2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>
              <a:solidFill>
                <a:srgbClr val="343434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>
              <a:solidFill>
                <a:srgbClr val="343434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 smtClean="0">
              <a:solidFill>
                <a:srgbClr val="343434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>
              <a:solidFill>
                <a:srgbClr val="343434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r>
              <a:rPr lang="fr-FR" sz="1400" dirty="0" smtClean="0">
                <a:solidFill>
                  <a:srgbClr val="343434"/>
                </a:solidFill>
                <a:latin typeface="Calibri" pitchFamily="34" charset="0"/>
              </a:rPr>
              <a:t>Risques d’érosion et de submersion, activités maritimes</a:t>
            </a: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r>
              <a:rPr lang="fr-FR" sz="1400" dirty="0">
                <a:solidFill>
                  <a:srgbClr val="343434"/>
                </a:solidFill>
                <a:latin typeface="Calibri" pitchFamily="34" charset="0"/>
              </a:rPr>
              <a:t>e</a:t>
            </a:r>
            <a:r>
              <a:rPr lang="fr-FR" sz="1400" dirty="0" smtClean="0">
                <a:solidFill>
                  <a:srgbClr val="343434"/>
                </a:solidFill>
                <a:latin typeface="Calibri" pitchFamily="34" charset="0"/>
              </a:rPr>
              <a:t>t ressources, GIZC, modélisation socio-</a:t>
            </a:r>
            <a:r>
              <a:rPr lang="fr-FR" sz="1400" dirty="0" err="1" smtClean="0">
                <a:solidFill>
                  <a:srgbClr val="343434"/>
                </a:solidFill>
                <a:latin typeface="Calibri" pitchFamily="34" charset="0"/>
              </a:rPr>
              <a:t>écosystémique</a:t>
            </a:r>
            <a:r>
              <a:rPr lang="fr-FR" sz="1400" dirty="0" smtClean="0">
                <a:solidFill>
                  <a:srgbClr val="343434"/>
                </a:solidFill>
                <a:latin typeface="Calibri" pitchFamily="34" charset="0"/>
              </a:rPr>
              <a:t>,</a:t>
            </a: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r>
              <a:rPr lang="fr-FR" sz="1400" dirty="0">
                <a:solidFill>
                  <a:srgbClr val="343434"/>
                </a:solidFill>
                <a:latin typeface="Calibri" pitchFamily="34" charset="0"/>
              </a:rPr>
              <a:t>s</a:t>
            </a:r>
            <a:r>
              <a:rPr lang="fr-FR" sz="1400" dirty="0" smtClean="0">
                <a:solidFill>
                  <a:srgbClr val="343434"/>
                </a:solidFill>
                <a:latin typeface="Calibri" pitchFamily="34" charset="0"/>
              </a:rPr>
              <a:t>cénarisation et simulation, information géographique,</a:t>
            </a: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r>
              <a:rPr lang="fr-FR" sz="1400" dirty="0">
                <a:solidFill>
                  <a:srgbClr val="343434"/>
                </a:solidFill>
                <a:latin typeface="Calibri" pitchFamily="34" charset="0"/>
              </a:rPr>
              <a:t>i</a:t>
            </a:r>
            <a:r>
              <a:rPr lang="fr-FR" sz="1400" dirty="0" smtClean="0">
                <a:solidFill>
                  <a:srgbClr val="343434"/>
                </a:solidFill>
                <a:latin typeface="Calibri" pitchFamily="34" charset="0"/>
              </a:rPr>
              <a:t>nterdisciplinarité, circulation des savoirs</a:t>
            </a: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>
              <a:solidFill>
                <a:srgbClr val="343434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400" dirty="0" smtClean="0">
              <a:solidFill>
                <a:srgbClr val="343434"/>
              </a:solidFill>
              <a:latin typeface="Calibri" pitchFamily="34" charset="0"/>
            </a:endParaRP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r>
              <a:rPr lang="fr-FR" sz="1400" b="1" dirty="0" smtClean="0">
                <a:solidFill>
                  <a:srgbClr val="343434"/>
                </a:solidFill>
                <a:latin typeface="Calibri" pitchFamily="34" charset="0"/>
              </a:rPr>
              <a:t>Des séries d’observation des milieux physiques et naturels</a:t>
            </a:r>
          </a:p>
          <a:p>
            <a:pPr defTabSz="400699" fontAlgn="base" hangingPunct="0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r>
              <a:rPr lang="fr-FR" sz="1400" b="1" dirty="0" smtClean="0">
                <a:solidFill>
                  <a:srgbClr val="343434"/>
                </a:solidFill>
                <a:latin typeface="Calibri" pitchFamily="34" charset="0"/>
              </a:rPr>
              <a:t>Des lacunes concernant les activités maritimes</a:t>
            </a:r>
            <a:endParaRPr lang="fr-FR" sz="1400" b="1" dirty="0">
              <a:solidFill>
                <a:srgbClr val="343434"/>
              </a:solidFill>
              <a:latin typeface="Calibri" pitchFamily="34" charset="0"/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2903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2903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633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633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996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996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996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996" dirty="0">
              <a:solidFill>
                <a:srgbClr val="000000"/>
              </a:solidFill>
            </a:endParaRPr>
          </a:p>
          <a:p>
            <a:pPr algn="ctr" defTabSz="4006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399285" algn="l"/>
                <a:tab pos="799991" algn="l"/>
                <a:tab pos="1200655" algn="l"/>
                <a:tab pos="1601392" algn="l"/>
                <a:tab pos="2002067" algn="l"/>
                <a:tab pos="2402760" algn="l"/>
                <a:tab pos="2803469" algn="l"/>
                <a:tab pos="3204177" algn="l"/>
                <a:tab pos="3604854" algn="l"/>
                <a:tab pos="4005559" algn="l"/>
                <a:tab pos="4406255" algn="l"/>
                <a:tab pos="4806951" algn="l"/>
                <a:tab pos="5207643" algn="l"/>
                <a:tab pos="5608341" algn="l"/>
                <a:tab pos="6009043" algn="l"/>
                <a:tab pos="6409737" algn="l"/>
                <a:tab pos="6810431" algn="l"/>
                <a:tab pos="7211130" algn="l"/>
                <a:tab pos="7611829" algn="l"/>
                <a:tab pos="8012529" algn="l"/>
              </a:tabLst>
            </a:pPr>
            <a:endParaRPr lang="fr-FR" sz="1996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1477997"/>
            <a:ext cx="6337398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Pour la recherche académique</a:t>
            </a:r>
            <a:endParaRPr lang="fr-FR" sz="20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Transférer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productions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et un savoir-faire 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Répondre aux besoins de la société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Font typeface="FontAwesome" pitchFamily="50" charset="0"/>
              <a:buChar char=""/>
              <a:defRPr/>
            </a:pPr>
            <a:endParaRPr lang="fr-FR" sz="12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Pour l’entreprise privée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Acquérir de la crédibilité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Bénéficier d’une veille pour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anticiper le besoin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Mettre en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œuvre R&amp;D – Expertise innovante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defRPr/>
            </a:pPr>
            <a:endParaRPr lang="fr-FR" sz="1200" b="1" dirty="0" smtClean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Pour les autres « acteurs du territoire » (administrations publiques et tiers-secteur scientifique)</a:t>
            </a:r>
            <a:endParaRPr lang="fr-FR" sz="20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Réutiliser des démarches/technologies innovantes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Amplifier leur « pouvoir d’agir »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7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 conclusion, en termes de valorisation </a:t>
            </a:r>
            <a:r>
              <a:rPr lang="fr-F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sociale de la recherche</a:t>
            </a:r>
          </a:p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Les enjeux d’une collaboration </a:t>
            </a:r>
            <a:r>
              <a:rPr lang="fr-FR" sz="20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tri-partite</a:t>
            </a:r>
            <a:r>
              <a:rPr lang="fr-FR" sz="20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fondée sur la reconnaissance d’intérêts particuliers</a:t>
            </a:r>
            <a:endParaRPr lang="fr-FR" sz="2000" b="1" i="1" spc="100" dirty="0">
              <a:solidFill>
                <a:schemeClr val="bg1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2120" y="1886170"/>
            <a:ext cx="3757365" cy="318037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292064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1" y="0"/>
            <a:ext cx="9144000" cy="1223199"/>
          </a:xfrm>
          <a:prstGeom prst="rect">
            <a:avLst/>
          </a:prstGeom>
          <a:solidFill>
            <a:srgbClr val="41649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fr-FR" sz="2800" b="1" dirty="0">
                <a:solidFill>
                  <a:schemeClr val="bg1"/>
                </a:solidFill>
              </a:rPr>
              <a:t>D</a:t>
            </a:r>
            <a:r>
              <a:rPr lang="fr-FR" sz="2800" dirty="0">
                <a:solidFill>
                  <a:schemeClr val="bg1"/>
                </a:solidFill>
              </a:rPr>
              <a:t>ynamiques des </a:t>
            </a:r>
            <a:r>
              <a:rPr lang="fr-FR" sz="2800" b="1" dirty="0" err="1">
                <a:solidFill>
                  <a:schemeClr val="bg1"/>
                </a:solidFill>
              </a:rPr>
              <a:t>ACT</a:t>
            </a:r>
            <a:r>
              <a:rPr lang="fr-FR" sz="2800" dirty="0" err="1">
                <a:solidFill>
                  <a:schemeClr val="bg1"/>
                </a:solidFill>
              </a:rPr>
              <a:t>ivités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m</a:t>
            </a:r>
            <a:r>
              <a:rPr lang="fr-FR" sz="2800" b="1" dirty="0" err="1">
                <a:solidFill>
                  <a:schemeClr val="bg1"/>
                </a:solidFill>
              </a:rPr>
              <a:t>ARI</a:t>
            </a:r>
            <a:r>
              <a:rPr lang="fr-FR" sz="2800" dirty="0" err="1">
                <a:solidFill>
                  <a:schemeClr val="bg1"/>
                </a:solidFill>
              </a:rPr>
              <a:t>times</a:t>
            </a:r>
            <a:r>
              <a:rPr lang="fr-FR" sz="2800" dirty="0">
                <a:solidFill>
                  <a:schemeClr val="bg1"/>
                </a:solidFill>
              </a:rPr>
              <a:t> (</a:t>
            </a:r>
            <a:r>
              <a:rPr lang="fr-FR" sz="2800" dirty="0" smtClean="0">
                <a:solidFill>
                  <a:schemeClr val="bg1"/>
                </a:solidFill>
              </a:rPr>
              <a:t>DACTARI)</a:t>
            </a:r>
          </a:p>
          <a:p>
            <a:pPr>
              <a:spcBef>
                <a:spcPct val="20000"/>
              </a:spcBef>
              <a:defRPr/>
            </a:pPr>
            <a:r>
              <a:rPr lang="fr-FR" sz="2800" i="1" dirty="0" smtClean="0">
                <a:solidFill>
                  <a:schemeClr val="bg1"/>
                </a:solidFill>
              </a:rPr>
              <a:t>Un triple contexte</a:t>
            </a:r>
            <a:endParaRPr lang="fr-FR" sz="2800" i="1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95536" y="-27384"/>
            <a:ext cx="83348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i="1" dirty="0" smtClean="0">
              <a:solidFill>
                <a:srgbClr val="1F497D"/>
              </a:solidFill>
            </a:endParaRPr>
          </a:p>
          <a:p>
            <a:pPr algn="r"/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76456" y="6398697"/>
            <a:ext cx="3958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200">
                <a:solidFill>
                  <a:srgbClr val="00294A"/>
                </a:solidFill>
                <a:latin typeface="Arial Narrow" pitchFamily="34" charset="0"/>
              </a:rPr>
              <a:t>P. </a:t>
            </a:r>
            <a:fld id="{FFC13182-EBDB-4DF9-AC75-219BE0472FCD}" type="slidenum">
              <a:rPr lang="fr-FR" altLang="fr-FR" sz="1200">
                <a:solidFill>
                  <a:srgbClr val="62C3DD"/>
                </a:solidFill>
                <a:latin typeface="Arial Narrow" pitchFamily="34" charset="0"/>
              </a:rPr>
              <a:pPr eaLnBrk="1" hangingPunct="1"/>
              <a:t>3</a:t>
            </a:fld>
            <a:endParaRPr lang="fr-FR" altLang="fr-FR">
              <a:solidFill>
                <a:srgbClr val="62C3DD"/>
              </a:solidFill>
              <a:latin typeface="Arial Narrow" pitchFamily="34" charset="0"/>
            </a:endParaRPr>
          </a:p>
        </p:txBody>
      </p:sp>
      <p:sp>
        <p:nvSpPr>
          <p:cNvPr id="30" name="Sous-titre 2"/>
          <p:cNvSpPr>
            <a:spLocks noGrp="1"/>
          </p:cNvSpPr>
          <p:nvPr>
            <p:ph type="subTitle" idx="1"/>
          </p:nvPr>
        </p:nvSpPr>
        <p:spPr>
          <a:xfrm>
            <a:off x="376068" y="3573016"/>
            <a:ext cx="8949598" cy="4341630"/>
          </a:xfrm>
        </p:spPr>
        <p:txBody>
          <a:bodyPr>
            <a:normAutofit/>
          </a:bodyPr>
          <a:lstStyle/>
          <a:p>
            <a:pPr algn="l"/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algn="l"/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24" name="Espace réservé du contenu 1"/>
          <p:cNvSpPr txBox="1">
            <a:spLocks/>
          </p:cNvSpPr>
          <p:nvPr/>
        </p:nvSpPr>
        <p:spPr>
          <a:xfrm>
            <a:off x="251520" y="1275245"/>
            <a:ext cx="8640959" cy="5666907"/>
          </a:xfrm>
          <a:prstGeom prst="rect">
            <a:avLst/>
          </a:prstGeom>
        </p:spPr>
        <p:txBody>
          <a:bodyPr vert="horz" lIns="99048" tIns="49526" rIns="99048" bIns="49526" rtlCol="0">
            <a:noAutofit/>
          </a:bodyPr>
          <a:lstStyle>
            <a:lvl1pPr marL="371685" indent="-371685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5311" indent="-309747" algn="l" defTabSz="9911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38963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34496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30103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76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1268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6840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2407" indent="-247786" algn="l" defTabSz="991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endParaRPr lang="fr-FR" sz="2200" b="1" dirty="0" smtClean="0">
              <a:solidFill>
                <a:srgbClr val="1F497D"/>
              </a:solidFill>
            </a:endParaRPr>
          </a:p>
          <a:p>
            <a:pPr marL="285750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200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L’univers de l’information géographique se densifie : prolifération de données massives sur le web et d’outils numériques exploratoires</a:t>
            </a:r>
          </a:p>
          <a:p>
            <a:pPr marL="0" indent="0" algn="just">
              <a:buNone/>
              <a:defRPr/>
            </a:pPr>
            <a:endParaRPr lang="fr-FR" sz="22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285750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200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Des besoins de connaissances relatives aux activités maritimes pour contribuer aux politiques publiques (stratégie nationale mer et </a:t>
            </a:r>
            <a:r>
              <a:rPr lang="fr-FR" sz="2200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littoral)</a:t>
            </a:r>
            <a:endParaRPr lang="fr-FR" sz="2200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fr-FR" sz="2200" dirty="0">
              <a:solidFill>
                <a:srgbClr val="4F81BD">
                  <a:lumMod val="75000"/>
                </a:srgbClr>
              </a:solidFill>
            </a:endParaRPr>
          </a:p>
          <a:p>
            <a:pPr marL="285750" indent="-285750" defTabSz="9144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200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Une injonction au transfert des connaissances/données scientifiques à la société civile (ex. Loi pour une République numérique)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4F81BD">
                    <a:lumMod val="75000"/>
                  </a:srgbClr>
                </a:solidFill>
              </a:rPr>
              <a:t>Comment? Frustration générée par la fin des projets de recherche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solidFill>
                  <a:srgbClr val="4F81BD">
                    <a:lumMod val="75000"/>
                  </a:srgbClr>
                </a:solidFill>
              </a:rPr>
              <a:t>L’entreprise, à l’interface entre recherche et société civile? 	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4F81BD">
                  <a:lumMod val="75000"/>
                </a:srgbClr>
              </a:solidFill>
            </a:endParaRPr>
          </a:p>
          <a:p>
            <a:pPr algn="just">
              <a:buFontTx/>
              <a:buChar char="-"/>
            </a:pPr>
            <a:endParaRPr lang="fr-FR" sz="1600" dirty="0">
              <a:solidFill>
                <a:srgbClr val="4F81BD">
                  <a:lumMod val="75000"/>
                </a:srgbClr>
              </a:solidFill>
            </a:endParaRPr>
          </a:p>
          <a:p>
            <a:pPr marL="495533" lvl="3" indent="0" algn="just">
              <a:buFont typeface="Arial" pitchFamily="34" charset="0"/>
              <a:buNone/>
              <a:defRPr/>
            </a:pPr>
            <a:r>
              <a:rPr lang="fr-FR" sz="2000" dirty="0">
                <a:solidFill>
                  <a:srgbClr val="4F81BD">
                    <a:lumMod val="75000"/>
                  </a:srgbClr>
                </a:solidFill>
              </a:rPr>
              <a:t>	</a:t>
            </a:r>
            <a:endParaRPr lang="fr-FR" sz="2000" dirty="0" smtClean="0">
              <a:solidFill>
                <a:srgbClr val="4F81BD">
                  <a:lumMod val="75000"/>
                </a:srgbClr>
              </a:solidFill>
            </a:endParaRPr>
          </a:p>
          <a:p>
            <a:pPr marL="495533" lvl="3" indent="0" algn="just">
              <a:buFont typeface="Arial" pitchFamily="34" charset="0"/>
              <a:buNone/>
              <a:defRPr/>
            </a:pPr>
            <a:r>
              <a:rPr lang="fr-FR" sz="2000" dirty="0">
                <a:solidFill>
                  <a:srgbClr val="4F81BD">
                    <a:lumMod val="75000"/>
                  </a:srgbClr>
                </a:solidFill>
              </a:rPr>
              <a:t>	</a:t>
            </a:r>
            <a:endParaRPr lang="fr-FR" sz="2400" b="1" dirty="0" smtClean="0">
              <a:solidFill>
                <a:prstClr val="black"/>
              </a:solidFill>
            </a:endParaRPr>
          </a:p>
        </p:txBody>
      </p:sp>
      <p:pic>
        <p:nvPicPr>
          <p:cNvPr id="16" name="Image 15" descr="FDF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25053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704872017"/>
              </p:ext>
            </p:extLst>
          </p:nvPr>
        </p:nvGraphicFramePr>
        <p:xfrm>
          <a:off x="539552" y="1976351"/>
          <a:ext cx="792088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822028B-F013-43CB-9CC8-5C6D31CD0444}" type="slidenum">
              <a:rPr lang="fr-FR" sz="1400" smtClean="0">
                <a:solidFill>
                  <a:schemeClr val="tx1"/>
                </a:solidFill>
              </a:rPr>
              <a:pPr/>
              <a:t>4</a:t>
            </a:fld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8" name="Image 7" descr="FDF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" y="0"/>
            <a:ext cx="9144000" cy="1224000"/>
          </a:xfrm>
          <a:prstGeom prst="rect">
            <a:avLst/>
          </a:prstGeom>
          <a:solidFill>
            <a:srgbClr val="41649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fr-FR" sz="2800" b="1" dirty="0">
                <a:solidFill>
                  <a:schemeClr val="bg1"/>
                </a:solidFill>
              </a:rPr>
              <a:t>D</a:t>
            </a:r>
            <a:r>
              <a:rPr lang="fr-FR" sz="2800" dirty="0">
                <a:solidFill>
                  <a:schemeClr val="bg1"/>
                </a:solidFill>
              </a:rPr>
              <a:t>ynamiques des </a:t>
            </a:r>
            <a:r>
              <a:rPr lang="fr-FR" sz="2800" b="1" dirty="0" err="1">
                <a:solidFill>
                  <a:schemeClr val="bg1"/>
                </a:solidFill>
              </a:rPr>
              <a:t>ACT</a:t>
            </a:r>
            <a:r>
              <a:rPr lang="fr-FR" sz="2800" dirty="0" err="1">
                <a:solidFill>
                  <a:schemeClr val="bg1"/>
                </a:solidFill>
              </a:rPr>
              <a:t>ivités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m</a:t>
            </a:r>
            <a:r>
              <a:rPr lang="fr-FR" sz="2800" b="1" dirty="0" err="1">
                <a:solidFill>
                  <a:schemeClr val="bg1"/>
                </a:solidFill>
              </a:rPr>
              <a:t>ARI</a:t>
            </a:r>
            <a:r>
              <a:rPr lang="fr-FR" sz="2800" dirty="0" err="1">
                <a:solidFill>
                  <a:schemeClr val="bg1"/>
                </a:solidFill>
              </a:rPr>
              <a:t>times</a:t>
            </a:r>
            <a:r>
              <a:rPr lang="fr-FR" sz="2800" dirty="0">
                <a:solidFill>
                  <a:schemeClr val="bg1"/>
                </a:solidFill>
              </a:rPr>
              <a:t> (</a:t>
            </a:r>
            <a:r>
              <a:rPr lang="fr-FR" sz="2800" dirty="0" smtClean="0">
                <a:solidFill>
                  <a:schemeClr val="bg1"/>
                </a:solidFill>
              </a:rPr>
              <a:t>DACTARI)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1" y="1477997"/>
            <a:ext cx="7973091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Caractéristiques 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Système d’aide à la navigation et à la sécurité des navires 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Disposition réglementaire: résolution </a:t>
            </a: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OMI A.917 (22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)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Données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transmises: </a:t>
            </a:r>
            <a:r>
              <a:rPr lang="fr-FR" sz="17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identifiant du navire, position , date (</a:t>
            </a:r>
            <a:r>
              <a:rPr lang="fr-FR" sz="1700" dirty="0" err="1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h:mn:s</a:t>
            </a:r>
            <a:r>
              <a:rPr lang="fr-FR" sz="17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), vitesse ….</a:t>
            </a: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Un déluge de données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Transmission à haute fréquence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Blip>
                <a:blip r:embed="rId4"/>
              </a:buBlip>
              <a:defRPr/>
            </a:pP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AIS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terrestre et satellitaire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Source de multiples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informations</a:t>
            </a:r>
            <a:endParaRPr lang="fr-FR" sz="2000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sz="17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Le transport maritime de charge 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sz="1700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Le transport maritime </a:t>
            </a:r>
            <a:r>
              <a:rPr lang="fr-FR" sz="17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de passagers</a:t>
            </a:r>
          </a:p>
          <a:p>
            <a:pPr marL="719138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sz="1700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Les navires de pêche (&gt;15 m) …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7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Les </a:t>
            </a:r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données AIS, source d’informations géographiques sur les activités maritimes</a:t>
            </a:r>
            <a:endParaRPr lang="fr-FR" sz="2000" b="1" i="1" spc="100" dirty="0">
              <a:solidFill>
                <a:schemeClr val="bg1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5378366" y="3310376"/>
            <a:ext cx="3528826" cy="2192283"/>
            <a:chOff x="5378366" y="3310376"/>
            <a:chExt cx="3528826" cy="219228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366" y="3310376"/>
              <a:ext cx="3528826" cy="219228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ZoneTexte 3"/>
            <p:cNvSpPr txBox="1"/>
            <p:nvPr/>
          </p:nvSpPr>
          <p:spPr>
            <a:xfrm>
              <a:off x="7616109" y="5192296"/>
              <a:ext cx="12458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fr-FR" sz="700" i="1" dirty="0" smtClean="0">
                  <a:solidFill>
                    <a:prstClr val="white">
                      <a:lumMod val="65000"/>
                    </a:prstClr>
                  </a:solidFill>
                </a:rPr>
                <a:t>source</a:t>
              </a:r>
              <a:r>
                <a:rPr lang="fr-FR" sz="700" i="1" dirty="0">
                  <a:solidFill>
                    <a:prstClr val="white">
                      <a:lumMod val="65000"/>
                    </a:prstClr>
                  </a:solidFill>
                </a:rPr>
                <a:t>: </a:t>
              </a:r>
              <a:r>
                <a:rPr lang="fr-FR" sz="700" i="1" dirty="0" smtClean="0">
                  <a:solidFill>
                    <a:prstClr val="white">
                      <a:lumMod val="65000"/>
                    </a:prstClr>
                  </a:solidFill>
                </a:rPr>
                <a:t>Global </a:t>
              </a:r>
              <a:r>
                <a:rPr lang="fr-FR" sz="700" i="1" dirty="0" err="1" smtClean="0">
                  <a:solidFill>
                    <a:prstClr val="white">
                      <a:lumMod val="65000"/>
                    </a:prstClr>
                  </a:solidFill>
                </a:rPr>
                <a:t>Fishing</a:t>
              </a:r>
              <a:r>
                <a:rPr lang="fr-FR" sz="700" i="1" dirty="0" smtClean="0">
                  <a:solidFill>
                    <a:prstClr val="white">
                      <a:lumMod val="65000"/>
                    </a:prstClr>
                  </a:solidFill>
                </a:rPr>
                <a:t> Watch</a:t>
              </a:r>
              <a:endParaRPr lang="fr-FR" sz="700" i="1" dirty="0">
                <a:solidFill>
                  <a:prstClr val="white">
                    <a:lumMod val="65000"/>
                  </a:prstClr>
                </a:solidFill>
              </a:endParaRPr>
            </a:p>
            <a:p>
              <a:endParaRPr lang="fr-F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5003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Les données AIS, source d’informations géographiques sur les activités maritimes</a:t>
            </a:r>
            <a:endParaRPr lang="fr-FR" sz="2000" b="1" i="1" spc="100" dirty="0">
              <a:solidFill>
                <a:schemeClr val="bg1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00" y="1665304"/>
            <a:ext cx="8000000" cy="450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35384"/>
            <a:ext cx="2209680" cy="1463913"/>
          </a:xfrm>
          <a:prstGeom prst="rect">
            <a:avLst/>
          </a:prstGeom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9512" y="1268760"/>
            <a:ext cx="8784976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7"/>
              </a:buBlip>
              <a:defRPr/>
            </a:pPr>
            <a:r>
              <a:rPr lang="fr-FR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Activités maritimes </a:t>
            </a:r>
            <a:r>
              <a:rPr lang="fr-FR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sur la </a:t>
            </a:r>
            <a:r>
              <a:rPr lang="fr-FR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ZABRI : </a:t>
            </a:r>
            <a:r>
              <a:rPr lang="fr-FR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base d’information géographique en ligne </a:t>
            </a: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7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Picture 4" descr="indigeo - INfrastructure de Données et d'Informations GEOréférencées sur l'environnem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6" y="6205791"/>
            <a:ext cx="1211423" cy="6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833697" y="6372036"/>
            <a:ext cx="238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9"/>
              </a:rPr>
              <a:t>http://</a:t>
            </a:r>
            <a:r>
              <a:rPr lang="fr-FR" dirty="0" smtClean="0">
                <a:hlinkClick r:id="rId9"/>
              </a:rPr>
              <a:t>portail.indigeo.fr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  <p:pic>
        <p:nvPicPr>
          <p:cNvPr id="19" name="Image 18" descr="logo couleur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617" y="1665304"/>
            <a:ext cx="2268383" cy="7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1268760"/>
            <a:ext cx="8604496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FontTx/>
              <a:buBlip>
                <a:blip r:embed="rId3"/>
              </a:buBlip>
              <a:defRPr/>
            </a:pPr>
            <a:r>
              <a:rPr lang="fr-FR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Activités de pêche à la drague en rade de </a:t>
            </a:r>
            <a:r>
              <a:rPr lang="fr-FR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Brest : </a:t>
            </a:r>
            <a:r>
              <a:rPr lang="fr-FR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les données AIS (</a:t>
            </a:r>
            <a:r>
              <a:rPr lang="fr-FR" b="1" dirty="0" err="1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IRENav</a:t>
            </a:r>
            <a:r>
              <a:rPr lang="fr-FR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, </a:t>
            </a:r>
            <a:r>
              <a:rPr lang="fr-FR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2011-2012)</a:t>
            </a:r>
            <a:endParaRPr lang="fr-FR" b="1" dirty="0">
              <a:solidFill>
                <a:srgbClr val="416494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433388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defRPr/>
            </a:pPr>
            <a:endParaRPr lang="fr-FR" sz="1700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>
                <a:solidFill>
                  <a:prstClr val="white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prstClr val="white"/>
                </a:solidFill>
                <a:latin typeface="Calibri" panose="020F0502020204030204" pitchFamily="34" charset="0"/>
              </a:rPr>
              <a:t>Les données AIS, source d’informations géographiques sur les activités maritimes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5466" r="2999" b="4769"/>
          <a:stretch/>
        </p:blipFill>
        <p:spPr>
          <a:xfrm>
            <a:off x="1302522" y="1942034"/>
            <a:ext cx="6313588" cy="428629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4189924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9511" y="1477997"/>
            <a:ext cx="7973091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Activités de pêche à la drague en rade de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Brest :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méthode </a:t>
            </a: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Identifier le métier pratiqué chaque jour par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navire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>
                <a:solidFill>
                  <a:prstClr val="white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prstClr val="white"/>
                </a:solidFill>
                <a:latin typeface="Calibri" panose="020F0502020204030204" pitchFamily="34" charset="0"/>
              </a:rPr>
              <a:t>Les données AIS, source d’informations géographiques sur les activités maritimes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779" y="4128547"/>
            <a:ext cx="1235101" cy="1777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766" y="4136604"/>
            <a:ext cx="1212970" cy="1761510"/>
          </a:xfrm>
          <a:prstGeom prst="rect">
            <a:avLst/>
          </a:prstGeom>
        </p:spPr>
      </p:pic>
      <p:sp>
        <p:nvSpPr>
          <p:cNvPr id="22" name="Double flèche horizontale 21"/>
          <p:cNvSpPr/>
          <p:nvPr/>
        </p:nvSpPr>
        <p:spPr>
          <a:xfrm>
            <a:off x="1784724" y="5920381"/>
            <a:ext cx="418024" cy="12914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762644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9511" y="1477997"/>
            <a:ext cx="7973091" cy="50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285750" indent="-2857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416494"/>
              </a:buClr>
              <a:buSzPct val="180000"/>
              <a:buBlip>
                <a:blip r:embed="rId3"/>
              </a:buBlip>
              <a:defRPr/>
            </a:pPr>
            <a:r>
              <a:rPr lang="fr-FR" sz="2000" b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Activités de pêche à la drague en rade de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Brest : </a:t>
            </a:r>
            <a:r>
              <a:rPr lang="fr-FR" sz="2000" b="1" dirty="0" smtClean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méthode </a:t>
            </a: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Identifier le métier pratiqué chaque jour par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navire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  <a:p>
            <a:pPr marL="719138" indent="-28575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18B0E9"/>
              </a:buClr>
              <a:buSzPct val="180000"/>
              <a:buFontTx/>
              <a:buBlip>
                <a:blip r:embed="rId4"/>
              </a:buBlip>
              <a:defRPr/>
            </a:pPr>
            <a:r>
              <a:rPr lang="fr-FR" dirty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Estimer les positions supposées en action de </a:t>
            </a:r>
            <a:r>
              <a:rPr lang="fr-FR" dirty="0" smtClean="0">
                <a:solidFill>
                  <a:srgbClr val="18B0E9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pêche</a:t>
            </a:r>
            <a:endParaRPr lang="fr-FR" dirty="0">
              <a:solidFill>
                <a:srgbClr val="18B0E9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040" y="0"/>
            <a:ext cx="8712968" cy="648072"/>
          </a:xfrm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LETG-Brest  – Terra Maris : Vers une véritable collaboration d’intérêt mutuel 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09882"/>
          </a:xfrm>
          <a:prstGeom prst="rect">
            <a:avLst/>
          </a:prstGeom>
          <a:solidFill>
            <a:srgbClr val="416494"/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>
                <a:solidFill>
                  <a:prstClr val="white"/>
                </a:solidFill>
                <a:latin typeface="Calibri" panose="020F0502020204030204" pitchFamily="34" charset="0"/>
              </a:rPr>
              <a:t>Volet 1 – </a:t>
            </a:r>
          </a:p>
          <a:p>
            <a:pPr marL="355600"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>
                <a:solidFill>
                  <a:prstClr val="white"/>
                </a:solidFill>
                <a:latin typeface="Calibri" panose="020F0502020204030204" pitchFamily="34" charset="0"/>
              </a:rPr>
              <a:t>Les données AIS, source d’informations géographiques sur les activités maritimes</a:t>
            </a:r>
            <a:endParaRPr lang="fr-FR" sz="2000" b="1" i="1" spc="100" dirty="0">
              <a:solidFill>
                <a:prstClr val="white"/>
              </a:solidFill>
              <a:latin typeface="Calibri" panose="020F050202020403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Image 11" descr="FDF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1997" y="6093296"/>
            <a:ext cx="649605" cy="66865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109" y="6197143"/>
            <a:ext cx="536494" cy="53039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779" y="4128547"/>
            <a:ext cx="1235101" cy="1777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766" y="4136604"/>
            <a:ext cx="1212970" cy="1761510"/>
          </a:xfrm>
          <a:prstGeom prst="rect">
            <a:avLst/>
          </a:prstGeom>
        </p:spPr>
      </p:pic>
      <p:sp>
        <p:nvSpPr>
          <p:cNvPr id="22" name="Double flèche horizontale 21"/>
          <p:cNvSpPr/>
          <p:nvPr/>
        </p:nvSpPr>
        <p:spPr>
          <a:xfrm>
            <a:off x="1784724" y="5920381"/>
            <a:ext cx="418024" cy="129147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courbée vers le haut 22"/>
          <p:cNvSpPr/>
          <p:nvPr/>
        </p:nvSpPr>
        <p:spPr>
          <a:xfrm>
            <a:off x="4273624" y="5920381"/>
            <a:ext cx="576064" cy="129147"/>
          </a:xfrm>
          <a:prstGeom prst="curved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/>
          <a:srcRect r="50441"/>
          <a:stretch/>
        </p:blipFill>
        <p:spPr>
          <a:xfrm>
            <a:off x="3321189" y="3861048"/>
            <a:ext cx="2546955" cy="228111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148064" y="638132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416494"/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Projet DACTARI, 2014-2016</a:t>
            </a:r>
          </a:p>
        </p:txBody>
      </p:sp>
    </p:spTree>
    <p:extLst>
      <p:ext uri="{BB962C8B-B14F-4D97-AF65-F5344CB8AC3E}">
        <p14:creationId xmlns:p14="http://schemas.microsoft.com/office/powerpoint/2010/main" val="3076499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1434</Words>
  <Application>Microsoft Office PowerPoint</Application>
  <PresentationFormat>Affichage à l'écran (4:3)</PresentationFormat>
  <Paragraphs>280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DejaVu Sans</vt:lpstr>
      <vt:lpstr>FontAwesome</vt:lpstr>
      <vt:lpstr>Segoe UI Semilight</vt:lpstr>
      <vt:lpstr>Times New Roman</vt:lpstr>
      <vt:lpstr>Wingdings</vt:lpstr>
      <vt:lpstr>Thème Office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LETG-Brest  – Terra Maris : Vers une véritable collaboration d’intérêt mutuel ?</vt:lpstr>
      <vt:lpstr>Présentation PowerPoint</vt:lpstr>
      <vt:lpstr>Présentation PowerPoint</vt:lpstr>
      <vt:lpstr>LETG-Brest  – Terra Maris : Vers une véritable collaboration d’intérêt mutuel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Enora</dc:creator>
  <cp:lastModifiedBy>Gourmelon</cp:lastModifiedBy>
  <cp:revision>168</cp:revision>
  <dcterms:created xsi:type="dcterms:W3CDTF">2015-05-23T13:02:46Z</dcterms:created>
  <dcterms:modified xsi:type="dcterms:W3CDTF">2016-04-05T10:14:58Z</dcterms:modified>
</cp:coreProperties>
</file>