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1" r:id="rId2"/>
    <p:sldId id="293" r:id="rId3"/>
    <p:sldId id="305" r:id="rId4"/>
    <p:sldId id="313" r:id="rId5"/>
    <p:sldId id="294" r:id="rId6"/>
    <p:sldId id="296" r:id="rId7"/>
    <p:sldId id="298" r:id="rId8"/>
    <p:sldId id="260" r:id="rId9"/>
    <p:sldId id="308" r:id="rId10"/>
    <p:sldId id="309" r:id="rId11"/>
    <p:sldId id="311" r:id="rId12"/>
    <p:sldId id="312" r:id="rId13"/>
    <p:sldId id="303" r:id="rId14"/>
    <p:sldId id="295" r:id="rId15"/>
    <p:sldId id="297" r:id="rId16"/>
    <p:sldId id="30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mer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56138" autoAdjust="0"/>
  </p:normalViewPr>
  <p:slideViewPr>
    <p:cSldViewPr>
      <p:cViewPr varScale="1">
        <p:scale>
          <a:sx n="52" d="100"/>
          <a:sy n="52" d="100"/>
        </p:scale>
        <p:origin x="25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1443-AE78-4258-ABB0-F4F951AAFD51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3314-37FF-40F6-B8A1-4A867D144D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2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3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7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5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6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8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3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82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36688" indent="-1436688"/>
            <a:endParaRPr lang="fr-FR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7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4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9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2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A3314-37FF-40F6-B8A1-4A867D144DE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18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B2BC-63A7-4E02-96B8-8BB1BFA0FC8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9076-E4F9-4B6F-A08D-C9D327BA96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indigeo.f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igeo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otgee/geocms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419872" y="357301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hlinkClick r:id="rId3"/>
              </a:rPr>
              <a:t>http://indigeo.fr</a:t>
            </a:r>
            <a:endParaRPr lang="en-US" sz="20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8963131" cy="1688123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3893" y="5845205"/>
            <a:ext cx="1619672" cy="8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logo_let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8241" y="5741598"/>
            <a:ext cx="703793" cy="1085673"/>
          </a:xfrm>
          <a:prstGeom prst="rect">
            <a:avLst/>
          </a:prstGeom>
        </p:spPr>
      </p:pic>
      <p:sp>
        <p:nvSpPr>
          <p:cNvPr id="19" name="Titre 18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082551"/>
          </a:xfrm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400" dirty="0"/>
              <a:t>Une Infrastructure de Données Spatiales dédiée à la recherche et l’observation scientifique de l’environnement dans </a:t>
            </a:r>
            <a:r>
              <a:rPr lang="fr-FR" sz="2400" dirty="0" smtClean="0"/>
              <a:t>l’ouest</a:t>
            </a:r>
            <a:endParaRPr lang="en-US" sz="2400" dirty="0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7526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2000" dirty="0" smtClean="0"/>
              <a:t>Mathias ROUAN</a:t>
            </a:r>
          </a:p>
          <a:p>
            <a:r>
              <a:rPr lang="en-US" sz="1600" dirty="0" smtClean="0"/>
              <a:t>- </a:t>
            </a:r>
            <a:r>
              <a:rPr lang="fr-FR" sz="1600" dirty="0"/>
              <a:t>Ingénieur de Recherche </a:t>
            </a:r>
            <a:r>
              <a:rPr lang="en-US" sz="1600" dirty="0" smtClean="0"/>
              <a:t>-</a:t>
            </a:r>
          </a:p>
          <a:p>
            <a:r>
              <a:rPr lang="en-US" sz="2000" dirty="0" smtClean="0"/>
              <a:t>UMR 6554 LETG CNRS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5827503"/>
            <a:ext cx="913865" cy="9138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021288"/>
            <a:ext cx="1944216" cy="61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2636912"/>
            <a:ext cx="6567128" cy="41044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0165" y="2084339"/>
            <a:ext cx="47705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Représentation </a:t>
            </a:r>
            <a:r>
              <a:rPr lang="fr-FR" dirty="0"/>
              <a:t>graphique </a:t>
            </a:r>
            <a:r>
              <a:rPr lang="fr-FR" dirty="0" smtClean="0"/>
              <a:t>des séries temporelles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2636912"/>
            <a:ext cx="6567128" cy="41044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0165" y="2084339"/>
            <a:ext cx="47705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Représentation graphique des séries temporelles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37" y="2564904"/>
            <a:ext cx="6695728" cy="41848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084168" y="2060848"/>
            <a:ext cx="29427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Gestion de cartes par projets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2636912"/>
            <a:ext cx="6567128" cy="41044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0165" y="2084339"/>
            <a:ext cx="3918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Interface d’administration ergonomique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37" y="2564904"/>
            <a:ext cx="6695728" cy="41848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Démonstration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7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17213" r="21168" b="22019"/>
          <a:stretch/>
        </p:blipFill>
        <p:spPr>
          <a:xfrm>
            <a:off x="701149" y="1700260"/>
            <a:ext cx="7741702" cy="50411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Démonstration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344815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 smtClean="0"/>
          </a:p>
          <a:p>
            <a:pPr lvl="1"/>
            <a:endParaRPr lang="fr-FR" sz="16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844822" y="1897087"/>
            <a:ext cx="35111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/>
              <a:t>Nombre de couches d’informations </a:t>
            </a:r>
            <a:r>
              <a:rPr lang="fr-FR" sz="1400" b="1" dirty="0" smtClean="0"/>
              <a:t>publiées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652120" y="1877342"/>
            <a:ext cx="29853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 smtClean="0"/>
              <a:t>Autres portails thématiques hébergés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-1" y="2276872"/>
            <a:ext cx="5424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b="1" dirty="0" smtClean="0"/>
              <a:t>612 jeux de données </a:t>
            </a:r>
            <a:r>
              <a:rPr lang="fr-FR" dirty="0" smtClean="0"/>
              <a:t>/ </a:t>
            </a:r>
            <a:r>
              <a:rPr lang="fr-FR" b="1" dirty="0" smtClean="0"/>
              <a:t>626 fiches de métadonnées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Types et formats : 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b="1" dirty="0" smtClean="0"/>
              <a:t>~4500 visites </a:t>
            </a:r>
            <a:r>
              <a:rPr lang="fr-FR" dirty="0" smtClean="0"/>
              <a:t>sur http://indigeo.fr depuis juin 2013</a:t>
            </a:r>
          </a:p>
          <a:p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Une quinzaine d’IDS interopérables moissonnées </a:t>
            </a:r>
            <a:r>
              <a:rPr lang="fr-FR" dirty="0" smtClean="0"/>
              <a:t>: IGN, SHOM,SEXTANT, GEOBRETAGNE, BRGM, MNHM,…. représentant près de </a:t>
            </a:r>
            <a:r>
              <a:rPr lang="fr-FR" b="1" dirty="0" smtClean="0"/>
              <a:t>6500 données</a:t>
            </a: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14102"/>
              </p:ext>
            </p:extLst>
          </p:nvPr>
        </p:nvGraphicFramePr>
        <p:xfrm>
          <a:off x="251520" y="3302992"/>
          <a:ext cx="48600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992"/>
                <a:gridCol w="2003666"/>
                <a:gridCol w="154637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Vecteur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Raster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BDD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PostGIS</a:t>
                      </a:r>
                      <a:r>
                        <a:rPr lang="fr-FR" dirty="0" smtClean="0"/>
                        <a:t> :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Arcgrid</a:t>
                      </a:r>
                      <a:r>
                        <a:rPr lang="fr-FR" dirty="0" smtClean="0"/>
                        <a:t> : 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PostgreSQL</a:t>
                      </a:r>
                      <a:r>
                        <a:rPr lang="fr-FR" dirty="0" smtClean="0"/>
                        <a:t> : 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Shape : 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Geotiff</a:t>
                      </a:r>
                      <a:r>
                        <a:rPr lang="fr-FR" dirty="0" smtClean="0"/>
                        <a:t> : 93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MySQL :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ImageMosaic</a:t>
                      </a:r>
                      <a:r>
                        <a:rPr lang="fr-FR" dirty="0" smtClean="0"/>
                        <a:t> : 140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ECW :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7112"/>
            <a:ext cx="2880000" cy="18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48" y="5013376"/>
            <a:ext cx="2880000" cy="180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24128" y="2420888"/>
            <a:ext cx="28800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OSUNA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24128" y="4674622"/>
            <a:ext cx="28800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DYNALIT : SNO trait de côte</a:t>
            </a:r>
            <a:endParaRPr lang="fr-FR" sz="12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Démonstration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2117747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Points </a:t>
            </a:r>
            <a:r>
              <a:rPr lang="fr-FR" sz="1800" b="1" dirty="0"/>
              <a:t>forts :</a:t>
            </a:r>
          </a:p>
          <a:p>
            <a:r>
              <a:rPr lang="fr-FR" sz="1800" dirty="0"/>
              <a:t>Technologie reposant sur des outils indépendants (</a:t>
            </a:r>
            <a:r>
              <a:rPr lang="fr-FR" sz="1800" dirty="0" err="1"/>
              <a:t>geonetwork</a:t>
            </a:r>
            <a:r>
              <a:rPr lang="fr-FR" sz="1800" dirty="0"/>
              <a:t>, </a:t>
            </a:r>
            <a:r>
              <a:rPr lang="fr-FR" sz="1800" dirty="0" err="1"/>
              <a:t>geoserver</a:t>
            </a:r>
            <a:r>
              <a:rPr lang="fr-FR" sz="1800" dirty="0"/>
              <a:t>)</a:t>
            </a:r>
          </a:p>
          <a:p>
            <a:endParaRPr lang="fr-FR" sz="1800" dirty="0"/>
          </a:p>
          <a:p>
            <a:r>
              <a:rPr lang="fr-FR" sz="1800" dirty="0"/>
              <a:t>Interopérabilité par l’utilisation de standards internationaux (ISO191xx, flux OGC)</a:t>
            </a:r>
          </a:p>
          <a:p>
            <a:endParaRPr lang="fr-FR" sz="1800" dirty="0"/>
          </a:p>
          <a:p>
            <a:r>
              <a:rPr lang="fr-FR" sz="1800" dirty="0"/>
              <a:t>Une plate-forme ergonomique et adaptable (gestion par projet,…)</a:t>
            </a:r>
          </a:p>
          <a:p>
            <a:endParaRPr lang="fr-FR" sz="1800" dirty="0"/>
          </a:p>
          <a:p>
            <a:r>
              <a:rPr lang="fr-FR" sz="1800" dirty="0"/>
              <a:t>Atouts du libre</a:t>
            </a:r>
          </a:p>
          <a:p>
            <a:endParaRPr lang="fr-FR" sz="1800" dirty="0"/>
          </a:p>
          <a:p>
            <a:r>
              <a:rPr lang="fr-FR" sz="1800" dirty="0"/>
              <a:t>Une communauté active (</a:t>
            </a:r>
            <a:r>
              <a:rPr lang="fr-FR" sz="1800" dirty="0" err="1"/>
              <a:t>georchestra</a:t>
            </a:r>
            <a:r>
              <a:rPr lang="fr-FR" sz="1800" dirty="0"/>
              <a:t>)</a:t>
            </a:r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648200" y="2117747"/>
            <a:ext cx="4352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Limites</a:t>
            </a:r>
            <a:r>
              <a:rPr lang="fr-FR" sz="1800" b="1" dirty="0"/>
              <a:t>:</a:t>
            </a:r>
          </a:p>
          <a:p>
            <a:r>
              <a:rPr lang="fr-FR" sz="1800" dirty="0"/>
              <a:t>Alimentation timide du catalogue : </a:t>
            </a:r>
          </a:p>
          <a:p>
            <a:pPr marL="358775" lvl="1" indent="-185738">
              <a:buFontTx/>
              <a:buChar char="-"/>
            </a:pPr>
            <a:r>
              <a:rPr lang="fr-FR" sz="1600" dirty="0"/>
              <a:t>Inquiétude sur la mise à disposition des données</a:t>
            </a:r>
          </a:p>
          <a:p>
            <a:pPr marL="358775" lvl="1" indent="-185738">
              <a:buFontTx/>
              <a:buChar char="-"/>
            </a:pPr>
            <a:r>
              <a:rPr lang="fr-FR" sz="1600" dirty="0"/>
              <a:t>Intérêt  limité de la communauté</a:t>
            </a:r>
          </a:p>
          <a:p>
            <a:pPr marL="358775" lvl="1" indent="-185738">
              <a:buFontTx/>
              <a:buChar char="-"/>
            </a:pPr>
            <a:r>
              <a:rPr lang="fr-FR" sz="1600" dirty="0"/>
              <a:t>Mise en place d’un plan de formation </a:t>
            </a:r>
          </a:p>
          <a:p>
            <a:endParaRPr lang="fr-FR" sz="1600" dirty="0"/>
          </a:p>
          <a:p>
            <a:r>
              <a:rPr lang="fr-FR" sz="1800" dirty="0"/>
              <a:t>Monter en compétences, disponibilité des personnes relais dans les unités</a:t>
            </a:r>
          </a:p>
          <a:p>
            <a:endParaRPr lang="fr-FR" sz="1800" dirty="0"/>
          </a:p>
          <a:p>
            <a:r>
              <a:rPr lang="fr-FR" sz="1800" dirty="0" smtClean="0"/>
              <a:t>Petite communauté (mais montante) autour de </a:t>
            </a:r>
            <a:r>
              <a:rPr lang="fr-FR" sz="1800" dirty="0" err="1" smtClean="0"/>
              <a:t>geoCMS</a:t>
            </a:r>
            <a:endParaRPr lang="fr-FR" sz="1800" dirty="0"/>
          </a:p>
          <a:p>
            <a:endParaRPr lang="fr-FR" sz="18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Démonstration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Perspectives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2117747"/>
            <a:ext cx="825820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800" b="1" dirty="0" smtClean="0"/>
              <a:t>Gouvernance</a:t>
            </a:r>
          </a:p>
          <a:p>
            <a:r>
              <a:rPr lang="fr-FR" sz="1800" dirty="0" smtClean="0"/>
              <a:t>Mise en place d’un comité de pilotage des IDS de l’Ouest (</a:t>
            </a:r>
            <a:r>
              <a:rPr lang="fr-FR" sz="1800" dirty="0" err="1" smtClean="0"/>
              <a:t>indigeo</a:t>
            </a:r>
            <a:r>
              <a:rPr lang="fr-FR" sz="1800" dirty="0" smtClean="0"/>
              <a:t>, </a:t>
            </a:r>
            <a:r>
              <a:rPr lang="fr-FR" sz="1800" dirty="0" err="1" smtClean="0"/>
              <a:t>osuris</a:t>
            </a:r>
            <a:r>
              <a:rPr lang="fr-FR" sz="1800" dirty="0" smtClean="0"/>
              <a:t>, </a:t>
            </a:r>
            <a:r>
              <a:rPr lang="fr-FR" sz="1800" dirty="0" err="1" smtClean="0"/>
              <a:t>geoSAS</a:t>
            </a:r>
            <a:r>
              <a:rPr lang="fr-FR" sz="1800" dirty="0" smtClean="0"/>
              <a:t>)</a:t>
            </a:r>
            <a:endParaRPr lang="fr-FR" sz="1800" strike="sngStrike" dirty="0" smtClean="0"/>
          </a:p>
          <a:p>
            <a:r>
              <a:rPr lang="fr-FR" sz="1800" dirty="0" smtClean="0"/>
              <a:t>Développer les interactions avec l’OSUNA, les Zones Ateliers de l’Ouest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1800" b="1" dirty="0" smtClean="0"/>
              <a:t>Transfert de compétences</a:t>
            </a:r>
          </a:p>
          <a:p>
            <a:r>
              <a:rPr lang="fr-FR" sz="1800" dirty="0" smtClean="0"/>
              <a:t>Mise en place d’un plan de formation à deux niveaux:</a:t>
            </a:r>
          </a:p>
          <a:p>
            <a:pPr lvl="1"/>
            <a:r>
              <a:rPr lang="fr-FR" sz="1600" dirty="0" smtClean="0"/>
              <a:t>Niveau Utilisateurs (tous les personnels de la recherche) -&gt; </a:t>
            </a:r>
            <a:r>
              <a:rPr lang="fr-FR" sz="1600" dirty="0" err="1" smtClean="0"/>
              <a:t>metadata</a:t>
            </a:r>
            <a:r>
              <a:rPr lang="fr-FR" sz="1600" dirty="0" smtClean="0"/>
              <a:t> party (déc. 2013)</a:t>
            </a:r>
          </a:p>
          <a:p>
            <a:pPr lvl="1"/>
            <a:r>
              <a:rPr lang="fr-FR" sz="1600" dirty="0" smtClean="0"/>
              <a:t>Niveau Administrateurs (personnes relais dans les équipes)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1800" b="1" dirty="0" smtClean="0"/>
              <a:t>Développements</a:t>
            </a:r>
          </a:p>
          <a:p>
            <a:r>
              <a:rPr lang="fr-FR" sz="1800" dirty="0" smtClean="0"/>
              <a:t>Normalisation des séries temporelles et données de capteurs (SOS / SWE)</a:t>
            </a:r>
          </a:p>
          <a:p>
            <a:r>
              <a:rPr lang="fr-FR" sz="1800" dirty="0" smtClean="0"/>
              <a:t>Traitement en ligne de données géomorphologiques (Web </a:t>
            </a:r>
            <a:r>
              <a:rPr lang="fr-FR" sz="1800" dirty="0" err="1" smtClean="0"/>
              <a:t>Processing</a:t>
            </a:r>
            <a:r>
              <a:rPr lang="fr-FR" sz="1800" dirty="0" smtClean="0"/>
              <a:t> Service)</a:t>
            </a:r>
          </a:p>
          <a:p>
            <a:r>
              <a:rPr lang="fr-FR" sz="1800" dirty="0" smtClean="0"/>
              <a:t>Ajout de </a:t>
            </a:r>
            <a:r>
              <a:rPr lang="fr-FR" sz="1800" dirty="0" err="1" smtClean="0"/>
              <a:t>trackers</a:t>
            </a:r>
            <a:r>
              <a:rPr lang="fr-FR" sz="1800" dirty="0" smtClean="0"/>
              <a:t> de mesure de statistiques web afin d’analyser l’usage de la plateforme</a:t>
            </a:r>
          </a:p>
          <a:p>
            <a:r>
              <a:rPr lang="fr-FR" sz="1800" dirty="0" smtClean="0"/>
              <a:t>Authentification via la fédération d’identité</a:t>
            </a:r>
            <a:endParaRPr lang="fr-FR" sz="1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Démonstration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Perspectives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0" name="Espace réservé du contenu 12"/>
          <p:cNvSpPr>
            <a:spLocks noGrp="1"/>
          </p:cNvSpPr>
          <p:nvPr>
            <p:ph idx="1"/>
          </p:nvPr>
        </p:nvSpPr>
        <p:spPr>
          <a:xfrm>
            <a:off x="457200" y="1696148"/>
            <a:ext cx="7499176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400" b="1" dirty="0" smtClean="0"/>
              <a:t>En 1996 : </a:t>
            </a:r>
          </a:p>
          <a:p>
            <a:pPr>
              <a:buNone/>
            </a:pPr>
            <a:r>
              <a:rPr lang="fr-FR" sz="2000" dirty="0"/>
              <a:t>	l’UMR multi-site LETG du CNRS est créée (Caen, Rennes, Nantes et Brest</a:t>
            </a:r>
            <a:r>
              <a:rPr lang="fr-FR" sz="2000" dirty="0" smtClean="0"/>
              <a:t>)</a:t>
            </a:r>
            <a:endParaRPr lang="fr-FR" sz="2000" b="1" dirty="0" smtClean="0"/>
          </a:p>
          <a:p>
            <a:pPr>
              <a:buNone/>
            </a:pPr>
            <a:endParaRPr lang="fr-FR" sz="2200" b="1" dirty="0" smtClean="0"/>
          </a:p>
          <a:p>
            <a:pPr>
              <a:buNone/>
            </a:pPr>
            <a:r>
              <a:rPr lang="fr-FR" sz="2400" b="1" dirty="0" smtClean="0"/>
              <a:t>En 1998 : </a:t>
            </a:r>
          </a:p>
          <a:p>
            <a:pPr>
              <a:buNone/>
            </a:pPr>
            <a:r>
              <a:rPr lang="fr-FR" sz="2000" dirty="0"/>
              <a:t>	- </a:t>
            </a:r>
            <a:r>
              <a:rPr lang="fr-FR" sz="2000" b="1" dirty="0"/>
              <a:t>Convention d’Aarhus </a:t>
            </a:r>
            <a:r>
              <a:rPr lang="fr-FR" sz="2000" dirty="0">
                <a:latin typeface="Calibri" pitchFamily="34" charset="0"/>
              </a:rPr>
              <a:t>recommandant la libre circulation des données environnementales</a:t>
            </a:r>
            <a:endParaRPr lang="fr-FR" sz="2000" dirty="0"/>
          </a:p>
          <a:p>
            <a:pPr>
              <a:buNone/>
            </a:pPr>
            <a:r>
              <a:rPr lang="fr-FR" sz="2000" dirty="0"/>
              <a:t>	- Implication du site brestois dans l’observatoire de l’IUEM</a:t>
            </a:r>
          </a:p>
          <a:p>
            <a:pPr>
              <a:buNone/>
            </a:pPr>
            <a:r>
              <a:rPr lang="fr-FR" sz="2000" dirty="0"/>
              <a:t>	- Mise en œuvre du </a:t>
            </a:r>
            <a:r>
              <a:rPr lang="fr-FR" sz="2000" dirty="0" smtClean="0"/>
              <a:t>SIEC (Système d’Information pour l’Environnement Côtier)</a:t>
            </a:r>
            <a:endParaRPr lang="fr-FR" sz="2000" dirty="0"/>
          </a:p>
          <a:p>
            <a:pPr>
              <a:buNone/>
            </a:pPr>
            <a:endParaRPr lang="fr-FR" sz="2200" b="1" dirty="0" smtClean="0"/>
          </a:p>
          <a:p>
            <a:pPr>
              <a:buNone/>
            </a:pPr>
            <a:r>
              <a:rPr lang="fr-FR" sz="2400" b="1" dirty="0"/>
              <a:t>E</a:t>
            </a:r>
            <a:r>
              <a:rPr lang="fr-FR" sz="2400" b="1" dirty="0" smtClean="0"/>
              <a:t>n </a:t>
            </a:r>
            <a:r>
              <a:rPr lang="fr-FR" sz="2400" b="1" dirty="0"/>
              <a:t>2003 </a:t>
            </a:r>
            <a:r>
              <a:rPr lang="fr-FR" sz="2400" b="1" dirty="0" smtClean="0"/>
              <a:t>:</a:t>
            </a:r>
          </a:p>
          <a:p>
            <a:pPr>
              <a:buNone/>
            </a:pPr>
            <a:r>
              <a:rPr lang="fr-FR" sz="2000" dirty="0"/>
              <a:t>	- Normalisation : norme ISO 19115 pour les métadonnées</a:t>
            </a:r>
          </a:p>
          <a:p>
            <a:pPr>
              <a:buNone/>
            </a:pPr>
            <a:r>
              <a:rPr lang="fr-FR" sz="2000" dirty="0"/>
              <a:t>	- Programme interdisciplinaire STIC-SHS « Société de l’Information » du CNRS</a:t>
            </a:r>
          </a:p>
          <a:p>
            <a:pPr>
              <a:buNone/>
            </a:pPr>
            <a:r>
              <a:rPr lang="fr-FR" sz="2000" dirty="0"/>
              <a:t>	- Développement de </a:t>
            </a:r>
            <a:r>
              <a:rPr lang="fr-FR" sz="2000" dirty="0" err="1" smtClean="0"/>
              <a:t>MEnIr</a:t>
            </a:r>
            <a:r>
              <a:rPr lang="fr-FR" sz="2000" dirty="0" smtClean="0"/>
              <a:t> (Mémoire Environnementale Iroise)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078732"/>
            <a:ext cx="735280" cy="11342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74760"/>
            <a:ext cx="1077077" cy="8063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6" y="5359484"/>
            <a:ext cx="937684" cy="9376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Fonctionnalités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 pitchFamily="34" charset="0"/>
              </a:rPr>
              <a:t>Contexte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2"/>
          <p:cNvSpPr>
            <a:spLocks noGrp="1"/>
          </p:cNvSpPr>
          <p:nvPr>
            <p:ph idx="1"/>
          </p:nvPr>
        </p:nvSpPr>
        <p:spPr>
          <a:xfrm>
            <a:off x="457200" y="1696148"/>
            <a:ext cx="8686800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200" b="1" dirty="0" smtClean="0"/>
              <a:t>De 2005 to 2007 :</a:t>
            </a:r>
          </a:p>
          <a:p>
            <a:pPr marL="685800" lvl="1">
              <a:buFontTx/>
              <a:buChar char="-"/>
            </a:pPr>
            <a:r>
              <a:rPr lang="fr-FR" sz="1900" dirty="0">
                <a:latin typeface="Calibri" pitchFamily="34" charset="0"/>
              </a:rPr>
              <a:t>Prise de conscience labo de l’utilité du catalogage</a:t>
            </a:r>
          </a:p>
          <a:p>
            <a:pPr marL="685800" lvl="1">
              <a:buFontTx/>
              <a:buChar char="-"/>
            </a:pPr>
            <a:r>
              <a:rPr lang="fr-FR" sz="1900" dirty="0">
                <a:latin typeface="Calibri" pitchFamily="34" charset="0"/>
              </a:rPr>
              <a:t>Développement de notre expertise (CIAO </a:t>
            </a:r>
            <a:r>
              <a:rPr lang="fr-FR" sz="1900" dirty="0" err="1">
                <a:latin typeface="Calibri" pitchFamily="34" charset="0"/>
              </a:rPr>
              <a:t>MDWeb</a:t>
            </a:r>
            <a:r>
              <a:rPr lang="fr-FR" sz="1900" dirty="0">
                <a:latin typeface="Calibri" pitchFamily="34" charset="0"/>
              </a:rPr>
              <a:t> en partenariat avec l’UICN)</a:t>
            </a:r>
          </a:p>
          <a:p>
            <a:pPr marL="685800" lvl="1">
              <a:buFontTx/>
              <a:buChar char="-"/>
            </a:pPr>
            <a:r>
              <a:rPr lang="fr-FR" sz="1900" dirty="0">
                <a:latin typeface="Calibri" pitchFamily="34" charset="0"/>
              </a:rPr>
              <a:t>L’IUEM devient un </a:t>
            </a:r>
            <a:r>
              <a:rPr lang="fr-FR" sz="1900" dirty="0" smtClean="0">
                <a:latin typeface="Calibri" pitchFamily="34" charset="0"/>
              </a:rPr>
              <a:t>OSU</a:t>
            </a:r>
          </a:p>
          <a:p>
            <a:pPr marL="685800" lvl="1">
              <a:buFontTx/>
              <a:buChar char="-"/>
            </a:pPr>
            <a:r>
              <a:rPr lang="fr-FR" sz="1900" dirty="0" smtClean="0">
                <a:latin typeface="Calibri" pitchFamily="34" charset="0"/>
              </a:rPr>
              <a:t>Les </a:t>
            </a:r>
            <a:r>
              <a:rPr lang="fr-FR" sz="1900" dirty="0">
                <a:latin typeface="Calibri" pitchFamily="34" charset="0"/>
              </a:rPr>
              <a:t>séries se </a:t>
            </a:r>
            <a:r>
              <a:rPr lang="fr-FR" sz="1900" dirty="0" smtClean="0">
                <a:latin typeface="Calibri" pitchFamily="34" charset="0"/>
              </a:rPr>
              <a:t>multiplient</a:t>
            </a:r>
          </a:p>
          <a:p>
            <a:pPr marL="685800" lvl="1">
              <a:buFontTx/>
              <a:buChar char="-"/>
            </a:pPr>
            <a:endParaRPr lang="fr-FR" sz="2000" b="1" dirty="0" smtClean="0"/>
          </a:p>
          <a:p>
            <a:pPr>
              <a:buNone/>
            </a:pPr>
            <a:r>
              <a:rPr lang="fr-FR" sz="2200" b="1" dirty="0" smtClean="0"/>
              <a:t>En 2007 :</a:t>
            </a:r>
          </a:p>
          <a:p>
            <a:pPr>
              <a:buNone/>
            </a:pPr>
            <a:r>
              <a:rPr lang="fr-FR" sz="2100" dirty="0" smtClean="0">
                <a:latin typeface="Calibri" pitchFamily="34" charset="0"/>
              </a:rPr>
              <a:t>	</a:t>
            </a:r>
            <a:r>
              <a:rPr lang="fr-FR" sz="1900" b="1" dirty="0">
                <a:latin typeface="Calibri" pitchFamily="34" charset="0"/>
              </a:rPr>
              <a:t>INSPIRE (directive européenne 2007/2/EC) </a:t>
            </a:r>
            <a:r>
              <a:rPr lang="fr-FR" sz="1900" dirty="0">
                <a:latin typeface="Calibri" pitchFamily="34" charset="0"/>
              </a:rPr>
              <a:t>fixe le cadre d’une IDS destinée à favoriser l’échange des données au sein de la CE dans le domaine de </a:t>
            </a:r>
            <a:r>
              <a:rPr lang="fr-FR" sz="1900" dirty="0" smtClean="0">
                <a:latin typeface="Calibri" pitchFamily="34" charset="0"/>
              </a:rPr>
              <a:t>l’environnement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200" b="1" dirty="0" smtClean="0"/>
              <a:t>En 2009 :</a:t>
            </a:r>
          </a:p>
          <a:p>
            <a:pPr marL="685800" lvl="1">
              <a:buFontTx/>
              <a:buChar char="-"/>
            </a:pPr>
            <a:r>
              <a:rPr lang="fr-FR" sz="1900" dirty="0">
                <a:latin typeface="Calibri" pitchFamily="34" charset="0"/>
              </a:rPr>
              <a:t>Projet de mise en œuvre d’un projet « base de données, portail » fédératif et interopérable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Fonctionnalités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Contexte</a:t>
            </a:r>
            <a:endParaRPr lang="fr-FR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2"/>
          <p:cNvSpPr>
            <a:spLocks noGrp="1"/>
          </p:cNvSpPr>
          <p:nvPr>
            <p:ph idx="1"/>
          </p:nvPr>
        </p:nvSpPr>
        <p:spPr>
          <a:xfrm>
            <a:off x="457200" y="1696148"/>
            <a:ext cx="8686800" cy="482919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2000" b="1" dirty="0"/>
              <a:t>16.09.2009</a:t>
            </a:r>
          </a:p>
          <a:p>
            <a:pPr>
              <a:buNone/>
            </a:pPr>
            <a:r>
              <a:rPr lang="fr-FR" sz="1800" dirty="0"/>
              <a:t>	Journée de prospective</a:t>
            </a:r>
            <a:r>
              <a:rPr lang="fr-FR" sz="1800" i="1" dirty="0"/>
              <a:t> « données environnementales, création, utilisation et partage », OSU-OREME, UM2, CNRS INSU-INEE, IRD, CEMAGREF</a:t>
            </a:r>
            <a:r>
              <a:rPr lang="fr-FR" sz="1800" dirty="0"/>
              <a:t>  (Montpellier)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000" b="1" dirty="0"/>
              <a:t>Avril 2011</a:t>
            </a:r>
            <a:r>
              <a:rPr lang="fr-FR" sz="2000" dirty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fr-FR" sz="1800" dirty="0"/>
              <a:t>      Etat des lieux des bases de données marines (INSU)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fr-FR" sz="1800" b="1" dirty="0"/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fr-FR" sz="2000" b="1" dirty="0"/>
              <a:t>24.05.2011</a:t>
            </a:r>
            <a:endParaRPr lang="fr-FR" sz="2000" dirty="0"/>
          </a:p>
          <a:p>
            <a:pPr>
              <a:lnSpc>
                <a:spcPct val="110000"/>
              </a:lnSpc>
              <a:buNone/>
            </a:pPr>
            <a:r>
              <a:rPr lang="fr-FR" sz="1800" dirty="0"/>
              <a:t>      Séminaire « Données d’observation… », OSU IUEM (UBO)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000" b="1" dirty="0"/>
              <a:t>26.05.2011</a:t>
            </a:r>
            <a:r>
              <a:rPr lang="fr-FR" sz="2000" dirty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fr-FR" sz="1800" dirty="0"/>
              <a:t>      Séminaire « Métadonnées », OSUR (Rennes)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000" b="1" dirty="0"/>
              <a:t>Octobre 2011</a:t>
            </a:r>
            <a:r>
              <a:rPr lang="fr-FR" sz="2000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fr-FR" sz="1800" dirty="0"/>
              <a:t>      ANF gestion numérique des sources de la recherche en sciences humaines et sociales</a:t>
            </a:r>
          </a:p>
          <a:p>
            <a:pPr>
              <a:lnSpc>
                <a:spcPct val="110000"/>
              </a:lnSpc>
              <a:buNone/>
            </a:pPr>
            <a:r>
              <a:rPr lang="fr-FR" sz="1800" dirty="0"/>
              <a:t>     TGE Adonis (INSHS-CNRS)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Fonctionnalités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 pitchFamily="34" charset="0"/>
              </a:rPr>
              <a:t>Contexte</a:t>
            </a:r>
            <a:endParaRPr lang="fr-FR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Fonctionnalités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 pitchFamily="34" charset="0"/>
              </a:rPr>
              <a:t>Contexte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2900" b="1" dirty="0"/>
              <a:t>En 2011 : </a:t>
            </a:r>
          </a:p>
          <a:p>
            <a:pPr>
              <a:buNone/>
            </a:pPr>
            <a:r>
              <a:rPr lang="fr-FR" sz="2600" dirty="0"/>
              <a:t>	un groupe de travail « bases de données géographiques » se met en place dans l’ouest</a:t>
            </a:r>
          </a:p>
          <a:p>
            <a:pPr>
              <a:buNone/>
            </a:pPr>
            <a:endParaRPr lang="fr-FR" sz="2600" b="1" dirty="0"/>
          </a:p>
          <a:p>
            <a:pPr>
              <a:buNone/>
            </a:pPr>
            <a:r>
              <a:rPr lang="fr-FR" sz="2900" b="1" dirty="0"/>
              <a:t>En 2012 : </a:t>
            </a:r>
            <a:endParaRPr lang="fr-FR" sz="2900" dirty="0"/>
          </a:p>
          <a:p>
            <a:pPr>
              <a:buNone/>
            </a:pPr>
            <a:r>
              <a:rPr lang="fr-FR" sz="2600" dirty="0"/>
              <a:t>	Projet commun entre l’UMR LETG et les OSU de Rennes et de Brest</a:t>
            </a:r>
          </a:p>
          <a:p>
            <a:pPr>
              <a:buNone/>
            </a:pPr>
            <a:endParaRPr lang="fr-FR" sz="2600" dirty="0"/>
          </a:p>
          <a:p>
            <a:pPr>
              <a:buNone/>
            </a:pPr>
            <a:r>
              <a:rPr lang="fr-FR" sz="2600" dirty="0"/>
              <a:t>	</a:t>
            </a:r>
            <a:r>
              <a:rPr lang="fr-FR" sz="2600" b="1" u="sng" dirty="0"/>
              <a:t>Matériel</a:t>
            </a:r>
            <a:r>
              <a:rPr lang="fr-FR" sz="2600" dirty="0"/>
              <a:t> (Serveur et baies de stockage) : 17 000€</a:t>
            </a:r>
          </a:p>
          <a:p>
            <a:pPr>
              <a:buNone/>
            </a:pPr>
            <a:r>
              <a:rPr lang="fr-FR" sz="2600" dirty="0"/>
              <a:t>	</a:t>
            </a:r>
            <a:r>
              <a:rPr lang="fr-FR" sz="2600" b="1" u="sng" dirty="0"/>
              <a:t>Logiciel</a:t>
            </a:r>
            <a:r>
              <a:rPr lang="fr-FR" sz="2600" dirty="0"/>
              <a:t> (Prestation installation, paramétrage, formation et développements spécifiques) : 20 000€</a:t>
            </a:r>
          </a:p>
          <a:p>
            <a:pPr>
              <a:buNone/>
            </a:pPr>
            <a:r>
              <a:rPr lang="fr-FR" sz="2600" dirty="0"/>
              <a:t>	</a:t>
            </a:r>
            <a:r>
              <a:rPr lang="fr-FR" sz="2600" b="1" u="sng" dirty="0"/>
              <a:t>Fonctionnement</a:t>
            </a:r>
            <a:r>
              <a:rPr lang="fr-FR" sz="2600" dirty="0"/>
              <a:t> :</a:t>
            </a:r>
          </a:p>
          <a:p>
            <a:pPr>
              <a:buNone/>
            </a:pPr>
            <a:r>
              <a:rPr lang="fr-FR" sz="2600" dirty="0"/>
              <a:t>	LETG:  Mise à disposition de 2 Ingénieurs d’Etudes à 30 %</a:t>
            </a:r>
          </a:p>
          <a:p>
            <a:pPr>
              <a:buNone/>
            </a:pPr>
            <a:r>
              <a:rPr lang="fr-FR" sz="2600" dirty="0"/>
              <a:t>	IUEM: Mise à disposition d’un Ingénieur d’Etude OSU-IUEM</a:t>
            </a:r>
          </a:p>
          <a:p>
            <a:pPr>
              <a:buNone/>
            </a:pPr>
            <a:r>
              <a:rPr lang="fr-FR" sz="2600" dirty="0"/>
              <a:t>	OSUR: Service de Gestion des Données Numériques : ½ ETP </a:t>
            </a:r>
          </a:p>
          <a:p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e 110"/>
          <p:cNvGrpSpPr>
            <a:grpSpLocks noChangeAspect="1"/>
          </p:cNvGrpSpPr>
          <p:nvPr/>
        </p:nvGrpSpPr>
        <p:grpSpPr>
          <a:xfrm>
            <a:off x="251520" y="2636912"/>
            <a:ext cx="4320480" cy="3744416"/>
            <a:chOff x="755576" y="1052736"/>
            <a:chExt cx="4320480" cy="3744416"/>
          </a:xfrm>
        </p:grpSpPr>
        <p:cxnSp>
          <p:nvCxnSpPr>
            <p:cNvPr id="112" name="Connecteur droit 111"/>
            <p:cNvCxnSpPr/>
            <p:nvPr/>
          </p:nvCxnSpPr>
          <p:spPr>
            <a:xfrm flipV="1">
              <a:off x="3275856" y="2564904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flipV="1">
              <a:off x="2195736" y="3140968"/>
              <a:ext cx="576064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>
              <a:endCxn id="123" idx="5"/>
            </p:cNvCxnSpPr>
            <p:nvPr/>
          </p:nvCxnSpPr>
          <p:spPr>
            <a:xfrm flipH="1" flipV="1">
              <a:off x="3246779" y="3219903"/>
              <a:ext cx="317109" cy="497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flipH="1" flipV="1">
              <a:off x="2051720" y="2492896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23" idx="0"/>
            </p:cNvCxnSpPr>
            <p:nvPr/>
          </p:nvCxnSpPr>
          <p:spPr>
            <a:xfrm flipV="1">
              <a:off x="2915816" y="1844824"/>
              <a:ext cx="0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e 28"/>
            <p:cNvGrpSpPr/>
            <p:nvPr/>
          </p:nvGrpSpPr>
          <p:grpSpPr>
            <a:xfrm>
              <a:off x="755576" y="1556792"/>
              <a:ext cx="1512168" cy="1440160"/>
              <a:chOff x="755576" y="1052736"/>
              <a:chExt cx="1512168" cy="1440160"/>
            </a:xfrm>
          </p:grpSpPr>
          <p:sp>
            <p:nvSpPr>
              <p:cNvPr id="138" name="Ellipse 4"/>
              <p:cNvSpPr/>
              <p:nvPr/>
            </p:nvSpPr>
            <p:spPr>
              <a:xfrm>
                <a:off x="755576" y="1052736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ZoneTexte 5"/>
              <p:cNvSpPr txBox="1"/>
              <p:nvPr/>
            </p:nvSpPr>
            <p:spPr>
              <a:xfrm>
                <a:off x="899592" y="1198239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 IUEM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140" name="Ellipse 6"/>
              <p:cNvSpPr/>
              <p:nvPr/>
            </p:nvSpPr>
            <p:spPr>
              <a:xfrm>
                <a:off x="1223628" y="1412776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ZoneTexte 7"/>
              <p:cNvSpPr txBox="1"/>
              <p:nvPr/>
            </p:nvSpPr>
            <p:spPr>
              <a:xfrm>
                <a:off x="1115616" y="169151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LETG-Brest</a:t>
                </a:r>
              </a:p>
            </p:txBody>
          </p:sp>
        </p:grpSp>
        <p:grpSp>
          <p:nvGrpSpPr>
            <p:cNvPr id="118" name="Groupe 27"/>
            <p:cNvGrpSpPr/>
            <p:nvPr/>
          </p:nvGrpSpPr>
          <p:grpSpPr>
            <a:xfrm>
              <a:off x="1043608" y="3356992"/>
              <a:ext cx="1512168" cy="1440160"/>
              <a:chOff x="755576" y="3501008"/>
              <a:chExt cx="1512168" cy="1440160"/>
            </a:xfrm>
          </p:grpSpPr>
          <p:sp>
            <p:nvSpPr>
              <p:cNvPr id="133" name="Ellipse 8"/>
              <p:cNvSpPr/>
              <p:nvPr/>
            </p:nvSpPr>
            <p:spPr>
              <a:xfrm>
                <a:off x="755576" y="3501008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ZoneTexte 9"/>
              <p:cNvSpPr txBox="1"/>
              <p:nvPr/>
            </p:nvSpPr>
            <p:spPr>
              <a:xfrm>
                <a:off x="1043608" y="454080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OSUNA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grpSp>
            <p:nvGrpSpPr>
              <p:cNvPr id="135" name="Groupe 12"/>
              <p:cNvGrpSpPr/>
              <p:nvPr/>
            </p:nvGrpSpPr>
            <p:grpSpPr>
              <a:xfrm>
                <a:off x="1115616" y="3573016"/>
                <a:ext cx="1152128" cy="936104"/>
                <a:chOff x="1115616" y="3861048"/>
                <a:chExt cx="1152128" cy="936104"/>
              </a:xfrm>
            </p:grpSpPr>
            <p:sp>
              <p:nvSpPr>
                <p:cNvPr id="136" name="Ellipse 10"/>
                <p:cNvSpPr/>
                <p:nvPr/>
              </p:nvSpPr>
              <p:spPr>
                <a:xfrm>
                  <a:off x="1187624" y="3861048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7" name="ZoneTexte 11"/>
                <p:cNvSpPr txBox="1"/>
                <p:nvPr/>
              </p:nvSpPr>
              <p:spPr>
                <a:xfrm>
                  <a:off x="1115616" y="4149080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r>
                    <a:rPr lang="fr-FR" sz="900" dirty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 LETG-Nantes</a:t>
                  </a:r>
                </a:p>
              </p:txBody>
            </p:sp>
          </p:grpSp>
        </p:grpSp>
        <p:grpSp>
          <p:nvGrpSpPr>
            <p:cNvPr id="119" name="Groupe 26"/>
            <p:cNvGrpSpPr/>
            <p:nvPr/>
          </p:nvGrpSpPr>
          <p:grpSpPr>
            <a:xfrm>
              <a:off x="3563888" y="1700808"/>
              <a:ext cx="1512168" cy="1440160"/>
              <a:chOff x="3779912" y="1340768"/>
              <a:chExt cx="1512168" cy="1440160"/>
            </a:xfrm>
          </p:grpSpPr>
          <p:sp>
            <p:nvSpPr>
              <p:cNvPr id="129" name="Ellipse 128"/>
              <p:cNvSpPr/>
              <p:nvPr/>
            </p:nvSpPr>
            <p:spPr>
              <a:xfrm>
                <a:off x="3851920" y="1340768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ZoneTexte 129"/>
              <p:cNvSpPr txBox="1"/>
              <p:nvPr/>
            </p:nvSpPr>
            <p:spPr>
              <a:xfrm>
                <a:off x="4644008" y="1660484"/>
                <a:ext cx="6480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OSUR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3887924" y="17008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ZoneTexte 131"/>
              <p:cNvSpPr txBox="1"/>
              <p:nvPr/>
            </p:nvSpPr>
            <p:spPr>
              <a:xfrm>
                <a:off x="3779912" y="197954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LETG-Rennes</a:t>
                </a:r>
              </a:p>
            </p:txBody>
          </p:sp>
        </p:grpSp>
        <p:grpSp>
          <p:nvGrpSpPr>
            <p:cNvPr id="120" name="Groupe 19"/>
            <p:cNvGrpSpPr/>
            <p:nvPr/>
          </p:nvGrpSpPr>
          <p:grpSpPr>
            <a:xfrm>
              <a:off x="2339752" y="1052736"/>
              <a:ext cx="1152128" cy="936104"/>
              <a:chOff x="5580112" y="990020"/>
              <a:chExt cx="1152128" cy="936104"/>
            </a:xfrm>
          </p:grpSpPr>
          <p:sp>
            <p:nvSpPr>
              <p:cNvPr id="127" name="Ellipse 126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ZoneTexte 127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LETG-Caen</a:t>
                </a:r>
              </a:p>
            </p:txBody>
          </p:sp>
        </p:grpSp>
        <p:grpSp>
          <p:nvGrpSpPr>
            <p:cNvPr id="121" name="Groupe 20"/>
            <p:cNvGrpSpPr/>
            <p:nvPr/>
          </p:nvGrpSpPr>
          <p:grpSpPr>
            <a:xfrm>
              <a:off x="3059832" y="3501008"/>
              <a:ext cx="1152128" cy="936104"/>
              <a:chOff x="5580112" y="990020"/>
              <a:chExt cx="1152128" cy="936104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ZoneTexte 125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LETG-Angers</a:t>
                </a:r>
              </a:p>
            </p:txBody>
          </p:sp>
        </p:grpSp>
        <p:grpSp>
          <p:nvGrpSpPr>
            <p:cNvPr id="122" name="Groupe 25"/>
            <p:cNvGrpSpPr/>
            <p:nvPr/>
          </p:nvGrpSpPr>
          <p:grpSpPr>
            <a:xfrm>
              <a:off x="2339752" y="2420888"/>
              <a:ext cx="1152128" cy="936104"/>
              <a:chOff x="2555776" y="2420888"/>
              <a:chExt cx="1152128" cy="936104"/>
            </a:xfrm>
          </p:grpSpPr>
          <p:sp>
            <p:nvSpPr>
              <p:cNvPr id="123" name="Ellipse 122"/>
              <p:cNvSpPr/>
              <p:nvPr/>
            </p:nvSpPr>
            <p:spPr>
              <a:xfrm>
                <a:off x="2663788" y="2420888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ZoneTexte 123"/>
              <p:cNvSpPr txBox="1"/>
              <p:nvPr/>
            </p:nvSpPr>
            <p:spPr>
              <a:xfrm>
                <a:off x="2555776" y="274060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i="1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indigeo</a:t>
                </a:r>
                <a:endParaRPr lang="fr-FR" sz="1100" b="1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</p:grpSp>
      <p:sp>
        <p:nvSpPr>
          <p:cNvPr id="142" name="Rectangle 141"/>
          <p:cNvSpPr/>
          <p:nvPr/>
        </p:nvSpPr>
        <p:spPr>
          <a:xfrm>
            <a:off x="4788024" y="1916832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Une IDS permettant le </a:t>
            </a:r>
            <a:r>
              <a:rPr lang="fr-FR" sz="1600" b="1" dirty="0"/>
              <a:t>catalogage</a:t>
            </a:r>
            <a:r>
              <a:rPr lang="fr-FR" sz="1600" dirty="0"/>
              <a:t>, le </a:t>
            </a:r>
            <a:r>
              <a:rPr lang="fr-FR" sz="1600" b="1" dirty="0"/>
              <a:t>stockage</a:t>
            </a:r>
            <a:r>
              <a:rPr lang="fr-FR" sz="1600" dirty="0"/>
              <a:t> et la </a:t>
            </a:r>
            <a:r>
              <a:rPr lang="fr-FR" sz="1600" b="1" dirty="0"/>
              <a:t>diffusion de l’information</a:t>
            </a:r>
            <a:r>
              <a:rPr lang="fr-FR" sz="1600" dirty="0"/>
              <a:t> géographique produite dans le cadre des travaux de </a:t>
            </a:r>
            <a:r>
              <a:rPr lang="fr-FR" sz="1600" b="1" dirty="0"/>
              <a:t>recherche</a:t>
            </a:r>
            <a:r>
              <a:rPr lang="fr-FR" sz="1600" dirty="0"/>
              <a:t> et d’</a:t>
            </a:r>
            <a:r>
              <a:rPr lang="fr-FR" sz="1600" b="1" dirty="0"/>
              <a:t>observation</a:t>
            </a:r>
            <a:r>
              <a:rPr lang="fr-FR" sz="1600" dirty="0"/>
              <a:t> menés par l’UMR LETG et les OSU (Rennes, Brest, Nantes…).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 smtClean="0"/>
              <a:t>Basée sur architecture distribuée et constituée </a:t>
            </a:r>
            <a:r>
              <a:rPr lang="fr-FR" sz="1600" dirty="0"/>
              <a:t>d’un </a:t>
            </a:r>
            <a:r>
              <a:rPr lang="fr-FR" sz="1600" b="1" dirty="0"/>
              <a:t>catalogue</a:t>
            </a:r>
            <a:r>
              <a:rPr lang="fr-FR" sz="1600" dirty="0"/>
              <a:t> de métadonnées et d’un </a:t>
            </a:r>
            <a:r>
              <a:rPr lang="fr-FR" sz="1600" b="1" dirty="0"/>
              <a:t>serveur de données </a:t>
            </a:r>
            <a:r>
              <a:rPr lang="fr-FR" sz="1600" dirty="0" err="1"/>
              <a:t>géoréférencées</a:t>
            </a:r>
            <a:r>
              <a:rPr lang="fr-FR" sz="1600" dirty="0"/>
              <a:t> adossés à un portail web disposant d’un </a:t>
            </a:r>
            <a:r>
              <a:rPr lang="fr-FR" sz="1600" b="1" dirty="0" err="1"/>
              <a:t>visualiseur</a:t>
            </a:r>
            <a:r>
              <a:rPr lang="fr-FR" sz="1600" dirty="0"/>
              <a:t>.  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La solution déployée est </a:t>
            </a:r>
            <a:r>
              <a:rPr lang="fr-FR" sz="1600" b="1" dirty="0" err="1"/>
              <a:t>geOrchestra</a:t>
            </a:r>
            <a:r>
              <a:rPr lang="fr-FR" sz="1600" dirty="0"/>
              <a:t> basée sur des outils libres (</a:t>
            </a:r>
            <a:r>
              <a:rPr lang="fr-FR" sz="1600" dirty="0" err="1"/>
              <a:t>geonetwork</a:t>
            </a:r>
            <a:r>
              <a:rPr lang="fr-FR" sz="1600" dirty="0"/>
              <a:t>, </a:t>
            </a:r>
            <a:r>
              <a:rPr lang="fr-FR" sz="1600" dirty="0" err="1"/>
              <a:t>geoserver</a:t>
            </a:r>
            <a:r>
              <a:rPr lang="fr-FR" sz="1600" dirty="0"/>
              <a:t>, </a:t>
            </a:r>
            <a:r>
              <a:rPr lang="fr-FR" sz="1600" dirty="0" err="1"/>
              <a:t>openlayers</a:t>
            </a:r>
            <a:r>
              <a:rPr lang="fr-FR" sz="1600" dirty="0"/>
              <a:t>….) et à l’initiative de </a:t>
            </a:r>
            <a:r>
              <a:rPr lang="fr-FR" sz="1600" dirty="0" err="1"/>
              <a:t>géoBretagne</a:t>
            </a:r>
            <a:endParaRPr lang="fr-FR" sz="1600" dirty="0"/>
          </a:p>
        </p:txBody>
      </p:sp>
      <p:pic>
        <p:nvPicPr>
          <p:cNvPr id="7170" name="Picture 2" descr="http://indigeo.fr/georchestra/@@images/51d73660-f732-4006-a25f-3fb51e0e1f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093296"/>
            <a:ext cx="1905000" cy="542926"/>
          </a:xfrm>
          <a:prstGeom prst="rect">
            <a:avLst/>
          </a:prstGeom>
          <a:noFill/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344815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 smtClean="0"/>
          </a:p>
          <a:p>
            <a:pPr lvl="1"/>
            <a:endParaRPr lang="fr-FR" sz="1600" dirty="0" smtClean="0"/>
          </a:p>
        </p:txBody>
      </p:sp>
      <p:pic>
        <p:nvPicPr>
          <p:cNvPr id="51" name="Picture 6" descr="http://www.tech-brest-iroise.fr/files/258/logo_shom_v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188" y="5895934"/>
            <a:ext cx="836711" cy="836712"/>
          </a:xfrm>
          <a:prstGeom prst="rect">
            <a:avLst/>
          </a:prstGeom>
          <a:noFill/>
        </p:spPr>
      </p:pic>
      <p:pic>
        <p:nvPicPr>
          <p:cNvPr id="52" name="Picture 4" descr="http://www.actulogo.fr/wp-content/uploads/2012/01/IGN_ni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9" y="4509120"/>
            <a:ext cx="678307" cy="720080"/>
          </a:xfrm>
          <a:prstGeom prst="rect">
            <a:avLst/>
          </a:prstGeom>
          <a:noFill/>
        </p:spPr>
      </p:pic>
      <p:grpSp>
        <p:nvGrpSpPr>
          <p:cNvPr id="2" name="Groupe 125"/>
          <p:cNvGrpSpPr/>
          <p:nvPr/>
        </p:nvGrpSpPr>
        <p:grpSpPr>
          <a:xfrm>
            <a:off x="1904570" y="2276872"/>
            <a:ext cx="3099478" cy="4536504"/>
            <a:chOff x="1593585" y="1804500"/>
            <a:chExt cx="3099478" cy="4536504"/>
          </a:xfrm>
        </p:grpSpPr>
        <p:grpSp>
          <p:nvGrpSpPr>
            <p:cNvPr id="3" name="Groupe 124"/>
            <p:cNvGrpSpPr/>
            <p:nvPr/>
          </p:nvGrpSpPr>
          <p:grpSpPr>
            <a:xfrm>
              <a:off x="2313335" y="1804500"/>
              <a:ext cx="2379728" cy="2530207"/>
              <a:chOff x="2313335" y="1804500"/>
              <a:chExt cx="2379728" cy="2530207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2601697" y="1804500"/>
                <a:ext cx="1008112" cy="1008112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6" name="Arc 65"/>
              <p:cNvSpPr/>
              <p:nvPr/>
            </p:nvSpPr>
            <p:spPr>
              <a:xfrm rot="15286128">
                <a:off x="2636589" y="2278234"/>
                <a:ext cx="1733219" cy="2379728"/>
              </a:xfrm>
              <a:prstGeom prst="arc">
                <a:avLst>
                  <a:gd name="adj1" fmla="val 16935134"/>
                  <a:gd name="adj2" fmla="val 19704167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5"/>
              <p:cNvSpPr txBox="1"/>
              <p:nvPr/>
            </p:nvSpPr>
            <p:spPr>
              <a:xfrm>
                <a:off x="2745713" y="2225770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C@RMEN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4" name="Groupe 122"/>
            <p:cNvGrpSpPr/>
            <p:nvPr/>
          </p:nvGrpSpPr>
          <p:grpSpPr>
            <a:xfrm>
              <a:off x="1593585" y="4338742"/>
              <a:ext cx="1797868" cy="2002262"/>
              <a:chOff x="1593585" y="4338742"/>
              <a:chExt cx="1797868" cy="2002262"/>
            </a:xfrm>
          </p:grpSpPr>
          <p:sp>
            <p:nvSpPr>
              <p:cNvPr id="63" name="Arc 62"/>
              <p:cNvSpPr/>
              <p:nvPr/>
            </p:nvSpPr>
            <p:spPr>
              <a:xfrm rot="13228844">
                <a:off x="1836267" y="4338742"/>
                <a:ext cx="1555186" cy="1392055"/>
              </a:xfrm>
              <a:prstGeom prst="arc">
                <a:avLst>
                  <a:gd name="adj1" fmla="val 17563148"/>
                  <a:gd name="adj2" fmla="val 0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1593585" y="5373216"/>
                <a:ext cx="1008112" cy="967788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123"/>
            <p:cNvGrpSpPr/>
            <p:nvPr/>
          </p:nvGrpSpPr>
          <p:grpSpPr>
            <a:xfrm>
              <a:off x="1597915" y="4240212"/>
              <a:ext cx="2803982" cy="1553687"/>
              <a:chOff x="1597915" y="4240212"/>
              <a:chExt cx="2803982" cy="1553687"/>
            </a:xfrm>
          </p:grpSpPr>
          <p:sp>
            <p:nvSpPr>
              <p:cNvPr id="61" name="Arc 60"/>
              <p:cNvSpPr/>
              <p:nvPr/>
            </p:nvSpPr>
            <p:spPr>
              <a:xfrm rot="18518900">
                <a:off x="1880460" y="3957667"/>
                <a:ext cx="1553687" cy="2118778"/>
              </a:xfrm>
              <a:prstGeom prst="arc">
                <a:avLst>
                  <a:gd name="adj1" fmla="val 19016659"/>
                  <a:gd name="adj2" fmla="val 1146551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3393785" y="4324780"/>
                <a:ext cx="1008112" cy="967788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" name="Groupe 9"/>
          <p:cNvGrpSpPr/>
          <p:nvPr/>
        </p:nvGrpSpPr>
        <p:grpSpPr>
          <a:xfrm>
            <a:off x="248386" y="2636912"/>
            <a:ext cx="4320480" cy="3744416"/>
            <a:chOff x="755576" y="1052736"/>
            <a:chExt cx="4320480" cy="3744416"/>
          </a:xfrm>
        </p:grpSpPr>
        <p:cxnSp>
          <p:nvCxnSpPr>
            <p:cNvPr id="69" name="Connecteur droit 10"/>
            <p:cNvCxnSpPr/>
            <p:nvPr/>
          </p:nvCxnSpPr>
          <p:spPr>
            <a:xfrm flipV="1">
              <a:off x="3275856" y="2564904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2195736" y="3140968"/>
              <a:ext cx="576064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endCxn id="80" idx="5"/>
            </p:cNvCxnSpPr>
            <p:nvPr/>
          </p:nvCxnSpPr>
          <p:spPr>
            <a:xfrm flipH="1" flipV="1">
              <a:off x="3246779" y="3219903"/>
              <a:ext cx="317109" cy="497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 flipV="1">
              <a:off x="2051720" y="2492896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80" idx="0"/>
            </p:cNvCxnSpPr>
            <p:nvPr/>
          </p:nvCxnSpPr>
          <p:spPr>
            <a:xfrm flipV="1">
              <a:off x="2915816" y="1844824"/>
              <a:ext cx="0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28"/>
            <p:cNvGrpSpPr/>
            <p:nvPr/>
          </p:nvGrpSpPr>
          <p:grpSpPr>
            <a:xfrm>
              <a:off x="755576" y="1556792"/>
              <a:ext cx="1512168" cy="1440160"/>
              <a:chOff x="755576" y="1052736"/>
              <a:chExt cx="1512168" cy="1440160"/>
            </a:xfrm>
          </p:grpSpPr>
          <p:sp>
            <p:nvSpPr>
              <p:cNvPr id="95" name="Ellipse 4"/>
              <p:cNvSpPr/>
              <p:nvPr/>
            </p:nvSpPr>
            <p:spPr>
              <a:xfrm>
                <a:off x="755576" y="1052736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ZoneTexte 5"/>
              <p:cNvSpPr txBox="1"/>
              <p:nvPr/>
            </p:nvSpPr>
            <p:spPr>
              <a:xfrm>
                <a:off x="899592" y="1198239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 IUEM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97" name="Ellipse 6"/>
              <p:cNvSpPr/>
              <p:nvPr/>
            </p:nvSpPr>
            <p:spPr>
              <a:xfrm>
                <a:off x="1223628" y="1412776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ZoneTexte 7"/>
              <p:cNvSpPr txBox="1"/>
              <p:nvPr/>
            </p:nvSpPr>
            <p:spPr>
              <a:xfrm>
                <a:off x="1115616" y="169151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LETG-Brest</a:t>
                </a:r>
              </a:p>
            </p:txBody>
          </p:sp>
        </p:grpSp>
        <p:grpSp>
          <p:nvGrpSpPr>
            <p:cNvPr id="8" name="Groupe 27"/>
            <p:cNvGrpSpPr/>
            <p:nvPr/>
          </p:nvGrpSpPr>
          <p:grpSpPr>
            <a:xfrm>
              <a:off x="1043608" y="3356992"/>
              <a:ext cx="1512168" cy="1440160"/>
              <a:chOff x="755576" y="3501008"/>
              <a:chExt cx="1512168" cy="1440160"/>
            </a:xfrm>
          </p:grpSpPr>
          <p:sp>
            <p:nvSpPr>
              <p:cNvPr id="90" name="Ellipse 8"/>
              <p:cNvSpPr/>
              <p:nvPr/>
            </p:nvSpPr>
            <p:spPr>
              <a:xfrm>
                <a:off x="755576" y="3501008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ZoneTexte 9"/>
              <p:cNvSpPr txBox="1"/>
              <p:nvPr/>
            </p:nvSpPr>
            <p:spPr>
              <a:xfrm>
                <a:off x="1043608" y="454080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OSUNA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grpSp>
            <p:nvGrpSpPr>
              <p:cNvPr id="9" name="Groupe 12"/>
              <p:cNvGrpSpPr/>
              <p:nvPr/>
            </p:nvGrpSpPr>
            <p:grpSpPr>
              <a:xfrm>
                <a:off x="1115616" y="3573016"/>
                <a:ext cx="1152128" cy="936104"/>
                <a:chOff x="1115616" y="3861048"/>
                <a:chExt cx="1152128" cy="936104"/>
              </a:xfrm>
            </p:grpSpPr>
            <p:sp>
              <p:nvSpPr>
                <p:cNvPr id="93" name="Ellipse 10"/>
                <p:cNvSpPr/>
                <p:nvPr/>
              </p:nvSpPr>
              <p:spPr>
                <a:xfrm>
                  <a:off x="1187624" y="3861048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ZoneTexte 11"/>
                <p:cNvSpPr txBox="1"/>
                <p:nvPr/>
              </p:nvSpPr>
              <p:spPr>
                <a:xfrm>
                  <a:off x="1115616" y="4149080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r>
                    <a:rPr lang="fr-FR" sz="900" dirty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 LETG-Nantes</a:t>
                  </a:r>
                </a:p>
              </p:txBody>
            </p:sp>
          </p:grpSp>
        </p:grpSp>
        <p:grpSp>
          <p:nvGrpSpPr>
            <p:cNvPr id="10" name="Groupe 75"/>
            <p:cNvGrpSpPr/>
            <p:nvPr/>
          </p:nvGrpSpPr>
          <p:grpSpPr>
            <a:xfrm>
              <a:off x="3563888" y="1700808"/>
              <a:ext cx="1512168" cy="1440160"/>
              <a:chOff x="3779912" y="1340768"/>
              <a:chExt cx="1512168" cy="1440160"/>
            </a:xfrm>
          </p:grpSpPr>
          <p:sp>
            <p:nvSpPr>
              <p:cNvPr id="86" name="Ellipse 27"/>
              <p:cNvSpPr/>
              <p:nvPr/>
            </p:nvSpPr>
            <p:spPr>
              <a:xfrm>
                <a:off x="3851920" y="1340768"/>
                <a:ext cx="1440160" cy="1440160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ZoneTexte 28"/>
              <p:cNvSpPr txBox="1"/>
              <p:nvPr/>
            </p:nvSpPr>
            <p:spPr>
              <a:xfrm>
                <a:off x="4644008" y="1660484"/>
                <a:ext cx="6480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OSUR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88" name="Ellipse 29"/>
              <p:cNvSpPr/>
              <p:nvPr/>
            </p:nvSpPr>
            <p:spPr>
              <a:xfrm>
                <a:off x="3887924" y="17008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3779912" y="197954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LETG-Rennes</a:t>
                </a:r>
              </a:p>
            </p:txBody>
          </p:sp>
        </p:grpSp>
        <p:grpSp>
          <p:nvGrpSpPr>
            <p:cNvPr id="11" name="Groupe 19"/>
            <p:cNvGrpSpPr/>
            <p:nvPr/>
          </p:nvGrpSpPr>
          <p:grpSpPr>
            <a:xfrm>
              <a:off x="2339752" y="1052736"/>
              <a:ext cx="1152128" cy="936104"/>
              <a:chOff x="5580112" y="990020"/>
              <a:chExt cx="1152128" cy="936104"/>
            </a:xfrm>
          </p:grpSpPr>
          <p:sp>
            <p:nvSpPr>
              <p:cNvPr id="84" name="Ellipse 25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ZoneTexte 26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LETG-Caen</a:t>
                </a:r>
              </a:p>
            </p:txBody>
          </p:sp>
        </p:grpSp>
        <p:grpSp>
          <p:nvGrpSpPr>
            <p:cNvPr id="12" name="Groupe 20"/>
            <p:cNvGrpSpPr/>
            <p:nvPr/>
          </p:nvGrpSpPr>
          <p:grpSpPr>
            <a:xfrm>
              <a:off x="3059832" y="3501008"/>
              <a:ext cx="1152128" cy="936104"/>
              <a:chOff x="5580112" y="990020"/>
              <a:chExt cx="1152128" cy="936104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ZoneTexte 24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r>
                  <a: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 LETG-Angers</a:t>
                </a:r>
              </a:p>
            </p:txBody>
          </p:sp>
        </p:grpSp>
        <p:grpSp>
          <p:nvGrpSpPr>
            <p:cNvPr id="13" name="Groupe 25"/>
            <p:cNvGrpSpPr/>
            <p:nvPr/>
          </p:nvGrpSpPr>
          <p:grpSpPr>
            <a:xfrm>
              <a:off x="2339752" y="2420888"/>
              <a:ext cx="1152128" cy="936104"/>
              <a:chOff x="2555776" y="2420888"/>
              <a:chExt cx="1152128" cy="936104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2663788" y="2420888"/>
                <a:ext cx="936104" cy="936104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2555776" y="274060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i="1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indigeo</a:t>
                </a:r>
                <a:endParaRPr lang="fr-FR" sz="1100" i="1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</p:grpSp>
      <p:pic>
        <p:nvPicPr>
          <p:cNvPr id="99" name="Picture 2" descr="http://www.geopal.org/media/site/gen/titre_geopal.png"/>
          <p:cNvPicPr>
            <a:picLocks noChangeAspect="1" noChangeArrowheads="1"/>
          </p:cNvPicPr>
          <p:nvPr/>
        </p:nvPicPr>
        <p:blipFill>
          <a:blip r:embed="rId5" cstate="print"/>
          <a:srcRect r="60994"/>
          <a:stretch>
            <a:fillRect/>
          </a:stretch>
        </p:blipFill>
        <p:spPr bwMode="auto">
          <a:xfrm>
            <a:off x="2026367" y="6111958"/>
            <a:ext cx="792088" cy="343604"/>
          </a:xfrm>
          <a:prstGeom prst="rect">
            <a:avLst/>
          </a:prstGeom>
          <a:noFill/>
        </p:spPr>
      </p:pic>
      <p:pic>
        <p:nvPicPr>
          <p:cNvPr id="100" name="Picture 2" descr="http://kartenn.region-bretagne.fr/wiki/logo_GeoBretag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8116" y="5175854"/>
            <a:ext cx="936104" cy="221709"/>
          </a:xfrm>
          <a:prstGeom prst="rect">
            <a:avLst/>
          </a:prstGeom>
          <a:noFill/>
        </p:spPr>
      </p:pic>
      <p:sp>
        <p:nvSpPr>
          <p:cNvPr id="101" name="Arc 100"/>
          <p:cNvSpPr/>
          <p:nvPr/>
        </p:nvSpPr>
        <p:spPr>
          <a:xfrm rot="11263350">
            <a:off x="1699693" y="1662451"/>
            <a:ext cx="1733219" cy="2379728"/>
          </a:xfrm>
          <a:prstGeom prst="arc">
            <a:avLst>
              <a:gd name="adj1" fmla="val 16935134"/>
              <a:gd name="adj2" fmla="val 19704167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" name="Picture 2" descr="http://wwz.ifremer.fr/var/storage/images/medias-ifremer/medias-lareunion/mes-photos/logos/sextant/349860-1-fre-FR/Sextant_content_embed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271" y="2340916"/>
            <a:ext cx="648072" cy="717201"/>
          </a:xfrm>
          <a:prstGeom prst="rect">
            <a:avLst/>
          </a:prstGeom>
          <a:noFill/>
        </p:spPr>
      </p:pic>
      <p:sp>
        <p:nvSpPr>
          <p:cNvPr id="103" name="Ellipse 102"/>
          <p:cNvSpPr/>
          <p:nvPr/>
        </p:nvSpPr>
        <p:spPr>
          <a:xfrm>
            <a:off x="1068961" y="2292894"/>
            <a:ext cx="864096" cy="86409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Arc 103"/>
          <p:cNvSpPr/>
          <p:nvPr/>
        </p:nvSpPr>
        <p:spPr>
          <a:xfrm rot="17491434">
            <a:off x="773394" y="4634560"/>
            <a:ext cx="1555186" cy="1392055"/>
          </a:xfrm>
          <a:prstGeom prst="arc">
            <a:avLst>
              <a:gd name="adj1" fmla="val 17563148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>
            <a:spLocks/>
          </p:cNvSpPr>
          <p:nvPr/>
        </p:nvSpPr>
        <p:spPr>
          <a:xfrm>
            <a:off x="23037" y="4481127"/>
            <a:ext cx="791992" cy="79199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Arc 105"/>
          <p:cNvSpPr/>
          <p:nvPr/>
        </p:nvSpPr>
        <p:spPr>
          <a:xfrm rot="20554992">
            <a:off x="1474500" y="4690368"/>
            <a:ext cx="2315776" cy="2597792"/>
          </a:xfrm>
          <a:prstGeom prst="arc">
            <a:avLst>
              <a:gd name="adj1" fmla="val 17806095"/>
              <a:gd name="adj2" fmla="val 697671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4788024" y="1916832"/>
            <a:ext cx="40324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Cette infrastructure est interopérable avec les IDS régionales, celles des producteurs de référentiels et celles d’autres institutions scientifiques en permettant un moissonnage bilatéral.</a:t>
            </a:r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Le </a:t>
            </a:r>
            <a:r>
              <a:rPr lang="fr-FR" sz="1600" dirty="0"/>
              <a:t>développement complémentaire d’un </a:t>
            </a:r>
            <a:r>
              <a:rPr lang="fr-FR" sz="1600" dirty="0" err="1"/>
              <a:t>visualiseur</a:t>
            </a:r>
            <a:r>
              <a:rPr lang="fr-FR" sz="1600" dirty="0"/>
              <a:t> ergonomique et évolutif (</a:t>
            </a:r>
            <a:r>
              <a:rPr lang="fr-FR" sz="1600" b="1" dirty="0" err="1" smtClean="0"/>
              <a:t>geoCMS</a:t>
            </a:r>
            <a:r>
              <a:rPr lang="fr-FR" sz="1600" b="1" dirty="0" smtClean="0"/>
              <a:t>*</a:t>
            </a:r>
            <a:r>
              <a:rPr lang="fr-FR" sz="1600" dirty="0" smtClean="0"/>
              <a:t>) </a:t>
            </a:r>
            <a:r>
              <a:rPr lang="fr-FR" sz="1600" dirty="0"/>
              <a:t>permet également de générer des </a:t>
            </a:r>
            <a:r>
              <a:rPr lang="fr-FR" sz="1600" b="1" dirty="0" err="1"/>
              <a:t>visualiseurs</a:t>
            </a:r>
            <a:r>
              <a:rPr lang="fr-FR" sz="1600" b="1" dirty="0"/>
              <a:t> institutionnels ou projets </a:t>
            </a:r>
            <a:r>
              <a:rPr lang="fr-FR" sz="1600" dirty="0"/>
              <a:t>qui sont accessibles ou intégrés dans les sites web permettant ainsi de porter à connaissance et de mettre à disposition des données selon la directive INSPIRE</a:t>
            </a:r>
            <a:r>
              <a:rPr lang="fr-FR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fr-FR" sz="1200" dirty="0" smtClean="0"/>
              <a:t>*</a:t>
            </a:r>
            <a:r>
              <a:rPr lang="fr-FR" sz="1200" dirty="0" smtClean="0">
                <a:hlinkClick r:id="rId8"/>
              </a:rPr>
              <a:t>https</a:t>
            </a:r>
            <a:r>
              <a:rPr lang="fr-FR" sz="1200" dirty="0">
                <a:hlinkClick r:id="rId8"/>
              </a:rPr>
              <a:t>://</a:t>
            </a:r>
            <a:r>
              <a:rPr lang="fr-FR" sz="1200" dirty="0" smtClean="0">
                <a:hlinkClick r:id="rId8"/>
              </a:rPr>
              <a:t>github.com/dotgee/geocms</a:t>
            </a:r>
            <a:endParaRPr lang="fr-FR" sz="1200" dirty="0" smtClean="0"/>
          </a:p>
        </p:txBody>
      </p:sp>
      <p:pic>
        <p:nvPicPr>
          <p:cNvPr id="2050" name="Picture 2" descr="Directive INSPI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3850" y="5638925"/>
            <a:ext cx="1200150" cy="1219201"/>
          </a:xfrm>
          <a:prstGeom prst="rect">
            <a:avLst/>
          </a:prstGeom>
          <a:noFill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36" y="3137191"/>
            <a:ext cx="1629623" cy="651849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Spécificités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170165" y="2084339"/>
            <a:ext cx="467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Prise en charge des données </a:t>
            </a:r>
            <a:r>
              <a:rPr lang="fr-FR" dirty="0" smtClean="0"/>
              <a:t>spatio-temporelles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2636912"/>
            <a:ext cx="6567129" cy="41044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2636912"/>
            <a:ext cx="6567129" cy="410445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0165" y="2084339"/>
            <a:ext cx="467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Prise en charge des données </a:t>
            </a:r>
            <a:r>
              <a:rPr lang="fr-FR" dirty="0" smtClean="0"/>
              <a:t>spatio-temporelles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4048" y="2064712"/>
            <a:ext cx="4042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Interrogation interactive et customizable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88" y="2564904"/>
            <a:ext cx="6682342" cy="41764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0"/>
            <a:ext cx="5540195" cy="10434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52528" y="1320474"/>
            <a:ext cx="118037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entury Gothic" pitchFamily="34" charset="0"/>
              </a:defRPr>
            </a:lvl1pPr>
          </a:lstStyle>
          <a:p>
            <a:r>
              <a:rPr lang="fr-FR" dirty="0"/>
              <a:t>Spécificités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35279" y="1320474"/>
            <a:ext cx="1489108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Démonstration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26825" y="1320474"/>
            <a:ext cx="98601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Contenu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415031" y="1320475"/>
            <a:ext cx="1152746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</a:t>
            </a:r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onclusion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69040" y="1320475"/>
            <a:ext cx="132015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Perspectives</a:t>
            </a:r>
            <a:endParaRPr lang="fr-FR" sz="14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64464" y="1320474"/>
            <a:ext cx="148639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Fonctionnalités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1520" y="1321023"/>
            <a:ext cx="1009392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err="1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1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58668</TotalTime>
  <Words>719</Words>
  <Application>Microsoft Office PowerPoint</Application>
  <PresentationFormat>Affichage à l'écran (4:3)</PresentationFormat>
  <Paragraphs>274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Aharoni</vt:lpstr>
      <vt:lpstr>Arial</vt:lpstr>
      <vt:lpstr>Arial Rounded MT Bold</vt:lpstr>
      <vt:lpstr>Calibri</vt:lpstr>
      <vt:lpstr>Century Gothic</vt:lpstr>
      <vt:lpstr>Comic Sans MS</vt:lpstr>
      <vt:lpstr>Wingdings</vt:lpstr>
      <vt:lpstr>Thème Office</vt:lpstr>
      <vt:lpstr>Une Infrastructure de Données Spatiales dédiée à la recherche et l’observation scientifique de l’environnement dans l’ouest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Mathias Rouan</dc:creator>
  <cp:lastModifiedBy>Mathias Rouan</cp:lastModifiedBy>
  <cp:revision>224</cp:revision>
  <dcterms:created xsi:type="dcterms:W3CDTF">2013-02-05T12:48:06Z</dcterms:created>
  <dcterms:modified xsi:type="dcterms:W3CDTF">2015-11-03T14:35:57Z</dcterms:modified>
</cp:coreProperties>
</file>