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9" r:id="rId4"/>
    <p:sldId id="268" r:id="rId5"/>
    <p:sldId id="272" r:id="rId6"/>
    <p:sldId id="264" r:id="rId7"/>
    <p:sldId id="265" r:id="rId8"/>
    <p:sldId id="271" r:id="rId9"/>
    <p:sldId id="270" r:id="rId10"/>
    <p:sldId id="266" r:id="rId11"/>
    <p:sldId id="273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3B90-D1D4-40EC-A119-B94588531808}" type="datetimeFigureOut">
              <a:rPr lang="fr-FR" smtClean="0"/>
              <a:pPr/>
              <a:t>15/10/2012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91AB3-1173-4150-A67A-31519A9DA4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5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pic>
        <p:nvPicPr>
          <p:cNvPr id="6" name="Objet 2"/>
          <p:cNvPicPr>
            <a:picLocks noChangeArrowheads="1"/>
          </p:cNvPicPr>
          <p:nvPr/>
        </p:nvPicPr>
        <p:blipFill>
          <a:blip r:embed="rId3" cstate="print"/>
          <a:srcRect l="-114" t="-133" r="-34" b="-1791"/>
          <a:stretch>
            <a:fillRect/>
          </a:stretch>
        </p:blipFill>
        <p:spPr bwMode="auto">
          <a:xfrm>
            <a:off x="2195736" y="2332338"/>
            <a:ext cx="4392488" cy="397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95536" y="1672932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Projet: Mettre en place une IDS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LETG adossée aux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</a:rPr>
              <a:t>OSUs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Objectif: Cataloguer,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S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tocker,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</a:rPr>
              <a:t>Diffuser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l’information géographique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produite par l’UMR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5576" y="6309320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(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</a:rPr>
              <a:t>Infrastructure portée par LETG adossé aux </a:t>
            </a:r>
            <a:r>
              <a:rPr lang="fr-FR" i="1" dirty="0" err="1" smtClean="0">
                <a:solidFill>
                  <a:schemeClr val="tx2">
                    <a:lumMod val="75000"/>
                  </a:schemeClr>
                </a:solidFill>
              </a:rPr>
              <a:t>OSUs</a:t>
            </a:r>
            <a:r>
              <a:rPr lang="fr-FR" i="1" dirty="0" smtClean="0">
                <a:solidFill>
                  <a:schemeClr val="tx2">
                    <a:lumMod val="75000"/>
                  </a:schemeClr>
                </a:solidFill>
              </a:rPr>
              <a:t> de Rennes, Brest et Nantes)</a:t>
            </a:r>
            <a:endParaRPr lang="fr-F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6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676995"/>
            <a:ext cx="871296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2">
              <a:spcAft>
                <a:spcPts val="600"/>
              </a:spcAft>
            </a:pPr>
            <a:r>
              <a:rPr lang="fr-FR" sz="2000" dirty="0" smtClean="0">
                <a:sym typeface="Wingdings" pitchFamily="2" charset="2"/>
              </a:rPr>
              <a:t>	</a:t>
            </a:r>
            <a:r>
              <a:rPr lang="fr-FR" sz="2400" b="1" dirty="0" smtClean="0">
                <a:sym typeface="Wingdings" pitchFamily="2" charset="2"/>
              </a:rPr>
              <a:t>Dimension </a:t>
            </a:r>
            <a:r>
              <a:rPr lang="fr-FR" sz="2400" b="1" dirty="0" smtClean="0">
                <a:sym typeface="Wingdings" pitchFamily="2" charset="2"/>
              </a:rPr>
              <a:t>politique</a:t>
            </a:r>
            <a:endParaRPr lang="fr-FR" sz="2400" b="1" dirty="0" smtClean="0"/>
          </a:p>
          <a:p>
            <a:pPr lvl="2" indent="-200025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u="sng" dirty="0" smtClean="0"/>
              <a:t>Quelle est la position des sites par rapport à l’outils LETG?</a:t>
            </a:r>
          </a:p>
          <a:p>
            <a:pPr lvl="2" indent="-200025">
              <a:spcAft>
                <a:spcPts val="600"/>
              </a:spcAft>
            </a:pPr>
            <a:r>
              <a:rPr lang="fr-FR" sz="2000" dirty="0" smtClean="0"/>
              <a:t>	Outils développés dans les différentes régions: </a:t>
            </a:r>
          </a:p>
          <a:p>
            <a:pPr lvl="2" indent="-200025">
              <a:spcAft>
                <a:spcPts val="600"/>
              </a:spcAft>
            </a:pPr>
            <a:r>
              <a:rPr lang="fr-FR" sz="2000" dirty="0" smtClean="0"/>
              <a:t>		</a:t>
            </a:r>
            <a:r>
              <a:rPr lang="fr-FR" sz="2000" b="1" dirty="0" err="1" smtClean="0"/>
              <a:t>Georchestra</a:t>
            </a:r>
            <a:r>
              <a:rPr lang="fr-FR" sz="2000" b="1" dirty="0" smtClean="0"/>
              <a:t> </a:t>
            </a:r>
            <a:r>
              <a:rPr lang="fr-FR" sz="2000" dirty="0" smtClean="0"/>
              <a:t>: Brest et Rennes</a:t>
            </a:r>
          </a:p>
          <a:p>
            <a:pPr lvl="2" indent="-200025">
              <a:spcAft>
                <a:spcPts val="600"/>
              </a:spcAft>
            </a:pPr>
            <a:r>
              <a:rPr lang="fr-FR" sz="2000" dirty="0" smtClean="0"/>
              <a:t>		</a:t>
            </a:r>
            <a:r>
              <a:rPr lang="fr-FR" sz="2000" b="1" dirty="0" err="1" smtClean="0"/>
              <a:t>Geopal</a:t>
            </a:r>
            <a:r>
              <a:rPr lang="fr-FR" sz="2000" b="1" dirty="0" smtClean="0"/>
              <a:t> </a:t>
            </a:r>
            <a:r>
              <a:rPr lang="fr-FR" sz="2000" dirty="0" smtClean="0"/>
              <a:t>: Nantes et </a:t>
            </a:r>
            <a:r>
              <a:rPr lang="fr-FR" sz="2000" dirty="0" smtClean="0"/>
              <a:t>Angers</a:t>
            </a:r>
            <a:endParaRPr lang="fr-FR" sz="2000" dirty="0" smtClean="0"/>
          </a:p>
          <a:p>
            <a:pPr lvl="2" indent="-200025">
              <a:spcAft>
                <a:spcPts val="600"/>
              </a:spcAft>
            </a:pPr>
            <a:r>
              <a:rPr lang="fr-FR" sz="2000" dirty="0" smtClean="0"/>
              <a:t>		</a:t>
            </a:r>
            <a:r>
              <a:rPr lang="fr-FR" sz="2000" b="1" dirty="0" err="1" smtClean="0"/>
              <a:t>C@rmen</a:t>
            </a:r>
            <a:r>
              <a:rPr lang="fr-FR" sz="2000" dirty="0" smtClean="0"/>
              <a:t> : Caen</a:t>
            </a:r>
          </a:p>
          <a:p>
            <a:pPr lvl="2" indent="-200025">
              <a:spcAft>
                <a:spcPts val="600"/>
              </a:spcAft>
            </a:pP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	(Initiative portée par le </a:t>
            </a:r>
            <a:r>
              <a:rPr lang="fr-FR" sz="2000" dirty="0" err="1" smtClean="0">
                <a:solidFill>
                  <a:schemeClr val="bg1">
                    <a:lumMod val="50000"/>
                  </a:schemeClr>
                </a:solidFill>
              </a:rPr>
              <a:t>RASTeR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fr-FR" sz="2000" b="1" dirty="0" err="1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Georchestra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)</a:t>
            </a:r>
            <a:endParaRPr lang="fr-F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2" indent="-200025">
              <a:spcAft>
                <a:spcPts val="600"/>
              </a:spcAft>
            </a:pPr>
            <a:r>
              <a:rPr lang="fr-FR" sz="2000" dirty="0" smtClean="0">
                <a:sym typeface="Wingdings" pitchFamily="2" charset="2"/>
              </a:rPr>
              <a:t>- Quelle est l’implication des sites de LETG dans ces structures régionales?</a:t>
            </a:r>
          </a:p>
          <a:p>
            <a:pPr lvl="2" indent="-200025">
              <a:spcAft>
                <a:spcPts val="600"/>
              </a:spcAft>
            </a:pPr>
            <a:r>
              <a:rPr lang="fr-FR" sz="2000" dirty="0" smtClean="0">
                <a:sym typeface="Wingdings" pitchFamily="2" charset="2"/>
              </a:rPr>
              <a:t>- </a:t>
            </a:r>
            <a:r>
              <a:rPr lang="fr-FR" sz="2000" dirty="0" smtClean="0">
                <a:sym typeface="Wingdings" pitchFamily="2" charset="2"/>
              </a:rPr>
              <a:t>Quelles </a:t>
            </a:r>
            <a:r>
              <a:rPr lang="fr-FR" sz="2000" dirty="0" smtClean="0">
                <a:sym typeface="Wingdings" pitchFamily="2" charset="2"/>
              </a:rPr>
              <a:t>sont les personnes relais qui </a:t>
            </a:r>
            <a:r>
              <a:rPr lang="fr-FR" sz="2000" b="1" dirty="0" smtClean="0">
                <a:sym typeface="Wingdings" pitchFamily="2" charset="2"/>
              </a:rPr>
              <a:t>souhaitent</a:t>
            </a:r>
            <a:r>
              <a:rPr lang="fr-FR" sz="2000" dirty="0" smtClean="0">
                <a:sym typeface="Wingdings" pitchFamily="2" charset="2"/>
              </a:rPr>
              <a:t> s’impliquer dans le projet?</a:t>
            </a:r>
          </a:p>
          <a:p>
            <a:pPr lvl="2" indent="-646113">
              <a:spcAft>
                <a:spcPts val="600"/>
              </a:spcAft>
            </a:pPr>
            <a:endParaRPr lang="fr-FR" sz="2000" b="1" dirty="0" smtClean="0">
              <a:sym typeface="Wingdings" pitchFamily="2" charset="2"/>
            </a:endParaRPr>
          </a:p>
          <a:p>
            <a:pPr marL="534988" lvl="2" indent="-266700">
              <a:spcAft>
                <a:spcPts val="600"/>
              </a:spcAft>
            </a:pPr>
            <a:r>
              <a:rPr lang="fr-FR" sz="2000" b="1" dirty="0" smtClean="0">
                <a:sym typeface="Wingdings" pitchFamily="2" charset="2"/>
              </a:rPr>
              <a:t>Questions déterminantes pour la cohérence et la poursuite des travaux sur le portail LETG</a:t>
            </a:r>
            <a:endParaRPr lang="fr-FR" sz="20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5616" y="6453336"/>
            <a:ext cx="709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AG UMR 18 Octobre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6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676995"/>
            <a:ext cx="763284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Historique</a:t>
            </a:r>
          </a:p>
          <a:p>
            <a:pPr lvl="2" indent="-558800">
              <a:spcAft>
                <a:spcPts val="600"/>
              </a:spcAft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depuis 2003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</a:t>
            </a:r>
            <a:r>
              <a:rPr lang="fr-F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Géomer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  <a:r>
              <a:rPr lang="fr-F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</a:t>
            </a:r>
            <a:r>
              <a:rPr lang="fr-F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nIr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héberge 219 fiches de métadonnées/données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 </a:t>
            </a:r>
            <a:r>
              <a:rPr lang="fr-FR" sz="2000" b="1" dirty="0" smtClean="0"/>
              <a:t>24 Mai 2011 </a:t>
            </a:r>
            <a:r>
              <a:rPr lang="fr-FR" sz="2000" dirty="0" smtClean="0"/>
              <a:t>Séminaire IUEM / LETG  «Données : Stockage, Archivage, diffusion »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b="1" dirty="0" smtClean="0"/>
              <a:t>26 Mai 2011 </a:t>
            </a:r>
            <a:r>
              <a:rPr lang="fr-FR" sz="2000" dirty="0" smtClean="0"/>
              <a:t>Séminaires OSUR  / LETG «Séminaires Métadonnées » 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b="1" dirty="0" smtClean="0"/>
              <a:t>Fin 2011 </a:t>
            </a:r>
            <a:r>
              <a:rPr lang="fr-FR" sz="2000" dirty="0" smtClean="0"/>
              <a:t>Emergence d’un projet IDS Inter-OSU </a:t>
            </a:r>
            <a:r>
              <a:rPr lang="fr-FR" sz="2000" dirty="0" err="1" smtClean="0"/>
              <a:t>co</a:t>
            </a:r>
            <a:r>
              <a:rPr lang="fr-FR" sz="2000" dirty="0" smtClean="0"/>
              <a:t>-porté par LETG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b="1" dirty="0" smtClean="0"/>
              <a:t> Début 2012 Projet commun LETG / OSUR / IUEM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6453336"/>
            <a:ext cx="709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AG UMR 18 Octobre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6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676995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Activité sur le Projet pour 2012</a:t>
            </a:r>
          </a:p>
          <a:p>
            <a:pPr lvl="2" indent="-558800">
              <a:spcAft>
                <a:spcPts val="600"/>
              </a:spcAft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 Janvier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Réunion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Brest (LETG)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Projet de IDS LETG</a:t>
            </a:r>
          </a:p>
          <a:p>
            <a:pPr lvl="2" indent="-558800">
              <a:spcAft>
                <a:spcPts val="600"/>
              </a:spcAft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30 janvier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UMR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RASTeR en charge du projet d’IDS LETG</a:t>
            </a:r>
            <a:endParaRPr lang="fr-FR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558800">
              <a:spcAft>
                <a:spcPts val="600"/>
              </a:spcAft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29 Mai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Réunion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Rennes (LETG / OSUR / IUEM /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DotGEE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Rencontre de tous les acteurs</a:t>
            </a:r>
          </a:p>
          <a:p>
            <a:pPr lvl="2" indent="-558800">
              <a:spcAft>
                <a:spcPts val="600"/>
              </a:spcAft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6 Juin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Réunion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à Rennes (LETG / OSUR /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Dotgee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)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lancement pour Rennes</a:t>
            </a:r>
            <a:endParaRPr lang="fr-FR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558800">
              <a:spcAft>
                <a:spcPts val="600"/>
              </a:spcAft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Juillet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Réunion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Brest (LETG / IUEM /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DotGEE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lancement pour Brest</a:t>
            </a:r>
            <a:endParaRPr lang="fr-FR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558800">
              <a:spcAft>
                <a:spcPts val="600"/>
              </a:spcAft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Aout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Réunion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Brest (LETG / IUEM / </a:t>
            </a:r>
            <a:r>
              <a:rPr lang="fr-F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DotGEE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suivi intermédiaire de la prestation</a:t>
            </a:r>
            <a:endParaRPr lang="fr-FR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558800">
              <a:spcAft>
                <a:spcPts val="600"/>
              </a:spcAft>
            </a:pP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 Septembre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Réunion </a:t>
            </a:r>
            <a:r>
              <a:rPr lang="fr-F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à Nantes (LETG / OSUNA /GEOPAL) </a:t>
            </a:r>
            <a:r>
              <a:rPr lang="fr-F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Point sur le site de LETG-Nantes pour trouver un interlocuteur</a:t>
            </a:r>
          </a:p>
          <a:p>
            <a:pPr lvl="2" indent="-558800">
              <a:spcAft>
                <a:spcPts val="600"/>
              </a:spcAft>
            </a:pPr>
            <a:r>
              <a:rPr lang="fr-FR" sz="1600" i="1" dirty="0" smtClean="0"/>
              <a:t>	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Octobre 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fr-FR" sz="1600" dirty="0" smtClean="0"/>
              <a:t>Réunion </a:t>
            </a:r>
            <a:r>
              <a:rPr lang="fr-FR" sz="1600" dirty="0" smtClean="0"/>
              <a:t>à Quimper (LETG / OSUR / IUEM / UMR SAS / </a:t>
            </a:r>
            <a:r>
              <a:rPr lang="fr-FR" sz="1600" dirty="0" err="1" smtClean="0"/>
              <a:t>DotGEE</a:t>
            </a:r>
            <a:r>
              <a:rPr lang="fr-FR" sz="1600" dirty="0" smtClean="0"/>
              <a:t>) </a:t>
            </a:r>
            <a:r>
              <a:rPr lang="fr-FR" sz="1600" i="1" dirty="0" smtClean="0">
                <a:sym typeface="Wingdings" pitchFamily="2" charset="2"/>
              </a:rPr>
              <a:t> point sur le projet et présentation des projets du SAS sur les WPS</a:t>
            </a:r>
            <a:endParaRPr lang="fr-FR" sz="1600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5616" y="6453336"/>
            <a:ext cx="709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AG UMR 18 Octobre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6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676995"/>
            <a:ext cx="871296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Bilan du Projet pour 2012</a:t>
            </a:r>
          </a:p>
          <a:p>
            <a:pPr lvl="2" indent="-558800">
              <a:spcAft>
                <a:spcPts val="600"/>
              </a:spcAft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Prestation en cours par la société </a:t>
            </a:r>
            <a:r>
              <a:rPr lang="fr-F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Dotgee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558800">
              <a:spcAft>
                <a:spcPts val="600"/>
              </a:spcAft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- </a:t>
            </a:r>
            <a:r>
              <a:rPr lang="fr-F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Geoportail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LETG en cours d’évaluation par Brest et Rennes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Intégration des métadonnées / données </a:t>
            </a:r>
            <a:r>
              <a:rPr lang="fr-FR" sz="1600" i="1" dirty="0" smtClean="0"/>
              <a:t>(en cours) 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Récupération des métadonnées / données déjà existante à Brest :</a:t>
            </a:r>
          </a:p>
          <a:p>
            <a:pPr lvl="2">
              <a:spcAft>
                <a:spcPts val="600"/>
              </a:spcAft>
            </a:pPr>
            <a:r>
              <a:rPr lang="fr-FR" sz="2000" dirty="0" smtClean="0">
                <a:sym typeface="Wingdings" pitchFamily="2" charset="2"/>
              </a:rPr>
              <a:t> « Moissonnage » de </a:t>
            </a:r>
            <a:r>
              <a:rPr lang="fr-FR" sz="2000" dirty="0" err="1" smtClean="0">
                <a:sym typeface="Wingdings" pitchFamily="2" charset="2"/>
              </a:rPr>
              <a:t>Menir</a:t>
            </a:r>
            <a:r>
              <a:rPr lang="fr-FR" sz="2000" dirty="0" smtClean="0">
                <a:sym typeface="Wingdings" pitchFamily="2" charset="2"/>
              </a:rPr>
              <a:t> </a:t>
            </a:r>
            <a:r>
              <a:rPr lang="fr-FR" sz="1600" i="1" dirty="0" smtClean="0"/>
              <a:t>(en cours) </a:t>
            </a:r>
          </a:p>
          <a:p>
            <a:pPr lvl="2" indent="-55245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ym typeface="Wingdings" pitchFamily="2" charset="2"/>
              </a:rPr>
              <a:t>Prestation </a:t>
            </a:r>
            <a:r>
              <a:rPr lang="fr-FR" sz="2400" b="1" dirty="0" smtClean="0">
                <a:sym typeface="Wingdings" pitchFamily="2" charset="2"/>
              </a:rPr>
              <a:t>en cours pour fin 2012</a:t>
            </a:r>
          </a:p>
          <a:p>
            <a:pPr marL="1076325" lvl="3" indent="-18097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ym typeface="Wingdings" pitchFamily="2" charset="2"/>
              </a:rPr>
              <a:t>Finalisation de la centralisation de l’authentification</a:t>
            </a:r>
          </a:p>
          <a:p>
            <a:pPr marL="1076325" lvl="3" indent="-18097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ym typeface="Wingdings" pitchFamily="2" charset="2"/>
              </a:rPr>
              <a:t>Développement spécifique pour l’affichage de variable sous forme de </a:t>
            </a:r>
            <a:r>
              <a:rPr lang="fr-FR" sz="2000" dirty="0" smtClean="0">
                <a:sym typeface="Wingdings" pitchFamily="2" charset="2"/>
              </a:rPr>
              <a:t>graphiques</a:t>
            </a:r>
            <a:endParaRPr lang="fr-FR" sz="2000" dirty="0" smtClean="0">
              <a:sym typeface="Wingdings" pitchFamily="2" charset="2"/>
            </a:endParaRPr>
          </a:p>
          <a:p>
            <a:pPr marL="1076325" lvl="3" indent="-18097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ym typeface="Wingdings" pitchFamily="2" charset="2"/>
              </a:rPr>
              <a:t>Modification du GEOCMS  Affichage graphique </a:t>
            </a:r>
            <a:r>
              <a:rPr lang="fr-FR" sz="2000" dirty="0" smtClean="0">
                <a:sym typeface="Wingdings" pitchFamily="2" charset="2"/>
              </a:rPr>
              <a:t>propre</a:t>
            </a:r>
          </a:p>
          <a:p>
            <a:pPr marL="1076325" lvl="3" indent="-18097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ym typeface="Wingdings" pitchFamily="2" charset="2"/>
              </a:rPr>
              <a:t>Evaluation du transfert d’un </a:t>
            </a:r>
            <a:r>
              <a:rPr lang="fr-FR" sz="2000" dirty="0" err="1" smtClean="0">
                <a:sym typeface="Wingdings" pitchFamily="2" charset="2"/>
              </a:rPr>
              <a:t>géotraitement</a:t>
            </a:r>
            <a:r>
              <a:rPr lang="fr-FR" sz="2000" dirty="0" smtClean="0">
                <a:sym typeface="Wingdings" pitchFamily="2" charset="2"/>
              </a:rPr>
              <a:t> (</a:t>
            </a:r>
            <a:r>
              <a:rPr lang="fr-FR" sz="2000" dirty="0" err="1" smtClean="0">
                <a:sym typeface="Wingdings" pitchFamily="2" charset="2"/>
              </a:rPr>
              <a:t>Maddog</a:t>
            </a:r>
            <a:r>
              <a:rPr lang="fr-FR" sz="2000" dirty="0" smtClean="0">
                <a:sym typeface="Wingdings" pitchFamily="2" charset="2"/>
              </a:rPr>
              <a:t>) vers la plateforme (WPS)</a:t>
            </a:r>
            <a:endParaRPr lang="fr-FR" sz="20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fr-FR" sz="1600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5616" y="6453336"/>
            <a:ext cx="709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AG UMR 18 Octobre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5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pic>
        <p:nvPicPr>
          <p:cNvPr id="6" name="Image 5"/>
          <p:cNvPicPr/>
          <p:nvPr/>
        </p:nvPicPr>
        <p:blipFill>
          <a:blip r:embed="rId3" cstate="print"/>
          <a:srcRect l="39691" t="18922" r="27728" b="25285"/>
          <a:stretch>
            <a:fillRect/>
          </a:stretch>
        </p:blipFill>
        <p:spPr bwMode="auto">
          <a:xfrm>
            <a:off x="107504" y="1772816"/>
            <a:ext cx="508579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39829" t="11837" r="36249" b="31565"/>
          <a:stretch>
            <a:fillRect/>
          </a:stretch>
        </p:blipFill>
        <p:spPr bwMode="auto">
          <a:xfrm>
            <a:off x="4644008" y="1700808"/>
            <a:ext cx="3995936" cy="3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>
            <a:lum bright="-10000" contrast="18000"/>
          </a:blip>
          <a:srcRect l="39691" t="12653" b="9856"/>
          <a:stretch>
            <a:fillRect/>
          </a:stretch>
        </p:blipFill>
        <p:spPr bwMode="auto">
          <a:xfrm>
            <a:off x="1619672" y="3645024"/>
            <a:ext cx="6084168" cy="314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59632" y="1340768"/>
            <a:ext cx="4760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Demo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sur 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OSURIS et LETGIS</a:t>
            </a:r>
            <a:endParaRPr lang="fr-F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6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676995"/>
            <a:ext cx="7632848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</a:t>
            </a: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Perspectives 2013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 Ouverture du Portail </a:t>
            </a:r>
            <a:r>
              <a:rPr lang="fr-FR" sz="2000" dirty="0" smtClean="0"/>
              <a:t>LETG.</a:t>
            </a:r>
            <a:endParaRPr lang="fr-FR" sz="2000" dirty="0" smtClean="0"/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smtClean="0"/>
              <a:t> Rédaction d’un </a:t>
            </a:r>
            <a:r>
              <a:rPr lang="fr-FR" sz="2000" dirty="0" smtClean="0"/>
              <a:t>document de référence pour </a:t>
            </a:r>
            <a:r>
              <a:rPr lang="fr-FR" sz="2000" dirty="0" smtClean="0"/>
              <a:t>définir et saisir les </a:t>
            </a:r>
            <a:r>
              <a:rPr lang="fr-FR" sz="2000" dirty="0" smtClean="0"/>
              <a:t>métadonnées et intégrer les données sur le </a:t>
            </a:r>
            <a:r>
              <a:rPr lang="fr-FR" sz="2000" dirty="0" smtClean="0"/>
              <a:t>portail.</a:t>
            </a:r>
            <a:endParaRPr lang="fr-FR" sz="2000" dirty="0" smtClean="0"/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Mise en place d’une formation aux personnes relais dans les </a:t>
            </a:r>
            <a:r>
              <a:rPr lang="fr-FR" sz="2000" dirty="0" smtClean="0"/>
              <a:t>sites.</a:t>
            </a:r>
            <a:endParaRPr lang="fr-FR" sz="2000" dirty="0" smtClean="0"/>
          </a:p>
          <a:p>
            <a:pPr lvl="2">
              <a:spcAft>
                <a:spcPts val="600"/>
              </a:spcAft>
              <a:buFontTx/>
              <a:buChar char="-"/>
            </a:pPr>
            <a:endParaRPr lang="fr-FR" sz="2000" dirty="0" smtClean="0"/>
          </a:p>
          <a:p>
            <a:pPr marL="714375" lvl="2" indent="-352425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Perspectives à moyen terme</a:t>
            </a:r>
          </a:p>
          <a:p>
            <a:pPr marL="1171575" lvl="3" indent="-35242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Développer l’aspect donnée et Web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Processus Service (WPS)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pour offrir de la plus value à nos données?</a:t>
            </a:r>
          </a:p>
          <a:p>
            <a:pPr marL="1171575" lvl="3" indent="-35242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Lien </a:t>
            </a: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avec Hal? (Publication / Données)</a:t>
            </a:r>
          </a:p>
          <a:p>
            <a:pPr marL="1171575" lvl="3" indent="-352425">
              <a:spcAft>
                <a:spcPts val="600"/>
              </a:spcAft>
              <a:buFontTx/>
              <a:buChar char="-"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 indent="-552450">
              <a:spcAft>
                <a:spcPts val="600"/>
              </a:spcAft>
            </a:pPr>
            <a:endParaRPr lang="fr-F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fr-FR" sz="2000" dirty="0" smtClean="0"/>
          </a:p>
          <a:p>
            <a:pPr lvl="2">
              <a:spcAft>
                <a:spcPts val="600"/>
              </a:spcAft>
            </a:pPr>
            <a:endParaRPr lang="fr-FR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5616" y="6453336"/>
            <a:ext cx="709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AG UMR 18 Octobre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6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51520" y="1628800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 stratégique</a:t>
            </a:r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 </a:t>
            </a:r>
            <a:r>
              <a:rPr lang="fr-FR" sz="2000" dirty="0" smtClean="0"/>
              <a:t>LETG </a:t>
            </a:r>
            <a:r>
              <a:rPr lang="fr-FR" sz="2000" dirty="0" smtClean="0"/>
              <a:t>occupe une place centrale par sa structure </a:t>
            </a:r>
            <a:r>
              <a:rPr lang="fr-FR" sz="2000" dirty="0" smtClean="0"/>
              <a:t>multi-sites </a:t>
            </a:r>
            <a:r>
              <a:rPr lang="fr-FR" sz="2000" dirty="0" smtClean="0"/>
              <a:t>et son implication dans 2 </a:t>
            </a:r>
            <a:r>
              <a:rPr lang="fr-FR" sz="2000" dirty="0" smtClean="0"/>
              <a:t>Zones Ateliers (Armorique et ZABRI) </a:t>
            </a:r>
            <a:r>
              <a:rPr lang="fr-FR" sz="2000" dirty="0" smtClean="0"/>
              <a:t>et 3 </a:t>
            </a:r>
            <a:r>
              <a:rPr lang="fr-FR" sz="2000" dirty="0" smtClean="0"/>
              <a:t>OSU (IUEM, OSUR, OSUNA).</a:t>
            </a:r>
            <a:endParaRPr lang="fr-FR" sz="2000" dirty="0" smtClean="0"/>
          </a:p>
          <a:p>
            <a:pPr lvl="2">
              <a:spcAft>
                <a:spcPts val="600"/>
              </a:spcAft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dirty="0" smtClean="0"/>
              <a:t>Une réflexion </a:t>
            </a:r>
            <a:r>
              <a:rPr lang="fr-FR" sz="2000" dirty="0" smtClean="0"/>
              <a:t>bien </a:t>
            </a:r>
            <a:r>
              <a:rPr lang="fr-FR" sz="2000" dirty="0" smtClean="0"/>
              <a:t>avancée </a:t>
            </a:r>
            <a:r>
              <a:rPr lang="fr-FR" sz="2000" dirty="0" smtClean="0"/>
              <a:t>par rapport à </a:t>
            </a:r>
            <a:r>
              <a:rPr lang="fr-FR" sz="2000" dirty="0" smtClean="0"/>
              <a:t>d’autres structures </a:t>
            </a:r>
            <a:r>
              <a:rPr lang="fr-FR" sz="2000" dirty="0" smtClean="0"/>
              <a:t>que se soit sur la question des métadonnées comme celle de la diffusion des données.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6453336"/>
            <a:ext cx="7097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AG UMR 18 Octobre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5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627784" y="60932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Projet initial d’une IDS LETG</a:t>
            </a:r>
          </a:p>
        </p:txBody>
      </p:sp>
      <p:grpSp>
        <p:nvGrpSpPr>
          <p:cNvPr id="2" name="Groupe 9"/>
          <p:cNvGrpSpPr/>
          <p:nvPr/>
        </p:nvGrpSpPr>
        <p:grpSpPr>
          <a:xfrm>
            <a:off x="2411760" y="2060848"/>
            <a:ext cx="4320480" cy="3744416"/>
            <a:chOff x="755576" y="1052736"/>
            <a:chExt cx="4320480" cy="3744416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3275856" y="2564904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2195736" y="3140968"/>
              <a:ext cx="576064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endCxn id="22" idx="5"/>
            </p:cNvCxnSpPr>
            <p:nvPr/>
          </p:nvCxnSpPr>
          <p:spPr>
            <a:xfrm flipH="1" flipV="1">
              <a:off x="3246779" y="3219903"/>
              <a:ext cx="317109" cy="497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2051720" y="2492896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22" idx="0"/>
            </p:cNvCxnSpPr>
            <p:nvPr/>
          </p:nvCxnSpPr>
          <p:spPr>
            <a:xfrm flipV="1">
              <a:off x="2915816" y="1844824"/>
              <a:ext cx="0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e 28"/>
            <p:cNvGrpSpPr/>
            <p:nvPr/>
          </p:nvGrpSpPr>
          <p:grpSpPr>
            <a:xfrm>
              <a:off x="755576" y="1556792"/>
              <a:ext cx="1512168" cy="1440160"/>
              <a:chOff x="755576" y="1052736"/>
              <a:chExt cx="1512168" cy="1440160"/>
            </a:xfrm>
          </p:grpSpPr>
          <p:sp>
            <p:nvSpPr>
              <p:cNvPr id="37" name="Ellipse 4"/>
              <p:cNvSpPr/>
              <p:nvPr/>
            </p:nvSpPr>
            <p:spPr>
              <a:xfrm>
                <a:off x="755576" y="1052736"/>
                <a:ext cx="1440160" cy="1440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5"/>
              <p:cNvSpPr txBox="1"/>
              <p:nvPr/>
            </p:nvSpPr>
            <p:spPr>
              <a:xfrm>
                <a:off x="1043608" y="1124744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 IUEM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39" name="Ellipse 6"/>
              <p:cNvSpPr/>
              <p:nvPr/>
            </p:nvSpPr>
            <p:spPr>
              <a:xfrm>
                <a:off x="1223628" y="1412776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7"/>
              <p:cNvSpPr txBox="1"/>
              <p:nvPr/>
            </p:nvSpPr>
            <p:spPr>
              <a:xfrm>
                <a:off x="1115616" y="169151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LETG-Brest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6" name="Groupe 27"/>
            <p:cNvGrpSpPr/>
            <p:nvPr/>
          </p:nvGrpSpPr>
          <p:grpSpPr>
            <a:xfrm>
              <a:off x="1043608" y="3356992"/>
              <a:ext cx="1512168" cy="1440160"/>
              <a:chOff x="755576" y="3501008"/>
              <a:chExt cx="1512168" cy="1440160"/>
            </a:xfrm>
          </p:grpSpPr>
          <p:sp>
            <p:nvSpPr>
              <p:cNvPr id="32" name="Ellipse 8"/>
              <p:cNvSpPr/>
              <p:nvPr/>
            </p:nvSpPr>
            <p:spPr>
              <a:xfrm>
                <a:off x="755576" y="3501008"/>
                <a:ext cx="1440160" cy="1440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ZoneTexte 9"/>
              <p:cNvSpPr txBox="1"/>
              <p:nvPr/>
            </p:nvSpPr>
            <p:spPr>
              <a:xfrm>
                <a:off x="755576" y="4293096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OSUNA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grpSp>
            <p:nvGrpSpPr>
              <p:cNvPr id="9" name="Groupe 12"/>
              <p:cNvGrpSpPr/>
              <p:nvPr/>
            </p:nvGrpSpPr>
            <p:grpSpPr>
              <a:xfrm>
                <a:off x="1115616" y="3573016"/>
                <a:ext cx="1152128" cy="936104"/>
                <a:chOff x="1115616" y="3861048"/>
                <a:chExt cx="1152128" cy="936104"/>
              </a:xfrm>
            </p:grpSpPr>
            <p:sp>
              <p:nvSpPr>
                <p:cNvPr id="35" name="Ellipse 10"/>
                <p:cNvSpPr/>
                <p:nvPr/>
              </p:nvSpPr>
              <p:spPr>
                <a:xfrm>
                  <a:off x="1223628" y="3861048"/>
                  <a:ext cx="936104" cy="93610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ZoneTexte 11"/>
                <p:cNvSpPr txBox="1"/>
                <p:nvPr/>
              </p:nvSpPr>
              <p:spPr>
                <a:xfrm>
                  <a:off x="1115616" y="4139788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endPara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  <a:p>
                  <a:pPr algn="ctr"/>
                  <a:r>
                    <a: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LETG-Nantes</a:t>
                  </a:r>
                  <a:endPara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</p:grpSp>
        <p:grpSp>
          <p:nvGrpSpPr>
            <p:cNvPr id="10" name="Groupe 26"/>
            <p:cNvGrpSpPr/>
            <p:nvPr/>
          </p:nvGrpSpPr>
          <p:grpSpPr>
            <a:xfrm>
              <a:off x="3563888" y="1700808"/>
              <a:ext cx="1512168" cy="1440160"/>
              <a:chOff x="3779912" y="1340768"/>
              <a:chExt cx="1512168" cy="1440160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3851920" y="1340768"/>
                <a:ext cx="1440160" cy="144016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4139952" y="1412776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 IUEM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3887924" y="1700808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3779912" y="197954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LETG-Rennes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16" name="Groupe 19"/>
            <p:cNvGrpSpPr/>
            <p:nvPr/>
          </p:nvGrpSpPr>
          <p:grpSpPr>
            <a:xfrm>
              <a:off x="2339752" y="1052736"/>
              <a:ext cx="1152128" cy="936104"/>
              <a:chOff x="5580112" y="990020"/>
              <a:chExt cx="1152128" cy="936104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LETG-Caen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17" name="Groupe 20"/>
            <p:cNvGrpSpPr/>
            <p:nvPr/>
          </p:nvGrpSpPr>
          <p:grpSpPr>
            <a:xfrm>
              <a:off x="3059832" y="3501008"/>
              <a:ext cx="1152128" cy="936104"/>
              <a:chOff x="5580112" y="990020"/>
              <a:chExt cx="1152128" cy="936104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LETG-Angers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18" name="Groupe 25"/>
            <p:cNvGrpSpPr/>
            <p:nvPr/>
          </p:nvGrpSpPr>
          <p:grpSpPr>
            <a:xfrm>
              <a:off x="2339752" y="2420888"/>
              <a:ext cx="1152128" cy="936104"/>
              <a:chOff x="2555776" y="2420888"/>
              <a:chExt cx="1152128" cy="936104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2663788" y="2420888"/>
                <a:ext cx="936104" cy="93610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555776" y="2704274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GéoPortail</a:t>
                </a:r>
                <a:endParaRPr lang="fr-FR" sz="1100" b="1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1100" b="1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</a:t>
                </a:r>
                <a:endParaRPr lang="fr-FR" sz="1100" b="1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251520" y="162880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 Politique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942" y="375047"/>
            <a:ext cx="7097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Bilan </a:t>
            </a:r>
            <a:r>
              <a:rPr lang="fr-FR" sz="2400" b="1" dirty="0" err="1" smtClean="0"/>
              <a:t>RASTeR</a:t>
            </a:r>
            <a:r>
              <a:rPr lang="fr-FR" sz="2400" b="1" dirty="0" smtClean="0"/>
              <a:t> : </a:t>
            </a:r>
          </a:p>
          <a:p>
            <a:pPr algn="ctr"/>
            <a:r>
              <a:rPr lang="fr-FR" sz="2400" b="1" dirty="0" smtClean="0"/>
              <a:t>Infrastructure de Données Spatiale LETG</a:t>
            </a:r>
          </a:p>
        </p:txBody>
      </p:sp>
      <p:pic>
        <p:nvPicPr>
          <p:cNvPr id="5" name="Picture 2" descr="C:\Users\nabucet_j\Downloads\LogoLETG_RENNES_COSTEL2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01145" cy="1556792"/>
          </a:xfrm>
          <a:prstGeom prst="rect">
            <a:avLst/>
          </a:prstGeom>
          <a:noFill/>
        </p:spPr>
      </p:pic>
      <p:grpSp>
        <p:nvGrpSpPr>
          <p:cNvPr id="133" name="Groupe 132"/>
          <p:cNvGrpSpPr/>
          <p:nvPr/>
        </p:nvGrpSpPr>
        <p:grpSpPr>
          <a:xfrm>
            <a:off x="-75600" y="1649758"/>
            <a:ext cx="4981553" cy="5235626"/>
            <a:chOff x="-75600" y="1649758"/>
            <a:chExt cx="4981553" cy="5235626"/>
          </a:xfrm>
        </p:grpSpPr>
        <p:grpSp>
          <p:nvGrpSpPr>
            <p:cNvPr id="126" name="Groupe 125"/>
            <p:cNvGrpSpPr/>
            <p:nvPr/>
          </p:nvGrpSpPr>
          <p:grpSpPr>
            <a:xfrm>
              <a:off x="-75600" y="1649758"/>
              <a:ext cx="4981553" cy="4875586"/>
              <a:chOff x="-75600" y="1465418"/>
              <a:chExt cx="4981553" cy="4875586"/>
            </a:xfrm>
          </p:grpSpPr>
          <p:grpSp>
            <p:nvGrpSpPr>
              <p:cNvPr id="125" name="Groupe 124"/>
              <p:cNvGrpSpPr/>
              <p:nvPr/>
            </p:nvGrpSpPr>
            <p:grpSpPr>
              <a:xfrm>
                <a:off x="-75600" y="1465418"/>
                <a:ext cx="3783504" cy="2467811"/>
                <a:chOff x="-75600" y="1465418"/>
                <a:chExt cx="3783504" cy="2467811"/>
              </a:xfrm>
            </p:grpSpPr>
            <p:sp>
              <p:nvSpPr>
                <p:cNvPr id="110" name="Ellipse 109"/>
                <p:cNvSpPr/>
                <p:nvPr/>
              </p:nvSpPr>
              <p:spPr>
                <a:xfrm>
                  <a:off x="2699792" y="1844824"/>
                  <a:ext cx="1008112" cy="100811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2" name="Arc 111"/>
                <p:cNvSpPr/>
                <p:nvPr/>
              </p:nvSpPr>
              <p:spPr>
                <a:xfrm rot="4942658">
                  <a:off x="255297" y="1134521"/>
                  <a:ext cx="2467811" cy="3129605"/>
                </a:xfrm>
                <a:prstGeom prst="arc">
                  <a:avLst>
                    <a:gd name="adj1" fmla="val 16935134"/>
                    <a:gd name="adj2" fmla="val 19704167"/>
                  </a:avLst>
                </a:prstGeom>
                <a:ln w="28575">
                  <a:solidFill>
                    <a:schemeClr val="accent2">
                      <a:lumMod val="60000"/>
                      <a:lumOff val="4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ZoneTexte 5"/>
                <p:cNvSpPr txBox="1"/>
                <p:nvPr/>
              </p:nvSpPr>
              <p:spPr>
                <a:xfrm>
                  <a:off x="2843808" y="2225770"/>
                  <a:ext cx="79208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C@RMEN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grpSp>
            <p:nvGrpSpPr>
              <p:cNvPr id="123" name="Groupe 122"/>
              <p:cNvGrpSpPr/>
              <p:nvPr/>
            </p:nvGrpSpPr>
            <p:grpSpPr>
              <a:xfrm>
                <a:off x="1763688" y="3187922"/>
                <a:ext cx="3142265" cy="3153082"/>
                <a:chOff x="1763688" y="3187922"/>
                <a:chExt cx="3142265" cy="3153082"/>
              </a:xfrm>
            </p:grpSpPr>
            <p:sp>
              <p:nvSpPr>
                <p:cNvPr id="115" name="Arc 114"/>
                <p:cNvSpPr/>
                <p:nvPr/>
              </p:nvSpPr>
              <p:spPr>
                <a:xfrm rot="13228844">
                  <a:off x="2212322" y="3187922"/>
                  <a:ext cx="2693631" cy="3043356"/>
                </a:xfrm>
                <a:prstGeom prst="arc">
                  <a:avLst>
                    <a:gd name="adj1" fmla="val 17563148"/>
                    <a:gd name="adj2" fmla="val 0"/>
                  </a:avLst>
                </a:prstGeom>
                <a:ln w="28575">
                  <a:solidFill>
                    <a:srgbClr val="6666FF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3" name="Ellipse 112"/>
                <p:cNvSpPr/>
                <p:nvPr/>
              </p:nvSpPr>
              <p:spPr>
                <a:xfrm>
                  <a:off x="1763688" y="5373216"/>
                  <a:ext cx="1008112" cy="967788"/>
                </a:xfrm>
                <a:prstGeom prst="ellipse">
                  <a:avLst/>
                </a:prstGeom>
                <a:solidFill>
                  <a:srgbClr val="66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4" name="ZoneTexte 5"/>
                <p:cNvSpPr txBox="1"/>
                <p:nvPr/>
              </p:nvSpPr>
              <p:spPr>
                <a:xfrm>
                  <a:off x="1907704" y="5703059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GEOPAL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grpSp>
            <p:nvGrpSpPr>
              <p:cNvPr id="124" name="Groupe 123"/>
              <p:cNvGrpSpPr/>
              <p:nvPr/>
            </p:nvGrpSpPr>
            <p:grpSpPr>
              <a:xfrm>
                <a:off x="1506775" y="4212658"/>
                <a:ext cx="3137233" cy="1866310"/>
                <a:chOff x="1506775" y="4212658"/>
                <a:chExt cx="3137233" cy="1866310"/>
              </a:xfrm>
            </p:grpSpPr>
            <p:sp>
              <p:nvSpPr>
                <p:cNvPr id="120" name="Arc 119"/>
                <p:cNvSpPr/>
                <p:nvPr/>
              </p:nvSpPr>
              <p:spPr>
                <a:xfrm rot="18518900">
                  <a:off x="1846173" y="3873260"/>
                  <a:ext cx="1866310" cy="2545105"/>
                </a:xfrm>
                <a:prstGeom prst="arc">
                  <a:avLst>
                    <a:gd name="adj1" fmla="val 19016659"/>
                    <a:gd name="adj2" fmla="val 1146551"/>
                  </a:avLst>
                </a:prstGeom>
                <a:noFill/>
                <a:ln w="28575">
                  <a:solidFill>
                    <a:srgbClr val="CC99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1" name="Ellipse 120"/>
                <p:cNvSpPr/>
                <p:nvPr/>
              </p:nvSpPr>
              <p:spPr>
                <a:xfrm>
                  <a:off x="3491880" y="4437112"/>
                  <a:ext cx="1008112" cy="967788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22" name="ZoneTexte 5"/>
                <p:cNvSpPr txBox="1"/>
                <p:nvPr/>
              </p:nvSpPr>
              <p:spPr>
                <a:xfrm>
                  <a:off x="3491880" y="4797152"/>
                  <a:ext cx="115212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GEOBretagne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</p:grpSp>
        <p:sp>
          <p:nvSpPr>
            <p:cNvPr id="8" name="ZoneTexte 7"/>
            <p:cNvSpPr txBox="1"/>
            <p:nvPr/>
          </p:nvSpPr>
          <p:spPr>
            <a:xfrm>
              <a:off x="467544" y="6485274"/>
              <a:ext cx="4176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tx2">
                      <a:lumMod val="75000"/>
                    </a:schemeClr>
                  </a:solidFill>
                </a:rPr>
                <a:t>Infrastructure centralisée par LETG </a:t>
              </a:r>
              <a:endParaRPr lang="fr-FR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07504" y="2389204"/>
            <a:ext cx="4320480" cy="3744416"/>
            <a:chOff x="755576" y="1052736"/>
            <a:chExt cx="4320480" cy="3744416"/>
          </a:xfrm>
        </p:grpSpPr>
        <p:cxnSp>
          <p:nvCxnSpPr>
            <p:cNvPr id="11" name="Connecteur droit 10"/>
            <p:cNvCxnSpPr/>
            <p:nvPr/>
          </p:nvCxnSpPr>
          <p:spPr>
            <a:xfrm flipV="1">
              <a:off x="3275856" y="2564904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V="1">
              <a:off x="2195736" y="3140968"/>
              <a:ext cx="576064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>
              <a:endCxn id="22" idx="5"/>
            </p:cNvCxnSpPr>
            <p:nvPr/>
          </p:nvCxnSpPr>
          <p:spPr>
            <a:xfrm flipH="1" flipV="1">
              <a:off x="3246779" y="3219903"/>
              <a:ext cx="317109" cy="497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H="1" flipV="1">
              <a:off x="2051720" y="2492896"/>
              <a:ext cx="576064" cy="2160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>
              <a:stCxn id="22" idx="0"/>
            </p:cNvCxnSpPr>
            <p:nvPr/>
          </p:nvCxnSpPr>
          <p:spPr>
            <a:xfrm flipV="1">
              <a:off x="2915816" y="1844824"/>
              <a:ext cx="0" cy="576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e 28"/>
            <p:cNvGrpSpPr/>
            <p:nvPr/>
          </p:nvGrpSpPr>
          <p:grpSpPr>
            <a:xfrm>
              <a:off x="755576" y="1556792"/>
              <a:ext cx="1512168" cy="1440160"/>
              <a:chOff x="755576" y="1052736"/>
              <a:chExt cx="1512168" cy="1440160"/>
            </a:xfrm>
          </p:grpSpPr>
          <p:sp>
            <p:nvSpPr>
              <p:cNvPr id="37" name="Ellipse 4"/>
              <p:cNvSpPr/>
              <p:nvPr/>
            </p:nvSpPr>
            <p:spPr>
              <a:xfrm>
                <a:off x="755576" y="1052736"/>
                <a:ext cx="1440160" cy="144016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5"/>
              <p:cNvSpPr txBox="1"/>
              <p:nvPr/>
            </p:nvSpPr>
            <p:spPr>
              <a:xfrm>
                <a:off x="1043608" y="1124744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 IUEM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39" name="Ellipse 6"/>
              <p:cNvSpPr/>
              <p:nvPr/>
            </p:nvSpPr>
            <p:spPr>
              <a:xfrm>
                <a:off x="1223628" y="1412776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7"/>
              <p:cNvSpPr txBox="1"/>
              <p:nvPr/>
            </p:nvSpPr>
            <p:spPr>
              <a:xfrm>
                <a:off x="1115616" y="169151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LETG-Brest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17" name="Groupe 27"/>
            <p:cNvGrpSpPr/>
            <p:nvPr/>
          </p:nvGrpSpPr>
          <p:grpSpPr>
            <a:xfrm>
              <a:off x="1043608" y="3356992"/>
              <a:ext cx="1512168" cy="1440160"/>
              <a:chOff x="755576" y="3501008"/>
              <a:chExt cx="1512168" cy="1440160"/>
            </a:xfrm>
          </p:grpSpPr>
          <p:sp>
            <p:nvSpPr>
              <p:cNvPr id="32" name="Ellipse 8"/>
              <p:cNvSpPr/>
              <p:nvPr/>
            </p:nvSpPr>
            <p:spPr>
              <a:xfrm>
                <a:off x="755576" y="3501008"/>
                <a:ext cx="1440160" cy="1440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ZoneTexte 9"/>
              <p:cNvSpPr txBox="1"/>
              <p:nvPr/>
            </p:nvSpPr>
            <p:spPr>
              <a:xfrm>
                <a:off x="755576" y="4293096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OSUNA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grpSp>
            <p:nvGrpSpPr>
              <p:cNvPr id="34" name="Groupe 12"/>
              <p:cNvGrpSpPr/>
              <p:nvPr/>
            </p:nvGrpSpPr>
            <p:grpSpPr>
              <a:xfrm>
                <a:off x="1115616" y="3573016"/>
                <a:ext cx="1152128" cy="936104"/>
                <a:chOff x="1115616" y="3861048"/>
                <a:chExt cx="1152128" cy="936104"/>
              </a:xfrm>
            </p:grpSpPr>
            <p:sp>
              <p:nvSpPr>
                <p:cNvPr id="35" name="Ellipse 10"/>
                <p:cNvSpPr/>
                <p:nvPr/>
              </p:nvSpPr>
              <p:spPr>
                <a:xfrm>
                  <a:off x="1187624" y="3861048"/>
                  <a:ext cx="936104" cy="93610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ZoneTexte 11"/>
                <p:cNvSpPr txBox="1"/>
                <p:nvPr/>
              </p:nvSpPr>
              <p:spPr>
                <a:xfrm>
                  <a:off x="1115616" y="4149080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endPara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  <a:p>
                  <a:pPr algn="ctr"/>
                  <a:r>
                    <a: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LETG-Nantes</a:t>
                  </a:r>
                  <a:endPara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</p:grpSp>
        <p:grpSp>
          <p:nvGrpSpPr>
            <p:cNvPr id="18" name="Groupe 26"/>
            <p:cNvGrpSpPr/>
            <p:nvPr/>
          </p:nvGrpSpPr>
          <p:grpSpPr>
            <a:xfrm>
              <a:off x="3563888" y="1700808"/>
              <a:ext cx="1512168" cy="1440160"/>
              <a:chOff x="3779912" y="1340768"/>
              <a:chExt cx="1512168" cy="1440160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3851920" y="1340768"/>
                <a:ext cx="1440160" cy="144016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4139952" y="1412776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OSUR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3887924" y="1700808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3779912" y="1979548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LETG-Rennes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19" name="Groupe 19"/>
            <p:cNvGrpSpPr/>
            <p:nvPr/>
          </p:nvGrpSpPr>
          <p:grpSpPr>
            <a:xfrm>
              <a:off x="2339752" y="1052736"/>
              <a:ext cx="1152128" cy="936104"/>
              <a:chOff x="5580112" y="990020"/>
              <a:chExt cx="1152128" cy="936104"/>
            </a:xfrm>
          </p:grpSpPr>
          <p:sp>
            <p:nvSpPr>
              <p:cNvPr id="26" name="Ellipse 25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LETG-Caen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20" name="Groupe 20"/>
            <p:cNvGrpSpPr/>
            <p:nvPr/>
          </p:nvGrpSpPr>
          <p:grpSpPr>
            <a:xfrm>
              <a:off x="3059832" y="3501008"/>
              <a:ext cx="1152128" cy="936104"/>
              <a:chOff x="5580112" y="990020"/>
              <a:chExt cx="1152128" cy="936104"/>
            </a:xfrm>
          </p:grpSpPr>
          <p:sp>
            <p:nvSpPr>
              <p:cNvPr id="24" name="Ellipse 23"/>
              <p:cNvSpPr/>
              <p:nvPr/>
            </p:nvSpPr>
            <p:spPr>
              <a:xfrm>
                <a:off x="5688124" y="990020"/>
                <a:ext cx="936104" cy="93610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5580112" y="126876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GéoRépertoire</a:t>
                </a:r>
                <a:endParaRPr lang="fr-FR" sz="900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LETG-Angers</a:t>
                </a:r>
                <a:endParaRPr lang="fr-FR" sz="9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grpSp>
          <p:nvGrpSpPr>
            <p:cNvPr id="21" name="Groupe 25"/>
            <p:cNvGrpSpPr/>
            <p:nvPr/>
          </p:nvGrpSpPr>
          <p:grpSpPr>
            <a:xfrm>
              <a:off x="2339752" y="2420888"/>
              <a:ext cx="1152128" cy="936104"/>
              <a:chOff x="2555776" y="2420888"/>
              <a:chExt cx="1152128" cy="936104"/>
            </a:xfrm>
          </p:grpSpPr>
          <p:sp>
            <p:nvSpPr>
              <p:cNvPr id="22" name="Ellipse 21"/>
              <p:cNvSpPr/>
              <p:nvPr/>
            </p:nvSpPr>
            <p:spPr>
              <a:xfrm>
                <a:off x="2663788" y="2420888"/>
                <a:ext cx="936104" cy="936104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555776" y="2704274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b="1" dirty="0" err="1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GéoPortail</a:t>
                </a:r>
                <a:endParaRPr lang="fr-FR" sz="1100" b="1" dirty="0" smtClean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  <a:p>
                <a:pPr algn="ctr"/>
                <a:r>
                  <a:rPr lang="fr-FR" sz="1100" b="1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LETG</a:t>
                </a:r>
                <a:endParaRPr lang="fr-FR" sz="1100" b="1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</p:grpSp>
      <p:grpSp>
        <p:nvGrpSpPr>
          <p:cNvPr id="134" name="Groupe 133"/>
          <p:cNvGrpSpPr/>
          <p:nvPr/>
        </p:nvGrpSpPr>
        <p:grpSpPr>
          <a:xfrm>
            <a:off x="4644008" y="1628800"/>
            <a:ext cx="4752528" cy="5224646"/>
            <a:chOff x="4644008" y="1628800"/>
            <a:chExt cx="4752528" cy="5224646"/>
          </a:xfrm>
        </p:grpSpPr>
        <p:grpSp>
          <p:nvGrpSpPr>
            <p:cNvPr id="75" name="Groupe 74"/>
            <p:cNvGrpSpPr/>
            <p:nvPr/>
          </p:nvGrpSpPr>
          <p:grpSpPr>
            <a:xfrm>
              <a:off x="4644008" y="1628800"/>
              <a:ext cx="4320480" cy="4824536"/>
              <a:chOff x="2915816" y="764704"/>
              <a:chExt cx="4320480" cy="4824536"/>
            </a:xfrm>
          </p:grpSpPr>
          <p:cxnSp>
            <p:nvCxnSpPr>
              <p:cNvPr id="76" name="Connecteur droit 75"/>
              <p:cNvCxnSpPr/>
              <p:nvPr/>
            </p:nvCxnSpPr>
            <p:spPr>
              <a:xfrm flipV="1">
                <a:off x="5076056" y="3284984"/>
                <a:ext cx="0" cy="72008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Ellipse 76"/>
              <p:cNvSpPr/>
              <p:nvPr/>
            </p:nvSpPr>
            <p:spPr>
              <a:xfrm>
                <a:off x="3563888" y="3861048"/>
                <a:ext cx="3024336" cy="1728192"/>
              </a:xfrm>
              <a:prstGeom prst="ellipse">
                <a:avLst/>
              </a:prstGeom>
              <a:solidFill>
                <a:srgbClr val="66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8" name="Connecteur droit 77"/>
              <p:cNvCxnSpPr/>
              <p:nvPr/>
            </p:nvCxnSpPr>
            <p:spPr>
              <a:xfrm flipV="1">
                <a:off x="5076056" y="1988840"/>
                <a:ext cx="0" cy="576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5436096" y="2996952"/>
                <a:ext cx="64807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 flipH="1">
                <a:off x="3995936" y="2996952"/>
                <a:ext cx="72008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1" name="Groupe 28"/>
              <p:cNvGrpSpPr/>
              <p:nvPr/>
            </p:nvGrpSpPr>
            <p:grpSpPr>
              <a:xfrm>
                <a:off x="2915816" y="2204864"/>
                <a:ext cx="1512168" cy="1440160"/>
                <a:chOff x="755576" y="1052736"/>
                <a:chExt cx="1512168" cy="1440160"/>
              </a:xfrm>
            </p:grpSpPr>
            <p:sp>
              <p:nvSpPr>
                <p:cNvPr id="106" name="Ellipse 4"/>
                <p:cNvSpPr/>
                <p:nvPr/>
              </p:nvSpPr>
              <p:spPr>
                <a:xfrm>
                  <a:off x="755576" y="1052736"/>
                  <a:ext cx="1440160" cy="144016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7" name="ZoneTexte 5"/>
                <p:cNvSpPr txBox="1"/>
                <p:nvPr/>
              </p:nvSpPr>
              <p:spPr>
                <a:xfrm>
                  <a:off x="1043608" y="1124744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OSU IUEM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  <p:sp>
              <p:nvSpPr>
                <p:cNvPr id="108" name="Ellipse 6"/>
                <p:cNvSpPr/>
                <p:nvPr/>
              </p:nvSpPr>
              <p:spPr>
                <a:xfrm>
                  <a:off x="1223628" y="1412776"/>
                  <a:ext cx="936104" cy="93610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9" name="ZoneTexte 7"/>
                <p:cNvSpPr txBox="1"/>
                <p:nvPr/>
              </p:nvSpPr>
              <p:spPr>
                <a:xfrm>
                  <a:off x="1115616" y="1691516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endPara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  <a:p>
                  <a:pPr algn="ctr"/>
                  <a:r>
                    <a: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LETG-Brest</a:t>
                  </a:r>
                  <a:endPara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grpSp>
            <p:nvGrpSpPr>
              <p:cNvPr id="82" name="Groupe 27"/>
              <p:cNvGrpSpPr/>
              <p:nvPr/>
            </p:nvGrpSpPr>
            <p:grpSpPr>
              <a:xfrm>
                <a:off x="3779912" y="4005064"/>
                <a:ext cx="1512168" cy="1440160"/>
                <a:chOff x="755576" y="3501008"/>
                <a:chExt cx="1512168" cy="1440160"/>
              </a:xfrm>
            </p:grpSpPr>
            <p:sp>
              <p:nvSpPr>
                <p:cNvPr id="101" name="Ellipse 8"/>
                <p:cNvSpPr/>
                <p:nvPr/>
              </p:nvSpPr>
              <p:spPr>
                <a:xfrm>
                  <a:off x="755576" y="3501008"/>
                  <a:ext cx="1440160" cy="144016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ZoneTexte 9"/>
                <p:cNvSpPr txBox="1"/>
                <p:nvPr/>
              </p:nvSpPr>
              <p:spPr>
                <a:xfrm>
                  <a:off x="755576" y="4293096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OSUNA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  <p:grpSp>
              <p:nvGrpSpPr>
                <p:cNvPr id="103" name="Groupe 12"/>
                <p:cNvGrpSpPr/>
                <p:nvPr/>
              </p:nvGrpSpPr>
              <p:grpSpPr>
                <a:xfrm>
                  <a:off x="1115616" y="3645024"/>
                  <a:ext cx="1152128" cy="936104"/>
                  <a:chOff x="1115616" y="3933056"/>
                  <a:chExt cx="1152128" cy="936104"/>
                </a:xfrm>
              </p:grpSpPr>
              <p:sp>
                <p:nvSpPr>
                  <p:cNvPr id="104" name="Ellipse 10"/>
                  <p:cNvSpPr/>
                  <p:nvPr/>
                </p:nvSpPr>
                <p:spPr>
                  <a:xfrm>
                    <a:off x="1223628" y="3933056"/>
                    <a:ext cx="936104" cy="936104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05" name="ZoneTexte 11"/>
                  <p:cNvSpPr txBox="1"/>
                  <p:nvPr/>
                </p:nvSpPr>
                <p:spPr>
                  <a:xfrm>
                    <a:off x="1115616" y="4211796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900" dirty="0" err="1" smtClean="0">
                        <a:solidFill>
                          <a:schemeClr val="bg1"/>
                        </a:solidFill>
                        <a:latin typeface="Arial Rounded MT Bold" pitchFamily="34" charset="0"/>
                        <a:cs typeface="Aharoni" pitchFamily="2" charset="-79"/>
                      </a:rPr>
                      <a:t>GéoRépertoire</a:t>
                    </a:r>
                    <a:endPara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endParaRPr>
                  </a:p>
                  <a:p>
                    <a:pPr algn="ctr"/>
                    <a:r>
                      <a:rPr lang="fr-FR" sz="900" dirty="0" smtClean="0">
                        <a:solidFill>
                          <a:schemeClr val="bg1"/>
                        </a:solidFill>
                        <a:latin typeface="Arial Rounded MT Bold" pitchFamily="34" charset="0"/>
                        <a:cs typeface="Aharoni" pitchFamily="2" charset="-79"/>
                      </a:rPr>
                      <a:t>LETG-Nantes</a:t>
                    </a:r>
                    <a:endParaRPr lang="fr-FR" sz="900" dirty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endParaRPr>
                  </a:p>
                </p:txBody>
              </p:sp>
            </p:grpSp>
          </p:grpSp>
          <p:grpSp>
            <p:nvGrpSpPr>
              <p:cNvPr id="83" name="Groupe 26"/>
              <p:cNvGrpSpPr/>
              <p:nvPr/>
            </p:nvGrpSpPr>
            <p:grpSpPr>
              <a:xfrm>
                <a:off x="5724128" y="2204864"/>
                <a:ext cx="1512168" cy="1440160"/>
                <a:chOff x="3779912" y="1340768"/>
                <a:chExt cx="1512168" cy="1440160"/>
              </a:xfrm>
            </p:grpSpPr>
            <p:sp>
              <p:nvSpPr>
                <p:cNvPr id="97" name="Ellipse 96"/>
                <p:cNvSpPr/>
                <p:nvPr/>
              </p:nvSpPr>
              <p:spPr>
                <a:xfrm>
                  <a:off x="3851920" y="1340768"/>
                  <a:ext cx="1440160" cy="1440160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ZoneTexte 97"/>
                <p:cNvSpPr txBox="1"/>
                <p:nvPr/>
              </p:nvSpPr>
              <p:spPr>
                <a:xfrm>
                  <a:off x="4139952" y="1412776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OSUR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  <p:sp>
              <p:nvSpPr>
                <p:cNvPr id="99" name="Ellipse 98"/>
                <p:cNvSpPr/>
                <p:nvPr/>
              </p:nvSpPr>
              <p:spPr>
                <a:xfrm>
                  <a:off x="3887924" y="1700808"/>
                  <a:ext cx="936104" cy="936104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ZoneTexte 99"/>
                <p:cNvSpPr txBox="1"/>
                <p:nvPr/>
              </p:nvSpPr>
              <p:spPr>
                <a:xfrm>
                  <a:off x="3779912" y="1979548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endPara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  <a:p>
                  <a:pPr algn="ctr"/>
                  <a:r>
                    <a: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LETG-Rennes</a:t>
                  </a:r>
                  <a:endPara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grpSp>
            <p:nvGrpSpPr>
              <p:cNvPr id="84" name="Groupe 20"/>
              <p:cNvGrpSpPr/>
              <p:nvPr/>
            </p:nvGrpSpPr>
            <p:grpSpPr>
              <a:xfrm>
                <a:off x="5364088" y="4293096"/>
                <a:ext cx="1152128" cy="936104"/>
                <a:chOff x="5580112" y="990020"/>
                <a:chExt cx="1152128" cy="936104"/>
              </a:xfrm>
            </p:grpSpPr>
            <p:sp>
              <p:nvSpPr>
                <p:cNvPr id="95" name="Ellipse 94"/>
                <p:cNvSpPr/>
                <p:nvPr/>
              </p:nvSpPr>
              <p:spPr>
                <a:xfrm>
                  <a:off x="5688124" y="990020"/>
                  <a:ext cx="936104" cy="936104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ZoneTexte 95"/>
                <p:cNvSpPr txBox="1"/>
                <p:nvPr/>
              </p:nvSpPr>
              <p:spPr>
                <a:xfrm>
                  <a:off x="5580112" y="1268760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900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GéoRépertoire</a:t>
                  </a:r>
                  <a:endParaRPr lang="fr-FR" sz="9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  <a:p>
                  <a:pPr algn="ctr"/>
                  <a:r>
                    <a: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LETG-Angers</a:t>
                  </a:r>
                  <a:endParaRPr lang="fr-FR" sz="9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grpSp>
            <p:nvGrpSpPr>
              <p:cNvPr id="85" name="Groupe 25"/>
              <p:cNvGrpSpPr/>
              <p:nvPr/>
            </p:nvGrpSpPr>
            <p:grpSpPr>
              <a:xfrm>
                <a:off x="4499992" y="2564904"/>
                <a:ext cx="1152128" cy="936104"/>
                <a:chOff x="2555776" y="2420888"/>
                <a:chExt cx="1152128" cy="936104"/>
              </a:xfrm>
            </p:grpSpPr>
            <p:sp>
              <p:nvSpPr>
                <p:cNvPr id="93" name="Ellipse 15"/>
                <p:cNvSpPr/>
                <p:nvPr/>
              </p:nvSpPr>
              <p:spPr>
                <a:xfrm>
                  <a:off x="2663788" y="2420888"/>
                  <a:ext cx="936104" cy="93610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>
                  <a:off x="2555776" y="2704274"/>
                  <a:ext cx="1152128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100" b="1" dirty="0" err="1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GéoPortail</a:t>
                  </a:r>
                  <a:endParaRPr lang="fr-FR" sz="1100" b="1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  <a:p>
                  <a:pPr algn="ctr"/>
                  <a:r>
                    <a:rPr lang="fr-FR" sz="1100" b="1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LETG</a:t>
                  </a:r>
                  <a:endParaRPr lang="fr-FR" sz="1100" b="1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grpSp>
            <p:nvGrpSpPr>
              <p:cNvPr id="86" name="Groupe 48"/>
              <p:cNvGrpSpPr/>
              <p:nvPr/>
            </p:nvGrpSpPr>
            <p:grpSpPr>
              <a:xfrm>
                <a:off x="4355976" y="764704"/>
                <a:ext cx="1656184" cy="1512168"/>
                <a:chOff x="4355976" y="764704"/>
                <a:chExt cx="1656184" cy="1512168"/>
              </a:xfrm>
            </p:grpSpPr>
            <p:sp>
              <p:nvSpPr>
                <p:cNvPr id="88" name="Ellipse 87"/>
                <p:cNvSpPr/>
                <p:nvPr/>
              </p:nvSpPr>
              <p:spPr>
                <a:xfrm>
                  <a:off x="4355976" y="764704"/>
                  <a:ext cx="1512168" cy="1512168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89" name="Groupe 19"/>
                <p:cNvGrpSpPr/>
                <p:nvPr/>
              </p:nvGrpSpPr>
              <p:grpSpPr>
                <a:xfrm>
                  <a:off x="4860032" y="980728"/>
                  <a:ext cx="1152128" cy="936104"/>
                  <a:chOff x="5580112" y="990020"/>
                  <a:chExt cx="1152128" cy="936104"/>
                </a:xfrm>
              </p:grpSpPr>
              <p:sp>
                <p:nvSpPr>
                  <p:cNvPr id="91" name="Ellipse 90"/>
                  <p:cNvSpPr/>
                  <p:nvPr/>
                </p:nvSpPr>
                <p:spPr>
                  <a:xfrm>
                    <a:off x="5688124" y="990020"/>
                    <a:ext cx="936104" cy="93610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92" name="ZoneTexte 91"/>
                  <p:cNvSpPr txBox="1"/>
                  <p:nvPr/>
                </p:nvSpPr>
                <p:spPr>
                  <a:xfrm>
                    <a:off x="5580112" y="1268760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900" dirty="0" err="1" smtClean="0">
                        <a:solidFill>
                          <a:schemeClr val="bg1"/>
                        </a:solidFill>
                        <a:latin typeface="Arial Rounded MT Bold" pitchFamily="34" charset="0"/>
                        <a:cs typeface="Aharoni" pitchFamily="2" charset="-79"/>
                      </a:rPr>
                      <a:t>GéoRépertoire</a:t>
                    </a:r>
                    <a:endParaRPr lang="fr-FR" sz="9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endParaRPr>
                  </a:p>
                  <a:p>
                    <a:pPr algn="ctr"/>
                    <a:r>
                      <a:rPr lang="fr-FR" sz="900" dirty="0" smtClean="0">
                        <a:solidFill>
                          <a:schemeClr val="bg1"/>
                        </a:solidFill>
                        <a:latin typeface="Arial Rounded MT Bold" pitchFamily="34" charset="0"/>
                        <a:cs typeface="Aharoni" pitchFamily="2" charset="-79"/>
                      </a:rPr>
                      <a:t>LETG-Caen</a:t>
                    </a:r>
                    <a:endParaRPr lang="fr-FR" sz="900" dirty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endParaRPr>
                  </a:p>
                </p:txBody>
              </p:sp>
            </p:grpSp>
            <p:sp>
              <p:nvSpPr>
                <p:cNvPr id="90" name="ZoneTexte 5"/>
                <p:cNvSpPr txBox="1"/>
                <p:nvPr/>
              </p:nvSpPr>
              <p:spPr>
                <a:xfrm>
                  <a:off x="4427984" y="1742619"/>
                  <a:ext cx="100811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dirty="0" smtClean="0">
                      <a:solidFill>
                        <a:schemeClr val="bg1"/>
                      </a:solidFill>
                      <a:latin typeface="Arial Rounded MT Bold" pitchFamily="34" charset="0"/>
                      <a:cs typeface="Aharoni" pitchFamily="2" charset="-79"/>
                    </a:rPr>
                    <a:t>C@RMEN</a:t>
                  </a:r>
                  <a:endParaRPr lang="fr-FR" sz="1000" dirty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endParaRPr>
                </a:p>
              </p:txBody>
            </p:sp>
          </p:grpSp>
          <p:sp>
            <p:nvSpPr>
              <p:cNvPr id="87" name="ZoneTexte 5"/>
              <p:cNvSpPr txBox="1"/>
              <p:nvPr/>
            </p:nvSpPr>
            <p:spPr>
              <a:xfrm>
                <a:off x="5148064" y="3933056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000" dirty="0" smtClean="0">
                    <a:solidFill>
                      <a:schemeClr val="bg1"/>
                    </a:solidFill>
                    <a:latin typeface="Arial Rounded MT Bold" pitchFamily="34" charset="0"/>
                    <a:cs typeface="Aharoni" pitchFamily="2" charset="-79"/>
                  </a:rPr>
                  <a:t>GEOPAL</a:t>
                </a:r>
                <a:endParaRPr lang="fr-FR" sz="1000" dirty="0">
                  <a:solidFill>
                    <a:schemeClr val="bg1"/>
                  </a:solidFill>
                  <a:latin typeface="Arial Rounded MT Bold" pitchFamily="34" charset="0"/>
                  <a:cs typeface="Aharoni" pitchFamily="2" charset="-79"/>
                </a:endParaRPr>
              </a:p>
            </p:txBody>
          </p:sp>
        </p:grpSp>
        <p:sp>
          <p:nvSpPr>
            <p:cNvPr id="131" name="ZoneTexte 130"/>
            <p:cNvSpPr txBox="1"/>
            <p:nvPr/>
          </p:nvSpPr>
          <p:spPr>
            <a:xfrm>
              <a:off x="4644008" y="6453336"/>
              <a:ext cx="4752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tx2">
                      <a:lumMod val="75000"/>
                    </a:schemeClr>
                  </a:solidFill>
                </a:rPr>
                <a:t>Infrastructure LETG  moissonne les autres  </a:t>
              </a:r>
              <a:endParaRPr lang="fr-FR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251520" y="162880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-558800">
              <a:spcAft>
                <a:spcPts val="600"/>
              </a:spcAft>
              <a:buFont typeface="Wingdings"/>
              <a:buChar char="à"/>
            </a:pPr>
            <a:r>
              <a:rPr lang="fr-F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Dimension Politique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3477</TotalTime>
  <Words>374</Words>
  <Application>Microsoft Office PowerPoint</Application>
  <PresentationFormat>Affichage à l'écran (4:3)</PresentationFormat>
  <Paragraphs>135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nabucet_j</dc:creator>
  <cp:lastModifiedBy>Mathias Rouan</cp:lastModifiedBy>
  <cp:revision>34</cp:revision>
  <dcterms:created xsi:type="dcterms:W3CDTF">2012-06-18T16:47:58Z</dcterms:created>
  <dcterms:modified xsi:type="dcterms:W3CDTF">2012-10-17T14:44:48Z</dcterms:modified>
</cp:coreProperties>
</file>