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slides/slide24.xml" ContentType="application/vnd.openxmlformats-officedocument.presentationml.slid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3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54" d="100"/>
          <a:sy n="154" d="100"/>
        </p:scale>
        <p:origin x="534" y="14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 /><Relationship Id="rId37" Type="http://schemas.openxmlformats.org/officeDocument/2006/relationships/tableStyles" Target="tableStyles.xml" /><Relationship Id="rId38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846F026-FEE7-CB05-5267-70F2B7E72E72}" type="slidenum">
              <a:rPr/>
              <a:t>20</a:t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973D82E-AAFC-57CB-D2D9-43B5A0CABEC9}" type="slidenum">
              <a:rPr/>
              <a:t>29</a:t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A0F1B8-8A59-9166-19C1-1F31FB21E658}" type="slidenum">
              <a:rPr/>
              <a:t>30</a:t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E7E134B-F9C6-5250-3252-654DA205E1EF}" type="slidenum">
              <a:rPr/>
              <a:t>31</a:t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546C7CB-0878-110B-F6DA-0EDE10F2837A}" type="slidenum">
              <a:rPr/>
              <a:t>32</a:t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CC26CF1-2D13-B2C3-BE8C-30C2C9182D69}" type="slidenum">
              <a:rPr/>
              <a:t>33</a:t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DB966FB-4AAA-EDFB-8547-3C48C543599B}" type="slidenum">
              <a:rPr/>
              <a:t>34</a:t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313538-81ED-E2B7-7641-C24DD4A7F35A}" type="slidenum">
              <a:rPr/>
              <a:t>35</a:t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DF076DC-C804-76B3-187D-42DC9FEF1919}" type="slidenum">
              <a:rPr/>
              <a:t>37</a:t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92A5348-57D9-EC04-59E2-0DED69A0E4C9}" type="slidenum">
              <a:rPr/>
              <a:t>38</a:t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6DD6FA-7101-D3E8-4609-0533DF2C9934}" type="slidenum">
              <a:rPr/>
              <a:t>39</a:t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BE7E9F8-F2C6-2317-E1D7-F4344A922BC0}" type="slidenum">
              <a:rPr/>
              <a:t>21</a:t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0EEE1AB-5F76-BE95-F280-0D96B9879E94}" type="slidenum">
              <a:rPr/>
              <a:t>40</a:t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729618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675908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5011025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61CAA09-0F5A-AB22-89FE-1D0E43FB616A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963133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568191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9703588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011A95B-20CF-DEC5-A819-C04953B9AE84}" type="slidenum">
              <a:rPr/>
              <a:t/>
            </a:fld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232733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5774517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9780633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842DF38-24EA-4C8A-3C0C-97BB004B69E9}" type="slidenum">
              <a:rPr/>
              <a:t/>
            </a:fld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435967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754156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193549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001F86-C36B-5D1B-F9CF-964713D85AEF}" type="slidenum">
              <a:rPr/>
              <a:t/>
            </a:fld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788734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2294402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776560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BBEB3C-CCD6-0FC3-FB06-B53AF8F95AE0}" type="slidenum">
              <a:rPr/>
              <a:t>41</a:t>
            </a:fld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DCBD3A1-5F51-9C4E-09DD-9B0C5C72B575}" type="slidenum">
              <a:rPr/>
              <a:t>42</a:t>
            </a:fld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63D477E-197C-94BF-3DB4-99ECB5352B0D}" type="slidenum">
              <a:rPr/>
              <a:t>43</a:t>
            </a:fld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CF1958-CE40-2404-78B4-0D9A04A3D9DD}" type="slidenum">
              <a:rPr/>
              <a:t>44</a:t>
            </a:fld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0A0C29C-FDE2-361C-87C6-35BE73B34101}" type="slidenum">
              <a:rPr/>
              <a:t>45</a:t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784500A-24CB-DD6B-6994-A7ADE5B828F4}" type="slidenum">
              <a:rPr/>
              <a:t>22</a:t>
            </a:fld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D57A2B2-A1B0-7690-25C4-8276129C0F66}" type="slidenum">
              <a:rPr/>
              <a:t>46</a:t>
            </a:fld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537721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3290985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259862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A40D415-D0CA-D9D1-0FAE-2F4324E7E8A9}" type="slidenum">
              <a:rPr/>
              <a:t>47</a:t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D60FE9D-124A-5A5B-D68F-3395F249BD1B}" type="slidenum">
              <a:rPr/>
              <a:t>23</a:t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F7AA93F-2A79-4E98-3031-05D81C6B5960}" type="slidenum">
              <a:rPr/>
              <a:t>24</a:t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9379B82-7E90-7F99-83E2-22FC176758A9}" type="slidenum">
              <a:rPr/>
              <a:t>25</a:t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86D0FF3-9F88-6F55-6596-687B753ED2CA}" type="slidenum">
              <a:rPr/>
              <a:t>26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F04846C-708D-C72F-0EF6-71F1F2CB56ED}" type="slidenum">
              <a:rPr/>
              <a:t>27</a:t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49972D7-A4E1-68BF-6B42-B1E4E19DA59F}" type="slidenum">
              <a:rPr/>
              <a:t>28</a:t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FD8E22-2D4F-4D8B-9C2F-A39B2B7AAD67}" type="datetimeFigureOut">
              <a:rPr lang="fr-FR"/>
              <a:t>03/04/2024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AAEAE3-3857-49D8-BA5F-8F60F51309AD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hyperlink" Target="https://youtu.be/PZws0N8qaOU?feature=shared" TargetMode="External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7" Type="http://schemas.openxmlformats.org/officeDocument/2006/relationships/image" Target="../media/image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emf"/><Relationship Id="rId4" Type="http://schemas.openxmlformats.org/officeDocument/2006/relationships/image" Target="../media/image2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3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g"/><Relationship Id="rId6" Type="http://schemas.openxmlformats.org/officeDocument/2006/relationships/image" Target="../media/image45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hyperlink" Target="https://portail.indigeo.fr/maddogimport/" TargetMode="External"/><Relationship Id="rId6" Type="http://schemas.openxmlformats.org/officeDocument/2006/relationships/hyperlink" Target="https://portail.indigeo.fr/mviewer/?config=apps/maddog.xml" TargetMode="External"/><Relationship Id="rId7" Type="http://schemas.openxmlformats.org/officeDocument/2006/relationships/image" Target="../media/image2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2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2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blipFill>
            <a:blip r:embed="rId3">
              <a:alphaModFix amt="73000"/>
            </a:blip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2405537" y="2953058"/>
            <a:ext cx="7380923" cy="951883"/>
          </a:xfrm>
          <a:prstGeom prst="roundRect">
            <a:avLst>
              <a:gd name="adj" fmla="val 10807"/>
            </a:avLst>
          </a:prstGeom>
          <a:solidFill>
            <a:srgbClr val="678EBC">
              <a:alpha val="47000"/>
            </a:srgb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200">
                <a:solidFill>
                  <a:schemeClr val="tx1"/>
                </a:solidFill>
                <a:latin typeface="Arial"/>
                <a:cs typeface="Arial"/>
              </a:rPr>
              <a:t>Guide « pas à pas » pour l’import de données dans MADDOG.</a:t>
            </a:r>
            <a:endParaRPr/>
          </a:p>
        </p:txBody>
      </p:sp>
      <p:grpSp>
        <p:nvGrpSpPr>
          <p:cNvPr id="1143829115" name="Groupe 1143829114"/>
          <p:cNvGrpSpPr/>
          <p:nvPr/>
        </p:nvGrpSpPr>
        <p:grpSpPr bwMode="auto">
          <a:xfrm>
            <a:off x="136008" y="117700"/>
            <a:ext cx="2177141" cy="707571"/>
            <a:chOff x="0" y="0"/>
            <a:chExt cx="2177141" cy="707571"/>
          </a:xfrm>
        </p:grpSpPr>
        <p:sp>
          <p:nvSpPr>
            <p:cNvPr id="992697176" name="Rectangle 992697175"/>
            <p:cNvSpPr/>
            <p:nvPr/>
          </p:nvSpPr>
          <p:spPr bwMode="auto">
            <a:xfrm>
              <a:off x="0" y="0"/>
              <a:ext cx="2177141" cy="707571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944951385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99558" y="66237"/>
              <a:ext cx="1978024" cy="575094"/>
            </a:xfrm>
            <a:prstGeom prst="rect">
              <a:avLst/>
            </a:prstGeom>
            <a:noFill/>
          </p:spPr>
        </p:pic>
      </p:grpSp>
      <p:sp>
        <p:nvSpPr>
          <p:cNvPr id="791611658" name=""/>
          <p:cNvSpPr txBox="1"/>
          <p:nvPr/>
        </p:nvSpPr>
        <p:spPr bwMode="auto">
          <a:xfrm flipH="0" flipV="0">
            <a:off x="0" y="6552839"/>
            <a:ext cx="1379134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/>
              <a:t>16/04/2024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blipFill>
            <a:blip r:embed="rId3">
              <a:alphaModFix amt="73000"/>
            </a:blip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3394365" y="2953058"/>
            <a:ext cx="5403267" cy="951883"/>
          </a:xfrm>
          <a:prstGeom prst="roundRect">
            <a:avLst>
              <a:gd name="adj" fmla="val 10807"/>
            </a:avLst>
          </a:prstGeom>
          <a:solidFill>
            <a:srgbClr val="678EBC">
              <a:alpha val="47000"/>
            </a:srgb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200">
                <a:solidFill>
                  <a:schemeClr val="tx1"/>
                </a:solidFill>
              </a:rPr>
              <a:t>Préparation des données </a:t>
            </a:r>
            <a:endParaRPr/>
          </a:p>
        </p:txBody>
      </p:sp>
      <p:grpSp>
        <p:nvGrpSpPr>
          <p:cNvPr id="10960090" name="Groupe 10960089"/>
          <p:cNvGrpSpPr/>
          <p:nvPr/>
        </p:nvGrpSpPr>
        <p:grpSpPr bwMode="auto">
          <a:xfrm>
            <a:off x="136008" y="117700"/>
            <a:ext cx="2177141" cy="707571"/>
            <a:chOff x="0" y="0"/>
            <a:chExt cx="2177141" cy="707571"/>
          </a:xfrm>
        </p:grpSpPr>
        <p:sp>
          <p:nvSpPr>
            <p:cNvPr id="589188780" name="Rectangle 589188779"/>
            <p:cNvSpPr/>
            <p:nvPr/>
          </p:nvSpPr>
          <p:spPr bwMode="auto">
            <a:xfrm>
              <a:off x="0" y="0"/>
              <a:ext cx="2177141" cy="707571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70897895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99558" y="66237"/>
              <a:ext cx="1978024" cy="5750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46074" y="1054027"/>
            <a:ext cx="4141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/>
              <a:t>3.1 Conversion des données brutes DGPS  </a:t>
            </a:r>
            <a:endParaRPr/>
          </a:p>
        </p:txBody>
      </p:sp>
      <p:sp>
        <p:nvSpPr>
          <p:cNvPr id="15" name="Titre 1"/>
          <p:cNvSpPr txBox="1"/>
          <p:nvPr/>
        </p:nvSpPr>
        <p:spPr bwMode="auto">
          <a:xfrm>
            <a:off x="730102" y="336771"/>
            <a:ext cx="11461898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797258" y="1473815"/>
            <a:ext cx="10870144" cy="77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500"/>
              <a:t>La sortie de donnée brute de l’instrument (export </a:t>
            </a:r>
            <a:r>
              <a:rPr lang="fr-FR" sz="1500" b="1"/>
              <a:t>shape</a:t>
            </a:r>
            <a:r>
              <a:rPr lang="fr-FR" sz="1500"/>
              <a:t> ou </a:t>
            </a:r>
            <a:r>
              <a:rPr lang="fr-FR" sz="1500" b="1"/>
              <a:t>xls</a:t>
            </a:r>
            <a:r>
              <a:rPr lang="fr-FR" sz="1500"/>
              <a:t> de préférence) de mesure type DGPS, fournie des informations géographiques dans un système différent du Lambert 93. Une conversion est nécessaire, elle peut-être effectuée avec l’outil CIRCE (IGN) si la donnée d’altitude IGN69 n’est pas dans le fichier d’export (c’est le cas du format csv). </a:t>
            </a:r>
            <a:endParaRPr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81814" y="2570069"/>
            <a:ext cx="7668755" cy="38496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 flipH="0" flipV="0">
            <a:off x="174926" y="2612146"/>
            <a:ext cx="3507449" cy="1966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fr-FR" sz="1500">
                <a:solidFill>
                  <a:srgbClr val="C00000"/>
                </a:solidFill>
              </a:rPr>
              <a:t>Données en WGS 84 </a:t>
            </a:r>
            <a:r>
              <a:rPr lang="fr-FR" sz="1500" b="1">
                <a:solidFill>
                  <a:srgbClr val="C00000"/>
                </a:solidFill>
              </a:rPr>
              <a:t>vers</a:t>
            </a:r>
            <a:r>
              <a:rPr lang="fr-FR" sz="1500">
                <a:solidFill>
                  <a:srgbClr val="C00000"/>
                </a:solidFill>
              </a:rPr>
              <a:t> système géodésique RGF93 projection L93 v1 EPSG:2154</a:t>
            </a:r>
            <a:endParaRPr/>
          </a:p>
          <a:p>
            <a:pPr>
              <a:defRPr/>
            </a:pPr>
            <a:r>
              <a:rPr lang="fr-FR" sz="1500">
                <a:solidFill>
                  <a:srgbClr val="C00000"/>
                </a:solidFill>
              </a:rPr>
              <a:t>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1500">
                <a:solidFill>
                  <a:srgbClr val="C00000"/>
                </a:solidFill>
              </a:rPr>
              <a:t>Hauteur « Ellipsoïdale » IAG GRS80 </a:t>
            </a:r>
            <a:r>
              <a:rPr lang="fr-FR" sz="1500" b="1">
                <a:solidFill>
                  <a:srgbClr val="C00000"/>
                </a:solidFill>
              </a:rPr>
              <a:t>vers</a:t>
            </a:r>
            <a:r>
              <a:rPr lang="fr-FR" sz="1500">
                <a:solidFill>
                  <a:srgbClr val="C00000"/>
                </a:solidFill>
              </a:rPr>
              <a:t> altitude IGN 69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1500">
                <a:solidFill>
                  <a:srgbClr val="C00000"/>
                </a:solidFill>
              </a:rPr>
              <a:t>Coordonnées en degrés </a:t>
            </a:r>
            <a:r>
              <a:rPr lang="fr-FR" sz="1500" b="1">
                <a:solidFill>
                  <a:srgbClr val="C00000"/>
                </a:solidFill>
              </a:rPr>
              <a:t>vers</a:t>
            </a:r>
            <a:r>
              <a:rPr lang="fr-FR" sz="1500">
                <a:solidFill>
                  <a:srgbClr val="C00000"/>
                </a:solidFill>
              </a:rPr>
              <a:t> coordonnées décimales</a:t>
            </a:r>
            <a:endParaRPr/>
          </a:p>
        </p:txBody>
      </p:sp>
      <p:sp>
        <p:nvSpPr>
          <p:cNvPr id="7" name="Rectangle 6"/>
          <p:cNvSpPr/>
          <p:nvPr/>
        </p:nvSpPr>
        <p:spPr bwMode="auto">
          <a:xfrm flipH="0" flipV="0">
            <a:off x="174927" y="5739928"/>
            <a:ext cx="3508167" cy="548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fr-FR" sz="1500">
                <a:solidFill>
                  <a:srgbClr val="C00000"/>
                </a:solidFill>
              </a:rPr>
              <a:t>Éviter les caractères spéciaux et accents (colonne de commentaire) </a:t>
            </a:r>
            <a:endParaRPr/>
          </a:p>
        </p:txBody>
      </p:sp>
      <p:sp>
        <p:nvSpPr>
          <p:cNvPr id="8" name="Rectangle 7"/>
          <p:cNvSpPr/>
          <p:nvPr/>
        </p:nvSpPr>
        <p:spPr bwMode="auto">
          <a:xfrm flipH="0" flipV="0">
            <a:off x="174927" y="4878597"/>
            <a:ext cx="3508167" cy="77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fr-FR" sz="1500"/>
              <a:t>Corriger les saisies de texte si besoin ( saisies manuelles lors de la levée terrain)</a:t>
            </a:r>
            <a:endParaRPr lang="fr-FR" sz="150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594941" y="6419692"/>
            <a:ext cx="2798210" cy="320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500" i="1"/>
              <a:t>Sortie brute du DGPS </a:t>
            </a:r>
            <a:endParaRPr/>
          </a:p>
        </p:txBody>
      </p:sp>
      <p:grpSp>
        <p:nvGrpSpPr>
          <p:cNvPr id="2067732329" name="Groupe 1143829114"/>
          <p:cNvGrpSpPr/>
          <p:nvPr/>
        </p:nvGrpSpPr>
        <p:grpSpPr bwMode="auto">
          <a:xfrm flipH="0" flipV="0">
            <a:off x="10583943" y="343613"/>
            <a:ext cx="1608054" cy="522616"/>
            <a:chOff x="0" y="0"/>
            <a:chExt cx="1608054" cy="522616"/>
          </a:xfrm>
        </p:grpSpPr>
        <p:sp>
          <p:nvSpPr>
            <p:cNvPr id="1725439664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953461490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46074" y="1054027"/>
            <a:ext cx="403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/>
              <a:t>3.1 Conversion des données brutes DGPS</a:t>
            </a:r>
            <a:endParaRPr/>
          </a:p>
        </p:txBody>
      </p:sp>
      <p:sp>
        <p:nvSpPr>
          <p:cNvPr id="15" name="Titre 1"/>
          <p:cNvSpPr txBox="1"/>
          <p:nvPr/>
        </p:nvSpPr>
        <p:spPr bwMode="auto">
          <a:xfrm>
            <a:off x="730102" y="336771"/>
            <a:ext cx="11461898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18" name="Rectangle 17"/>
          <p:cNvSpPr/>
          <p:nvPr/>
        </p:nvSpPr>
        <p:spPr bwMode="auto">
          <a:xfrm>
            <a:off x="730101" y="5082460"/>
            <a:ext cx="6304832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/>
              <a:t>Outil CIRCE  </a:t>
            </a:r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https://geodesie.ign.fr/index.php?page=circe#titre3</a:t>
            </a:r>
            <a:endParaRPr/>
          </a:p>
        </p:txBody>
      </p:sp>
      <p:sp>
        <p:nvSpPr>
          <p:cNvPr id="20" name="Rectangle 19"/>
          <p:cNvSpPr/>
          <p:nvPr/>
        </p:nvSpPr>
        <p:spPr bwMode="auto">
          <a:xfrm>
            <a:off x="783750" y="1658513"/>
            <a:ext cx="56276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/>
              <a:t>Conversion des données sous Circé</a:t>
            </a:r>
            <a:endParaRPr/>
          </a:p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Préparer un fichier texte séparateur tabulation sur Excel (ou autre) avec les champs id, x, y et z </a:t>
            </a:r>
            <a:r>
              <a:rPr lang="fr-FR" b="1"/>
              <a:t>sans l’entête</a:t>
            </a:r>
            <a:r>
              <a:rPr lang="fr-FR"/>
              <a:t>. Le champ </a:t>
            </a:r>
            <a:r>
              <a:rPr lang="fr-FR" b="1"/>
              <a:t>id</a:t>
            </a:r>
            <a:r>
              <a:rPr lang="fr-FR"/>
              <a:t> permet ensuite de faire le lien avec les autres informations de métadonnées par jointure sous Qgis. </a:t>
            </a:r>
            <a:endParaRPr/>
          </a:p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Z correspond à la hauteur ellipsoïdale</a:t>
            </a:r>
            <a:endParaRPr/>
          </a:p>
          <a:p>
            <a:pPr>
              <a:defRPr/>
            </a:pPr>
            <a:endParaRPr lang="fr-FR"/>
          </a:p>
          <a:p>
            <a:pPr>
              <a:defRPr/>
            </a:pPr>
            <a:r>
              <a:rPr lang="fr-FR">
                <a:solidFill>
                  <a:srgbClr val="FF0000"/>
                </a:solidFill>
              </a:rPr>
              <a:t>Il s’agit du format accepté par le convertisseur Circé de l’IGN. </a:t>
            </a:r>
            <a:endParaRPr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rcRect l="-732" t="-3039" r="730" b="63594"/>
          <a:stretch/>
        </p:blipFill>
        <p:spPr bwMode="auto">
          <a:xfrm>
            <a:off x="7485320" y="2145281"/>
            <a:ext cx="4354860" cy="214888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" name="Connecteur droit avec flèche 22"/>
          <p:cNvCxnSpPr>
            <a:cxnSpLocks/>
            <a:stCxn id="20" idx="3"/>
          </p:cNvCxnSpPr>
          <p:nvPr/>
        </p:nvCxnSpPr>
        <p:spPr bwMode="auto">
          <a:xfrm flipV="1">
            <a:off x="6411432" y="3219726"/>
            <a:ext cx="893134" cy="84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auto">
          <a:xfrm>
            <a:off x="4205772" y="5985891"/>
            <a:ext cx="660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/>
              <a:t>Tutoriel You Tube du P2I de L’IUEM sur la conversion des données sous Circé : </a:t>
            </a:r>
            <a:r>
              <a:rPr lang="fr-FR" u="sng">
                <a:hlinkClick r:id="rId4" tooltip="https://youtu.be/PZws0N8qaOU?feature=shared"/>
              </a:rPr>
              <a:t>https://youtu.be/PZws0N8qaOU?feature=shared</a:t>
            </a:r>
            <a:endParaRPr lang="fr-FR"/>
          </a:p>
        </p:txBody>
      </p:sp>
      <p:pic>
        <p:nvPicPr>
          <p:cNvPr id="9" name="Picture 2" descr="Pôle Image et Instrumentation (P2I) – IUEM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353730" y="5967132"/>
            <a:ext cx="943720" cy="7077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373862" y="5963866"/>
            <a:ext cx="755498" cy="711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88266994" name="ZoneTexte 888266993"/>
          <p:cNvSpPr txBox="1"/>
          <p:nvPr/>
        </p:nvSpPr>
        <p:spPr bwMode="auto">
          <a:xfrm>
            <a:off x="7537873" y="1475452"/>
            <a:ext cx="2834407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/>
              <a:t>point en séparateur décimal</a:t>
            </a:r>
            <a:endParaRPr/>
          </a:p>
        </p:txBody>
      </p:sp>
      <p:cxnSp>
        <p:nvCxnSpPr>
          <p:cNvPr id="2" name="Connecteur droit 1"/>
          <p:cNvCxnSpPr>
            <a:cxnSpLocks/>
          </p:cNvCxnSpPr>
          <p:nvPr/>
        </p:nvCxnSpPr>
        <p:spPr bwMode="auto">
          <a:xfrm flipH="1">
            <a:off x="8490373" y="1845467"/>
            <a:ext cx="0" cy="571500"/>
          </a:xfrm>
          <a:prstGeom prst="line">
            <a:avLst/>
          </a:prstGeom>
          <a:ln w="28575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9813109" name="Groupe 1143829114"/>
          <p:cNvGrpSpPr/>
          <p:nvPr/>
        </p:nvGrpSpPr>
        <p:grpSpPr bwMode="auto">
          <a:xfrm flipH="0" flipV="0">
            <a:off x="10583943" y="343612"/>
            <a:ext cx="1608054" cy="522616"/>
            <a:chOff x="0" y="0"/>
            <a:chExt cx="1608054" cy="522616"/>
          </a:xfrm>
        </p:grpSpPr>
        <p:sp>
          <p:nvSpPr>
            <p:cNvPr id="367245183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384633478" name="Picture 2" descr="Logo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46074" y="1054027"/>
            <a:ext cx="403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/>
              <a:t>3.1 Conversion des données brutes DGPS</a:t>
            </a:r>
            <a:endParaRPr/>
          </a:p>
        </p:txBody>
      </p:sp>
      <p:sp>
        <p:nvSpPr>
          <p:cNvPr id="15" name="Titre 1"/>
          <p:cNvSpPr txBox="1"/>
          <p:nvPr/>
        </p:nvSpPr>
        <p:spPr bwMode="auto">
          <a:xfrm>
            <a:off x="730102" y="336771"/>
            <a:ext cx="11461898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11067" y="1803992"/>
            <a:ext cx="8962681" cy="480810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342900" y="2096204"/>
            <a:ext cx="2351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500"/>
              <a:t>Choix de la zone géographique ( Métropole) </a:t>
            </a:r>
            <a:endParaRPr/>
          </a:p>
        </p:txBody>
      </p:sp>
      <p:cxnSp>
        <p:nvCxnSpPr>
          <p:cNvPr id="5" name="Connecteur droit avec flèche 4"/>
          <p:cNvCxnSpPr>
            <a:cxnSpLocks/>
            <a:stCxn id="2" idx="3"/>
          </p:cNvCxnSpPr>
          <p:nvPr/>
        </p:nvCxnSpPr>
        <p:spPr bwMode="auto">
          <a:xfrm>
            <a:off x="2694213" y="2373203"/>
            <a:ext cx="465366" cy="27699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7601284" name="Groupe 1143829114"/>
          <p:cNvGrpSpPr/>
          <p:nvPr/>
        </p:nvGrpSpPr>
        <p:grpSpPr bwMode="auto">
          <a:xfrm flipH="0" flipV="0">
            <a:off x="10583943" y="343612"/>
            <a:ext cx="1608054" cy="522616"/>
            <a:chOff x="0" y="0"/>
            <a:chExt cx="1608054" cy="522616"/>
          </a:xfrm>
        </p:grpSpPr>
        <p:sp>
          <p:nvSpPr>
            <p:cNvPr id="947612605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368649042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46074" y="1054027"/>
            <a:ext cx="408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/>
              <a:t>3.1 Conversion des données brutes DGPS </a:t>
            </a:r>
            <a:endParaRPr/>
          </a:p>
        </p:txBody>
      </p:sp>
      <p:sp>
        <p:nvSpPr>
          <p:cNvPr id="15" name="Titre 1"/>
          <p:cNvSpPr txBox="1"/>
          <p:nvPr/>
        </p:nvSpPr>
        <p:spPr bwMode="auto">
          <a:xfrm>
            <a:off x="730102" y="336771"/>
            <a:ext cx="11461898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94056" y="1623238"/>
            <a:ext cx="8710865" cy="46506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20436" y="3168243"/>
            <a:ext cx="265645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500"/>
              <a:t>Conversion des données sous Circé &gt; importer le fichier texte et remplir les paramètres, (à adapter en fonction de l’ordre des champs)</a:t>
            </a:r>
            <a:endParaRPr/>
          </a:p>
        </p:txBody>
      </p:sp>
      <p:sp>
        <p:nvSpPr>
          <p:cNvPr id="6" name="Rectangle 5"/>
          <p:cNvSpPr/>
          <p:nvPr/>
        </p:nvSpPr>
        <p:spPr bwMode="auto">
          <a:xfrm>
            <a:off x="220435" y="2278602"/>
            <a:ext cx="2675895" cy="100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500"/>
              <a:t>Préciser la disposition des champs et leur format (attention à l’ordre), utiliser « . » comme sep décimal</a:t>
            </a:r>
            <a:endParaRPr/>
          </a:p>
        </p:txBody>
      </p:sp>
      <p:cxnSp>
        <p:nvCxnSpPr>
          <p:cNvPr id="7" name="Connecteur droit avec flèche 6"/>
          <p:cNvCxnSpPr>
            <a:cxnSpLocks/>
          </p:cNvCxnSpPr>
          <p:nvPr/>
        </p:nvCxnSpPr>
        <p:spPr bwMode="auto">
          <a:xfrm>
            <a:off x="2876892" y="2417102"/>
            <a:ext cx="317164" cy="1385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cxnSpLocks/>
          </p:cNvCxnSpPr>
          <p:nvPr/>
        </p:nvCxnSpPr>
        <p:spPr bwMode="auto">
          <a:xfrm>
            <a:off x="2876892" y="3331663"/>
            <a:ext cx="405151" cy="1780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auto">
          <a:xfrm>
            <a:off x="220436" y="1604672"/>
            <a:ext cx="26564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500"/>
              <a:t>Système RGF93 compatible avec les données WGS 84</a:t>
            </a:r>
            <a:endParaRPr/>
          </a:p>
        </p:txBody>
      </p:sp>
      <p:cxnSp>
        <p:nvCxnSpPr>
          <p:cNvPr id="12" name="Connecteur droit avec flèche 11"/>
          <p:cNvCxnSpPr>
            <a:cxnSpLocks/>
          </p:cNvCxnSpPr>
          <p:nvPr/>
        </p:nvCxnSpPr>
        <p:spPr bwMode="auto">
          <a:xfrm>
            <a:off x="2399339" y="1999792"/>
            <a:ext cx="882703" cy="2574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 bwMode="auto">
          <a:xfrm>
            <a:off x="220436" y="4630447"/>
            <a:ext cx="26564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500"/>
              <a:t>Préciser le format en sortie</a:t>
            </a:r>
            <a:endParaRPr/>
          </a:p>
        </p:txBody>
      </p:sp>
      <p:cxnSp>
        <p:nvCxnSpPr>
          <p:cNvPr id="17" name="Connecteur droit avec flèche 16"/>
          <p:cNvCxnSpPr>
            <a:cxnSpLocks/>
          </p:cNvCxnSpPr>
          <p:nvPr/>
        </p:nvCxnSpPr>
        <p:spPr bwMode="auto">
          <a:xfrm flipV="1">
            <a:off x="2674316" y="4414738"/>
            <a:ext cx="519740" cy="3594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6916826" name="Groupe 1143829114"/>
          <p:cNvGrpSpPr/>
          <p:nvPr/>
        </p:nvGrpSpPr>
        <p:grpSpPr bwMode="auto">
          <a:xfrm flipH="0" flipV="0">
            <a:off x="10583943" y="343612"/>
            <a:ext cx="1608054" cy="522616"/>
            <a:chOff x="0" y="0"/>
            <a:chExt cx="1608054" cy="522616"/>
          </a:xfrm>
        </p:grpSpPr>
        <p:sp>
          <p:nvSpPr>
            <p:cNvPr id="234451668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442903853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46074" y="1054027"/>
            <a:ext cx="408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/>
              <a:t>3.1 Conversion des données brutes DGPS </a:t>
            </a:r>
            <a:endParaRPr/>
          </a:p>
        </p:txBody>
      </p:sp>
      <p:sp>
        <p:nvSpPr>
          <p:cNvPr id="15" name="Titre 1"/>
          <p:cNvSpPr txBox="1"/>
          <p:nvPr/>
        </p:nvSpPr>
        <p:spPr bwMode="auto">
          <a:xfrm>
            <a:off x="730102" y="336771"/>
            <a:ext cx="11461898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646074" y="1623237"/>
            <a:ext cx="11068841" cy="118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Conversion des données sous Circé &gt; </a:t>
            </a:r>
            <a:r>
              <a:rPr lang="fr-FR" b="1"/>
              <a:t>nettoyer le fichier en sortie </a:t>
            </a:r>
            <a:r>
              <a:rPr lang="fr-FR"/>
              <a:t>de Circé via notepad++, ne conserver que les entêtes et les champs id, x, y et z ou copier simplement le champ z en fonction des cas. </a:t>
            </a:r>
            <a:endParaRPr/>
          </a:p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On peut ensuite coller ces données dans un fichiers CSV séparateur ;</a:t>
            </a:r>
            <a:endParaRPr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rcRect l="0" t="0" r="37374" b="0"/>
          <a:stretch/>
        </p:blipFill>
        <p:spPr bwMode="auto">
          <a:xfrm>
            <a:off x="1142397" y="3054196"/>
            <a:ext cx="5145024" cy="35973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rcRect l="0" t="0" r="0" b="34045"/>
          <a:stretch/>
        </p:blipFill>
        <p:spPr bwMode="auto">
          <a:xfrm>
            <a:off x="8257390" y="3195706"/>
            <a:ext cx="3577887" cy="3011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/>
          <p:cNvSpPr txBox="1"/>
          <p:nvPr/>
        </p:nvSpPr>
        <p:spPr bwMode="auto">
          <a:xfrm>
            <a:off x="6190366" y="4183574"/>
            <a:ext cx="2164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500"/>
              <a:t>Nettoyage du fichier Circé d’export 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690191" y="2746419"/>
            <a:ext cx="2587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Fichier exporté de Circé</a:t>
            </a:r>
            <a:endParaRPr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9099804" y="2823567"/>
            <a:ext cx="2587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Fichier après nettoyage</a:t>
            </a:r>
            <a:endParaRPr/>
          </a:p>
        </p:txBody>
      </p:sp>
      <p:grpSp>
        <p:nvGrpSpPr>
          <p:cNvPr id="2066990149" name="Groupe 1143829114"/>
          <p:cNvGrpSpPr/>
          <p:nvPr/>
        </p:nvGrpSpPr>
        <p:grpSpPr bwMode="auto">
          <a:xfrm flipH="0" flipV="0">
            <a:off x="10583943" y="343612"/>
            <a:ext cx="1608054" cy="522616"/>
            <a:chOff x="0" y="0"/>
            <a:chExt cx="1608054" cy="522616"/>
          </a:xfrm>
        </p:grpSpPr>
        <p:sp>
          <p:nvSpPr>
            <p:cNvPr id="941758253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946026734" name="Picture 2" descr="Logo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  <p:sp>
        <p:nvSpPr>
          <p:cNvPr id="1005987267" name=""/>
          <p:cNvSpPr/>
          <p:nvPr/>
        </p:nvSpPr>
        <p:spPr bwMode="auto">
          <a:xfrm flipH="0" flipV="0">
            <a:off x="6484811" y="4932966"/>
            <a:ext cx="1500238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46074" y="1054027"/>
            <a:ext cx="497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/>
              <a:t>3.2 Conversion des données brutes distancemètre  </a:t>
            </a:r>
            <a:endParaRPr/>
          </a:p>
        </p:txBody>
      </p:sp>
      <p:sp>
        <p:nvSpPr>
          <p:cNvPr id="15" name="Titre 1"/>
          <p:cNvSpPr txBox="1"/>
          <p:nvPr/>
        </p:nvSpPr>
        <p:spPr bwMode="auto">
          <a:xfrm>
            <a:off x="730102" y="336771"/>
            <a:ext cx="11461898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730102" y="1603158"/>
            <a:ext cx="10957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Conversion des données en sortie de Distance et altitude vers un référentiel x,y,z</a:t>
            </a:r>
            <a:endParaRPr/>
          </a:p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&gt; Utilisation d’un fichier Excel de conversion (</a:t>
            </a:r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Conversion_Distancemetre_CoordAbsolues.xlsx</a:t>
            </a:r>
            <a:r>
              <a:rPr lang="fr-FR"/>
              <a:t>)</a:t>
            </a:r>
            <a:endParaRPr/>
          </a:p>
          <a:p>
            <a:pPr>
              <a:defRPr/>
            </a:pPr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 bwMode="auto">
          <a:xfrm>
            <a:off x="4281993" y="4716171"/>
            <a:ext cx="3668401" cy="1288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ZoneTexte 15"/>
          <p:cNvSpPr txBox="1"/>
          <p:nvPr/>
        </p:nvSpPr>
        <p:spPr bwMode="auto">
          <a:xfrm>
            <a:off x="1456754" y="4548870"/>
            <a:ext cx="5276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endParaRPr lang="fr-FR"/>
          </a:p>
          <a:p>
            <a:pPr marL="285750" indent="-285750">
              <a:buFont typeface="Arial"/>
              <a:buChar char="•"/>
              <a:defRPr/>
            </a:pPr>
            <a:r>
              <a:rPr lang="fr-FR" u="sng"/>
              <a:t>Principe général: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fr-FR"/>
          </a:p>
          <a:p>
            <a:pPr marL="285750" indent="-285750">
              <a:buFont typeface="Arial"/>
              <a:buChar char="•"/>
              <a:defRPr/>
            </a:pPr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rcRect l="14831" t="0" r="0" b="0"/>
          <a:stretch/>
        </p:blipFill>
        <p:spPr bwMode="auto">
          <a:xfrm>
            <a:off x="4711751" y="3315096"/>
            <a:ext cx="3121622" cy="73152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rcRect l="0" t="0" r="14831" b="0"/>
          <a:stretch/>
        </p:blipFill>
        <p:spPr bwMode="auto">
          <a:xfrm>
            <a:off x="958809" y="3315096"/>
            <a:ext cx="3121621" cy="7315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464694" y="3315096"/>
            <a:ext cx="3665220" cy="6858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 bwMode="auto">
          <a:xfrm>
            <a:off x="4657994" y="4803993"/>
            <a:ext cx="6038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chemeClr val="accent6">
                    <a:lumMod val="60000"/>
                    <a:lumOff val="40000"/>
                  </a:schemeClr>
                </a:solidFill>
              </a:rPr>
              <a:t>X</a:t>
            </a:r>
            <a:r>
              <a:rPr lang="fr-FR" sz="2200"/>
              <a:t> = </a:t>
            </a:r>
            <a:r>
              <a:rPr lang="fr-FR" sz="2200">
                <a:solidFill>
                  <a:srgbClr val="FFC000"/>
                </a:solidFill>
              </a:rPr>
              <a:t>Xd</a:t>
            </a:r>
            <a:r>
              <a:rPr lang="fr-FR" sz="2200"/>
              <a:t> + </a:t>
            </a:r>
            <a:r>
              <a:rPr lang="fr-FR" sz="220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fr-FR" sz="2200"/>
              <a:t> x Cos (</a:t>
            </a:r>
            <a:r>
              <a:rPr lang="el-GR" sz="2200"/>
              <a:t>π</a:t>
            </a:r>
            <a:r>
              <a:rPr lang="fr-FR" sz="2200"/>
              <a:t>/2-Az)</a:t>
            </a:r>
            <a:endParaRPr/>
          </a:p>
          <a:p>
            <a:pPr>
              <a:defRPr/>
            </a:pPr>
            <a:r>
              <a:rPr lang="fr-FR" sz="2200">
                <a:solidFill>
                  <a:schemeClr val="accent6">
                    <a:lumMod val="60000"/>
                    <a:lumOff val="40000"/>
                  </a:schemeClr>
                </a:solidFill>
              </a:rPr>
              <a:t>Y</a:t>
            </a:r>
            <a:r>
              <a:rPr lang="fr-FR" sz="2200"/>
              <a:t> = </a:t>
            </a:r>
            <a:r>
              <a:rPr lang="fr-FR" sz="2200">
                <a:solidFill>
                  <a:srgbClr val="FFC000"/>
                </a:solidFill>
              </a:rPr>
              <a:t>Yd</a:t>
            </a:r>
            <a:r>
              <a:rPr lang="fr-FR" sz="2200"/>
              <a:t> + </a:t>
            </a:r>
            <a:r>
              <a:rPr lang="fr-FR" sz="220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fr-FR" sz="2200"/>
              <a:t> x Sin (</a:t>
            </a:r>
            <a:r>
              <a:rPr lang="el-GR" sz="2200"/>
              <a:t>π</a:t>
            </a:r>
            <a:r>
              <a:rPr lang="fr-FR" sz="2200"/>
              <a:t>/2-Az)</a:t>
            </a:r>
            <a:endParaRPr/>
          </a:p>
          <a:p>
            <a:pPr>
              <a:defRPr/>
            </a:pPr>
            <a:r>
              <a:rPr lang="fr-FR" sz="2200">
                <a:solidFill>
                  <a:schemeClr val="accent6">
                    <a:lumMod val="60000"/>
                    <a:lumOff val="40000"/>
                  </a:schemeClr>
                </a:solidFill>
              </a:rPr>
              <a:t>Z</a:t>
            </a:r>
            <a:r>
              <a:rPr lang="fr-FR" sz="2200"/>
              <a:t> = </a:t>
            </a:r>
            <a:r>
              <a:rPr lang="fr-FR" sz="2200">
                <a:solidFill>
                  <a:srgbClr val="FFC000"/>
                </a:solidFill>
              </a:rPr>
              <a:t>Zd</a:t>
            </a:r>
            <a:r>
              <a:rPr lang="fr-FR" sz="2200"/>
              <a:t>+ </a:t>
            </a:r>
            <a:r>
              <a:rPr lang="fr-FR" sz="2200">
                <a:solidFill>
                  <a:schemeClr val="accent1">
                    <a:lumMod val="75000"/>
                  </a:schemeClr>
                </a:solidFill>
              </a:rPr>
              <a:t>Zmesure</a:t>
            </a:r>
            <a:endParaRPr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9397705" y="6446562"/>
            <a:ext cx="273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i="1"/>
              <a:t>*Avec Az = Azimut du profil </a:t>
            </a:r>
            <a:endParaRPr/>
          </a:p>
        </p:txBody>
      </p:sp>
      <p:sp>
        <p:nvSpPr>
          <p:cNvPr id="22" name="ZoneTexte 21"/>
          <p:cNvSpPr txBox="1"/>
          <p:nvPr/>
        </p:nvSpPr>
        <p:spPr bwMode="auto">
          <a:xfrm>
            <a:off x="646074" y="2723575"/>
            <a:ext cx="98482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500" u="sng"/>
              <a:t>Exemple : </a:t>
            </a:r>
            <a:endParaRPr/>
          </a:p>
        </p:txBody>
      </p:sp>
      <p:sp>
        <p:nvSpPr>
          <p:cNvPr id="23" name="ZoneTexte 22"/>
          <p:cNvSpPr txBox="1"/>
          <p:nvPr/>
        </p:nvSpPr>
        <p:spPr bwMode="auto">
          <a:xfrm>
            <a:off x="11273579" y="4000896"/>
            <a:ext cx="2513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i="1">
                <a:solidFill>
                  <a:schemeClr val="bg2">
                    <a:lumMod val="50000"/>
                  </a:schemeClr>
                </a:solidFill>
              </a:rPr>
              <a:t>(résultat)</a:t>
            </a:r>
            <a:endParaRPr/>
          </a:p>
        </p:txBody>
      </p:sp>
      <p:grpSp>
        <p:nvGrpSpPr>
          <p:cNvPr id="74332416" name="Groupe 1143829114"/>
          <p:cNvGrpSpPr/>
          <p:nvPr/>
        </p:nvGrpSpPr>
        <p:grpSpPr bwMode="auto">
          <a:xfrm flipH="0" flipV="0">
            <a:off x="10583943" y="343612"/>
            <a:ext cx="1608054" cy="522616"/>
            <a:chOff x="0" y="0"/>
            <a:chExt cx="1608054" cy="522616"/>
          </a:xfrm>
        </p:grpSpPr>
        <p:sp>
          <p:nvSpPr>
            <p:cNvPr id="363163357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945787802" name="Picture 2" descr="Logo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46074" y="1054027"/>
            <a:ext cx="497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/>
              <a:t>3.2 Conversion des données brutes distancemètre  </a:t>
            </a:r>
            <a:endParaRPr/>
          </a:p>
        </p:txBody>
      </p:sp>
      <p:sp>
        <p:nvSpPr>
          <p:cNvPr id="15" name="Titre 1"/>
          <p:cNvSpPr txBox="1"/>
          <p:nvPr/>
        </p:nvSpPr>
        <p:spPr bwMode="auto">
          <a:xfrm>
            <a:off x="730102" y="336771"/>
            <a:ext cx="11461898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22" name="ZoneTexte 21"/>
          <p:cNvSpPr txBox="1"/>
          <p:nvPr/>
        </p:nvSpPr>
        <p:spPr bwMode="auto">
          <a:xfrm>
            <a:off x="730101" y="1609062"/>
            <a:ext cx="96310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500" u="sng"/>
              <a:t>Exemple avec des données : </a:t>
            </a:r>
            <a:endParaRPr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38673" y="2314747"/>
            <a:ext cx="9807790" cy="318543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 bwMode="auto">
          <a:xfrm>
            <a:off x="816195" y="5711640"/>
            <a:ext cx="2362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1500"/>
              <a:t>Zone de saisie des données distancemètre </a:t>
            </a:r>
            <a:endParaRPr/>
          </a:p>
        </p:txBody>
      </p:sp>
      <p:sp>
        <p:nvSpPr>
          <p:cNvPr id="24" name="ZoneTexte 23"/>
          <p:cNvSpPr txBox="1"/>
          <p:nvPr/>
        </p:nvSpPr>
        <p:spPr bwMode="auto">
          <a:xfrm>
            <a:off x="7622895" y="5899925"/>
            <a:ext cx="23629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1500"/>
              <a:t>Résultat </a:t>
            </a:r>
            <a:endParaRPr/>
          </a:p>
        </p:txBody>
      </p:sp>
      <p:sp>
        <p:nvSpPr>
          <p:cNvPr id="25" name="ZoneTexte 24"/>
          <p:cNvSpPr txBox="1"/>
          <p:nvPr/>
        </p:nvSpPr>
        <p:spPr bwMode="auto">
          <a:xfrm>
            <a:off x="6219398" y="1655063"/>
            <a:ext cx="23629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1500"/>
              <a:t>Données de références </a:t>
            </a:r>
            <a:endParaRPr/>
          </a:p>
        </p:txBody>
      </p:sp>
      <p:cxnSp>
        <p:nvCxnSpPr>
          <p:cNvPr id="8" name="Connecteur droit avec flèche 7"/>
          <p:cNvCxnSpPr>
            <a:cxnSpLocks/>
          </p:cNvCxnSpPr>
          <p:nvPr/>
        </p:nvCxnSpPr>
        <p:spPr bwMode="auto">
          <a:xfrm flipH="1" flipV="0">
            <a:off x="7024930" y="2024228"/>
            <a:ext cx="45720" cy="82529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cxnSpLocks/>
          </p:cNvCxnSpPr>
          <p:nvPr/>
        </p:nvCxnSpPr>
        <p:spPr bwMode="auto">
          <a:xfrm flipH="1" flipV="1">
            <a:off x="7301156" y="5500182"/>
            <a:ext cx="442890" cy="382519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cxnSpLocks/>
          </p:cNvCxnSpPr>
          <p:nvPr/>
        </p:nvCxnSpPr>
        <p:spPr bwMode="auto">
          <a:xfrm flipH="0" flipV="1">
            <a:off x="2137143" y="5500182"/>
            <a:ext cx="244548" cy="191259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2381693" y="3668233"/>
            <a:ext cx="1339702" cy="1831950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26098" y="4840888"/>
            <a:ext cx="3631903" cy="18996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32393683" name="Groupe 1143829114"/>
          <p:cNvGrpSpPr/>
          <p:nvPr/>
        </p:nvGrpSpPr>
        <p:grpSpPr bwMode="auto">
          <a:xfrm flipH="0" flipV="0">
            <a:off x="10583943" y="343612"/>
            <a:ext cx="1608054" cy="522616"/>
            <a:chOff x="0" y="0"/>
            <a:chExt cx="1608054" cy="522616"/>
          </a:xfrm>
        </p:grpSpPr>
        <p:sp>
          <p:nvSpPr>
            <p:cNvPr id="174520432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064494407" name="Picture 2" descr="Logo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305371" y="1013953"/>
            <a:ext cx="321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3.3 Donnée de trait de côte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838198" y="1460117"/>
            <a:ext cx="11050439" cy="164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/>
              <a:t>« Standardisation » des données nécessaire et commun à tout les levés de terrain. </a:t>
            </a:r>
            <a:endParaRPr/>
          </a:p>
          <a:p>
            <a:pPr algn="just">
              <a:defRPr/>
            </a:pPr>
            <a:endParaRPr lang="fr-FR"/>
          </a:p>
          <a:p>
            <a:pPr algn="just">
              <a:defRPr/>
            </a:pPr>
            <a:r>
              <a:rPr lang="fr-FR" u="sng"/>
              <a:t>Format CSV, ordre des colonnes à respecter </a:t>
            </a:r>
            <a:r>
              <a:rPr lang="fr-FR"/>
              <a:t>: id ; x ;y ;z (vide) identifiant ; date </a:t>
            </a:r>
            <a:endParaRPr/>
          </a:p>
          <a:p>
            <a:pPr marL="285750" indent="-285750" algn="just">
              <a:buFont typeface="Arial"/>
              <a:buChar char="•"/>
              <a:defRPr/>
            </a:pPr>
            <a:endParaRPr lang="fr-FR" sz="1600"/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600">
                <a:solidFill>
                  <a:srgbClr val="FF0000"/>
                </a:solidFill>
              </a:rPr>
              <a:t>Ne pas ajouter les points de calage.</a:t>
            </a:r>
            <a:endParaRPr/>
          </a:p>
          <a:p>
            <a:pPr marL="285750" indent="-285750" algn="just">
              <a:buFont typeface="Arial"/>
              <a:buChar char="•"/>
              <a:defRPr/>
            </a:pPr>
            <a:r>
              <a:rPr lang="fr-FR" sz="1600">
                <a:solidFill>
                  <a:srgbClr val="FF0000"/>
                </a:solidFill>
              </a:rPr>
              <a:t>Date au format aaaa-mm-jj </a:t>
            </a:r>
            <a:r>
              <a:rPr lang="fr-FR"/>
              <a:t> 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78036" y="4392372"/>
            <a:ext cx="6853428" cy="23161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 bwMode="auto">
          <a:xfrm>
            <a:off x="9660389" y="4035082"/>
            <a:ext cx="1175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aaaa-mm-jj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8445952" y="4046554"/>
            <a:ext cx="15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Valeur fixe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4961149" y="3844396"/>
            <a:ext cx="341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/>
              <a:t>Coordonnées géographiques décimales en RGF93/Lambert93, champ z vide</a:t>
            </a:r>
            <a:endParaRPr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3469901" y="3628322"/>
            <a:ext cx="16947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/>
              <a:t>Identifiant unique qui suit l’ordre des points levés</a:t>
            </a:r>
            <a:endParaRPr/>
          </a:p>
        </p:txBody>
      </p:sp>
      <p:sp>
        <p:nvSpPr>
          <p:cNvPr id="75821229" name="ZoneTexte 75821228"/>
          <p:cNvSpPr txBox="1"/>
          <p:nvPr/>
        </p:nvSpPr>
        <p:spPr bwMode="auto">
          <a:xfrm>
            <a:off x="8372662" y="3106397"/>
            <a:ext cx="3919676" cy="5794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600">
                <a:solidFill>
                  <a:srgbClr val="FF0000"/>
                </a:solidFill>
              </a:rPr>
              <a:t>nb : pour conserver ce format sur excel, ajoutez un ‘ avant la date</a:t>
            </a:r>
            <a:endParaRPr/>
          </a:p>
        </p:txBody>
      </p:sp>
      <p:cxnSp>
        <p:nvCxnSpPr>
          <p:cNvPr id="959659722" name="Connecteur droit avec flèche 15"/>
          <p:cNvCxnSpPr>
            <a:cxnSpLocks/>
            <a:endCxn id="6" idx="0"/>
          </p:cNvCxnSpPr>
          <p:nvPr/>
        </p:nvCxnSpPr>
        <p:spPr bwMode="auto">
          <a:xfrm rot="5399976">
            <a:off x="10115757" y="3818338"/>
            <a:ext cx="349203" cy="84282"/>
          </a:xfrm>
          <a:prstGeom prst="straightConnector1">
            <a:avLst/>
          </a:prstGeom>
          <a:ln w="38099" cap="flat" cmpd="sng" algn="ctr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0520943" name="Groupe 1143829114"/>
          <p:cNvGrpSpPr/>
          <p:nvPr/>
        </p:nvGrpSpPr>
        <p:grpSpPr bwMode="auto">
          <a:xfrm flipH="0" flipV="0">
            <a:off x="10583943" y="284081"/>
            <a:ext cx="1608054" cy="522616"/>
            <a:chOff x="0" y="0"/>
            <a:chExt cx="1608054" cy="522616"/>
          </a:xfrm>
        </p:grpSpPr>
        <p:sp>
          <p:nvSpPr>
            <p:cNvPr id="333072041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39463528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82869" y="3500932"/>
            <a:ext cx="8304331" cy="28123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305371" y="1013953"/>
            <a:ext cx="4192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3.4 Donnée de profils topographiques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838198" y="1460117"/>
            <a:ext cx="11049719" cy="64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Format CSV, ordre des colonnes à respecter : 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 ; x ;y ;z (vide) identifiant ; date</a:t>
            </a:r>
            <a:r>
              <a:rPr lang="fr-FR"/>
              <a:t> </a:t>
            </a:r>
            <a:endParaRPr/>
          </a:p>
          <a:p>
            <a:pPr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8" name="ZoneTexte 7"/>
          <p:cNvSpPr txBox="1"/>
          <p:nvPr/>
        </p:nvSpPr>
        <p:spPr bwMode="auto">
          <a:xfrm>
            <a:off x="1601652" y="3195329"/>
            <a:ext cx="1777401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 i="1"/>
              <a:t>On trouve en 1</a:t>
            </a:r>
            <a:r>
              <a:rPr lang="fr-FR" sz="1200" b="1" i="1" baseline="30000"/>
              <a:t>er</a:t>
            </a:r>
            <a:r>
              <a:rPr lang="fr-FR" sz="1200" b="1" i="1"/>
              <a:t> position la tête du profil.</a:t>
            </a:r>
            <a:endParaRPr/>
          </a:p>
        </p:txBody>
      </p:sp>
      <p:cxnSp>
        <p:nvCxnSpPr>
          <p:cNvPr id="11" name="Connecteur droit avec flèche 10"/>
          <p:cNvCxnSpPr>
            <a:cxnSpLocks/>
          </p:cNvCxnSpPr>
          <p:nvPr/>
        </p:nvCxnSpPr>
        <p:spPr bwMode="auto">
          <a:xfrm>
            <a:off x="2970392" y="3665496"/>
            <a:ext cx="612476" cy="18811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 bwMode="auto">
          <a:xfrm flipH="0" flipV="0">
            <a:off x="6026499" y="1912037"/>
            <a:ext cx="3199275" cy="731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 i="1"/>
              <a:t>Bien vérifier la présence du champs Z, si il s’agit d’une tête de profil fictive, la valeur de z du point suivant peut être utilisé</a:t>
            </a:r>
            <a:endParaRPr/>
          </a:p>
        </p:txBody>
      </p:sp>
      <p:cxnSp>
        <p:nvCxnSpPr>
          <p:cNvPr id="12" name="Connecteur droit avec flèche 11"/>
          <p:cNvCxnSpPr>
            <a:cxnSpLocks/>
          </p:cNvCxnSpPr>
          <p:nvPr/>
        </p:nvCxnSpPr>
        <p:spPr bwMode="auto">
          <a:xfrm flipH="1" flipV="0">
            <a:off x="8731410" y="2598367"/>
            <a:ext cx="110764" cy="9025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 bwMode="auto">
          <a:xfrm>
            <a:off x="583731" y="1866318"/>
            <a:ext cx="5442769" cy="82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fr-FR" sz="1600">
                <a:solidFill>
                  <a:srgbClr val="FF0000"/>
                </a:solidFill>
              </a:rPr>
              <a:t>Format date : aaaa-mm-jj.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1600">
                <a:solidFill>
                  <a:srgbClr val="FF0000"/>
                </a:solidFill>
              </a:rPr>
              <a:t>Ne pas ajouter les points de calage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>
                <a:solidFill>
                  <a:srgbClr val="FF0000"/>
                </a:solidFill>
              </a:rPr>
              <a:t>la tête de profil doit être identique d’une année à l’autre 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9452957" y="1655503"/>
            <a:ext cx="2334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>
                <a:solidFill>
                  <a:srgbClr val="FF0000"/>
                </a:solidFill>
              </a:rPr>
              <a:t>Toujours garder le format « PRF » + numéro du profil. </a:t>
            </a:r>
            <a:endParaRPr/>
          </a:p>
        </p:txBody>
      </p:sp>
      <p:cxnSp>
        <p:nvCxnSpPr>
          <p:cNvPr id="16" name="Connecteur droit avec flèche 15"/>
          <p:cNvCxnSpPr>
            <a:cxnSpLocks/>
            <a:stCxn id="15" idx="2"/>
          </p:cNvCxnSpPr>
          <p:nvPr/>
        </p:nvCxnSpPr>
        <p:spPr bwMode="auto">
          <a:xfrm flipH="1">
            <a:off x="10178731" y="2486500"/>
            <a:ext cx="441568" cy="105824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 bwMode="auto">
          <a:xfrm>
            <a:off x="10711541" y="3160480"/>
            <a:ext cx="1175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aaaa-mm-jj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9294556" y="3176817"/>
            <a:ext cx="15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Valeur fixe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5319897" y="2945037"/>
            <a:ext cx="341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/>
              <a:t>Coordonnées géographiques décimales en RGF93/Lambert93, champ z vide</a:t>
            </a:r>
            <a:endParaRPr/>
          </a:p>
        </p:txBody>
      </p:sp>
      <p:sp>
        <p:nvSpPr>
          <p:cNvPr id="19" name="ZoneTexte 18"/>
          <p:cNvSpPr txBox="1"/>
          <p:nvPr/>
        </p:nvSpPr>
        <p:spPr bwMode="auto">
          <a:xfrm>
            <a:off x="3428599" y="2688433"/>
            <a:ext cx="16947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/>
              <a:t>Identifiant unique qui suit l’ordre des points levés</a:t>
            </a:r>
            <a:endParaRPr/>
          </a:p>
        </p:txBody>
      </p:sp>
      <p:grpSp>
        <p:nvGrpSpPr>
          <p:cNvPr id="1639708297" name="Groupe 1143829114"/>
          <p:cNvGrpSpPr/>
          <p:nvPr/>
        </p:nvGrpSpPr>
        <p:grpSpPr bwMode="auto">
          <a:xfrm flipH="0" flipV="0">
            <a:off x="10583943" y="284080"/>
            <a:ext cx="1608054" cy="522616"/>
            <a:chOff x="0" y="0"/>
            <a:chExt cx="1608054" cy="522616"/>
          </a:xfrm>
        </p:grpSpPr>
        <p:sp>
          <p:nvSpPr>
            <p:cNvPr id="275604494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949145163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blipFill>
            <a:blip r:embed="rId3">
              <a:alphaModFix amt="67000"/>
            </a:blip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 flipH="0" flipV="0">
            <a:off x="659606" y="1113785"/>
            <a:ext cx="5785884" cy="5470513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2000"/>
              <a:t>	</a:t>
            </a:r>
            <a:endParaRPr/>
          </a:p>
          <a:p>
            <a:pPr marL="0" indent="0">
              <a:buNone/>
              <a:defRPr/>
            </a:pPr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7" name="ZoneTexte 6"/>
          <p:cNvSpPr txBox="1"/>
          <p:nvPr/>
        </p:nvSpPr>
        <p:spPr bwMode="auto">
          <a:xfrm>
            <a:off x="878457" y="1408889"/>
            <a:ext cx="5385975" cy="524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spcBef>
                <a:spcPts val="1000"/>
              </a:spcBef>
              <a:buNone/>
              <a:defRPr/>
            </a:pPr>
            <a:r>
              <a:rPr lang="fr-FR"/>
              <a:t>1.Bonnes pratiques pour la levée des données terrain </a:t>
            </a:r>
            <a:endParaRPr/>
          </a:p>
          <a:p>
            <a:pPr lvl="1">
              <a:spcBef>
                <a:spcPts val="1000"/>
              </a:spcBef>
              <a:defRPr/>
            </a:pPr>
            <a:r>
              <a:rPr lang="fr-FR" sz="1500"/>
              <a:t>1.1 Approche réflexive du cycle de vie de la donnée </a:t>
            </a:r>
            <a:endParaRPr lang="fr-FR" sz="2000"/>
          </a:p>
          <a:p>
            <a:pPr>
              <a:spcBef>
                <a:spcPts val="1000"/>
              </a:spcBef>
              <a:defRPr/>
            </a:pPr>
            <a:r>
              <a:rPr lang="fr-FR"/>
              <a:t>2.Ajout de sites </a:t>
            </a:r>
            <a:endParaRPr/>
          </a:p>
          <a:p>
            <a:pPr lvl="1">
              <a:spcBef>
                <a:spcPts val="1000"/>
              </a:spcBef>
              <a:defRPr/>
            </a:pPr>
            <a:r>
              <a:rPr lang="fr-FR" sz="1500"/>
              <a:t>2.1 Nom de site </a:t>
            </a:r>
            <a:endParaRPr/>
          </a:p>
          <a:p>
            <a:pPr lvl="1">
              <a:spcBef>
                <a:spcPts val="200"/>
              </a:spcBef>
              <a:defRPr/>
            </a:pPr>
            <a:r>
              <a:rPr lang="fr-FR" sz="1500"/>
              <a:t>2.2 Notion de ligne de référence (trait de côte &amp; profil).</a:t>
            </a:r>
            <a:endParaRPr lang="fr-FR"/>
          </a:p>
          <a:p>
            <a:pPr>
              <a:spcBef>
                <a:spcPts val="1000"/>
              </a:spcBef>
              <a:defRPr/>
            </a:pPr>
            <a:r>
              <a:rPr lang="fr-FR"/>
              <a:t>3.Préparation des données </a:t>
            </a:r>
            <a:endParaRPr/>
          </a:p>
          <a:p>
            <a:pPr lvl="1">
              <a:spcBef>
                <a:spcPts val="1000"/>
              </a:spcBef>
              <a:defRPr/>
            </a:pPr>
            <a:r>
              <a:rPr lang="fr-FR" sz="1500"/>
              <a:t>3.1 Conversion de données brutes DGPS</a:t>
            </a:r>
            <a:endParaRPr/>
          </a:p>
          <a:p>
            <a:pPr lvl="1">
              <a:spcBef>
                <a:spcPts val="200"/>
              </a:spcBef>
              <a:defRPr/>
            </a:pPr>
            <a:r>
              <a:rPr lang="fr-FR" sz="1500"/>
              <a:t>3.2 Conversion de données brutes distancemètre</a:t>
            </a:r>
            <a:endParaRPr/>
          </a:p>
          <a:p>
            <a:pPr lvl="1">
              <a:spcBef>
                <a:spcPts val="200"/>
              </a:spcBef>
              <a:defRPr/>
            </a:pPr>
            <a:r>
              <a:rPr lang="fr-FR" sz="1500"/>
              <a:t>3.3 Donnée de trait de côte</a:t>
            </a:r>
            <a:endParaRPr/>
          </a:p>
          <a:p>
            <a:pPr lvl="1">
              <a:spcBef>
                <a:spcPts val="200"/>
              </a:spcBef>
              <a:defRPr/>
            </a:pPr>
            <a:r>
              <a:rPr lang="fr-FR" sz="1500"/>
              <a:t>3.4 Donnée de profil topographique </a:t>
            </a:r>
            <a:endParaRPr/>
          </a:p>
          <a:p>
            <a:pPr lvl="1">
              <a:spcBef>
                <a:spcPts val="200"/>
              </a:spcBef>
              <a:defRPr/>
            </a:pPr>
            <a:r>
              <a:rPr lang="fr-FR" sz="1500"/>
              <a:t>3.5 Donnée de modèle numérique de terrain</a:t>
            </a:r>
            <a:endParaRPr lang="fr-FR" sz="1500"/>
          </a:p>
          <a:p>
            <a:pPr lvl="1">
              <a:spcBef>
                <a:spcPts val="199"/>
              </a:spcBef>
              <a:defRPr/>
            </a:pPr>
            <a:r>
              <a:rPr lang="fr-FR" sz="15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3.6 Boîte à outils - Qgis, Excel, Notepad++</a:t>
            </a:r>
            <a:br>
              <a:rPr lang="fr-FR" sz="15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fr-FR" sz="15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3.7 </a:t>
            </a:r>
            <a:r>
              <a:rPr lang="fr-FR" sz="15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Check list avant import du CSV dans MADDOG</a:t>
            </a:r>
            <a:endParaRPr lang="fr-FR" sz="15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ts val="1000"/>
              </a:spcBef>
              <a:defRPr/>
            </a:pPr>
            <a:r>
              <a:rPr lang="fr-FR"/>
              <a:t>4.Import des données dans MADDOG </a:t>
            </a:r>
            <a:endParaRPr/>
          </a:p>
          <a:p>
            <a:pPr marL="457200" indent="0">
              <a:spcBef>
                <a:spcPts val="1000"/>
              </a:spcBef>
              <a:buNone/>
              <a:defRPr/>
            </a:pPr>
            <a:r>
              <a:rPr lang="fr-FR" sz="1500"/>
              <a:t>4.1 Préalable</a:t>
            </a:r>
            <a:endParaRPr/>
          </a:p>
          <a:p>
            <a:pPr marL="457200" indent="0">
              <a:buNone/>
              <a:defRPr/>
            </a:pPr>
            <a:r>
              <a:rPr lang="fr-FR" sz="1500"/>
              <a:t>4.2 Interface</a:t>
            </a:r>
            <a:endParaRPr/>
          </a:p>
          <a:p>
            <a:pPr>
              <a:defRPr/>
            </a:pPr>
            <a:endParaRPr lang="fr-FR"/>
          </a:p>
        </p:txBody>
      </p:sp>
      <p:grpSp>
        <p:nvGrpSpPr>
          <p:cNvPr id="877052100" name="Groupe 1143829114"/>
          <p:cNvGrpSpPr/>
          <p:nvPr/>
        </p:nvGrpSpPr>
        <p:grpSpPr bwMode="auto">
          <a:xfrm>
            <a:off x="136008" y="117699"/>
            <a:ext cx="2177140" cy="707571"/>
            <a:chOff x="0" y="0"/>
            <a:chExt cx="2177140" cy="707571"/>
          </a:xfrm>
        </p:grpSpPr>
        <p:sp>
          <p:nvSpPr>
            <p:cNvPr id="1438694334" name="Rectangle 992697175"/>
            <p:cNvSpPr/>
            <p:nvPr/>
          </p:nvSpPr>
          <p:spPr bwMode="auto">
            <a:xfrm>
              <a:off x="0" y="0"/>
              <a:ext cx="2177140" cy="707571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873667659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99558" y="66236"/>
              <a:ext cx="1978023" cy="5750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305370" y="1013952"/>
            <a:ext cx="5025003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3.5  Données de modèles numérique de terrain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838200" y="1460118"/>
            <a:ext cx="1104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Format CSV, ordre des colonnes à respecter : id, x,y,z identifiant, date </a:t>
            </a:r>
            <a:endParaRPr/>
          </a:p>
          <a:p>
            <a:pPr>
              <a:defRPr/>
            </a:pPr>
            <a:r>
              <a:rPr lang="fr-FR"/>
              <a:t> </a:t>
            </a:r>
            <a:endParaRPr/>
          </a:p>
        </p:txBody>
      </p:sp>
      <p:sp>
        <p:nvSpPr>
          <p:cNvPr id="13" name="Rectangle 12"/>
          <p:cNvSpPr/>
          <p:nvPr/>
        </p:nvSpPr>
        <p:spPr bwMode="auto">
          <a:xfrm>
            <a:off x="583732" y="1866319"/>
            <a:ext cx="11557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fr-FR" sz="1600">
                <a:solidFill>
                  <a:srgbClr val="FF0000"/>
                </a:solidFill>
              </a:rPr>
              <a:t>Format date : aaaa-mm-jj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1600">
                <a:solidFill>
                  <a:srgbClr val="FF0000"/>
                </a:solidFill>
              </a:rPr>
              <a:t>Les points de calage peuvent être ajoutés mais ne seront pas pris en compte si l’identifiant est renseigné, exemple « PC01 »</a:t>
            </a:r>
            <a:endParaRPr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33848" y="2818831"/>
            <a:ext cx="9124304" cy="3352119"/>
          </a:xfrm>
          <a:prstGeom prst="rect">
            <a:avLst/>
          </a:prstGeom>
        </p:spPr>
      </p:pic>
      <p:grpSp>
        <p:nvGrpSpPr>
          <p:cNvPr id="1958965362" name="Groupe 1143829114"/>
          <p:cNvGrpSpPr/>
          <p:nvPr/>
        </p:nvGrpSpPr>
        <p:grpSpPr bwMode="auto">
          <a:xfrm flipH="0" flipV="0">
            <a:off x="10583943" y="284080"/>
            <a:ext cx="1608054" cy="522616"/>
            <a:chOff x="0" y="0"/>
            <a:chExt cx="1608054" cy="522616"/>
          </a:xfrm>
        </p:grpSpPr>
        <p:sp>
          <p:nvSpPr>
            <p:cNvPr id="230437798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850556013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3333339" name="Titre 1"/>
          <p:cNvSpPr>
            <a:spLocks noGrp="1"/>
          </p:cNvSpPr>
          <p:nvPr>
            <p:ph type="title"/>
          </p:nvPr>
        </p:nvSpPr>
        <p:spPr bwMode="auto">
          <a:xfrm flipH="0" flipV="0">
            <a:off x="838198" y="290696"/>
            <a:ext cx="11353799" cy="517376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algn="l"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2124409024" name="Espace réservé du contenu 2"/>
          <p:cNvSpPr txBox="1"/>
          <p:nvPr/>
        </p:nvSpPr>
        <p:spPr bwMode="auto">
          <a:xfrm>
            <a:off x="838198" y="1549176"/>
            <a:ext cx="10515600" cy="455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fr-FR" sz="1600" b="1"/>
          </a:p>
          <a:p>
            <a:pPr algn="l">
              <a:defRPr/>
            </a:pPr>
            <a:endParaRPr lang="fr-FR" sz="1600" b="1"/>
          </a:p>
          <a:p>
            <a:pPr algn="l">
              <a:defRPr/>
            </a:pPr>
            <a:endParaRPr lang="fr-FR" sz="1600" b="1"/>
          </a:p>
          <a:p>
            <a:pPr algn="l">
              <a:defRPr/>
            </a:pPr>
            <a:endParaRPr lang="fr-FR" sz="1600"/>
          </a:p>
        </p:txBody>
      </p:sp>
      <p:pic>
        <p:nvPicPr>
          <p:cNvPr id="538573288" name="Image 10"/>
          <p:cNvPicPr>
            <a:picLocks noChangeAspect="1"/>
          </p:cNvPicPr>
          <p:nvPr/>
        </p:nvPicPr>
        <p:blipFill>
          <a:blip r:embed="rId3"/>
          <a:srcRect l="0" t="0" r="0" b="51235"/>
          <a:stretch/>
        </p:blipFill>
        <p:spPr bwMode="auto">
          <a:xfrm>
            <a:off x="944325" y="1650204"/>
            <a:ext cx="3717707" cy="12215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94311279" name="Image 11"/>
          <p:cNvPicPr>
            <a:picLocks noChangeAspect="1"/>
          </p:cNvPicPr>
          <p:nvPr/>
        </p:nvPicPr>
        <p:blipFill>
          <a:blip r:embed="rId4"/>
          <a:srcRect l="15216" t="55331" r="60285" b="29833"/>
          <a:stretch/>
        </p:blipFill>
        <p:spPr bwMode="auto">
          <a:xfrm>
            <a:off x="7919527" y="991134"/>
            <a:ext cx="3853206" cy="22239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668643853" name="Ellipse 14"/>
          <p:cNvSpPr/>
          <p:nvPr/>
        </p:nvSpPr>
        <p:spPr bwMode="auto">
          <a:xfrm flipH="0" flipV="0">
            <a:off x="10531688" y="1099620"/>
            <a:ext cx="536198" cy="23579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31671714" name="ZoneTexte 15"/>
          <p:cNvSpPr txBox="1"/>
          <p:nvPr/>
        </p:nvSpPr>
        <p:spPr bwMode="auto">
          <a:xfrm flipH="0" flipV="0">
            <a:off x="5050349" y="1549176"/>
            <a:ext cx="2210960" cy="640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Sélectionner la première colonne et cliquer sur l’onglet « Données » puis « convertir » </a:t>
            </a:r>
            <a:endParaRPr/>
          </a:p>
        </p:txBody>
      </p:sp>
      <p:pic>
        <p:nvPicPr>
          <p:cNvPr id="448460290" name="Image 2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266444" y="3536634"/>
            <a:ext cx="3675758" cy="2595516"/>
          </a:xfrm>
          <a:prstGeom prst="rect">
            <a:avLst/>
          </a:prstGeom>
        </p:spPr>
      </p:pic>
      <p:sp>
        <p:nvSpPr>
          <p:cNvPr id="971821117" name="ZoneTexte 28"/>
          <p:cNvSpPr txBox="1"/>
          <p:nvPr/>
        </p:nvSpPr>
        <p:spPr bwMode="auto">
          <a:xfrm flipH="0" flipV="0">
            <a:off x="1069795" y="2912317"/>
            <a:ext cx="3402945" cy="259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 b="0"/>
              <a:t>Toutes les valeurs sont fusionnées dans un seul champ</a:t>
            </a:r>
            <a:r>
              <a:rPr lang="fr-FR" sz="1100" b="1"/>
              <a:t> </a:t>
            </a:r>
            <a:endParaRPr/>
          </a:p>
        </p:txBody>
      </p:sp>
      <p:pic>
        <p:nvPicPr>
          <p:cNvPr id="471365490" name="Image 2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4217710" y="3536634"/>
            <a:ext cx="3756579" cy="2637597"/>
          </a:xfrm>
          <a:prstGeom prst="rect">
            <a:avLst/>
          </a:prstGeom>
        </p:spPr>
      </p:pic>
      <p:pic>
        <p:nvPicPr>
          <p:cNvPr id="2132650818" name="Image 34"/>
          <p:cNvPicPr>
            <a:picLocks noChangeAspect="1"/>
          </p:cNvPicPr>
          <p:nvPr/>
        </p:nvPicPr>
        <p:blipFill>
          <a:blip r:embed="rId7"/>
          <a:srcRect l="0" t="227" r="1867" b="-1"/>
          <a:stretch/>
        </p:blipFill>
        <p:spPr bwMode="auto">
          <a:xfrm flipH="0" flipV="0">
            <a:off x="8194124" y="3536634"/>
            <a:ext cx="3654869" cy="2631617"/>
          </a:xfrm>
          <a:prstGeom prst="rect">
            <a:avLst/>
          </a:prstGeom>
        </p:spPr>
      </p:pic>
      <p:sp>
        <p:nvSpPr>
          <p:cNvPr id="981495374" name="ZoneTexte 35"/>
          <p:cNvSpPr txBox="1"/>
          <p:nvPr/>
        </p:nvSpPr>
        <p:spPr bwMode="auto">
          <a:xfrm>
            <a:off x="562762" y="6239703"/>
            <a:ext cx="3083121" cy="4575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Dans l’assistant de conversion qui s’ouvre,  cliquer sur « délimité »</a:t>
            </a:r>
            <a:endParaRPr/>
          </a:p>
        </p:txBody>
      </p:sp>
      <p:sp>
        <p:nvSpPr>
          <p:cNvPr id="1175752122" name="ZoneTexte 36"/>
          <p:cNvSpPr txBox="1"/>
          <p:nvPr/>
        </p:nvSpPr>
        <p:spPr bwMode="auto">
          <a:xfrm>
            <a:off x="4472740" y="6325162"/>
            <a:ext cx="3084201" cy="2746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Puis choisir le type de séparateur, ici la virgule.</a:t>
            </a:r>
            <a:endParaRPr/>
          </a:p>
        </p:txBody>
      </p:sp>
      <p:sp>
        <p:nvSpPr>
          <p:cNvPr id="2140463669" name="ZoneTexte 37"/>
          <p:cNvSpPr txBox="1"/>
          <p:nvPr/>
        </p:nvSpPr>
        <p:spPr bwMode="auto">
          <a:xfrm>
            <a:off x="8124398" y="6233722"/>
            <a:ext cx="3794321" cy="4575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Puis définir le type des données de chaque colonne, on peut laisser « standard » dans notre cas.</a:t>
            </a:r>
            <a:endParaRPr/>
          </a:p>
        </p:txBody>
      </p:sp>
      <p:sp>
        <p:nvSpPr>
          <p:cNvPr id="2086225155" name="Rectangle 3"/>
          <p:cNvSpPr/>
          <p:nvPr/>
        </p:nvSpPr>
        <p:spPr bwMode="auto">
          <a:xfrm>
            <a:off x="379224" y="808074"/>
            <a:ext cx="2892504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3.6  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Boite à outils</a:t>
            </a:r>
            <a:r>
              <a:rPr lang="fr-FR"/>
              <a:t> - Excel</a:t>
            </a:r>
            <a:endParaRPr/>
          </a:p>
        </p:txBody>
      </p:sp>
      <p:pic>
        <p:nvPicPr>
          <p:cNvPr id="1520918153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1386422" y="290696"/>
            <a:ext cx="547971" cy="517376"/>
          </a:xfrm>
          <a:prstGeom prst="rect">
            <a:avLst/>
          </a:prstGeom>
        </p:spPr>
      </p:pic>
      <p:sp>
        <p:nvSpPr>
          <p:cNvPr id="1394152438" name=""/>
          <p:cNvSpPr txBox="1"/>
          <p:nvPr/>
        </p:nvSpPr>
        <p:spPr bwMode="auto">
          <a:xfrm flipH="0" flipV="0">
            <a:off x="902160" y="1244016"/>
            <a:ext cx="3684536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>
                <a:solidFill>
                  <a:srgbClr val="C00000"/>
                </a:solidFill>
              </a:rPr>
              <a:t>Coller des données brutes dans excel</a:t>
            </a:r>
            <a:endParaRPr sz="1400" b="1">
              <a:solidFill>
                <a:srgbClr val="C00000"/>
              </a:solidFill>
            </a:endParaRPr>
          </a:p>
        </p:txBody>
      </p:sp>
      <p:sp>
        <p:nvSpPr>
          <p:cNvPr id="1822558443" name=""/>
          <p:cNvSpPr/>
          <p:nvPr/>
        </p:nvSpPr>
        <p:spPr bwMode="auto">
          <a:xfrm flipH="0" flipV="0">
            <a:off x="4793856" y="2393750"/>
            <a:ext cx="2983549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0269400" name=""/>
          <p:cNvSpPr/>
          <p:nvPr/>
        </p:nvSpPr>
        <p:spPr bwMode="auto">
          <a:xfrm flipH="0" flipV="0">
            <a:off x="3705416" y="6397436"/>
            <a:ext cx="738239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898373" name=""/>
          <p:cNvSpPr/>
          <p:nvPr/>
        </p:nvSpPr>
        <p:spPr bwMode="auto">
          <a:xfrm flipH="0" flipV="0">
            <a:off x="7616474" y="6361299"/>
            <a:ext cx="434774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5821207" name="Image 9"/>
          <p:cNvPicPr>
            <a:picLocks noChangeAspect="1"/>
          </p:cNvPicPr>
          <p:nvPr/>
        </p:nvPicPr>
        <p:blipFill>
          <a:blip r:embed="rId3"/>
          <a:srcRect l="0" t="24459" r="0" b="10019"/>
          <a:stretch/>
        </p:blipFill>
        <p:spPr bwMode="auto">
          <a:xfrm>
            <a:off x="2119820" y="1650156"/>
            <a:ext cx="1379340" cy="5480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45331531" name="Image 27"/>
          <p:cNvPicPr>
            <a:picLocks noChangeAspect="1"/>
          </p:cNvPicPr>
          <p:nvPr/>
        </p:nvPicPr>
        <p:blipFill>
          <a:blip r:embed="rId4"/>
          <a:srcRect l="14861" t="63567" r="77549" b="32942"/>
          <a:stretch/>
        </p:blipFill>
        <p:spPr bwMode="auto">
          <a:xfrm>
            <a:off x="4577268" y="1650156"/>
            <a:ext cx="1155699" cy="5480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068300773" name="Ellipse 31"/>
          <p:cNvSpPr/>
          <p:nvPr/>
        </p:nvSpPr>
        <p:spPr bwMode="auto">
          <a:xfrm>
            <a:off x="5250369" y="1910452"/>
            <a:ext cx="228600" cy="22415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787631641" name="Image 3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954196" y="979352"/>
            <a:ext cx="1233424" cy="14489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930471754" name="Connecteur droit 43"/>
          <p:cNvCxnSpPr>
            <a:cxnSpLocks/>
          </p:cNvCxnSpPr>
          <p:nvPr/>
        </p:nvCxnSpPr>
        <p:spPr bwMode="auto">
          <a:xfrm>
            <a:off x="8954196" y="991133"/>
            <a:ext cx="1233424" cy="143719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8526779" name="Connecteur droit 44"/>
          <p:cNvCxnSpPr>
            <a:cxnSpLocks/>
          </p:cNvCxnSpPr>
          <p:nvPr/>
        </p:nvCxnSpPr>
        <p:spPr bwMode="auto">
          <a:xfrm flipV="1">
            <a:off x="8989440" y="979352"/>
            <a:ext cx="1198181" cy="144897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1441542" name="ZoneTexte 52"/>
          <p:cNvSpPr txBox="1"/>
          <p:nvPr/>
        </p:nvSpPr>
        <p:spPr bwMode="auto">
          <a:xfrm>
            <a:off x="3950520" y="2199547"/>
            <a:ext cx="2564577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On tire vers le bas pour recopier la valeur de notre cellule </a:t>
            </a:r>
            <a:endParaRPr/>
          </a:p>
        </p:txBody>
      </p:sp>
      <p:pic>
        <p:nvPicPr>
          <p:cNvPr id="1129188880" name="Image 53"/>
          <p:cNvPicPr>
            <a:picLocks noChangeAspect="1"/>
          </p:cNvPicPr>
          <p:nvPr/>
        </p:nvPicPr>
        <p:blipFill>
          <a:blip r:embed="rId3"/>
          <a:srcRect l="0" t="24459" r="0" b="10019"/>
          <a:stretch/>
        </p:blipFill>
        <p:spPr bwMode="auto">
          <a:xfrm>
            <a:off x="2119820" y="2779701"/>
            <a:ext cx="1379340" cy="5480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0699210" name="Image 57"/>
          <p:cNvPicPr>
            <a:picLocks noChangeAspect="1"/>
          </p:cNvPicPr>
          <p:nvPr/>
        </p:nvPicPr>
        <p:blipFill>
          <a:blip r:embed="rId4"/>
          <a:srcRect l="14861" t="63567" r="77549" b="32942"/>
          <a:stretch/>
        </p:blipFill>
        <p:spPr bwMode="auto">
          <a:xfrm>
            <a:off x="4577268" y="2726937"/>
            <a:ext cx="1155699" cy="5480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6961736" name="Image 7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971818" y="2522014"/>
            <a:ext cx="1233424" cy="13040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40242715" name="Image 8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417109" y="3053730"/>
            <a:ext cx="448564" cy="448564"/>
          </a:xfrm>
          <a:prstGeom prst="rect">
            <a:avLst/>
          </a:prstGeom>
        </p:spPr>
      </p:pic>
      <p:sp>
        <p:nvSpPr>
          <p:cNvPr id="383976151" name="Titre 1"/>
          <p:cNvSpPr>
            <a:spLocks noGrp="1"/>
          </p:cNvSpPr>
          <p:nvPr>
            <p:ph type="title"/>
          </p:nvPr>
        </p:nvSpPr>
        <p:spPr bwMode="auto">
          <a:xfrm flipH="0" flipV="0">
            <a:off x="838198" y="290696"/>
            <a:ext cx="11353799" cy="517376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algn="l"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475876135" name="Rectangle 3"/>
          <p:cNvSpPr/>
          <p:nvPr/>
        </p:nvSpPr>
        <p:spPr bwMode="auto">
          <a:xfrm>
            <a:off x="379224" y="808074"/>
            <a:ext cx="2892504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3.6  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Boite à outils</a:t>
            </a:r>
            <a:r>
              <a:rPr lang="fr-FR"/>
              <a:t> - Excel</a:t>
            </a:r>
            <a:endParaRPr/>
          </a:p>
        </p:txBody>
      </p:sp>
      <p:pic>
        <p:nvPicPr>
          <p:cNvPr id="1088233958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1386421" y="290696"/>
            <a:ext cx="547971" cy="517376"/>
          </a:xfrm>
          <a:prstGeom prst="rect">
            <a:avLst/>
          </a:prstGeom>
        </p:spPr>
      </p:pic>
      <p:sp>
        <p:nvSpPr>
          <p:cNvPr id="1159212131" name=""/>
          <p:cNvSpPr txBox="1"/>
          <p:nvPr/>
        </p:nvSpPr>
        <p:spPr bwMode="auto">
          <a:xfrm flipH="0" flipV="0">
            <a:off x="902160" y="1244016"/>
            <a:ext cx="5447478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>
                <a:solidFill>
                  <a:srgbClr val="C00000"/>
                </a:solidFill>
              </a:rPr>
              <a:t>Copie de valeurs - attention à l’incrémentation automatique</a:t>
            </a:r>
            <a:endParaRPr sz="1400" b="1">
              <a:solidFill>
                <a:srgbClr val="C00000"/>
              </a:solidFill>
            </a:endParaRPr>
          </a:p>
        </p:txBody>
      </p:sp>
      <p:pic>
        <p:nvPicPr>
          <p:cNvPr id="1425542385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1689748" y="4610416"/>
            <a:ext cx="3305260" cy="1354614"/>
          </a:xfrm>
          <a:prstGeom prst="rect">
            <a:avLst/>
          </a:prstGeom>
          <a:ln w="12699">
            <a:solidFill>
              <a:schemeClr val="tx1"/>
            </a:solidFill>
            <a:prstDash val="solid"/>
          </a:ln>
        </p:spPr>
      </p:pic>
      <p:pic>
        <p:nvPicPr>
          <p:cNvPr id="1614289196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6742304" y="2522014"/>
            <a:ext cx="1208112" cy="1344512"/>
          </a:xfrm>
          <a:prstGeom prst="rect">
            <a:avLst/>
          </a:prstGeom>
          <a:ln w="12699">
            <a:solidFill>
              <a:schemeClr val="tx1"/>
            </a:solidFill>
            <a:prstDash val="solid"/>
          </a:ln>
        </p:spPr>
      </p:pic>
      <p:pic>
        <p:nvPicPr>
          <p:cNvPr id="1627124262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6090157" y="4594126"/>
            <a:ext cx="3305260" cy="1354614"/>
          </a:xfrm>
          <a:prstGeom prst="rect">
            <a:avLst/>
          </a:prstGeom>
          <a:ln w="12699">
            <a:solidFill>
              <a:schemeClr val="tx1"/>
            </a:solidFill>
            <a:prstDash val="solid"/>
          </a:ln>
        </p:spPr>
      </p:pic>
      <p:sp>
        <p:nvSpPr>
          <p:cNvPr id="38620805" name="ZoneTexte 52"/>
          <p:cNvSpPr txBox="1"/>
          <p:nvPr/>
        </p:nvSpPr>
        <p:spPr bwMode="auto">
          <a:xfrm flipH="0" flipV="0">
            <a:off x="4320583" y="3275001"/>
            <a:ext cx="1775415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Sélectionner la cellule puis Ctrl  + C</a:t>
            </a:r>
            <a:endParaRPr/>
          </a:p>
        </p:txBody>
      </p:sp>
      <p:sp>
        <p:nvSpPr>
          <p:cNvPr id="779570623" name="ZoneTexte 52"/>
          <p:cNvSpPr txBox="1"/>
          <p:nvPr/>
        </p:nvSpPr>
        <p:spPr bwMode="auto">
          <a:xfrm flipH="0" flipV="0">
            <a:off x="6448933" y="3869462"/>
            <a:ext cx="1796294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Sélectionner les cellules à remplir puis Ctrl + V</a:t>
            </a:r>
            <a:endParaRPr/>
          </a:p>
        </p:txBody>
      </p:sp>
      <p:sp>
        <p:nvSpPr>
          <p:cNvPr id="754244923" name=""/>
          <p:cNvSpPr txBox="1"/>
          <p:nvPr/>
        </p:nvSpPr>
        <p:spPr bwMode="auto">
          <a:xfrm flipH="0" flipV="0">
            <a:off x="1054559" y="4138363"/>
            <a:ext cx="5465118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>
                <a:solidFill>
                  <a:srgbClr val="C00000"/>
                </a:solidFill>
              </a:rPr>
              <a:t>Conservation du format date aaaa-mm-jj</a:t>
            </a:r>
            <a:endParaRPr sz="1400" b="1">
              <a:solidFill>
                <a:srgbClr val="C00000"/>
              </a:solidFill>
            </a:endParaRPr>
          </a:p>
        </p:txBody>
      </p:sp>
      <p:sp>
        <p:nvSpPr>
          <p:cNvPr id="1628529944" name="ZoneTexte 52"/>
          <p:cNvSpPr txBox="1"/>
          <p:nvPr/>
        </p:nvSpPr>
        <p:spPr bwMode="auto">
          <a:xfrm flipH="0" flipV="0">
            <a:off x="1786837" y="6008272"/>
            <a:ext cx="3208170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Ajouter une ‘ avant la date afin de conserver le format après fermeture d’excel</a:t>
            </a:r>
            <a:endParaRPr/>
          </a:p>
        </p:txBody>
      </p:sp>
      <p:sp>
        <p:nvSpPr>
          <p:cNvPr id="1009019901" name="ZoneTexte 52"/>
          <p:cNvSpPr txBox="1"/>
          <p:nvPr/>
        </p:nvSpPr>
        <p:spPr bwMode="auto">
          <a:xfrm flipH="0" flipV="0">
            <a:off x="6186887" y="5991982"/>
            <a:ext cx="3248129" cy="274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Visuellement, la ‘ n’est plus visible par la suite</a:t>
            </a:r>
            <a:endParaRPr/>
          </a:p>
        </p:txBody>
      </p:sp>
      <p:sp>
        <p:nvSpPr>
          <p:cNvPr id="1566486324" name="Ellipse 31"/>
          <p:cNvSpPr/>
          <p:nvPr/>
        </p:nvSpPr>
        <p:spPr bwMode="auto">
          <a:xfrm>
            <a:off x="4093082" y="4682227"/>
            <a:ext cx="228600" cy="22415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31041803" name=""/>
          <p:cNvSpPr/>
          <p:nvPr/>
        </p:nvSpPr>
        <p:spPr bwMode="auto">
          <a:xfrm flipH="0" flipV="0">
            <a:off x="3787119" y="1822985"/>
            <a:ext cx="595312" cy="20240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5904081" name=""/>
          <p:cNvSpPr/>
          <p:nvPr/>
        </p:nvSpPr>
        <p:spPr bwMode="auto">
          <a:xfrm flipH="0" flipV="0">
            <a:off x="5975487" y="1822985"/>
            <a:ext cx="2885387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784178" name=""/>
          <p:cNvSpPr/>
          <p:nvPr/>
        </p:nvSpPr>
        <p:spPr bwMode="auto">
          <a:xfrm flipH="0" flipV="0">
            <a:off x="3563546" y="3000968"/>
            <a:ext cx="868203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29331" name=""/>
          <p:cNvSpPr/>
          <p:nvPr/>
        </p:nvSpPr>
        <p:spPr bwMode="auto">
          <a:xfrm flipH="0" flipV="0">
            <a:off x="5829700" y="3000968"/>
            <a:ext cx="868203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98603" name=""/>
          <p:cNvSpPr/>
          <p:nvPr/>
        </p:nvSpPr>
        <p:spPr bwMode="auto">
          <a:xfrm flipH="0" flipV="0">
            <a:off x="7992671" y="3052165"/>
            <a:ext cx="868203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0927911" name=""/>
          <p:cNvSpPr/>
          <p:nvPr/>
        </p:nvSpPr>
        <p:spPr bwMode="auto">
          <a:xfrm flipH="0" flipV="0">
            <a:off x="5107284" y="5287723"/>
            <a:ext cx="868203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50329875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44714" y="1775368"/>
            <a:ext cx="2392830" cy="8881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367141" name="ZoneTexte 10"/>
          <p:cNvSpPr txBox="1"/>
          <p:nvPr/>
        </p:nvSpPr>
        <p:spPr bwMode="auto">
          <a:xfrm>
            <a:off x="740750" y="2708161"/>
            <a:ext cx="3209760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Cliquer au début des données que l’on souhaite copier (ou supprimer)</a:t>
            </a:r>
            <a:endParaRPr/>
          </a:p>
        </p:txBody>
      </p:sp>
      <p:pic>
        <p:nvPicPr>
          <p:cNvPr id="366958519" name="Image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13465" y="1759641"/>
            <a:ext cx="2755833" cy="9485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697817916" name="ZoneTexte 41"/>
          <p:cNvSpPr txBox="1"/>
          <p:nvPr/>
        </p:nvSpPr>
        <p:spPr bwMode="auto">
          <a:xfrm flipH="0" flipV="0">
            <a:off x="5291997" y="2764928"/>
            <a:ext cx="3498159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Puis en maintenant alt+ shift enfoncé, cliquer sur la fin des données que l’on souhaite sélectionner </a:t>
            </a:r>
            <a:endParaRPr/>
          </a:p>
        </p:txBody>
      </p:sp>
      <p:sp>
        <p:nvSpPr>
          <p:cNvPr id="1007738411" name="Titre 1"/>
          <p:cNvSpPr>
            <a:spLocks noGrp="1"/>
          </p:cNvSpPr>
          <p:nvPr>
            <p:ph type="title"/>
          </p:nvPr>
        </p:nvSpPr>
        <p:spPr bwMode="auto">
          <a:xfrm flipH="0" flipV="0">
            <a:off x="838198" y="290696"/>
            <a:ext cx="11353799" cy="517376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algn="l"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2000539460" name="Rectangle 3"/>
          <p:cNvSpPr/>
          <p:nvPr/>
        </p:nvSpPr>
        <p:spPr bwMode="auto">
          <a:xfrm>
            <a:off x="379224" y="808074"/>
            <a:ext cx="3454844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3.6  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Boite à outils</a:t>
            </a:r>
            <a:r>
              <a:rPr lang="fr-FR"/>
              <a:t> - Notepad++</a:t>
            </a:r>
            <a:endParaRPr/>
          </a:p>
        </p:txBody>
      </p:sp>
      <p:pic>
        <p:nvPicPr>
          <p:cNvPr id="1928790391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1294200" y="290696"/>
            <a:ext cx="515353" cy="515353"/>
          </a:xfrm>
          <a:prstGeom prst="rect">
            <a:avLst/>
          </a:prstGeom>
        </p:spPr>
      </p:pic>
      <p:sp>
        <p:nvSpPr>
          <p:cNvPr id="1050915034" name=""/>
          <p:cNvSpPr txBox="1"/>
          <p:nvPr/>
        </p:nvSpPr>
        <p:spPr bwMode="auto">
          <a:xfrm flipH="0" flipV="0">
            <a:off x="902160" y="1244016"/>
            <a:ext cx="3692097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>
                <a:solidFill>
                  <a:srgbClr val="C00000"/>
                </a:solidFill>
              </a:rPr>
              <a:t>Sélection de champs </a:t>
            </a:r>
            <a:endParaRPr sz="1400" b="1">
              <a:solidFill>
                <a:srgbClr val="C00000"/>
              </a:solidFill>
            </a:endParaRPr>
          </a:p>
        </p:txBody>
      </p:sp>
      <p:sp>
        <p:nvSpPr>
          <p:cNvPr id="1012076336" name="Ellipse 31"/>
          <p:cNvSpPr/>
          <p:nvPr/>
        </p:nvSpPr>
        <p:spPr bwMode="auto">
          <a:xfrm>
            <a:off x="1507044" y="1775368"/>
            <a:ext cx="228600" cy="22415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7238737" name="Ellipse 31"/>
          <p:cNvSpPr/>
          <p:nvPr/>
        </p:nvSpPr>
        <p:spPr bwMode="auto">
          <a:xfrm>
            <a:off x="6660068" y="2463549"/>
            <a:ext cx="228600" cy="22415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88210085" name=""/>
          <p:cNvSpPr txBox="1"/>
          <p:nvPr/>
        </p:nvSpPr>
        <p:spPr bwMode="auto">
          <a:xfrm flipH="0" flipV="0">
            <a:off x="902160" y="3429000"/>
            <a:ext cx="5485277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>
                <a:solidFill>
                  <a:srgbClr val="C00000"/>
                </a:solidFill>
              </a:rPr>
              <a:t>Chercher/remplacer (Ctrl+H) &gt; tous les outils</a:t>
            </a:r>
            <a:endParaRPr sz="1400" b="1">
              <a:solidFill>
                <a:srgbClr val="C00000"/>
              </a:solidFill>
            </a:endParaRPr>
          </a:p>
        </p:txBody>
      </p:sp>
      <p:sp>
        <p:nvSpPr>
          <p:cNvPr id="407934781" name=""/>
          <p:cNvSpPr/>
          <p:nvPr/>
        </p:nvSpPr>
        <p:spPr bwMode="auto">
          <a:xfrm flipH="0" flipV="0">
            <a:off x="3644798" y="2132698"/>
            <a:ext cx="1894232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9846464" name=""/>
          <p:cNvPicPr>
            <a:picLocks noChangeAspect="1"/>
          </p:cNvPicPr>
          <p:nvPr/>
        </p:nvPicPr>
        <p:blipFill>
          <a:blip r:embed="rId6"/>
          <a:srcRect l="12828" t="50414" r="15308" b="24033"/>
          <a:stretch/>
        </p:blipFill>
        <p:spPr bwMode="auto">
          <a:xfrm flipH="0" flipV="0">
            <a:off x="3810345" y="2365554"/>
            <a:ext cx="1647198" cy="381342"/>
          </a:xfrm>
          <a:prstGeom prst="rect">
            <a:avLst/>
          </a:prstGeom>
        </p:spPr>
      </p:pic>
      <p:sp>
        <p:nvSpPr>
          <p:cNvPr id="1932348720" name=""/>
          <p:cNvSpPr/>
          <p:nvPr/>
        </p:nvSpPr>
        <p:spPr bwMode="auto">
          <a:xfrm flipH="0" flipV="0">
            <a:off x="4419749" y="2429485"/>
            <a:ext cx="174506" cy="222981"/>
          </a:xfrm>
          <a:prstGeom prst="mathPlus">
            <a:avLst>
              <a:gd name="adj1" fmla="val 23520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1189146" name="Rectangle 28"/>
          <p:cNvSpPr/>
          <p:nvPr/>
        </p:nvSpPr>
        <p:spPr bwMode="auto">
          <a:xfrm flipH="0" flipV="0">
            <a:off x="4224968" y="4550127"/>
            <a:ext cx="2099253" cy="1170851"/>
          </a:xfrm>
          <a:prstGeom prst="rect">
            <a:avLst/>
          </a:prstGeom>
          <a:solidFill>
            <a:schemeClr val="accent4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2714144" name="Image 20"/>
          <p:cNvPicPr>
            <a:picLocks noChangeAspect="1"/>
          </p:cNvPicPr>
          <p:nvPr/>
        </p:nvPicPr>
        <p:blipFill>
          <a:blip r:embed="rId3"/>
          <a:srcRect l="0" t="12497" r="0" b="0"/>
          <a:stretch/>
        </p:blipFill>
        <p:spPr bwMode="auto">
          <a:xfrm>
            <a:off x="539190" y="2087152"/>
            <a:ext cx="3610478" cy="1800534"/>
          </a:xfrm>
          <a:prstGeom prst="rect">
            <a:avLst/>
          </a:prstGeom>
        </p:spPr>
      </p:pic>
      <p:sp>
        <p:nvSpPr>
          <p:cNvPr id="365451108" name="ZoneTexte 46"/>
          <p:cNvSpPr txBox="1"/>
          <p:nvPr/>
        </p:nvSpPr>
        <p:spPr bwMode="auto">
          <a:xfrm>
            <a:off x="539190" y="2395553"/>
            <a:ext cx="1912775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b="1">
                <a:solidFill>
                  <a:schemeClr val="accent2"/>
                </a:solidFill>
              </a:rPr>
              <a:t>(1)</a:t>
            </a:r>
            <a:endParaRPr/>
          </a:p>
        </p:txBody>
      </p:sp>
      <p:pic>
        <p:nvPicPr>
          <p:cNvPr id="1453398169" name="Image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39401" y="2125249"/>
            <a:ext cx="2810266" cy="304842"/>
          </a:xfrm>
          <a:prstGeom prst="rect">
            <a:avLst/>
          </a:prstGeom>
        </p:spPr>
      </p:pic>
      <p:sp>
        <p:nvSpPr>
          <p:cNvPr id="1685982182" name="Rectangle 23"/>
          <p:cNvSpPr/>
          <p:nvPr/>
        </p:nvSpPr>
        <p:spPr bwMode="auto">
          <a:xfrm>
            <a:off x="2945072" y="2120717"/>
            <a:ext cx="281939" cy="274835"/>
          </a:xfrm>
          <a:prstGeom prst="rect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46196799" name="ZoneTexte 50"/>
          <p:cNvSpPr txBox="1"/>
          <p:nvPr/>
        </p:nvSpPr>
        <p:spPr bwMode="auto">
          <a:xfrm>
            <a:off x="2945072" y="2430092"/>
            <a:ext cx="1912775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b="1">
                <a:solidFill>
                  <a:schemeClr val="accent2"/>
                </a:solidFill>
              </a:rPr>
              <a:t>(2)</a:t>
            </a:r>
            <a:endParaRPr/>
          </a:p>
        </p:txBody>
      </p:sp>
      <p:pic>
        <p:nvPicPr>
          <p:cNvPr id="1357206757" name="Image 2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3692" y="3924242"/>
            <a:ext cx="3102913" cy="2302791"/>
          </a:xfrm>
          <a:prstGeom prst="rect">
            <a:avLst/>
          </a:prstGeom>
        </p:spPr>
      </p:pic>
      <p:sp>
        <p:nvSpPr>
          <p:cNvPr id="1803449787" name="ZoneTexte 26"/>
          <p:cNvSpPr txBox="1"/>
          <p:nvPr/>
        </p:nvSpPr>
        <p:spPr bwMode="auto">
          <a:xfrm flipH="0" flipV="0">
            <a:off x="4285804" y="4649927"/>
            <a:ext cx="1670664" cy="244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b="1" u="sng"/>
              <a:t>Paramètres à renseigner </a:t>
            </a:r>
            <a:endParaRPr/>
          </a:p>
        </p:txBody>
      </p:sp>
      <p:sp>
        <p:nvSpPr>
          <p:cNvPr id="1995230073" name="ZoneTexte 58"/>
          <p:cNvSpPr txBox="1"/>
          <p:nvPr/>
        </p:nvSpPr>
        <p:spPr bwMode="auto">
          <a:xfrm flipH="0" flipV="0">
            <a:off x="4285804" y="5019579"/>
            <a:ext cx="1901553" cy="701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fr-FR" sz="1000"/>
              <a:t>Créer un nouveau champ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000"/>
              <a:t>Nom : x ( ou y)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000"/>
              <a:t>Type : Décimal, précision 3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1000"/>
              <a:t>Formule : $x (ou $y)</a:t>
            </a:r>
            <a:endParaRPr/>
          </a:p>
        </p:txBody>
      </p:sp>
      <p:sp>
        <p:nvSpPr>
          <p:cNvPr id="296509475" name="Accolade ouvrante 29"/>
          <p:cNvSpPr/>
          <p:nvPr/>
        </p:nvSpPr>
        <p:spPr bwMode="auto">
          <a:xfrm>
            <a:off x="3959344" y="4007487"/>
            <a:ext cx="380648" cy="2136300"/>
          </a:xfrm>
          <a:prstGeom prst="leftBrace">
            <a:avLst>
              <a:gd name="adj1" fmla="val 8333"/>
              <a:gd name="adj2" fmla="val 50000"/>
            </a:avLst>
          </a:prstGeom>
          <a:ln w="22225" cap="flat" cmpd="sng" algn="ctr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89722426" name="Titre 1"/>
          <p:cNvSpPr>
            <a:spLocks noGrp="1"/>
          </p:cNvSpPr>
          <p:nvPr>
            <p:ph type="title"/>
          </p:nvPr>
        </p:nvSpPr>
        <p:spPr bwMode="auto">
          <a:xfrm flipH="0" flipV="0">
            <a:off x="838198" y="290696"/>
            <a:ext cx="11353799" cy="517376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algn="l"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1876556786" name="Rectangle 3"/>
          <p:cNvSpPr/>
          <p:nvPr/>
        </p:nvSpPr>
        <p:spPr bwMode="auto">
          <a:xfrm>
            <a:off x="379224" y="808074"/>
            <a:ext cx="2822295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3.6  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Boite à outils</a:t>
            </a:r>
            <a:r>
              <a:rPr lang="fr-FR"/>
              <a:t> - Qgis</a:t>
            </a:r>
            <a:endParaRPr/>
          </a:p>
        </p:txBody>
      </p:sp>
      <p:sp>
        <p:nvSpPr>
          <p:cNvPr id="1844165898" name=""/>
          <p:cNvSpPr txBox="1"/>
          <p:nvPr/>
        </p:nvSpPr>
        <p:spPr bwMode="auto">
          <a:xfrm flipH="0" flipV="0">
            <a:off x="902160" y="1244016"/>
            <a:ext cx="3700377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>
                <a:solidFill>
                  <a:srgbClr val="C00000"/>
                </a:solidFill>
              </a:rPr>
              <a:t>Ajouter de nouveaux champs de coordonnées</a:t>
            </a:r>
            <a:endParaRPr sz="1400" b="1">
              <a:solidFill>
                <a:srgbClr val="C00000"/>
              </a:solidFill>
            </a:endParaRPr>
          </a:p>
        </p:txBody>
      </p:sp>
      <p:sp>
        <p:nvSpPr>
          <p:cNvPr id="508020403" name=""/>
          <p:cNvSpPr/>
          <p:nvPr/>
        </p:nvSpPr>
        <p:spPr bwMode="auto">
          <a:xfrm rot="5399977" flipH="0" flipV="0">
            <a:off x="1890674" y="3781452"/>
            <a:ext cx="705103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6150874" name="ZoneTexte 52"/>
          <p:cNvSpPr txBox="1"/>
          <p:nvPr/>
        </p:nvSpPr>
        <p:spPr bwMode="auto">
          <a:xfrm flipH="0" flipV="0">
            <a:off x="678962" y="1745252"/>
            <a:ext cx="3546005" cy="274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Cliquer sur édition </a:t>
            </a:r>
            <a:r>
              <a:rPr lang="fr-FR" sz="1200" b="1" i="0" u="none" strike="noStrike" cap="none" spc="0">
                <a:solidFill>
                  <a:schemeClr val="accent2"/>
                </a:solidFill>
                <a:latin typeface="Calibri"/>
                <a:ea typeface="Arial"/>
                <a:cs typeface="Arial"/>
              </a:rPr>
              <a:t>(1)</a:t>
            </a:r>
            <a:r>
              <a:rPr lang="fr-FR" sz="1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 puis calculatrice de champs </a:t>
            </a:r>
            <a:r>
              <a:rPr lang="fr-FR" sz="1200" b="1" i="0" u="none" strike="noStrike" cap="none" spc="0">
                <a:solidFill>
                  <a:schemeClr val="accent2"/>
                </a:solidFill>
                <a:latin typeface="Calibri"/>
                <a:ea typeface="Arial"/>
                <a:cs typeface="Arial"/>
              </a:rPr>
              <a:t>(2)</a:t>
            </a:r>
            <a:endParaRPr/>
          </a:p>
        </p:txBody>
      </p:sp>
      <p:sp>
        <p:nvSpPr>
          <p:cNvPr id="830688740" name="ZoneTexte 10"/>
          <p:cNvSpPr txBox="1"/>
          <p:nvPr/>
        </p:nvSpPr>
        <p:spPr bwMode="auto">
          <a:xfrm flipH="0" flipV="0">
            <a:off x="170569" y="6227034"/>
            <a:ext cx="4562791" cy="64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/>
              <a:t>Attention, ce n’est pas possible de créer deux noms de champs identiques, il faudra donc éventuellement ajouter des caractères.  exemple : « x_2 » ou « x_l93 »</a:t>
            </a:r>
            <a:endParaRPr/>
          </a:p>
        </p:txBody>
      </p:sp>
      <p:pic>
        <p:nvPicPr>
          <p:cNvPr id="604735503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6629203" y="1609738"/>
            <a:ext cx="5153862" cy="4617295"/>
          </a:xfrm>
          <a:prstGeom prst="rect">
            <a:avLst/>
          </a:prstGeom>
        </p:spPr>
      </p:pic>
      <p:sp>
        <p:nvSpPr>
          <p:cNvPr id="489573394" name=""/>
          <p:cNvSpPr txBox="1"/>
          <p:nvPr/>
        </p:nvSpPr>
        <p:spPr bwMode="auto">
          <a:xfrm flipH="0" flipV="0">
            <a:off x="6741562" y="1244016"/>
            <a:ext cx="4643928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>
                <a:solidFill>
                  <a:srgbClr val="C00000"/>
                </a:solidFill>
              </a:rPr>
              <a:t>Ajouter de nouveaux champs à partir de champs existants</a:t>
            </a:r>
            <a:endParaRPr sz="1400" b="1">
              <a:solidFill>
                <a:srgbClr val="C00000"/>
              </a:solidFill>
            </a:endParaRPr>
          </a:p>
        </p:txBody>
      </p:sp>
      <p:sp>
        <p:nvSpPr>
          <p:cNvPr id="3292905" name="ZoneTexte 10"/>
          <p:cNvSpPr txBox="1"/>
          <p:nvPr/>
        </p:nvSpPr>
        <p:spPr bwMode="auto">
          <a:xfrm flipH="0" flipV="0">
            <a:off x="6910699" y="6227034"/>
            <a:ext cx="4590871" cy="274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200"/>
              <a:t>Ici, le champ x_2 est crée à partir des valeurs du champ x</a:t>
            </a:r>
            <a:endParaRPr/>
          </a:p>
        </p:txBody>
      </p:sp>
      <p:pic>
        <p:nvPicPr>
          <p:cNvPr id="2042734179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11325960" y="274692"/>
            <a:ext cx="549385" cy="549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7619608" name="Titre 1"/>
          <p:cNvSpPr>
            <a:spLocks noGrp="1"/>
          </p:cNvSpPr>
          <p:nvPr>
            <p:ph type="title"/>
          </p:nvPr>
        </p:nvSpPr>
        <p:spPr bwMode="auto">
          <a:xfrm>
            <a:off x="838198" y="290696"/>
            <a:ext cx="11353799" cy="517376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3. Préparation des données </a:t>
            </a:r>
            <a:endParaRPr/>
          </a:p>
        </p:txBody>
      </p:sp>
      <p:sp>
        <p:nvSpPr>
          <p:cNvPr id="549501875" name="Rectangle 3"/>
          <p:cNvSpPr/>
          <p:nvPr/>
        </p:nvSpPr>
        <p:spPr bwMode="auto">
          <a:xfrm>
            <a:off x="305370" y="1013950"/>
            <a:ext cx="5313975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3.7  Check list avant import du CSV dans MADDOG </a:t>
            </a:r>
            <a:endParaRPr/>
          </a:p>
        </p:txBody>
      </p:sp>
      <p:sp>
        <p:nvSpPr>
          <p:cNvPr id="229158042" name="ZoneTexte 4"/>
          <p:cNvSpPr txBox="1"/>
          <p:nvPr/>
        </p:nvSpPr>
        <p:spPr bwMode="auto">
          <a:xfrm>
            <a:off x="838197" y="1460115"/>
            <a:ext cx="6660524" cy="475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879" indent="-283879">
              <a:buFont typeface="Arial"/>
              <a:buChar char="–"/>
              <a:defRPr/>
            </a:pPr>
            <a:r>
              <a:rPr lang="fr-FR"/>
              <a:t>Ouvrir le csv sur l’éditeur « Notepad++ »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lang="fr-FR"/>
              <a:t>format csv séparateur point virgule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lang="fr-FR"/>
              <a:t>nom et ordre des champs (id ;x ;y ;z ;identifiant ;date), pas de majuscules, ne pas oublier de lettres. 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lang="fr-FR"/>
              <a:t>id : commence par 1 et trié dans l’ordre croissant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lang="fr-FR"/>
              <a:t>x et y : coordonnées décimales en RGF 93/L93 EPSG :2154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lang="fr-FR"/>
              <a:t>z : en altitude IGN 69 (vide pour les TDC)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lang="fr-FR"/>
              <a:t>identifiant : bien noter PRF en majuscule puis le numéro du profil ou TDC et le numéro du trait de cote.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lang="fr-FR"/>
              <a:t>vérifier le format de la date (aaaa-mm-jj)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lang="fr-FR"/>
              <a:t>vérifier que les séparateurs de champs sont des points virgules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lang="fr-FR"/>
              <a:t>vérifier que votre fichier contient bien un seul levé (1 seul site, 1 seul profil ou 1 seul trait de côte, 1 seule année, 1 seul type de données)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lang="fr-FR"/>
              <a:t>vérifier le nom du CSV (type de levé_code du site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_EPSG</a:t>
            </a:r>
            <a:r>
              <a:rPr lang="fr-FR"/>
              <a:t>_année du levé) ex : PRF2_NANTOU_2154_20240304</a:t>
            </a:r>
            <a:endParaRPr/>
          </a:p>
          <a:p>
            <a:pPr marL="283879" indent="-283879">
              <a:buFont typeface="Arial"/>
              <a:buChar char="–"/>
              <a:defRPr/>
            </a:pPr>
            <a:endParaRPr lang="fr-FR"/>
          </a:p>
        </p:txBody>
      </p:sp>
      <p:pic>
        <p:nvPicPr>
          <p:cNvPr id="1362475880" name="Image 136247587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77124" y="2052637"/>
            <a:ext cx="4608937" cy="2643807"/>
          </a:xfrm>
          <a:prstGeom prst="rect">
            <a:avLst/>
          </a:prstGeom>
        </p:spPr>
      </p:pic>
      <p:sp>
        <p:nvSpPr>
          <p:cNvPr id="404307156" name="ZoneTexte 404307155"/>
          <p:cNvSpPr txBox="1"/>
          <p:nvPr/>
        </p:nvSpPr>
        <p:spPr bwMode="auto">
          <a:xfrm flipH="0" flipV="0">
            <a:off x="8981874" y="4750592"/>
            <a:ext cx="2246618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/>
              <a:t>Format cible (pivot)</a:t>
            </a:r>
            <a:endParaRPr/>
          </a:p>
        </p:txBody>
      </p:sp>
      <p:grpSp>
        <p:nvGrpSpPr>
          <p:cNvPr id="1737985925" name="Groupe 1143829114"/>
          <p:cNvGrpSpPr/>
          <p:nvPr/>
        </p:nvGrpSpPr>
        <p:grpSpPr bwMode="auto">
          <a:xfrm flipH="0" flipV="0">
            <a:off x="10583943" y="284080"/>
            <a:ext cx="1608054" cy="522616"/>
            <a:chOff x="0" y="0"/>
            <a:chExt cx="1608054" cy="522616"/>
          </a:xfrm>
        </p:grpSpPr>
        <p:sp>
          <p:nvSpPr>
            <p:cNvPr id="1158904904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682209200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blipFill>
            <a:blip r:embed="rId3">
              <a:alphaModFix amt="73000"/>
            </a:blip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3394365" y="2953058"/>
            <a:ext cx="5403267" cy="951883"/>
          </a:xfrm>
          <a:prstGeom prst="roundRect">
            <a:avLst>
              <a:gd name="adj" fmla="val 10807"/>
            </a:avLst>
          </a:prstGeom>
          <a:solidFill>
            <a:srgbClr val="678EBC">
              <a:alpha val="47000"/>
            </a:srgb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200">
                <a:solidFill>
                  <a:schemeClr val="tx1"/>
                </a:solidFill>
              </a:rPr>
              <a:t>Import des données dans MADDOG</a:t>
            </a:r>
            <a:endParaRPr/>
          </a:p>
        </p:txBody>
      </p:sp>
      <p:grpSp>
        <p:nvGrpSpPr>
          <p:cNvPr id="971582961" name="Groupe 971582960"/>
          <p:cNvGrpSpPr/>
          <p:nvPr/>
        </p:nvGrpSpPr>
        <p:grpSpPr bwMode="auto">
          <a:xfrm>
            <a:off x="136009" y="117701"/>
            <a:ext cx="2177141" cy="707571"/>
            <a:chOff x="0" y="0"/>
            <a:chExt cx="2177141" cy="707571"/>
          </a:xfrm>
        </p:grpSpPr>
        <p:sp>
          <p:nvSpPr>
            <p:cNvPr id="375545395" name="Rectangle 375545394"/>
            <p:cNvSpPr/>
            <p:nvPr/>
          </p:nvSpPr>
          <p:spPr bwMode="auto">
            <a:xfrm>
              <a:off x="0" y="0"/>
              <a:ext cx="2177141" cy="707571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280771906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99558" y="66237"/>
              <a:ext cx="1978024" cy="5750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Rectangle : coins arrondis 50"/>
          <p:cNvSpPr/>
          <p:nvPr/>
        </p:nvSpPr>
        <p:spPr bwMode="auto">
          <a:xfrm flipH="0" flipV="0">
            <a:off x="411191" y="3169732"/>
            <a:ext cx="2032137" cy="2517261"/>
          </a:xfrm>
          <a:prstGeom prst="roundRect">
            <a:avLst>
              <a:gd name="adj" fmla="val 515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4.Import des données dans MADDOG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305371" y="1013953"/>
            <a:ext cx="1919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4.1 Préalable 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657045" y="1463494"/>
            <a:ext cx="6304261" cy="118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fr-FR"/>
              <a:t>Création d’un profil utilisateur requise 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/>
          </a:p>
          <a:p>
            <a:pPr marL="283879" indent="-283879">
              <a:buFont typeface="Arial"/>
              <a:buChar char="•"/>
              <a:defRPr/>
            </a:pPr>
            <a:r>
              <a:rPr lang="fr-FR"/>
              <a:t>Import des données = 1 fichier par date et par site. 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lang="fr-FR"/>
              <a:t>1 fichier par profil et par date pour les relevés topographiques  </a:t>
            </a:r>
            <a:endParaRPr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231727" y="3259070"/>
            <a:ext cx="426937" cy="4269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 bwMode="auto">
          <a:xfrm flipH="0" flipV="0">
            <a:off x="958656" y="3320654"/>
            <a:ext cx="1044937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TREOMP</a:t>
            </a:r>
            <a:endParaRPr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384127" y="3411470"/>
            <a:ext cx="426937" cy="426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ZoneTexte 15"/>
          <p:cNvSpPr txBox="1"/>
          <p:nvPr/>
        </p:nvSpPr>
        <p:spPr bwMode="auto">
          <a:xfrm>
            <a:off x="3814858" y="2897822"/>
            <a:ext cx="289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 i="1">
                <a:solidFill>
                  <a:schemeClr val="accent2">
                    <a:lumMod val="75000"/>
                  </a:schemeClr>
                </a:solidFill>
              </a:rPr>
              <a:t>Trait de cote </a:t>
            </a:r>
            <a:r>
              <a:rPr lang="fr-FR" sz="1200" i="1">
                <a:solidFill>
                  <a:schemeClr val="accent2">
                    <a:lumMod val="75000"/>
                  </a:schemeClr>
                </a:solidFill>
              </a:rPr>
              <a:t>ou </a:t>
            </a:r>
            <a:r>
              <a:rPr lang="fr-FR" sz="1200" b="1" i="1">
                <a:solidFill>
                  <a:schemeClr val="accent2">
                    <a:lumMod val="75000"/>
                  </a:schemeClr>
                </a:solidFill>
              </a:rPr>
              <a:t>MNT</a:t>
            </a:r>
            <a:r>
              <a:rPr lang="fr-FR" sz="1200" i="1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7399856" y="3348272"/>
            <a:ext cx="4624039" cy="33912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ZoneTexte 20"/>
          <p:cNvSpPr txBox="1"/>
          <p:nvPr/>
        </p:nvSpPr>
        <p:spPr bwMode="auto">
          <a:xfrm>
            <a:off x="8510851" y="3062878"/>
            <a:ext cx="3656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u="sng">
                <a:latin typeface="Calibri"/>
                <a:ea typeface="Calibri"/>
                <a:cs typeface="Times New Roman"/>
                <a:hlinkClick r:id="rId5" tooltip="https://portail.indigeo.fr/maddogimport/"/>
              </a:rPr>
              <a:t>https://portail.indigeo.fr/maddogimport/</a:t>
            </a:r>
            <a:endParaRPr lang="fr-FR" sz="1200"/>
          </a:p>
        </p:txBody>
      </p:sp>
      <p:sp>
        <p:nvSpPr>
          <p:cNvPr id="26" name="ZoneTexte 25"/>
          <p:cNvSpPr txBox="1"/>
          <p:nvPr/>
        </p:nvSpPr>
        <p:spPr bwMode="auto">
          <a:xfrm>
            <a:off x="3689669" y="3897699"/>
            <a:ext cx="2896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chemeClr val="accent2">
                    <a:lumMod val="75000"/>
                  </a:schemeClr>
                </a:solidFill>
              </a:rPr>
              <a:t>- Csv trait de cote à date 1</a:t>
            </a:r>
            <a:endParaRPr/>
          </a:p>
          <a:p>
            <a:pPr>
              <a:defRPr/>
            </a:pPr>
            <a:r>
              <a:rPr lang="fr-FR" sz="1200" b="1">
                <a:solidFill>
                  <a:schemeClr val="accent2">
                    <a:lumMod val="75000"/>
                  </a:schemeClr>
                </a:solidFill>
              </a:rPr>
              <a:t>- Csv trait de cote à date 2</a:t>
            </a:r>
            <a:endParaRPr/>
          </a:p>
          <a:p>
            <a:pPr>
              <a:defRPr/>
            </a:pPr>
            <a:endParaRPr lang="fr-FR" sz="1200" b="1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fr-FR" sz="1200" b="1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fr-FR" sz="1200" b="1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/>
          </a:p>
        </p:txBody>
      </p:sp>
      <p:sp>
        <p:nvSpPr>
          <p:cNvPr id="27" name="ZoneTexte 26"/>
          <p:cNvSpPr txBox="1"/>
          <p:nvPr/>
        </p:nvSpPr>
        <p:spPr bwMode="auto">
          <a:xfrm>
            <a:off x="643830" y="3686775"/>
            <a:ext cx="289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i="1"/>
              <a:t>*Exemple d’un site suivi </a:t>
            </a:r>
            <a:endParaRPr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514318" y="5260058"/>
            <a:ext cx="426937" cy="4269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666718" y="5412458"/>
            <a:ext cx="426937" cy="4269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542087" y="5260057"/>
            <a:ext cx="426937" cy="4269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687440" y="5383439"/>
            <a:ext cx="426937" cy="4269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476723" y="5246360"/>
            <a:ext cx="426937" cy="4269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639555" y="5383439"/>
            <a:ext cx="426937" cy="426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ZoneTexte 36"/>
          <p:cNvSpPr txBox="1"/>
          <p:nvPr/>
        </p:nvSpPr>
        <p:spPr bwMode="auto">
          <a:xfrm>
            <a:off x="3348333" y="5869115"/>
            <a:ext cx="102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 b="1">
                <a:solidFill>
                  <a:schemeClr val="accent6">
                    <a:lumMod val="75000"/>
                  </a:schemeClr>
                </a:solidFill>
              </a:rPr>
              <a:t>CSV PRF 1 date 1 </a:t>
            </a:r>
            <a:endParaRPr/>
          </a:p>
          <a:p>
            <a:pPr>
              <a:defRPr/>
            </a:pPr>
            <a:r>
              <a:rPr lang="fr-FR" sz="900" b="1">
                <a:solidFill>
                  <a:schemeClr val="accent6">
                    <a:lumMod val="75000"/>
                  </a:schemeClr>
                </a:solidFill>
              </a:rPr>
              <a:t>CSV PRF 1 date 2 </a:t>
            </a:r>
            <a:endParaRPr/>
          </a:p>
        </p:txBody>
      </p:sp>
      <p:sp>
        <p:nvSpPr>
          <p:cNvPr id="38" name="ZoneTexte 37"/>
          <p:cNvSpPr txBox="1"/>
          <p:nvPr/>
        </p:nvSpPr>
        <p:spPr bwMode="auto">
          <a:xfrm>
            <a:off x="4416168" y="5869115"/>
            <a:ext cx="102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 b="1">
                <a:solidFill>
                  <a:schemeClr val="accent6">
                    <a:lumMod val="75000"/>
                  </a:schemeClr>
                </a:solidFill>
              </a:rPr>
              <a:t>CSV PRF 2 date 1 </a:t>
            </a:r>
            <a:endParaRPr/>
          </a:p>
          <a:p>
            <a:pPr>
              <a:defRPr/>
            </a:pPr>
            <a:r>
              <a:rPr lang="fr-FR" sz="900" b="1">
                <a:solidFill>
                  <a:schemeClr val="accent6">
                    <a:lumMod val="75000"/>
                  </a:schemeClr>
                </a:solidFill>
              </a:rPr>
              <a:t>CSV PRF 2 date 2 </a:t>
            </a:r>
            <a:endParaRPr/>
          </a:p>
        </p:txBody>
      </p:sp>
      <p:sp>
        <p:nvSpPr>
          <p:cNvPr id="39" name="ZoneTexte 38"/>
          <p:cNvSpPr txBox="1"/>
          <p:nvPr/>
        </p:nvSpPr>
        <p:spPr bwMode="auto">
          <a:xfrm>
            <a:off x="5494598" y="5869115"/>
            <a:ext cx="102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 b="1">
                <a:solidFill>
                  <a:schemeClr val="accent6">
                    <a:lumMod val="75000"/>
                  </a:schemeClr>
                </a:solidFill>
              </a:rPr>
              <a:t>CSV PRF 3 date 1 </a:t>
            </a:r>
            <a:endParaRPr/>
          </a:p>
          <a:p>
            <a:pPr>
              <a:defRPr/>
            </a:pPr>
            <a:r>
              <a:rPr lang="fr-FR" sz="900" b="1">
                <a:solidFill>
                  <a:schemeClr val="accent6">
                    <a:lumMod val="75000"/>
                  </a:schemeClr>
                </a:solidFill>
              </a:rPr>
              <a:t>CSV PRF 3 date 2 </a:t>
            </a:r>
            <a:endParaRPr/>
          </a:p>
        </p:txBody>
      </p:sp>
      <p:sp>
        <p:nvSpPr>
          <p:cNvPr id="52" name="ZoneTexte 51"/>
          <p:cNvSpPr txBox="1"/>
          <p:nvPr/>
        </p:nvSpPr>
        <p:spPr bwMode="auto">
          <a:xfrm>
            <a:off x="657045" y="4244994"/>
            <a:ext cx="1545840" cy="123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i="1"/>
              <a:t>Exemple sur un site :</a:t>
            </a:r>
            <a:endParaRPr/>
          </a:p>
          <a:p>
            <a:pPr>
              <a:defRPr/>
            </a:pPr>
            <a:endParaRPr lang="fr-FR" sz="1200" i="1"/>
          </a:p>
          <a:p>
            <a:pPr algn="ctr">
              <a:defRPr/>
            </a:pPr>
            <a:r>
              <a:rPr lang="fr-FR" sz="1200" i="1"/>
              <a:t>2 Profils à deux date + 1 TDC =</a:t>
            </a:r>
            <a:endParaRPr/>
          </a:p>
          <a:p>
            <a:pPr algn="ctr">
              <a:defRPr/>
            </a:pPr>
            <a:endParaRPr lang="fr-FR" sz="1200" i="1"/>
          </a:p>
          <a:p>
            <a:pPr algn="ctr">
              <a:defRPr/>
            </a:pPr>
            <a:r>
              <a:rPr lang="fr-FR" sz="1500" i="1"/>
              <a:t>5 Fichiers CSV </a:t>
            </a:r>
            <a:endParaRPr/>
          </a:p>
        </p:txBody>
      </p:sp>
      <p:sp>
        <p:nvSpPr>
          <p:cNvPr id="1980961016" name="ZoneTexte 1980961015"/>
          <p:cNvSpPr txBox="1"/>
          <p:nvPr/>
        </p:nvSpPr>
        <p:spPr bwMode="auto">
          <a:xfrm>
            <a:off x="6959147" y="1844495"/>
            <a:ext cx="4970252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1400" u="sng">
                <a:hlinkClick r:id="rId6" tooltip="https://portail.indigeo.fr/mviewer/?config=apps/maddog.xml#"/>
              </a:rPr>
              <a:t>https://portail.indigeo.fr/mviewer/?config=apps/maddog.xml#</a:t>
            </a:r>
            <a:endParaRPr/>
          </a:p>
        </p:txBody>
      </p:sp>
      <p:sp>
        <p:nvSpPr>
          <p:cNvPr id="73934169" name="ZoneTexte 73934168"/>
          <p:cNvSpPr txBox="1"/>
          <p:nvPr/>
        </p:nvSpPr>
        <p:spPr bwMode="auto">
          <a:xfrm>
            <a:off x="8870521" y="2696757"/>
            <a:ext cx="2054354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Interface d’import</a:t>
            </a:r>
            <a:endParaRPr/>
          </a:p>
        </p:txBody>
      </p:sp>
      <p:grpSp>
        <p:nvGrpSpPr>
          <p:cNvPr id="2086048888" name="Groupe 971582960"/>
          <p:cNvGrpSpPr/>
          <p:nvPr/>
        </p:nvGrpSpPr>
        <p:grpSpPr bwMode="auto">
          <a:xfrm>
            <a:off x="8279883" y="1131653"/>
            <a:ext cx="2177140" cy="707571"/>
            <a:chOff x="0" y="0"/>
            <a:chExt cx="2177140" cy="707571"/>
          </a:xfrm>
        </p:grpSpPr>
        <p:sp>
          <p:nvSpPr>
            <p:cNvPr id="1444320385" name="Rectangle 375545394"/>
            <p:cNvSpPr/>
            <p:nvPr/>
          </p:nvSpPr>
          <p:spPr bwMode="auto">
            <a:xfrm>
              <a:off x="0" y="0"/>
              <a:ext cx="2177140" cy="707571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303279706" name="Picture 2" descr="Logo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99558" y="66236"/>
              <a:ext cx="1978023" cy="575093"/>
            </a:xfrm>
            <a:prstGeom prst="rect">
              <a:avLst/>
            </a:prstGeom>
            <a:noFill/>
          </p:spPr>
        </p:pic>
      </p:grpSp>
      <p:sp>
        <p:nvSpPr>
          <p:cNvPr id="32434421" name=""/>
          <p:cNvSpPr/>
          <p:nvPr/>
        </p:nvSpPr>
        <p:spPr bwMode="auto">
          <a:xfrm rot="20477281" flipH="0" flipV="0">
            <a:off x="2605950" y="4300701"/>
            <a:ext cx="1069945" cy="119062"/>
          </a:xfrm>
          <a:prstGeom prst="rightArrow">
            <a:avLst>
              <a:gd name="adj1" fmla="val 50000"/>
              <a:gd name="adj2" fmla="val 126489"/>
            </a:avLst>
          </a:prstGeom>
          <a:solidFill>
            <a:schemeClr val="accent2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740335" name=""/>
          <p:cNvSpPr/>
          <p:nvPr/>
        </p:nvSpPr>
        <p:spPr bwMode="auto">
          <a:xfrm rot="912068" flipH="0" flipV="0">
            <a:off x="5809884" y="4251490"/>
            <a:ext cx="1573555" cy="119061"/>
          </a:xfrm>
          <a:prstGeom prst="rightArrow">
            <a:avLst>
              <a:gd name="adj1" fmla="val 50000"/>
              <a:gd name="adj2" fmla="val 126489"/>
            </a:avLst>
          </a:prstGeom>
          <a:solidFill>
            <a:schemeClr val="accent2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6881126" name=""/>
          <p:cNvSpPr/>
          <p:nvPr/>
        </p:nvSpPr>
        <p:spPr bwMode="auto">
          <a:xfrm rot="2158697" flipH="0" flipV="0">
            <a:off x="2527738" y="5526817"/>
            <a:ext cx="926670" cy="119061"/>
          </a:xfrm>
          <a:prstGeom prst="rightArrow">
            <a:avLst>
              <a:gd name="adj1" fmla="val 50000"/>
              <a:gd name="adj2" fmla="val 126489"/>
            </a:avLst>
          </a:prstGeom>
          <a:solidFill>
            <a:schemeClr val="accent6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865265" name=""/>
          <p:cNvSpPr/>
          <p:nvPr/>
        </p:nvSpPr>
        <p:spPr bwMode="auto">
          <a:xfrm rot="19918992" flipH="0" flipV="0">
            <a:off x="6428412" y="5521647"/>
            <a:ext cx="1002204" cy="119061"/>
          </a:xfrm>
          <a:prstGeom prst="rightArrow">
            <a:avLst>
              <a:gd name="adj1" fmla="val 50000"/>
              <a:gd name="adj2" fmla="val 126489"/>
            </a:avLst>
          </a:prstGeom>
          <a:solidFill>
            <a:schemeClr val="accent6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2717678" name="Groupe 1143829114"/>
          <p:cNvGrpSpPr/>
          <p:nvPr/>
        </p:nvGrpSpPr>
        <p:grpSpPr bwMode="auto">
          <a:xfrm flipH="0" flipV="0">
            <a:off x="10583943" y="284080"/>
            <a:ext cx="1608054" cy="522616"/>
            <a:chOff x="0" y="0"/>
            <a:chExt cx="1608054" cy="522616"/>
          </a:xfrm>
        </p:grpSpPr>
        <p:sp>
          <p:nvSpPr>
            <p:cNvPr id="554377642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2049874571" name="Picture 2" descr="Logo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4.Import des données dans MADDOG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305371" y="1013953"/>
            <a:ext cx="204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4.2 Interface :  </a:t>
            </a:r>
            <a:endParaRPr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38200" y="1558386"/>
            <a:ext cx="7024890" cy="51520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/>
          <a:srcRect l="0" t="6850" r="0" b="0"/>
          <a:stretch/>
        </p:blipFill>
        <p:spPr bwMode="auto">
          <a:xfrm>
            <a:off x="5653567" y="1013953"/>
            <a:ext cx="5700232" cy="14660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/>
          <p:cNvCxnSpPr>
            <a:cxnSpLocks/>
          </p:cNvCxnSpPr>
          <p:nvPr/>
        </p:nvCxnSpPr>
        <p:spPr bwMode="auto">
          <a:xfrm flipH="1">
            <a:off x="2488019" y="1746978"/>
            <a:ext cx="3165549" cy="86863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 4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687723" y="2832389"/>
            <a:ext cx="4352318" cy="373491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2" name="Connecteur droit avec flèche 41"/>
          <p:cNvCxnSpPr>
            <a:cxnSpLocks/>
            <a:stCxn id="41" idx="1"/>
          </p:cNvCxnSpPr>
          <p:nvPr/>
        </p:nvCxnSpPr>
        <p:spPr bwMode="auto">
          <a:xfrm flipH="1" flipV="1">
            <a:off x="2680189" y="3668234"/>
            <a:ext cx="5007534" cy="10316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 bwMode="auto">
          <a:xfrm>
            <a:off x="8060246" y="1394087"/>
            <a:ext cx="3782639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fr-FR" sz="1500" b="1">
                <a:solidFill>
                  <a:srgbClr val="C00000"/>
                </a:solidFill>
              </a:rPr>
              <a:t>1) Sélection du type de données à ajouter</a:t>
            </a:r>
            <a:endParaRPr/>
          </a:p>
        </p:txBody>
      </p:sp>
      <p:sp>
        <p:nvSpPr>
          <p:cNvPr id="43" name="ZoneTexte 42"/>
          <p:cNvSpPr txBox="1"/>
          <p:nvPr/>
        </p:nvSpPr>
        <p:spPr bwMode="auto">
          <a:xfrm>
            <a:off x="8282308" y="6315683"/>
            <a:ext cx="31631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fr-FR" sz="1500" b="1">
                <a:solidFill>
                  <a:srgbClr val="C00000"/>
                </a:solidFill>
              </a:rPr>
              <a:t>2) Sélection du site d’étude</a:t>
            </a:r>
            <a:endParaRPr/>
          </a:p>
        </p:txBody>
      </p:sp>
      <p:grpSp>
        <p:nvGrpSpPr>
          <p:cNvPr id="569617096" name="Groupe 1143829114"/>
          <p:cNvGrpSpPr/>
          <p:nvPr/>
        </p:nvGrpSpPr>
        <p:grpSpPr bwMode="auto">
          <a:xfrm flipH="0" flipV="0">
            <a:off x="10583943" y="284080"/>
            <a:ext cx="1608054" cy="522616"/>
            <a:chOff x="0" y="0"/>
            <a:chExt cx="1608054" cy="522616"/>
          </a:xfrm>
        </p:grpSpPr>
        <p:sp>
          <p:nvSpPr>
            <p:cNvPr id="1842379119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833647137" name="Picture 2" descr="Logo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4.Import des données dans MADDOG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305371" y="1013953"/>
            <a:ext cx="204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4.2 Interface :  </a:t>
            </a:r>
            <a:endParaRPr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82471" y="1893855"/>
            <a:ext cx="6136758" cy="45006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71465" y="1953266"/>
            <a:ext cx="3368061" cy="13170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6" name="Connecteur droit avec flèche 5"/>
          <p:cNvCxnSpPr>
            <a:cxnSpLocks/>
            <a:stCxn id="11" idx="3"/>
          </p:cNvCxnSpPr>
          <p:nvPr/>
        </p:nvCxnSpPr>
        <p:spPr bwMode="auto">
          <a:xfrm>
            <a:off x="4039526" y="2611797"/>
            <a:ext cx="2158619" cy="174431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 bwMode="auto">
          <a:xfrm>
            <a:off x="470780" y="1518537"/>
            <a:ext cx="31631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fr-FR" sz="1500" b="1">
                <a:solidFill>
                  <a:srgbClr val="C00000"/>
                </a:solidFill>
              </a:rPr>
              <a:t>3) Sélection du type d’opérateur</a:t>
            </a:r>
            <a:endParaRPr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0780" y="5139488"/>
            <a:ext cx="4113070" cy="784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ZoneTexte 16"/>
          <p:cNvSpPr txBox="1"/>
          <p:nvPr/>
        </p:nvSpPr>
        <p:spPr bwMode="auto">
          <a:xfrm>
            <a:off x="368988" y="4586216"/>
            <a:ext cx="397301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fr-FR" sz="1500" b="1">
                <a:solidFill>
                  <a:srgbClr val="C00000"/>
                </a:solidFill>
              </a:rPr>
              <a:t>4) Sélection de la projection des données</a:t>
            </a:r>
            <a:endParaRPr/>
          </a:p>
        </p:txBody>
      </p:sp>
      <p:cxnSp>
        <p:nvCxnSpPr>
          <p:cNvPr id="24" name="Connecteur droit avec flèche 23"/>
          <p:cNvCxnSpPr>
            <a:cxnSpLocks/>
            <a:stCxn id="16" idx="3"/>
          </p:cNvCxnSpPr>
          <p:nvPr/>
        </p:nvCxnSpPr>
        <p:spPr bwMode="auto">
          <a:xfrm flipV="1">
            <a:off x="4583850" y="4909381"/>
            <a:ext cx="1689359" cy="62257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4315063" name="Groupe 1143829114"/>
          <p:cNvGrpSpPr/>
          <p:nvPr/>
        </p:nvGrpSpPr>
        <p:grpSpPr bwMode="auto">
          <a:xfrm flipH="0" flipV="0">
            <a:off x="10583943" y="284080"/>
            <a:ext cx="1608054" cy="522616"/>
            <a:chOff x="0" y="0"/>
            <a:chExt cx="1608054" cy="522616"/>
          </a:xfrm>
        </p:grpSpPr>
        <p:sp>
          <p:nvSpPr>
            <p:cNvPr id="1430144444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22819221" name="Picture 2" descr="Logo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170232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 lvl="1" indent="0" algn="l">
              <a:buNone/>
              <a:defRPr/>
            </a:pPr>
            <a:r>
              <a:rPr lang="fr-FR" sz="2000">
                <a:latin typeface="+mj-lt"/>
              </a:rPr>
              <a:t>1. Bonnes pratiques pour la levée des données terrain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322424" y="882252"/>
            <a:ext cx="551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1.1 Approche réflexive du cycle de vie de la donnée </a:t>
            </a:r>
            <a:endParaRPr/>
          </a:p>
        </p:txBody>
      </p:sp>
      <p:sp>
        <p:nvSpPr>
          <p:cNvPr id="7" name="Rectangle 6"/>
          <p:cNvSpPr/>
          <p:nvPr/>
        </p:nvSpPr>
        <p:spPr bwMode="auto">
          <a:xfrm flipH="0" flipV="0">
            <a:off x="838197" y="1651590"/>
            <a:ext cx="5106365" cy="4206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fr-FR" sz="1500" b="1"/>
              <a:t>« Toujours garder en tête l’utilisation finale des données »</a:t>
            </a:r>
            <a:endParaRPr/>
          </a:p>
          <a:p>
            <a:pPr lvl="1">
              <a:defRPr/>
            </a:pPr>
            <a:endParaRPr lang="fr-FR" sz="1500"/>
          </a:p>
          <a:p>
            <a:pPr marL="0" lvl="1" indent="-285750">
              <a:buFont typeface="Arial"/>
              <a:buChar char="•"/>
              <a:defRPr/>
            </a:pPr>
            <a:r>
              <a:rPr lang="fr-FR" sz="1500"/>
              <a:t>Importance de « versionner » la donnée : </a:t>
            </a:r>
            <a:endParaRPr/>
          </a:p>
          <a:p>
            <a:pPr lvl="1">
              <a:defRPr/>
            </a:pPr>
            <a:endParaRPr lang="fr-FR" sz="1500"/>
          </a:p>
          <a:p>
            <a:pPr marL="0" lvl="1">
              <a:defRPr/>
            </a:pPr>
            <a:r>
              <a:rPr lang="fr-FR" sz="1500"/>
              <a:t>&gt; Un identifiant doit permettre de reconnaître les objets cartographiés (pour extraire les profils par exemple)</a:t>
            </a:r>
            <a:endParaRPr/>
          </a:p>
          <a:p>
            <a:pPr marL="0" lvl="1">
              <a:defRPr/>
            </a:pPr>
            <a:endParaRPr lang="fr-FR" sz="1500"/>
          </a:p>
          <a:p>
            <a:pPr marL="0" lvl="1">
              <a:defRPr/>
            </a:pPr>
            <a:r>
              <a:rPr lang="fr-FR" sz="1500">
                <a:solidFill>
                  <a:srgbClr val="FF0000"/>
                </a:solidFill>
              </a:rPr>
              <a:t>Attention aux fusions de jeux données </a:t>
            </a:r>
            <a:r>
              <a:rPr lang="fr-FR" sz="1500"/>
              <a:t>: les traits de côte et les profils ne doivent pas être rassemblés dans un seul fichier lors de l’import dans MADDOG.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endParaRPr lang="fr-FR" sz="1500"/>
          </a:p>
          <a:p>
            <a:pPr marL="0" lvl="1" indent="-285750">
              <a:buFont typeface="Arial"/>
              <a:buChar char="•"/>
              <a:defRPr/>
            </a:pPr>
            <a:r>
              <a:rPr lang="fr-FR" sz="1500"/>
              <a:t>Vérifier la projection des données : existante ? Valide ? </a:t>
            </a:r>
            <a:endParaRPr/>
          </a:p>
          <a:p>
            <a:pPr marL="0" lvl="1" indent="-285750">
              <a:buFont typeface="Arial"/>
              <a:buChar char="•"/>
              <a:defRPr/>
            </a:pPr>
            <a:r>
              <a:rPr lang="fr-FR" sz="1500"/>
              <a:t>Vérification de l’intégrité des données  : tous les champs concernés sont bien renseignés ( x, y et z si concerné).</a:t>
            </a:r>
            <a:endParaRPr/>
          </a:p>
          <a:p>
            <a:pPr marL="0" lvl="1" indent="-285750">
              <a:buFont typeface="Arial"/>
              <a:buChar char="•"/>
              <a:defRPr/>
            </a:pPr>
            <a:r>
              <a:rPr lang="fr-FR" sz="1500"/>
              <a:t>Vérification des informations altimétriques. Se référer aux points de calage si nécessaire, si la hauteur de la canne à mal été renseignée par exemple. Comparaison des points de calage d’une année à l’autre.   </a:t>
            </a:r>
            <a:endParaRPr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28612" y="5055152"/>
            <a:ext cx="6152804" cy="13739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rcRect l="0" t="16527" r="0" b="22027"/>
          <a:stretch/>
        </p:blipFill>
        <p:spPr bwMode="auto">
          <a:xfrm>
            <a:off x="6207044" y="790397"/>
            <a:ext cx="5395935" cy="2239074"/>
          </a:xfrm>
          <a:prstGeom prst="rect">
            <a:avLst/>
          </a:prstGeom>
          <a:ln w="12699">
            <a:solidFill>
              <a:schemeClr val="tx1"/>
            </a:solidFill>
            <a:prstDash val="solid"/>
          </a:ln>
        </p:spPr>
      </p:pic>
      <p:sp>
        <p:nvSpPr>
          <p:cNvPr id="3" name="ZoneTexte 2"/>
          <p:cNvSpPr txBox="1"/>
          <p:nvPr/>
        </p:nvSpPr>
        <p:spPr bwMode="auto">
          <a:xfrm flipH="0" flipV="0">
            <a:off x="7753804" y="4753009"/>
            <a:ext cx="3243359" cy="274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/>
              <a:t>Exemple de données trait de côte et profils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7861594" y="6429079"/>
            <a:ext cx="2086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/>
              <a:t>Table attributaire associée</a:t>
            </a:r>
            <a:endParaRPr/>
          </a:p>
        </p:txBody>
      </p:sp>
      <p:pic>
        <p:nvPicPr>
          <p:cNvPr id="622024695" name="Image 62202469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41358" y="3089001"/>
            <a:ext cx="4466062" cy="1706372"/>
          </a:xfrm>
          <a:prstGeom prst="rect">
            <a:avLst/>
          </a:prstGeom>
          <a:ln w="12699">
            <a:solidFill>
              <a:schemeClr val="tx1"/>
            </a:solidFill>
            <a:prstDash val="solid"/>
          </a:ln>
        </p:spPr>
      </p:pic>
      <p:sp>
        <p:nvSpPr>
          <p:cNvPr id="491421273" name="Flèche : haut 491421272"/>
          <p:cNvSpPr/>
          <p:nvPr/>
        </p:nvSpPr>
        <p:spPr bwMode="auto">
          <a:xfrm rot="10799989">
            <a:off x="9301334" y="2737769"/>
            <a:ext cx="323548" cy="58340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7633496" name="Groupe 1143829114"/>
          <p:cNvGrpSpPr/>
          <p:nvPr/>
        </p:nvGrpSpPr>
        <p:grpSpPr bwMode="auto">
          <a:xfrm flipH="0" flipV="0">
            <a:off x="10603903" y="176446"/>
            <a:ext cx="1608055" cy="522617"/>
            <a:chOff x="0" y="0"/>
            <a:chExt cx="1608055" cy="522617"/>
          </a:xfrm>
        </p:grpSpPr>
        <p:sp>
          <p:nvSpPr>
            <p:cNvPr id="1299416538" name="Rectangle 992697175"/>
            <p:cNvSpPr/>
            <p:nvPr/>
          </p:nvSpPr>
          <p:spPr bwMode="auto">
            <a:xfrm>
              <a:off x="0" y="0"/>
              <a:ext cx="1608055" cy="522617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680323027" name="Picture 2" descr="Logo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73533" y="48922"/>
              <a:ext cx="1460985" cy="42476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4.Import des données dans MADDOG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305371" y="1013953"/>
            <a:ext cx="204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4.2 Interface :  </a:t>
            </a:r>
            <a:endParaRPr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82471" y="1893855"/>
            <a:ext cx="6136758" cy="45006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6" name="Connecteur droit avec flèche 5"/>
          <p:cNvCxnSpPr>
            <a:cxnSpLocks/>
          </p:cNvCxnSpPr>
          <p:nvPr/>
        </p:nvCxnSpPr>
        <p:spPr bwMode="auto">
          <a:xfrm>
            <a:off x="4199316" y="3003766"/>
            <a:ext cx="4944986" cy="129965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 bwMode="auto">
          <a:xfrm>
            <a:off x="406985" y="1575191"/>
            <a:ext cx="43564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fr-FR" sz="1500" b="1">
                <a:solidFill>
                  <a:srgbClr val="C00000"/>
                </a:solidFill>
              </a:rPr>
              <a:t>5) Sélection de l’équipement du levé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528987" y="3860441"/>
            <a:ext cx="397301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fr-FR" sz="1500" b="1">
                <a:solidFill>
                  <a:srgbClr val="C00000"/>
                </a:solidFill>
              </a:rPr>
              <a:t>4) Date du levé </a:t>
            </a:r>
            <a:endParaRPr/>
          </a:p>
        </p:txBody>
      </p:sp>
      <p:cxnSp>
        <p:nvCxnSpPr>
          <p:cNvPr id="24" name="Connecteur droit avec flèche 23"/>
          <p:cNvCxnSpPr>
            <a:cxnSpLocks/>
          </p:cNvCxnSpPr>
          <p:nvPr/>
        </p:nvCxnSpPr>
        <p:spPr bwMode="auto">
          <a:xfrm>
            <a:off x="4763386" y="4706803"/>
            <a:ext cx="4253023" cy="10974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8200" y="2131564"/>
            <a:ext cx="4116028" cy="1489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45537" y="4239502"/>
            <a:ext cx="3917849" cy="2347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ZoneTexte 18"/>
          <p:cNvSpPr txBox="1"/>
          <p:nvPr/>
        </p:nvSpPr>
        <p:spPr bwMode="auto">
          <a:xfrm>
            <a:off x="6864342" y="5940654"/>
            <a:ext cx="397301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fr-FR" sz="1500" b="1">
                <a:solidFill>
                  <a:srgbClr val="C00000"/>
                </a:solidFill>
              </a:rPr>
              <a:t>7) Import du CSV ( cliquer sur télécharger).</a:t>
            </a:r>
            <a:endParaRPr/>
          </a:p>
        </p:txBody>
      </p:sp>
      <p:cxnSp>
        <p:nvCxnSpPr>
          <p:cNvPr id="20" name="Connecteur droit avec flèche 19"/>
          <p:cNvCxnSpPr>
            <a:cxnSpLocks/>
            <a:stCxn id="19" idx="0"/>
          </p:cNvCxnSpPr>
          <p:nvPr/>
        </p:nvCxnSpPr>
        <p:spPr bwMode="auto">
          <a:xfrm rot="16199969" flipH="0" flipV="0">
            <a:off x="8676885" y="5766690"/>
            <a:ext cx="347928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4155060" name="Groupe 1143829114"/>
          <p:cNvGrpSpPr/>
          <p:nvPr/>
        </p:nvGrpSpPr>
        <p:grpSpPr bwMode="auto">
          <a:xfrm flipH="0" flipV="0">
            <a:off x="10583943" y="284080"/>
            <a:ext cx="1608054" cy="522616"/>
            <a:chOff x="0" y="0"/>
            <a:chExt cx="1608054" cy="522616"/>
          </a:xfrm>
        </p:grpSpPr>
        <p:sp>
          <p:nvSpPr>
            <p:cNvPr id="1242591135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306906092" name="Picture 2" descr="Logo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  <p:sp>
        <p:nvSpPr>
          <p:cNvPr id="2104806797" name=""/>
          <p:cNvSpPr txBox="1"/>
          <p:nvPr/>
        </p:nvSpPr>
        <p:spPr bwMode="auto">
          <a:xfrm flipH="0" flipV="0">
            <a:off x="6532589" y="6406696"/>
            <a:ext cx="4767544" cy="457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200"/>
              <a:t>Attention à bien vérifier le format des données avant de télécharger, pour le moment, l’interface ne vérifie pas sa conformité</a:t>
            </a:r>
            <a:r>
              <a:rPr/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1868098" name="Rectangle 5"/>
          <p:cNvSpPr>
            <a:spLocks noChangeAspect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blipFill>
            <a:blip r:embed="rId3">
              <a:alphaModFix amt="73000"/>
            </a:blip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12067346" name="Rectangle à coins arrondis 6"/>
          <p:cNvSpPr/>
          <p:nvPr/>
        </p:nvSpPr>
        <p:spPr bwMode="auto">
          <a:xfrm>
            <a:off x="2405536" y="2953057"/>
            <a:ext cx="7380923" cy="951882"/>
          </a:xfrm>
          <a:prstGeom prst="roundRect">
            <a:avLst>
              <a:gd name="adj" fmla="val 10807"/>
            </a:avLst>
          </a:prstGeom>
          <a:solidFill>
            <a:srgbClr val="678EBC">
              <a:alpha val="47000"/>
            </a:srgb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200">
                <a:solidFill>
                  <a:schemeClr val="tx1"/>
                </a:solidFill>
                <a:latin typeface="Arial"/>
                <a:cs typeface="Arial"/>
              </a:rPr>
              <a:t>Fin du guide « pas à pas » </a:t>
            </a:r>
            <a:endParaRPr/>
          </a:p>
        </p:txBody>
      </p:sp>
      <p:grpSp>
        <p:nvGrpSpPr>
          <p:cNvPr id="1198513607" name="Groupe 1198513606"/>
          <p:cNvGrpSpPr/>
          <p:nvPr/>
        </p:nvGrpSpPr>
        <p:grpSpPr bwMode="auto">
          <a:xfrm>
            <a:off x="136008" y="117699"/>
            <a:ext cx="2177141" cy="707571"/>
            <a:chOff x="0" y="0"/>
            <a:chExt cx="2177141" cy="707571"/>
          </a:xfrm>
        </p:grpSpPr>
        <p:sp>
          <p:nvSpPr>
            <p:cNvPr id="1166504562" name="Rectangle 1166504561"/>
            <p:cNvSpPr/>
            <p:nvPr/>
          </p:nvSpPr>
          <p:spPr bwMode="auto">
            <a:xfrm>
              <a:off x="0" y="0"/>
              <a:ext cx="2177141" cy="707571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104979354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99558" y="66236"/>
              <a:ext cx="1978023" cy="5750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blipFill>
            <a:blip r:embed="rId3">
              <a:alphaModFix amt="73000"/>
            </a:blip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3394365" y="2953058"/>
            <a:ext cx="5403267" cy="951883"/>
          </a:xfrm>
          <a:prstGeom prst="roundRect">
            <a:avLst>
              <a:gd name="adj" fmla="val 10807"/>
            </a:avLst>
          </a:prstGeom>
          <a:solidFill>
            <a:srgbClr val="678EBC">
              <a:alpha val="47000"/>
            </a:srgb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200">
                <a:solidFill>
                  <a:schemeClr val="tx1"/>
                </a:solidFill>
              </a:rPr>
              <a:t>Ajout de sites dans MADDOG</a:t>
            </a:r>
            <a:r>
              <a:rPr lang="fr-FR">
                <a:solidFill>
                  <a:schemeClr val="tx1"/>
                </a:solidFill>
              </a:rPr>
              <a:t> </a:t>
            </a:r>
            <a:endParaRPr/>
          </a:p>
        </p:txBody>
      </p:sp>
      <p:grpSp>
        <p:nvGrpSpPr>
          <p:cNvPr id="647289773" name="Groupe 647289772"/>
          <p:cNvGrpSpPr/>
          <p:nvPr/>
        </p:nvGrpSpPr>
        <p:grpSpPr bwMode="auto">
          <a:xfrm>
            <a:off x="136008" y="117700"/>
            <a:ext cx="2177141" cy="707571"/>
            <a:chOff x="0" y="0"/>
            <a:chExt cx="2177141" cy="707571"/>
          </a:xfrm>
        </p:grpSpPr>
        <p:sp>
          <p:nvSpPr>
            <p:cNvPr id="1542491321" name="Rectangle 1542491320"/>
            <p:cNvSpPr/>
            <p:nvPr/>
          </p:nvSpPr>
          <p:spPr bwMode="auto">
            <a:xfrm>
              <a:off x="0" y="0"/>
              <a:ext cx="2177141" cy="707571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290733281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99558" y="66237"/>
              <a:ext cx="1978024" cy="5750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/>
          <p:cNvSpPr/>
          <p:nvPr/>
        </p:nvSpPr>
        <p:spPr bwMode="auto">
          <a:xfrm>
            <a:off x="828034" y="3547829"/>
            <a:ext cx="4637567" cy="1646061"/>
          </a:xfrm>
          <a:prstGeom prst="roundRect">
            <a:avLst>
              <a:gd name="adj" fmla="val 95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200" y="1549177"/>
            <a:ext cx="10515600" cy="4553801"/>
          </a:xfrm>
        </p:spPr>
        <p:txBody>
          <a:bodyPr>
            <a:normAutofit/>
          </a:bodyPr>
          <a:lstStyle/>
          <a:p>
            <a:pPr>
              <a:defRPr/>
            </a:pPr>
            <a:endParaRPr lang="fr-FR" sz="1600"/>
          </a:p>
          <a:p>
            <a:pPr marL="0" indent="0">
              <a:buNone/>
              <a:defRPr/>
            </a:pPr>
            <a:r>
              <a:rPr lang="fr-FR" sz="1600"/>
              <a:t>&gt; Déterminer un </a:t>
            </a:r>
            <a:r>
              <a:rPr lang="fr-FR" sz="1600" b="1"/>
              <a:t>Libellé</a:t>
            </a:r>
            <a:r>
              <a:rPr lang="fr-FR" sz="1600"/>
              <a:t> de site. </a:t>
            </a:r>
            <a:endParaRPr/>
          </a:p>
          <a:p>
            <a:pPr marL="0" indent="0">
              <a:buNone/>
              <a:defRPr/>
            </a:pPr>
            <a:r>
              <a:rPr lang="fr-FR" sz="1600"/>
              <a:t>&gt; Déterminer un </a:t>
            </a:r>
            <a:r>
              <a:rPr lang="fr-FR" sz="1600" b="1"/>
              <a:t>code</a:t>
            </a:r>
            <a:r>
              <a:rPr lang="fr-FR" sz="1600"/>
              <a:t> de site :</a:t>
            </a:r>
            <a:endParaRPr/>
          </a:p>
          <a:p>
            <a:pPr>
              <a:defRPr/>
            </a:pPr>
            <a:r>
              <a:rPr lang="fr-FR" sz="1600"/>
              <a:t>Doit contenir </a:t>
            </a:r>
            <a:r>
              <a:rPr lang="fr-FR" sz="1600" b="1"/>
              <a:t>6 majuscules et/ou chiffres</a:t>
            </a:r>
            <a:endParaRPr/>
          </a:p>
          <a:p>
            <a:pPr>
              <a:defRPr/>
            </a:pPr>
            <a:endParaRPr lang="fr-FR" sz="1600" b="1"/>
          </a:p>
          <a:p>
            <a:pPr marL="0" indent="0">
              <a:buNone/>
              <a:defRPr/>
            </a:pPr>
            <a:endParaRPr lang="fr-FR" sz="1600" b="1"/>
          </a:p>
          <a:p>
            <a:pPr>
              <a:defRPr/>
            </a:pPr>
            <a:r>
              <a:rPr lang="fr-FR" sz="1600"/>
              <a:t>Exemple 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1600" b="1"/>
              <a:t>Libellé du site &gt; </a:t>
            </a:r>
            <a:r>
              <a:rPr lang="fr-FR" sz="1600"/>
              <a:t>Plage de Tréompan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1600" b="1"/>
              <a:t>Nom de la commune &gt; </a:t>
            </a:r>
            <a:r>
              <a:rPr lang="fr-FR" sz="1600"/>
              <a:t>Lampaul-Ploudalmézeau 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1600" b="1"/>
              <a:t>Code site &gt; </a:t>
            </a:r>
            <a:r>
              <a:rPr lang="fr-FR" sz="1600"/>
              <a:t>TREOMP</a:t>
            </a:r>
            <a:endParaRPr/>
          </a:p>
          <a:p>
            <a:pPr>
              <a:defRPr/>
            </a:pPr>
            <a:endParaRPr lang="fr-FR" sz="1600"/>
          </a:p>
        </p:txBody>
      </p:sp>
      <p:sp>
        <p:nvSpPr>
          <p:cNvPr id="4" name="Rectangle 3"/>
          <p:cNvSpPr/>
          <p:nvPr/>
        </p:nvSpPr>
        <p:spPr bwMode="auto">
          <a:xfrm>
            <a:off x="460647" y="875947"/>
            <a:ext cx="217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2.1 Nom de site </a:t>
            </a:r>
            <a:endParaRPr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/>
        </p:blipFill>
        <p:spPr bwMode="auto">
          <a:xfrm>
            <a:off x="8857184" y="4625928"/>
            <a:ext cx="1242367" cy="124236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 bwMode="auto">
          <a:xfrm>
            <a:off x="7316479" y="4100914"/>
            <a:ext cx="556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i="1"/>
              <a:t>INSERT INTO site VALUES (12,'Plage de Tréompan','Lampaul-Ploudalmézeau','TREOMP');</a:t>
            </a:r>
            <a:endParaRPr/>
          </a:p>
          <a:p>
            <a:pPr>
              <a:defRPr/>
            </a:pPr>
            <a:endParaRPr lang="fr-FR" sz="1200"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5148120" y="5364313"/>
            <a:ext cx="27339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 b="1">
                <a:solidFill>
                  <a:srgbClr val="FF0000"/>
                </a:solidFill>
              </a:rPr>
              <a:t>Création d’une instance en base de donnée (UBO)</a:t>
            </a:r>
            <a:endParaRPr/>
          </a:p>
          <a:p>
            <a:pPr algn="ctr">
              <a:defRPr/>
            </a:pPr>
            <a:endParaRPr lang="fr-FR" sz="1400">
              <a:solidFill>
                <a:srgbClr val="FF0000"/>
              </a:solidFill>
            </a:endParaRPr>
          </a:p>
        </p:txBody>
      </p:sp>
      <p:sp>
        <p:nvSpPr>
          <p:cNvPr id="1997629965" name="ZoneTexte 8"/>
          <p:cNvSpPr txBox="1"/>
          <p:nvPr/>
        </p:nvSpPr>
        <p:spPr bwMode="auto">
          <a:xfrm flipH="0" flipV="0">
            <a:off x="896437" y="1411836"/>
            <a:ext cx="2393031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/>
              <a:t>Pour créer un site il faut :</a:t>
            </a:r>
            <a:endParaRPr/>
          </a:p>
        </p:txBody>
      </p:sp>
      <p:sp>
        <p:nvSpPr>
          <p:cNvPr id="870796064" name="Titre 1"/>
          <p:cNvSpPr>
            <a:spLocks noGrp="1"/>
          </p:cNvSpPr>
          <p:nvPr/>
        </p:nvSpPr>
        <p:spPr bwMode="auto">
          <a:xfrm>
            <a:off x="838198" y="290696"/>
            <a:ext cx="11353799" cy="517376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/>
              <a:t>2. Ajout de sites dans MADDOG </a:t>
            </a:r>
            <a:endParaRPr/>
          </a:p>
        </p:txBody>
      </p:sp>
      <p:sp>
        <p:nvSpPr>
          <p:cNvPr id="738311719" name=""/>
          <p:cNvSpPr/>
          <p:nvPr/>
        </p:nvSpPr>
        <p:spPr bwMode="auto">
          <a:xfrm flipH="0" flipV="0">
            <a:off x="5661898" y="4322876"/>
            <a:ext cx="1413038" cy="20240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47150890" name="Groupe 1143829114"/>
          <p:cNvGrpSpPr/>
          <p:nvPr/>
        </p:nvGrpSpPr>
        <p:grpSpPr bwMode="auto">
          <a:xfrm flipH="0" flipV="0">
            <a:off x="10583944" y="290696"/>
            <a:ext cx="1608054" cy="522616"/>
            <a:chOff x="0" y="0"/>
            <a:chExt cx="1608054" cy="522616"/>
          </a:xfrm>
        </p:grpSpPr>
        <p:sp>
          <p:nvSpPr>
            <p:cNvPr id="1610148418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89255471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2. Ajout de sites dans MADDOG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460647" y="1025957"/>
            <a:ext cx="3671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2.2 Notion de ligne de référence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838197" y="1699083"/>
            <a:ext cx="3865525" cy="449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500"/>
              <a:t>Ligne de référence</a:t>
            </a:r>
            <a:r>
              <a:rPr lang="fr-FR" sz="1500" b="1"/>
              <a:t> profil (PRF) </a:t>
            </a:r>
            <a:r>
              <a:rPr lang="fr-FR" sz="1500"/>
              <a:t>:</a:t>
            </a:r>
            <a:endParaRPr/>
          </a:p>
          <a:p>
            <a:pPr>
              <a:defRPr/>
            </a:pPr>
            <a:endParaRPr lang="fr-FR" sz="1500"/>
          </a:p>
          <a:p>
            <a:pPr marL="285750" indent="-285750">
              <a:buFontTx/>
              <a:buChar char="-"/>
              <a:defRPr/>
            </a:pPr>
            <a:r>
              <a:rPr lang="fr-FR" sz="1500"/>
              <a:t>Cette ligne matérialise l’emplacement du profil et son numéro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1500"/>
          </a:p>
          <a:p>
            <a:pPr marL="285750" indent="-285750">
              <a:buFontTx/>
              <a:buChar char="-"/>
              <a:defRPr/>
            </a:pPr>
            <a:r>
              <a:rPr lang="fr-FR" sz="1500"/>
              <a:t>1 point sur la tête de profil (x, y, z) et un point sur la fin du profil (x, y, z)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1500"/>
          </a:p>
          <a:p>
            <a:pPr marL="285750" indent="-285750">
              <a:buFontTx/>
              <a:buChar char="-"/>
              <a:defRPr/>
            </a:pPr>
            <a:r>
              <a:rPr lang="fr-FR" sz="1500"/>
              <a:t>Toutes les données de profils ajoutées à MADDOG doivent débuter par la tête de profil (x, y, z) </a:t>
            </a:r>
            <a:endParaRPr/>
          </a:p>
          <a:p>
            <a:pPr>
              <a:defRPr/>
            </a:pPr>
            <a:r>
              <a:rPr lang="fr-FR" sz="1500"/>
              <a:t>Nb : si les données dépassent la fin de profil, elles seront prises en compte, il n’est pas obligatoire de renseigner la valeur z de la ligne de référence. 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1500"/>
          </a:p>
          <a:p>
            <a:pPr>
              <a:defRPr/>
            </a:pPr>
            <a:r>
              <a:rPr lang="fr-FR" sz="1500">
                <a:solidFill>
                  <a:schemeClr val="bg1">
                    <a:lumMod val="50000"/>
                  </a:schemeClr>
                </a:solidFill>
              </a:rPr>
              <a:t>Ligne de référence </a:t>
            </a:r>
            <a:r>
              <a:rPr lang="fr-FR" sz="1500" b="1">
                <a:solidFill>
                  <a:schemeClr val="bg1">
                    <a:lumMod val="50000"/>
                  </a:schemeClr>
                </a:solidFill>
              </a:rPr>
              <a:t>trait de côte (TDC)</a:t>
            </a:r>
            <a:endParaRPr lang="fr-FR" sz="150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fr-FR" sz="1600"/>
          </a:p>
          <a:p>
            <a:pPr>
              <a:defRPr/>
            </a:pPr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59369" y="1549178"/>
            <a:ext cx="6774233" cy="479044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 bwMode="auto">
          <a:xfrm>
            <a:off x="7312977" y="6339625"/>
            <a:ext cx="2841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/>
              <a:t>Lignes de référence du site de Tréompan</a:t>
            </a:r>
            <a:endParaRPr/>
          </a:p>
        </p:txBody>
      </p:sp>
      <p:grpSp>
        <p:nvGrpSpPr>
          <p:cNvPr id="329683296" name="Groupe 1143829114"/>
          <p:cNvGrpSpPr/>
          <p:nvPr/>
        </p:nvGrpSpPr>
        <p:grpSpPr bwMode="auto">
          <a:xfrm flipH="0" flipV="0">
            <a:off x="10583943" y="290696"/>
            <a:ext cx="1608054" cy="522616"/>
            <a:chOff x="0" y="0"/>
            <a:chExt cx="1608054" cy="522616"/>
          </a:xfrm>
        </p:grpSpPr>
        <p:sp>
          <p:nvSpPr>
            <p:cNvPr id="547052976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421490455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2. Ajout de sites dans MADDOG 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838200" y="1699085"/>
            <a:ext cx="402771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500"/>
              <a:t>Ligne de référence</a:t>
            </a:r>
            <a:r>
              <a:rPr lang="fr-FR" sz="1500" b="1"/>
              <a:t> profil (PRF) </a:t>
            </a:r>
            <a:r>
              <a:rPr lang="fr-FR" sz="1500"/>
              <a:t>: </a:t>
            </a:r>
            <a:r>
              <a:rPr lang="fr-FR" sz="1500">
                <a:solidFill>
                  <a:srgbClr val="FF0000"/>
                </a:solidFill>
              </a:rPr>
              <a:t>côtes à falaises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1500"/>
          </a:p>
          <a:p>
            <a:pPr marL="285750" indent="-285750">
              <a:buFontTx/>
              <a:buChar char="-"/>
              <a:defRPr/>
            </a:pPr>
            <a:r>
              <a:rPr lang="fr-FR" sz="1500"/>
              <a:t>La tête de profil peut être un point fictif, dans la continuité amont du profil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1500"/>
              <a:t>Si la falaise recule, la tête de profil reste identique. 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1500"/>
              <a:t>La comparaison des données d’une année débute elle à partir du premier point de données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1600"/>
          </a:p>
          <a:p>
            <a:pPr marL="285750" indent="-285750">
              <a:buFontTx/>
              <a:buChar char="-"/>
              <a:defRPr/>
            </a:pPr>
            <a:endParaRPr lang="fr-FR" sz="1600"/>
          </a:p>
          <a:p>
            <a:pPr>
              <a:defRPr/>
            </a:pP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93260" y="1051033"/>
            <a:ext cx="6663278" cy="42007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 bwMode="auto">
          <a:xfrm>
            <a:off x="7609115" y="5251795"/>
            <a:ext cx="2506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Exemple du site de Nantouar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7233557" y="3992337"/>
            <a:ext cx="1604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>
                <a:solidFill>
                  <a:srgbClr val="52FF46"/>
                </a:solidFill>
              </a:rPr>
              <a:t>Tête de profil « fictive »</a:t>
            </a:r>
            <a:endParaRPr/>
          </a:p>
        </p:txBody>
      </p:sp>
      <p:cxnSp>
        <p:nvCxnSpPr>
          <p:cNvPr id="8" name="Connecteur droit avec flèche 7"/>
          <p:cNvCxnSpPr>
            <a:cxnSpLocks/>
          </p:cNvCxnSpPr>
          <p:nvPr/>
        </p:nvCxnSpPr>
        <p:spPr bwMode="auto">
          <a:xfrm flipH="1">
            <a:off x="6931479" y="4177003"/>
            <a:ext cx="302077" cy="0"/>
          </a:xfrm>
          <a:prstGeom prst="straightConnector1">
            <a:avLst/>
          </a:prstGeom>
          <a:ln w="57150">
            <a:solidFill>
              <a:srgbClr val="52FF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 bwMode="auto">
          <a:xfrm>
            <a:off x="7082517" y="1956709"/>
            <a:ext cx="175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52FF46"/>
                </a:solidFill>
              </a:rPr>
              <a:t>Fin de profil</a:t>
            </a:r>
            <a:endParaRPr/>
          </a:p>
        </p:txBody>
      </p:sp>
      <p:cxnSp>
        <p:nvCxnSpPr>
          <p:cNvPr id="15" name="Connecteur droit avec flèche 14"/>
          <p:cNvCxnSpPr>
            <a:cxnSpLocks/>
          </p:cNvCxnSpPr>
          <p:nvPr/>
        </p:nvCxnSpPr>
        <p:spPr bwMode="auto">
          <a:xfrm flipH="1">
            <a:off x="6818538" y="2141375"/>
            <a:ext cx="302077" cy="0"/>
          </a:xfrm>
          <a:prstGeom prst="straightConnector1">
            <a:avLst/>
          </a:prstGeom>
          <a:ln w="57150">
            <a:solidFill>
              <a:srgbClr val="52FF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 bwMode="auto">
          <a:xfrm>
            <a:off x="7082517" y="3490446"/>
            <a:ext cx="242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 b="1">
                <a:solidFill>
                  <a:srgbClr val="E15989"/>
                </a:solidFill>
              </a:rPr>
              <a:t>Début de la donnée mesurée</a:t>
            </a:r>
            <a:endParaRPr/>
          </a:p>
        </p:txBody>
      </p:sp>
      <p:cxnSp>
        <p:nvCxnSpPr>
          <p:cNvPr id="17" name="Connecteur droit avec flèche 16"/>
          <p:cNvCxnSpPr>
            <a:cxnSpLocks/>
          </p:cNvCxnSpPr>
          <p:nvPr/>
        </p:nvCxnSpPr>
        <p:spPr bwMode="auto">
          <a:xfrm flipH="1" flipV="1">
            <a:off x="6843031" y="3361687"/>
            <a:ext cx="277584" cy="246873"/>
          </a:xfrm>
          <a:prstGeom prst="straightConnector1">
            <a:avLst/>
          </a:prstGeom>
          <a:ln w="57150">
            <a:solidFill>
              <a:srgbClr val="E159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rcRect l="0" t="0" r="8840" b="0"/>
          <a:stretch/>
        </p:blipFill>
        <p:spPr bwMode="auto">
          <a:xfrm>
            <a:off x="1044222" y="4252677"/>
            <a:ext cx="4123771" cy="237256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 bwMode="auto">
          <a:xfrm>
            <a:off x="2079998" y="6583501"/>
            <a:ext cx="2506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Deux profils sous MADDOG</a:t>
            </a:r>
            <a:endParaRPr/>
          </a:p>
        </p:txBody>
      </p:sp>
      <p:sp>
        <p:nvSpPr>
          <p:cNvPr id="20" name="Ellipse 19"/>
          <p:cNvSpPr/>
          <p:nvPr/>
        </p:nvSpPr>
        <p:spPr bwMode="auto">
          <a:xfrm>
            <a:off x="497803" y="4771158"/>
            <a:ext cx="76723" cy="76723"/>
          </a:xfrm>
          <a:prstGeom prst="ellipse">
            <a:avLst/>
          </a:prstGeom>
          <a:solidFill>
            <a:srgbClr val="52FF46"/>
          </a:solidFill>
          <a:ln>
            <a:solidFill>
              <a:srgbClr val="52FF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-2308" y="3952908"/>
            <a:ext cx="109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b="1">
                <a:solidFill>
                  <a:srgbClr val="52FF46"/>
                </a:solidFill>
              </a:rPr>
              <a:t>Tête de profil « fictive »</a:t>
            </a:r>
            <a:endParaRPr/>
          </a:p>
        </p:txBody>
      </p:sp>
      <p:cxnSp>
        <p:nvCxnSpPr>
          <p:cNvPr id="22" name="Connecteur droit avec flèche 21"/>
          <p:cNvCxnSpPr>
            <a:cxnSpLocks/>
          </p:cNvCxnSpPr>
          <p:nvPr/>
        </p:nvCxnSpPr>
        <p:spPr bwMode="auto">
          <a:xfrm>
            <a:off x="541223" y="4449775"/>
            <a:ext cx="1" cy="317805"/>
          </a:xfrm>
          <a:prstGeom prst="straightConnector1">
            <a:avLst/>
          </a:prstGeom>
          <a:ln w="38100">
            <a:solidFill>
              <a:srgbClr val="52FF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 bwMode="auto">
          <a:xfrm>
            <a:off x="938328" y="4049664"/>
            <a:ext cx="1178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000" b="1">
                <a:solidFill>
                  <a:srgbClr val="E15989"/>
                </a:solidFill>
              </a:rPr>
              <a:t>Début donnée année 1</a:t>
            </a:r>
            <a:endParaRPr/>
          </a:p>
        </p:txBody>
      </p:sp>
      <p:cxnSp>
        <p:nvCxnSpPr>
          <p:cNvPr id="26" name="Connecteur droit avec flèche 25"/>
          <p:cNvCxnSpPr>
            <a:cxnSpLocks/>
          </p:cNvCxnSpPr>
          <p:nvPr/>
        </p:nvCxnSpPr>
        <p:spPr bwMode="auto">
          <a:xfrm>
            <a:off x="1475994" y="4449775"/>
            <a:ext cx="2541" cy="317805"/>
          </a:xfrm>
          <a:prstGeom prst="straightConnector1">
            <a:avLst/>
          </a:prstGeom>
          <a:ln w="38100">
            <a:solidFill>
              <a:srgbClr val="E159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 bwMode="auto">
          <a:xfrm>
            <a:off x="5670990" y="5724038"/>
            <a:ext cx="5697199" cy="731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- Calcul possible lorsque au moins deux années sont disponibles</a:t>
            </a:r>
            <a:br>
              <a:rPr lang="fr-FR" sz="1400"/>
            </a:br>
            <a:r>
              <a:rPr lang="fr-FR" sz="1400"/>
              <a:t>- des améliorations sont en cours pour améliorer le rendu graphique des profils avec  une tête de profil fictive. </a:t>
            </a:r>
            <a:endParaRPr lang="fr-FR" sz="1400"/>
          </a:p>
        </p:txBody>
      </p:sp>
      <p:cxnSp>
        <p:nvCxnSpPr>
          <p:cNvPr id="34" name="Connecteur droit avec flèche 33"/>
          <p:cNvCxnSpPr>
            <a:cxnSpLocks/>
          </p:cNvCxnSpPr>
          <p:nvPr/>
        </p:nvCxnSpPr>
        <p:spPr bwMode="auto">
          <a:xfrm flipV="1">
            <a:off x="604430" y="4809519"/>
            <a:ext cx="383111" cy="349943"/>
          </a:xfrm>
          <a:prstGeom prst="straightConnector1">
            <a:avLst/>
          </a:prstGeom>
          <a:ln w="38100">
            <a:solidFill>
              <a:srgbClr val="E159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 bwMode="auto">
          <a:xfrm>
            <a:off x="0" y="5159462"/>
            <a:ext cx="1178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000" b="1">
                <a:solidFill>
                  <a:srgbClr val="E15989"/>
                </a:solidFill>
              </a:rPr>
              <a:t>Début donnée année 2</a:t>
            </a:r>
            <a:endParaRPr/>
          </a:p>
        </p:txBody>
      </p:sp>
      <p:sp>
        <p:nvSpPr>
          <p:cNvPr id="38" name="Forme libre 37"/>
          <p:cNvSpPr/>
          <p:nvPr/>
        </p:nvSpPr>
        <p:spPr bwMode="auto">
          <a:xfrm>
            <a:off x="975360" y="4814408"/>
            <a:ext cx="487680" cy="70012"/>
          </a:xfrm>
          <a:custGeom>
            <a:avLst/>
            <a:gdLst>
              <a:gd name="connsiteX0" fmla="*/ 487680 w 487680"/>
              <a:gd name="connsiteY0" fmla="*/ 58582 h 70012"/>
              <a:gd name="connsiteX1" fmla="*/ 457200 w 487680"/>
              <a:gd name="connsiteY1" fmla="*/ 58582 h 70012"/>
              <a:gd name="connsiteX2" fmla="*/ 449580 w 487680"/>
              <a:gd name="connsiteY2" fmla="*/ 47152 h 70012"/>
              <a:gd name="connsiteX3" fmla="*/ 392430 w 487680"/>
              <a:gd name="connsiteY3" fmla="*/ 50962 h 70012"/>
              <a:gd name="connsiteX4" fmla="*/ 354330 w 487680"/>
              <a:gd name="connsiteY4" fmla="*/ 66202 h 70012"/>
              <a:gd name="connsiteX5" fmla="*/ 297180 w 487680"/>
              <a:gd name="connsiteY5" fmla="*/ 70012 h 70012"/>
              <a:gd name="connsiteX6" fmla="*/ 274320 w 487680"/>
              <a:gd name="connsiteY6" fmla="*/ 66202 h 70012"/>
              <a:gd name="connsiteX7" fmla="*/ 259080 w 487680"/>
              <a:gd name="connsiteY7" fmla="*/ 43342 h 70012"/>
              <a:gd name="connsiteX8" fmla="*/ 251460 w 487680"/>
              <a:gd name="connsiteY8" fmla="*/ 16672 h 70012"/>
              <a:gd name="connsiteX9" fmla="*/ 236220 w 487680"/>
              <a:gd name="connsiteY9" fmla="*/ 9052 h 70012"/>
              <a:gd name="connsiteX10" fmla="*/ 198120 w 487680"/>
              <a:gd name="connsiteY10" fmla="*/ 1432 h 70012"/>
              <a:gd name="connsiteX11" fmla="*/ 152400 w 487680"/>
              <a:gd name="connsiteY11" fmla="*/ 9052 h 70012"/>
              <a:gd name="connsiteX12" fmla="*/ 140970 w 487680"/>
              <a:gd name="connsiteY12" fmla="*/ 16672 h 70012"/>
              <a:gd name="connsiteX13" fmla="*/ 118110 w 487680"/>
              <a:gd name="connsiteY13" fmla="*/ 24292 h 70012"/>
              <a:gd name="connsiteX14" fmla="*/ 95250 w 487680"/>
              <a:gd name="connsiteY14" fmla="*/ 31912 h 70012"/>
              <a:gd name="connsiteX15" fmla="*/ 83820 w 487680"/>
              <a:gd name="connsiteY15" fmla="*/ 35722 h 70012"/>
              <a:gd name="connsiteX16" fmla="*/ 57150 w 487680"/>
              <a:gd name="connsiteY16" fmla="*/ 24292 h 70012"/>
              <a:gd name="connsiteX17" fmla="*/ 34290 w 487680"/>
              <a:gd name="connsiteY17" fmla="*/ 12862 h 70012"/>
              <a:gd name="connsiteX18" fmla="*/ 0 w 487680"/>
              <a:gd name="connsiteY18" fmla="*/ 1432 h 7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7680" h="70012" fill="norm" stroke="1" extrusionOk="0">
                <a:moveTo>
                  <a:pt x="487680" y="58582"/>
                </a:moveTo>
                <a:cubicBezTo>
                  <a:pt x="477916" y="60535"/>
                  <a:pt x="466573" y="66080"/>
                  <a:pt x="457200" y="58582"/>
                </a:cubicBezTo>
                <a:cubicBezTo>
                  <a:pt x="453624" y="55721"/>
                  <a:pt x="452120" y="50962"/>
                  <a:pt x="449580" y="47152"/>
                </a:cubicBezTo>
                <a:cubicBezTo>
                  <a:pt x="430530" y="48422"/>
                  <a:pt x="411289" y="47984"/>
                  <a:pt x="392430" y="50962"/>
                </a:cubicBezTo>
                <a:cubicBezTo>
                  <a:pt x="344302" y="58561"/>
                  <a:pt x="418929" y="61895"/>
                  <a:pt x="354330" y="66202"/>
                </a:cubicBezTo>
                <a:lnTo>
                  <a:pt x="297180" y="70012"/>
                </a:lnTo>
                <a:cubicBezTo>
                  <a:pt x="289560" y="68742"/>
                  <a:pt x="280649" y="70632"/>
                  <a:pt x="274320" y="66202"/>
                </a:cubicBezTo>
                <a:cubicBezTo>
                  <a:pt x="266817" y="60950"/>
                  <a:pt x="259080" y="43342"/>
                  <a:pt x="259080" y="43342"/>
                </a:cubicBezTo>
                <a:cubicBezTo>
                  <a:pt x="259047" y="43210"/>
                  <a:pt x="253282" y="18494"/>
                  <a:pt x="251460" y="16672"/>
                </a:cubicBezTo>
                <a:cubicBezTo>
                  <a:pt x="247444" y="12656"/>
                  <a:pt x="241681" y="10612"/>
                  <a:pt x="236220" y="9052"/>
                </a:cubicBezTo>
                <a:cubicBezTo>
                  <a:pt x="223767" y="5494"/>
                  <a:pt x="198120" y="1432"/>
                  <a:pt x="198120" y="1432"/>
                </a:cubicBezTo>
                <a:cubicBezTo>
                  <a:pt x="191399" y="2272"/>
                  <a:pt x="162765" y="4610"/>
                  <a:pt x="152400" y="9052"/>
                </a:cubicBezTo>
                <a:cubicBezTo>
                  <a:pt x="148191" y="10856"/>
                  <a:pt x="145154" y="14812"/>
                  <a:pt x="140970" y="16672"/>
                </a:cubicBezTo>
                <a:cubicBezTo>
                  <a:pt x="133630" y="19934"/>
                  <a:pt x="125730" y="21752"/>
                  <a:pt x="118110" y="24292"/>
                </a:cubicBezTo>
                <a:lnTo>
                  <a:pt x="95250" y="31912"/>
                </a:lnTo>
                <a:lnTo>
                  <a:pt x="83820" y="35722"/>
                </a:lnTo>
                <a:cubicBezTo>
                  <a:pt x="52102" y="27793"/>
                  <a:pt x="83462" y="37448"/>
                  <a:pt x="57150" y="24292"/>
                </a:cubicBezTo>
                <a:cubicBezTo>
                  <a:pt x="25602" y="8518"/>
                  <a:pt x="67047" y="34700"/>
                  <a:pt x="34290" y="12862"/>
                </a:cubicBezTo>
                <a:cubicBezTo>
                  <a:pt x="21739" y="-5965"/>
                  <a:pt x="31249" y="1432"/>
                  <a:pt x="0" y="14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028517647" name="Groupe 1143829114"/>
          <p:cNvGrpSpPr/>
          <p:nvPr/>
        </p:nvGrpSpPr>
        <p:grpSpPr bwMode="auto">
          <a:xfrm flipH="0" flipV="0">
            <a:off x="10583943" y="290696"/>
            <a:ext cx="1608054" cy="522616"/>
            <a:chOff x="0" y="0"/>
            <a:chExt cx="1608054" cy="522616"/>
          </a:xfrm>
        </p:grpSpPr>
        <p:sp>
          <p:nvSpPr>
            <p:cNvPr id="1239472085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163238336" name="Picture 2" descr="Logo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  <p:sp>
        <p:nvSpPr>
          <p:cNvPr id="714490260" name="Rectangle 3"/>
          <p:cNvSpPr/>
          <p:nvPr/>
        </p:nvSpPr>
        <p:spPr bwMode="auto">
          <a:xfrm>
            <a:off x="460647" y="1025957"/>
            <a:ext cx="3641365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2.2 Notion de ligne de référence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2. Ajout de sites dans MADDOG 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 flipH="0" flipV="0">
            <a:off x="838198" y="1699084"/>
            <a:ext cx="4421889" cy="420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500">
                <a:solidFill>
                  <a:schemeClr val="bg1">
                    <a:lumMod val="50000"/>
                  </a:schemeClr>
                </a:solidFill>
              </a:rPr>
              <a:t>Ligne de référence</a:t>
            </a:r>
            <a:r>
              <a:rPr lang="fr-FR" sz="1500" b="1">
                <a:solidFill>
                  <a:schemeClr val="bg1">
                    <a:lumMod val="50000"/>
                  </a:schemeClr>
                </a:solidFill>
              </a:rPr>
              <a:t> profil (PRF)</a:t>
            </a:r>
            <a:endParaRPr lang="fr-FR" sz="150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fr-FR" sz="1500"/>
          </a:p>
          <a:p>
            <a:pPr>
              <a:defRPr/>
            </a:pPr>
            <a:endParaRPr lang="fr-FR" sz="1500"/>
          </a:p>
          <a:p>
            <a:pPr>
              <a:defRPr/>
            </a:pPr>
            <a:r>
              <a:rPr lang="fr-FR" sz="1500"/>
              <a:t>Ligne de référence </a:t>
            </a:r>
            <a:r>
              <a:rPr lang="fr-FR" sz="1500" b="1"/>
              <a:t>trait de côte (TDC) </a:t>
            </a:r>
            <a:r>
              <a:rPr lang="fr-FR" sz="1500"/>
              <a:t>:</a:t>
            </a:r>
            <a:endParaRPr/>
          </a:p>
          <a:p>
            <a:pPr>
              <a:defRPr/>
            </a:pPr>
            <a:endParaRPr lang="fr-FR" sz="1500"/>
          </a:p>
          <a:p>
            <a:pPr marL="285750" indent="-285750">
              <a:buFontTx/>
              <a:buChar char="-"/>
              <a:defRPr/>
            </a:pPr>
            <a:r>
              <a:rPr lang="fr-FR" sz="1500"/>
              <a:t>Cette ligne permet de déterminer l’emprise du site (rond orange) </a:t>
            </a:r>
            <a:r>
              <a:rPr lang="fr-FR" sz="1500" b="1"/>
              <a:t>ET</a:t>
            </a:r>
            <a:r>
              <a:rPr lang="fr-FR" sz="1500"/>
              <a:t> de générer les radiales pour le traitement du taux de recul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1500"/>
          </a:p>
          <a:p>
            <a:pPr>
              <a:defRPr/>
            </a:pPr>
            <a:r>
              <a:rPr lang="fr-FR" sz="1500"/>
              <a:t>- Traçage théorique d’une ligne :</a:t>
            </a:r>
            <a:endParaRPr/>
          </a:p>
          <a:p>
            <a:pPr>
              <a:defRPr/>
            </a:pPr>
            <a:r>
              <a:rPr lang="fr-FR" sz="1500"/>
              <a:t>          &gt; le plus possible parallèle au rivage (ou aux données de tdc si il y en a)</a:t>
            </a:r>
            <a:endParaRPr/>
          </a:p>
          <a:p>
            <a:pPr>
              <a:defRPr/>
            </a:pPr>
            <a:r>
              <a:rPr lang="fr-FR" sz="1500"/>
              <a:t>          &gt; prévoir les possibles avancées du trait de côte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1500"/>
          </a:p>
          <a:p>
            <a:pPr>
              <a:defRPr/>
            </a:pPr>
            <a:r>
              <a:rPr lang="fr-FR" sz="1500"/>
              <a:t>- Extraction des sommets (x, y)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1500"/>
          </a:p>
          <a:p>
            <a:pPr>
              <a:defRPr/>
            </a:pPr>
            <a:r>
              <a:rPr lang="fr-FR" sz="1500"/>
              <a:t>- Attention à l’ordre des identifiant, ils permettront de reproduire la ligne sur MADDOG. </a:t>
            </a:r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59369" y="1549178"/>
            <a:ext cx="6774233" cy="47904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972014" y="0"/>
            <a:ext cx="2219986" cy="1954050"/>
          </a:xfrm>
          <a:prstGeom prst="rect">
            <a:avLst/>
          </a:prstGeom>
        </p:spPr>
      </p:pic>
      <p:sp>
        <p:nvSpPr>
          <p:cNvPr id="506349945" name="Rectangle 3"/>
          <p:cNvSpPr/>
          <p:nvPr/>
        </p:nvSpPr>
        <p:spPr bwMode="auto">
          <a:xfrm>
            <a:off x="460647" y="1025957"/>
            <a:ext cx="3641365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2.2 Notion de ligne de référence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290697"/>
            <a:ext cx="11353800" cy="517377"/>
          </a:xfrm>
          <a:prstGeom prst="rect">
            <a:avLst/>
          </a:prstGeom>
          <a:solidFill>
            <a:srgbClr val="678EBC">
              <a:alpha val="2699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r-FR" sz="2000"/>
              <a:t>2. Ajout de sites dans MADDOG </a:t>
            </a:r>
            <a:endParaRPr/>
          </a:p>
        </p:txBody>
      </p:sp>
      <p:sp>
        <p:nvSpPr>
          <p:cNvPr id="4" name="Rectangle 3"/>
          <p:cNvSpPr/>
          <p:nvPr/>
        </p:nvSpPr>
        <p:spPr bwMode="auto">
          <a:xfrm>
            <a:off x="365756" y="1126377"/>
            <a:ext cx="3671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fr-FR"/>
              <a:t>2.2 Notion de ligne de référence</a:t>
            </a:r>
            <a:endParaRPr/>
          </a:p>
        </p:txBody>
      </p:sp>
      <p:sp>
        <p:nvSpPr>
          <p:cNvPr id="6" name="Rectangle 5"/>
          <p:cNvSpPr/>
          <p:nvPr/>
        </p:nvSpPr>
        <p:spPr bwMode="auto">
          <a:xfrm>
            <a:off x="838200" y="3095364"/>
            <a:ext cx="36433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500"/>
              <a:t>L’ordre des identifiants à son importance.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fr-FR" sz="1500"/>
          </a:p>
          <a:p>
            <a:pPr marL="285750" indent="-285750">
              <a:buFont typeface="Arial"/>
              <a:buChar char="•"/>
              <a:defRPr/>
            </a:pPr>
            <a:r>
              <a:rPr lang="fr-FR" sz="1500"/>
              <a:t>Commencer par les profils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fr-FR" sz="1500"/>
          </a:p>
          <a:p>
            <a:pPr marL="285750" indent="-285750">
              <a:buFont typeface="Arial"/>
              <a:buChar char="•"/>
              <a:defRPr/>
            </a:pPr>
            <a:r>
              <a:rPr lang="fr-FR" sz="1500"/>
              <a:t>toujours mettre la tête de profil en premier </a:t>
            </a:r>
            <a:endParaRPr/>
          </a:p>
          <a:p>
            <a:pPr>
              <a:defRPr/>
            </a:pPr>
            <a:endParaRPr lang="fr-FR" sz="1500" b="1"/>
          </a:p>
          <a:p>
            <a:pPr marL="285750" indent="-285750">
              <a:buFont typeface="Arial"/>
              <a:buChar char="•"/>
              <a:defRPr/>
            </a:pPr>
            <a:r>
              <a:rPr lang="fr-FR" sz="1500"/>
              <a:t>Attention à l’ordre des identifiants de la ligne de référence. </a:t>
            </a:r>
            <a:endParaRPr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rcRect l="16958" t="0" r="0" b="0"/>
          <a:stretch/>
        </p:blipFill>
        <p:spPr bwMode="auto">
          <a:xfrm>
            <a:off x="4623344" y="2841840"/>
            <a:ext cx="7210693" cy="372750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 bwMode="auto">
          <a:xfrm>
            <a:off x="838198" y="1549177"/>
            <a:ext cx="9901044" cy="1051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500"/>
              <a:t>Transmettre un fichier </a:t>
            </a:r>
            <a:r>
              <a:rPr lang="fr-FR" sz="1500" b="1"/>
              <a:t>csv séparateur point virgule </a:t>
            </a:r>
            <a:r>
              <a:rPr lang="fr-FR" sz="1500" b="0"/>
              <a:t>p</a:t>
            </a:r>
            <a:r>
              <a:rPr lang="fr-FR" sz="1500"/>
              <a:t>our chaque site avec la position des lignes de référence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1500"/>
          </a:p>
          <a:p>
            <a:pPr>
              <a:defRPr/>
            </a:pPr>
            <a:r>
              <a:rPr lang="fr-FR" sz="1500"/>
              <a:t>Le nom du fichier doit contenir le code à 6 caractères majuscule du site et le référentiel géographique utilisé. </a:t>
            </a:r>
            <a:endParaRPr/>
          </a:p>
          <a:p>
            <a:pPr>
              <a:defRPr/>
            </a:pPr>
            <a:endParaRPr lang="fr-FR"/>
          </a:p>
        </p:txBody>
      </p:sp>
      <p:grpSp>
        <p:nvGrpSpPr>
          <p:cNvPr id="1847025472" name="Groupe 1143829114"/>
          <p:cNvGrpSpPr/>
          <p:nvPr/>
        </p:nvGrpSpPr>
        <p:grpSpPr bwMode="auto">
          <a:xfrm flipH="0" flipV="0">
            <a:off x="10583943" y="290696"/>
            <a:ext cx="1608054" cy="522616"/>
            <a:chOff x="0" y="0"/>
            <a:chExt cx="1608054" cy="522616"/>
          </a:xfrm>
        </p:grpSpPr>
        <p:sp>
          <p:nvSpPr>
            <p:cNvPr id="2086416350" name="Rectangle 992697175"/>
            <p:cNvSpPr/>
            <p:nvPr/>
          </p:nvSpPr>
          <p:spPr bwMode="auto">
            <a:xfrm>
              <a:off x="0" y="0"/>
              <a:ext cx="1608054" cy="522616"/>
            </a:xfrm>
            <a:prstGeom prst="rect">
              <a:avLst/>
            </a:prstGeom>
            <a:solidFill>
              <a:srgbClr val="0E3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011127699" name="Picture 2" descr="Logo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3532" y="48921"/>
              <a:ext cx="1460984" cy="424767"/>
            </a:xfrm>
            <a:prstGeom prst="rect">
              <a:avLst/>
            </a:prstGeom>
            <a:noFill/>
          </p:spPr>
        </p:pic>
      </p:grpSp>
      <p:sp>
        <p:nvSpPr>
          <p:cNvPr id="1025969469" name=""/>
          <p:cNvSpPr txBox="1"/>
          <p:nvPr/>
        </p:nvSpPr>
        <p:spPr bwMode="auto">
          <a:xfrm flipH="0" flipV="0">
            <a:off x="9599062" y="5574802"/>
            <a:ext cx="1204331" cy="792839"/>
          </a:xfrm>
          <a:prstGeom prst="rect">
            <a:avLst/>
          </a:prstGeom>
          <a:solidFill>
            <a:schemeClr val="bg1">
              <a:lumMod val="95000"/>
            </a:schemeClr>
          </a:solidFill>
          <a:ln w="6349">
            <a:solidFill>
              <a:srgbClr val="FF0000"/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400">
                <a:solidFill>
                  <a:srgbClr val="FF0000"/>
                </a:solidFill>
              </a:rPr>
              <a:t>Bien indiquer TDC</a:t>
            </a:r>
            <a:r>
              <a:rPr sz="1400" b="1">
                <a:solidFill>
                  <a:srgbClr val="FF0000"/>
                </a:solidFill>
              </a:rPr>
              <a:t>1</a:t>
            </a:r>
            <a:endParaRPr sz="1400" b="1">
              <a:solidFill>
                <a:srgbClr val="FF0000"/>
              </a:solidFill>
            </a:endParaRPr>
          </a:p>
          <a:p>
            <a:pPr algn="ctr"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onlyoffice/8.0.0.99</Application>
  <DocSecurity>0</DocSecurity>
  <PresentationFormat>Grand écran</PresentationFormat>
  <Paragraphs>0</Paragraphs>
  <Slides>31</Slides>
  <Notes>31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Manager/>
  <Company>IUEM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Quentin Ruaud</dc:creator>
  <cp:keywords/>
  <dc:description/>
  <dc:identifier/>
  <dc:language/>
  <cp:lastModifiedBy>Ruaud Quentin</cp:lastModifiedBy>
  <cp:revision>42</cp:revision>
  <dcterms:created xsi:type="dcterms:W3CDTF">2024-03-21T12:35:46Z</dcterms:created>
  <dcterms:modified xsi:type="dcterms:W3CDTF">2024-04-16T12:38:49Z</dcterms:modified>
  <cp:category/>
  <cp:contentStatus/>
  <cp:version/>
</cp:coreProperties>
</file>