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75" d="100"/>
          <a:sy n="75" d="100"/>
        </p:scale>
        <p:origin x="114" y="228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390FCB5-B85D-1B82-819E-CF09015290FC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C59145C-9205-06C7-DD77-F7CF08CB5D7D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A838974-845D-4BC6-7296-7F5DFE53FE1B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707B8D1-141F-0C3E-E660-651DAF1E8B78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B794068-2349-1002-D8E1-6FA90B127C4B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6D99D4F-3848-291C-4187-66372537629B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D4D275-879F-E0D8-0A74-A745FE293DFF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7F4F5B3-8D23-BF14-6422-0DB7714924A7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54D2945-87D2-AC0B-829B-3408B5FCBC6A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E6C66E7-91C7-8250-C68A-BBDBC39AF542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>
              <a:defRPr/>
            </a:pPr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43950" y="695325"/>
            <a:ext cx="2628900" cy="4800600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771525" y="714375"/>
            <a:ext cx="7734300" cy="5400675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3504" y="767418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007607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007607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 bwMode="auto"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0" y="0"/>
            <a:ext cx="12192000" cy="53309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C6CE3F57-8BD7-44AE-904F-9B9ED5124AA4}" type="datetimeFigureOut">
              <a:rPr lang="fr-FR"/>
              <a:t>21/02/2024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E16B6CF9-33D7-4960-BDCE-C15AC5715F63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85000"/>
        </a:lnSpc>
        <a:spcBef>
          <a:spcPts val="0"/>
        </a:spcBef>
        <a:buNone/>
        <a:defRPr sz="5400" spc="-12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>
        <a:lnSpc>
          <a:spcPct val="85000"/>
        </a:lnSpc>
        <a:spcBef>
          <a:spcPts val="1300"/>
        </a:spcBef>
        <a:buFont typeface="Arial"/>
        <a:buChar char=" "/>
        <a:defRPr sz="24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>
        <a:lnSpc>
          <a:spcPct val="85000"/>
        </a:lnSpc>
        <a:spcBef>
          <a:spcPts val="600"/>
        </a:spcBef>
        <a:buFont typeface="Arial"/>
        <a:buChar char=" "/>
        <a:defRPr sz="24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>
        <a:lnSpc>
          <a:spcPct val="85000"/>
        </a:lnSpc>
        <a:spcBef>
          <a:spcPts val="600"/>
        </a:spcBef>
        <a:buFont typeface="Arial"/>
        <a:buChar char=" "/>
        <a:defRPr sz="2000" i="1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>
        <a:lnSpc>
          <a:spcPct val="85000"/>
        </a:lnSpc>
        <a:spcBef>
          <a:spcPts val="600"/>
        </a:spcBef>
        <a:buFont typeface="Arial"/>
        <a:buChar char=" "/>
        <a:defRPr sz="18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>
        <a:lnSpc>
          <a:spcPct val="85000"/>
        </a:lnSpc>
        <a:spcBef>
          <a:spcPts val="600"/>
        </a:spcBef>
        <a:buFont typeface="Arial"/>
        <a:buChar char=" "/>
        <a:defRPr sz="18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>
        <a:lnSpc>
          <a:spcPct val="85000"/>
        </a:lnSpc>
        <a:spcBef>
          <a:spcPts val="600"/>
        </a:spcBef>
        <a:buFont typeface="Arial"/>
        <a:buChar char=" "/>
        <a:defRPr sz="18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>
        <a:lnSpc>
          <a:spcPct val="85000"/>
        </a:lnSpc>
        <a:spcBef>
          <a:spcPts val="600"/>
        </a:spcBef>
        <a:buFont typeface="Arial"/>
        <a:buChar char=" "/>
        <a:defRPr sz="18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>
        <a:lnSpc>
          <a:spcPct val="85000"/>
        </a:lnSpc>
        <a:spcBef>
          <a:spcPts val="600"/>
        </a:spcBef>
        <a:buFont typeface="Arial"/>
        <a:buChar char=" "/>
        <a:defRPr sz="18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>
        <a:lnSpc>
          <a:spcPct val="85000"/>
        </a:lnSpc>
        <a:spcBef>
          <a:spcPts val="600"/>
        </a:spcBef>
        <a:buFont typeface="Arial"/>
        <a:buChar char=" "/>
        <a:defRPr sz="18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letg.univ-nantes.fr/" TargetMode="External"/><Relationship Id="rId4" Type="http://schemas.openxmlformats.org/officeDocument/2006/relationships/hyperlink" Target="http://www-iuem.univ-brest.fr/" TargetMode="External"/><Relationship Id="rId5" Type="http://schemas.openxmlformats.org/officeDocument/2006/relationships/hyperlink" Target="https://www-iuem.univ-brest.fr/pops/" TargetMode="External"/><Relationship Id="rId6" Type="http://schemas.openxmlformats.org/officeDocument/2006/relationships/hyperlink" Target="https://www-iuem.univ-brest.fr/pops/login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fr-FR"/>
              <a:t>Vadémécum </a:t>
            </a:r>
            <a:r>
              <a:rPr lang="fr-FR"/>
              <a:t>d’utilisation de la plateforme POPS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Février 2024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247755" y="1815989"/>
            <a:ext cx="4270026" cy="359202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81274" y="1469548"/>
            <a:ext cx="2874479" cy="130319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-3174"/>
            <a:ext cx="10772775" cy="16581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400"/>
              <a:t>Contribuer : ajouter un </a:t>
            </a:r>
            <a:r>
              <a:rPr lang="fr-FR" sz="4400"/>
              <a:t>document collaboratif</a:t>
            </a:r>
            <a:endParaRPr lang="fr-FR" sz="4400"/>
          </a:p>
        </p:txBody>
      </p:sp>
      <p:cxnSp>
        <p:nvCxnSpPr>
          <p:cNvPr id="8" name="Connecteur droit avec flèche 7"/>
          <p:cNvCxnSpPr>
            <a:cxnSpLocks/>
            <a:stCxn id="10" idx="1"/>
          </p:cNvCxnSpPr>
          <p:nvPr/>
        </p:nvCxnSpPr>
        <p:spPr bwMode="auto">
          <a:xfrm flipH="1">
            <a:off x="3315603" y="1529330"/>
            <a:ext cx="1656186" cy="1089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 bwMode="auto">
          <a:xfrm>
            <a:off x="4971789" y="1344664"/>
            <a:ext cx="49976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Cliquer et choisir le type de document ONLYOFFICE</a:t>
            </a:r>
            <a:endParaRPr lang="fr-FR" b="1"/>
          </a:p>
        </p:txBody>
      </p:sp>
      <p:cxnSp>
        <p:nvCxnSpPr>
          <p:cNvPr id="11" name="Connecteur droit avec flèche 10"/>
          <p:cNvCxnSpPr>
            <a:cxnSpLocks/>
            <a:stCxn id="21" idx="1"/>
          </p:cNvCxnSpPr>
          <p:nvPr/>
        </p:nvCxnSpPr>
        <p:spPr bwMode="auto">
          <a:xfrm flipH="1">
            <a:off x="7583424" y="3964632"/>
            <a:ext cx="1786534" cy="10584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 bwMode="auto">
          <a:xfrm>
            <a:off x="9369958" y="3641466"/>
            <a:ext cx="219353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Ne rien sélectionner puis Créer</a:t>
            </a:r>
            <a:endParaRPr lang="fr-FR" b="1"/>
          </a:p>
        </p:txBody>
      </p:sp>
      <p:sp>
        <p:nvSpPr>
          <p:cNvPr id="23" name="ZoneTexte 22"/>
          <p:cNvSpPr txBox="1"/>
          <p:nvPr/>
        </p:nvSpPr>
        <p:spPr bwMode="auto">
          <a:xfrm>
            <a:off x="1810746" y="3030729"/>
            <a:ext cx="256033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Compléter les champs</a:t>
            </a:r>
            <a:endParaRPr lang="fr-FR"/>
          </a:p>
        </p:txBody>
      </p:sp>
      <p:cxnSp>
        <p:nvCxnSpPr>
          <p:cNvPr id="25" name="Connecteur droit avec flèche 24"/>
          <p:cNvCxnSpPr>
            <a:cxnSpLocks/>
            <a:stCxn id="23" idx="3"/>
          </p:cNvCxnSpPr>
          <p:nvPr/>
        </p:nvCxnSpPr>
        <p:spPr bwMode="auto">
          <a:xfrm>
            <a:off x="4371081" y="3215395"/>
            <a:ext cx="1365255" cy="2226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 bwMode="auto">
          <a:xfrm>
            <a:off x="9308592" y="1908149"/>
            <a:ext cx="19629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 u="sng"/>
              <a:t>Attention à l’accès</a:t>
            </a:r>
            <a:endParaRPr lang="fr-FR" u="sng"/>
          </a:p>
        </p:txBody>
      </p:sp>
      <p:cxnSp>
        <p:nvCxnSpPr>
          <p:cNvPr id="28" name="Connecteur droit avec flèche 27"/>
          <p:cNvCxnSpPr>
            <a:cxnSpLocks/>
            <a:stCxn id="27" idx="1"/>
          </p:cNvCxnSpPr>
          <p:nvPr/>
        </p:nvCxnSpPr>
        <p:spPr bwMode="auto">
          <a:xfrm flipH="1">
            <a:off x="7583424" y="2092815"/>
            <a:ext cx="1725168" cy="37881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3257412" y="5510012"/>
            <a:ext cx="4525006" cy="495369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 bwMode="auto">
          <a:xfrm>
            <a:off x="152400" y="4920081"/>
            <a:ext cx="253593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Cliquer sur le document </a:t>
            </a:r>
            <a:endParaRPr lang="fr-FR" b="1"/>
          </a:p>
        </p:txBody>
      </p:sp>
      <p:cxnSp>
        <p:nvCxnSpPr>
          <p:cNvPr id="37" name="Connecteur droit avec flèche 36"/>
          <p:cNvCxnSpPr>
            <a:cxnSpLocks/>
            <a:stCxn id="36" idx="3"/>
            <a:endCxn id="35" idx="1"/>
          </p:cNvCxnSpPr>
          <p:nvPr/>
        </p:nvCxnSpPr>
        <p:spPr bwMode="auto">
          <a:xfrm>
            <a:off x="2688336" y="5104746"/>
            <a:ext cx="569076" cy="6529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Image 39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5252213" y="6163838"/>
            <a:ext cx="6019291" cy="567858"/>
          </a:xfrm>
          <a:prstGeom prst="rect">
            <a:avLst/>
          </a:prstGeom>
        </p:spPr>
      </p:pic>
      <p:cxnSp>
        <p:nvCxnSpPr>
          <p:cNvPr id="46" name="Connecteur droit avec flèche 45"/>
          <p:cNvCxnSpPr>
            <a:cxnSpLocks/>
            <a:stCxn id="23" idx="3"/>
          </p:cNvCxnSpPr>
          <p:nvPr/>
        </p:nvCxnSpPr>
        <p:spPr bwMode="auto">
          <a:xfrm flipV="1">
            <a:off x="4371081" y="2525165"/>
            <a:ext cx="1426185" cy="6902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 bwMode="auto">
          <a:xfrm>
            <a:off x="9436298" y="5536013"/>
            <a:ext cx="270520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Modifier dans ONLYOFFICE</a:t>
            </a:r>
            <a:endParaRPr lang="fr-FR" b="1"/>
          </a:p>
        </p:txBody>
      </p:sp>
      <p:cxnSp>
        <p:nvCxnSpPr>
          <p:cNvPr id="58" name="Connecteur droit avec flèche 57"/>
          <p:cNvCxnSpPr>
            <a:cxnSpLocks/>
            <a:stCxn id="57" idx="1"/>
          </p:cNvCxnSpPr>
          <p:nvPr/>
        </p:nvCxnSpPr>
        <p:spPr bwMode="auto">
          <a:xfrm flipH="1">
            <a:off x="9119616" y="5720679"/>
            <a:ext cx="316682" cy="498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0772775" cy="16581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400"/>
              <a:t>Accès et authentification</a:t>
            </a:r>
            <a:endParaRPr lang="fr-FR" sz="44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POPS est une Plateforme </a:t>
            </a:r>
            <a:r>
              <a:rPr lang="fr-FR"/>
              <a:t>cOllaborative</a:t>
            </a:r>
            <a:r>
              <a:rPr lang="fr-FR"/>
              <a:t> de gestion de Projets Scientifiques mise en œuvre par l'</a:t>
            </a:r>
            <a:r>
              <a:rPr lang="fr-FR" u="sng">
                <a:hlinkClick r:id="rId3" tooltip="http://letg.univ-nantes.fr/"/>
              </a:rPr>
              <a:t>UMR6554 LETG</a:t>
            </a:r>
            <a:r>
              <a:rPr lang="fr-FR"/>
              <a:t> du CNRS en partenariat avec l'</a:t>
            </a:r>
            <a:r>
              <a:rPr lang="fr-FR" u="sng">
                <a:hlinkClick r:id="rId4" tooltip="http://www-iuem.univ-brest.fr/"/>
              </a:rPr>
              <a:t>OSU IUEM</a:t>
            </a:r>
            <a:r>
              <a:rPr lang="fr-FR"/>
              <a:t>.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Accès : </a:t>
            </a:r>
            <a:r>
              <a:rPr lang="fr-FR" u="sng">
                <a:hlinkClick r:id="rId5" tooltip="https://www-iuem.univ-brest.fr/pops/"/>
              </a:rPr>
              <a:t>https://www-iuem.univ-brest.fr/pops/</a:t>
            </a: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Authentification avec la fédération d’identité RENATER : </a:t>
            </a:r>
            <a:r>
              <a:rPr lang="fr-FR" u="sng">
                <a:hlinkClick r:id="rId6" tooltip="https://www-iuem.univ-brest.fr/pops/login"/>
              </a:rPr>
              <a:t>https://www-iuem.univ-brest.fr/pops/login</a:t>
            </a:r>
            <a:endParaRPr lang="fr-FR"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185177" y="1333922"/>
            <a:ext cx="9821646" cy="533474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0772775" cy="16581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400"/>
              <a:t>Authentification RENATER ou CRU</a:t>
            </a:r>
            <a:endParaRPr lang="fr-FR" sz="4400"/>
          </a:p>
        </p:txBody>
      </p:sp>
      <p:cxnSp>
        <p:nvCxnSpPr>
          <p:cNvPr id="7" name="Connecteur droit avec flèche 6"/>
          <p:cNvCxnSpPr>
            <a:cxnSpLocks/>
            <a:stCxn id="8" idx="1"/>
          </p:cNvCxnSpPr>
          <p:nvPr/>
        </p:nvCxnSpPr>
        <p:spPr bwMode="auto">
          <a:xfrm flipH="1">
            <a:off x="6812283" y="2716664"/>
            <a:ext cx="1836394" cy="11191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 bwMode="auto">
          <a:xfrm>
            <a:off x="8648677" y="2393498"/>
            <a:ext cx="225554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2) Sélectionnez votre </a:t>
            </a:r>
            <a:r>
              <a:rPr lang="fr-FR" i="1"/>
              <a:t>établissement</a:t>
            </a:r>
            <a:endParaRPr lang="fr-FR" i="1"/>
          </a:p>
        </p:txBody>
      </p:sp>
      <p:sp>
        <p:nvSpPr>
          <p:cNvPr id="9" name="ZoneTexte 8"/>
          <p:cNvSpPr txBox="1"/>
          <p:nvPr/>
        </p:nvSpPr>
        <p:spPr bwMode="auto">
          <a:xfrm>
            <a:off x="138701" y="1747167"/>
            <a:ext cx="203257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1) cochez </a:t>
            </a:r>
            <a:r>
              <a:rPr lang="fr-FR"/>
              <a:t>les cases </a:t>
            </a:r>
            <a:r>
              <a:rPr lang="fr-FR"/>
              <a:t>si nécessaire</a:t>
            </a:r>
            <a:endParaRPr lang="fr-FR"/>
          </a:p>
        </p:txBody>
      </p:sp>
      <p:cxnSp>
        <p:nvCxnSpPr>
          <p:cNvPr id="12" name="Connecteur droit avec flèche 11"/>
          <p:cNvCxnSpPr>
            <a:cxnSpLocks/>
            <a:stCxn id="9" idx="2"/>
          </p:cNvCxnSpPr>
          <p:nvPr/>
        </p:nvCxnSpPr>
        <p:spPr bwMode="auto">
          <a:xfrm>
            <a:off x="1154986" y="2393498"/>
            <a:ext cx="1660133" cy="232709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 bwMode="auto">
          <a:xfrm>
            <a:off x="8659727" y="4577499"/>
            <a:ext cx="271312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2 bis) si vous </a:t>
            </a:r>
            <a:r>
              <a:rPr lang="fr-FR"/>
              <a:t>ne faites pas partie d’un établissement  </a:t>
            </a:r>
            <a:r>
              <a:rPr lang="fr-FR"/>
              <a:t>RENATER, créez </a:t>
            </a:r>
            <a:r>
              <a:rPr lang="fr-FR"/>
              <a:t>et utilisez un </a:t>
            </a:r>
            <a:r>
              <a:rPr lang="fr-FR"/>
              <a:t>compte CRU</a:t>
            </a:r>
            <a:endParaRPr lang="fr-FR"/>
          </a:p>
        </p:txBody>
      </p:sp>
      <p:cxnSp>
        <p:nvCxnSpPr>
          <p:cNvPr id="17" name="Connecteur droit avec flèche 16"/>
          <p:cNvCxnSpPr>
            <a:cxnSpLocks/>
            <a:stCxn id="16" idx="1"/>
          </p:cNvCxnSpPr>
          <p:nvPr/>
        </p:nvCxnSpPr>
        <p:spPr bwMode="auto">
          <a:xfrm flipH="1">
            <a:off x="5646421" y="5177664"/>
            <a:ext cx="3013306" cy="11316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1370"/>
            <a:ext cx="10772775" cy="16581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400"/>
              <a:t>Organisation d’un projet POPS</a:t>
            </a:r>
            <a:endParaRPr lang="fr-FR" sz="4400"/>
          </a:p>
        </p:txBody>
      </p:sp>
      <p:pic>
        <p:nvPicPr>
          <p:cNvPr id="4" name="Espace réservé du contenu 3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2785442" y="1482619"/>
            <a:ext cx="6671757" cy="5000684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 bwMode="auto">
          <a:xfrm>
            <a:off x="77056" y="1690688"/>
            <a:ext cx="233822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Frise chronologique avec accès rapide aux </a:t>
            </a:r>
            <a:r>
              <a:rPr lang="fr-FR"/>
              <a:t>documents/annonces</a:t>
            </a:r>
            <a:endParaRPr lang="fr-FR"/>
          </a:p>
        </p:txBody>
      </p:sp>
      <p:cxnSp>
        <p:nvCxnSpPr>
          <p:cNvPr id="9" name="Connecteur droit avec flèche 8"/>
          <p:cNvCxnSpPr>
            <a:cxnSpLocks/>
            <a:stCxn id="8" idx="3"/>
          </p:cNvCxnSpPr>
          <p:nvPr/>
        </p:nvCxnSpPr>
        <p:spPr bwMode="auto">
          <a:xfrm>
            <a:off x="2415283" y="2152353"/>
            <a:ext cx="1077930" cy="41107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 bwMode="auto">
          <a:xfrm>
            <a:off x="10059256" y="2152353"/>
            <a:ext cx="188017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Participants au projet</a:t>
            </a:r>
            <a:endParaRPr lang="fr-FR"/>
          </a:p>
        </p:txBody>
      </p:sp>
      <p:cxnSp>
        <p:nvCxnSpPr>
          <p:cNvPr id="15" name="Connecteur droit avec flèche 14"/>
          <p:cNvCxnSpPr>
            <a:cxnSpLocks/>
            <a:stCxn id="14" idx="1"/>
          </p:cNvCxnSpPr>
          <p:nvPr/>
        </p:nvCxnSpPr>
        <p:spPr bwMode="auto">
          <a:xfrm flipH="1">
            <a:off x="7664521" y="2475519"/>
            <a:ext cx="2394735" cy="125730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 bwMode="auto">
          <a:xfrm>
            <a:off x="252573" y="4356803"/>
            <a:ext cx="188017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Présentation du projet</a:t>
            </a:r>
            <a:endParaRPr lang="fr-FR"/>
          </a:p>
        </p:txBody>
      </p:sp>
      <p:cxnSp>
        <p:nvCxnSpPr>
          <p:cNvPr id="20" name="Connecteur droit avec flèche 19"/>
          <p:cNvCxnSpPr>
            <a:cxnSpLocks/>
            <a:stCxn id="19" idx="3"/>
          </p:cNvCxnSpPr>
          <p:nvPr/>
        </p:nvCxnSpPr>
        <p:spPr bwMode="auto">
          <a:xfrm flipV="1">
            <a:off x="2132744" y="4181581"/>
            <a:ext cx="1452937" cy="4983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 bwMode="auto">
          <a:xfrm>
            <a:off x="9776716" y="4340227"/>
            <a:ext cx="188017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Annonces</a:t>
            </a:r>
            <a:endParaRPr lang="fr-FR"/>
          </a:p>
        </p:txBody>
      </p:sp>
      <p:cxnSp>
        <p:nvCxnSpPr>
          <p:cNvPr id="23" name="Connecteur droit avec flèche 22"/>
          <p:cNvCxnSpPr>
            <a:cxnSpLocks/>
            <a:stCxn id="22" idx="1"/>
          </p:cNvCxnSpPr>
          <p:nvPr/>
        </p:nvCxnSpPr>
        <p:spPr bwMode="auto">
          <a:xfrm flipH="1">
            <a:off x="7818634" y="4524893"/>
            <a:ext cx="1958081" cy="1846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 bwMode="auto">
          <a:xfrm>
            <a:off x="9776716" y="5896025"/>
            <a:ext cx="188017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Documents</a:t>
            </a:r>
            <a:endParaRPr lang="fr-FR"/>
          </a:p>
        </p:txBody>
      </p:sp>
      <p:cxnSp>
        <p:nvCxnSpPr>
          <p:cNvPr id="38" name="Connecteur droit avec flèche 37"/>
          <p:cNvCxnSpPr>
            <a:cxnSpLocks/>
            <a:stCxn id="37" idx="1"/>
          </p:cNvCxnSpPr>
          <p:nvPr/>
        </p:nvCxnSpPr>
        <p:spPr bwMode="auto">
          <a:xfrm flipH="1" flipV="1">
            <a:off x="7582328" y="5896025"/>
            <a:ext cx="2194388" cy="1846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-1885"/>
            <a:ext cx="10772775" cy="16581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400"/>
              <a:t>Rôle des participants</a:t>
            </a:r>
            <a:endParaRPr lang="fr-FR" sz="4400"/>
          </a:p>
        </p:txBody>
      </p:sp>
      <p:pic>
        <p:nvPicPr>
          <p:cNvPr id="8" name="Espace réservé du contenu 5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3607690" y="3216613"/>
            <a:ext cx="7781925" cy="145732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 bwMode="auto">
          <a:xfrm>
            <a:off x="77056" y="1690688"/>
            <a:ext cx="353063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 u="sng"/>
              <a:t>Coordinateurs</a:t>
            </a:r>
            <a:r>
              <a:rPr lang="fr-FR"/>
              <a:t>:</a:t>
            </a:r>
            <a:endParaRPr/>
          </a:p>
          <a:p>
            <a:pPr>
              <a:defRPr/>
            </a:pPr>
            <a:r>
              <a:rPr lang="fr-FR"/>
              <a:t>-modifier le projet</a:t>
            </a:r>
            <a:endParaRPr/>
          </a:p>
          <a:p>
            <a:pPr>
              <a:defRPr/>
            </a:pPr>
            <a:r>
              <a:rPr lang="fr-FR"/>
              <a:t>-gérer les participants</a:t>
            </a:r>
            <a:endParaRPr/>
          </a:p>
          <a:p>
            <a:pPr>
              <a:defRPr/>
            </a:pPr>
            <a:r>
              <a:rPr lang="fr-FR"/>
              <a:t>-gérer les documents (suppression)</a:t>
            </a:r>
            <a:endParaRPr lang="fr-FR"/>
          </a:p>
        </p:txBody>
      </p:sp>
      <p:cxnSp>
        <p:nvCxnSpPr>
          <p:cNvPr id="10" name="Connecteur droit avec flèche 9"/>
          <p:cNvCxnSpPr>
            <a:cxnSpLocks/>
            <a:stCxn id="9" idx="2"/>
          </p:cNvCxnSpPr>
          <p:nvPr/>
        </p:nvCxnSpPr>
        <p:spPr bwMode="auto">
          <a:xfrm>
            <a:off x="1842373" y="2891017"/>
            <a:ext cx="1969339" cy="105425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 bwMode="auto">
          <a:xfrm>
            <a:off x="8628704" y="1829037"/>
            <a:ext cx="344184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 u="sng"/>
              <a:t>Contributeurs :</a:t>
            </a:r>
            <a:endParaRPr/>
          </a:p>
          <a:p>
            <a:pPr>
              <a:defRPr/>
            </a:pPr>
            <a:r>
              <a:rPr lang="fr-FR"/>
              <a:t>-ajouter/modifier des annonces</a:t>
            </a:r>
            <a:endParaRPr/>
          </a:p>
          <a:p>
            <a:pPr>
              <a:defRPr/>
            </a:pPr>
            <a:r>
              <a:rPr lang="fr-FR"/>
              <a:t>-ajouter/modifier des documents</a:t>
            </a:r>
            <a:endParaRPr lang="fr-FR"/>
          </a:p>
        </p:txBody>
      </p:sp>
      <p:cxnSp>
        <p:nvCxnSpPr>
          <p:cNvPr id="12" name="Connecteur droit avec flèche 11"/>
          <p:cNvCxnSpPr>
            <a:cxnSpLocks/>
            <a:stCxn id="11" idx="2"/>
          </p:cNvCxnSpPr>
          <p:nvPr/>
        </p:nvCxnSpPr>
        <p:spPr bwMode="auto">
          <a:xfrm flipH="1">
            <a:off x="8167955" y="2752367"/>
            <a:ext cx="2181671" cy="14292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 bwMode="auto">
          <a:xfrm>
            <a:off x="5012315" y="5538808"/>
            <a:ext cx="253919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 u="sng"/>
              <a:t>Observateurs:</a:t>
            </a:r>
            <a:endParaRPr/>
          </a:p>
          <a:p>
            <a:pPr>
              <a:defRPr/>
            </a:pPr>
            <a:r>
              <a:rPr lang="fr-FR"/>
              <a:t>Consulter les annonces et document privés</a:t>
            </a:r>
            <a:endParaRPr lang="fr-FR"/>
          </a:p>
        </p:txBody>
      </p:sp>
      <p:cxnSp>
        <p:nvCxnSpPr>
          <p:cNvPr id="14" name="Connecteur droit avec flèche 13"/>
          <p:cNvCxnSpPr>
            <a:cxnSpLocks/>
            <a:stCxn id="13" idx="0"/>
          </p:cNvCxnSpPr>
          <p:nvPr/>
        </p:nvCxnSpPr>
        <p:spPr bwMode="auto">
          <a:xfrm flipH="1" flipV="1">
            <a:off x="4808307" y="4438436"/>
            <a:ext cx="1473604" cy="11003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2563"/>
            <a:ext cx="10772775" cy="16581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400"/>
              <a:t>Catégories de document</a:t>
            </a:r>
            <a:endParaRPr lang="fr-FR" sz="4400"/>
          </a:p>
        </p:txBody>
      </p:sp>
      <p:pic>
        <p:nvPicPr>
          <p:cNvPr id="4" name="Espace réservé du contenu 3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3922638" y="2011363"/>
            <a:ext cx="4260999" cy="376713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 bwMode="auto">
          <a:xfrm>
            <a:off x="77056" y="1690688"/>
            <a:ext cx="219353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 u="sng"/>
              <a:t>Gestion de projet </a:t>
            </a:r>
            <a:r>
              <a:rPr lang="fr-FR"/>
              <a:t>: Compte-rendu, documents internes..</a:t>
            </a:r>
            <a:endParaRPr/>
          </a:p>
          <a:p>
            <a:pPr>
              <a:defRPr/>
            </a:pPr>
            <a:r>
              <a:rPr lang="fr-FR" b="1">
                <a:solidFill>
                  <a:srgbClr val="FF0000"/>
                </a:solidFill>
              </a:rPr>
              <a:t>Privé</a:t>
            </a:r>
            <a:r>
              <a:rPr lang="fr-FR" b="1"/>
              <a:t> par défaut</a:t>
            </a:r>
            <a:endParaRPr lang="fr-FR" b="1"/>
          </a:p>
        </p:txBody>
      </p:sp>
      <p:cxnSp>
        <p:nvCxnSpPr>
          <p:cNvPr id="6" name="Connecteur droit avec flèche 5"/>
          <p:cNvCxnSpPr>
            <a:cxnSpLocks/>
            <a:stCxn id="5" idx="3"/>
          </p:cNvCxnSpPr>
          <p:nvPr/>
        </p:nvCxnSpPr>
        <p:spPr bwMode="auto">
          <a:xfrm>
            <a:off x="2270589" y="2290853"/>
            <a:ext cx="1941815" cy="28511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 bwMode="auto">
          <a:xfrm>
            <a:off x="9160267" y="2575971"/>
            <a:ext cx="266528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 u="sng"/>
              <a:t>Productions</a:t>
            </a:r>
            <a:r>
              <a:rPr lang="fr-FR"/>
              <a:t> :</a:t>
            </a:r>
            <a:endParaRPr/>
          </a:p>
          <a:p>
            <a:pPr>
              <a:defRPr/>
            </a:pPr>
            <a:r>
              <a:rPr lang="fr-FR"/>
              <a:t>Livrables, présentations, publications….</a:t>
            </a:r>
            <a:endParaRPr/>
          </a:p>
          <a:p>
            <a:pPr>
              <a:defRPr/>
            </a:pPr>
            <a:r>
              <a:rPr lang="fr-FR" b="1">
                <a:solidFill>
                  <a:srgbClr val="00B050"/>
                </a:solidFill>
              </a:rPr>
              <a:t>Public</a:t>
            </a:r>
            <a:r>
              <a:rPr lang="fr-FR" b="1"/>
              <a:t> par défaut</a:t>
            </a:r>
            <a:endParaRPr lang="fr-FR" b="1"/>
          </a:p>
        </p:txBody>
      </p:sp>
      <p:cxnSp>
        <p:nvCxnSpPr>
          <p:cNvPr id="8" name="Connecteur droit avec flèche 7"/>
          <p:cNvCxnSpPr>
            <a:cxnSpLocks/>
            <a:stCxn id="7" idx="1"/>
          </p:cNvCxnSpPr>
          <p:nvPr/>
        </p:nvCxnSpPr>
        <p:spPr bwMode="auto">
          <a:xfrm flipH="1">
            <a:off x="8075489" y="3176136"/>
            <a:ext cx="1084778" cy="8924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 bwMode="auto">
          <a:xfrm>
            <a:off x="218949" y="4627385"/>
            <a:ext cx="2193533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 u="sng"/>
              <a:t>Ressources</a:t>
            </a:r>
            <a:r>
              <a:rPr lang="fr-FR"/>
              <a:t>: Bibliographie, Documentations, webographie..</a:t>
            </a:r>
            <a:endParaRPr/>
          </a:p>
          <a:p>
            <a:pPr>
              <a:defRPr/>
            </a:pPr>
            <a:r>
              <a:rPr lang="fr-FR" b="1">
                <a:solidFill>
                  <a:srgbClr val="00B050"/>
                </a:solidFill>
              </a:rPr>
              <a:t>Public</a:t>
            </a:r>
            <a:r>
              <a:rPr lang="fr-FR" b="1"/>
              <a:t> par défaut</a:t>
            </a:r>
            <a:endParaRPr lang="fr-FR" b="1"/>
          </a:p>
        </p:txBody>
      </p:sp>
      <p:cxnSp>
        <p:nvCxnSpPr>
          <p:cNvPr id="15" name="Connecteur droit avec flèche 14"/>
          <p:cNvCxnSpPr>
            <a:cxnSpLocks/>
            <a:stCxn id="14" idx="3"/>
          </p:cNvCxnSpPr>
          <p:nvPr/>
        </p:nvCxnSpPr>
        <p:spPr bwMode="auto">
          <a:xfrm>
            <a:off x="2412482" y="5366049"/>
            <a:ext cx="1481424" cy="1511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-1885"/>
            <a:ext cx="10772775" cy="16581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400"/>
              <a:t>Visibilité public / privé</a:t>
            </a:r>
            <a:endParaRPr lang="fr-FR" sz="4400"/>
          </a:p>
        </p:txBody>
      </p:sp>
      <p:graphicFrame>
        <p:nvGraphicFramePr>
          <p:cNvPr id="6" name="Espace réservé du contenu 5"/>
          <p:cNvGraphicFramePr>
            <a:graphicFrameLocks xmlns:a="http://schemas.openxmlformats.org/drawingml/2006/main" noGrp="1"/>
          </p:cNvGraphicFramePr>
          <p:nvPr>
            <p:ph sz="half" idx="1"/>
          </p:nvPr>
        </p:nvGraphicFramePr>
        <p:xfrm>
          <a:off x="6019800" y="1476304"/>
          <a:ext cx="5415336" cy="216408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1805112"/>
                <a:gridCol w="1805112"/>
                <a:gridCol w="1805112"/>
              </a:tblGrid>
              <a:tr h="532735">
                <a:tc>
                  <a:txBody>
                    <a:bodyPr/>
                    <a:p>
                      <a:pPr algn="ctr">
                        <a:defRPr/>
                      </a:pPr>
                      <a:endParaRPr lang="fr-FR"/>
                    </a:p>
                  </a:txBody>
                  <a:tcPr marL="64407" marR="64407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/>
                        <a:t>internaute</a:t>
                      </a:r>
                      <a:endParaRPr lang="fr-FR"/>
                    </a:p>
                  </a:txBody>
                  <a:tcPr marL="64407" marR="64407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/>
                        <a:t>Participants au projet</a:t>
                      </a:r>
                      <a:endParaRPr lang="fr-FR"/>
                    </a:p>
                  </a:txBody>
                  <a:tcPr marL="64407" marR="64407" anchor="ctr"/>
                </a:tc>
              </a:tr>
              <a:tr h="634209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Projet public</a:t>
                      </a:r>
                      <a:endParaRPr lang="fr-FR"/>
                    </a:p>
                  </a:txBody>
                  <a:tcPr marL="64407" marR="64407" anchor="ctr"/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fr-FR" sz="44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fr-FR" sz="44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07" marR="64407"/>
                </a:tc>
                <a:tc>
                  <a:txBody>
                    <a:bodyPr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44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/>
                    </a:p>
                  </a:txBody>
                  <a:tcPr marL="64407" marR="64407"/>
                </a:tc>
              </a:tr>
              <a:tr h="634209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Projet privé</a:t>
                      </a:r>
                      <a:endParaRPr lang="fr-FR"/>
                    </a:p>
                  </a:txBody>
                  <a:tcPr marL="64407" marR="64407" anchor="ctr"/>
                </a:tc>
                <a:tc>
                  <a:txBody>
                    <a:bodyPr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44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/>
                    </a:p>
                  </a:txBody>
                  <a:tcPr marL="64407" marR="64407"/>
                </a:tc>
                <a:tc>
                  <a:txBody>
                    <a:bodyPr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44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/>
                    </a:p>
                  </a:txBody>
                  <a:tcPr marL="64407" marR="64407"/>
                </a:tc>
              </a:tr>
            </a:tbl>
          </a:graphicData>
        </a:graphic>
      </p:graphicFrame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 bwMode="auto">
          <a:xfrm>
            <a:off x="439220" y="1690688"/>
            <a:ext cx="5181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/>
              <a:t>Un projet POPS peut-être </a:t>
            </a:r>
            <a:r>
              <a:rPr lang="fr-FR" b="1"/>
              <a:t>privé</a:t>
            </a:r>
            <a:r>
              <a:rPr lang="fr-FR"/>
              <a:t> ou </a:t>
            </a:r>
            <a:r>
              <a:rPr lang="fr-FR" b="1"/>
              <a:t>public</a:t>
            </a:r>
            <a:r>
              <a:rPr lang="fr-FR"/>
              <a:t>.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endParaRPr lang="fr-FR"/>
          </a:p>
          <a:p>
            <a:pPr marL="0" indent="0">
              <a:buNone/>
              <a:defRPr/>
            </a:pPr>
            <a:r>
              <a:rPr lang="fr-FR"/>
              <a:t>Un projet public peut avoir des documents et des annonces privés</a:t>
            </a:r>
            <a:endParaRPr/>
          </a:p>
          <a:p>
            <a:pPr>
              <a:defRPr/>
            </a:pPr>
            <a:endParaRPr lang="fr-FR"/>
          </a:p>
        </p:txBody>
      </p:sp>
      <p:graphicFrame>
        <p:nvGraphicFramePr>
          <p:cNvPr id="11" name="Espace réservé du contenu 5"/>
          <p:cNvGraphicFramePr>
            <a:graphicFrameLocks xmlns:a="http://schemas.openxmlformats.org/drawingml/2006/main"/>
          </p:cNvGraphicFramePr>
          <p:nvPr/>
        </p:nvGraphicFramePr>
        <p:xfrm>
          <a:off x="6019800" y="4135598"/>
          <a:ext cx="5415336" cy="231648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1805112"/>
                <a:gridCol w="1805112"/>
                <a:gridCol w="1805112"/>
              </a:tblGrid>
              <a:tr h="532735">
                <a:tc>
                  <a:txBody>
                    <a:bodyPr/>
                    <a:p>
                      <a:pPr algn="ctr">
                        <a:defRPr/>
                      </a:pPr>
                      <a:endParaRPr lang="fr-FR"/>
                    </a:p>
                  </a:txBody>
                  <a:tcPr marL="64407" marR="64407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/>
                        <a:t>internaute</a:t>
                      </a:r>
                      <a:endParaRPr lang="fr-FR"/>
                    </a:p>
                  </a:txBody>
                  <a:tcPr marL="64407" marR="64407" anchor="ctr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fr-FR"/>
                        <a:t>Participants au projet</a:t>
                      </a:r>
                      <a:endParaRPr lang="fr-FR"/>
                    </a:p>
                  </a:txBody>
                  <a:tcPr marL="64407" marR="64407" anchor="ctr"/>
                </a:tc>
              </a:tr>
              <a:tr h="634209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Document /annonce public</a:t>
                      </a:r>
                      <a:endParaRPr lang="fr-FR"/>
                    </a:p>
                  </a:txBody>
                  <a:tcPr marL="64407" marR="64407" anchor="ctr"/>
                </a:tc>
                <a:tc>
                  <a:txBody>
                    <a:bodyPr/>
                    <a:p>
                      <a:pPr marL="0" algn="ctr" defTabSz="914400">
                        <a:defRPr/>
                      </a:pPr>
                      <a:r>
                        <a:rPr lang="fr-FR" sz="44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fr-FR" sz="44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07" marR="64407"/>
                </a:tc>
                <a:tc>
                  <a:txBody>
                    <a:bodyPr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44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/>
                    </a:p>
                  </a:txBody>
                  <a:tcPr marL="64407" marR="64407"/>
                </a:tc>
              </a:tr>
              <a:tr h="634209">
                <a:tc>
                  <a:txBody>
                    <a:bodyPr/>
                    <a:p>
                      <a:pPr>
                        <a:defRPr/>
                      </a:pPr>
                      <a:r>
                        <a:rPr lang="fr-FR"/>
                        <a:t>Document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fr-FR"/>
                        <a:t>/annonce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fr-FR"/>
                        <a:t>privé</a:t>
                      </a:r>
                      <a:endParaRPr lang="fr-FR"/>
                    </a:p>
                  </a:txBody>
                  <a:tcPr marL="64407" marR="64407" anchor="ctr"/>
                </a:tc>
                <a:tc>
                  <a:txBody>
                    <a:bodyPr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44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/>
                    </a:p>
                  </a:txBody>
                  <a:tcPr marL="64407" marR="64407"/>
                </a:tc>
                <a:tc>
                  <a:txBody>
                    <a:bodyPr/>
                    <a:p>
                      <a:pPr marL="0" marR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44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/>
                    </a:p>
                  </a:txBody>
                  <a:tcPr marL="64407" marR="64407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1084"/>
            <a:ext cx="10772775" cy="16581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400"/>
              <a:t>Contribuer : ajouter une annonce</a:t>
            </a:r>
            <a:endParaRPr lang="fr-FR" sz="4400"/>
          </a:p>
        </p:txBody>
      </p:sp>
      <p:pic>
        <p:nvPicPr>
          <p:cNvPr id="12" name="Espace réservé du contenu 11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1384515" y="2011363"/>
            <a:ext cx="9337245" cy="376713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 bwMode="auto">
          <a:xfrm>
            <a:off x="163732" y="1323358"/>
            <a:ext cx="219353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 u="sng"/>
              <a:t>Attention à la visibilité</a:t>
            </a:r>
            <a:r>
              <a:rPr lang="fr-FR"/>
              <a:t>..</a:t>
            </a:r>
            <a:endParaRPr/>
          </a:p>
          <a:p>
            <a:pPr>
              <a:defRPr/>
            </a:pPr>
            <a:r>
              <a:rPr lang="fr-FR" b="1">
                <a:solidFill>
                  <a:srgbClr val="00B050"/>
                </a:solidFill>
              </a:rPr>
              <a:t>Publique</a:t>
            </a:r>
            <a:r>
              <a:rPr lang="fr-FR" b="1"/>
              <a:t> par défaut</a:t>
            </a:r>
            <a:endParaRPr lang="fr-FR" b="1"/>
          </a:p>
        </p:txBody>
      </p:sp>
      <p:cxnSp>
        <p:nvCxnSpPr>
          <p:cNvPr id="8" name="Connecteur droit avec flèche 7"/>
          <p:cNvCxnSpPr>
            <a:cxnSpLocks/>
            <a:stCxn id="7" idx="3"/>
          </p:cNvCxnSpPr>
          <p:nvPr/>
        </p:nvCxnSpPr>
        <p:spPr bwMode="auto">
          <a:xfrm>
            <a:off x="2357265" y="1785023"/>
            <a:ext cx="1154985" cy="6509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 bwMode="auto">
          <a:xfrm>
            <a:off x="9764729" y="1260127"/>
            <a:ext cx="219353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Date d’affichage dans la frise</a:t>
            </a:r>
            <a:endParaRPr lang="fr-FR" b="1"/>
          </a:p>
        </p:txBody>
      </p:sp>
      <p:cxnSp>
        <p:nvCxnSpPr>
          <p:cNvPr id="11" name="Connecteur droit avec flèche 10"/>
          <p:cNvCxnSpPr>
            <a:cxnSpLocks/>
            <a:stCxn id="10" idx="2"/>
          </p:cNvCxnSpPr>
          <p:nvPr/>
        </p:nvCxnSpPr>
        <p:spPr bwMode="auto">
          <a:xfrm flipH="1">
            <a:off x="6983730" y="1906458"/>
            <a:ext cx="3877766" cy="12825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 bwMode="auto">
          <a:xfrm>
            <a:off x="5180358" y="5988733"/>
            <a:ext cx="219353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Possibilité d’y joindre un fichier</a:t>
            </a:r>
            <a:endParaRPr lang="fr-FR" b="1"/>
          </a:p>
        </p:txBody>
      </p:sp>
      <p:cxnSp>
        <p:nvCxnSpPr>
          <p:cNvPr id="15" name="Connecteur droit avec flèche 14"/>
          <p:cNvCxnSpPr>
            <a:cxnSpLocks/>
            <a:stCxn id="14" idx="1"/>
          </p:cNvCxnSpPr>
          <p:nvPr/>
        </p:nvCxnSpPr>
        <p:spPr bwMode="auto">
          <a:xfrm rot="10799990" flipH="0" flipV="0">
            <a:off x="3668563" y="5587052"/>
            <a:ext cx="1511794" cy="72484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0" y="3001"/>
            <a:ext cx="10772775" cy="16581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4400"/>
              <a:t>Contribuer : ajouter un document</a:t>
            </a:r>
            <a:endParaRPr lang="fr-FR" sz="4400"/>
          </a:p>
        </p:txBody>
      </p:sp>
      <p:pic>
        <p:nvPicPr>
          <p:cNvPr id="5" name="Espace réservé du contenu 4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2003114" y="1990842"/>
            <a:ext cx="8339553" cy="400192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 bwMode="auto">
          <a:xfrm>
            <a:off x="5531058" y="1984289"/>
            <a:ext cx="413110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 u="sng"/>
              <a:t>Attention à </a:t>
            </a:r>
            <a:r>
              <a:rPr lang="fr-FR" u="sng"/>
              <a:t>l’accès</a:t>
            </a:r>
            <a:r>
              <a:rPr lang="fr-FR"/>
              <a:t>..</a:t>
            </a:r>
            <a:endParaRPr lang="fr-FR"/>
          </a:p>
          <a:p>
            <a:pPr>
              <a:defRPr/>
            </a:pPr>
            <a:r>
              <a:rPr lang="fr-FR" b="1">
                <a:solidFill>
                  <a:srgbClr val="00B050"/>
                </a:solidFill>
              </a:rPr>
              <a:t>Public/</a:t>
            </a:r>
            <a:r>
              <a:rPr lang="fr-FR" b="1">
                <a:solidFill>
                  <a:srgbClr val="FF0000"/>
                </a:solidFill>
              </a:rPr>
              <a:t>Privé</a:t>
            </a:r>
            <a:r>
              <a:rPr lang="fr-FR" b="1"/>
              <a:t> en fonction de la catégorie</a:t>
            </a:r>
            <a:endParaRPr lang="fr-FR" b="1"/>
          </a:p>
        </p:txBody>
      </p:sp>
      <p:cxnSp>
        <p:nvCxnSpPr>
          <p:cNvPr id="8" name="Connecteur droit avec flèche 7"/>
          <p:cNvCxnSpPr>
            <a:cxnSpLocks/>
            <a:stCxn id="7" idx="1"/>
          </p:cNvCxnSpPr>
          <p:nvPr/>
        </p:nvCxnSpPr>
        <p:spPr bwMode="auto">
          <a:xfrm flipH="1">
            <a:off x="4517138" y="2307454"/>
            <a:ext cx="1013920" cy="30956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 bwMode="auto">
          <a:xfrm>
            <a:off x="4925192" y="1503887"/>
            <a:ext cx="219353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Choix de la catégorie</a:t>
            </a:r>
            <a:endParaRPr lang="fr-FR" b="1"/>
          </a:p>
        </p:txBody>
      </p:sp>
      <p:cxnSp>
        <p:nvCxnSpPr>
          <p:cNvPr id="11" name="Connecteur droit avec flèche 10"/>
          <p:cNvCxnSpPr>
            <a:cxnSpLocks/>
            <a:stCxn id="10" idx="1"/>
          </p:cNvCxnSpPr>
          <p:nvPr/>
        </p:nvCxnSpPr>
        <p:spPr bwMode="auto">
          <a:xfrm flipH="1">
            <a:off x="4173239" y="1688553"/>
            <a:ext cx="751953" cy="4185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 bwMode="auto">
          <a:xfrm>
            <a:off x="6766560" y="3023040"/>
            <a:ext cx="533810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Activer la recherche </a:t>
            </a:r>
            <a:endParaRPr lang="fr-FR"/>
          </a:p>
          <a:p>
            <a:pPr>
              <a:defRPr/>
            </a:pPr>
            <a:r>
              <a:rPr lang="fr-FR"/>
              <a:t>- </a:t>
            </a:r>
            <a:r>
              <a:rPr lang="fr-FR" b="1"/>
              <a:t>sur </a:t>
            </a:r>
            <a:r>
              <a:rPr lang="fr-FR" b="1"/>
              <a:t>HAL (via l’API) pour la </a:t>
            </a:r>
            <a:r>
              <a:rPr lang="fr-FR" b="1"/>
              <a:t>bibliographie</a:t>
            </a:r>
            <a:endParaRPr/>
          </a:p>
          <a:p>
            <a:pPr>
              <a:defRPr/>
            </a:pPr>
            <a:r>
              <a:rPr lang="fr-FR" b="1"/>
              <a:t>- sur DATACITE (via l’API) pour les données avec DOI</a:t>
            </a:r>
            <a:endParaRPr lang="fr-FR" b="1"/>
          </a:p>
        </p:txBody>
      </p:sp>
      <p:cxnSp>
        <p:nvCxnSpPr>
          <p:cNvPr id="15" name="Connecteur droit avec flèche 14"/>
          <p:cNvCxnSpPr>
            <a:cxnSpLocks/>
            <a:stCxn id="14" idx="1"/>
          </p:cNvCxnSpPr>
          <p:nvPr/>
        </p:nvCxnSpPr>
        <p:spPr bwMode="auto">
          <a:xfrm flipH="1">
            <a:off x="5102352" y="3484705"/>
            <a:ext cx="1664208" cy="7535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 bwMode="auto">
          <a:xfrm>
            <a:off x="7620406" y="6197948"/>
            <a:ext cx="219353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/>
              <a:t>Fichier(s) et/ou URL</a:t>
            </a:r>
            <a:endParaRPr lang="fr-FR" b="1"/>
          </a:p>
        </p:txBody>
      </p:sp>
      <p:cxnSp>
        <p:nvCxnSpPr>
          <p:cNvPr id="22" name="Connecteur droit avec flèche 21"/>
          <p:cNvCxnSpPr>
            <a:cxnSpLocks/>
            <a:stCxn id="21" idx="1"/>
          </p:cNvCxnSpPr>
          <p:nvPr/>
        </p:nvCxnSpPr>
        <p:spPr bwMode="auto">
          <a:xfrm flipH="1" flipV="1">
            <a:off x="4517138" y="5780054"/>
            <a:ext cx="3103268" cy="6025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 bwMode="auto">
          <a:xfrm flipH="0" flipV="0">
            <a:off x="60315" y="3112819"/>
            <a:ext cx="2561054" cy="914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/>
              <a:t>Cocher pour désactiver l’envoi d’une notification</a:t>
            </a:r>
            <a:endParaRPr lang="fr-FR" b="1"/>
          </a:p>
        </p:txBody>
      </p:sp>
      <p:cxnSp>
        <p:nvCxnSpPr>
          <p:cNvPr id="25" name="Connecteur droit avec flèche 24"/>
          <p:cNvCxnSpPr>
            <a:cxnSpLocks/>
            <a:stCxn id="23" idx="3"/>
          </p:cNvCxnSpPr>
          <p:nvPr/>
        </p:nvCxnSpPr>
        <p:spPr bwMode="auto">
          <a:xfrm rot="0" flipH="0" flipV="1">
            <a:off x="2620650" y="3166814"/>
            <a:ext cx="352189" cy="41609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/>
        <a:ea typeface="Arial"/>
        <a:cs typeface="Arial"/>
      </a:majorFont>
      <a:minorFont>
        <a:latin typeface="Calibri Light"/>
        <a:ea typeface="Arial"/>
        <a:cs typeface="Arial"/>
      </a:minorFont>
    </a:fontScheme>
    <a:fmtScheme name="Métropolitain">
      <a:fillStyleLst>
        <a:solidFill>
          <a:schemeClr val="phClr"/>
        </a:solidFill>
        <a:gradFill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">
      <a:majorFont>
        <a:latin typeface="Calibri Light"/>
        <a:ea typeface="Arial"/>
        <a:cs typeface="Arial"/>
      </a:majorFont>
      <a:minorFont>
        <a:latin typeface="Calibri Light"/>
        <a:ea typeface="Arial"/>
        <a:cs typeface="Arial"/>
      </a:minorFont>
    </a:fontScheme>
    <a:fmtScheme name="Métropolitain">
      <a:fillStyleLst>
        <a:solidFill>
          <a:schemeClr val="phClr"/>
        </a:solidFill>
        <a:gradFill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Métropolitain</Template>
  <TotalTime>0</TotalTime>
  <Words>0</Words>
  <Application>onlyoffice/8.0.0.99</Application>
  <DocSecurity>0</DocSecurity>
  <PresentationFormat>Grand écran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>IUEM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Tutoriel d’utilisation de la plateforme POPS</dc:title>
  <dc:subject/>
  <dc:creator>rouan</dc:creator>
  <cp:keywords/>
  <dc:description/>
  <dc:identifier/>
  <dc:language/>
  <cp:lastModifiedBy>Rouan Mathias</cp:lastModifiedBy>
  <cp:revision>22</cp:revision>
  <dcterms:created xsi:type="dcterms:W3CDTF">2021-10-05T13:51:17Z</dcterms:created>
  <dcterms:modified xsi:type="dcterms:W3CDTF">2024-02-21T15:53:57Z</dcterms:modified>
  <cp:category/>
  <cp:contentStatus/>
  <cp:version/>
</cp:coreProperties>
</file>