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5" r:id="rId3"/>
    <p:sldId id="257" r:id="rId4"/>
    <p:sldId id="266" r:id="rId5"/>
    <p:sldId id="268" r:id="rId6"/>
    <p:sldId id="267" r:id="rId7"/>
    <p:sldId id="271" r:id="rId8"/>
    <p:sldId id="269" r:id="rId9"/>
    <p:sldId id="270" r:id="rId10"/>
    <p:sldId id="261" r:id="rId11"/>
    <p:sldId id="263" r:id="rId12"/>
    <p:sldId id="264" r:id="rId13"/>
    <p:sldId id="262" r:id="rId14"/>
    <p:sldId id="280" r:id="rId15"/>
    <p:sldId id="258" r:id="rId16"/>
    <p:sldId id="259" r:id="rId17"/>
    <p:sldId id="274" r:id="rId18"/>
    <p:sldId id="260" r:id="rId19"/>
    <p:sldId id="272" r:id="rId20"/>
    <p:sldId id="273" r:id="rId21"/>
    <p:sldId id="275" r:id="rId22"/>
    <p:sldId id="277" r:id="rId23"/>
    <p:sldId id="278" r:id="rId24"/>
    <p:sldId id="276" r:id="rId25"/>
    <p:sldId id="279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2427F-5791-4B94-ABFB-16748C7F79E3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0AE67-64DA-4354-A450-D94D6E3BA2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936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FE314-2CAB-4ACE-842A-9D2BD375C5A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34ED6-B1DC-4B94-A1C5-5C1B10032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827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 créer un observatoire dans le Morbihan </a:t>
            </a:r>
            <a:r>
              <a:rPr lang="fr-FR" dirty="0">
                <a:sym typeface="Wingdings" panose="05000000000000000000" pitchFamily="2" charset="2"/>
              </a:rPr>
              <a:t> contexte: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34ED6-B1DC-4B94-A1C5-5C1B1003299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86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34ED6-B1DC-4B94-A1C5-5C1B1003299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23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34ED6-B1DC-4B94-A1C5-5C1B1003299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57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90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03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4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1500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30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912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014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39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86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87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57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45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6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17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31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16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87983A3-A753-459B-8773-BACD79DC2339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869FF-D051-4D60-AC4D-11C4C951E4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059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0.jpeg"/><Relationship Id="rId5" Type="http://schemas.openxmlformats.org/officeDocument/2006/relationships/image" Target="../media/image44.jpg"/><Relationship Id="rId10" Type="http://schemas.openxmlformats.org/officeDocument/2006/relationships/image" Target="../media/image48.tiff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12" Type="http://schemas.openxmlformats.org/officeDocument/2006/relationships/image" Target="../media/image3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sv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38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24BF4A-8586-40B8-A703-7E03F0B6854C}"/>
              </a:ext>
            </a:extLst>
          </p:cNvPr>
          <p:cNvSpPr/>
          <p:nvPr/>
        </p:nvSpPr>
        <p:spPr>
          <a:xfrm>
            <a:off x="4223" y="5683988"/>
            <a:ext cx="12187777" cy="11740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D5129F-0874-4BAC-B5AC-CE01EBBCE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089991"/>
            <a:ext cx="8825658" cy="3329581"/>
          </a:xfrm>
        </p:spPr>
        <p:txBody>
          <a:bodyPr/>
          <a:lstStyle/>
          <a:p>
            <a:pPr algn="ctr"/>
            <a:r>
              <a:rPr lang="fr-FR" sz="5400" dirty="0" smtClean="0"/>
              <a:t>L’Observatoire Citoyen du Littoral Morbihannais</a:t>
            </a:r>
            <a:br>
              <a:rPr lang="fr-FR" sz="5400" dirty="0" smtClean="0"/>
            </a:br>
            <a:r>
              <a:rPr lang="fr-FR" sz="5400" dirty="0" smtClean="0"/>
              <a:t>-</a:t>
            </a:r>
            <a:br>
              <a:rPr lang="fr-FR" sz="5400" dirty="0" smtClean="0"/>
            </a:br>
            <a:r>
              <a:rPr lang="fr-FR" sz="5400" dirty="0" smtClean="0"/>
              <a:t>Présentation et Résultats</a:t>
            </a:r>
            <a:endParaRPr lang="fr-FR" sz="5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946A1D-B86B-4B8F-BD0F-81EA6BA562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71" y="5832787"/>
            <a:ext cx="1303490" cy="9294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23FF39-0E14-454B-90B2-C7092A37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17" y="5887246"/>
            <a:ext cx="875039" cy="8750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11918C-0B16-4177-BE55-D267588FC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29288" r="21611" b="29553"/>
          <a:stretch/>
        </p:blipFill>
        <p:spPr>
          <a:xfrm>
            <a:off x="6720370" y="5739419"/>
            <a:ext cx="1333835" cy="9802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82B30CD-6762-465C-980A-772D2A441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7" y="5887247"/>
            <a:ext cx="1236165" cy="8750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1921B7-A06B-40D3-8F61-DEE19E8A42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78" y="5740033"/>
            <a:ext cx="1505611" cy="10665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ABD69D8-BEC2-45DB-B701-E159190547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73" y="5764198"/>
            <a:ext cx="1592282" cy="9554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51E8D4C-E198-4E2B-A27A-81A822E410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10" y="1"/>
            <a:ext cx="1759889" cy="211081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1393677-B44D-4ED7-8DAE-30CAC842E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86" y="6121675"/>
            <a:ext cx="1795275" cy="447819"/>
          </a:xfrm>
          <a:prstGeom prst="rect">
            <a:avLst/>
          </a:prstGeom>
        </p:spPr>
      </p:pic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fr-FR" dirty="0" smtClean="0"/>
              <a:t>Intervention du 06 décembre 2017 à la salle Grain de sel de la commune de Séné _ Les deuxième rencontres sur les sciences participatives et la dynamique du littoral Morbihannais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8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lèche : gauche 36">
            <a:extLst>
              <a:ext uri="{FF2B5EF4-FFF2-40B4-BE49-F238E27FC236}">
                <a16:creationId xmlns:a16="http://schemas.microsoft.com/office/drawing/2014/main" id="{38171B30-2343-4F13-920E-F2D6EBB33420}"/>
              </a:ext>
            </a:extLst>
          </p:cNvPr>
          <p:cNvSpPr/>
          <p:nvPr/>
        </p:nvSpPr>
        <p:spPr>
          <a:xfrm>
            <a:off x="5301863" y="4453457"/>
            <a:ext cx="4773660" cy="1302149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EBAE25-0447-463E-9795-0158F37AB56C}"/>
              </a:ext>
            </a:extLst>
          </p:cNvPr>
          <p:cNvSpPr/>
          <p:nvPr/>
        </p:nvSpPr>
        <p:spPr>
          <a:xfrm>
            <a:off x="9915182" y="3647922"/>
            <a:ext cx="676618" cy="179430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AA8345-189B-4884-8324-CB32799B7131}"/>
              </a:ext>
            </a:extLst>
          </p:cNvPr>
          <p:cNvSpPr/>
          <p:nvPr/>
        </p:nvSpPr>
        <p:spPr>
          <a:xfrm>
            <a:off x="216029" y="1633222"/>
            <a:ext cx="10375771" cy="56814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CAD4D1-9A08-40DE-897E-9A59C41A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037" y="182225"/>
            <a:ext cx="9404723" cy="860693"/>
          </a:xfrm>
        </p:spPr>
        <p:txBody>
          <a:bodyPr/>
          <a:lstStyle/>
          <a:p>
            <a:r>
              <a:rPr lang="fr-FR" dirty="0"/>
              <a:t>La génèse de l’OCLM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722FE7-908D-4865-8A17-438A0C14DF6E}"/>
              </a:ext>
            </a:extLst>
          </p:cNvPr>
          <p:cNvSpPr txBox="1"/>
          <p:nvPr/>
        </p:nvSpPr>
        <p:spPr>
          <a:xfrm>
            <a:off x="1529077" y="1184411"/>
            <a:ext cx="96427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8647A5-0E84-448B-96B0-1A3EF158D0D1}"/>
              </a:ext>
            </a:extLst>
          </p:cNvPr>
          <p:cNvSpPr txBox="1"/>
          <p:nvPr/>
        </p:nvSpPr>
        <p:spPr>
          <a:xfrm>
            <a:off x="216028" y="2191575"/>
            <a:ext cx="3575510" cy="138499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Sarzeau (plage de Penvins)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Partenariat avec </a:t>
            </a:r>
            <a:r>
              <a:rPr lang="fr-FR" sz="1600" b="1" dirty="0">
                <a:solidFill>
                  <a:schemeClr val="bg1"/>
                </a:solidFill>
              </a:rPr>
              <a:t>RIEM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Mise en place des AlgoBox</a:t>
            </a:r>
            <a:r>
              <a:rPr 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®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Création de protocoles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Recrutement de bénévoles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B64A20-B7F9-458D-B090-1E102513C991}"/>
              </a:ext>
            </a:extLst>
          </p:cNvPr>
          <p:cNvSpPr txBox="1"/>
          <p:nvPr/>
        </p:nvSpPr>
        <p:spPr>
          <a:xfrm>
            <a:off x="3908359" y="2201372"/>
            <a:ext cx="4226635" cy="169277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Sarzeau (plage de </a:t>
            </a:r>
            <a:r>
              <a:rPr 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Penvins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Résultats et valorisations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Propositions d’aménagements</a:t>
            </a:r>
            <a:endParaRPr lang="fr-FR" sz="1600" b="1" dirty="0">
              <a:solidFill>
                <a:schemeClr val="bg1"/>
              </a:solidFill>
            </a:endParaRPr>
          </a:p>
          <a:p>
            <a:pPr algn="ctr"/>
            <a:r>
              <a:rPr 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Arzon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(plage de </a:t>
            </a:r>
            <a:r>
              <a:rPr 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Kerjouanno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Partenariat avec </a:t>
            </a:r>
            <a:r>
              <a:rPr lang="fr-FR" sz="1600" b="1" dirty="0">
                <a:solidFill>
                  <a:schemeClr val="bg1"/>
                </a:solidFill>
              </a:rPr>
              <a:t>le CD56 (ENS)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Propositions d’aménagements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F8A98F-E242-4ADE-91B2-70142C6BB4FB}"/>
              </a:ext>
            </a:extLst>
          </p:cNvPr>
          <p:cNvSpPr txBox="1"/>
          <p:nvPr/>
        </p:nvSpPr>
        <p:spPr>
          <a:xfrm>
            <a:off x="5539537" y="1210953"/>
            <a:ext cx="96427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E3939CA-9064-439F-9B82-8EAB4BB6574A}"/>
              </a:ext>
            </a:extLst>
          </p:cNvPr>
          <p:cNvSpPr txBox="1"/>
          <p:nvPr/>
        </p:nvSpPr>
        <p:spPr>
          <a:xfrm>
            <a:off x="9717894" y="1198248"/>
            <a:ext cx="96427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4C0B975-CE8D-4858-B429-038E2788FFD5}"/>
              </a:ext>
            </a:extLst>
          </p:cNvPr>
          <p:cNvSpPr txBox="1"/>
          <p:nvPr/>
        </p:nvSpPr>
        <p:spPr>
          <a:xfrm>
            <a:off x="8213563" y="2201372"/>
            <a:ext cx="3928684" cy="144655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Sarzeau (plage de </a:t>
            </a:r>
            <a:r>
              <a:rPr 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Penvins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Arzon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(plage de </a:t>
            </a:r>
            <a:r>
              <a:rPr lang="fr-F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Kerjouanno</a:t>
            </a:r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</a:rPr>
              <a:t>Mise en place d’</a:t>
            </a:r>
            <a:r>
              <a:rPr lang="fr-FR" sz="1600" dirty="0" err="1">
                <a:solidFill>
                  <a:schemeClr val="bg1"/>
                </a:solidFill>
              </a:rPr>
              <a:t>AlgoBox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Création des protocoles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cs typeface="Calibri" panose="020F0502020204030204" pitchFamily="34" charset="0"/>
              </a:rPr>
              <a:t>Recrutement des bénévoles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20" name="Picture 7" descr="http://www.sarzeau.fr/fileadmin/templates/img/logo.jpg">
            <a:extLst>
              <a:ext uri="{FF2B5EF4-FFF2-40B4-BE49-F238E27FC236}">
                <a16:creationId xmlns:a16="http://schemas.microsoft.com/office/drawing/2014/main" id="{3ABF880C-E0B5-4E51-8DC3-5C65C3C5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10808" y="1694852"/>
            <a:ext cx="740520" cy="458267"/>
          </a:xfrm>
          <a:prstGeom prst="rect">
            <a:avLst/>
          </a:prstGeom>
          <a:noFill/>
        </p:spPr>
      </p:pic>
      <p:pic>
        <p:nvPicPr>
          <p:cNvPr id="21" name="Picture 2" descr="C:\Users\Julia\Desktop\logo-riem-web.jpg">
            <a:extLst>
              <a:ext uri="{FF2B5EF4-FFF2-40B4-BE49-F238E27FC236}">
                <a16:creationId xmlns:a16="http://schemas.microsoft.com/office/drawing/2014/main" id="{E0CC2338-0CDC-4138-A68A-3C1ABA79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64674" y="1653566"/>
            <a:ext cx="537727" cy="537727"/>
          </a:xfrm>
          <a:prstGeom prst="rect">
            <a:avLst/>
          </a:prstGeom>
          <a:noFill/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3346682-1E20-4AF8-971B-D1A72F6C5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749" y="1662689"/>
            <a:ext cx="657711" cy="56083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BD7066-E9F0-4B15-9D21-87031EB0F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916" y="1729885"/>
            <a:ext cx="823793" cy="3882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70AB850-8F4B-4BD0-835A-E6EC3A23BB82}"/>
              </a:ext>
            </a:extLst>
          </p:cNvPr>
          <p:cNvSpPr txBox="1"/>
          <p:nvPr/>
        </p:nvSpPr>
        <p:spPr>
          <a:xfrm>
            <a:off x="9717894" y="4899187"/>
            <a:ext cx="96427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66834D-6EBF-46D3-9B7D-AD1AE44CBA7A}"/>
              </a:ext>
            </a:extLst>
          </p:cNvPr>
          <p:cNvSpPr txBox="1"/>
          <p:nvPr/>
        </p:nvSpPr>
        <p:spPr>
          <a:xfrm>
            <a:off x="8375661" y="5442228"/>
            <a:ext cx="3575510" cy="141577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Sarzeau (plage de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Penvins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Arzon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(plage de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Kerjouanno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Suivis participatifs des aménagements</a:t>
            </a:r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Île de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Boëde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Plage de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Kervilhen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0F8C862-88D6-4C45-90F1-F42965EC4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429" y="1702984"/>
            <a:ext cx="756125" cy="45372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2376CB6-A7B8-4ECB-A3AC-D668C1B54B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918"/>
          <a:stretch/>
        </p:blipFill>
        <p:spPr>
          <a:xfrm>
            <a:off x="3145242" y="1676182"/>
            <a:ext cx="895541" cy="49560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614856D-E7B3-4EFC-AA9A-740B9A5D67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6862" r="22248" b="27873"/>
          <a:stretch/>
        </p:blipFill>
        <p:spPr>
          <a:xfrm>
            <a:off x="9915183" y="3890820"/>
            <a:ext cx="676618" cy="57848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2B3AE73-CDBB-4D86-A724-1EA81C1D50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46" y="4772796"/>
            <a:ext cx="900800" cy="642346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88A13F82-AF92-41BA-A15D-626A01DF069E}"/>
              </a:ext>
            </a:extLst>
          </p:cNvPr>
          <p:cNvGrpSpPr/>
          <p:nvPr/>
        </p:nvGrpSpPr>
        <p:grpSpPr>
          <a:xfrm>
            <a:off x="-26638" y="3909488"/>
            <a:ext cx="4971522" cy="2948512"/>
            <a:chOff x="3641608" y="1128363"/>
            <a:chExt cx="8429624" cy="5723824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D983715B-E445-4D9D-A182-BDA5E6EAA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099" y="1128363"/>
              <a:ext cx="8094133" cy="5723824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8C32BE8-000C-461E-A44B-A2830F921D16}"/>
                </a:ext>
              </a:extLst>
            </p:cNvPr>
            <p:cNvSpPr txBox="1"/>
            <p:nvPr/>
          </p:nvSpPr>
          <p:spPr>
            <a:xfrm>
              <a:off x="3934689" y="2856848"/>
              <a:ext cx="3026016" cy="71696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b="1" dirty="0"/>
                <a:t>Trinité-Sur-Mer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C08AD9A-DB2C-492E-922C-06B97A0B66E7}"/>
                </a:ext>
              </a:extLst>
            </p:cNvPr>
            <p:cNvSpPr txBox="1"/>
            <p:nvPr/>
          </p:nvSpPr>
          <p:spPr>
            <a:xfrm>
              <a:off x="3641608" y="3922647"/>
              <a:ext cx="2527313" cy="71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FFFF00"/>
                  </a:solidFill>
                </a:rPr>
                <a:t>Kervilhen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37BC493-B4FB-4301-9A35-3DF25C0665B2}"/>
                </a:ext>
              </a:extLst>
            </p:cNvPr>
            <p:cNvSpPr txBox="1"/>
            <p:nvPr/>
          </p:nvSpPr>
          <p:spPr>
            <a:xfrm>
              <a:off x="7182555" y="5600889"/>
              <a:ext cx="2933084" cy="71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FFFF00"/>
                  </a:solidFill>
                </a:rPr>
                <a:t>Kerjouanno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C003CC9-136A-4A0E-9E72-A93FF3E732E1}"/>
                </a:ext>
              </a:extLst>
            </p:cNvPr>
            <p:cNvSpPr txBox="1"/>
            <p:nvPr/>
          </p:nvSpPr>
          <p:spPr>
            <a:xfrm>
              <a:off x="7351238" y="4695249"/>
              <a:ext cx="1853724" cy="71696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/>
                <a:t>Arzon</a:t>
              </a:r>
              <a:endParaRPr lang="fr-FR" b="1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B7B9DE4-9859-4E4E-9E1B-0DC585711B3A}"/>
                </a:ext>
              </a:extLst>
            </p:cNvPr>
            <p:cNvSpPr txBox="1"/>
            <p:nvPr/>
          </p:nvSpPr>
          <p:spPr>
            <a:xfrm>
              <a:off x="10246260" y="2148640"/>
              <a:ext cx="1641739" cy="71696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Séné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6D5ABB1-40F5-437A-A61E-6BE753440E63}"/>
                </a:ext>
              </a:extLst>
            </p:cNvPr>
            <p:cNvSpPr txBox="1"/>
            <p:nvPr/>
          </p:nvSpPr>
          <p:spPr>
            <a:xfrm>
              <a:off x="9204964" y="3238272"/>
              <a:ext cx="2795127" cy="716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FF00"/>
                  </a:solidFill>
                </a:rPr>
                <a:t>Île de </a:t>
              </a:r>
              <a:r>
                <a:rPr lang="fr-FR" b="1" dirty="0" err="1">
                  <a:solidFill>
                    <a:srgbClr val="FFFF00"/>
                  </a:solidFill>
                </a:rPr>
                <a:t>Boëde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1C8F800C-22F9-4A9A-81EF-B5D5EAD079BC}"/>
              </a:ext>
            </a:extLst>
          </p:cNvPr>
          <p:cNvSpPr txBox="1"/>
          <p:nvPr/>
        </p:nvSpPr>
        <p:spPr>
          <a:xfrm>
            <a:off x="6550316" y="4904157"/>
            <a:ext cx="113837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2018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8BD96DDC-8166-4AD8-99D8-05AEC218C26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" y="61827"/>
            <a:ext cx="822136" cy="986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22D55-C285-45F6-9339-744D77BB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092" y="131654"/>
            <a:ext cx="9404723" cy="1400530"/>
          </a:xfrm>
        </p:spPr>
        <p:txBody>
          <a:bodyPr/>
          <a:lstStyle/>
          <a:p>
            <a:r>
              <a:rPr lang="fr-FR" dirty="0"/>
              <a:t>Une collaboration entre différentes structures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BA6D16-803A-42BB-8219-6E1BE6AAAB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" y="61827"/>
            <a:ext cx="822136" cy="986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17029EF-CA6A-4828-9650-B9D1D69180E8}"/>
              </a:ext>
            </a:extLst>
          </p:cNvPr>
          <p:cNvCxnSpPr/>
          <p:nvPr/>
        </p:nvCxnSpPr>
        <p:spPr>
          <a:xfrm>
            <a:off x="7166808" y="3611240"/>
            <a:ext cx="603988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ctangle à coins arrondis 4">
            <a:extLst>
              <a:ext uri="{FF2B5EF4-FFF2-40B4-BE49-F238E27FC236}">
                <a16:creationId xmlns:a16="http://schemas.microsoft.com/office/drawing/2014/main" id="{3523E091-1167-4DCC-84A5-001FB1FBA639}"/>
              </a:ext>
            </a:extLst>
          </p:cNvPr>
          <p:cNvSpPr/>
          <p:nvPr/>
        </p:nvSpPr>
        <p:spPr>
          <a:xfrm>
            <a:off x="1333097" y="1893131"/>
            <a:ext cx="1674796" cy="539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Partenaire associatif</a:t>
            </a:r>
          </a:p>
        </p:txBody>
      </p:sp>
      <p:sp>
        <p:nvSpPr>
          <p:cNvPr id="10" name="Rectangle à coins arrondis 5">
            <a:extLst>
              <a:ext uri="{FF2B5EF4-FFF2-40B4-BE49-F238E27FC236}">
                <a16:creationId xmlns:a16="http://schemas.microsoft.com/office/drawing/2014/main" id="{B341A9BD-1D66-4A51-8EB1-AB60021FDEC0}"/>
              </a:ext>
            </a:extLst>
          </p:cNvPr>
          <p:cNvSpPr/>
          <p:nvPr/>
        </p:nvSpPr>
        <p:spPr>
          <a:xfrm>
            <a:off x="4813432" y="1825754"/>
            <a:ext cx="1674796" cy="5390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Organisme fédérateur</a:t>
            </a:r>
          </a:p>
        </p:txBody>
      </p:sp>
      <p:sp>
        <p:nvSpPr>
          <p:cNvPr id="11" name="Rectangle à coins arrondis 6">
            <a:extLst>
              <a:ext uri="{FF2B5EF4-FFF2-40B4-BE49-F238E27FC236}">
                <a16:creationId xmlns:a16="http://schemas.microsoft.com/office/drawing/2014/main" id="{97C68ECE-1672-4C1D-8EE9-0C46528CC499}"/>
              </a:ext>
            </a:extLst>
          </p:cNvPr>
          <p:cNvSpPr/>
          <p:nvPr/>
        </p:nvSpPr>
        <p:spPr>
          <a:xfrm>
            <a:off x="8293767" y="1845005"/>
            <a:ext cx="1674796" cy="5390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Partenaire</a:t>
            </a:r>
          </a:p>
          <a:p>
            <a:pPr algn="ctr"/>
            <a:r>
              <a:rPr lang="fr-FR" dirty="0"/>
              <a:t>Gestionnaire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C7AF870-4623-4FFC-90FF-B225E9BEB6AD}"/>
              </a:ext>
            </a:extLst>
          </p:cNvPr>
          <p:cNvSpPr/>
          <p:nvPr/>
        </p:nvSpPr>
        <p:spPr>
          <a:xfrm>
            <a:off x="654517" y="2971160"/>
            <a:ext cx="3031957" cy="12801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R</a:t>
            </a:r>
            <a:r>
              <a:rPr lang="fr-FR" dirty="0"/>
              <a:t>éseaux </a:t>
            </a:r>
            <a:r>
              <a:rPr lang="fr-FR" b="1" dirty="0"/>
              <a:t>I</a:t>
            </a:r>
            <a:r>
              <a:rPr lang="fr-FR" dirty="0"/>
              <a:t>nitiatives des </a:t>
            </a:r>
            <a:r>
              <a:rPr lang="fr-FR" b="1" dirty="0"/>
              <a:t>E</a:t>
            </a:r>
            <a:r>
              <a:rPr lang="fr-FR" dirty="0"/>
              <a:t>co-explorateurs de la </a:t>
            </a:r>
            <a:r>
              <a:rPr lang="fr-FR" b="1" dirty="0"/>
              <a:t>M</a:t>
            </a:r>
            <a:r>
              <a:rPr lang="fr-FR" dirty="0"/>
              <a:t>er (RIEM)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C08AA4-672C-4E0D-AA47-A9A629382BA3}"/>
              </a:ext>
            </a:extLst>
          </p:cNvPr>
          <p:cNvSpPr/>
          <p:nvPr/>
        </p:nvSpPr>
        <p:spPr>
          <a:xfrm>
            <a:off x="4134851" y="2971160"/>
            <a:ext cx="3031957" cy="12801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FA5954-7BF5-417E-8B5D-24D20CF93FD1}"/>
              </a:ext>
            </a:extLst>
          </p:cNvPr>
          <p:cNvSpPr txBox="1"/>
          <p:nvPr/>
        </p:nvSpPr>
        <p:spPr>
          <a:xfrm>
            <a:off x="4049276" y="3182917"/>
            <a:ext cx="3222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</a:t>
            </a:r>
            <a:r>
              <a:rPr lang="fr-FR" dirty="0">
                <a:solidFill>
                  <a:schemeClr val="bg1"/>
                </a:solidFill>
              </a:rPr>
              <a:t>niversité </a:t>
            </a:r>
            <a:r>
              <a:rPr lang="fr-FR" b="1" dirty="0">
                <a:solidFill>
                  <a:schemeClr val="bg1"/>
                </a:solidFill>
              </a:rPr>
              <a:t>B</a:t>
            </a:r>
            <a:r>
              <a:rPr lang="fr-FR" dirty="0">
                <a:solidFill>
                  <a:schemeClr val="bg1"/>
                </a:solidFill>
              </a:rPr>
              <a:t>retagne </a:t>
            </a:r>
            <a:r>
              <a:rPr lang="fr-FR" b="1" dirty="0">
                <a:solidFill>
                  <a:schemeClr val="bg1"/>
                </a:solidFill>
              </a:rPr>
              <a:t>S</a:t>
            </a:r>
            <a:r>
              <a:rPr lang="fr-FR" dirty="0">
                <a:solidFill>
                  <a:schemeClr val="bg1"/>
                </a:solidFill>
              </a:rPr>
              <a:t>ud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L</a:t>
            </a:r>
            <a:r>
              <a:rPr lang="fr-FR" dirty="0">
                <a:solidFill>
                  <a:schemeClr val="bg1"/>
                </a:solidFill>
              </a:rPr>
              <a:t>abo. </a:t>
            </a:r>
            <a:r>
              <a:rPr lang="fr-FR" b="1" dirty="0">
                <a:solidFill>
                  <a:schemeClr val="bg1"/>
                </a:solidFill>
              </a:rPr>
              <a:t>G</a:t>
            </a:r>
            <a:r>
              <a:rPr lang="fr-FR" dirty="0">
                <a:solidFill>
                  <a:schemeClr val="bg1"/>
                </a:solidFill>
              </a:rPr>
              <a:t>éosciences </a:t>
            </a:r>
            <a:r>
              <a:rPr lang="fr-FR" b="1" dirty="0">
                <a:solidFill>
                  <a:schemeClr val="bg1"/>
                </a:solidFill>
              </a:rPr>
              <a:t>O</a:t>
            </a:r>
            <a:r>
              <a:rPr lang="fr-FR" dirty="0">
                <a:solidFill>
                  <a:schemeClr val="bg1"/>
                </a:solidFill>
              </a:rPr>
              <a:t>céan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(LGO)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6A16984-C46D-4EE8-AE44-C2032FCDB307}"/>
              </a:ext>
            </a:extLst>
          </p:cNvPr>
          <p:cNvSpPr/>
          <p:nvPr/>
        </p:nvSpPr>
        <p:spPr>
          <a:xfrm>
            <a:off x="7720010" y="2971160"/>
            <a:ext cx="3031957" cy="12801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F555F9-62D2-4305-895A-DBFC15EBD104}"/>
              </a:ext>
            </a:extLst>
          </p:cNvPr>
          <p:cNvSpPr txBox="1"/>
          <p:nvPr/>
        </p:nvSpPr>
        <p:spPr>
          <a:xfrm>
            <a:off x="7577136" y="3279169"/>
            <a:ext cx="3317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dirty="0">
                <a:solidFill>
                  <a:schemeClr val="bg1"/>
                </a:solidFill>
              </a:rPr>
              <a:t>onseil </a:t>
            </a:r>
            <a:r>
              <a:rPr lang="fr-FR" b="1" dirty="0">
                <a:solidFill>
                  <a:schemeClr val="bg1"/>
                </a:solidFill>
              </a:rPr>
              <a:t>D</a:t>
            </a:r>
            <a:r>
              <a:rPr lang="fr-FR" dirty="0">
                <a:solidFill>
                  <a:schemeClr val="bg1"/>
                </a:solidFill>
              </a:rPr>
              <a:t>épartemental 56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E</a:t>
            </a:r>
            <a:r>
              <a:rPr lang="fr-FR" dirty="0">
                <a:solidFill>
                  <a:schemeClr val="bg1"/>
                </a:solidFill>
              </a:rPr>
              <a:t>space </a:t>
            </a:r>
            <a:r>
              <a:rPr lang="fr-FR" b="1" dirty="0">
                <a:solidFill>
                  <a:schemeClr val="bg1"/>
                </a:solidFill>
              </a:rPr>
              <a:t>N</a:t>
            </a:r>
            <a:r>
              <a:rPr lang="fr-FR" dirty="0">
                <a:solidFill>
                  <a:schemeClr val="bg1"/>
                </a:solidFill>
              </a:rPr>
              <a:t>aturel </a:t>
            </a:r>
            <a:r>
              <a:rPr lang="fr-FR" b="1" dirty="0">
                <a:solidFill>
                  <a:schemeClr val="bg1"/>
                </a:solidFill>
              </a:rPr>
              <a:t>S</a:t>
            </a:r>
            <a:r>
              <a:rPr lang="fr-FR" dirty="0">
                <a:solidFill>
                  <a:schemeClr val="bg1"/>
                </a:solidFill>
              </a:rPr>
              <a:t>ensible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 (ENS)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A5FCB24-42D6-4F55-800A-24726BB07983}"/>
              </a:ext>
            </a:extLst>
          </p:cNvPr>
          <p:cNvCxnSpPr>
            <a:stCxn id="12" idx="6"/>
          </p:cNvCxnSpPr>
          <p:nvPr/>
        </p:nvCxnSpPr>
        <p:spPr>
          <a:xfrm>
            <a:off x="3686474" y="3611240"/>
            <a:ext cx="448377" cy="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AA73E09-022D-43DB-B20A-17777D203F18}"/>
              </a:ext>
            </a:extLst>
          </p:cNvPr>
          <p:cNvSpPr txBox="1"/>
          <p:nvPr/>
        </p:nvSpPr>
        <p:spPr>
          <a:xfrm>
            <a:off x="448377" y="4507450"/>
            <a:ext cx="36864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Coordination des bénévoles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Contact avec les communes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Récupération des données et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Communication / sensibilisation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90B90E3-503C-44F4-8943-83A25449351A}"/>
              </a:ext>
            </a:extLst>
          </p:cNvPr>
          <p:cNvSpPr txBox="1"/>
          <p:nvPr/>
        </p:nvSpPr>
        <p:spPr>
          <a:xfrm>
            <a:off x="4346607" y="4507450"/>
            <a:ext cx="2992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Création de protocoles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Apports scientifiques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Analyse des données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Restitution des résultats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Préconisation / expertises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4267CF9-5C7D-4B24-9AA5-BE723FD4FAC8}"/>
              </a:ext>
            </a:extLst>
          </p:cNvPr>
          <p:cNvSpPr txBox="1"/>
          <p:nvPr/>
        </p:nvSpPr>
        <p:spPr>
          <a:xfrm>
            <a:off x="7770796" y="4498128"/>
            <a:ext cx="299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Financement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Propriétaire des sites 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Accompagnement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DA17E62-7EA1-42AF-9E83-56D6C2A29090}"/>
              </a:ext>
            </a:extLst>
          </p:cNvPr>
          <p:cNvSpPr txBox="1"/>
          <p:nvPr/>
        </p:nvSpPr>
        <p:spPr>
          <a:xfrm>
            <a:off x="1207968" y="6226670"/>
            <a:ext cx="10130591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Volonté de multiplier les partenaires pour étendre le réseau à tout le Morbihan</a:t>
            </a:r>
          </a:p>
        </p:txBody>
      </p:sp>
    </p:spTree>
    <p:extLst>
      <p:ext uri="{BB962C8B-B14F-4D97-AF65-F5344CB8AC3E}">
        <p14:creationId xmlns:p14="http://schemas.microsoft.com/office/powerpoint/2010/main" val="12642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732A6-852F-4E62-90C4-4CD32CE20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55" y="97847"/>
            <a:ext cx="10114797" cy="1400530"/>
          </a:xfrm>
        </p:spPr>
        <p:txBody>
          <a:bodyPr/>
          <a:lstStyle/>
          <a:p>
            <a:r>
              <a:rPr lang="fr-FR" dirty="0"/>
              <a:t>Un observatoire à ambition Morbihannaise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001A4E0-BBFA-44B7-9EA8-89CB9707D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662873"/>
            <a:ext cx="11875911" cy="5066937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08C557D-90B6-453E-80C5-6E10AF4C3BA1}"/>
              </a:ext>
            </a:extLst>
          </p:cNvPr>
          <p:cNvGrpSpPr/>
          <p:nvPr/>
        </p:nvGrpSpPr>
        <p:grpSpPr>
          <a:xfrm>
            <a:off x="427917" y="4346222"/>
            <a:ext cx="6945686" cy="1086046"/>
            <a:chOff x="427917" y="4346222"/>
            <a:chExt cx="6945686" cy="108604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BC8B0CC0-CFA3-4DBB-9379-3E9E6CE82CAD}"/>
                </a:ext>
              </a:extLst>
            </p:cNvPr>
            <p:cNvGrpSpPr/>
            <p:nvPr/>
          </p:nvGrpSpPr>
          <p:grpSpPr>
            <a:xfrm>
              <a:off x="4707467" y="4346222"/>
              <a:ext cx="2666136" cy="1086046"/>
              <a:chOff x="4707467" y="4346222"/>
              <a:chExt cx="2666136" cy="1086046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8427D9E3-6B2D-46D6-AB9C-3F72543EE170}"/>
                  </a:ext>
                </a:extLst>
              </p:cNvPr>
              <p:cNvSpPr/>
              <p:nvPr/>
            </p:nvSpPr>
            <p:spPr>
              <a:xfrm>
                <a:off x="4707467" y="4809067"/>
                <a:ext cx="143071" cy="15471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C385B8D-2578-4F30-B2DA-A8F816A3DDC4}"/>
                  </a:ext>
                </a:extLst>
              </p:cNvPr>
              <p:cNvSpPr/>
              <p:nvPr/>
            </p:nvSpPr>
            <p:spPr>
              <a:xfrm>
                <a:off x="6039554" y="5277556"/>
                <a:ext cx="143071" cy="15471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B70C83A2-2B4A-4C1A-9B24-E221DE9ECF1F}"/>
                  </a:ext>
                </a:extLst>
              </p:cNvPr>
              <p:cNvSpPr/>
              <p:nvPr/>
            </p:nvSpPr>
            <p:spPr>
              <a:xfrm>
                <a:off x="7230532" y="4346222"/>
                <a:ext cx="143071" cy="15471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9EBCD59-03A9-4437-9A47-B2A77F140975}"/>
                </a:ext>
              </a:extLst>
            </p:cNvPr>
            <p:cNvSpPr/>
            <p:nvPr/>
          </p:nvSpPr>
          <p:spPr>
            <a:xfrm>
              <a:off x="1632699" y="5200200"/>
              <a:ext cx="143071" cy="1547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4188807-F937-4D64-A876-3B2B8B4EB14F}"/>
                </a:ext>
              </a:extLst>
            </p:cNvPr>
            <p:cNvSpPr txBox="1"/>
            <p:nvPr/>
          </p:nvSpPr>
          <p:spPr>
            <a:xfrm>
              <a:off x="427917" y="5062936"/>
              <a:ext cx="134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Sites 2017</a:t>
              </a:r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4B588319-0658-4FC4-90CC-D8A8286C45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81" y="2381043"/>
            <a:ext cx="3204081" cy="1806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9872742-A418-4EED-B814-953A5728F223}"/>
              </a:ext>
            </a:extLst>
          </p:cNvPr>
          <p:cNvSpPr txBox="1"/>
          <p:nvPr/>
        </p:nvSpPr>
        <p:spPr>
          <a:xfrm>
            <a:off x="7725380" y="2358430"/>
            <a:ext cx="161614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Ile de </a:t>
            </a:r>
            <a:r>
              <a:rPr lang="fr-FR" dirty="0" err="1">
                <a:solidFill>
                  <a:srgbClr val="FFFF00"/>
                </a:solidFill>
              </a:rPr>
              <a:t>Boëde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B52FB75A-BA61-4C06-9F4F-08010B24CC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86" y="2891911"/>
            <a:ext cx="3204081" cy="1806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91353018-9700-43AE-B519-69A98D08C5B6}"/>
              </a:ext>
            </a:extLst>
          </p:cNvPr>
          <p:cNvSpPr txBox="1"/>
          <p:nvPr/>
        </p:nvSpPr>
        <p:spPr>
          <a:xfrm>
            <a:off x="1503385" y="2869298"/>
            <a:ext cx="119455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Kervilhen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62AEB51-9AFF-439C-9BFD-DD8ADE73CE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19" y="4905435"/>
            <a:ext cx="3204081" cy="1806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45E24B4-F113-4ADF-88A5-D34318AB2EC2}"/>
              </a:ext>
            </a:extLst>
          </p:cNvPr>
          <p:cNvSpPr txBox="1"/>
          <p:nvPr/>
        </p:nvSpPr>
        <p:spPr>
          <a:xfrm>
            <a:off x="6457018" y="4882821"/>
            <a:ext cx="14686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Kerjouanno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2D727DC-165D-46C9-90D3-8847E591A0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" y="61827"/>
            <a:ext cx="822136" cy="986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6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80864-B906-4B35-A400-181CF723A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39" y="172834"/>
            <a:ext cx="9995763" cy="1400530"/>
          </a:xfrm>
        </p:spPr>
        <p:txBody>
          <a:bodyPr/>
          <a:lstStyle/>
          <a:p>
            <a:r>
              <a:rPr lang="fr-FR" dirty="0"/>
              <a:t>Un réseau à ambition Morbihannaise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BC7974-B2EF-4ADD-BE3A-3F9F0952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5CE9417-94D1-447D-BEA7-F76224EAC0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8" y="40313"/>
            <a:ext cx="750422" cy="900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8D373D0-6FB0-4FCC-8EE2-1FCE7933F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1662873"/>
            <a:ext cx="11875911" cy="5066937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4EBE701D-C39A-4291-8C0C-E66F2875CB4E}"/>
              </a:ext>
            </a:extLst>
          </p:cNvPr>
          <p:cNvGrpSpPr/>
          <p:nvPr/>
        </p:nvGrpSpPr>
        <p:grpSpPr>
          <a:xfrm>
            <a:off x="2666699" y="1100039"/>
            <a:ext cx="4706904" cy="4332229"/>
            <a:chOff x="2666699" y="1100039"/>
            <a:chExt cx="4706904" cy="433222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6417232-8863-48B8-B31F-58E84E0C9348}"/>
                </a:ext>
              </a:extLst>
            </p:cNvPr>
            <p:cNvGrpSpPr/>
            <p:nvPr/>
          </p:nvGrpSpPr>
          <p:grpSpPr>
            <a:xfrm>
              <a:off x="4707467" y="4346222"/>
              <a:ext cx="2666136" cy="1086046"/>
              <a:chOff x="4707467" y="4346222"/>
              <a:chExt cx="2666136" cy="1086046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F54D493A-E062-4E3D-9FE8-31AC2D3D5788}"/>
                  </a:ext>
                </a:extLst>
              </p:cNvPr>
              <p:cNvSpPr/>
              <p:nvPr/>
            </p:nvSpPr>
            <p:spPr>
              <a:xfrm>
                <a:off x="4707467" y="4809067"/>
                <a:ext cx="143071" cy="15471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B1E3ED0-BC61-440A-91CA-614FB52EAF17}"/>
                  </a:ext>
                </a:extLst>
              </p:cNvPr>
              <p:cNvSpPr/>
              <p:nvPr/>
            </p:nvSpPr>
            <p:spPr>
              <a:xfrm>
                <a:off x="6039554" y="5277556"/>
                <a:ext cx="143071" cy="15471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CAF9ECD9-62AB-4BC7-8DB2-1619D11A984A}"/>
                  </a:ext>
                </a:extLst>
              </p:cNvPr>
              <p:cNvSpPr/>
              <p:nvPr/>
            </p:nvSpPr>
            <p:spPr>
              <a:xfrm>
                <a:off x="7230532" y="4346222"/>
                <a:ext cx="143071" cy="15471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0159CF4-21BD-4AF0-8CBD-CAE95C3A6648}"/>
                </a:ext>
              </a:extLst>
            </p:cNvPr>
            <p:cNvSpPr/>
            <p:nvPr/>
          </p:nvSpPr>
          <p:spPr>
            <a:xfrm>
              <a:off x="2666699" y="1215720"/>
              <a:ext cx="143071" cy="1547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4735BD1-0867-4787-895F-C386F19DDF90}"/>
                </a:ext>
              </a:extLst>
            </p:cNvPr>
            <p:cNvSpPr txBox="1"/>
            <p:nvPr/>
          </p:nvSpPr>
          <p:spPr>
            <a:xfrm>
              <a:off x="2826988" y="1100039"/>
              <a:ext cx="134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Sites 2017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51FA0F7-421F-4430-8FA4-BC5B8A977EE3}"/>
              </a:ext>
            </a:extLst>
          </p:cNvPr>
          <p:cNvGrpSpPr/>
          <p:nvPr/>
        </p:nvGrpSpPr>
        <p:grpSpPr>
          <a:xfrm>
            <a:off x="1418016" y="1100039"/>
            <a:ext cx="5012387" cy="2213287"/>
            <a:chOff x="1418016" y="1100039"/>
            <a:chExt cx="5012387" cy="2213287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EC046130-A167-4C26-84F7-FF401BF96C33}"/>
                </a:ext>
              </a:extLst>
            </p:cNvPr>
            <p:cNvGrpSpPr/>
            <p:nvPr/>
          </p:nvGrpSpPr>
          <p:grpSpPr>
            <a:xfrm>
              <a:off x="1418016" y="3003902"/>
              <a:ext cx="700609" cy="309424"/>
              <a:chOff x="1418016" y="3003902"/>
              <a:chExt cx="700609" cy="309424"/>
            </a:xfrm>
          </p:grpSpPr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349A6437-190D-457A-8523-F1F2F2BF2999}"/>
                  </a:ext>
                </a:extLst>
              </p:cNvPr>
              <p:cNvSpPr/>
              <p:nvPr/>
            </p:nvSpPr>
            <p:spPr>
              <a:xfrm>
                <a:off x="1975554" y="3158614"/>
                <a:ext cx="143071" cy="15471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728B0BB-92B4-4A0D-88B9-7F5A864A9937}"/>
                  </a:ext>
                </a:extLst>
              </p:cNvPr>
              <p:cNvSpPr/>
              <p:nvPr/>
            </p:nvSpPr>
            <p:spPr>
              <a:xfrm>
                <a:off x="1418016" y="3003902"/>
                <a:ext cx="143071" cy="15471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4C2E66B4-0439-49CF-906A-377C1872E57A}"/>
                </a:ext>
              </a:extLst>
            </p:cNvPr>
            <p:cNvSpPr/>
            <p:nvPr/>
          </p:nvSpPr>
          <p:spPr>
            <a:xfrm>
              <a:off x="4883204" y="1215720"/>
              <a:ext cx="143071" cy="15471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9D09BF3-7ACE-4E0E-9939-F61FF41B0C4F}"/>
                </a:ext>
              </a:extLst>
            </p:cNvPr>
            <p:cNvSpPr txBox="1"/>
            <p:nvPr/>
          </p:nvSpPr>
          <p:spPr>
            <a:xfrm>
              <a:off x="5082550" y="1100039"/>
              <a:ext cx="134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Sites 2018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1E93A7E-C7F1-4B4B-B77A-92DA35B80629}"/>
              </a:ext>
            </a:extLst>
          </p:cNvPr>
          <p:cNvGrpSpPr/>
          <p:nvPr/>
        </p:nvGrpSpPr>
        <p:grpSpPr>
          <a:xfrm>
            <a:off x="290295" y="1100039"/>
            <a:ext cx="9652412" cy="5247780"/>
            <a:chOff x="290295" y="1100039"/>
            <a:chExt cx="9652412" cy="524778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6B12651E-B96B-4357-B3BB-1D67E65CC5AD}"/>
                </a:ext>
              </a:extLst>
            </p:cNvPr>
            <p:cNvGrpSpPr/>
            <p:nvPr/>
          </p:nvGrpSpPr>
          <p:grpSpPr>
            <a:xfrm>
              <a:off x="290295" y="2183408"/>
              <a:ext cx="9652412" cy="4164411"/>
              <a:chOff x="290295" y="2183408"/>
              <a:chExt cx="9652412" cy="4164411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CC2EAC32-2611-4A3E-B1CC-AFD836DA3448}"/>
                  </a:ext>
                </a:extLst>
              </p:cNvPr>
              <p:cNvSpPr/>
              <p:nvPr/>
            </p:nvSpPr>
            <p:spPr>
              <a:xfrm>
                <a:off x="2461556" y="3313326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09AD2778-A4B2-4D1F-A60B-7D3D41EC1D52}"/>
                  </a:ext>
                </a:extLst>
              </p:cNvPr>
              <p:cNvSpPr/>
              <p:nvPr/>
            </p:nvSpPr>
            <p:spPr>
              <a:xfrm>
                <a:off x="557873" y="2647544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2F8B0542-73B7-4AE6-9333-3C0FE2D9A651}"/>
                  </a:ext>
                </a:extLst>
              </p:cNvPr>
              <p:cNvSpPr/>
              <p:nvPr/>
            </p:nvSpPr>
            <p:spPr>
              <a:xfrm>
                <a:off x="290295" y="2183408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3355919A-066C-4D2B-97B0-F54DE283353B}"/>
                  </a:ext>
                </a:extLst>
              </p:cNvPr>
              <p:cNvSpPr/>
              <p:nvPr/>
            </p:nvSpPr>
            <p:spPr>
              <a:xfrm>
                <a:off x="3005273" y="3780786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E2324B42-249F-4D3E-868F-C902A911CD6D}"/>
                  </a:ext>
                </a:extLst>
              </p:cNvPr>
              <p:cNvSpPr/>
              <p:nvPr/>
            </p:nvSpPr>
            <p:spPr>
              <a:xfrm>
                <a:off x="3767273" y="5122844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273EAEB4-94A0-4D88-A31C-B101BCD353B1}"/>
                  </a:ext>
                </a:extLst>
              </p:cNvPr>
              <p:cNvSpPr/>
              <p:nvPr/>
            </p:nvSpPr>
            <p:spPr>
              <a:xfrm>
                <a:off x="3624202" y="4507085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2FED30D6-3CC1-4572-A1CE-79F3AA9B3687}"/>
                  </a:ext>
                </a:extLst>
              </p:cNvPr>
              <p:cNvSpPr/>
              <p:nvPr/>
            </p:nvSpPr>
            <p:spPr>
              <a:xfrm>
                <a:off x="3922219" y="6115751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1E50F8AD-63EA-4145-A974-B944A7331983}"/>
                  </a:ext>
                </a:extLst>
              </p:cNvPr>
              <p:cNvSpPr/>
              <p:nvPr/>
            </p:nvSpPr>
            <p:spPr>
              <a:xfrm>
                <a:off x="4065290" y="5846794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77ACA786-6CFA-4096-8632-5A7367133AC0}"/>
                  </a:ext>
                </a:extLst>
              </p:cNvPr>
              <p:cNvSpPr/>
              <p:nvPr/>
            </p:nvSpPr>
            <p:spPr>
              <a:xfrm>
                <a:off x="3573494" y="5692082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1C9A6C0C-7BBF-4DC7-B3B5-1993084252E6}"/>
                  </a:ext>
                </a:extLst>
              </p:cNvPr>
              <p:cNvSpPr/>
              <p:nvPr/>
            </p:nvSpPr>
            <p:spPr>
              <a:xfrm>
                <a:off x="4281591" y="4809067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FCB5E6B2-7062-4A6C-BFD9-A481238D0016}"/>
                  </a:ext>
                </a:extLst>
              </p:cNvPr>
              <p:cNvSpPr/>
              <p:nvPr/>
            </p:nvSpPr>
            <p:spPr>
              <a:xfrm>
                <a:off x="5427367" y="4661797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034D4495-E219-4BA2-9965-63CDF9C5F013}"/>
                  </a:ext>
                </a:extLst>
              </p:cNvPr>
              <p:cNvSpPr/>
              <p:nvPr/>
            </p:nvSpPr>
            <p:spPr>
              <a:xfrm>
                <a:off x="5424896" y="4137288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BE99AA11-E1B6-474D-B982-AE82000059DF}"/>
                  </a:ext>
                </a:extLst>
              </p:cNvPr>
              <p:cNvSpPr/>
              <p:nvPr/>
            </p:nvSpPr>
            <p:spPr>
              <a:xfrm>
                <a:off x="6480407" y="4196341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512A923B-39B4-43D5-8604-368B9FD38C4C}"/>
                  </a:ext>
                </a:extLst>
              </p:cNvPr>
              <p:cNvSpPr/>
              <p:nvPr/>
            </p:nvSpPr>
            <p:spPr>
              <a:xfrm>
                <a:off x="7087461" y="4117319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8FA60D35-DDF7-4870-A699-5A5211123996}"/>
                  </a:ext>
                </a:extLst>
              </p:cNvPr>
              <p:cNvSpPr/>
              <p:nvPr/>
            </p:nvSpPr>
            <p:spPr>
              <a:xfrm>
                <a:off x="6861604" y="4500934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F3FFB011-0F5C-4C3A-9F90-FD861FF08EA8}"/>
                  </a:ext>
                </a:extLst>
              </p:cNvPr>
              <p:cNvSpPr/>
              <p:nvPr/>
            </p:nvSpPr>
            <p:spPr>
              <a:xfrm>
                <a:off x="6519542" y="5200200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8FC623ED-26B5-4C27-90C6-44D75DE866E0}"/>
                  </a:ext>
                </a:extLst>
              </p:cNvPr>
              <p:cNvSpPr/>
              <p:nvPr/>
            </p:nvSpPr>
            <p:spPr>
              <a:xfrm>
                <a:off x="7510913" y="4900024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833DABFC-24F7-4EEA-B4BD-D40EBBF502F4}"/>
                  </a:ext>
                </a:extLst>
              </p:cNvPr>
              <p:cNvSpPr/>
              <p:nvPr/>
            </p:nvSpPr>
            <p:spPr>
              <a:xfrm>
                <a:off x="6376471" y="5634992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5E282798-8446-419F-80B7-446F2053B3A1}"/>
                  </a:ext>
                </a:extLst>
              </p:cNvPr>
              <p:cNvSpPr/>
              <p:nvPr/>
            </p:nvSpPr>
            <p:spPr>
              <a:xfrm>
                <a:off x="7158996" y="5834655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A4F65D15-5164-47B4-A397-87E913A69ACA}"/>
                  </a:ext>
                </a:extLst>
              </p:cNvPr>
              <p:cNvSpPr/>
              <p:nvPr/>
            </p:nvSpPr>
            <p:spPr>
              <a:xfrm>
                <a:off x="7737833" y="5754677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F1746C3A-7473-4748-9113-2AF3192C1FB4}"/>
                  </a:ext>
                </a:extLst>
              </p:cNvPr>
              <p:cNvSpPr/>
              <p:nvPr/>
            </p:nvSpPr>
            <p:spPr>
              <a:xfrm>
                <a:off x="8958614" y="5584493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4B926221-26F3-469B-A65F-86065CFDF3EA}"/>
                  </a:ext>
                </a:extLst>
              </p:cNvPr>
              <p:cNvSpPr/>
              <p:nvPr/>
            </p:nvSpPr>
            <p:spPr>
              <a:xfrm>
                <a:off x="9799636" y="6193107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D04EEE71-7556-4133-9A8A-9E03912F7888}"/>
                  </a:ext>
                </a:extLst>
              </p:cNvPr>
              <p:cNvSpPr/>
              <p:nvPr/>
            </p:nvSpPr>
            <p:spPr>
              <a:xfrm>
                <a:off x="9523059" y="5473100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F1D4012D-ACA7-4054-9617-7A679E75958D}"/>
                  </a:ext>
                </a:extLst>
              </p:cNvPr>
              <p:cNvSpPr/>
              <p:nvPr/>
            </p:nvSpPr>
            <p:spPr>
              <a:xfrm>
                <a:off x="1089956" y="3935498"/>
                <a:ext cx="143071" cy="154712"/>
              </a:xfrm>
              <a:prstGeom prst="ellipse">
                <a:avLst/>
              </a:prstGeom>
              <a:solidFill>
                <a:srgbClr val="FF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2DDA121-E175-4A4E-9DDA-D904F9E7CECB}"/>
                </a:ext>
              </a:extLst>
            </p:cNvPr>
            <p:cNvSpPr/>
            <p:nvPr/>
          </p:nvSpPr>
          <p:spPr>
            <a:xfrm>
              <a:off x="7302067" y="1207349"/>
              <a:ext cx="143071" cy="154712"/>
            </a:xfrm>
            <a:prstGeom prst="ellipse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A07FBAF-0355-4003-9E42-173566D42872}"/>
                </a:ext>
              </a:extLst>
            </p:cNvPr>
            <p:cNvSpPr txBox="1"/>
            <p:nvPr/>
          </p:nvSpPr>
          <p:spPr>
            <a:xfrm>
              <a:off x="7449178" y="1100039"/>
              <a:ext cx="1347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Sites futurs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9F419CE5-8A5F-4FD1-9B22-DDAAB0970AB9}"/>
              </a:ext>
            </a:extLst>
          </p:cNvPr>
          <p:cNvGrpSpPr/>
          <p:nvPr/>
        </p:nvGrpSpPr>
        <p:grpSpPr>
          <a:xfrm>
            <a:off x="-20203" y="4589961"/>
            <a:ext cx="2955373" cy="2244773"/>
            <a:chOff x="3905956" y="1047896"/>
            <a:chExt cx="8094133" cy="5723824"/>
          </a:xfrm>
        </p:grpSpPr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85DB9F87-D4D8-40A5-97D9-8C3318672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956" y="1047896"/>
              <a:ext cx="8094133" cy="5723824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D6B5D34-371E-4784-AD6A-9C68F251ED0C}"/>
                </a:ext>
              </a:extLst>
            </p:cNvPr>
            <p:cNvSpPr txBox="1"/>
            <p:nvPr/>
          </p:nvSpPr>
          <p:spPr>
            <a:xfrm>
              <a:off x="4018843" y="3328585"/>
              <a:ext cx="2532621" cy="54934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800" b="1" dirty="0"/>
                <a:t>Trinité-Sur-Mer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A189A081-63CF-4FB7-97E4-FB80FDFFE912}"/>
                </a:ext>
              </a:extLst>
            </p:cNvPr>
            <p:cNvSpPr txBox="1"/>
            <p:nvPr/>
          </p:nvSpPr>
          <p:spPr>
            <a:xfrm>
              <a:off x="3905956" y="3979331"/>
              <a:ext cx="1780589" cy="549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err="1">
                  <a:solidFill>
                    <a:srgbClr val="FFFF00"/>
                  </a:solidFill>
                </a:rPr>
                <a:t>Kervilhen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373480A2-F0F1-4408-8C2A-24F557893BDF}"/>
                </a:ext>
              </a:extLst>
            </p:cNvPr>
            <p:cNvSpPr txBox="1"/>
            <p:nvPr/>
          </p:nvSpPr>
          <p:spPr>
            <a:xfrm>
              <a:off x="6790713" y="5483186"/>
              <a:ext cx="2581193" cy="588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 err="1">
                  <a:solidFill>
                    <a:srgbClr val="FFFF00"/>
                  </a:solidFill>
                </a:rPr>
                <a:t>Kerjouanno</a:t>
              </a:r>
              <a:endParaRPr lang="fr-FR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AB66D2CE-3779-4F43-A1AE-CEB8B2FDC4AA}"/>
                </a:ext>
              </a:extLst>
            </p:cNvPr>
            <p:cNvSpPr txBox="1"/>
            <p:nvPr/>
          </p:nvSpPr>
          <p:spPr>
            <a:xfrm>
              <a:off x="7510913" y="4989786"/>
              <a:ext cx="1731674" cy="58858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 err="1" smtClean="0"/>
                <a:t>Arzon</a:t>
              </a:r>
              <a:endParaRPr lang="fr-FR" sz="900" b="1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27A64C9D-60BC-4263-BA77-A68D709890EB}"/>
                </a:ext>
              </a:extLst>
            </p:cNvPr>
            <p:cNvSpPr txBox="1"/>
            <p:nvPr/>
          </p:nvSpPr>
          <p:spPr>
            <a:xfrm>
              <a:off x="10239022" y="2533530"/>
              <a:ext cx="1518358" cy="58858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/>
                <a:t>Séné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43486D42-6273-4F9A-9E90-CA92E3B5F299}"/>
                </a:ext>
              </a:extLst>
            </p:cNvPr>
            <p:cNvSpPr txBox="1"/>
            <p:nvPr/>
          </p:nvSpPr>
          <p:spPr>
            <a:xfrm>
              <a:off x="10239022" y="3238272"/>
              <a:ext cx="1761067" cy="94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rgbClr val="FFFF00"/>
                  </a:solidFill>
                </a:rPr>
                <a:t>Île de </a:t>
              </a:r>
              <a:r>
                <a:rPr lang="fr-FR" sz="900" b="1" dirty="0" err="1">
                  <a:solidFill>
                    <a:srgbClr val="FFFF00"/>
                  </a:solidFill>
                </a:rPr>
                <a:t>Boëde</a:t>
              </a:r>
              <a:endParaRPr lang="fr-FR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41E51DA0-DEFC-4D2A-805E-C64467B283F2}"/>
                </a:ext>
              </a:extLst>
            </p:cNvPr>
            <p:cNvSpPr txBox="1"/>
            <p:nvPr/>
          </p:nvSpPr>
          <p:spPr>
            <a:xfrm>
              <a:off x="5160922" y="1165051"/>
              <a:ext cx="5802487" cy="47087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600" b="1" dirty="0"/>
                <a:t>Localisation des sites pour la science participative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3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4180" y="408756"/>
            <a:ext cx="9404723" cy="1400530"/>
          </a:xfrm>
        </p:spPr>
        <p:txBody>
          <a:bodyPr/>
          <a:lstStyle/>
          <a:p>
            <a:r>
              <a:rPr lang="fr-FR" dirty="0" smtClean="0"/>
              <a:t>En cours de développement…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66" y="2046678"/>
            <a:ext cx="8947150" cy="4071217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CE9417-94D1-447D-BEA7-F76224EAC0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8" y="40313"/>
            <a:ext cx="750422" cy="900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633045" y="1415562"/>
            <a:ext cx="769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site internet créé par les étudiants du DUT Informatique de l’UBS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2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F19BAF3-7E20-4B9D-B544-BABAEEA1FA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50648F4-ABCD-4DF0-8641-76CFB23547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989BE678-777B-482A-A616-FEDC47B162E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F1EB4BD-9C7E-4AA3-9681-C7EB0DA625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4AAE3AA-3759-4D28-B0EF-575F25A514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28BE0C3-2102-4820-B88B-A448B1840D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7" name="Espace réservé du contenu 4">
            <a:extLst>
              <a:ext uri="{FF2B5EF4-FFF2-40B4-BE49-F238E27FC236}">
                <a16:creationId xmlns:a16="http://schemas.microsoft.com/office/drawing/2014/main" id="{9CC59546-49BC-4C35-856C-5AD7CFF56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1" r="7763"/>
          <a:stretch/>
        </p:blipFill>
        <p:spPr>
          <a:xfrm>
            <a:off x="4628177" y="0"/>
            <a:ext cx="7557319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FEFF673-A9DE-416D-A04E-1D50904542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7C6335-D91A-4D6C-BEC0-985349FAA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/>
              <a:t>Le site </a:t>
            </a:r>
            <a:r>
              <a:rPr lang="en-US" sz="4400" dirty="0" err="1"/>
              <a:t>participatif</a:t>
            </a:r>
            <a:r>
              <a:rPr lang="en-US" sz="4400" dirty="0"/>
              <a:t> de Kerjouanno</a:t>
            </a:r>
          </a:p>
        </p:txBody>
      </p:sp>
    </p:spTree>
    <p:extLst>
      <p:ext uri="{BB962C8B-B14F-4D97-AF65-F5344CB8AC3E}">
        <p14:creationId xmlns:p14="http://schemas.microsoft.com/office/powerpoint/2010/main" val="1083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C72DE-415C-4B9C-BD55-D48470AE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29" y="165880"/>
            <a:ext cx="9404723" cy="1400530"/>
          </a:xfrm>
        </p:spPr>
        <p:txBody>
          <a:bodyPr/>
          <a:lstStyle/>
          <a:p>
            <a:r>
              <a:rPr lang="fr-FR" dirty="0"/>
              <a:t>Une plage expérimentale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F2081E-266D-4AF5-ACF9-7DD19BBE5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4356D2-8D45-496E-A502-96489FC88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03"/>
          <a:stretch/>
        </p:blipFill>
        <p:spPr>
          <a:xfrm>
            <a:off x="79508" y="4663592"/>
            <a:ext cx="3852000" cy="20713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3C6BE5-5736-407A-B56F-F98B5BA59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" b="21124"/>
          <a:stretch/>
        </p:blipFill>
        <p:spPr>
          <a:xfrm>
            <a:off x="8117396" y="4677508"/>
            <a:ext cx="3852000" cy="20573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B3CF86-68B8-4F5F-B625-21F51831EA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8" b="24473"/>
          <a:stretch/>
        </p:blipFill>
        <p:spPr>
          <a:xfrm>
            <a:off x="4074604" y="4668715"/>
            <a:ext cx="3852000" cy="206619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2F6C741-E5B8-45FE-917D-8CEECF4170BF}"/>
              </a:ext>
            </a:extLst>
          </p:cNvPr>
          <p:cNvSpPr txBox="1"/>
          <p:nvPr/>
        </p:nvSpPr>
        <p:spPr>
          <a:xfrm>
            <a:off x="-33471" y="4683354"/>
            <a:ext cx="385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3 AlgoBox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(2016)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33D0DDA-E835-4C09-94B0-BF0B0D39B1C3}"/>
              </a:ext>
            </a:extLst>
          </p:cNvPr>
          <p:cNvSpPr txBox="1"/>
          <p:nvPr/>
        </p:nvSpPr>
        <p:spPr>
          <a:xfrm>
            <a:off x="8195209" y="4681886"/>
            <a:ext cx="385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7 casiers de ganivelles (2008)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5F94A03-AAA8-4523-A580-C7B655021487}"/>
              </a:ext>
            </a:extLst>
          </p:cNvPr>
          <p:cNvSpPr txBox="1"/>
          <p:nvPr/>
        </p:nvSpPr>
        <p:spPr>
          <a:xfrm>
            <a:off x="4009321" y="4681939"/>
            <a:ext cx="385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Enrochements + clôture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 (1990 ou avant)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Espace réservé du contenu 3">
            <a:extLst>
              <a:ext uri="{FF2B5EF4-FFF2-40B4-BE49-F238E27FC236}">
                <a16:creationId xmlns:a16="http://schemas.microsoft.com/office/drawing/2014/main" id="{57B99B5D-E8EB-4524-BAC8-1F928E019B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40179" r="2932" b="10984"/>
          <a:stretch/>
        </p:blipFill>
        <p:spPr>
          <a:xfrm>
            <a:off x="1541417" y="1340508"/>
            <a:ext cx="8696125" cy="32232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727D34-4790-4D09-AA3A-162894D4934A}"/>
              </a:ext>
            </a:extLst>
          </p:cNvPr>
          <p:cNvSpPr txBox="1"/>
          <p:nvPr/>
        </p:nvSpPr>
        <p:spPr>
          <a:xfrm>
            <a:off x="1954458" y="2859022"/>
            <a:ext cx="1210653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AlgoBox N°1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A18585A-810D-4506-8BBC-0E0243B61278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2542903" y="2447109"/>
            <a:ext cx="16882" cy="41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AAA0FDF-4A79-4D34-927E-2B4B45D40C50}"/>
              </a:ext>
            </a:extLst>
          </p:cNvPr>
          <p:cNvSpPr txBox="1"/>
          <p:nvPr/>
        </p:nvSpPr>
        <p:spPr>
          <a:xfrm>
            <a:off x="3753556" y="2784597"/>
            <a:ext cx="1210653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Clôture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9A2AC3F-7434-4CDE-9789-5145581CDBB3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4342001" y="2372685"/>
            <a:ext cx="16882" cy="411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D8734B5-7024-40F5-808F-D70BA0C530C0}"/>
              </a:ext>
            </a:extLst>
          </p:cNvPr>
          <p:cNvSpPr txBox="1"/>
          <p:nvPr/>
        </p:nvSpPr>
        <p:spPr>
          <a:xfrm>
            <a:off x="5161892" y="2999659"/>
            <a:ext cx="1395655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AlgoBox N°2 et N°3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54ACED9-0B58-4601-9806-76C9B1B85722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5623440" y="2447109"/>
            <a:ext cx="236280" cy="552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358D9D9-28D9-4090-A4B6-F2A517EDE7B6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5859720" y="2508069"/>
            <a:ext cx="236280" cy="491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B43C0047-10AA-4C48-9764-A7230C429676}"/>
              </a:ext>
            </a:extLst>
          </p:cNvPr>
          <p:cNvSpPr txBox="1"/>
          <p:nvPr/>
        </p:nvSpPr>
        <p:spPr>
          <a:xfrm>
            <a:off x="6960990" y="3126055"/>
            <a:ext cx="950045" cy="36933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Casier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C0C1CF2-F88F-45F9-8F68-E2DD2B54968C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7303943" y="2714143"/>
            <a:ext cx="132070" cy="411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3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882BF6-8E98-45E8-9313-090E2C402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F166F30-33AE-46C5-A11C-F75D6F0DC67B}"/>
              </a:ext>
            </a:extLst>
          </p:cNvPr>
          <p:cNvSpPr txBox="1">
            <a:spLocks/>
          </p:cNvSpPr>
          <p:nvPr/>
        </p:nvSpPr>
        <p:spPr>
          <a:xfrm>
            <a:off x="72353" y="1665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Remplissage en algue le 22/12/2016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09837F24-9EA0-45AA-B5CF-9320BEC0E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9" y="1597025"/>
            <a:ext cx="5537526" cy="42354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3CDA48-3AAD-447B-B64F-F1A79AE2F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1597024"/>
            <a:ext cx="5647308" cy="42354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96A618-EF00-4F52-8E56-4DBFE2038190}"/>
              </a:ext>
            </a:extLst>
          </p:cNvPr>
          <p:cNvSpPr txBox="1"/>
          <p:nvPr/>
        </p:nvSpPr>
        <p:spPr>
          <a:xfrm>
            <a:off x="717845" y="1273858"/>
            <a:ext cx="11039784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Un grand merci à tous les bénévoles qui ont donné de leur temps et de leur énergie malgré la météo!!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3E1FD1-7930-41A6-8D2F-AC27BD00D57D}"/>
              </a:ext>
            </a:extLst>
          </p:cNvPr>
          <p:cNvSpPr txBox="1"/>
          <p:nvPr/>
        </p:nvSpPr>
        <p:spPr>
          <a:xfrm>
            <a:off x="663205" y="5968236"/>
            <a:ext cx="1126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60 cm de </a:t>
            </a:r>
            <a:r>
              <a:rPr lang="fr-FR" dirty="0" err="1"/>
              <a:t>Solieria</a:t>
            </a:r>
            <a:r>
              <a:rPr lang="fr-FR" dirty="0"/>
              <a:t> </a:t>
            </a:r>
            <a:r>
              <a:rPr lang="fr-FR" dirty="0" err="1"/>
              <a:t>chordalis</a:t>
            </a:r>
            <a:r>
              <a:rPr lang="fr-FR" dirty="0"/>
              <a:t> dans l’</a:t>
            </a:r>
            <a:r>
              <a:rPr lang="fr-FR" dirty="0" err="1"/>
              <a:t>AlgoBox</a:t>
            </a:r>
            <a:r>
              <a:rPr lang="fr-FR" dirty="0"/>
              <a:t> N°1 et 60 cm dans l’</a:t>
            </a:r>
            <a:r>
              <a:rPr lang="fr-FR" dirty="0" err="1"/>
              <a:t>AlgoBox</a:t>
            </a:r>
            <a:r>
              <a:rPr lang="fr-FR" dirty="0"/>
              <a:t> N°2. </a:t>
            </a:r>
          </a:p>
          <a:p>
            <a:r>
              <a:rPr lang="fr-FR" dirty="0"/>
              <a:t>L’</a:t>
            </a:r>
            <a:r>
              <a:rPr lang="fr-FR" dirty="0" err="1"/>
              <a:t>AlgoBox</a:t>
            </a:r>
            <a:r>
              <a:rPr lang="fr-FR" dirty="0"/>
              <a:t> N°3 n’a pas été rempli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AlgoBox</a:t>
            </a:r>
            <a:r>
              <a:rPr lang="fr-FR" dirty="0">
                <a:sym typeface="Wingdings" panose="05000000000000000000" pitchFamily="2" charset="2"/>
              </a:rPr>
              <a:t> témoins!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9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659B0-3E8F-46BE-BC02-E6944589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20" y="139210"/>
            <a:ext cx="9404723" cy="1400530"/>
          </a:xfrm>
        </p:spPr>
        <p:txBody>
          <a:bodyPr/>
          <a:lstStyle/>
          <a:p>
            <a:r>
              <a:rPr lang="fr-FR" dirty="0"/>
              <a:t>Des protocoles « simples » mais pas « simplistes »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EE2BCC-20C6-4C20-A0B1-F30D79BDAB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" y="61827"/>
            <a:ext cx="822136" cy="986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E831540-360B-447F-A7CB-C44C70A691AA}"/>
              </a:ext>
            </a:extLst>
          </p:cNvPr>
          <p:cNvSpPr/>
          <p:nvPr/>
        </p:nvSpPr>
        <p:spPr>
          <a:xfrm>
            <a:off x="250580" y="1719234"/>
            <a:ext cx="3668275" cy="5133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8F505B-D914-4784-BF5C-DD0729A8EDC4}"/>
              </a:ext>
            </a:extLst>
          </p:cNvPr>
          <p:cNvSpPr/>
          <p:nvPr/>
        </p:nvSpPr>
        <p:spPr>
          <a:xfrm>
            <a:off x="4261862" y="1719235"/>
            <a:ext cx="3668275" cy="5133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79E99AD-0078-45F7-BC18-2916D1FD1C09}"/>
              </a:ext>
            </a:extLst>
          </p:cNvPr>
          <p:cNvSpPr/>
          <p:nvPr/>
        </p:nvSpPr>
        <p:spPr>
          <a:xfrm>
            <a:off x="8273144" y="1719235"/>
            <a:ext cx="3668275" cy="5133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3E58527-DF91-418D-8DCD-2C108B78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789" y="1611086"/>
            <a:ext cx="8699862" cy="444137"/>
          </a:xfr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chemeClr val="tx1"/>
                </a:solidFill>
              </a:rPr>
              <a:t>Comparaison des aménagements de la plage de Kerjouanno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831A97-2DD6-4B57-9CCC-D5E4E3326D49}"/>
              </a:ext>
            </a:extLst>
          </p:cNvPr>
          <p:cNvSpPr/>
          <p:nvPr/>
        </p:nvSpPr>
        <p:spPr>
          <a:xfrm>
            <a:off x="582488" y="2228491"/>
            <a:ext cx="3004457" cy="7141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Mesure du battement sédimentaire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EB6314-D373-42A2-A9A7-5D891B47508F}"/>
              </a:ext>
            </a:extLst>
          </p:cNvPr>
          <p:cNvSpPr/>
          <p:nvPr/>
        </p:nvSpPr>
        <p:spPr>
          <a:xfrm>
            <a:off x="4593770" y="2293806"/>
            <a:ext cx="3004457" cy="7141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Evaluation du captage éolien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2CD3B-B389-4BD7-A924-13778D12407A}"/>
              </a:ext>
            </a:extLst>
          </p:cNvPr>
          <p:cNvSpPr/>
          <p:nvPr/>
        </p:nvSpPr>
        <p:spPr>
          <a:xfrm>
            <a:off x="8605052" y="2293805"/>
            <a:ext cx="3004457" cy="7141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Estimation du recouvrement végétal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8173D8F-F182-433E-BFBA-F7CFDC6C81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02" y="3524795"/>
            <a:ext cx="3407955" cy="25559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6EB162-1B11-410E-8D2E-0C0629B7BB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214" y="3878831"/>
            <a:ext cx="3640701" cy="2039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737A4C-BB04-43F0-8EBA-4967FEE049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6"/>
          <a:stretch/>
        </p:blipFill>
        <p:spPr>
          <a:xfrm>
            <a:off x="4593770" y="3165434"/>
            <a:ext cx="3033848" cy="34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4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45691-51AE-43B1-9F87-23004751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13" y="196675"/>
            <a:ext cx="9404723" cy="1400530"/>
          </a:xfrm>
        </p:spPr>
        <p:txBody>
          <a:bodyPr/>
          <a:lstStyle/>
          <a:p>
            <a:r>
              <a:rPr lang="fr-FR" dirty="0"/>
              <a:t>Résultats de la mesure du battement sédimentaire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29C979-E905-41D9-8946-CEA454540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403" y="2052918"/>
            <a:ext cx="8946541" cy="4195481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9DCF19-2450-4669-8758-C599B636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2" y="1923281"/>
            <a:ext cx="10458618" cy="4676800"/>
          </a:xfrm>
          <a:prstGeom prst="rect">
            <a:avLst/>
          </a:prstGeom>
        </p:spPr>
      </p:pic>
      <p:sp>
        <p:nvSpPr>
          <p:cNvPr id="6" name="Flèche : haut 5">
            <a:extLst>
              <a:ext uri="{FF2B5EF4-FFF2-40B4-BE49-F238E27FC236}">
                <a16:creationId xmlns:a16="http://schemas.microsoft.com/office/drawing/2014/main" id="{16CFD657-89DF-439F-97BB-C1B33B31C59A}"/>
              </a:ext>
            </a:extLst>
          </p:cNvPr>
          <p:cNvSpPr/>
          <p:nvPr/>
        </p:nvSpPr>
        <p:spPr>
          <a:xfrm>
            <a:off x="1018891" y="3831771"/>
            <a:ext cx="217714" cy="68797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haut 6">
            <a:extLst>
              <a:ext uri="{FF2B5EF4-FFF2-40B4-BE49-F238E27FC236}">
                <a16:creationId xmlns:a16="http://schemas.microsoft.com/office/drawing/2014/main" id="{4C37E35F-6E6D-4F4A-A636-8B6D5CD80D81}"/>
              </a:ext>
            </a:extLst>
          </p:cNvPr>
          <p:cNvSpPr/>
          <p:nvPr/>
        </p:nvSpPr>
        <p:spPr>
          <a:xfrm>
            <a:off x="3043633" y="3357154"/>
            <a:ext cx="217714" cy="68797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C4359F-007B-43F8-8250-BA34DDE02606}"/>
              </a:ext>
            </a:extLst>
          </p:cNvPr>
          <p:cNvSpPr/>
          <p:nvPr/>
        </p:nvSpPr>
        <p:spPr>
          <a:xfrm>
            <a:off x="1962094" y="3727269"/>
            <a:ext cx="458890" cy="1733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4A4DA1C-2DDD-451B-9BE5-F4F1E6EE8EE9}"/>
              </a:ext>
            </a:extLst>
          </p:cNvPr>
          <p:cNvCxnSpPr/>
          <p:nvPr/>
        </p:nvCxnSpPr>
        <p:spPr>
          <a:xfrm>
            <a:off x="3849177" y="4789714"/>
            <a:ext cx="6322423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B6336D1-581B-4719-8A19-CFB4D7D2B2DB}"/>
              </a:ext>
            </a:extLst>
          </p:cNvPr>
          <p:cNvSpPr txBox="1"/>
          <p:nvPr/>
        </p:nvSpPr>
        <p:spPr>
          <a:xfrm>
            <a:off x="6036583" y="4789714"/>
            <a:ext cx="213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Stabilité d’été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14F4ED-E6C0-4D97-BC70-D31F4EA49890}"/>
              </a:ext>
            </a:extLst>
          </p:cNvPr>
          <p:cNvSpPr txBox="1"/>
          <p:nvPr/>
        </p:nvSpPr>
        <p:spPr>
          <a:xfrm>
            <a:off x="10752021" y="3158665"/>
            <a:ext cx="110331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+ 60 cm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E31E35-F0A4-4C44-AE1C-E8CF5921DFE8}"/>
              </a:ext>
            </a:extLst>
          </p:cNvPr>
          <p:cNvSpPr txBox="1"/>
          <p:nvPr/>
        </p:nvSpPr>
        <p:spPr>
          <a:xfrm>
            <a:off x="10871730" y="4605048"/>
            <a:ext cx="110331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+ 30 cm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CB0DAD-538B-4417-817A-CAAB4CB26D70}"/>
              </a:ext>
            </a:extLst>
          </p:cNvPr>
          <p:cNvSpPr txBox="1"/>
          <p:nvPr/>
        </p:nvSpPr>
        <p:spPr>
          <a:xfrm>
            <a:off x="10515400" y="2542903"/>
            <a:ext cx="1519846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Côté Ouest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D86437-A4DF-45A1-B51F-F7569A3CE114}"/>
              </a:ext>
            </a:extLst>
          </p:cNvPr>
          <p:cNvSpPr txBox="1"/>
          <p:nvPr/>
        </p:nvSpPr>
        <p:spPr>
          <a:xfrm>
            <a:off x="10515400" y="4045132"/>
            <a:ext cx="1519846" cy="36933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Côté Est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060A0-DEEA-4E6F-BE5D-1A2A400FD100}"/>
              </a:ext>
            </a:extLst>
          </p:cNvPr>
          <p:cNvSpPr/>
          <p:nvPr/>
        </p:nvSpPr>
        <p:spPr>
          <a:xfrm>
            <a:off x="2577567" y="3727268"/>
            <a:ext cx="458890" cy="17330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82D448C0-F01C-4569-AAA2-5D2A088FC84E}"/>
              </a:ext>
            </a:extLst>
          </p:cNvPr>
          <p:cNvSpPr/>
          <p:nvPr/>
        </p:nvSpPr>
        <p:spPr>
          <a:xfrm>
            <a:off x="827310" y="2330011"/>
            <a:ext cx="1764194" cy="1098989"/>
          </a:xfrm>
          <a:prstGeom prst="wedgeEllipseCallout">
            <a:avLst>
              <a:gd name="adj1" fmla="val 24033"/>
              <a:gd name="adj2" fmla="val 79933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79A87F-5C24-48B4-AEA4-28CDD9B30B2A}"/>
              </a:ext>
            </a:extLst>
          </p:cNvPr>
          <p:cNvSpPr txBox="1"/>
          <p:nvPr/>
        </p:nvSpPr>
        <p:spPr>
          <a:xfrm>
            <a:off x="1029134" y="2367618"/>
            <a:ext cx="127884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sym typeface="Wingdings" panose="05000000000000000000" pitchFamily="2" charset="2"/>
              </a:rPr>
              <a:t>Coup de vent de 70km/h du NO + houle ONO + </a:t>
            </a:r>
            <a:r>
              <a:rPr lang="fr-FR" sz="1200" b="1" dirty="0" err="1">
                <a:solidFill>
                  <a:schemeClr val="bg1"/>
                </a:solidFill>
                <a:sym typeface="Wingdings" panose="05000000000000000000" pitchFamily="2" charset="2"/>
              </a:rPr>
              <a:t>coeff</a:t>
            </a:r>
            <a:r>
              <a:rPr lang="fr-FR" sz="1200" b="1" dirty="0">
                <a:solidFill>
                  <a:schemeClr val="bg1"/>
                </a:solidFill>
                <a:sym typeface="Wingdings" panose="05000000000000000000" pitchFamily="2" charset="2"/>
              </a:rPr>
              <a:t> de marée 100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A21E0CF7-86FF-4A27-8AB9-3B18693904BF}"/>
              </a:ext>
            </a:extLst>
          </p:cNvPr>
          <p:cNvSpPr/>
          <p:nvPr/>
        </p:nvSpPr>
        <p:spPr>
          <a:xfrm>
            <a:off x="2274238" y="2528194"/>
            <a:ext cx="1171321" cy="821896"/>
          </a:xfrm>
          <a:prstGeom prst="wedgeEllipseCallout">
            <a:avLst>
              <a:gd name="adj1" fmla="val -8053"/>
              <a:gd name="adj2" fmla="val 106875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6C62FE-E251-4E3D-80E5-BDB24D926B90}"/>
              </a:ext>
            </a:extLst>
          </p:cNvPr>
          <p:cNvSpPr txBox="1"/>
          <p:nvPr/>
        </p:nvSpPr>
        <p:spPr>
          <a:xfrm>
            <a:off x="2467851" y="2519093"/>
            <a:ext cx="883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Kurt</a:t>
            </a:r>
          </a:p>
          <a:p>
            <a:r>
              <a:rPr lang="fr-FR" sz="1600" b="1" dirty="0" err="1">
                <a:solidFill>
                  <a:schemeClr val="bg1"/>
                </a:solidFill>
              </a:rPr>
              <a:t>Leiv</a:t>
            </a:r>
            <a:endParaRPr lang="fr-FR" sz="1600" b="1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Marcel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2991C92-2A16-497C-840F-98FDCD161850}"/>
              </a:ext>
            </a:extLst>
          </p:cNvPr>
          <p:cNvSpPr txBox="1"/>
          <p:nvPr/>
        </p:nvSpPr>
        <p:spPr>
          <a:xfrm>
            <a:off x="3651136" y="3516477"/>
            <a:ext cx="2636453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Résilience du système</a:t>
            </a:r>
          </a:p>
        </p:txBody>
      </p:sp>
    </p:spTree>
    <p:extLst>
      <p:ext uri="{BB962C8B-B14F-4D97-AF65-F5344CB8AC3E}">
        <p14:creationId xmlns:p14="http://schemas.microsoft.com/office/powerpoint/2010/main" val="27021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DDC893-E5EF-4CDE-B040-BA5B53AADD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F1A06D-D369-4974-8208-56120C5E7A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AD27A50-88D7-4E2A-8488-F2879768AF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7C6ACD-2325-48C6-B9F3-C21563A05E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81DF83-4F35-4560-87E6-0DE8AAAC33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704F0F-1CD8-4DC1-AEE9-2259582324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7140CF-BCEE-4B53-8CFB-B94D93FA43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" b="19716"/>
          <a:stretch/>
        </p:blipFill>
        <p:spPr>
          <a:xfrm>
            <a:off x="4645234" y="10"/>
            <a:ext cx="7546766" cy="3428990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EA54A7A-AB1F-4F11-AF46-BF4877384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" b="17023"/>
          <a:stretch/>
        </p:blipFill>
        <p:spPr>
          <a:xfrm>
            <a:off x="4643695" y="3429001"/>
            <a:ext cx="7546766" cy="34285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DCC2544-19B6-433D-9192-0ACEF2DA8AB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5A1662-F688-490B-971F-F6C7EB232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61" y="1447800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100"/>
              <a:t>L’érosion dans le Morbihan</a:t>
            </a:r>
          </a:p>
        </p:txBody>
      </p:sp>
    </p:spTree>
    <p:extLst>
      <p:ext uri="{BB962C8B-B14F-4D97-AF65-F5344CB8AC3E}">
        <p14:creationId xmlns:p14="http://schemas.microsoft.com/office/powerpoint/2010/main" val="28736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BF084F-6FE2-44EE-AEB5-1B8694A7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de l’évaluation du captage éolien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48C161E-AA17-41CA-AD5E-03A0A3FB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10" y="2256372"/>
            <a:ext cx="9608960" cy="438040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2E58AA-A7F1-4152-AF26-55619D6C84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4831080"/>
            <a:ext cx="2621280" cy="196596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B252D07-0AAC-4B24-8D8A-18D02487FF91}"/>
              </a:ext>
            </a:extLst>
          </p:cNvPr>
          <p:cNvSpPr txBox="1"/>
          <p:nvPr/>
        </p:nvSpPr>
        <p:spPr>
          <a:xfrm>
            <a:off x="9886773" y="3174394"/>
            <a:ext cx="1103312" cy="36933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+ 67 cm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B500CDC-7C5B-46A5-A119-CB2EC48F3909}"/>
              </a:ext>
            </a:extLst>
          </p:cNvPr>
          <p:cNvSpPr txBox="1"/>
          <p:nvPr/>
        </p:nvSpPr>
        <p:spPr>
          <a:xfrm>
            <a:off x="9886773" y="3818071"/>
            <a:ext cx="1103312" cy="36933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+ 39 cm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908B97-1F69-40FF-BE5C-F39CF36B114D}"/>
              </a:ext>
            </a:extLst>
          </p:cNvPr>
          <p:cNvSpPr txBox="1"/>
          <p:nvPr/>
        </p:nvSpPr>
        <p:spPr>
          <a:xfrm>
            <a:off x="9886773" y="4426912"/>
            <a:ext cx="1103312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+ 16 cm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BD5779-3BE0-43D4-875C-8D44657EE601}"/>
              </a:ext>
            </a:extLst>
          </p:cNvPr>
          <p:cNvSpPr txBox="1"/>
          <p:nvPr/>
        </p:nvSpPr>
        <p:spPr>
          <a:xfrm>
            <a:off x="2743200" y="5259977"/>
            <a:ext cx="27606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Clôture moins efficace</a:t>
            </a:r>
            <a:endParaRPr lang="fr-FR" dirty="0"/>
          </a:p>
        </p:txBody>
      </p:sp>
      <p:sp>
        <p:nvSpPr>
          <p:cNvPr id="19" name="Flèche : haut 18">
            <a:extLst>
              <a:ext uri="{FF2B5EF4-FFF2-40B4-BE49-F238E27FC236}">
                <a16:creationId xmlns:a16="http://schemas.microsoft.com/office/drawing/2014/main" id="{CEDD4654-8E3F-4A75-A814-8A27256D5259}"/>
              </a:ext>
            </a:extLst>
          </p:cNvPr>
          <p:cNvSpPr/>
          <p:nvPr/>
        </p:nvSpPr>
        <p:spPr>
          <a:xfrm rot="10800000">
            <a:off x="3905794" y="2998175"/>
            <a:ext cx="217714" cy="68797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32945D-6E61-4A3E-9D65-E7CF8DFE6A54}"/>
              </a:ext>
            </a:extLst>
          </p:cNvPr>
          <p:cNvSpPr txBox="1"/>
          <p:nvPr/>
        </p:nvSpPr>
        <p:spPr>
          <a:xfrm>
            <a:off x="3997363" y="2931368"/>
            <a:ext cx="164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Coeff de 109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228FC6-7CD7-4086-A70A-5F78C6ECE114}"/>
              </a:ext>
            </a:extLst>
          </p:cNvPr>
          <p:cNvSpPr txBox="1"/>
          <p:nvPr/>
        </p:nvSpPr>
        <p:spPr>
          <a:xfrm>
            <a:off x="8560526" y="2004662"/>
            <a:ext cx="3452264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Dégradation rapide des algues: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/>
                </a:solidFill>
              </a:rPr>
              <a:t>AlgoBox</a:t>
            </a:r>
            <a:r>
              <a:rPr lang="fr-FR" sz="1600" dirty="0">
                <a:solidFill>
                  <a:schemeClr val="tx1"/>
                </a:solidFill>
              </a:rPr>
              <a:t> N°1 : 56% en 6 jours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</a:rPr>
              <a:t>Algobox N°2 : 63% en 6 jours</a:t>
            </a:r>
          </a:p>
        </p:txBody>
      </p:sp>
      <p:sp>
        <p:nvSpPr>
          <p:cNvPr id="22" name="Flèche : haut 21">
            <a:extLst>
              <a:ext uri="{FF2B5EF4-FFF2-40B4-BE49-F238E27FC236}">
                <a16:creationId xmlns:a16="http://schemas.microsoft.com/office/drawing/2014/main" id="{8BA2CE69-B80C-4E5E-A975-A2CEEA3146F7}"/>
              </a:ext>
            </a:extLst>
          </p:cNvPr>
          <p:cNvSpPr/>
          <p:nvPr/>
        </p:nvSpPr>
        <p:spPr>
          <a:xfrm>
            <a:off x="1093057" y="3359060"/>
            <a:ext cx="217715" cy="576395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D98983-C0AE-4EBB-9A21-B17B961D8B3E}"/>
              </a:ext>
            </a:extLst>
          </p:cNvPr>
          <p:cNvSpPr txBox="1"/>
          <p:nvPr/>
        </p:nvSpPr>
        <p:spPr>
          <a:xfrm rot="16200000">
            <a:off x="446191" y="3462591"/>
            <a:ext cx="106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Algues</a:t>
            </a:r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061688C9-E865-4917-8C34-0E2500597A32}"/>
              </a:ext>
            </a:extLst>
          </p:cNvPr>
          <p:cNvSpPr/>
          <p:nvPr/>
        </p:nvSpPr>
        <p:spPr>
          <a:xfrm>
            <a:off x="11051177" y="3300700"/>
            <a:ext cx="113212" cy="830997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920DF4A-A51E-48DE-AEB6-8E2F259210DA}"/>
              </a:ext>
            </a:extLst>
          </p:cNvPr>
          <p:cNvSpPr txBox="1"/>
          <p:nvPr/>
        </p:nvSpPr>
        <p:spPr>
          <a:xfrm>
            <a:off x="10990085" y="3498221"/>
            <a:ext cx="13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AlgoBox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2D6569D-295B-446D-A2B0-E5C08B453421}"/>
              </a:ext>
            </a:extLst>
          </p:cNvPr>
          <p:cNvSpPr txBox="1"/>
          <p:nvPr/>
        </p:nvSpPr>
        <p:spPr>
          <a:xfrm>
            <a:off x="10881360" y="4434660"/>
            <a:ext cx="13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Casier</a:t>
            </a:r>
          </a:p>
        </p:txBody>
      </p:sp>
    </p:spTree>
    <p:extLst>
      <p:ext uri="{BB962C8B-B14F-4D97-AF65-F5344CB8AC3E}">
        <p14:creationId xmlns:p14="http://schemas.microsoft.com/office/powerpoint/2010/main" val="258318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738F1D2-FAA6-4C94-9221-BAC50EE79AD1}"/>
              </a:ext>
            </a:extLst>
          </p:cNvPr>
          <p:cNvSpPr/>
          <p:nvPr/>
        </p:nvSpPr>
        <p:spPr>
          <a:xfrm>
            <a:off x="9331805" y="5139511"/>
            <a:ext cx="2422124" cy="144557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C472FFF-B4F4-42BB-B180-B732B69DF289}"/>
              </a:ext>
            </a:extLst>
          </p:cNvPr>
          <p:cNvSpPr/>
          <p:nvPr/>
        </p:nvSpPr>
        <p:spPr>
          <a:xfrm>
            <a:off x="9331805" y="3244639"/>
            <a:ext cx="2422124" cy="144557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84AC2CE-3B97-4C4D-80C9-CCDF89648BAA}"/>
              </a:ext>
            </a:extLst>
          </p:cNvPr>
          <p:cNvSpPr/>
          <p:nvPr/>
        </p:nvSpPr>
        <p:spPr>
          <a:xfrm>
            <a:off x="9222377" y="1428257"/>
            <a:ext cx="2422124" cy="144557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42827A-8059-475B-B2CB-901B4EDD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1" y="218147"/>
            <a:ext cx="9404723" cy="1400530"/>
          </a:xfrm>
        </p:spPr>
        <p:txBody>
          <a:bodyPr/>
          <a:lstStyle/>
          <a:p>
            <a:r>
              <a:rPr lang="fr-FR" dirty="0"/>
              <a:t>Estimation du recouvrement végétal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3AA00F-65F6-43D8-801D-8275E5260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06" y="1623298"/>
            <a:ext cx="8546285" cy="40191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87A53D-9296-4023-9F72-5E9C9CE66DC6}"/>
              </a:ext>
            </a:extLst>
          </p:cNvPr>
          <p:cNvSpPr txBox="1"/>
          <p:nvPr/>
        </p:nvSpPr>
        <p:spPr>
          <a:xfrm>
            <a:off x="9441234" y="1470242"/>
            <a:ext cx="208134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AlgoBox N°1 : 0%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D0FDECE-AB6C-4256-93FF-96DFF3E81874}"/>
              </a:ext>
            </a:extLst>
          </p:cNvPr>
          <p:cNvCxnSpPr/>
          <p:nvPr/>
        </p:nvCxnSpPr>
        <p:spPr>
          <a:xfrm>
            <a:off x="10455783" y="1970202"/>
            <a:ext cx="0" cy="4615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0014E4A-DA41-43C1-B074-8FCC00AED0D2}"/>
              </a:ext>
            </a:extLst>
          </p:cNvPr>
          <p:cNvSpPr txBox="1"/>
          <p:nvPr/>
        </p:nvSpPr>
        <p:spPr>
          <a:xfrm>
            <a:off x="9441234" y="2426007"/>
            <a:ext cx="22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Souvent immergé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8BA623-2CCB-49D3-9EC5-FABEF1131A3A}"/>
              </a:ext>
            </a:extLst>
          </p:cNvPr>
          <p:cNvSpPr txBox="1"/>
          <p:nvPr/>
        </p:nvSpPr>
        <p:spPr>
          <a:xfrm>
            <a:off x="9441239" y="3368098"/>
            <a:ext cx="220326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AlgoBox N°2 : 70%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DBA3F06-BBFF-4BFC-AFB3-9EBB122E9701}"/>
              </a:ext>
            </a:extLst>
          </p:cNvPr>
          <p:cNvCxnSpPr/>
          <p:nvPr/>
        </p:nvCxnSpPr>
        <p:spPr>
          <a:xfrm>
            <a:off x="10455788" y="3868058"/>
            <a:ext cx="0" cy="4615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C936B87-7624-40F8-B5FC-6C7AAEC4DA50}"/>
              </a:ext>
            </a:extLst>
          </p:cNvPr>
          <p:cNvSpPr txBox="1"/>
          <p:nvPr/>
        </p:nvSpPr>
        <p:spPr>
          <a:xfrm>
            <a:off x="9541388" y="4331008"/>
            <a:ext cx="22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Ajout d’algues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D99197-6EF9-4AC8-BB52-91420A86B35C}"/>
              </a:ext>
            </a:extLst>
          </p:cNvPr>
          <p:cNvSpPr txBox="1"/>
          <p:nvPr/>
        </p:nvSpPr>
        <p:spPr>
          <a:xfrm>
            <a:off x="9441239" y="5273099"/>
            <a:ext cx="220326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AlgoBox N°3 : 22%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ACE5C72-96C6-4C95-8735-ADF77712FDA6}"/>
              </a:ext>
            </a:extLst>
          </p:cNvPr>
          <p:cNvCxnSpPr/>
          <p:nvPr/>
        </p:nvCxnSpPr>
        <p:spPr>
          <a:xfrm>
            <a:off x="10455788" y="5773059"/>
            <a:ext cx="0" cy="4615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E59FE1A-4E15-437B-92DD-AACF73BF2567}"/>
              </a:ext>
            </a:extLst>
          </p:cNvPr>
          <p:cNvSpPr txBox="1"/>
          <p:nvPr/>
        </p:nvSpPr>
        <p:spPr>
          <a:xfrm>
            <a:off x="9477216" y="6237402"/>
            <a:ext cx="22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Absence d’algue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BF2835-7AC8-431F-B9CA-3789F74AA037}"/>
              </a:ext>
            </a:extLst>
          </p:cNvPr>
          <p:cNvCxnSpPr>
            <a:cxnSpLocks/>
          </p:cNvCxnSpPr>
          <p:nvPr/>
        </p:nvCxnSpPr>
        <p:spPr>
          <a:xfrm>
            <a:off x="6581491" y="2518161"/>
            <a:ext cx="60960" cy="1771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EA94D032-4924-419A-AD67-5CE274888F03}"/>
              </a:ext>
            </a:extLst>
          </p:cNvPr>
          <p:cNvSpPr txBox="1"/>
          <p:nvPr/>
        </p:nvSpPr>
        <p:spPr>
          <a:xfrm>
            <a:off x="6054622" y="4330829"/>
            <a:ext cx="1175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</a:rPr>
              <a:t>10/08/17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5417128-CEC7-4965-8E40-611231932D4C}"/>
              </a:ext>
            </a:extLst>
          </p:cNvPr>
          <p:cNvSpPr txBox="1"/>
          <p:nvPr/>
        </p:nvSpPr>
        <p:spPr>
          <a:xfrm rot="16200000">
            <a:off x="7770686" y="3879284"/>
            <a:ext cx="259515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Végétation annuelle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E19CE9C-EAA4-4B46-B85B-EFC3BBB3551A}"/>
              </a:ext>
            </a:extLst>
          </p:cNvPr>
          <p:cNvSpPr/>
          <p:nvPr/>
        </p:nvSpPr>
        <p:spPr>
          <a:xfrm>
            <a:off x="2195131" y="5980233"/>
            <a:ext cx="5133132" cy="760201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A7B2D6-6B46-4BE3-8E15-10DCCFBB8C56}"/>
              </a:ext>
            </a:extLst>
          </p:cNvPr>
          <p:cNvSpPr txBox="1"/>
          <p:nvPr/>
        </p:nvSpPr>
        <p:spPr>
          <a:xfrm>
            <a:off x="2328175" y="6164691"/>
            <a:ext cx="163423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Casier :  90%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D7C6545-D8CE-4F8F-AD7C-77B37974748A}"/>
              </a:ext>
            </a:extLst>
          </p:cNvPr>
          <p:cNvCxnSpPr>
            <a:cxnSpLocks/>
          </p:cNvCxnSpPr>
          <p:nvPr/>
        </p:nvCxnSpPr>
        <p:spPr>
          <a:xfrm>
            <a:off x="4066053" y="6378962"/>
            <a:ext cx="52136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E414421C-BEB4-469F-A91C-5C336D6E30AF}"/>
              </a:ext>
            </a:extLst>
          </p:cNvPr>
          <p:cNvSpPr txBox="1"/>
          <p:nvPr/>
        </p:nvSpPr>
        <p:spPr>
          <a:xfrm>
            <a:off x="4426049" y="6082116"/>
            <a:ext cx="294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Avant-dune</a:t>
            </a:r>
            <a:r>
              <a:rPr lang="fr-FR" dirty="0"/>
              <a:t> formée</a:t>
            </a:r>
          </a:p>
          <a:p>
            <a:pPr algn="ctr"/>
            <a:r>
              <a:rPr lang="fr-FR" dirty="0"/>
              <a:t>Aménagement ancien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A7D3A3E-2555-452E-AFBC-4F62C9B02472}"/>
              </a:ext>
            </a:extLst>
          </p:cNvPr>
          <p:cNvSpPr txBox="1"/>
          <p:nvPr/>
        </p:nvSpPr>
        <p:spPr>
          <a:xfrm>
            <a:off x="3554265" y="5661843"/>
            <a:ext cx="2332729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Végétation vivace</a:t>
            </a:r>
          </a:p>
        </p:txBody>
      </p:sp>
    </p:spTree>
    <p:extLst>
      <p:ext uri="{BB962C8B-B14F-4D97-AF65-F5344CB8AC3E}">
        <p14:creationId xmlns:p14="http://schemas.microsoft.com/office/powerpoint/2010/main" val="41083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690763-0008-49A7-A358-AE196432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650" y="0"/>
            <a:ext cx="9612586" cy="1400530"/>
          </a:xfrm>
        </p:spPr>
        <p:txBody>
          <a:bodyPr/>
          <a:lstStyle/>
          <a:p>
            <a:r>
              <a:rPr lang="fr-FR" dirty="0"/>
              <a:t>Carte de conclusion d’évaluation des aménagements pour 2016-2017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7"/>
          <a:stretch/>
        </p:blipFill>
        <p:spPr>
          <a:xfrm>
            <a:off x="369277" y="1487073"/>
            <a:ext cx="10583008" cy="52038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54658" y="3500660"/>
            <a:ext cx="164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Apport HP</a:t>
            </a:r>
          </a:p>
          <a:p>
            <a:pPr algn="ctr"/>
            <a:r>
              <a:rPr lang="fr-FR" sz="1600" dirty="0" smtClean="0"/>
              <a:t> ++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5729373" y="4119244"/>
            <a:ext cx="123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Apport HP</a:t>
            </a:r>
          </a:p>
          <a:p>
            <a:pPr algn="ctr"/>
            <a:r>
              <a:rPr lang="fr-FR" sz="1600" dirty="0" smtClean="0"/>
              <a:t> +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1303921" y="5656702"/>
            <a:ext cx="435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Haut de plage résilient post tempête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3938954" y="3349869"/>
            <a:ext cx="211015" cy="167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205049" y="3622487"/>
            <a:ext cx="211015" cy="167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993423" y="3805541"/>
            <a:ext cx="211015" cy="167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286500" y="3940357"/>
            <a:ext cx="211015" cy="167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036781" y="4207057"/>
            <a:ext cx="211015" cy="167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727D34-4790-4D09-AA3A-162894D4934A}"/>
              </a:ext>
            </a:extLst>
          </p:cNvPr>
          <p:cNvSpPr txBox="1"/>
          <p:nvPr/>
        </p:nvSpPr>
        <p:spPr>
          <a:xfrm>
            <a:off x="3439136" y="2664870"/>
            <a:ext cx="1115280" cy="5232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AlgoBox N°1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AA0FDF-4A79-4D34-927E-2B4B45D40C50}"/>
              </a:ext>
            </a:extLst>
          </p:cNvPr>
          <p:cNvSpPr txBox="1"/>
          <p:nvPr/>
        </p:nvSpPr>
        <p:spPr>
          <a:xfrm>
            <a:off x="4809273" y="3271438"/>
            <a:ext cx="879477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Clôture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8734B5-7024-40F5-808F-D70BA0C530C0}"/>
              </a:ext>
            </a:extLst>
          </p:cNvPr>
          <p:cNvSpPr txBox="1"/>
          <p:nvPr/>
        </p:nvSpPr>
        <p:spPr>
          <a:xfrm>
            <a:off x="5779680" y="3239050"/>
            <a:ext cx="1155599" cy="52322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AlgoBox N°2 et N°3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3C0047-10AA-4C48-9764-A7230C429676}"/>
              </a:ext>
            </a:extLst>
          </p:cNvPr>
          <p:cNvSpPr txBox="1"/>
          <p:nvPr/>
        </p:nvSpPr>
        <p:spPr>
          <a:xfrm>
            <a:off x="6983301" y="3902234"/>
            <a:ext cx="756936" cy="3077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Casier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130925" y="3940357"/>
            <a:ext cx="125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Captage </a:t>
            </a:r>
          </a:p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+++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795743" y="4654660"/>
            <a:ext cx="1159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Captage ++</a:t>
            </a:r>
            <a:endParaRPr lang="fr-FR" sz="1600" dirty="0">
              <a:solidFill>
                <a:srgbClr val="FFFF00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4545623" y="2809962"/>
            <a:ext cx="26377" cy="210614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5788286" y="2875301"/>
            <a:ext cx="58950" cy="291795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935279" y="3197943"/>
            <a:ext cx="40624" cy="285949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375749" y="3754965"/>
            <a:ext cx="164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Apport HP</a:t>
            </a:r>
          </a:p>
          <a:p>
            <a:pPr algn="ctr"/>
            <a:r>
              <a:rPr lang="fr-FR" sz="1600" dirty="0" smtClean="0"/>
              <a:t> ++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611037" y="4197834"/>
            <a:ext cx="125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Captage </a:t>
            </a:r>
          </a:p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+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963851" y="4833714"/>
            <a:ext cx="125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Captage </a:t>
            </a:r>
          </a:p>
          <a:p>
            <a:pPr algn="ctr"/>
            <a:r>
              <a:rPr lang="fr-FR" sz="1600" dirty="0" smtClean="0">
                <a:solidFill>
                  <a:srgbClr val="FFFF00"/>
                </a:solidFill>
              </a:rPr>
              <a:t>+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912192" y="4356660"/>
            <a:ext cx="123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Apport HP</a:t>
            </a:r>
          </a:p>
          <a:p>
            <a:pPr algn="ctr"/>
            <a:r>
              <a:rPr lang="fr-FR" sz="1600" dirty="0" smtClean="0"/>
              <a:t> +</a:t>
            </a:r>
            <a:endParaRPr lang="fr-FR" sz="16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303921" y="6022265"/>
            <a:ext cx="921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Potentiel de captage éolien non négligeable = Casier de </a:t>
            </a:r>
            <a:r>
              <a:rPr lang="fr-FR" dirty="0" err="1" smtClean="0">
                <a:solidFill>
                  <a:srgbClr val="FFFF00"/>
                </a:solidFill>
              </a:rPr>
              <a:t>ganivelles</a:t>
            </a:r>
            <a:r>
              <a:rPr lang="fr-FR" dirty="0" smtClean="0">
                <a:solidFill>
                  <a:srgbClr val="FFFF00"/>
                </a:solidFill>
              </a:rPr>
              <a:t> ou </a:t>
            </a:r>
            <a:r>
              <a:rPr lang="fr-FR" dirty="0" err="1" smtClean="0">
                <a:solidFill>
                  <a:srgbClr val="FFFF00"/>
                </a:solidFill>
              </a:rPr>
              <a:t>AlgoBox</a:t>
            </a:r>
            <a:r>
              <a:rPr lang="fr-FR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043090" y="4502862"/>
            <a:ext cx="135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92D050"/>
                </a:solidFill>
              </a:rPr>
              <a:t>Végétation 0</a:t>
            </a:r>
            <a:endParaRPr lang="fr-FR" sz="1600" dirty="0">
              <a:solidFill>
                <a:srgbClr val="92D05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554515" y="4689060"/>
            <a:ext cx="130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92D050"/>
                </a:solidFill>
              </a:rPr>
              <a:t>Végétation</a:t>
            </a:r>
          </a:p>
          <a:p>
            <a:pPr algn="ctr"/>
            <a:r>
              <a:rPr lang="fr-FR" sz="1600" dirty="0" smtClean="0">
                <a:solidFill>
                  <a:srgbClr val="92D050"/>
                </a:solidFill>
              </a:rPr>
              <a:t>+ - </a:t>
            </a:r>
            <a:endParaRPr lang="fr-FR" sz="1600" dirty="0">
              <a:solidFill>
                <a:srgbClr val="92D05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736551" y="5113645"/>
            <a:ext cx="1301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92D050"/>
                </a:solidFill>
              </a:rPr>
              <a:t>Végétation</a:t>
            </a:r>
          </a:p>
          <a:p>
            <a:pPr algn="ctr"/>
            <a:r>
              <a:rPr lang="fr-FR" sz="1600" dirty="0" smtClean="0">
                <a:solidFill>
                  <a:srgbClr val="92D050"/>
                </a:solidFill>
              </a:rPr>
              <a:t>+ + (algues) </a:t>
            </a:r>
            <a:endParaRPr lang="fr-FR" sz="1600" dirty="0">
              <a:solidFill>
                <a:srgbClr val="92D05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963851" y="5320937"/>
            <a:ext cx="130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92D050"/>
                </a:solidFill>
              </a:rPr>
              <a:t>Végétation</a:t>
            </a:r>
          </a:p>
          <a:p>
            <a:pPr algn="ctr"/>
            <a:r>
              <a:rPr lang="fr-FR" sz="1600" dirty="0" smtClean="0">
                <a:solidFill>
                  <a:srgbClr val="92D050"/>
                </a:solidFill>
              </a:rPr>
              <a:t>stable</a:t>
            </a:r>
            <a:endParaRPr lang="fr-FR" sz="1600" dirty="0">
              <a:solidFill>
                <a:srgbClr val="92D05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303921" y="6376134"/>
            <a:ext cx="736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Développement </a:t>
            </a:r>
            <a:r>
              <a:rPr lang="fr-FR" dirty="0" smtClean="0">
                <a:solidFill>
                  <a:srgbClr val="92D050"/>
                </a:solidFill>
              </a:rPr>
              <a:t>de </a:t>
            </a:r>
            <a:r>
              <a:rPr lang="fr-FR" dirty="0" smtClean="0">
                <a:solidFill>
                  <a:srgbClr val="92D050"/>
                </a:solidFill>
              </a:rPr>
              <a:t>la végétation amélioré avec ajout d’algues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40447" y="1661925"/>
            <a:ext cx="79922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Un système en cours de résilience suite à la tempête </a:t>
            </a:r>
            <a:r>
              <a:rPr lang="fr-FR" dirty="0" err="1" smtClean="0"/>
              <a:t>Rosika</a:t>
            </a:r>
            <a:r>
              <a:rPr lang="fr-FR" dirty="0" smtClean="0"/>
              <a:t> (02/2016)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9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049CC-3881-4F9E-AA6E-F7F3D791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fr-FR" dirty="0"/>
              <a:t>Un nouveau rechargement en algues le 27/11/2017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B41FC7F-101C-488E-A122-A11A04492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0" y="2992021"/>
            <a:ext cx="5507300" cy="310460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410977-45A1-4A0B-A2C0-3BDCA08701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03" y="2992022"/>
            <a:ext cx="5507300" cy="31046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2591804-361D-4F9E-A583-6873D8501C15}"/>
              </a:ext>
            </a:extLst>
          </p:cNvPr>
          <p:cNvSpPr txBox="1"/>
          <p:nvPr/>
        </p:nvSpPr>
        <p:spPr>
          <a:xfrm>
            <a:off x="1846217" y="2047921"/>
            <a:ext cx="8499566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Encore merci pour votre engagement et votre énergie pour contribuer au renforcement de la dune de Kerjouanno!!</a:t>
            </a:r>
          </a:p>
        </p:txBody>
      </p:sp>
    </p:spTree>
    <p:extLst>
      <p:ext uri="{BB962C8B-B14F-4D97-AF65-F5344CB8AC3E}">
        <p14:creationId xmlns:p14="http://schemas.microsoft.com/office/powerpoint/2010/main" val="4095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85AB7-4322-4F60-9C48-66760AEA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nouveaux sites de suivi citoyen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62D89A-29EA-4BB9-B2A9-43285A233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FB8F61-5CFC-43C3-8E81-9178ADB49658}"/>
              </a:ext>
            </a:extLst>
          </p:cNvPr>
          <p:cNvSpPr/>
          <p:nvPr/>
        </p:nvSpPr>
        <p:spPr>
          <a:xfrm>
            <a:off x="0" y="4106789"/>
            <a:ext cx="12192000" cy="275231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4EFA5-F244-4BA0-AD19-B82DF89EE662}"/>
              </a:ext>
            </a:extLst>
          </p:cNvPr>
          <p:cNvSpPr/>
          <p:nvPr/>
        </p:nvSpPr>
        <p:spPr>
          <a:xfrm>
            <a:off x="0" y="1348051"/>
            <a:ext cx="12192000" cy="275231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A9E6B86-B9EA-4330-8A23-E4486094A524}"/>
              </a:ext>
            </a:extLst>
          </p:cNvPr>
          <p:cNvSpPr/>
          <p:nvPr/>
        </p:nvSpPr>
        <p:spPr>
          <a:xfrm>
            <a:off x="182881" y="1780674"/>
            <a:ext cx="2877953" cy="1029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Site de </a:t>
            </a:r>
            <a:r>
              <a:rPr lang="fr-FR" dirty="0" err="1">
                <a:solidFill>
                  <a:schemeClr val="bg1"/>
                </a:solidFill>
              </a:rPr>
              <a:t>Kervilhen</a:t>
            </a:r>
            <a:r>
              <a:rPr lang="fr-FR" dirty="0">
                <a:solidFill>
                  <a:schemeClr val="bg1"/>
                </a:solidFill>
              </a:rPr>
              <a:t> (Trinité-sur-mer)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C0D9BF2-9CC9-4581-8DC8-67F9A963D1E2}"/>
              </a:ext>
            </a:extLst>
          </p:cNvPr>
          <p:cNvSpPr/>
          <p:nvPr/>
        </p:nvSpPr>
        <p:spPr>
          <a:xfrm>
            <a:off x="93044" y="4502168"/>
            <a:ext cx="2877953" cy="1029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L’île de </a:t>
            </a:r>
            <a:r>
              <a:rPr lang="fr-FR" dirty="0" err="1">
                <a:solidFill>
                  <a:schemeClr val="bg1"/>
                </a:solidFill>
              </a:rPr>
              <a:t>Boëde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23FF5A-70CA-409E-A190-44AF58728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5" t="1460" b="1239"/>
          <a:stretch/>
        </p:blipFill>
        <p:spPr>
          <a:xfrm>
            <a:off x="8541423" y="1533079"/>
            <a:ext cx="3557531" cy="24528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7CD012-BD35-4CBB-9575-75960D4A4C33}"/>
              </a:ext>
            </a:extLst>
          </p:cNvPr>
          <p:cNvSpPr txBox="1"/>
          <p:nvPr/>
        </p:nvSpPr>
        <p:spPr>
          <a:xfrm>
            <a:off x="2954955" y="1589217"/>
            <a:ext cx="576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Évaluation des aménagements de protection dunaire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C765F6-13B6-435B-B878-590758B3D02B}"/>
              </a:ext>
            </a:extLst>
          </p:cNvPr>
          <p:cNvSpPr txBox="1"/>
          <p:nvPr/>
        </p:nvSpPr>
        <p:spPr>
          <a:xfrm>
            <a:off x="3121793" y="2583383"/>
            <a:ext cx="3676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Mesures de l’érosion verticale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C558CB-EBD8-4D73-B90C-F19EB5FA6D6B}"/>
              </a:ext>
            </a:extLst>
          </p:cNvPr>
          <p:cNvSpPr txBox="1"/>
          <p:nvPr/>
        </p:nvSpPr>
        <p:spPr>
          <a:xfrm>
            <a:off x="3121793" y="3001549"/>
            <a:ext cx="3676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Évaluations du captage éolien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72AF15-F1E0-4AEC-A48F-F0A550FA2E48}"/>
              </a:ext>
            </a:extLst>
          </p:cNvPr>
          <p:cNvSpPr txBox="1"/>
          <p:nvPr/>
        </p:nvSpPr>
        <p:spPr>
          <a:xfrm>
            <a:off x="3121793" y="3419715"/>
            <a:ext cx="4395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Estimations du recouvrement végétal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8A90505-5D23-41C6-8D48-C642EBD69F4E}"/>
              </a:ext>
            </a:extLst>
          </p:cNvPr>
          <p:cNvSpPr txBox="1"/>
          <p:nvPr/>
        </p:nvSpPr>
        <p:spPr>
          <a:xfrm>
            <a:off x="3121793" y="4448197"/>
            <a:ext cx="576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Suivi d’un site à dynamique naturelle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6C80D4-8E49-4FCE-B11E-2C7D171B3DD1}"/>
              </a:ext>
            </a:extLst>
          </p:cNvPr>
          <p:cNvSpPr txBox="1"/>
          <p:nvPr/>
        </p:nvSpPr>
        <p:spPr>
          <a:xfrm>
            <a:off x="3121793" y="5161178"/>
            <a:ext cx="3676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Mesures de l’érosion horizontale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D318139-3E3B-40E9-9ABE-DE8AAC1DC035}"/>
              </a:ext>
            </a:extLst>
          </p:cNvPr>
          <p:cNvSpPr txBox="1"/>
          <p:nvPr/>
        </p:nvSpPr>
        <p:spPr>
          <a:xfrm>
            <a:off x="3121793" y="5592711"/>
            <a:ext cx="3676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Photographies standardisées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4F1EE02-8D33-4B00-ADF7-999E849931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6"/>
          <a:stretch/>
        </p:blipFill>
        <p:spPr>
          <a:xfrm>
            <a:off x="8541423" y="4223875"/>
            <a:ext cx="3557531" cy="25319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3E2F66-FCED-43AA-8926-64C507636A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" y="28915"/>
            <a:ext cx="678226" cy="813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3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pour votre attention et à très bientôt avec l’OCLM</a:t>
            </a:r>
            <a:endParaRPr lang="fr-F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55B533-F533-4716-957D-6C5DFA8ABA31}"/>
              </a:ext>
            </a:extLst>
          </p:cNvPr>
          <p:cNvGrpSpPr/>
          <p:nvPr/>
        </p:nvGrpSpPr>
        <p:grpSpPr>
          <a:xfrm>
            <a:off x="270302" y="2049210"/>
            <a:ext cx="6335639" cy="4808790"/>
            <a:chOff x="4955568" y="1649762"/>
            <a:chExt cx="7261107" cy="5577839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413ABA6B-F7FA-4A10-B850-51C6F7E35A74}"/>
                </a:ext>
              </a:extLst>
            </p:cNvPr>
            <p:cNvGrpSpPr/>
            <p:nvPr/>
          </p:nvGrpSpPr>
          <p:grpSpPr>
            <a:xfrm>
              <a:off x="4955568" y="1649762"/>
              <a:ext cx="7261107" cy="5577839"/>
              <a:chOff x="4955568" y="1649762"/>
              <a:chExt cx="7261107" cy="5577839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99121A95-D360-4127-90DC-E76EB8620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4" t="27258" r="14818" b="12882"/>
              <a:stretch/>
            </p:blipFill>
            <p:spPr>
              <a:xfrm>
                <a:off x="4955568" y="5160716"/>
                <a:ext cx="2939535" cy="165112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82D70D73-54BC-48A3-8001-095EE561E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5569" y="1649762"/>
                <a:ext cx="2776029" cy="208202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DFE105DF-BEA3-4D17-B94B-1594E9573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8787735" y="2327350"/>
                <a:ext cx="4081852" cy="272667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18A001EB-2DDE-4B0F-9C5B-7B58669FB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0647" y="4809371"/>
                <a:ext cx="2776028" cy="208202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7E5F393C-2EFD-47DD-9CAD-1715A21FE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400901" y="3929849"/>
                <a:ext cx="4245774" cy="234972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30FF7009-62D5-4960-98F0-5B38F4189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5593" y="1649762"/>
                <a:ext cx="2349729" cy="176229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13E00AD-38D1-4D5B-B5D9-C53C5CA5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568" y="3078695"/>
              <a:ext cx="2701358" cy="20260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3" name="Image 3">
            <a:extLst>
              <a:ext uri="{FF2B5EF4-FFF2-40B4-BE49-F238E27FC236}">
                <a16:creationId xmlns:a16="http://schemas.microsoft.com/office/drawing/2014/main" id="{66E77BFD-B689-4E70-802D-534CB849FB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23" y="1998053"/>
            <a:ext cx="3980139" cy="47666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884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0F001-2376-4122-A1F2-E78E92F5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L’érosion dans le Morbihan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04BB91-98A9-4BD3-8055-424E6D7B3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76267"/>
            <a:ext cx="8946541" cy="4195481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61106-0DB6-46A5-B217-C48CFC31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98" t="2444" r="6420" b="6059"/>
          <a:stretch>
            <a:fillRect/>
          </a:stretch>
        </p:blipFill>
        <p:spPr bwMode="auto">
          <a:xfrm>
            <a:off x="113080" y="2415544"/>
            <a:ext cx="5842625" cy="419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E67C8-8B1A-4FA5-87D2-489E96A9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64" t="3077" r="5087" b="2034"/>
          <a:stretch>
            <a:fillRect/>
          </a:stretch>
        </p:blipFill>
        <p:spPr bwMode="auto">
          <a:xfrm>
            <a:off x="6236296" y="2415544"/>
            <a:ext cx="5858563" cy="419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4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3E6E835-8361-4D9A-ADB6-C11A815FCBC7}"/>
              </a:ext>
            </a:extLst>
          </p:cNvPr>
          <p:cNvSpPr/>
          <p:nvPr/>
        </p:nvSpPr>
        <p:spPr>
          <a:xfrm>
            <a:off x="127323" y="3429000"/>
            <a:ext cx="12064677" cy="20982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E6651E8-0C05-4B03-8A41-A3AAC48055AF}"/>
              </a:ext>
            </a:extLst>
          </p:cNvPr>
          <p:cNvSpPr/>
          <p:nvPr/>
        </p:nvSpPr>
        <p:spPr>
          <a:xfrm>
            <a:off x="127323" y="1254534"/>
            <a:ext cx="12064677" cy="20982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F6D4E3-84D9-4C76-A16F-B6FF8C7B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Existe-t-il des solutions?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DD7B0B-7EB2-4A49-95A1-509F49A16967}"/>
              </a:ext>
            </a:extLst>
          </p:cNvPr>
          <p:cNvSpPr txBox="1"/>
          <p:nvPr/>
        </p:nvSpPr>
        <p:spPr>
          <a:xfrm>
            <a:off x="127323" y="2048321"/>
            <a:ext cx="331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Aménagements « en dure »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1576AE-F1DB-43C9-8F42-F45F87AEC0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30" y="1461363"/>
            <a:ext cx="3123520" cy="17608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F19EAA-97AF-45A6-BDBC-BE03100FB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70" y="1453270"/>
            <a:ext cx="2347745" cy="17608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47B0E6-042A-4D47-A6FC-4F865E582D0E}"/>
              </a:ext>
            </a:extLst>
          </p:cNvPr>
          <p:cNvSpPr txBox="1"/>
          <p:nvPr/>
        </p:nvSpPr>
        <p:spPr>
          <a:xfrm>
            <a:off x="408311" y="4230721"/>
            <a:ext cx="282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Aménagements « soft »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6B6EF3-3E63-475B-9234-BA04453259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225" y="1453270"/>
            <a:ext cx="3123521" cy="17608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C88EFFE-DF97-42FB-A174-6F0BF71276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30" y="3635829"/>
            <a:ext cx="3123520" cy="17608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802D74-F0D6-4868-B82C-C2F083C118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3"/>
          <a:stretch/>
        </p:blipFill>
        <p:spPr>
          <a:xfrm>
            <a:off x="6625578" y="3635829"/>
            <a:ext cx="2596800" cy="17608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8A5029-8060-47D2-AD4B-8C4738D8AF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/>
          <a:stretch/>
        </p:blipFill>
        <p:spPr>
          <a:xfrm>
            <a:off x="9370420" y="3635829"/>
            <a:ext cx="2769326" cy="1760808"/>
          </a:xfrm>
          <a:prstGeom prst="rect">
            <a:avLst/>
          </a:prstGeom>
        </p:spPr>
      </p:pic>
      <p:pic>
        <p:nvPicPr>
          <p:cNvPr id="20" name="Graphique 19" descr="Argent">
            <a:extLst>
              <a:ext uri="{FF2B5EF4-FFF2-40B4-BE49-F238E27FC236}">
                <a16:creationId xmlns:a16="http://schemas.microsoft.com/office/drawing/2014/main" id="{D1AC1B96-8825-48F2-8D49-FD146FDCBD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5298" y="2341767"/>
            <a:ext cx="914400" cy="914400"/>
          </a:xfrm>
          <a:prstGeom prst="rect">
            <a:avLst/>
          </a:prstGeom>
        </p:spPr>
      </p:pic>
      <p:pic>
        <p:nvPicPr>
          <p:cNvPr id="22" name="Graphique 21" descr="Pièces">
            <a:extLst>
              <a:ext uri="{FF2B5EF4-FFF2-40B4-BE49-F238E27FC236}">
                <a16:creationId xmlns:a16="http://schemas.microsoft.com/office/drawing/2014/main" id="{DB57F898-8A84-4C78-9A15-7F42347DA8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361899" y="4579245"/>
            <a:ext cx="914400" cy="914400"/>
          </a:xfrm>
          <a:prstGeom prst="rect">
            <a:avLst/>
          </a:prstGeom>
        </p:spPr>
      </p:pic>
      <p:pic>
        <p:nvPicPr>
          <p:cNvPr id="23" name="Graphique 22" descr="Argent">
            <a:extLst>
              <a:ext uri="{FF2B5EF4-FFF2-40B4-BE49-F238E27FC236}">
                <a16:creationId xmlns:a16="http://schemas.microsoft.com/office/drawing/2014/main" id="{8E7D80A3-A70C-4B5F-9833-0E1FF536ACE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76046" y="2333674"/>
            <a:ext cx="914400" cy="9144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F16FE65-899C-4B59-80FB-5087229F77B7}"/>
              </a:ext>
            </a:extLst>
          </p:cNvPr>
          <p:cNvSpPr txBox="1"/>
          <p:nvPr/>
        </p:nvSpPr>
        <p:spPr>
          <a:xfrm>
            <a:off x="2560917" y="5734095"/>
            <a:ext cx="707016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Adaptée la gestion à la dynamique naturelle de chaque site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F8FB64-7BCA-4E4B-9FA4-3ED2FB023F9C}"/>
              </a:ext>
            </a:extLst>
          </p:cNvPr>
          <p:cNvSpPr txBox="1"/>
          <p:nvPr/>
        </p:nvSpPr>
        <p:spPr>
          <a:xfrm>
            <a:off x="357648" y="6308112"/>
            <a:ext cx="1828203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Connaissance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492371E-3CC1-4C6D-A710-AD47AD5CD40B}"/>
              </a:ext>
            </a:extLst>
          </p:cNvPr>
          <p:cNvSpPr txBox="1"/>
          <p:nvPr/>
        </p:nvSpPr>
        <p:spPr>
          <a:xfrm>
            <a:off x="9904118" y="6308112"/>
            <a:ext cx="1701929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Concertation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768F5A6-F6DB-430E-A3A3-673C7D96150D}"/>
              </a:ext>
            </a:extLst>
          </p:cNvPr>
          <p:cNvCxnSpPr/>
          <p:nvPr/>
        </p:nvCxnSpPr>
        <p:spPr>
          <a:xfrm>
            <a:off x="2699657" y="6492778"/>
            <a:ext cx="6670763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1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3F797C-CF1B-4BB8-9500-8CB5A83B3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3" y="127605"/>
            <a:ext cx="11990027" cy="977446"/>
          </a:xfrm>
        </p:spPr>
        <p:txBody>
          <a:bodyPr/>
          <a:lstStyle/>
          <a:p>
            <a:r>
              <a:rPr lang="fr-FR" dirty="0"/>
              <a:t>L’érosion du littoral…Tous concernés!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765C18-768D-470A-9AEC-D01CE1770A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28" y="1931307"/>
            <a:ext cx="3194628" cy="1800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2F88F4-576D-47DE-9F6F-3117FFE0ABAC}"/>
              </a:ext>
            </a:extLst>
          </p:cNvPr>
          <p:cNvSpPr txBox="1"/>
          <p:nvPr/>
        </p:nvSpPr>
        <p:spPr>
          <a:xfrm>
            <a:off x="7866388" y="1466163"/>
            <a:ext cx="4020811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Les gestionnaires / élu(e)s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2FD602-C725-42BA-B95F-A9F06A4470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9" y="1495180"/>
            <a:ext cx="3006907" cy="2228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067ACE-463F-4569-9ADC-DC9FBED8FAB3}"/>
              </a:ext>
            </a:extLst>
          </p:cNvPr>
          <p:cNvSpPr txBox="1"/>
          <p:nvPr/>
        </p:nvSpPr>
        <p:spPr>
          <a:xfrm>
            <a:off x="414545" y="1454874"/>
            <a:ext cx="363721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Les citoyens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EFE4A7A-429E-43C4-B515-7D5F95DD4867}"/>
              </a:ext>
            </a:extLst>
          </p:cNvPr>
          <p:cNvSpPr/>
          <p:nvPr/>
        </p:nvSpPr>
        <p:spPr>
          <a:xfrm>
            <a:off x="766145" y="3796933"/>
            <a:ext cx="3004801" cy="936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Intégration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626111-F1B2-4F64-B76B-7D1DCD236135}"/>
              </a:ext>
            </a:extLst>
          </p:cNvPr>
          <p:cNvSpPr/>
          <p:nvPr/>
        </p:nvSpPr>
        <p:spPr>
          <a:xfrm>
            <a:off x="754729" y="4790612"/>
            <a:ext cx="3006907" cy="97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Éducation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13B1744-9FF8-4E42-9FEE-D38D07175942}"/>
              </a:ext>
            </a:extLst>
          </p:cNvPr>
          <p:cNvSpPr/>
          <p:nvPr/>
        </p:nvSpPr>
        <p:spPr>
          <a:xfrm>
            <a:off x="4589742" y="5705267"/>
            <a:ext cx="3016217" cy="85331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2EDD44E-B0B0-42BA-BF24-704AD2F42562}"/>
              </a:ext>
            </a:extLst>
          </p:cNvPr>
          <p:cNvGrpSpPr/>
          <p:nvPr/>
        </p:nvGrpSpPr>
        <p:grpSpPr>
          <a:xfrm>
            <a:off x="4419125" y="3835694"/>
            <a:ext cx="3079900" cy="853317"/>
            <a:chOff x="4589742" y="4899377"/>
            <a:chExt cx="3079900" cy="853317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7DB5336-A26B-47BF-854D-AFEA4ED08C4D}"/>
                </a:ext>
              </a:extLst>
            </p:cNvPr>
            <p:cNvSpPr/>
            <p:nvPr/>
          </p:nvSpPr>
          <p:spPr>
            <a:xfrm>
              <a:off x="4589742" y="4899377"/>
              <a:ext cx="3016217" cy="85331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352ADD0-6FBD-49F5-B44E-AD3896CCBFE8}"/>
                </a:ext>
              </a:extLst>
            </p:cNvPr>
            <p:cNvSpPr txBox="1"/>
            <p:nvPr/>
          </p:nvSpPr>
          <p:spPr>
            <a:xfrm>
              <a:off x="4589742" y="4953850"/>
              <a:ext cx="3079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Données</a:t>
              </a:r>
            </a:p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 hautes fréquences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668484-86AA-4B14-BEEE-4681F67CC28C}"/>
              </a:ext>
            </a:extLst>
          </p:cNvPr>
          <p:cNvGrpSpPr/>
          <p:nvPr/>
        </p:nvGrpSpPr>
        <p:grpSpPr>
          <a:xfrm>
            <a:off x="4269442" y="4790612"/>
            <a:ext cx="3336517" cy="853317"/>
            <a:chOff x="4269442" y="4956078"/>
            <a:chExt cx="3336517" cy="853317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E55C273-89CB-4B39-8DAD-1FD4AE960C2B}"/>
                </a:ext>
              </a:extLst>
            </p:cNvPr>
            <p:cNvSpPr/>
            <p:nvPr/>
          </p:nvSpPr>
          <p:spPr>
            <a:xfrm>
              <a:off x="4419125" y="4956078"/>
              <a:ext cx="3016217" cy="853317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60BF9DA-0522-4DED-9835-A639263EA8CD}"/>
                </a:ext>
              </a:extLst>
            </p:cNvPr>
            <p:cNvSpPr txBox="1"/>
            <p:nvPr/>
          </p:nvSpPr>
          <p:spPr>
            <a:xfrm>
              <a:off x="4269442" y="5033795"/>
              <a:ext cx="33365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Préconisations</a:t>
              </a:r>
            </a:p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 d’aménagements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C7035356-842E-4976-99A9-F73317BBE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42" y="1653279"/>
            <a:ext cx="2771895" cy="2078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61A5489-B42A-4021-B08F-931A96C8881C}"/>
              </a:ext>
            </a:extLst>
          </p:cNvPr>
          <p:cNvSpPr txBox="1"/>
          <p:nvPr/>
        </p:nvSpPr>
        <p:spPr>
          <a:xfrm>
            <a:off x="4312191" y="1466163"/>
            <a:ext cx="329376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Les chercheurs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480EF72-1326-42F8-B227-C0D4C1758276}"/>
              </a:ext>
            </a:extLst>
          </p:cNvPr>
          <p:cNvSpPr txBox="1"/>
          <p:nvPr/>
        </p:nvSpPr>
        <p:spPr>
          <a:xfrm>
            <a:off x="5488548" y="593401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Diffusion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F0258E-CABA-4BF6-B077-BFED7634BDDE}"/>
              </a:ext>
            </a:extLst>
          </p:cNvPr>
          <p:cNvSpPr/>
          <p:nvPr/>
        </p:nvSpPr>
        <p:spPr>
          <a:xfrm>
            <a:off x="8181878" y="3835694"/>
            <a:ext cx="3088477" cy="85331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Compréhension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825BB0A-894D-4ACD-8030-C3B5A9CFBA2F}"/>
              </a:ext>
            </a:extLst>
          </p:cNvPr>
          <p:cNvSpPr/>
          <p:nvPr/>
        </p:nvSpPr>
        <p:spPr>
          <a:xfrm>
            <a:off x="8260900" y="4734166"/>
            <a:ext cx="3016217" cy="85331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CB4413E-8D49-41C2-8EBB-D9A22BF6A0D4}"/>
              </a:ext>
            </a:extLst>
          </p:cNvPr>
          <p:cNvSpPr/>
          <p:nvPr/>
        </p:nvSpPr>
        <p:spPr>
          <a:xfrm>
            <a:off x="8260900" y="5667952"/>
            <a:ext cx="3016217" cy="85331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36DB11C-8982-4946-A00F-FEB4741431ED}"/>
              </a:ext>
            </a:extLst>
          </p:cNvPr>
          <p:cNvSpPr txBox="1"/>
          <p:nvPr/>
        </p:nvSpPr>
        <p:spPr>
          <a:xfrm>
            <a:off x="8554408" y="4790612"/>
            <a:ext cx="2575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Interventions adaptées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B1980AB-6CC4-4F91-8DC1-55532C64CEE2}"/>
              </a:ext>
            </a:extLst>
          </p:cNvPr>
          <p:cNvSpPr txBox="1"/>
          <p:nvPr/>
        </p:nvSpPr>
        <p:spPr>
          <a:xfrm>
            <a:off x="8474672" y="5873573"/>
            <a:ext cx="2575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28C78B8-48F4-4D3B-A622-E1F406E65A3F}"/>
              </a:ext>
            </a:extLst>
          </p:cNvPr>
          <p:cNvSpPr/>
          <p:nvPr/>
        </p:nvSpPr>
        <p:spPr>
          <a:xfrm>
            <a:off x="670561" y="5818157"/>
            <a:ext cx="3100386" cy="9708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Compréhension</a:t>
            </a:r>
          </a:p>
        </p:txBody>
      </p:sp>
    </p:spTree>
    <p:extLst>
      <p:ext uri="{BB962C8B-B14F-4D97-AF65-F5344CB8AC3E}">
        <p14:creationId xmlns:p14="http://schemas.microsoft.com/office/powerpoint/2010/main" val="35141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D53A6-D262-495C-85C1-5792555E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91" y="484612"/>
            <a:ext cx="10503670" cy="1087665"/>
          </a:xfrm>
        </p:spPr>
        <p:txBody>
          <a:bodyPr/>
          <a:lstStyle/>
          <a:p>
            <a:r>
              <a:rPr lang="fr-FR" dirty="0"/>
              <a:t>Des observatoires citoyens du littoral (physique)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C2ABBF-C505-49A8-A5E7-C2BAD62EC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1" y="1917290"/>
            <a:ext cx="5627519" cy="37844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71F09B-744B-44E1-A94D-8354254E5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60" y="1917290"/>
            <a:ext cx="6176328" cy="37844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A1A9315-B4D8-4762-A3C8-33C65E150CA2}"/>
              </a:ext>
            </a:extLst>
          </p:cNvPr>
          <p:cNvSpPr txBox="1"/>
          <p:nvPr/>
        </p:nvSpPr>
        <p:spPr>
          <a:xfrm>
            <a:off x="2952575" y="6173333"/>
            <a:ext cx="5776869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Diagnostique visuel de l’évolution du littoral</a:t>
            </a:r>
          </a:p>
        </p:txBody>
      </p:sp>
    </p:spTree>
    <p:extLst>
      <p:ext uri="{BB962C8B-B14F-4D97-AF65-F5344CB8AC3E}">
        <p14:creationId xmlns:p14="http://schemas.microsoft.com/office/powerpoint/2010/main" val="9235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4D439-D9AF-40E2-996E-602E8BAD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laboratoire Géosciences Océan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ADECC-67A4-436C-94F6-7B449FC95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4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1515115-95FB-41E0-86F3-8744438C09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CE1C74D0-9609-468A-9597-5D87C8A42B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24" name="Image 3">
            <a:extLst>
              <a:ext uri="{FF2B5EF4-FFF2-40B4-BE49-F238E27FC236}">
                <a16:creationId xmlns:a16="http://schemas.microsoft.com/office/drawing/2014/main" id="{66E77BFD-B689-4E70-802D-534CB849F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1045682"/>
            <a:ext cx="3980139" cy="4766633"/>
          </a:xfrm>
          <a:prstGeom prst="rect">
            <a:avLst/>
          </a:prstGeom>
          <a:effectLst/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137128D-E594-4905-9F76-E385F0831D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61D637-9D89-406C-B952-7469B1ED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89" y="426888"/>
            <a:ext cx="5616217" cy="162232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2"/>
                </a:solidFill>
              </a:rPr>
              <a:t>Un suivi physique du littoral par des mesures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5BD0DB-D96C-40F1-8D27-747367ED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F55B533-F533-4716-957D-6C5DFA8ABA31}"/>
              </a:ext>
            </a:extLst>
          </p:cNvPr>
          <p:cNvGrpSpPr/>
          <p:nvPr/>
        </p:nvGrpSpPr>
        <p:grpSpPr>
          <a:xfrm>
            <a:off x="270302" y="2049210"/>
            <a:ext cx="6335639" cy="4808790"/>
            <a:chOff x="4955568" y="1649762"/>
            <a:chExt cx="7261107" cy="5577839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413ABA6B-F7FA-4A10-B850-51C6F7E35A74}"/>
                </a:ext>
              </a:extLst>
            </p:cNvPr>
            <p:cNvGrpSpPr/>
            <p:nvPr/>
          </p:nvGrpSpPr>
          <p:grpSpPr>
            <a:xfrm>
              <a:off x="4955568" y="1649762"/>
              <a:ext cx="7261107" cy="5577839"/>
              <a:chOff x="4955568" y="1649762"/>
              <a:chExt cx="7261107" cy="5577839"/>
            </a:xfrm>
          </p:grpSpPr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99121A95-D360-4127-90DC-E76EB8620C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4" t="27258" r="14818" b="12882"/>
              <a:stretch/>
            </p:blipFill>
            <p:spPr>
              <a:xfrm>
                <a:off x="4955568" y="5160716"/>
                <a:ext cx="2939535" cy="165112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82D70D73-54BC-48A3-8001-095EE561E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5569" y="1649762"/>
                <a:ext cx="2776029" cy="208202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FE105DF-BEA3-4D17-B94B-1594E9573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200000">
                <a:off x="8787735" y="2327350"/>
                <a:ext cx="4081852" cy="272667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18A001EB-2DDE-4B0F-9C5B-7B58669FB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0647" y="4809371"/>
                <a:ext cx="2776028" cy="208202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E5F393C-2EFD-47DD-9CAD-1715A21FE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400901" y="3929849"/>
                <a:ext cx="4245774" cy="234972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30FF7009-62D5-4960-98F0-5B38F4189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5593" y="1649762"/>
                <a:ext cx="2349729" cy="176229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13E00AD-38D1-4D5B-B5D9-C53C5CA54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568" y="3078695"/>
              <a:ext cx="2701358" cy="20260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854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A0469-2AE0-4636-9627-B0C04D031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98" y="564029"/>
            <a:ext cx="9404723" cy="1400530"/>
          </a:xfrm>
        </p:spPr>
        <p:txBody>
          <a:bodyPr/>
          <a:lstStyle/>
          <a:p>
            <a:r>
              <a:rPr lang="fr-FR" dirty="0"/>
              <a:t>L’Observatoire Citoyen du Littoral Morbihannais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CE7C55-5FD7-445E-B099-4F36757F2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7051" y="3219126"/>
            <a:ext cx="3927566" cy="2327493"/>
          </a:xfrm>
        </p:spPr>
        <p:txBody>
          <a:bodyPr>
            <a:normAutofit fontScale="92500" lnSpcReduction="20000"/>
          </a:bodyPr>
          <a:lstStyle/>
          <a:p>
            <a:r>
              <a:rPr lang="fr-FR" sz="1800" dirty="0"/>
              <a:t>Taux de recule des falaises</a:t>
            </a:r>
          </a:p>
          <a:p>
            <a:r>
              <a:rPr lang="fr-FR" sz="1800" dirty="0"/>
              <a:t>Battement sédimentaire</a:t>
            </a:r>
          </a:p>
          <a:p>
            <a:r>
              <a:rPr lang="fr-FR" sz="1800" dirty="0"/>
              <a:t>Impact d’évènements ponctuels</a:t>
            </a:r>
          </a:p>
          <a:p>
            <a:r>
              <a:rPr lang="fr-FR" sz="1800" dirty="0"/>
              <a:t>Résilience d’une système</a:t>
            </a:r>
          </a:p>
          <a:p>
            <a:r>
              <a:rPr lang="fr-FR" sz="1800" dirty="0"/>
              <a:t>Captage éolien</a:t>
            </a:r>
          </a:p>
          <a:p>
            <a:r>
              <a:rPr lang="fr-FR" sz="1800" dirty="0"/>
              <a:t>Avancée de la végétation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022ABC-1074-461B-B4AC-FA3443F5B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4692" r="58484" b="52428"/>
          <a:stretch/>
        </p:blipFill>
        <p:spPr>
          <a:xfrm>
            <a:off x="177383" y="2697349"/>
            <a:ext cx="7677273" cy="332442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1A0521-F5B0-41FA-82F0-FDB989B0F6E5}"/>
              </a:ext>
            </a:extLst>
          </p:cNvPr>
          <p:cNvSpPr txBox="1"/>
          <p:nvPr/>
        </p:nvSpPr>
        <p:spPr>
          <a:xfrm>
            <a:off x="6183084" y="2210228"/>
            <a:ext cx="5686698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De la données scientifiquement exploitables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4D6118-3357-44DF-BE11-5F0D820F7B29}"/>
              </a:ext>
            </a:extLst>
          </p:cNvPr>
          <p:cNvSpPr txBox="1"/>
          <p:nvPr/>
        </p:nvSpPr>
        <p:spPr>
          <a:xfrm>
            <a:off x="6441131" y="6086828"/>
            <a:ext cx="5686698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Pour surveiller l’évolution du trait de côte et évaluer les impacts des aménagements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B3AEFE-BED9-41B2-92F8-1AE425E7E7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" y="61827"/>
            <a:ext cx="822136" cy="986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1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868</TotalTime>
  <Words>837</Words>
  <Application>Microsoft Office PowerPoint</Application>
  <PresentationFormat>Grand écran</PresentationFormat>
  <Paragraphs>218</Paragraphs>
  <Slides>25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Wingdings</vt:lpstr>
      <vt:lpstr>Wingdings 3</vt:lpstr>
      <vt:lpstr>Ion</vt:lpstr>
      <vt:lpstr>L’Observatoire Citoyen du Littoral Morbihannais - Présentation et Résultats</vt:lpstr>
      <vt:lpstr>L’érosion dans le Morbihan</vt:lpstr>
      <vt:lpstr>L’érosion dans le Morbihan</vt:lpstr>
      <vt:lpstr>Existe-t-il des solutions?</vt:lpstr>
      <vt:lpstr>L’érosion du littoral…Tous concernés!</vt:lpstr>
      <vt:lpstr>Des observatoires citoyens du littoral (physique)</vt:lpstr>
      <vt:lpstr>Le laboratoire Géosciences Océan</vt:lpstr>
      <vt:lpstr>Un suivi physique du littoral par des mesures</vt:lpstr>
      <vt:lpstr>L’Observatoire Citoyen du Littoral Morbihannais</vt:lpstr>
      <vt:lpstr>La génèse de l’OCLM</vt:lpstr>
      <vt:lpstr>Une collaboration entre différentes structures</vt:lpstr>
      <vt:lpstr>Un observatoire à ambition Morbihannaise</vt:lpstr>
      <vt:lpstr>Un réseau à ambition Morbihannaise</vt:lpstr>
      <vt:lpstr>En cours de développement…</vt:lpstr>
      <vt:lpstr>Le site participatif de Kerjouanno</vt:lpstr>
      <vt:lpstr>Une plage expérimentale</vt:lpstr>
      <vt:lpstr>Présentation PowerPoint</vt:lpstr>
      <vt:lpstr>Des protocoles « simples » mais pas « simplistes »</vt:lpstr>
      <vt:lpstr>Résultats de la mesure du battement sédimentaire</vt:lpstr>
      <vt:lpstr>Résultat de l’évaluation du captage éolien</vt:lpstr>
      <vt:lpstr>Estimation du recouvrement végétal</vt:lpstr>
      <vt:lpstr>Carte de conclusion d’évaluation des aménagements pour 2016-2017</vt:lpstr>
      <vt:lpstr>Un nouveau rechargement en algues le 27/11/2017</vt:lpstr>
      <vt:lpstr>Les nouveaux sites de suivi citoyen</vt:lpstr>
      <vt:lpstr>Merci pour votre attention et à très bientôt avec l’OCLM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Deuxième rencontre sur les sciences participatives et la dynamique du littoral Morbihannais</dc:title>
  <dc:creator>PofficeD3dv</dc:creator>
  <cp:lastModifiedBy>Julia Cochet</cp:lastModifiedBy>
  <cp:revision>59</cp:revision>
  <cp:lastPrinted>2017-12-05T15:56:02Z</cp:lastPrinted>
  <dcterms:created xsi:type="dcterms:W3CDTF">2017-11-30T14:42:37Z</dcterms:created>
  <dcterms:modified xsi:type="dcterms:W3CDTF">2017-12-13T10:55:29Z</dcterms:modified>
</cp:coreProperties>
</file>