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25" r:id="rId3"/>
    <p:sldId id="330" r:id="rId4"/>
    <p:sldId id="259" r:id="rId5"/>
    <p:sldId id="315" r:id="rId6"/>
    <p:sldId id="285" r:id="rId7"/>
    <p:sldId id="331" r:id="rId8"/>
    <p:sldId id="328" r:id="rId9"/>
    <p:sldId id="32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7C44-30E6-4715-BCF5-F8D5F0EE4861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3E1B-F5F2-486C-941F-445296BC9B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0EF6-FA85-4677-832F-AC5F48DAB5CA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76C9-CA4B-42A6-A275-9D9F445CF06D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E142-67A7-4592-842B-AD164F10C49E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C35D-89E3-4E3E-BC45-94236FCBB137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8717-AED3-4FC7-8ED3-0833DC27B9EB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B9CF-7C24-4C04-818F-134EAE17DD00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45D5-555E-49AC-AD80-E4652628AEF8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1711-CF52-439F-B46A-099672D905EF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C255-98D1-4F90-9983-3AE5F3E7653A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AD02-4069-4E02-9554-4039E5533258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EEB0-A1C2-436F-A139-F0FFFE9BAC86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9BC9-B582-49A7-9939-8B5319FAB6E1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F7D5-8C17-4533-A347-85689E8A2E9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2708920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Séminaire de fin d’année 1</a:t>
            </a:r>
          </a:p>
          <a:p>
            <a:pPr algn="ctr"/>
            <a:endParaRPr lang="fr-FR" sz="2400" b="1" dirty="0"/>
          </a:p>
          <a:p>
            <a:pPr algn="ctr"/>
            <a:r>
              <a:rPr lang="fr-FR" dirty="0" smtClean="0"/>
              <a:t>14 et 15 décembre 2017, Caen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39552" y="399711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Tâche xx : </a:t>
            </a:r>
          </a:p>
          <a:p>
            <a:pPr algn="ctr"/>
            <a:r>
              <a:rPr lang="fr-FR" b="1" dirty="0" smtClean="0"/>
              <a:t>Bilan de l’année 1</a:t>
            </a:r>
          </a:p>
          <a:p>
            <a:pPr algn="ctr"/>
            <a:r>
              <a:rPr lang="fr-FR" b="1" dirty="0" smtClean="0"/>
              <a:t>Perspectives année 2</a:t>
            </a:r>
            <a:endParaRPr lang="fr-FR" dirty="0"/>
          </a:p>
        </p:txBody>
      </p:sp>
      <p:pic>
        <p:nvPicPr>
          <p:cNvPr id="7" name="Image 6" descr="label ANR bleu CM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1252656" cy="1296144"/>
          </a:xfrm>
          <a:prstGeom prst="rect">
            <a:avLst/>
          </a:prstGeom>
        </p:spPr>
      </p:pic>
      <p:pic>
        <p:nvPicPr>
          <p:cNvPr id="8" name="Image 7" descr="logo Ricochet-Bleu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3"/>
            <a:ext cx="1336217" cy="1440160"/>
          </a:xfrm>
          <a:prstGeom prst="rect">
            <a:avLst/>
          </a:prstGeom>
        </p:spPr>
      </p:pic>
      <p:pic>
        <p:nvPicPr>
          <p:cNvPr id="9" name="Image 8" descr="ir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650" y="5714206"/>
            <a:ext cx="2232248" cy="596785"/>
          </a:xfrm>
          <a:prstGeom prst="rect">
            <a:avLst/>
          </a:prstGeom>
        </p:spPr>
      </p:pic>
      <p:pic>
        <p:nvPicPr>
          <p:cNvPr id="11" name="Image 10" descr="logo_brgm_web_fr_coule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6031304"/>
            <a:ext cx="1728192" cy="588975"/>
          </a:xfrm>
          <a:prstGeom prst="rect">
            <a:avLst/>
          </a:prstGeom>
        </p:spPr>
      </p:pic>
      <p:pic>
        <p:nvPicPr>
          <p:cNvPr id="12" name="Image 11" descr="logo_letg_geomer_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8436" y="5572140"/>
            <a:ext cx="689207" cy="1169228"/>
          </a:xfrm>
          <a:prstGeom prst="rect">
            <a:avLst/>
          </a:prstGeom>
        </p:spPr>
      </p:pic>
      <p:pic>
        <p:nvPicPr>
          <p:cNvPr id="13" name="Image 12" descr="logo_LETG_geoph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335" y="188640"/>
            <a:ext cx="657905" cy="1116124"/>
          </a:xfrm>
          <a:prstGeom prst="rect">
            <a:avLst/>
          </a:prstGeom>
        </p:spPr>
      </p:pic>
      <p:pic>
        <p:nvPicPr>
          <p:cNvPr id="14" name="Image 13" descr="logo_seul_AZD_OFFICI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6067" y="6381328"/>
            <a:ext cx="2479981" cy="288032"/>
          </a:xfrm>
          <a:prstGeom prst="rect">
            <a:avLst/>
          </a:prstGeom>
        </p:spPr>
      </p:pic>
      <p:pic>
        <p:nvPicPr>
          <p:cNvPr id="15" name="Image 14" descr="logoM2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6093" y="6309320"/>
            <a:ext cx="1759803" cy="432048"/>
          </a:xfrm>
          <a:prstGeom prst="rect">
            <a:avLst/>
          </a:prstGeom>
        </p:spPr>
      </p:pic>
      <p:pic>
        <p:nvPicPr>
          <p:cNvPr id="16" name="Image 15" descr="logo-umr653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2692" y="6265751"/>
            <a:ext cx="1348390" cy="563810"/>
          </a:xfrm>
          <a:prstGeom prst="rect">
            <a:avLst/>
          </a:prstGeom>
        </p:spPr>
      </p:pic>
      <p:pic>
        <p:nvPicPr>
          <p:cNvPr id="17" name="Image 16" descr="Logo-Uni-Roue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726" y="5572140"/>
            <a:ext cx="1543728" cy="645329"/>
          </a:xfrm>
          <a:prstGeom prst="rect">
            <a:avLst/>
          </a:prstGeom>
        </p:spPr>
      </p:pic>
      <p:pic>
        <p:nvPicPr>
          <p:cNvPr id="18" name="Image 17" descr="UBO-Hor-Noir vect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6600" y="5671238"/>
            <a:ext cx="1266772" cy="521097"/>
          </a:xfrm>
          <a:prstGeom prst="rect">
            <a:avLst/>
          </a:prstGeom>
        </p:spPr>
      </p:pic>
      <p:pic>
        <p:nvPicPr>
          <p:cNvPr id="19" name="Image 18" descr="UNICAEN_LOGO_2015_V2_N_papi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0352" y="260648"/>
            <a:ext cx="1143656" cy="10801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75656" y="162880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fr-FR" altLang="fr-FR" b="1" dirty="0" smtClean="0">
                <a:solidFill>
                  <a:srgbClr val="C00000"/>
                </a:solidFill>
              </a:rPr>
              <a:t>RICOCHET : Évaluation multirisques de territoires côtiers en contexte de changement global</a:t>
            </a:r>
            <a:endParaRPr lang="fr-FR" altLang="fr-FR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1840" y="5138142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ANR-16-CE03-0008 (2017-2020)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9552" y="548680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Bilan de l’année 1 </a:t>
            </a:r>
            <a:r>
              <a:rPr lang="fr-FR" b="1" dirty="0" smtClean="0">
                <a:solidFill>
                  <a:srgbClr val="C00000"/>
                </a:solidFill>
              </a:rPr>
              <a:t>: </a:t>
            </a:r>
          </a:p>
          <a:p>
            <a:endParaRPr lang="fr-FR" dirty="0" smtClean="0"/>
          </a:p>
          <a:p>
            <a:r>
              <a:rPr lang="fr-FR" b="1" dirty="0" smtClean="0"/>
              <a:t>Rappel des objectifs et des sous-tâches :</a:t>
            </a:r>
            <a:endParaRPr lang="fr-FR" b="1" dirty="0" smtClean="0"/>
          </a:p>
          <a:p>
            <a:pPr marL="342900" lvl="0" indent="-342900"/>
            <a:r>
              <a:rPr lang="fr-FR" dirty="0" err="1" smtClean="0"/>
              <a:t>Xxxxxxxxxxxxxx</a:t>
            </a:r>
            <a:endParaRPr lang="fr-FR" dirty="0" smtClean="0"/>
          </a:p>
          <a:p>
            <a:pPr marL="342900" lvl="0" indent="-342900"/>
            <a:endParaRPr lang="fr-FR" dirty="0" smtClean="0"/>
          </a:p>
          <a:p>
            <a:pPr marL="342900" lvl="0" indent="-342900"/>
            <a:r>
              <a:rPr lang="fr-FR" dirty="0" err="1" smtClean="0"/>
              <a:t>xxxxxxxxxx</a:t>
            </a:r>
            <a:endParaRPr lang="fr-FR" dirty="0" smtClean="0"/>
          </a:p>
          <a:p>
            <a:pPr marL="342900" lvl="0" indent="-342900"/>
            <a:endParaRPr lang="fr-FR" dirty="0" smtClean="0"/>
          </a:p>
          <a:p>
            <a:pPr marL="342900" lvl="0" indent="-342900"/>
            <a:r>
              <a:rPr lang="fr-FR" b="1" dirty="0" smtClean="0"/>
              <a:t>Rapport à 18 mois :</a:t>
            </a:r>
          </a:p>
          <a:p>
            <a:pPr marL="342900" lvl="0" indent="-342900"/>
            <a:r>
              <a:rPr lang="fr-FR" dirty="0" smtClean="0"/>
              <a:t>OM donnera les infos et les items à renseigner vendredi matin)</a:t>
            </a:r>
          </a:p>
          <a:p>
            <a:pPr marL="342900" lvl="0" indent="-342900"/>
            <a:endParaRPr lang="fr-FR" dirty="0" smtClean="0"/>
          </a:p>
          <a:p>
            <a:pPr marL="342900" lvl="0" indent="-342900"/>
            <a:r>
              <a:rPr lang="fr-FR" b="1" dirty="0" smtClean="0"/>
              <a:t>Structure du projet :</a:t>
            </a:r>
          </a:p>
          <a:p>
            <a:pPr marL="342900" lvl="0" indent="-342900"/>
            <a:r>
              <a:rPr lang="fr-FR" dirty="0" smtClean="0"/>
              <a:t>A bien avoir en tête, mais nombreuses opérations sont parfois communes à deux tâches (bien anticiper les synergies !)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9552" y="54868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Perspectives année </a:t>
            </a:r>
            <a:r>
              <a:rPr lang="fr-FR" b="1" dirty="0" smtClean="0">
                <a:solidFill>
                  <a:srgbClr val="C00000"/>
                </a:solidFill>
              </a:rPr>
              <a:t>2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: </a:t>
            </a:r>
          </a:p>
          <a:p>
            <a:endParaRPr lang="fr-FR" dirty="0" smtClean="0"/>
          </a:p>
          <a:p>
            <a:r>
              <a:rPr lang="fr-FR" b="1" dirty="0" smtClean="0"/>
              <a:t>O</a:t>
            </a:r>
            <a:r>
              <a:rPr lang="fr-FR" b="1" dirty="0" smtClean="0"/>
              <a:t>bjectifs, principales actions, calendrier prévisionnel, ….. :</a:t>
            </a:r>
            <a:endParaRPr lang="fr-FR" b="1" dirty="0" smtClean="0"/>
          </a:p>
          <a:p>
            <a:pPr marL="342900" lvl="0" indent="-342900"/>
            <a:r>
              <a:rPr lang="fr-FR" dirty="0" err="1" smtClean="0"/>
              <a:t>Xxxxxxxxxxxxxx</a:t>
            </a:r>
            <a:endParaRPr lang="fr-FR" dirty="0" smtClean="0"/>
          </a:p>
          <a:p>
            <a:pPr marL="342900" lvl="0" indent="-342900"/>
            <a:endParaRPr lang="fr-FR" dirty="0" smtClean="0"/>
          </a:p>
          <a:p>
            <a:pPr marL="342900" lvl="0" indent="-342900"/>
            <a:r>
              <a:rPr lang="fr-FR" dirty="0" err="1" smtClean="0"/>
              <a:t>xxxxxxxxxx</a:t>
            </a:r>
            <a:endParaRPr lang="fr-FR" dirty="0" smtClean="0"/>
          </a:p>
          <a:p>
            <a:pPr marL="342900" lvl="0" indent="-34290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024" y="4046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Structure du projet :</a:t>
            </a:r>
          </a:p>
        </p:txBody>
      </p:sp>
      <p:pic>
        <p:nvPicPr>
          <p:cNvPr id="6" name="Image 5" descr="flow_chart_RICOCHET(5)_Fre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44" y="980728"/>
            <a:ext cx="7477952" cy="522693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971600" y="1124744"/>
          <a:ext cx="7344817" cy="4793700"/>
        </p:xfrm>
        <a:graphic>
          <a:graphicData uri="http://schemas.openxmlformats.org/drawingml/2006/table">
            <a:tbl>
              <a:tblPr/>
              <a:tblGrid>
                <a:gridCol w="809813"/>
                <a:gridCol w="406791"/>
                <a:gridCol w="407543"/>
                <a:gridCol w="408297"/>
                <a:gridCol w="408297"/>
                <a:gridCol w="408297"/>
                <a:gridCol w="408297"/>
                <a:gridCol w="408297"/>
                <a:gridCol w="408297"/>
                <a:gridCol w="408297"/>
                <a:gridCol w="408297"/>
                <a:gridCol w="409049"/>
                <a:gridCol w="409049"/>
                <a:gridCol w="409049"/>
                <a:gridCol w="409049"/>
                <a:gridCol w="409049"/>
                <a:gridCol w="409049"/>
              </a:tblGrid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latin typeface="Times New Roman"/>
                          <a:ea typeface="Times New Roman"/>
                          <a:cs typeface="Calibri"/>
                        </a:rPr>
                        <a:t>Year 1</a:t>
                      </a:r>
                      <a:endParaRPr lang="fr-FR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Year 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Year 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Year 4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12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18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21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24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27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30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33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36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39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42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45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48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Coordination &amp; management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"/>
                          <a:ea typeface="Calibri"/>
                          <a:cs typeface="Calibri"/>
                        </a:rPr>
                        <a:t>Societal questions and scientific answers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T2.1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 New Roman"/>
                          <a:ea typeface="Times New Roman"/>
                          <a:cs typeface="Calibri"/>
                        </a:rPr>
                        <a:t>T2.2</a:t>
                      </a:r>
                      <a:endParaRPr lang="fr-FR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Identification and analysis of stakes on the territories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T3.1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T3.2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4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Mid &amp; long term identification &amp; quantification of events and relation with triggering factors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T4.1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T4.2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T4.3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74.4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T4.5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5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Single hazard analysis: focus on cliff retreat mechanisms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T5.1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T5.2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T5.3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T5.4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6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Multi-hazard/ Risk analysis and identification of scenarios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T6.1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T6.2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T6.3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T6.4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T6.5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marL="457200" indent="-4572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Task 7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  <a:cs typeface="Calibri"/>
                        </a:rPr>
                        <a:t>Operational and legal package of the project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T7.1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Times New Roman"/>
                          <a:cs typeface="Calibri"/>
                        </a:rPr>
                        <a:t>T7.2</a:t>
                      </a:r>
                      <a:endParaRPr lang="fr-FR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024" y="4046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Planning du projet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Image 2" descr="Figure_localisation4_Fre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087210" cy="5318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Territoires étudiés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Ordre du jour :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0298" y="214290"/>
            <a:ext cx="3189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C00000"/>
                </a:solidFill>
              </a:rPr>
              <a:t>Jeudi 14 décembre 2017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C00000"/>
                </a:solidFill>
              </a:rPr>
              <a:t>Bât A, 3ème étage, salle AC 304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28596" y="1131611"/>
          <a:ext cx="8286808" cy="5108868"/>
        </p:xfrm>
        <a:graphic>
          <a:graphicData uri="http://schemas.openxmlformats.org/drawingml/2006/table">
            <a:tbl>
              <a:tblPr/>
              <a:tblGrid>
                <a:gridCol w="1328176"/>
                <a:gridCol w="6958632"/>
              </a:tblGrid>
              <a:tr h="353415"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13.30 – 14.00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Accueil des participants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(café, thé, 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…)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4.00</a:t>
                      </a: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 - 14</a:t>
                      </a: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Informations diverses 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: objectifs du séminaire, échéancier (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O. </a:t>
                      </a:r>
                      <a:r>
                        <a:rPr lang="fr-FR" sz="1400" dirty="0" err="1"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aquaire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0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14.30 - 16.30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Times New Roman"/>
                          <a:cs typeface="Times New Roman"/>
                        </a:rPr>
                        <a:t>Bilan de l’année écoulée 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: état d’avancement et faits marquants (</a:t>
                      </a:r>
                      <a:r>
                        <a:rPr lang="fr-FR" sz="1400" b="1" dirty="0">
                          <a:latin typeface="Calibri"/>
                          <a:ea typeface="Times New Roman"/>
                          <a:cs typeface="Times New Roman"/>
                        </a:rPr>
                        <a:t>20 mn env.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 par tâche incluant échanges) :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Tâche 2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Questions sociétales et réponses scientifiques (S. Costa &amp; S.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Raous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). </a:t>
                      </a:r>
                      <a:r>
                        <a:rPr lang="fr-FR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 tâche 2 sera abordée le vendredi 15</a:t>
                      </a:r>
                      <a:r>
                        <a:rPr lang="fr-FR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3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Identification et analyse des enjeux sur les territoires (C.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Lissak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4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Identification et quantification des événements à moyen et long terme, et relation avec les facteurs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déclenchants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(B. 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Laignel)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5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Analyse de chacun des aléas : focus sur les mécanismes de recul des falaises (N. Le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Dantec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6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Analyse multi-aléas et multirisques et identification de scénarios (Y. Thiery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7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Guide opérationnel et légal du projet (O.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Maquaire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&amp; S. Costa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fr-FR" sz="14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892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16.30 – 18.30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Perspectives pour l’année 2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(objectifs, principales actions, calendrier, 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choix des séminaires, instrumentations, planning de missions y compris missions communes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etc.) </a:t>
                      </a: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4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par tâche et inter-tâches et thèmes : les questions qui se posent, etc.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18.30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 err="1">
                          <a:latin typeface="Calibri"/>
                          <a:ea typeface="Calibri"/>
                          <a:cs typeface="Times New Roman"/>
                        </a:rPr>
                        <a:t>Apero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(Offert par la coordination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 au laboratoire LETG-Caen (Rez-de-jardin,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bâtiment A)</a:t>
                      </a: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57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20.00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Dîner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(Chaque participant réglera directement le coût de son repas). Lieu et menu à préciser ultérieurement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Ordre du jour :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0298" y="214290"/>
            <a:ext cx="3189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C00000"/>
                </a:solidFill>
              </a:rPr>
              <a:t>Jeudi 14 décembre 2017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C00000"/>
                </a:solidFill>
              </a:rPr>
              <a:t>Bât A, 3ème étage, salle AC 304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28596" y="1131611"/>
          <a:ext cx="8286808" cy="5108868"/>
        </p:xfrm>
        <a:graphic>
          <a:graphicData uri="http://schemas.openxmlformats.org/drawingml/2006/table">
            <a:tbl>
              <a:tblPr/>
              <a:tblGrid>
                <a:gridCol w="1328176"/>
                <a:gridCol w="6958632"/>
              </a:tblGrid>
              <a:tr h="353415"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13.30 – 14.00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Accueil des participants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(café, thé, 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…)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4.00</a:t>
                      </a: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 - 14</a:t>
                      </a: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Informations diverses 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: objectifs du séminaire, échéancier (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O. </a:t>
                      </a:r>
                      <a:r>
                        <a:rPr lang="fr-FR" sz="1400" dirty="0" err="1"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aquaire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0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14.30 - 16.30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Times New Roman"/>
                          <a:cs typeface="Times New Roman"/>
                        </a:rPr>
                        <a:t>Bilan de l’année écoulée 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: état d’avancement et faits marquants (</a:t>
                      </a:r>
                      <a:r>
                        <a:rPr lang="fr-FR" sz="1400" b="1" dirty="0">
                          <a:latin typeface="Calibri"/>
                          <a:ea typeface="Times New Roman"/>
                          <a:cs typeface="Times New Roman"/>
                        </a:rPr>
                        <a:t>20 mn env.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 par tâche incluant échanges) :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Tâche 2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Questions sociétales et réponses scientifiques (S. Costa &amp; S.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Raous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). </a:t>
                      </a:r>
                      <a:r>
                        <a:rPr lang="fr-FR" sz="14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 tâche 2 sera abordée le vendredi 15</a:t>
                      </a:r>
                      <a:r>
                        <a:rPr lang="fr-FR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3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Identification et analyse des enjeux sur les territoires (C.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Lissak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4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Identification et quantification des événements à moyen et long terme, et relation avec les facteurs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déclenchants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(B. 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Laignel)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5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Analyse de chacun des aléas : focus sur les mécanismes de recul des falaises (N. Le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Dantec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6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Analyse multi-aléas et multirisques et identification de scénarios (Y. Thiery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7 :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Guide opérationnel et légal du projet (O. </a:t>
                      </a:r>
                      <a:r>
                        <a:rPr lang="fr-FR" sz="1400" dirty="0" err="1">
                          <a:latin typeface="Calibri"/>
                          <a:ea typeface="Calibri"/>
                          <a:cs typeface="Times New Roman"/>
                        </a:rPr>
                        <a:t>Maquaire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&amp; S. Costa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fr-FR" sz="14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892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16.30 – 18.30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Perspectives pour l’année 2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(objectifs, principales actions, calendrier, 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choix des séminaires, instrumentations, planning de missions y compris missions communes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etc.) </a:t>
                      </a: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4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Tâche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par tâche et inter-tâches et thèmes : les questions qui se posent, etc.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>
                          <a:latin typeface="Calibri"/>
                          <a:ea typeface="Calibri"/>
                          <a:cs typeface="Times New Roman"/>
                        </a:rPr>
                        <a:t>18.30</a:t>
                      </a:r>
                      <a:endParaRPr lang="fr-F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 err="1">
                          <a:latin typeface="Calibri"/>
                          <a:ea typeface="Calibri"/>
                          <a:cs typeface="Times New Roman"/>
                        </a:rPr>
                        <a:t>Apero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(Offert par la coordination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 au laboratoire LETG-Caen (Rez-de-jardin,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bâtiment A)</a:t>
                      </a: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57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20.00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Dîner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 (Chaque participant réglera directement le coût de son repas). Lieu et menu à préciser ultérieurement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F7D5-8C17-4533-A347-85689E8A2E9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Ordre du jour :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0298" y="214290"/>
            <a:ext cx="3189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C00000"/>
                </a:solidFill>
              </a:rPr>
              <a:t>Vendredi 15 décembre 2017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Bât A, 3ème étage, salle AC 304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71538" y="1643051"/>
          <a:ext cx="7500990" cy="3005680"/>
        </p:xfrm>
        <a:graphic>
          <a:graphicData uri="http://schemas.openxmlformats.org/drawingml/2006/table">
            <a:tbl>
              <a:tblPr/>
              <a:tblGrid>
                <a:gridCol w="1202226"/>
                <a:gridCol w="6298764"/>
              </a:tblGrid>
              <a:tr h="2269588"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8.30 – 11.00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Times New Roman"/>
                          <a:cs typeface="Times New Roman"/>
                        </a:rPr>
                        <a:t>Approches scientifiques ciblées sur méthodes et techniques utilisées :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i="0" dirty="0">
                          <a:latin typeface="Calibri"/>
                          <a:ea typeface="Times New Roman"/>
                          <a:cs typeface="Times New Roman"/>
                        </a:rPr>
                        <a:t>Instrumentation des sites : méthodes utilisées, résultats attendus, etc. (site de Sainte-Marguerite-sur-Mer) par N. Le </a:t>
                      </a:r>
                      <a:r>
                        <a:rPr lang="fr-FR" sz="1400" i="0" dirty="0" err="1">
                          <a:latin typeface="Calibri"/>
                          <a:ea typeface="Times New Roman"/>
                          <a:cs typeface="Times New Roman"/>
                        </a:rPr>
                        <a:t>Dantec</a:t>
                      </a:r>
                      <a:endParaRPr lang="fr-FR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400" i="0" dirty="0">
                          <a:latin typeface="Calibri"/>
                          <a:ea typeface="Times New Roman"/>
                          <a:cs typeface="Times New Roman"/>
                        </a:rPr>
                        <a:t>Dynamique non stationnaire des événements extrêmes et liens avec la circulation atmosphérique à large échelle. Cas de la Baie de Seine par I. </a:t>
                      </a:r>
                      <a:r>
                        <a:rPr lang="fr-FR" sz="1400" i="0" dirty="0" err="1">
                          <a:latin typeface="Calibri"/>
                          <a:ea typeface="Times New Roman"/>
                          <a:cs typeface="Times New Roman"/>
                        </a:rPr>
                        <a:t>Turki</a:t>
                      </a:r>
                      <a:endParaRPr lang="fr-FR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i="0" dirty="0">
                          <a:latin typeface="Calibri"/>
                          <a:ea typeface="Calibri"/>
                          <a:cs typeface="Times New Roman"/>
                        </a:rPr>
                        <a:t>Analyse des enjeux, de la sensibilité des sites et choix d’un type de maillage par K. Graff et C. </a:t>
                      </a:r>
                      <a:r>
                        <a:rPr lang="fr-FR" sz="1400" i="0" dirty="0" err="1">
                          <a:latin typeface="Calibri"/>
                          <a:ea typeface="Calibri"/>
                          <a:cs typeface="Times New Roman"/>
                        </a:rPr>
                        <a:t>Lissak</a:t>
                      </a:r>
                      <a:r>
                        <a:rPr lang="fr-FR" sz="1400" i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i="0" dirty="0">
                          <a:latin typeface="Calibri"/>
                          <a:ea typeface="Times New Roman"/>
                          <a:cs typeface="Times New Roman"/>
                        </a:rPr>
                        <a:t>Plateforme multirisque (</a:t>
                      </a:r>
                      <a:r>
                        <a:rPr lang="fr-FR" sz="1400" i="0" dirty="0" err="1">
                          <a:latin typeface="Calibri"/>
                          <a:ea typeface="Times New Roman"/>
                          <a:cs typeface="Times New Roman"/>
                        </a:rPr>
                        <a:t>Coastal</a:t>
                      </a:r>
                      <a:r>
                        <a:rPr lang="fr-FR" sz="1400" i="0" dirty="0">
                          <a:latin typeface="Calibri"/>
                          <a:ea typeface="Times New Roman"/>
                          <a:cs typeface="Times New Roman"/>
                        </a:rPr>
                        <a:t> Multi-</a:t>
                      </a:r>
                      <a:r>
                        <a:rPr lang="fr-FR" sz="1400" i="0" dirty="0" err="1"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fr-FR" sz="1400" i="0" dirty="0">
                          <a:latin typeface="Calibri"/>
                          <a:ea typeface="Times New Roman"/>
                          <a:cs typeface="Times New Roman"/>
                        </a:rPr>
                        <a:t> Platform – CMP) : Mise en cohérence des différentes couches de données nécessaires par Y. Thiery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i="0" dirty="0">
                          <a:latin typeface="Calibri"/>
                          <a:ea typeface="Calibri"/>
                          <a:cs typeface="Times New Roman"/>
                        </a:rPr>
                        <a:t>Base de données partagées : le point sur les données, Data Management Plan, etc. par M. </a:t>
                      </a:r>
                      <a:r>
                        <a:rPr lang="fr-FR" sz="1400" i="0" dirty="0" err="1">
                          <a:latin typeface="Calibri"/>
                          <a:ea typeface="Calibri"/>
                          <a:cs typeface="Times New Roman"/>
                        </a:rPr>
                        <a:t>Medjkane</a:t>
                      </a:r>
                      <a:r>
                        <a:rPr lang="fr-FR" sz="1400" i="0" dirty="0">
                          <a:latin typeface="Calibri"/>
                          <a:ea typeface="Calibri"/>
                          <a:cs typeface="Times New Roman"/>
                        </a:rPr>
                        <a:t> &amp; M. </a:t>
                      </a:r>
                      <a:r>
                        <a:rPr lang="fr-FR" sz="1400" i="0" dirty="0" smtClean="0">
                          <a:latin typeface="Calibri"/>
                          <a:ea typeface="Calibri"/>
                          <a:cs typeface="Times New Roman"/>
                        </a:rPr>
                        <a:t>Rouan</a:t>
                      </a:r>
                      <a:endParaRPr lang="fr-FR" sz="1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80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11.00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– 12.00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Coordination, logistique et communication et forces vives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Le point sur la plateforme POPS, le mode de gouvernance, etc.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30145" algn="ctr"/>
                        </a:tabLs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orces vives (doctorants, post-doc, stagiaires, etc.) prévues en années 2 et plus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28662" y="5072074"/>
            <a:ext cx="3242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Fin des travaux au plus tard à 12h00</a:t>
            </a:r>
            <a:endParaRPr lang="fr-F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534</Words>
  <Application>Microsoft Office PowerPoint</Application>
  <PresentationFormat>Affichage à l'écran (4:3)</PresentationFormat>
  <Paragraphs>151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</dc:creator>
  <cp:lastModifiedBy>olivier</cp:lastModifiedBy>
  <cp:revision>153</cp:revision>
  <dcterms:created xsi:type="dcterms:W3CDTF">2016-01-18T19:12:19Z</dcterms:created>
  <dcterms:modified xsi:type="dcterms:W3CDTF">2017-12-08T13:56:04Z</dcterms:modified>
</cp:coreProperties>
</file>