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9" r:id="rId3"/>
    <p:sldId id="307" r:id="rId4"/>
    <p:sldId id="308" r:id="rId5"/>
    <p:sldId id="310" r:id="rId6"/>
    <p:sldId id="309" r:id="rId7"/>
    <p:sldId id="311" r:id="rId8"/>
    <p:sldId id="312" r:id="rId9"/>
    <p:sldId id="313" r:id="rId10"/>
    <p:sldId id="314" r:id="rId11"/>
    <p:sldId id="315" r:id="rId12"/>
    <p:sldId id="316" r:id="rId13"/>
    <p:sldId id="298" r:id="rId14"/>
    <p:sldId id="304" r:id="rId15"/>
    <p:sldId id="306" r:id="rId16"/>
    <p:sldId id="301" r:id="rId17"/>
    <p:sldId id="317" r:id="rId18"/>
    <p:sldId id="300" r:id="rId19"/>
    <p:sldId id="302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C78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9FDFF-640F-4DB2-BAB6-DA6082F13EF0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9DE7-90C4-4B78-897B-8C92333F7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retagne.kalideos.fr/drupal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8478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2015-10-21_12h21_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1198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7890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COPIL - KALIDEOS Bretagne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447846" y="2841107"/>
            <a:ext cx="22483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Thomas </a:t>
            </a:r>
            <a:r>
              <a:rPr lang="fr-FR" dirty="0" err="1" smtClean="0"/>
              <a:t>Houet</a:t>
            </a:r>
            <a:endParaRPr lang="fr-FR" dirty="0" smtClean="0"/>
          </a:p>
          <a:p>
            <a:pPr algn="ctr"/>
            <a:r>
              <a:rPr lang="fr-FR" dirty="0" smtClean="0"/>
              <a:t>Laurence Hubert-</a:t>
            </a:r>
            <a:r>
              <a:rPr lang="fr-FR" dirty="0" err="1" smtClean="0"/>
              <a:t>Moy</a:t>
            </a:r>
            <a:endParaRPr lang="fr-FR" dirty="0" smtClean="0"/>
          </a:p>
          <a:p>
            <a:pPr algn="ctr"/>
            <a:r>
              <a:rPr lang="fr-FR" dirty="0" smtClean="0"/>
              <a:t>Samuel </a:t>
            </a:r>
            <a:r>
              <a:rPr lang="fr-FR" dirty="0" err="1" smtClean="0"/>
              <a:t>Corgne</a:t>
            </a:r>
            <a:endParaRPr lang="fr-FR" dirty="0" smtClean="0"/>
          </a:p>
          <a:p>
            <a:pPr algn="ctr"/>
            <a:r>
              <a:rPr lang="fr-FR" dirty="0" smtClean="0"/>
              <a:t>Nicolas Bellec</a:t>
            </a:r>
          </a:p>
          <a:p>
            <a:pPr algn="ctr"/>
            <a:r>
              <a:rPr lang="fr-FR" dirty="0" smtClean="0"/>
              <a:t>Hervé </a:t>
            </a:r>
            <a:r>
              <a:rPr lang="fr-FR" dirty="0" smtClean="0"/>
              <a:t>Nicolas</a:t>
            </a:r>
          </a:p>
          <a:p>
            <a:pPr algn="ctr"/>
            <a:r>
              <a:rPr lang="fr-FR" dirty="0" smtClean="0"/>
              <a:t>Jean </a:t>
            </a:r>
            <a:r>
              <a:rPr lang="fr-FR" dirty="0" err="1" smtClean="0"/>
              <a:t>Nabucet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Excusé: </a:t>
            </a:r>
            <a:r>
              <a:rPr lang="fr-FR" dirty="0" err="1" smtClean="0"/>
              <a:t>Eric</a:t>
            </a:r>
            <a:r>
              <a:rPr lang="fr-FR" dirty="0" smtClean="0"/>
              <a:t> Pottier</a:t>
            </a:r>
            <a:endParaRPr lang="fr-FR" dirty="0" smtClean="0"/>
          </a:p>
          <a:p>
            <a:pPr algn="ctr"/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343276" y="5323232"/>
            <a:ext cx="2137305" cy="967987"/>
            <a:chOff x="2267744" y="4054751"/>
            <a:chExt cx="2137305" cy="967987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4054751"/>
              <a:ext cx="2137305" cy="967987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23" y="4120399"/>
              <a:ext cx="1037605" cy="634091"/>
            </a:xfrm>
            <a:prstGeom prst="rect">
              <a:avLst/>
            </a:prstGeom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71" y="5350446"/>
            <a:ext cx="981964" cy="8650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4008" y="2406127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9 octobre 2017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2662364" y="6294119"/>
            <a:ext cx="4139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hlinkClick r:id="rId6"/>
              </a:rPr>
              <a:t>https://bretagne.kalideos.fr/drupal</a:t>
            </a:r>
            <a:r>
              <a:rPr lang="fr-FR" sz="2000" b="1" dirty="0" smtClean="0">
                <a:hlinkClick r:id="rId6"/>
              </a:rPr>
              <a:t>/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7526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41" y="15604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Préparation Réunion </a:t>
            </a:r>
            <a:r>
              <a:rPr lang="fr-FR" sz="2800" b="1" dirty="0">
                <a:solidFill>
                  <a:schemeClr val="tx2"/>
                </a:solidFill>
              </a:rPr>
              <a:t>annuelle End-</a:t>
            </a:r>
            <a:r>
              <a:rPr lang="fr-FR" sz="2800" b="1" dirty="0" err="1">
                <a:solidFill>
                  <a:schemeClr val="tx2"/>
                </a:solidFill>
              </a:rPr>
              <a:t>Users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20/10 </a:t>
            </a:r>
            <a:r>
              <a:rPr lang="fr-FR" sz="2800" b="1" dirty="0">
                <a:solidFill>
                  <a:schemeClr val="tx2"/>
                </a:solidFill>
              </a:rPr>
              <a:t>(à </a:t>
            </a:r>
            <a:r>
              <a:rPr lang="fr-FR" sz="2800" b="1" dirty="0" smtClean="0">
                <a:solidFill>
                  <a:schemeClr val="tx2"/>
                </a:solidFill>
              </a:rPr>
              <a:t>Rennes</a:t>
            </a:r>
            <a:r>
              <a:rPr lang="fr-FR" sz="2800" b="1" dirty="0">
                <a:solidFill>
                  <a:schemeClr val="tx2"/>
                </a:solidFill>
              </a:rPr>
              <a:t>)</a:t>
            </a: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gray">
          <a:xfrm>
            <a:off x="451779" y="1053800"/>
            <a:ext cx="80645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17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Retours sur Journées Utilisateurs /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AppSpace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EC7405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Durée : 30 min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Speaker : CNES,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PIs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Contenu :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Sujets identifiés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Contacts pris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Produits demandés éventuellement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Perspectives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6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41" y="15604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Préparation Réunion </a:t>
            </a:r>
            <a:r>
              <a:rPr lang="fr-FR" sz="2800" b="1" dirty="0">
                <a:solidFill>
                  <a:schemeClr val="tx2"/>
                </a:solidFill>
              </a:rPr>
              <a:t>annuelle End-</a:t>
            </a:r>
            <a:r>
              <a:rPr lang="fr-FR" sz="2800" b="1" dirty="0" err="1">
                <a:solidFill>
                  <a:schemeClr val="tx2"/>
                </a:solidFill>
              </a:rPr>
              <a:t>Users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20/10 </a:t>
            </a:r>
            <a:r>
              <a:rPr lang="fr-FR" sz="2800" b="1" dirty="0">
                <a:solidFill>
                  <a:schemeClr val="tx2"/>
                </a:solidFill>
              </a:rPr>
              <a:t>(à </a:t>
            </a:r>
            <a:r>
              <a:rPr lang="fr-FR" sz="2800" b="1" dirty="0" smtClean="0">
                <a:solidFill>
                  <a:schemeClr val="tx2"/>
                </a:solidFill>
              </a:rPr>
              <a:t>Rennes</a:t>
            </a:r>
            <a:r>
              <a:rPr lang="fr-FR" sz="2800" b="1" dirty="0">
                <a:solidFill>
                  <a:schemeClr val="tx2"/>
                </a:solidFill>
              </a:rPr>
              <a:t>)</a:t>
            </a: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gray">
          <a:xfrm>
            <a:off x="412365" y="863550"/>
            <a:ext cx="80645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17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Bilan et retour d’expérience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Durée : 30-45 min</a:t>
            </a:r>
          </a:p>
          <a:p>
            <a:pPr marL="317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Speaker : CNES,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PIs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Contenu :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Les données disponibles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L’organisation des programmations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La plateforme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Dotcloud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L’identification et la réalisation de projets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Le fonctionnement du groupement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L’interface groupement / CNES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L’animation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L’ancrage régional de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Kalideos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…</a:t>
            </a:r>
          </a:p>
          <a:p>
            <a:pPr marL="185738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5738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→ Faire un premier bilan CNES /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PIs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 avant la réunion 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Deadline :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6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oct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8304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41" y="15604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Préparation Réunion </a:t>
            </a:r>
            <a:r>
              <a:rPr lang="fr-FR" sz="2800" b="1" dirty="0">
                <a:solidFill>
                  <a:schemeClr val="tx2"/>
                </a:solidFill>
              </a:rPr>
              <a:t>annuelle End-</a:t>
            </a:r>
            <a:r>
              <a:rPr lang="fr-FR" sz="2800" b="1" dirty="0" err="1">
                <a:solidFill>
                  <a:schemeClr val="tx2"/>
                </a:solidFill>
              </a:rPr>
              <a:t>Users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20/10 </a:t>
            </a:r>
            <a:r>
              <a:rPr lang="fr-FR" sz="2800" b="1" dirty="0">
                <a:solidFill>
                  <a:schemeClr val="tx2"/>
                </a:solidFill>
              </a:rPr>
              <a:t>(à </a:t>
            </a:r>
            <a:r>
              <a:rPr lang="fr-FR" sz="2800" b="1" dirty="0" smtClean="0">
                <a:solidFill>
                  <a:schemeClr val="tx2"/>
                </a:solidFill>
              </a:rPr>
              <a:t>Rennes</a:t>
            </a:r>
            <a:r>
              <a:rPr lang="fr-FR" sz="2800" b="1" dirty="0">
                <a:solidFill>
                  <a:schemeClr val="tx2"/>
                </a:solidFill>
              </a:rPr>
              <a:t>)</a:t>
            </a: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gray">
          <a:xfrm>
            <a:off x="467544" y="1124744"/>
            <a:ext cx="80645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17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Perspectives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Durée : 30 min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Speaker : CNES,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PIs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Contenu :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Futurs projets scientifiques (définition, besoin, livrables associés…)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Besoin de donnée (plan de programmation 2018, données d’intérêt pour le moissonnage, données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Kalideos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)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Animation (au niveau régional, articulation avec THEIA, …)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Deadline :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6 octobre 2017</a:t>
            </a:r>
          </a:p>
        </p:txBody>
      </p:sp>
    </p:spTree>
    <p:extLst>
      <p:ext uri="{BB962C8B-B14F-4D97-AF65-F5344CB8AC3E}">
        <p14:creationId xmlns:p14="http://schemas.microsoft.com/office/powerpoint/2010/main" val="3522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54448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Bilan des </a:t>
            </a:r>
            <a:r>
              <a:rPr lang="fr-FR" sz="2800" b="1" dirty="0" smtClean="0">
                <a:solidFill>
                  <a:schemeClr val="tx2"/>
                </a:solidFill>
              </a:rPr>
              <a:t>programmations 2017</a:t>
            </a:r>
            <a:endParaRPr lang="fr-FR" sz="2800" b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734" y="154448"/>
            <a:ext cx="1687316" cy="29536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2" y="1192596"/>
            <a:ext cx="6739174" cy="3830956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7162161" y="3269219"/>
            <a:ext cx="2088233" cy="1363415"/>
            <a:chOff x="6930458" y="3154646"/>
            <a:chExt cx="2088233" cy="1363415"/>
          </a:xfrm>
        </p:grpSpPr>
        <p:sp>
          <p:nvSpPr>
            <p:cNvPr id="8" name="Ellipse 7"/>
            <p:cNvSpPr/>
            <p:nvPr/>
          </p:nvSpPr>
          <p:spPr>
            <a:xfrm>
              <a:off x="6930458" y="3254535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146482" y="3154646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0000"/>
                  </a:solidFill>
                </a:rPr>
                <a:t>Acquis</a:t>
              </a: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6930458" y="406395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146482" y="3964063"/>
              <a:ext cx="1870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0000"/>
                  </a:solidFill>
                </a:rPr>
                <a:t>Programmation en cours</a:t>
              </a: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6930458" y="378387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146482" y="3683987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0000"/>
                  </a:solidFill>
                </a:rPr>
                <a:t>Non acquis</a:t>
              </a: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6930459" y="4340951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46482" y="4241062"/>
              <a:ext cx="18003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0000"/>
                  </a:solidFill>
                </a:rPr>
                <a:t>Programmation à venir</a:t>
              </a: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6930459" y="350395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46482" y="3404067"/>
              <a:ext cx="1872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0000"/>
                  </a:solidFill>
                </a:rPr>
                <a:t>Partiellement acquis</a:t>
              </a:r>
              <a:endParaRPr lang="en-GB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4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54448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Bilan des </a:t>
            </a:r>
            <a:r>
              <a:rPr lang="fr-FR" sz="2800" b="1" dirty="0" smtClean="0">
                <a:solidFill>
                  <a:schemeClr val="tx2"/>
                </a:solidFill>
              </a:rPr>
              <a:t>programmations</a:t>
            </a:r>
            <a:endParaRPr lang="fr-FR" sz="2800" b="1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ALOS 2 </a:t>
            </a:r>
            <a:r>
              <a:rPr lang="fr-FR" dirty="0" smtClean="0">
                <a:sym typeface="Wingdings" panose="05000000000000000000" pitchFamily="2" charset="2"/>
              </a:rPr>
              <a:t> OK (en cours)</a:t>
            </a:r>
          </a:p>
          <a:p>
            <a:endParaRPr lang="fr-FR" sz="1600" dirty="0">
              <a:sym typeface="Wingdings" panose="05000000000000000000" pitchFamily="2" charset="2"/>
            </a:endParaRPr>
          </a:p>
          <a:p>
            <a:r>
              <a:rPr lang="fr-FR" sz="1600" dirty="0"/>
              <a:t> </a:t>
            </a:r>
            <a:r>
              <a:rPr lang="fr-FR" sz="1400" dirty="0"/>
              <a:t> </a:t>
            </a:r>
            <a:endParaRPr lang="fr-FR" sz="1400" dirty="0" smtClean="0"/>
          </a:p>
          <a:p>
            <a:r>
              <a:rPr lang="fr-FR" sz="1400" dirty="0" smtClean="0"/>
              <a:t>-          SM1 </a:t>
            </a:r>
            <a:r>
              <a:rPr lang="fr-FR" sz="1400" dirty="0"/>
              <a:t>HH+HV R U2-8 35.4 D 101 72 2017/4/15</a:t>
            </a:r>
          </a:p>
          <a:p>
            <a:r>
              <a:rPr lang="fr-FR" sz="1400" dirty="0"/>
              <a:t>-          SM1 HH+HV R U2-8 35.4 D 101 74 2017/5/13</a:t>
            </a:r>
          </a:p>
          <a:p>
            <a:r>
              <a:rPr lang="fr-FR" sz="1400" dirty="0"/>
              <a:t>-          SM1 HH+HV R U2-8 35.4 D 101 76 2017/6/10</a:t>
            </a:r>
          </a:p>
          <a:p>
            <a:r>
              <a:rPr lang="fr-FR" sz="1400" dirty="0"/>
              <a:t>-          SM1 HH+HV R U2-8 35.4 D 101 78 2017/7/8</a:t>
            </a:r>
          </a:p>
          <a:p>
            <a:r>
              <a:rPr lang="fr-FR" sz="1400" dirty="0"/>
              <a:t>-          SM1 HH+HV R U2-8 35.4 D 101 80 2017/8/5</a:t>
            </a:r>
          </a:p>
          <a:p>
            <a:r>
              <a:rPr lang="fr-FR" sz="1400" dirty="0"/>
              <a:t>-          SM1 HH+HV R U2-8 35.4 D 101 82 2017/9/2</a:t>
            </a:r>
          </a:p>
          <a:p>
            <a:r>
              <a:rPr lang="fr-FR" sz="1400" dirty="0"/>
              <a:t>-          SM1 HH+HV R U2-8 35.4 D 101 85 2017/10/14</a:t>
            </a:r>
          </a:p>
          <a:p>
            <a:r>
              <a:rPr lang="fr-FR" sz="1400" dirty="0"/>
              <a:t>-          SM1 HH+HV R U2-8 35.4 D 101 87 2017/11/11</a:t>
            </a:r>
          </a:p>
          <a:p>
            <a:r>
              <a:rPr lang="fr-FR" sz="1400" dirty="0"/>
              <a:t>-          SM1 HH+HV R U2-8 35.4 D 101 89 2017/12/9</a:t>
            </a:r>
          </a:p>
          <a:p>
            <a:r>
              <a:rPr lang="fr-FR" sz="1400" dirty="0" smtClean="0"/>
              <a:t>+ celles du 2017/1/9 </a:t>
            </a:r>
            <a:r>
              <a:rPr lang="fr-FR" sz="1400" dirty="0" smtClean="0">
                <a:solidFill>
                  <a:srgbClr val="FF0000"/>
                </a:solidFill>
              </a:rPr>
              <a:t>et de Mars</a:t>
            </a:r>
            <a:endParaRPr lang="fr-FR" sz="1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sz="1600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3948" y="2508926"/>
            <a:ext cx="3302137" cy="415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81651" y="154448"/>
            <a:ext cx="3269411" cy="3951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85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54448"/>
            <a:ext cx="87290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Programmation 2018 / Projets en cours et émergents</a:t>
            </a:r>
            <a:endParaRPr lang="fr-FR" sz="2800" b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004"/>
            <a:ext cx="9144000" cy="27369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6973" y="4177862"/>
            <a:ext cx="77126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Prévoir les donnés nécessaires aux études en cours et à venir !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Test acquisitions de nuit (SPOT 6/7 et Pléiades : 25-26 sept 2017)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AO </a:t>
            </a:r>
            <a:r>
              <a:rPr lang="fr-FR" dirty="0" err="1" smtClean="0"/>
              <a:t>TerraSarX</a:t>
            </a:r>
            <a:r>
              <a:rPr lang="fr-FR" dirty="0" smtClean="0"/>
              <a:t> (en cours) : acquisition de données Automne 2017 – Hiver 2018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AO </a:t>
            </a:r>
            <a:r>
              <a:rPr lang="fr-FR" dirty="0" err="1" smtClean="0"/>
              <a:t>CosmoSkyMed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1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Communication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66" y="961696"/>
            <a:ext cx="7552140" cy="50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Communication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097" y="116631"/>
            <a:ext cx="5985823" cy="45732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5" y="2005876"/>
            <a:ext cx="6322041" cy="47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Point </a:t>
            </a:r>
            <a:r>
              <a:rPr lang="fr-FR" sz="2800" b="1" dirty="0">
                <a:solidFill>
                  <a:schemeClr val="tx2"/>
                </a:solidFill>
              </a:rPr>
              <a:t>sur les projets </a:t>
            </a:r>
            <a:r>
              <a:rPr lang="fr-FR" sz="2800" b="1" dirty="0" smtClean="0">
                <a:solidFill>
                  <a:schemeClr val="tx2"/>
                </a:solidFill>
              </a:rPr>
              <a:t>utilisant KALIDEOS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94299" y="1313895"/>
            <a:ext cx="770569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CARHAB	(100k€ / an)</a:t>
            </a:r>
          </a:p>
          <a:p>
            <a:endParaRPr lang="fr-FR" dirty="0" smtClean="0"/>
          </a:p>
          <a:p>
            <a:r>
              <a:rPr lang="fr-FR" dirty="0" smtClean="0"/>
              <a:t>WOODNET - </a:t>
            </a:r>
            <a:r>
              <a:rPr lang="fr-FR" dirty="0" err="1" smtClean="0"/>
              <a:t>Biodiversa</a:t>
            </a:r>
            <a:r>
              <a:rPr lang="fr-FR" dirty="0" smtClean="0"/>
              <a:t> (2017-2020)</a:t>
            </a:r>
          </a:p>
          <a:p>
            <a:endParaRPr lang="fr-FR" dirty="0" smtClean="0"/>
          </a:p>
          <a:p>
            <a:r>
              <a:rPr lang="fr-FR" dirty="0" smtClean="0"/>
              <a:t>KERMAP</a:t>
            </a:r>
          </a:p>
          <a:p>
            <a:r>
              <a:rPr lang="fr-FR" dirty="0"/>
              <a:t>	</a:t>
            </a:r>
            <a:r>
              <a:rPr lang="fr-FR" dirty="0" smtClean="0"/>
              <a:t>Pas de </a:t>
            </a:r>
            <a:r>
              <a:rPr lang="fr-FR" dirty="0" err="1" smtClean="0"/>
              <a:t>prog</a:t>
            </a:r>
            <a:r>
              <a:rPr lang="fr-FR" dirty="0" smtClean="0"/>
              <a:t> explicitement financé mais utilisation SPOT 6/7</a:t>
            </a:r>
          </a:p>
          <a:p>
            <a:r>
              <a:rPr lang="fr-FR" dirty="0"/>
              <a:t>	</a:t>
            </a:r>
            <a:r>
              <a:rPr lang="fr-FR" dirty="0" smtClean="0"/>
              <a:t>Extraction bocage / trame arborée (1952 / 2015 sur la base de photos)</a:t>
            </a:r>
          </a:p>
          <a:p>
            <a:r>
              <a:rPr lang="fr-FR" dirty="0" smtClean="0"/>
              <a:t>LETG</a:t>
            </a:r>
          </a:p>
          <a:p>
            <a:r>
              <a:rPr lang="fr-FR" dirty="0"/>
              <a:t>	</a:t>
            </a:r>
            <a:r>
              <a:rPr lang="fr-FR" dirty="0" smtClean="0"/>
              <a:t>AUDIAR – MOS</a:t>
            </a:r>
          </a:p>
          <a:p>
            <a:endParaRPr lang="fr-FR" dirty="0"/>
          </a:p>
          <a:p>
            <a:r>
              <a:rPr lang="fr-FR" dirty="0" smtClean="0"/>
              <a:t>TOSCA Urbain</a:t>
            </a:r>
          </a:p>
          <a:p>
            <a:endParaRPr lang="fr-FR" dirty="0"/>
          </a:p>
          <a:p>
            <a:r>
              <a:rPr lang="fr-FR" dirty="0" smtClean="0"/>
              <a:t>Post-doc Vannier – Paysage / Santé</a:t>
            </a:r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990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Divers (formations, demandes budgets, etc.)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9291" y="1285336"/>
            <a:ext cx="77027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ZAA : 5000€ à partager avec les actions sur la Ville de Rennes (Prairies St Martin)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Fonctionnement (</a:t>
            </a:r>
            <a:r>
              <a:rPr lang="fr-FR" dirty="0" err="1" smtClean="0">
                <a:sym typeface="Wingdings" panose="05000000000000000000" pitchFamily="2" charset="2"/>
              </a:rPr>
              <a:t>dplct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Kalideos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Roullier</a:t>
            </a:r>
            <a:r>
              <a:rPr lang="fr-FR" dirty="0" smtClean="0">
                <a:sym typeface="Wingdings" panose="05000000000000000000" pitchFamily="2" charset="2"/>
              </a:rPr>
              <a:t>: 	Fertilisation, Drone, THRS/THRT (Pléiades / SPOT6-7)</a:t>
            </a:r>
          </a:p>
          <a:p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Thèse CIFRE (</a:t>
            </a:r>
            <a:r>
              <a:rPr lang="fr-FR" dirty="0" err="1" smtClean="0">
                <a:sym typeface="Wingdings" panose="05000000000000000000" pitchFamily="2" charset="2"/>
              </a:rPr>
              <a:t>AgroCampus</a:t>
            </a:r>
            <a:r>
              <a:rPr lang="fr-FR" dirty="0" smtClean="0">
                <a:sym typeface="Wingdings" panose="05000000000000000000" pitchFamily="2" charset="2"/>
              </a:rPr>
              <a:t>)?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Thèse IAV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2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Ordre du jour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635787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Préparation de la réunion d’avancement CNES (Mardi 12 Avril)</a:t>
            </a:r>
          </a:p>
          <a:p>
            <a:endParaRPr lang="fr-FR" i="1" dirty="0" smtClean="0"/>
          </a:p>
          <a:p>
            <a:r>
              <a:rPr lang="fr-FR" dirty="0"/>
              <a:t>- Fiches NEREUS / </a:t>
            </a:r>
            <a:r>
              <a:rPr lang="fr-FR" dirty="0" err="1"/>
              <a:t>Copernicus</a:t>
            </a:r>
            <a:r>
              <a:rPr lang="fr-FR" dirty="0"/>
              <a:t> </a:t>
            </a:r>
          </a:p>
          <a:p>
            <a:r>
              <a:rPr lang="fr-FR" dirty="0"/>
              <a:t>- </a:t>
            </a:r>
            <a:r>
              <a:rPr lang="fr-FR" dirty="0" err="1"/>
              <a:t>AppSpace</a:t>
            </a:r>
            <a:r>
              <a:rPr lang="fr-FR" dirty="0"/>
              <a:t> Show (avancement - Nicolas) - Stand </a:t>
            </a:r>
            <a:r>
              <a:rPr lang="fr-FR" dirty="0" err="1"/>
              <a:t>Kalideos</a:t>
            </a:r>
            <a:r>
              <a:rPr lang="fr-FR" dirty="0"/>
              <a:t> BZH </a:t>
            </a:r>
          </a:p>
          <a:p>
            <a:r>
              <a:rPr lang="fr-FR" dirty="0"/>
              <a:t>- Actions de communication</a:t>
            </a:r>
          </a:p>
          <a:p>
            <a:r>
              <a:rPr lang="fr-FR" dirty="0"/>
              <a:t>- Réunion annuelle End-</a:t>
            </a:r>
            <a:r>
              <a:rPr lang="fr-FR" dirty="0" err="1"/>
              <a:t>Users</a:t>
            </a:r>
            <a:r>
              <a:rPr lang="fr-FR" dirty="0"/>
              <a:t> 22/10 (à Rennes) - à préparer (Bilan CNES, </a:t>
            </a:r>
            <a:br>
              <a:rPr lang="fr-FR" dirty="0"/>
            </a:br>
            <a:r>
              <a:rPr lang="fr-FR" dirty="0"/>
              <a:t>résultats scientifiques, fournir listing personnes du </a:t>
            </a:r>
            <a:r>
              <a:rPr lang="fr-FR" dirty="0" err="1"/>
              <a:t>KoM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 smtClean="0"/>
              <a:t>- </a:t>
            </a:r>
            <a:r>
              <a:rPr lang="fr-FR" dirty="0"/>
              <a:t>Bilan activité 2017 et recherche de financements 2018 (stages, thèses, </a:t>
            </a:r>
            <a:br>
              <a:rPr lang="fr-FR" dirty="0"/>
            </a:br>
            <a:r>
              <a:rPr lang="fr-FR" dirty="0" err="1"/>
              <a:t>etc</a:t>
            </a:r>
            <a:r>
              <a:rPr lang="fr-FR" dirty="0"/>
              <a:t>) </a:t>
            </a:r>
          </a:p>
          <a:p>
            <a:r>
              <a:rPr lang="fr-FR" dirty="0"/>
              <a:t>- </a:t>
            </a:r>
            <a:r>
              <a:rPr lang="fr-FR" dirty="0" smtClean="0"/>
              <a:t>Bilan </a:t>
            </a:r>
            <a:r>
              <a:rPr lang="fr-FR" dirty="0"/>
              <a:t>acquisitions 2017 - Plan de programmation 2018 à définir</a:t>
            </a:r>
            <a:br>
              <a:rPr lang="fr-FR" dirty="0"/>
            </a:br>
            <a:r>
              <a:rPr lang="fr-FR" dirty="0"/>
              <a:t>     (AO </a:t>
            </a:r>
            <a:r>
              <a:rPr lang="fr-FR" dirty="0" err="1"/>
              <a:t>CosmoskyMed</a:t>
            </a:r>
            <a:r>
              <a:rPr lang="fr-FR" dirty="0"/>
              <a:t>, </a:t>
            </a:r>
            <a:r>
              <a:rPr lang="fr-FR" dirty="0" err="1"/>
              <a:t>TerraSarX</a:t>
            </a:r>
            <a:r>
              <a:rPr lang="fr-FR" dirty="0"/>
              <a:t>, autres?)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Fiches NEREUS / </a:t>
            </a:r>
            <a:r>
              <a:rPr lang="fr-FR" sz="2800" b="1" dirty="0" err="1" smtClean="0">
                <a:solidFill>
                  <a:schemeClr val="tx2"/>
                </a:solidFill>
              </a:rPr>
              <a:t>Copernicus</a:t>
            </a: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19546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Point abordé lors du précédent COPIL…</a:t>
            </a: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23528" y="2023097"/>
            <a:ext cx="866315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ourier New" panose="02070309020205020404" pitchFamily="49" charset="0"/>
              </a:rPr>
              <a:t>Thème </a:t>
            </a:r>
            <a:r>
              <a:rPr lang="fr-FR" sz="1600" dirty="0">
                <a:latin typeface="Courier New" panose="02070309020205020404" pitchFamily="49" charset="0"/>
              </a:rPr>
              <a:t>Corridors écologiques TVB (LHM)</a:t>
            </a:r>
          </a:p>
          <a:p>
            <a:r>
              <a:rPr lang="fr-FR" sz="1600" dirty="0">
                <a:latin typeface="Courier New" panose="02070309020205020404" pitchFamily="49" charset="0"/>
              </a:rPr>
              <a:t>Thème Cartographie des habitats (</a:t>
            </a:r>
            <a:r>
              <a:rPr lang="fr-FR" sz="1600" dirty="0" err="1">
                <a:latin typeface="Courier New" panose="02070309020205020404" pitchFamily="49" charset="0"/>
              </a:rPr>
              <a:t>Sebastien</a:t>
            </a:r>
            <a:r>
              <a:rPr lang="fr-FR" sz="1600" dirty="0">
                <a:latin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</a:rPr>
              <a:t>Rapinel</a:t>
            </a:r>
            <a:r>
              <a:rPr lang="fr-FR" sz="1600" dirty="0">
                <a:latin typeface="Courier New" panose="02070309020205020404" pitchFamily="49" charset="0"/>
              </a:rPr>
              <a:t> / LHM)</a:t>
            </a:r>
          </a:p>
          <a:p>
            <a:r>
              <a:rPr lang="fr-FR" sz="1600" dirty="0">
                <a:latin typeface="Courier New" panose="02070309020205020404" pitchFamily="49" charset="0"/>
              </a:rPr>
              <a:t>Thème Agriculture polyculture-élevage intensive / pratiques agricoles (Hervé Nicolas)</a:t>
            </a:r>
          </a:p>
          <a:p>
            <a:r>
              <a:rPr lang="fr-FR" sz="1600" dirty="0">
                <a:latin typeface="Courier New" panose="02070309020205020404" pitchFamily="49" charset="0"/>
              </a:rPr>
              <a:t>Thème méthodologique (Imageries Radar: traitements et usages des séries temporelles) - (</a:t>
            </a:r>
            <a:r>
              <a:rPr lang="fr-FR" sz="1600" dirty="0" err="1">
                <a:latin typeface="Courier New" panose="02070309020205020404" pitchFamily="49" charset="0"/>
              </a:rPr>
              <a:t>Eric</a:t>
            </a:r>
            <a:r>
              <a:rPr lang="fr-FR" sz="1600" dirty="0">
                <a:latin typeface="Courier New" panose="02070309020205020404" pitchFamily="49" charset="0"/>
              </a:rPr>
              <a:t> Pottier - Thomas </a:t>
            </a:r>
            <a:r>
              <a:rPr lang="fr-FR" sz="1600" dirty="0" err="1">
                <a:latin typeface="Courier New" panose="02070309020205020404" pitchFamily="49" charset="0"/>
              </a:rPr>
              <a:t>Corpetti</a:t>
            </a:r>
            <a:r>
              <a:rPr lang="fr-FR" sz="1600" dirty="0">
                <a:latin typeface="Courier New" panose="02070309020205020404" pitchFamily="49" charset="0"/>
              </a:rPr>
              <a:t>)</a:t>
            </a:r>
          </a:p>
          <a:p>
            <a:r>
              <a:rPr lang="fr-FR" sz="1600" dirty="0">
                <a:latin typeface="Courier New" panose="02070309020205020404" pitchFamily="49" charset="0"/>
              </a:rPr>
              <a:t>Thème méthodologique </a:t>
            </a:r>
            <a:r>
              <a:rPr lang="fr-FR" sz="1600" dirty="0" err="1">
                <a:latin typeface="Courier New" panose="02070309020205020404" pitchFamily="49" charset="0"/>
              </a:rPr>
              <a:t>Deap-learning</a:t>
            </a:r>
            <a:r>
              <a:rPr lang="fr-FR" sz="1600" dirty="0">
                <a:latin typeface="Courier New" panose="02070309020205020404" pitchFamily="49" charset="0"/>
              </a:rPr>
              <a:t> en télédétection (Thomas </a:t>
            </a:r>
            <a:r>
              <a:rPr lang="fr-FR" sz="1600" dirty="0" err="1">
                <a:latin typeface="Courier New" panose="02070309020205020404" pitchFamily="49" charset="0"/>
              </a:rPr>
              <a:t>Corpetti</a:t>
            </a:r>
            <a:r>
              <a:rPr lang="fr-FR" sz="1600" dirty="0">
                <a:latin typeface="Courier New" panose="02070309020205020404" pitchFamily="49" charset="0"/>
              </a:rPr>
              <a:t> - </a:t>
            </a:r>
            <a:r>
              <a:rPr lang="fr-FR" sz="1600" dirty="0" err="1">
                <a:latin typeface="Courier New" panose="02070309020205020404" pitchFamily="49" charset="0"/>
              </a:rPr>
              <a:t>Obelix</a:t>
            </a:r>
            <a:r>
              <a:rPr lang="fr-FR" sz="1600" dirty="0">
                <a:latin typeface="Courier New" panose="02070309020205020404" pitchFamily="49" charset="0"/>
              </a:rPr>
              <a:t>)</a:t>
            </a:r>
          </a:p>
          <a:p>
            <a:r>
              <a:rPr lang="fr-FR" sz="1600" dirty="0">
                <a:latin typeface="Courier New" panose="02070309020205020404" pitchFamily="49" charset="0"/>
              </a:rPr>
              <a:t>Thème Artificialisation / étalement urbain / </a:t>
            </a:r>
            <a:r>
              <a:rPr lang="fr-FR" sz="1600" dirty="0" err="1">
                <a:latin typeface="Courier New" panose="02070309020205020404" pitchFamily="49" charset="0"/>
              </a:rPr>
              <a:t>veget</a:t>
            </a:r>
            <a:r>
              <a:rPr lang="fr-FR" sz="1600" dirty="0">
                <a:latin typeface="Courier New" panose="02070309020205020404" pitchFamily="49" charset="0"/>
              </a:rPr>
              <a:t> urbaine (Antoine Lefebvre)</a:t>
            </a:r>
          </a:p>
          <a:p>
            <a:r>
              <a:rPr lang="fr-FR" sz="1600" b="1" dirty="0">
                <a:latin typeface="Courier New" panose="02070309020205020404" pitchFamily="49" charset="0"/>
              </a:rPr>
              <a:t>--&gt; Livraison </a:t>
            </a:r>
            <a:r>
              <a:rPr lang="fr-FR" sz="1600" b="1" dirty="0" smtClean="0">
                <a:latin typeface="Courier New" panose="02070309020205020404" pitchFamily="49" charset="0"/>
              </a:rPr>
              <a:t>(10 </a:t>
            </a:r>
            <a:r>
              <a:rPr lang="fr-FR" sz="1600" b="1" dirty="0" err="1" smtClean="0">
                <a:latin typeface="Courier New" panose="02070309020205020404" pitchFamily="49" charset="0"/>
              </a:rPr>
              <a:t>nov</a:t>
            </a:r>
            <a:r>
              <a:rPr lang="fr-FR" sz="1600" b="1" dirty="0" smtClean="0">
                <a:latin typeface="Courier New" panose="02070309020205020404" pitchFamily="49" charset="0"/>
              </a:rPr>
              <a:t>) puis </a:t>
            </a:r>
            <a:r>
              <a:rPr lang="fr-FR" sz="1600" b="1" dirty="0">
                <a:latin typeface="Courier New" panose="02070309020205020404" pitchFamily="49" charset="0"/>
              </a:rPr>
              <a:t>relecture par COPIL KALIDEOS: </a:t>
            </a:r>
          </a:p>
          <a:p>
            <a:r>
              <a:rPr lang="fr-FR" sz="1600" b="1" dirty="0">
                <a:latin typeface="Courier New" panose="02070309020205020404" pitchFamily="49" charset="0"/>
              </a:rPr>
              <a:t>--&gt; Deadline pour retour des fiches: </a:t>
            </a:r>
            <a:r>
              <a:rPr lang="fr-FR" sz="1600" b="1" dirty="0" smtClean="0">
                <a:latin typeface="Courier New" panose="02070309020205020404" pitchFamily="49" charset="0"/>
              </a:rPr>
              <a:t>15 novembre 2017</a:t>
            </a:r>
            <a:endParaRPr lang="fr-FR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chemeClr val="tx2"/>
                </a:solidFill>
              </a:rPr>
              <a:t>AppSpace</a:t>
            </a:r>
            <a:r>
              <a:rPr lang="fr-FR" sz="2800" b="1" dirty="0" smtClean="0">
                <a:solidFill>
                  <a:schemeClr val="tx2"/>
                </a:solidFill>
              </a:rPr>
              <a:t> Bretagne</a:t>
            </a:r>
          </a:p>
        </p:txBody>
      </p:sp>
      <p:sp>
        <p:nvSpPr>
          <p:cNvPr id="7" name="Rectangle 6"/>
          <p:cNvSpPr/>
          <p:nvPr/>
        </p:nvSpPr>
        <p:spPr>
          <a:xfrm>
            <a:off x="712972" y="1072980"/>
            <a:ext cx="7516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stand « </a:t>
            </a:r>
            <a:r>
              <a:rPr lang="fr-FR" dirty="0" err="1" smtClean="0"/>
              <a:t>Kalideos</a:t>
            </a:r>
            <a:r>
              <a:rPr lang="fr-FR" dirty="0" smtClean="0"/>
              <a:t> Bretagne » dans l’espace Showroom, une fenêtre vers…</a:t>
            </a:r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… un espace dédié (salle expo + démos) (Pauses Café)</a:t>
            </a:r>
          </a:p>
          <a:p>
            <a:endParaRPr lang="fr-FR" dirty="0"/>
          </a:p>
          <a:p>
            <a:r>
              <a:rPr lang="fr-FR" dirty="0" smtClean="0"/>
              <a:t>Co-animation avec le CNES (T. </a:t>
            </a:r>
            <a:r>
              <a:rPr lang="fr-FR" dirty="0" err="1" smtClean="0"/>
              <a:t>Houet</a:t>
            </a:r>
            <a:r>
              <a:rPr lang="fr-FR" dirty="0" smtClean="0"/>
              <a:t> / L. </a:t>
            </a:r>
            <a:r>
              <a:rPr lang="fr-FR" dirty="0" err="1" smtClean="0"/>
              <a:t>Houpert</a:t>
            </a:r>
            <a:r>
              <a:rPr lang="fr-FR" dirty="0" smtClean="0"/>
              <a:t>) + auteurs des posters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chemeClr val="tx2"/>
                </a:solidFill>
              </a:rPr>
              <a:t>AppSpace</a:t>
            </a:r>
            <a:r>
              <a:rPr lang="fr-FR" sz="2800" b="1" dirty="0" smtClean="0">
                <a:solidFill>
                  <a:schemeClr val="tx2"/>
                </a:solidFill>
              </a:rPr>
              <a:t> Bretagne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780839"/>
            <a:ext cx="91440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/>
              <a:t>Posters proposés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b="1" i="1" dirty="0"/>
              <a:t>Présentation générale (objectifs et sites d'études) - Thomas </a:t>
            </a:r>
            <a:r>
              <a:rPr lang="fr-FR" sz="1400" b="1" i="1" dirty="0" err="1"/>
              <a:t>Houet</a:t>
            </a:r>
            <a:r>
              <a:rPr lang="fr-FR" sz="1400" b="1" i="1" dirty="0"/>
              <a:t>  </a:t>
            </a:r>
            <a:br>
              <a:rPr lang="fr-FR" sz="1400" b="1" i="1" dirty="0"/>
            </a:br>
            <a:r>
              <a:rPr lang="fr-FR" sz="1400" b="1" i="1" dirty="0"/>
              <a:t>Données - TH / Laurence </a:t>
            </a:r>
            <a:r>
              <a:rPr lang="fr-FR" sz="1400" b="1" i="1" dirty="0" err="1"/>
              <a:t>Houpert</a:t>
            </a:r>
            <a:r>
              <a:rPr lang="fr-FR" sz="1400" b="1" i="1" dirty="0"/>
              <a:t/>
            </a:r>
            <a:br>
              <a:rPr lang="fr-FR" sz="1400" b="1" i="1" dirty="0"/>
            </a:br>
            <a:r>
              <a:rPr lang="fr-FR" sz="1400" b="1" i="1" dirty="0"/>
              <a:t>Stratégie et fonctionnement TH - </a:t>
            </a:r>
            <a:r>
              <a:rPr lang="fr-FR" sz="1400" b="1" i="1" dirty="0" smtClean="0"/>
              <a:t>Laurence </a:t>
            </a:r>
            <a:r>
              <a:rPr lang="fr-FR" sz="1400" b="1" i="1" dirty="0"/>
              <a:t>Hubert / Laurence </a:t>
            </a:r>
            <a:r>
              <a:rPr lang="fr-FR" sz="1400" b="1" i="1" dirty="0" err="1"/>
              <a:t>Houpert</a:t>
            </a:r>
            <a:r>
              <a:rPr lang="fr-FR" sz="1400" b="1" i="1" dirty="0"/>
              <a:t/>
            </a:r>
            <a:br>
              <a:rPr lang="fr-FR" sz="1400" b="1" i="1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u="sng" dirty="0"/>
              <a:t>Thèmes en cours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Cartographie végétation urbain (Antoine / </a:t>
            </a:r>
            <a:r>
              <a:rPr lang="fr-FR" sz="1400" dirty="0" err="1"/>
              <a:t>Kermap</a:t>
            </a:r>
            <a:r>
              <a:rPr lang="fr-FR" sz="1400" dirty="0"/>
              <a:t>)</a:t>
            </a:r>
            <a:br>
              <a:rPr lang="fr-FR" sz="1400" dirty="0"/>
            </a:br>
            <a:r>
              <a:rPr lang="fr-FR" sz="1400" dirty="0"/>
              <a:t>ICU (Xavier, Hervé </a:t>
            </a:r>
            <a:r>
              <a:rPr lang="fr-FR" sz="1400" dirty="0" err="1"/>
              <a:t>Quenol</a:t>
            </a:r>
            <a:r>
              <a:rPr lang="fr-FR" sz="1400" dirty="0"/>
              <a:t>, Vincent Dubreuil)</a:t>
            </a:r>
            <a:br>
              <a:rPr lang="fr-FR" sz="1400" dirty="0"/>
            </a:br>
            <a:r>
              <a:rPr lang="fr-FR" sz="1400" dirty="0"/>
              <a:t>ZH - </a:t>
            </a:r>
            <a:r>
              <a:rPr lang="fr-FR" sz="1400" dirty="0" err="1"/>
              <a:t>Carto</a:t>
            </a:r>
            <a:r>
              <a:rPr lang="fr-FR" sz="1400" dirty="0"/>
              <a:t> fonctionnalités (Sébastien </a:t>
            </a:r>
            <a:r>
              <a:rPr lang="fr-FR" sz="1400" dirty="0" err="1"/>
              <a:t>Rapinel</a:t>
            </a:r>
            <a:r>
              <a:rPr lang="fr-FR" sz="1400" dirty="0"/>
              <a:t>) </a:t>
            </a:r>
            <a:endParaRPr lang="fr-FR" sz="1400" dirty="0" smtClean="0"/>
          </a:p>
          <a:p>
            <a:r>
              <a:rPr lang="fr-FR" sz="1400" dirty="0" smtClean="0"/>
              <a:t>ZH </a:t>
            </a:r>
            <a:r>
              <a:rPr lang="fr-FR" sz="1400" dirty="0"/>
              <a:t>- </a:t>
            </a:r>
            <a:r>
              <a:rPr lang="fr-FR" sz="1400" dirty="0" err="1"/>
              <a:t>Carto</a:t>
            </a:r>
            <a:r>
              <a:rPr lang="fr-FR" sz="1400" dirty="0"/>
              <a:t> habitats zones humides (Sébastien </a:t>
            </a:r>
            <a:r>
              <a:rPr lang="fr-FR" sz="1400" dirty="0" err="1"/>
              <a:t>Rapinel</a:t>
            </a:r>
            <a:r>
              <a:rPr lang="fr-FR" sz="1400" dirty="0"/>
              <a:t>)</a:t>
            </a:r>
            <a:br>
              <a:rPr lang="fr-FR" sz="1400" dirty="0"/>
            </a:br>
            <a:r>
              <a:rPr lang="fr-FR" sz="1400" dirty="0"/>
              <a:t>Identification couvert hivernaux (Julien </a:t>
            </a:r>
            <a:r>
              <a:rPr lang="fr-FR" sz="1400" dirty="0" err="1"/>
              <a:t>Denize</a:t>
            </a:r>
            <a:r>
              <a:rPr lang="fr-FR" sz="1400" dirty="0"/>
              <a:t>)</a:t>
            </a:r>
            <a:br>
              <a:rPr lang="fr-FR" sz="1400" dirty="0"/>
            </a:br>
            <a:r>
              <a:rPr lang="fr-FR" sz="1400" dirty="0" err="1"/>
              <a:t>Carto</a:t>
            </a:r>
            <a:r>
              <a:rPr lang="fr-FR" sz="1400" dirty="0"/>
              <a:t> fonctionnalité écologique des Haies (Julie </a:t>
            </a:r>
            <a:r>
              <a:rPr lang="fr-FR" sz="1400" dirty="0" err="1"/>
              <a:t>Betbeder</a:t>
            </a:r>
            <a:r>
              <a:rPr lang="fr-FR" sz="1400" dirty="0"/>
              <a:t> et al?)</a:t>
            </a:r>
            <a:br>
              <a:rPr lang="fr-FR" sz="1400" dirty="0"/>
            </a:br>
            <a:r>
              <a:rPr lang="fr-FR" sz="1400" dirty="0" err="1"/>
              <a:t>Carto</a:t>
            </a:r>
            <a:r>
              <a:rPr lang="fr-FR" sz="1400" dirty="0"/>
              <a:t> corridors / biodiversité en milieu urbain (Solène </a:t>
            </a:r>
            <a:r>
              <a:rPr lang="fr-FR" sz="1400" dirty="0" err="1"/>
              <a:t>Croci</a:t>
            </a:r>
            <a:r>
              <a:rPr lang="fr-FR" sz="1400" dirty="0"/>
              <a:t>)</a:t>
            </a:r>
            <a:br>
              <a:rPr lang="fr-FR" sz="1400" dirty="0"/>
            </a:br>
            <a:r>
              <a:rPr lang="fr-FR" sz="1400" dirty="0" err="1"/>
              <a:t>Carto</a:t>
            </a:r>
            <a:r>
              <a:rPr lang="fr-FR" sz="1400" dirty="0"/>
              <a:t> Trame verte - dynamiques intra-annuelle (Audrey Mercier)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u="sng" dirty="0"/>
              <a:t>Thèmes Innovants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Suivi qualité de l'air (Thomas </a:t>
            </a:r>
            <a:r>
              <a:rPr lang="fr-FR" sz="1400" dirty="0" err="1"/>
              <a:t>Corpetti</a:t>
            </a:r>
            <a:r>
              <a:rPr lang="fr-FR" sz="1400" dirty="0" smtClean="0"/>
              <a:t>)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err="1"/>
              <a:t>Carto</a:t>
            </a:r>
            <a:r>
              <a:rPr lang="fr-FR" sz="1400" dirty="0"/>
              <a:t> / suivi Plantes invasives (Hervé Nicolas)</a:t>
            </a:r>
            <a:br>
              <a:rPr lang="fr-FR" sz="1400" dirty="0"/>
            </a:br>
            <a:r>
              <a:rPr lang="fr-FR" sz="1400" dirty="0" err="1"/>
              <a:t>Carto</a:t>
            </a:r>
            <a:r>
              <a:rPr lang="fr-FR" sz="1400" dirty="0"/>
              <a:t> de l'ETR (Hervé Nicolas)</a:t>
            </a:r>
            <a:br>
              <a:rPr lang="fr-FR" sz="1400" dirty="0"/>
            </a:br>
            <a:r>
              <a:rPr lang="fr-FR" sz="1400" dirty="0"/>
              <a:t>Trames noires (???)</a:t>
            </a:r>
            <a:br>
              <a:rPr lang="fr-FR" sz="1400" dirty="0"/>
            </a:br>
            <a:r>
              <a:rPr lang="fr-FR" sz="1400" dirty="0"/>
              <a:t>Pollution lumineuse </a:t>
            </a:r>
            <a:r>
              <a:rPr lang="fr-FR" sz="1400" dirty="0" smtClean="0"/>
              <a:t>(???)</a:t>
            </a:r>
          </a:p>
          <a:p>
            <a:endParaRPr lang="fr-FR" sz="1400" dirty="0"/>
          </a:p>
          <a:p>
            <a:r>
              <a:rPr lang="fr-FR" sz="1400" dirty="0" smtClean="0"/>
              <a:t>+ Poster </a:t>
            </a:r>
            <a:r>
              <a:rPr lang="fr-FR" sz="1400" dirty="0" err="1" smtClean="0"/>
              <a:t>Méthodo</a:t>
            </a:r>
            <a:r>
              <a:rPr lang="fr-FR" sz="1400" dirty="0" smtClean="0"/>
              <a:t> / Poster PIMA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886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41" y="15604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Préparation Réunion </a:t>
            </a:r>
            <a:r>
              <a:rPr lang="fr-FR" sz="2800" b="1" dirty="0">
                <a:solidFill>
                  <a:schemeClr val="tx2"/>
                </a:solidFill>
              </a:rPr>
              <a:t>annuelle End-</a:t>
            </a:r>
            <a:r>
              <a:rPr lang="fr-FR" sz="2800" b="1" dirty="0" err="1">
                <a:solidFill>
                  <a:schemeClr val="tx2"/>
                </a:solidFill>
              </a:rPr>
              <a:t>Users</a:t>
            </a:r>
            <a:r>
              <a:rPr lang="fr-FR" sz="2800" b="1" dirty="0">
                <a:solidFill>
                  <a:schemeClr val="tx2"/>
                </a:solidFill>
              </a:rPr>
              <a:t> 22/10 (à </a:t>
            </a:r>
            <a:r>
              <a:rPr lang="fr-FR" sz="2800" b="1" dirty="0" smtClean="0">
                <a:solidFill>
                  <a:schemeClr val="tx2"/>
                </a:solidFill>
              </a:rPr>
              <a:t>Rennes</a:t>
            </a:r>
            <a:r>
              <a:rPr lang="fr-FR" sz="2800" b="1" dirty="0">
                <a:solidFill>
                  <a:schemeClr val="tx2"/>
                </a:solidFill>
              </a:rPr>
              <a:t>)</a:t>
            </a: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957" y="1406549"/>
            <a:ext cx="86158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00000"/>
              </a:lnSpc>
            </a:pPr>
            <a:r>
              <a:rPr lang="fr-FR" b="1" dirty="0" smtClean="0"/>
              <a:t>Public concerné</a:t>
            </a:r>
          </a:p>
          <a:p>
            <a:pPr lvl="2">
              <a:lnSpc>
                <a:spcPct val="100000"/>
              </a:lnSpc>
            </a:pPr>
            <a:r>
              <a:rPr lang="fr-FR" dirty="0" smtClean="0"/>
              <a:t>Personnes </a:t>
            </a:r>
            <a:r>
              <a:rPr lang="fr-FR" dirty="0"/>
              <a:t>présentes au </a:t>
            </a:r>
            <a:r>
              <a:rPr lang="fr-FR" dirty="0" smtClean="0"/>
              <a:t>KOM		(listing)</a:t>
            </a:r>
            <a:endParaRPr lang="fr-FR" dirty="0"/>
          </a:p>
          <a:p>
            <a:pPr lvl="2">
              <a:lnSpc>
                <a:spcPct val="100000"/>
              </a:lnSpc>
            </a:pPr>
            <a:r>
              <a:rPr lang="fr-FR" dirty="0"/>
              <a:t>Utilisateurs des données </a:t>
            </a:r>
            <a:r>
              <a:rPr lang="fr-FR" dirty="0" err="1" smtClean="0"/>
              <a:t>Kalideos</a:t>
            </a:r>
            <a:r>
              <a:rPr lang="fr-FR" dirty="0" smtClean="0"/>
              <a:t>	(listing)</a:t>
            </a:r>
            <a:endParaRPr lang="fr-FR" dirty="0"/>
          </a:p>
          <a:p>
            <a:pPr lvl="2">
              <a:lnSpc>
                <a:spcPct val="100000"/>
              </a:lnSpc>
            </a:pPr>
            <a:r>
              <a:rPr lang="fr-FR" dirty="0"/>
              <a:t>Inscrits sur </a:t>
            </a:r>
            <a:r>
              <a:rPr lang="fr-FR" dirty="0" err="1" smtClean="0"/>
              <a:t>Dotcloud</a:t>
            </a:r>
            <a:r>
              <a:rPr lang="fr-FR" dirty="0" smtClean="0"/>
              <a:t>		(CNES / </a:t>
            </a:r>
            <a:r>
              <a:rPr lang="fr-FR" dirty="0" err="1" smtClean="0"/>
              <a:t>Noveltis</a:t>
            </a:r>
            <a:r>
              <a:rPr lang="fr-FR" dirty="0" smtClean="0"/>
              <a:t>)</a:t>
            </a:r>
          </a:p>
          <a:p>
            <a:pPr lvl="2">
              <a:lnSpc>
                <a:spcPct val="100000"/>
              </a:lnSpc>
            </a:pPr>
            <a:endParaRPr lang="fr-FR" dirty="0"/>
          </a:p>
          <a:p>
            <a:pPr marL="0" lvl="2"/>
            <a:r>
              <a:rPr lang="fr-FR" b="1" dirty="0" smtClean="0"/>
              <a:t>Salle</a:t>
            </a:r>
          </a:p>
          <a:p>
            <a:pPr marL="0" lvl="2"/>
            <a:r>
              <a:rPr lang="fr-FR" b="1" dirty="0"/>
              <a:t>	</a:t>
            </a:r>
            <a:r>
              <a:rPr lang="fr-FR" b="1" dirty="0" smtClean="0"/>
              <a:t>Jacques Léonard </a:t>
            </a:r>
            <a:r>
              <a:rPr lang="fr-FR" dirty="0" smtClean="0"/>
              <a:t>– Université Rennes 2 (sous réserve du </a:t>
            </a:r>
            <a:r>
              <a:rPr lang="fr-FR" dirty="0" err="1" smtClean="0"/>
              <a:t>nbe</a:t>
            </a:r>
            <a:r>
              <a:rPr lang="fr-FR" dirty="0" smtClean="0"/>
              <a:t> de participants)</a:t>
            </a:r>
            <a:endParaRPr lang="fr-FR" dirty="0"/>
          </a:p>
          <a:p>
            <a:pPr marL="0" lvl="2"/>
            <a:endParaRPr lang="fr-FR" dirty="0" smtClean="0"/>
          </a:p>
          <a:p>
            <a:pPr marL="0" lvl="2"/>
            <a:r>
              <a:rPr lang="fr-FR" b="1" dirty="0" smtClean="0"/>
              <a:t>Budget 	</a:t>
            </a:r>
            <a:r>
              <a:rPr lang="fr-FR" dirty="0" smtClean="0"/>
              <a:t>(2,5k€ - CNES  </a:t>
            </a:r>
            <a:r>
              <a:rPr lang="fr-FR" dirty="0" smtClean="0">
                <a:sym typeface="Wingdings" panose="05000000000000000000" pitchFamily="2" charset="2"/>
              </a:rPr>
              <a:t> LETG</a:t>
            </a:r>
            <a:r>
              <a:rPr lang="fr-FR" dirty="0" smtClean="0"/>
              <a:t>)</a:t>
            </a:r>
          </a:p>
          <a:p>
            <a:pPr marL="0" lvl="2"/>
            <a:endParaRPr lang="fr-FR" dirty="0"/>
          </a:p>
          <a:p>
            <a:pPr marL="0" lvl="2"/>
            <a:r>
              <a:rPr lang="fr-FR" b="1" dirty="0" smtClean="0"/>
              <a:t>Co-définition de l’</a:t>
            </a:r>
            <a:r>
              <a:rPr lang="fr-FR" b="1" dirty="0" err="1" smtClean="0"/>
              <a:t>OdJ</a:t>
            </a:r>
            <a:r>
              <a:rPr lang="fr-FR" b="1" dirty="0" smtClean="0"/>
              <a:t> </a:t>
            </a:r>
            <a:r>
              <a:rPr lang="fr-FR" dirty="0" smtClean="0"/>
              <a:t>(à discuter ensemble)</a:t>
            </a:r>
          </a:p>
          <a:p>
            <a:pPr marL="0"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41" y="15604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Préparation Réunion </a:t>
            </a:r>
            <a:r>
              <a:rPr lang="fr-FR" sz="2800" b="1" dirty="0">
                <a:solidFill>
                  <a:schemeClr val="tx2"/>
                </a:solidFill>
              </a:rPr>
              <a:t>annuelle End-</a:t>
            </a:r>
            <a:r>
              <a:rPr lang="fr-FR" sz="2800" b="1" dirty="0" err="1">
                <a:solidFill>
                  <a:schemeClr val="tx2"/>
                </a:solidFill>
              </a:rPr>
              <a:t>Users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20/10 </a:t>
            </a:r>
            <a:r>
              <a:rPr lang="fr-FR" sz="2800" b="1" dirty="0">
                <a:solidFill>
                  <a:schemeClr val="tx2"/>
                </a:solidFill>
              </a:rPr>
              <a:t>(à </a:t>
            </a:r>
            <a:r>
              <a:rPr lang="fr-FR" sz="2800" b="1" dirty="0" smtClean="0">
                <a:solidFill>
                  <a:schemeClr val="tx2"/>
                </a:solidFill>
              </a:rPr>
              <a:t>Rennes</a:t>
            </a:r>
            <a:r>
              <a:rPr lang="fr-FR" sz="2800" b="1" dirty="0">
                <a:solidFill>
                  <a:schemeClr val="tx2"/>
                </a:solidFill>
              </a:rPr>
              <a:t>)</a:t>
            </a: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17899" y="808109"/>
            <a:ext cx="8748464" cy="5675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algn="l">
              <a:lnSpc>
                <a:spcPct val="150000"/>
              </a:lnSpc>
            </a:pPr>
            <a:r>
              <a:rPr lang="fr-FR" sz="2000" b="1" dirty="0" smtClean="0">
                <a:solidFill>
                  <a:schemeClr val="tx1"/>
                </a:solidFill>
              </a:rPr>
              <a:t>Bilan du projet et REX après 1,5 an de fonctionnement</a:t>
            </a:r>
          </a:p>
          <a:p>
            <a:pPr marL="3175" lvl="1" algn="l">
              <a:lnSpc>
                <a:spcPct val="150000"/>
              </a:lnSpc>
            </a:pPr>
            <a:r>
              <a:rPr lang="fr-FR" sz="2000" b="1" dirty="0" smtClean="0">
                <a:solidFill>
                  <a:schemeClr val="tx1"/>
                </a:solidFill>
              </a:rPr>
              <a:t>Proposition d’ordre du jour</a:t>
            </a:r>
            <a:endParaRPr lang="fr-FR" sz="2000" b="1" dirty="0"/>
          </a:p>
          <a:p>
            <a:pPr marL="3175" lvl="1" algn="l">
              <a:lnSpc>
                <a:spcPct val="150000"/>
              </a:lnSpc>
            </a:pPr>
            <a:r>
              <a:rPr lang="fr-FR" sz="2000" b="1" dirty="0" smtClean="0"/>
              <a:t>8h30 - Accueil participants / Café</a:t>
            </a:r>
          </a:p>
          <a:p>
            <a:pPr marL="3175" lvl="1" algn="l">
              <a:lnSpc>
                <a:spcPct val="150000"/>
              </a:lnSpc>
            </a:pPr>
            <a:r>
              <a:rPr lang="fr-FR" sz="2000" b="1" dirty="0" smtClean="0"/>
              <a:t>9h - Introduction							1h30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r>
              <a:rPr lang="fr-FR" sz="2000" dirty="0" smtClean="0"/>
              <a:t>Présentation de l’organisation de la journée		 	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r>
              <a:rPr lang="fr-FR" sz="2000" dirty="0" smtClean="0"/>
              <a:t>Projet </a:t>
            </a:r>
            <a:r>
              <a:rPr lang="fr-FR" sz="2000" dirty="0" err="1" smtClean="0"/>
              <a:t>Kalideos</a:t>
            </a:r>
            <a:r>
              <a:rPr lang="fr-FR" sz="2000" dirty="0" smtClean="0"/>
              <a:t> CNES					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endParaRPr lang="fr-FR" sz="2000" b="1" dirty="0" smtClean="0"/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r>
              <a:rPr lang="fr-FR" sz="2000" b="1" i="1" dirty="0" smtClean="0"/>
              <a:t>Pause							15min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endParaRPr lang="fr-FR" sz="2000" b="1" dirty="0"/>
          </a:p>
          <a:p>
            <a:pPr marL="0" lvl="1" algn="l">
              <a:spcBef>
                <a:spcPts val="0"/>
              </a:spcBef>
              <a:spcAft>
                <a:spcPts val="100"/>
              </a:spcAft>
            </a:pPr>
            <a:r>
              <a:rPr lang="fr-FR" sz="2000" b="1" dirty="0" smtClean="0"/>
              <a:t>10h30 </a:t>
            </a:r>
            <a:r>
              <a:rPr lang="fr-FR" sz="2000" b="1" dirty="0"/>
              <a:t>- </a:t>
            </a:r>
            <a:r>
              <a:rPr lang="fr-FR" sz="2000" b="1" dirty="0" smtClean="0"/>
              <a:t>Présentation des travaux du groupement			1h30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r>
              <a:rPr lang="fr-FR" sz="2100" dirty="0" smtClean="0"/>
              <a:t>Présentation de résultats détaillés 				1h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r>
              <a:rPr lang="fr-FR" sz="2100" dirty="0" smtClean="0"/>
              <a:t>Etat d’avancement, Reste </a:t>
            </a:r>
            <a:r>
              <a:rPr lang="fr-FR" sz="2100" dirty="0"/>
              <a:t>à </a:t>
            </a:r>
            <a:r>
              <a:rPr lang="fr-FR" sz="2100" dirty="0" smtClean="0"/>
              <a:t>faire &amp; Attentes			30 min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endParaRPr lang="fr-FR" sz="2100" dirty="0"/>
          </a:p>
          <a:p>
            <a:pPr marL="3175" lvl="1" algn="l">
              <a:spcBef>
                <a:spcPts val="0"/>
              </a:spcBef>
              <a:spcAft>
                <a:spcPts val="100"/>
              </a:spcAft>
            </a:pPr>
            <a:r>
              <a:rPr lang="fr-FR" sz="2100" b="1" dirty="0" smtClean="0"/>
              <a:t>12h30 </a:t>
            </a:r>
            <a:r>
              <a:rPr lang="fr-FR" sz="2100" b="1" dirty="0"/>
              <a:t>Pause déjeuner (+ échanges sur les travaux</a:t>
            </a:r>
            <a:r>
              <a:rPr lang="fr-FR" sz="2100" b="1" dirty="0" smtClean="0"/>
              <a:t>)</a:t>
            </a:r>
          </a:p>
          <a:p>
            <a:pPr marL="3175" lvl="1" algn="l">
              <a:spcBef>
                <a:spcPts val="0"/>
              </a:spcBef>
              <a:spcAft>
                <a:spcPts val="100"/>
              </a:spcAft>
            </a:pPr>
            <a:endParaRPr lang="fr-FR" sz="2100" b="1" dirty="0"/>
          </a:p>
          <a:p>
            <a:pPr marL="3175" lvl="1" algn="l">
              <a:spcBef>
                <a:spcPts val="0"/>
              </a:spcBef>
              <a:spcAft>
                <a:spcPts val="100"/>
              </a:spcAft>
            </a:pPr>
            <a:r>
              <a:rPr lang="fr-FR" sz="2100" b="1" dirty="0" smtClean="0"/>
              <a:t>14h – Bilan et perspectives						1h30</a:t>
            </a:r>
            <a:endParaRPr lang="fr-FR" sz="2000" dirty="0" smtClean="0"/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r>
              <a:rPr lang="fr-FR" sz="2000" dirty="0" smtClean="0"/>
              <a:t>Retours sur les journées utilisateurs / </a:t>
            </a:r>
            <a:r>
              <a:rPr lang="fr-FR" sz="2000" dirty="0" err="1" smtClean="0"/>
              <a:t>AppSpace</a:t>
            </a:r>
            <a:r>
              <a:rPr lang="fr-FR" sz="2000" dirty="0" smtClean="0"/>
              <a:t>			30 min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r>
              <a:rPr lang="fr-FR" sz="2000" dirty="0" smtClean="0"/>
              <a:t>Bilan et retour d’expérience					30 min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r>
              <a:rPr lang="fr-FR" sz="2000" dirty="0" smtClean="0"/>
              <a:t>Perspectives							30 min</a:t>
            </a:r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endParaRPr lang="fr-FR" sz="2000" b="1" i="1" dirty="0" smtClean="0"/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endParaRPr lang="fr-FR" sz="2000" b="1" i="1" dirty="0" smtClean="0"/>
          </a:p>
          <a:p>
            <a:pPr lvl="1" algn="l">
              <a:spcBef>
                <a:spcPts val="0"/>
              </a:spcBef>
              <a:spcAft>
                <a:spcPts val="100"/>
              </a:spcAft>
            </a:pPr>
            <a:endParaRPr lang="fr-FR" sz="2000" b="1" i="1" dirty="0"/>
          </a:p>
          <a:p>
            <a:pPr lvl="1">
              <a:spcBef>
                <a:spcPts val="0"/>
              </a:spcBef>
              <a:spcAft>
                <a:spcPts val="100"/>
              </a:spcAft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6069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41" y="15604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Préparation Réunion </a:t>
            </a:r>
            <a:r>
              <a:rPr lang="fr-FR" sz="2800" b="1" dirty="0">
                <a:solidFill>
                  <a:schemeClr val="tx2"/>
                </a:solidFill>
              </a:rPr>
              <a:t>annuelle End-</a:t>
            </a:r>
            <a:r>
              <a:rPr lang="fr-FR" sz="2800" b="1" dirty="0" err="1">
                <a:solidFill>
                  <a:schemeClr val="tx2"/>
                </a:solidFill>
              </a:rPr>
              <a:t>Users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20/10 </a:t>
            </a:r>
            <a:r>
              <a:rPr lang="fr-FR" sz="2800" b="1" dirty="0">
                <a:solidFill>
                  <a:schemeClr val="tx2"/>
                </a:solidFill>
              </a:rPr>
              <a:t>(à </a:t>
            </a:r>
            <a:r>
              <a:rPr lang="fr-FR" sz="2800" b="1" dirty="0" smtClean="0">
                <a:solidFill>
                  <a:schemeClr val="tx2"/>
                </a:solidFill>
              </a:rPr>
              <a:t>Rennes</a:t>
            </a:r>
            <a:r>
              <a:rPr lang="fr-FR" sz="2800" b="1" dirty="0">
                <a:solidFill>
                  <a:schemeClr val="tx2"/>
                </a:solidFill>
              </a:rPr>
              <a:t>)</a:t>
            </a: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gray">
          <a:xfrm>
            <a:off x="512327" y="829893"/>
            <a:ext cx="80645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17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Présentation du projet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Kalideos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 CNES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Durée : 1h30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Speaker : CNES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Contenu :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Retour sur les objectifs du projets :</a:t>
            </a:r>
          </a:p>
          <a:p>
            <a:pPr marL="539750" marR="0" lvl="3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Etat d’avancement</a:t>
            </a:r>
          </a:p>
          <a:p>
            <a:pPr marL="539750" marR="0" lvl="3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Reste à faire</a:t>
            </a:r>
          </a:p>
          <a:p>
            <a:pPr marL="539750" marR="0" lvl="3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Attentes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Dotcloud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539750" marR="0" lvl="3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Présentation de la plateforme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Dotcloud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(évolutions)</a:t>
            </a:r>
          </a:p>
          <a:p>
            <a:pPr marL="539750" marR="0" lvl="3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Capacité d’ingestion</a:t>
            </a:r>
          </a:p>
          <a:p>
            <a:pPr marL="539750" marR="0" lvl="3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Chaînes de traitement, capacité de production</a:t>
            </a:r>
          </a:p>
          <a:p>
            <a:pPr marL="539750" marR="0" lvl="3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Contenu de la base de donnée</a:t>
            </a:r>
          </a:p>
          <a:p>
            <a:pPr marL="539750" marR="0" lvl="3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Les communications sur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Dotcloud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(actualités, travaux du groupement…)</a:t>
            </a:r>
          </a:p>
          <a:p>
            <a:pPr marL="539750" marR="0" lvl="3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Plan de travail :</a:t>
            </a:r>
          </a:p>
          <a:p>
            <a:pPr marL="735013" marR="0" lvl="4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"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Evolutions de l’infrastructure</a:t>
            </a:r>
          </a:p>
          <a:p>
            <a:pPr marL="735013" marR="0" lvl="4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"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Ajout de nouveaux capteurs</a:t>
            </a:r>
          </a:p>
          <a:p>
            <a:pPr marL="735013" marR="0" lvl="4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"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Complétion de la base de données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Deadline :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6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oct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2157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41" y="15604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Préparation Réunion </a:t>
            </a:r>
            <a:r>
              <a:rPr lang="fr-FR" sz="2800" b="1" dirty="0">
                <a:solidFill>
                  <a:schemeClr val="tx2"/>
                </a:solidFill>
              </a:rPr>
              <a:t>annuelle End-</a:t>
            </a:r>
            <a:r>
              <a:rPr lang="fr-FR" sz="2800" b="1" dirty="0" err="1">
                <a:solidFill>
                  <a:schemeClr val="tx2"/>
                </a:solidFill>
              </a:rPr>
              <a:t>Users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20/10 </a:t>
            </a:r>
            <a:r>
              <a:rPr lang="fr-FR" sz="2800" b="1" dirty="0">
                <a:solidFill>
                  <a:schemeClr val="tx2"/>
                </a:solidFill>
              </a:rPr>
              <a:t>(à </a:t>
            </a:r>
            <a:r>
              <a:rPr lang="fr-FR" sz="2800" b="1" dirty="0" smtClean="0">
                <a:solidFill>
                  <a:schemeClr val="tx2"/>
                </a:solidFill>
              </a:rPr>
              <a:t>Rennes</a:t>
            </a:r>
            <a:r>
              <a:rPr lang="fr-FR" sz="2800" b="1" dirty="0">
                <a:solidFill>
                  <a:schemeClr val="tx2"/>
                </a:solidFill>
              </a:rPr>
              <a:t>)</a:t>
            </a: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gray">
          <a:xfrm>
            <a:off x="372950" y="862487"/>
            <a:ext cx="80645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17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cs typeface="Arial"/>
              </a:rPr>
              <a:t>Présentation des travaux du groupement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Durée : 1 h 30 de présentation + temps d’échange autour des travaux (pause déjeuner?)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Speaker : Groupement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Contenu :</a:t>
            </a: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Recensement des études réalisées avec support des données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Kalideos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depuis le début du projet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Présentation technique de plusieurs travaux (au moins un par thématique, voire plusieurs en fonction du temps)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Retour sur les objectifs du projets :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Etat d’avancement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Reste à faire</a:t>
            </a:r>
          </a:p>
          <a:p>
            <a:pPr marL="363538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Attentes</a:t>
            </a:r>
          </a:p>
          <a:p>
            <a:pPr marL="185738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EC7405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Deadline :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6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oct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0B500"/>
                </a:solidFill>
                <a:effectLst/>
                <a:uLnTx/>
                <a:uFillTx/>
                <a:latin typeface="Calibri"/>
                <a:cs typeface="Arial"/>
              </a:rPr>
              <a:t> 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80082" y="4981903"/>
            <a:ext cx="2726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Julien DENIZE (20min)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Sébastien RAPINEL (20min)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Jean NABUCET (20min)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Audrey MERCIER (5min)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15819</TotalTime>
  <Words>728</Words>
  <Application>Microsoft Office PowerPoint</Application>
  <PresentationFormat>Affichage à l'écran (4:3)</PresentationFormat>
  <Paragraphs>218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Laurence</dc:creator>
  <cp:lastModifiedBy>   </cp:lastModifiedBy>
  <cp:revision>154</cp:revision>
  <cp:lastPrinted>2016-11-21T09:56:17Z</cp:lastPrinted>
  <dcterms:created xsi:type="dcterms:W3CDTF">2015-10-21T10:22:05Z</dcterms:created>
  <dcterms:modified xsi:type="dcterms:W3CDTF">2017-10-09T08:38:06Z</dcterms:modified>
</cp:coreProperties>
</file>