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61" r:id="rId4"/>
    <p:sldId id="263" r:id="rId5"/>
    <p:sldId id="266" r:id="rId6"/>
    <p:sldId id="264" r:id="rId7"/>
    <p:sldId id="267" r:id="rId8"/>
  </p:sldIdLst>
  <p:sldSz cx="9144000" cy="6858000" type="screen4x3"/>
  <p:notesSz cx="6797675" cy="9926638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99"/>
    <a:srgbClr val="1D3D70"/>
    <a:srgbClr val="729ED4"/>
    <a:srgbClr val="51B6D4"/>
    <a:srgbClr val="66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324" autoAdjust="0"/>
  </p:normalViewPr>
  <p:slideViewPr>
    <p:cSldViewPr>
      <p:cViewPr>
        <p:scale>
          <a:sx n="75" d="100"/>
          <a:sy n="75" d="100"/>
        </p:scale>
        <p:origin x="-1152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AB7B05-42B2-4749-98BF-7359E10CD44A}" type="datetimeFigureOut">
              <a:rPr lang="fr-FR" smtClean="0"/>
              <a:t>14/06/2016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79450" y="4714875"/>
            <a:ext cx="5438775" cy="44672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9B77EE-2879-4965-9B54-33021B2DCEA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02795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dirty="0" smtClean="0"/>
              <a:t>- Création</a:t>
            </a:r>
            <a:r>
              <a:rPr lang="fr-FR" baseline="0" dirty="0" smtClean="0"/>
              <a:t> en 2009 sous l’impulsion de la Région Bretagne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VIGISAT: Première station civile de réception d’images radar</a:t>
            </a:r>
          </a:p>
          <a:p>
            <a:pPr marL="171450" indent="-171450">
              <a:buFontTx/>
              <a:buChar char="-"/>
            </a:pPr>
            <a:r>
              <a:rPr lang="fr-FR" baseline="0" dirty="0" smtClean="0"/>
              <a:t>8 membres: détailler les activités. Ex: TB, porteur du GIS, aborde le domaine de la méthodologie comme R1; Rennes2 et </a:t>
            </a:r>
            <a:r>
              <a:rPr lang="fr-FR" baseline="0" dirty="0" err="1" smtClean="0"/>
              <a:t>Agrocampus</a:t>
            </a:r>
            <a:r>
              <a:rPr lang="fr-FR" baseline="0" dirty="0" smtClean="0"/>
              <a:t> les thématiques continentales; UBO-Ifremer la mer et le côtier, etc…</a:t>
            </a:r>
          </a:p>
          <a:p>
            <a:pPr marL="0" indent="0">
              <a:buFontTx/>
              <a:buNone/>
            </a:pPr>
            <a:endParaRPr lang="fr-FR" baseline="0" dirty="0" smtClean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B77EE-2879-4965-9B54-33021B2DCEAD}" type="slidenum">
              <a:rPr lang="fr-FR" smtClean="0"/>
              <a:t>2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0380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fr-FR" i="1" dirty="0" smtClean="0"/>
              <a:t>Axe</a:t>
            </a:r>
            <a:r>
              <a:rPr lang="fr-FR" i="1" baseline="0" dirty="0" smtClean="0"/>
              <a:t> recherche:</a:t>
            </a:r>
          </a:p>
          <a:p>
            <a:r>
              <a:rPr lang="fr-FR" i="1" baseline="0" dirty="0" smtClean="0"/>
              <a:t>C’est l’axe de travail originel du GIS </a:t>
            </a:r>
            <a:r>
              <a:rPr lang="fr-FR" i="1" baseline="0" dirty="0" err="1" smtClean="0"/>
              <a:t>BreTel</a:t>
            </a:r>
            <a:r>
              <a:rPr lang="fr-FR" i="1" baseline="0" dirty="0" smtClean="0"/>
              <a:t>.</a:t>
            </a:r>
          </a:p>
          <a:p>
            <a:r>
              <a:rPr lang="fr-FR" i="1" baseline="0" dirty="0" smtClean="0"/>
              <a:t>Parler de la complémentarité des membres du GIS </a:t>
            </a:r>
            <a:r>
              <a:rPr lang="fr-FR" i="1" baseline="0" dirty="0" err="1" smtClean="0"/>
              <a:t>BreTel</a:t>
            </a:r>
            <a:r>
              <a:rPr lang="fr-FR" i="1" baseline="0" dirty="0" smtClean="0"/>
              <a:t> (les diverses thématiques abordées par les membres de </a:t>
            </a:r>
            <a:r>
              <a:rPr lang="fr-FR" i="1" baseline="0" dirty="0" err="1" smtClean="0"/>
              <a:t>BreTel</a:t>
            </a:r>
            <a:r>
              <a:rPr lang="fr-FR" i="1" baseline="0" dirty="0" smtClean="0"/>
              <a:t> doivent être vues comme complémentaires)</a:t>
            </a:r>
          </a:p>
          <a:p>
            <a:endParaRPr lang="fr-FR" i="1" baseline="0" dirty="0" smtClean="0"/>
          </a:p>
          <a:p>
            <a:r>
              <a:rPr lang="fr-FR" i="1" baseline="0" dirty="0" smtClean="0"/>
              <a:t>Axe Innovation:</a:t>
            </a:r>
          </a:p>
          <a:p>
            <a:r>
              <a:rPr lang="fr-FR" i="1" baseline="0" dirty="0" smtClean="0"/>
              <a:t>C’est l’axe de travail qui est lié au développement économique du grand ouest dans le domaine de l’</a:t>
            </a:r>
            <a:r>
              <a:rPr lang="fr-FR" i="1" baseline="0" dirty="0" err="1" smtClean="0"/>
              <a:t>Observ</a:t>
            </a:r>
            <a:r>
              <a:rPr lang="fr-FR" i="1" baseline="0" dirty="0" smtClean="0"/>
              <a:t> de la Terre (OT).</a:t>
            </a:r>
          </a:p>
          <a:p>
            <a:r>
              <a:rPr lang="fr-FR" i="1" baseline="0" dirty="0" smtClean="0"/>
              <a:t>Nous sommes une sorte de plateforme d’échange entreprises-entreprises, entreprises-utilisateurs, entreprises-laboratoires.</a:t>
            </a:r>
          </a:p>
          <a:p>
            <a:r>
              <a:rPr lang="fr-FR" i="1" baseline="0" dirty="0" smtClean="0"/>
              <a:t>Nous incitons les membres de </a:t>
            </a:r>
            <a:r>
              <a:rPr lang="fr-FR" i="1" baseline="0" dirty="0" err="1" smtClean="0"/>
              <a:t>BreTel</a:t>
            </a:r>
            <a:r>
              <a:rPr lang="fr-FR" i="1" baseline="0" dirty="0" smtClean="0"/>
              <a:t> à valoriser leurs travaux au sein des entreprises ou lors de création d’entreprise.</a:t>
            </a:r>
          </a:p>
          <a:p>
            <a:r>
              <a:rPr lang="fr-FR" i="1" baseline="0" dirty="0" err="1" smtClean="0"/>
              <a:t>Morespace</a:t>
            </a:r>
            <a:r>
              <a:rPr lang="fr-FR" i="1" baseline="0" dirty="0" smtClean="0"/>
              <a:t> (voir diapo n°?)</a:t>
            </a:r>
          </a:p>
          <a:p>
            <a:endParaRPr lang="fr-FR" i="1" baseline="0" dirty="0" smtClean="0"/>
          </a:p>
          <a:p>
            <a:r>
              <a:rPr lang="fr-FR" i="1" baseline="0" dirty="0" smtClean="0"/>
              <a:t>Axe Formation:</a:t>
            </a:r>
          </a:p>
          <a:p>
            <a:r>
              <a:rPr lang="fr-FR" i="1" baseline="0" dirty="0" err="1" smtClean="0"/>
              <a:t>BreTel</a:t>
            </a:r>
            <a:r>
              <a:rPr lang="fr-FR" i="1" baseline="0" dirty="0" smtClean="0"/>
              <a:t> permet aux membres d’échanger sur leurs formations afin que d’un point de vue global, le territoire du grand ouest propose une formation complète et pointue dans le domaine de l’OT. </a:t>
            </a:r>
            <a:r>
              <a:rPr lang="fr-FR" i="1" baseline="0" dirty="0" err="1" smtClean="0"/>
              <a:t>Rq</a:t>
            </a:r>
            <a:r>
              <a:rPr lang="fr-FR" i="1" baseline="0" dirty="0" smtClean="0"/>
              <a:t>: la majeure partie des formations proposées dans le domaine de l’OT en Bretagne et à Nantes sont faites par des membres du GIS.</a:t>
            </a:r>
          </a:p>
          <a:p>
            <a:r>
              <a:rPr lang="fr-FR" i="1" baseline="0" dirty="0" smtClean="0"/>
              <a:t>Les membres du GIS </a:t>
            </a:r>
            <a:r>
              <a:rPr lang="fr-FR" i="1" baseline="0" dirty="0" err="1" smtClean="0"/>
              <a:t>BreTel</a:t>
            </a:r>
            <a:r>
              <a:rPr lang="fr-FR" i="1" baseline="0" dirty="0" smtClean="0"/>
              <a:t> participent aux différentes formations sous forme d’intervention et parfois lors de projets pédagogiques communs (ex semaine de formation pour Master Rennes-</a:t>
            </a:r>
            <a:r>
              <a:rPr lang="fr-FR" i="1" baseline="0" dirty="0" err="1" smtClean="0"/>
              <a:t>Agrocampus</a:t>
            </a:r>
            <a:r>
              <a:rPr lang="fr-FR" i="1" baseline="0" dirty="0" smtClean="0"/>
              <a:t> au CMS Lannion)</a:t>
            </a:r>
          </a:p>
          <a:p>
            <a:endParaRPr lang="fr-FR" i="1" baseline="0" dirty="0" smtClean="0"/>
          </a:p>
          <a:p>
            <a:r>
              <a:rPr lang="fr-FR" i="1" baseline="0" dirty="0" smtClean="0"/>
              <a:t>Axe « promotion »:</a:t>
            </a:r>
          </a:p>
          <a:p>
            <a:r>
              <a:rPr lang="fr-FR" i="1" baseline="0" dirty="0" err="1" smtClean="0"/>
              <a:t>BreTel</a:t>
            </a:r>
            <a:r>
              <a:rPr lang="fr-FR" i="1" baseline="0" dirty="0" smtClean="0"/>
              <a:t> travaille à la sensibilisation à l’utilisation des applications spatiales notamment auprès des gestionnaires des territoires (maritimes ou continentaux) (ex: séminaire à Brest le 21 Septembre; congrès NEREUS 2012 à St-Malo et 2017 à RENNES; rencontres avec les collectivités, etc…)</a:t>
            </a:r>
          </a:p>
          <a:p>
            <a:r>
              <a:rPr lang="fr-FR" i="1" baseline="0" dirty="0" smtClean="0"/>
              <a:t>ART THEIA= Animation Régionale THEIA</a:t>
            </a:r>
          </a:p>
          <a:p>
            <a:r>
              <a:rPr lang="fr-FR" i="1" baseline="0" dirty="0" smtClean="0"/>
              <a:t>RCO </a:t>
            </a:r>
            <a:r>
              <a:rPr lang="fr-FR" i="1" baseline="0" dirty="0" err="1" smtClean="0"/>
              <a:t>BreTagne</a:t>
            </a:r>
            <a:r>
              <a:rPr lang="fr-FR" i="1" baseline="0" dirty="0" smtClean="0"/>
              <a:t>, tu peux l’enlever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9B77EE-2879-4965-9B54-33021B2DCEAD}" type="slidenum">
              <a:rPr lang="fr-FR" smtClean="0"/>
              <a:t>3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230406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EFEA-3B81-462D-92C3-A6F2CFBE8C58}" type="datetimeFigureOut">
              <a:rPr lang="fr-FR" smtClean="0"/>
              <a:t>14/06/2016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6C5A-E50F-4CDF-A672-45B80744E1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77395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EFEA-3B81-462D-92C3-A6F2CFBE8C58}" type="datetimeFigureOut">
              <a:rPr lang="fr-FR" smtClean="0"/>
              <a:t>14/06/2016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6C5A-E50F-4CDF-A672-45B80744E1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524880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EFEA-3B81-462D-92C3-A6F2CFBE8C58}" type="datetimeFigureOut">
              <a:rPr lang="fr-FR" smtClean="0"/>
              <a:t>14/06/2016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6C5A-E50F-4CDF-A672-45B80744E1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8348679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EFEA-3B81-462D-92C3-A6F2CFBE8C58}" type="datetimeFigureOut">
              <a:rPr lang="fr-FR" smtClean="0"/>
              <a:t>14/06/2016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6C5A-E50F-4CDF-A672-45B80744E1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618406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EFEA-3B81-462D-92C3-A6F2CFBE8C58}" type="datetimeFigureOut">
              <a:rPr lang="fr-FR" smtClean="0"/>
              <a:t>14/06/2016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6C5A-E50F-4CDF-A672-45B80744E1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43802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EFEA-3B81-462D-92C3-A6F2CFBE8C58}" type="datetimeFigureOut">
              <a:rPr lang="fr-FR" smtClean="0"/>
              <a:t>14/06/2016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6C5A-E50F-4CDF-A672-45B80744E1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25081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EFEA-3B81-462D-92C3-A6F2CFBE8C58}" type="datetimeFigureOut">
              <a:rPr lang="fr-FR" smtClean="0"/>
              <a:t>14/06/2016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6C5A-E50F-4CDF-A672-45B80744E1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6068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EFEA-3B81-462D-92C3-A6F2CFBE8C58}" type="datetimeFigureOut">
              <a:rPr lang="fr-FR" smtClean="0"/>
              <a:t>14/06/2016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6C5A-E50F-4CDF-A672-45B80744E1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308392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EFEA-3B81-462D-92C3-A6F2CFBE8C58}" type="datetimeFigureOut">
              <a:rPr lang="fr-FR" smtClean="0"/>
              <a:t>14/06/2016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6C5A-E50F-4CDF-A672-45B80744E1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0723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EFEA-3B81-462D-92C3-A6F2CFBE8C58}" type="datetimeFigureOut">
              <a:rPr lang="fr-FR" smtClean="0"/>
              <a:t>14/06/2016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6C5A-E50F-4CDF-A672-45B80744E1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7525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9EFEA-3B81-462D-92C3-A6F2CFBE8C58}" type="datetimeFigureOut">
              <a:rPr lang="fr-FR" smtClean="0"/>
              <a:t>14/06/2016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4F6C5A-E50F-4CDF-A672-45B80744E1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84198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9EFEA-3B81-462D-92C3-A6F2CFBE8C58}" type="datetimeFigureOut">
              <a:rPr lang="fr-FR" smtClean="0"/>
              <a:t>14/06/2016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4F6C5A-E50F-4CDF-A672-45B80744E144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292832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jpeg"/><Relationship Id="rId13" Type="http://schemas.openxmlformats.org/officeDocument/2006/relationships/image" Target="../media/image13.jpeg"/><Relationship Id="rId3" Type="http://schemas.openxmlformats.org/officeDocument/2006/relationships/image" Target="../media/image3.png"/><Relationship Id="rId7" Type="http://schemas.openxmlformats.org/officeDocument/2006/relationships/image" Target="../media/image7.jpg"/><Relationship Id="rId12" Type="http://schemas.openxmlformats.org/officeDocument/2006/relationships/image" Target="../media/image1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png"/><Relationship Id="rId11" Type="http://schemas.openxmlformats.org/officeDocument/2006/relationships/image" Target="../media/image11.jpeg"/><Relationship Id="rId5" Type="http://schemas.openxmlformats.org/officeDocument/2006/relationships/image" Target="../media/image5.gif"/><Relationship Id="rId10" Type="http://schemas.openxmlformats.org/officeDocument/2006/relationships/image" Target="../media/image10.jpg"/><Relationship Id="rId4" Type="http://schemas.openxmlformats.org/officeDocument/2006/relationships/image" Target="../media/image4.png"/><Relationship Id="rId9" Type="http://schemas.openxmlformats.org/officeDocument/2006/relationships/image" Target="../media/image9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822" y="0"/>
            <a:ext cx="4878178" cy="2294523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08" y="-243408"/>
            <a:ext cx="4032448" cy="30243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2294523"/>
            <a:ext cx="9144000" cy="198373"/>
          </a:xfrm>
          <a:prstGeom prst="rect">
            <a:avLst/>
          </a:prstGeom>
          <a:solidFill>
            <a:srgbClr val="1D3D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ctrTitle"/>
          </p:nvPr>
        </p:nvSpPr>
        <p:spPr>
          <a:xfrm>
            <a:off x="395536" y="2967087"/>
            <a:ext cx="8352928" cy="1470025"/>
          </a:xfrm>
        </p:spPr>
        <p:txBody>
          <a:bodyPr/>
          <a:lstStyle/>
          <a:p>
            <a:r>
              <a:rPr lang="fr-FR" dirty="0" smtClean="0">
                <a:solidFill>
                  <a:srgbClr val="1D3D70"/>
                </a:solidFill>
              </a:rPr>
              <a:t>Présentation du GIS Bretagne Télédétection</a:t>
            </a:r>
            <a:endParaRPr lang="fr-FR" dirty="0">
              <a:solidFill>
                <a:srgbClr val="1D3D70"/>
              </a:solidFill>
            </a:endParaRPr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1512168"/>
          </a:xfrm>
        </p:spPr>
        <p:txBody>
          <a:bodyPr>
            <a:normAutofit/>
          </a:bodyPr>
          <a:lstStyle/>
          <a:p>
            <a:r>
              <a:rPr lang="fr-FR" dirty="0" smtClean="0">
                <a:solidFill>
                  <a:srgbClr val="729ED4"/>
                </a:solidFill>
              </a:rPr>
              <a:t>Kick-off meeting </a:t>
            </a:r>
            <a:r>
              <a:rPr lang="fr-FR" dirty="0" err="1" smtClean="0">
                <a:solidFill>
                  <a:srgbClr val="729ED4"/>
                </a:solidFill>
              </a:rPr>
              <a:t>Kalideos</a:t>
            </a:r>
            <a:r>
              <a:rPr lang="fr-FR" dirty="0" smtClean="0">
                <a:solidFill>
                  <a:srgbClr val="729ED4"/>
                </a:solidFill>
              </a:rPr>
              <a:t> Bretagne</a:t>
            </a:r>
          </a:p>
          <a:p>
            <a:r>
              <a:rPr lang="fr-FR" dirty="0" smtClean="0">
                <a:solidFill>
                  <a:srgbClr val="729ED4"/>
                </a:solidFill>
              </a:rPr>
              <a:t>27/05/2016 – Rennes</a:t>
            </a:r>
          </a:p>
          <a:p>
            <a:endParaRPr lang="fr-FR" i="1" dirty="0">
              <a:solidFill>
                <a:srgbClr val="729ED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740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Espace réservé du contenu 8"/>
          <p:cNvSpPr txBox="1">
            <a:spLocks/>
          </p:cNvSpPr>
          <p:nvPr/>
        </p:nvSpPr>
        <p:spPr>
          <a:xfrm>
            <a:off x="457200" y="4000753"/>
            <a:ext cx="8229600" cy="229908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lvl="1" indent="-342900">
              <a:buBlip>
                <a:blip r:embed="rId3"/>
              </a:buBlip>
            </a:pPr>
            <a:r>
              <a:rPr lang="fr-FR" sz="2200" b="1" dirty="0" smtClean="0">
                <a:solidFill>
                  <a:srgbClr val="1D3D70"/>
                </a:solidFill>
                <a:latin typeface="Century Gothic" panose="020B0502020202020204" pitchFamily="34" charset="0"/>
              </a:rPr>
              <a:t>Projet VIGISAT: Fourniture de plusieurs centaines d’images RADAR par an (RadarSAT2, </a:t>
            </a:r>
            <a:r>
              <a:rPr lang="fr-FR" sz="2200" b="1" dirty="0" err="1" smtClean="0">
                <a:solidFill>
                  <a:srgbClr val="1D3D70"/>
                </a:solidFill>
                <a:latin typeface="Century Gothic" panose="020B0502020202020204" pitchFamily="34" charset="0"/>
              </a:rPr>
              <a:t>Sentinel</a:t>
            </a:r>
            <a:r>
              <a:rPr lang="fr-FR" sz="2200" b="1" dirty="0" smtClean="0">
                <a:solidFill>
                  <a:srgbClr val="1D3D70"/>
                </a:solidFill>
                <a:latin typeface="Century Gothic" panose="020B0502020202020204" pitchFamily="34" charset="0"/>
              </a:rPr>
              <a:t> 1) financée par le CPER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FR" sz="2200" b="1" dirty="0" smtClean="0">
              <a:solidFill>
                <a:srgbClr val="729ED4"/>
              </a:solidFill>
              <a:latin typeface="Century Gothic" panose="020B0502020202020204" pitchFamily="34" charset="0"/>
            </a:endParaRPr>
          </a:p>
          <a:p>
            <a:pPr marL="342900" lvl="1" indent="-342900">
              <a:buBlip>
                <a:blip r:embed="rId3"/>
              </a:buBlip>
            </a:pPr>
            <a:r>
              <a:rPr lang="fr-FR" sz="2200" b="1" dirty="0" smtClean="0">
                <a:solidFill>
                  <a:srgbClr val="1D3D70"/>
                </a:solidFill>
                <a:latin typeface="Century Gothic" panose="020B0502020202020204" pitchFamily="34" charset="0"/>
              </a:rPr>
              <a:t>8 membres: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FR" dirty="0" smtClean="0"/>
          </a:p>
          <a:p>
            <a:endParaRPr lang="fr-FR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fr-FR" dirty="0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6856" y="44624"/>
            <a:ext cx="8229600" cy="1143000"/>
          </a:xfrm>
        </p:spPr>
        <p:txBody>
          <a:bodyPr>
            <a:normAutofit/>
          </a:bodyPr>
          <a:lstStyle/>
          <a:p>
            <a:r>
              <a:rPr lang="fr-FR" sz="4300" dirty="0" smtClean="0">
                <a:solidFill>
                  <a:srgbClr val="1D3D70"/>
                </a:solidFill>
              </a:rPr>
              <a:t>Présentation du GIS </a:t>
            </a:r>
            <a:r>
              <a:rPr lang="fr-FR" sz="4300" dirty="0" err="1" smtClean="0">
                <a:solidFill>
                  <a:srgbClr val="1D3D70"/>
                </a:solidFill>
              </a:rPr>
              <a:t>BreTel</a:t>
            </a:r>
            <a:endParaRPr lang="fr-FR" sz="4300" dirty="0">
              <a:solidFill>
                <a:srgbClr val="1D3D70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7" y="44624"/>
            <a:ext cx="1620180" cy="121513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270820"/>
            <a:ext cx="9144000" cy="102481"/>
          </a:xfrm>
          <a:prstGeom prst="rect">
            <a:avLst/>
          </a:prstGeom>
          <a:solidFill>
            <a:srgbClr val="1D3D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772816"/>
            <a:ext cx="5554960" cy="1800200"/>
          </a:xfrm>
        </p:spPr>
        <p:txBody>
          <a:bodyPr>
            <a:normAutofit fontScale="92500" lnSpcReduction="20000"/>
          </a:bodyPr>
          <a:lstStyle/>
          <a:p>
            <a:pPr>
              <a:buBlip>
                <a:blip r:embed="rId3"/>
              </a:buBlip>
            </a:pPr>
            <a:r>
              <a:rPr lang="fr-FR" sz="2400" b="1" dirty="0" smtClean="0">
                <a:solidFill>
                  <a:srgbClr val="1D3D70"/>
                </a:solidFill>
                <a:latin typeface="Century Gothic" panose="020B0502020202020204" pitchFamily="34" charset="0"/>
              </a:rPr>
              <a:t>Création en 2009</a:t>
            </a:r>
            <a:r>
              <a:rPr lang="fr-FR" sz="2400" dirty="0" smtClean="0">
                <a:solidFill>
                  <a:srgbClr val="1D3D70"/>
                </a:solidFill>
                <a:latin typeface="Century Gothic" panose="020B0502020202020204" pitchFamily="34" charset="0"/>
              </a:rPr>
              <a:t>:</a:t>
            </a:r>
          </a:p>
          <a:p>
            <a:pPr lvl="1"/>
            <a:r>
              <a:rPr lang="fr-FR" sz="21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Fédérer la recherche bretonne en télédétection;</a:t>
            </a:r>
          </a:p>
          <a:p>
            <a:pPr lvl="1"/>
            <a:r>
              <a:rPr lang="fr-FR" sz="2100" dirty="0">
                <a:solidFill>
                  <a:schemeClr val="accent1"/>
                </a:solidFill>
                <a:latin typeface="Century Gothic" panose="020B0502020202020204" pitchFamily="34" charset="0"/>
              </a:rPr>
              <a:t>Accompagner l’installation de la station VIGISAT (réception de données RADAR</a:t>
            </a:r>
            <a:r>
              <a:rPr lang="fr-FR" sz="2100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), opérée par CLS.</a:t>
            </a:r>
            <a:endParaRPr lang="fr-FR" dirty="0">
              <a:solidFill>
                <a:schemeClr val="accent1"/>
              </a:solidFill>
            </a:endParaRPr>
          </a:p>
        </p:txBody>
      </p:sp>
      <p:pic>
        <p:nvPicPr>
          <p:cNvPr id="10" name="Image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9015" y="5004438"/>
            <a:ext cx="2498432" cy="418256"/>
          </a:xfrm>
          <a:prstGeom prst="rect">
            <a:avLst/>
          </a:prstGeom>
        </p:spPr>
      </p:pic>
      <p:pic>
        <p:nvPicPr>
          <p:cNvPr id="11" name="Image 10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60889" y="5049083"/>
            <a:ext cx="1152128" cy="720537"/>
          </a:xfrm>
          <a:prstGeom prst="rect">
            <a:avLst/>
          </a:prstGeom>
        </p:spPr>
      </p:pic>
      <p:pic>
        <p:nvPicPr>
          <p:cNvPr id="12" name="Image 11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8193" y="5797009"/>
            <a:ext cx="1200075" cy="647099"/>
          </a:xfrm>
          <a:prstGeom prst="rect">
            <a:avLst/>
          </a:prstGeom>
        </p:spPr>
      </p:pic>
      <p:pic>
        <p:nvPicPr>
          <p:cNvPr id="13" name="Image 12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27621" y="5630465"/>
            <a:ext cx="1200572" cy="488765"/>
          </a:xfrm>
          <a:prstGeom prst="rect">
            <a:avLst/>
          </a:prstGeom>
        </p:spPr>
      </p:pic>
      <p:pic>
        <p:nvPicPr>
          <p:cNvPr id="14" name="Image 13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10537" y="1772816"/>
            <a:ext cx="2188316" cy="1927324"/>
          </a:xfrm>
          <a:prstGeom prst="rect">
            <a:avLst/>
          </a:prstGeom>
        </p:spPr>
      </p:pic>
      <p:pic>
        <p:nvPicPr>
          <p:cNvPr id="16" name="Image 15"/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71800" y="6173762"/>
            <a:ext cx="1271954" cy="419248"/>
          </a:xfrm>
          <a:prstGeom prst="rect">
            <a:avLst/>
          </a:prstGeom>
        </p:spPr>
      </p:pic>
      <p:pic>
        <p:nvPicPr>
          <p:cNvPr id="17" name="Image 16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34483" y="5481873"/>
            <a:ext cx="1100882" cy="733463"/>
          </a:xfrm>
          <a:prstGeom prst="rect">
            <a:avLst/>
          </a:prstGeom>
        </p:spPr>
      </p:pic>
      <p:pic>
        <p:nvPicPr>
          <p:cNvPr id="18" name="Image 17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11899" y="5912098"/>
            <a:ext cx="650107" cy="667573"/>
          </a:xfrm>
          <a:prstGeom prst="rect">
            <a:avLst/>
          </a:prstGeom>
        </p:spPr>
      </p:pic>
      <p:pic>
        <p:nvPicPr>
          <p:cNvPr id="19" name="Image 18"/>
          <p:cNvPicPr>
            <a:picLocks noChangeAspect="1"/>
          </p:cNvPicPr>
          <p:nvPr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15816" y="5164062"/>
            <a:ext cx="635621" cy="6356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5706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6856" y="44624"/>
            <a:ext cx="8229600" cy="1143000"/>
          </a:xfrm>
        </p:spPr>
        <p:txBody>
          <a:bodyPr>
            <a:normAutofit/>
          </a:bodyPr>
          <a:lstStyle/>
          <a:p>
            <a:r>
              <a:rPr lang="fr-FR" sz="4300" dirty="0" smtClean="0">
                <a:solidFill>
                  <a:srgbClr val="1D3D70"/>
                </a:solidFill>
              </a:rPr>
              <a:t>Présentation du GIS </a:t>
            </a:r>
            <a:r>
              <a:rPr lang="fr-FR" sz="4300" dirty="0" err="1" smtClean="0">
                <a:solidFill>
                  <a:srgbClr val="1D3D70"/>
                </a:solidFill>
              </a:rPr>
              <a:t>BreTel</a:t>
            </a:r>
            <a:endParaRPr lang="fr-FR" sz="4300" dirty="0">
              <a:solidFill>
                <a:srgbClr val="1D3D70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7" y="44624"/>
            <a:ext cx="1620180" cy="121513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124744"/>
            <a:ext cx="9144000" cy="526876"/>
          </a:xfrm>
          <a:prstGeom prst="rect">
            <a:avLst/>
          </a:prstGeom>
          <a:solidFill>
            <a:srgbClr val="1D3D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/>
            <a:r>
              <a:rPr lang="fr-FR" sz="2400" dirty="0" smtClean="0">
                <a:latin typeface="Federation" pitchFamily="2" charset="0"/>
              </a:rPr>
              <a:t>Une vision globale</a:t>
            </a:r>
            <a:endParaRPr lang="fr-FR" sz="2400" dirty="0">
              <a:latin typeface="Federation" pitchFamily="2" charset="0"/>
            </a:endParaRPr>
          </a:p>
        </p:txBody>
      </p:sp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-180528" y="2370460"/>
            <a:ext cx="2726297" cy="3051324"/>
          </a:xfrm>
        </p:spPr>
        <p:txBody>
          <a:bodyPr>
            <a:normAutofit lnSpcReduction="10000"/>
          </a:bodyPr>
          <a:lstStyle/>
          <a:p>
            <a:pPr marL="781050" lvl="2" indent="-285750">
              <a:buBlip>
                <a:blip r:embed="rId4"/>
              </a:buBlip>
            </a:pPr>
            <a:r>
              <a:rPr lang="fr-FR" sz="1400" b="1" dirty="0" smtClean="0">
                <a:latin typeface="Century Gothic" panose="020B0502020202020204" pitchFamily="34" charset="0"/>
              </a:rPr>
              <a:t>Fédérer</a:t>
            </a:r>
            <a:r>
              <a:rPr lang="fr-FR" sz="1400" dirty="0" smtClean="0">
                <a:latin typeface="Century Gothic" panose="020B0502020202020204" pitchFamily="34" charset="0"/>
              </a:rPr>
              <a:t> la recherche sur l’Observation de la Terre</a:t>
            </a:r>
          </a:p>
          <a:p>
            <a:pPr marL="781050" lvl="2" indent="-285750">
              <a:buBlip>
                <a:blip r:embed="rId4"/>
              </a:buBlip>
            </a:pPr>
            <a:r>
              <a:rPr lang="fr-FR" sz="1400" b="1" dirty="0" smtClean="0">
                <a:latin typeface="Century Gothic" panose="020B0502020202020204" pitchFamily="34" charset="0"/>
              </a:rPr>
              <a:t>Initier </a:t>
            </a:r>
            <a:r>
              <a:rPr lang="fr-FR" sz="1400" dirty="0" smtClean="0">
                <a:latin typeface="Century Gothic" panose="020B0502020202020204" pitchFamily="34" charset="0"/>
              </a:rPr>
              <a:t>des projets collaboratifs (complémentarité des thématiques)</a:t>
            </a:r>
          </a:p>
          <a:p>
            <a:pPr marL="781050" lvl="2" indent="-285750">
              <a:buBlip>
                <a:blip r:embed="rId4"/>
              </a:buBlip>
            </a:pPr>
            <a:r>
              <a:rPr lang="fr-FR" sz="1400" b="1" dirty="0" smtClean="0">
                <a:latin typeface="Century Gothic" panose="020B0502020202020204" pitchFamily="34" charset="0"/>
              </a:rPr>
              <a:t>Mutualiser</a:t>
            </a:r>
            <a:r>
              <a:rPr lang="fr-FR" sz="1400" dirty="0" smtClean="0">
                <a:latin typeface="Century Gothic" panose="020B0502020202020204" pitchFamily="34" charset="0"/>
              </a:rPr>
              <a:t> les moyens (capteurs, vecteurs, données, etc…)</a:t>
            </a:r>
            <a:endParaRPr lang="fr-FR" sz="1400" dirty="0">
              <a:latin typeface="Century Gothic" panose="020B0502020202020204" pitchFamily="34" charset="0"/>
            </a:endParaRPr>
          </a:p>
          <a:p>
            <a:pPr marL="812800" lvl="2" indent="-279400" defTabSz="812800">
              <a:buBlip>
                <a:blip r:embed="rId4"/>
              </a:buBlip>
            </a:pPr>
            <a:r>
              <a:rPr lang="fr-FR" sz="1400" i="1" dirty="0" err="1" smtClean="0">
                <a:solidFill>
                  <a:srgbClr val="669999"/>
                </a:solidFill>
                <a:latin typeface="Century Gothic" panose="020B0502020202020204" pitchFamily="34" charset="0"/>
              </a:rPr>
              <a:t>Vigisat</a:t>
            </a:r>
            <a:endParaRPr lang="fr-FR" sz="1400" i="1" dirty="0" smtClean="0">
              <a:solidFill>
                <a:srgbClr val="669999"/>
              </a:solidFill>
              <a:latin typeface="Century Gothic" panose="020B0502020202020204" pitchFamily="34" charset="0"/>
            </a:endParaRPr>
          </a:p>
          <a:p>
            <a:pPr marL="812800" lvl="2" indent="-279400">
              <a:buBlip>
                <a:blip r:embed="rId4"/>
              </a:buBlip>
            </a:pPr>
            <a:r>
              <a:rPr lang="fr-FR" sz="1400" i="1" dirty="0" err="1" smtClean="0">
                <a:solidFill>
                  <a:srgbClr val="669999"/>
                </a:solidFill>
                <a:latin typeface="Century Gothic" panose="020B0502020202020204" pitchFamily="34" charset="0"/>
              </a:rPr>
              <a:t>Kalideos</a:t>
            </a:r>
            <a:endParaRPr lang="fr-FR" sz="1400" i="1" dirty="0" smtClean="0">
              <a:solidFill>
                <a:srgbClr val="669999"/>
              </a:solidFill>
              <a:latin typeface="Century Gothic" panose="020B0502020202020204" pitchFamily="34" charset="0"/>
            </a:endParaRPr>
          </a:p>
          <a:p>
            <a:pPr marL="533400" lvl="2" indent="0">
              <a:buNone/>
            </a:pPr>
            <a:endParaRPr lang="fr-FR" sz="1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lvl="2"/>
            <a:endParaRPr lang="fr-FR" sz="1400" dirty="0" smtClean="0"/>
          </a:p>
          <a:p>
            <a:pPr marL="457200" lvl="1" indent="0">
              <a:buNone/>
            </a:pPr>
            <a:endParaRPr lang="fr-FR" dirty="0"/>
          </a:p>
          <a:p>
            <a:pPr marL="457200" lvl="1" indent="0">
              <a:buNone/>
            </a:pPr>
            <a:endParaRPr lang="fr-FR" dirty="0" smtClean="0"/>
          </a:p>
          <a:p>
            <a:pPr marL="457200" lvl="1" indent="0">
              <a:buNone/>
            </a:pPr>
            <a:endParaRPr lang="fr-FR" dirty="0" smtClean="0"/>
          </a:p>
          <a:p>
            <a:pPr lvl="1"/>
            <a:endParaRPr lang="fr-FR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FR" dirty="0"/>
          </a:p>
          <a:p>
            <a:endParaRPr lang="fr-FR" dirty="0" smtClean="0"/>
          </a:p>
          <a:p>
            <a:pPr marL="457200" lvl="1" indent="0">
              <a:buNone/>
            </a:pPr>
            <a:endParaRPr lang="fr-FR" dirty="0"/>
          </a:p>
        </p:txBody>
      </p:sp>
      <p:sp>
        <p:nvSpPr>
          <p:cNvPr id="7" name="Espace réservé du contenu 8"/>
          <p:cNvSpPr txBox="1">
            <a:spLocks/>
          </p:cNvSpPr>
          <p:nvPr/>
        </p:nvSpPr>
        <p:spPr>
          <a:xfrm>
            <a:off x="5652120" y="2444403"/>
            <a:ext cx="3528391" cy="2640781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55600" indent="0" algn="ctr">
              <a:buNone/>
            </a:pPr>
            <a:r>
              <a:rPr lang="fr-FR" sz="2200" dirty="0" smtClean="0">
                <a:solidFill>
                  <a:srgbClr val="51B6D4"/>
                </a:solidFill>
                <a:latin typeface="Century Gothic" panose="020B0502020202020204" pitchFamily="34" charset="0"/>
              </a:rPr>
              <a:t>Formation initiale:</a:t>
            </a:r>
          </a:p>
          <a:p>
            <a:pPr marL="622300" lvl="2">
              <a:buBlip>
                <a:blip r:embed="rId4"/>
              </a:buBlip>
            </a:pPr>
            <a:r>
              <a:rPr lang="fr-FR" sz="2200" b="1" dirty="0" smtClean="0">
                <a:latin typeface="Century Gothic" panose="020B0502020202020204" pitchFamily="34" charset="0"/>
              </a:rPr>
              <a:t>Homogénéiser</a:t>
            </a:r>
            <a:r>
              <a:rPr lang="fr-FR" sz="2200" dirty="0" smtClean="0">
                <a:latin typeface="Century Gothic" panose="020B0502020202020204" pitchFamily="34" charset="0"/>
              </a:rPr>
              <a:t> </a:t>
            </a:r>
            <a:r>
              <a:rPr lang="fr-FR" sz="2200" dirty="0">
                <a:latin typeface="Century Gothic" panose="020B0502020202020204" pitchFamily="34" charset="0"/>
              </a:rPr>
              <a:t>l</a:t>
            </a:r>
            <a:r>
              <a:rPr lang="fr-FR" sz="2200" dirty="0" smtClean="0">
                <a:latin typeface="Century Gothic" panose="020B0502020202020204" pitchFamily="34" charset="0"/>
              </a:rPr>
              <a:t>es </a:t>
            </a:r>
            <a:r>
              <a:rPr lang="fr-FR" sz="2200" dirty="0">
                <a:latin typeface="Century Gothic" panose="020B0502020202020204" pitchFamily="34" charset="0"/>
              </a:rPr>
              <a:t>formations proposées par les membres du GIS </a:t>
            </a:r>
            <a:r>
              <a:rPr lang="fr-FR" sz="2200" dirty="0" err="1">
                <a:latin typeface="Century Gothic" panose="020B0502020202020204" pitchFamily="34" charset="0"/>
              </a:rPr>
              <a:t>BreTel</a:t>
            </a:r>
            <a:endParaRPr lang="fr-FR" sz="2200" dirty="0">
              <a:latin typeface="Century Gothic" panose="020B0502020202020204" pitchFamily="34" charset="0"/>
            </a:endParaRPr>
          </a:p>
          <a:p>
            <a:pPr marL="622300" lvl="2">
              <a:buBlip>
                <a:blip r:embed="rId4"/>
              </a:buBlip>
            </a:pPr>
            <a:r>
              <a:rPr lang="fr-FR" sz="2200" b="1" dirty="0" smtClean="0">
                <a:latin typeface="Century Gothic" panose="020B0502020202020204" pitchFamily="34" charset="0"/>
              </a:rPr>
              <a:t>Croiser</a:t>
            </a:r>
            <a:r>
              <a:rPr lang="fr-FR" sz="2200" dirty="0" smtClean="0">
                <a:latin typeface="Century Gothic" panose="020B0502020202020204" pitchFamily="34" charset="0"/>
              </a:rPr>
              <a:t> </a:t>
            </a:r>
            <a:r>
              <a:rPr lang="fr-FR" sz="2200" dirty="0">
                <a:latin typeface="Century Gothic" panose="020B0502020202020204" pitchFamily="34" charset="0"/>
              </a:rPr>
              <a:t>l</a:t>
            </a:r>
            <a:r>
              <a:rPr lang="fr-FR" sz="2200" dirty="0" smtClean="0">
                <a:latin typeface="Century Gothic" panose="020B0502020202020204" pitchFamily="34" charset="0"/>
              </a:rPr>
              <a:t>es </a:t>
            </a:r>
            <a:r>
              <a:rPr lang="fr-FR" sz="2200" dirty="0">
                <a:latin typeface="Century Gothic" panose="020B0502020202020204" pitchFamily="34" charset="0"/>
              </a:rPr>
              <a:t>formations</a:t>
            </a:r>
          </a:p>
          <a:p>
            <a:pPr marL="622300" lvl="2">
              <a:buBlip>
                <a:blip r:embed="rId4"/>
              </a:buBlip>
            </a:pPr>
            <a:r>
              <a:rPr lang="fr-FR" sz="2200" b="1" dirty="0" smtClean="0">
                <a:latin typeface="Century Gothic" panose="020B0502020202020204" pitchFamily="34" charset="0"/>
              </a:rPr>
              <a:t>Créer</a:t>
            </a:r>
            <a:r>
              <a:rPr lang="fr-FR" sz="2200" dirty="0" smtClean="0">
                <a:latin typeface="Century Gothic" panose="020B0502020202020204" pitchFamily="34" charset="0"/>
              </a:rPr>
              <a:t> des projets pédagogiques communs</a:t>
            </a:r>
            <a:r>
              <a:rPr lang="fr-FR" sz="2200" dirty="0">
                <a:latin typeface="Century Gothic" panose="020B0502020202020204" pitchFamily="34" charset="0"/>
              </a:rPr>
              <a:t>.</a:t>
            </a:r>
          </a:p>
          <a:p>
            <a:pPr marL="641350" indent="-196850">
              <a:buBlip>
                <a:blip r:embed="rId4"/>
              </a:buBlip>
            </a:pPr>
            <a:endParaRPr lang="fr-FR" sz="2200" dirty="0" smtClean="0">
              <a:solidFill>
                <a:srgbClr val="51B6D4"/>
              </a:solidFill>
              <a:latin typeface="Century Gothic" panose="020B0502020202020204" pitchFamily="34" charset="0"/>
            </a:endParaRPr>
          </a:p>
          <a:p>
            <a:pPr marL="355600" indent="0" algn="ctr">
              <a:buNone/>
            </a:pPr>
            <a:r>
              <a:rPr lang="fr-FR" sz="2200" dirty="0" smtClean="0">
                <a:solidFill>
                  <a:srgbClr val="51B6D4"/>
                </a:solidFill>
                <a:latin typeface="Century Gothic" panose="020B0502020202020204" pitchFamily="34" charset="0"/>
              </a:rPr>
              <a:t>Formation continue:</a:t>
            </a:r>
          </a:p>
          <a:p>
            <a:pPr marL="641350" indent="-196850">
              <a:buBlip>
                <a:blip r:embed="rId4"/>
              </a:buBlip>
            </a:pPr>
            <a:r>
              <a:rPr lang="fr-FR" sz="2200" b="1" dirty="0" smtClean="0">
                <a:latin typeface="Century Gothic" panose="020B0502020202020204" pitchFamily="34" charset="0"/>
              </a:rPr>
              <a:t>Sensibiliser</a:t>
            </a:r>
            <a:r>
              <a:rPr lang="fr-FR" sz="2200" dirty="0" smtClean="0">
                <a:latin typeface="Century Gothic" panose="020B0502020202020204" pitchFamily="34" charset="0"/>
              </a:rPr>
              <a:t> à l’utilisation</a:t>
            </a:r>
          </a:p>
          <a:p>
            <a:pPr marL="641350" indent="-196850">
              <a:buBlip>
                <a:blip r:embed="rId4"/>
              </a:buBlip>
            </a:pPr>
            <a:r>
              <a:rPr lang="fr-FR" sz="2200" b="1" dirty="0" smtClean="0">
                <a:latin typeface="Century Gothic" panose="020B0502020202020204" pitchFamily="34" charset="0"/>
              </a:rPr>
              <a:t>Former</a:t>
            </a:r>
            <a:r>
              <a:rPr lang="fr-FR" sz="2200" dirty="0" smtClean="0">
                <a:latin typeface="Century Gothic" panose="020B0502020202020204" pitchFamily="34" charset="0"/>
              </a:rPr>
              <a:t> sur des problématiques pointues (</a:t>
            </a:r>
            <a:r>
              <a:rPr lang="fr-FR" sz="2200" dirty="0" err="1" smtClean="0">
                <a:latin typeface="Century Gothic" panose="020B0502020202020204" pitchFamily="34" charset="0"/>
              </a:rPr>
              <a:t>Summer</a:t>
            </a:r>
            <a:r>
              <a:rPr lang="fr-FR" sz="2200" dirty="0" smtClean="0">
                <a:latin typeface="Century Gothic" panose="020B0502020202020204" pitchFamily="34" charset="0"/>
              </a:rPr>
              <a:t> </a:t>
            </a:r>
            <a:r>
              <a:rPr lang="fr-FR" sz="2200" dirty="0" err="1" smtClean="0">
                <a:latin typeface="Century Gothic" panose="020B0502020202020204" pitchFamily="34" charset="0"/>
              </a:rPr>
              <a:t>Schools</a:t>
            </a:r>
            <a:r>
              <a:rPr lang="fr-FR" sz="2200" dirty="0" smtClean="0">
                <a:latin typeface="Century Gothic" panose="020B0502020202020204" pitchFamily="34" charset="0"/>
              </a:rPr>
              <a:t>)</a:t>
            </a:r>
          </a:p>
          <a:p>
            <a:pPr marL="641350" indent="-196850">
              <a:buBlip>
                <a:blip r:embed="rId4"/>
              </a:buBlip>
            </a:pPr>
            <a:endParaRPr lang="fr-FR" sz="1400" dirty="0" smtClean="0">
              <a:latin typeface="Century Gothic" panose="020B0502020202020204" pitchFamily="34" charset="0"/>
            </a:endParaRPr>
          </a:p>
          <a:p>
            <a:pPr marL="641350" indent="-196850">
              <a:buBlip>
                <a:blip r:embed="rId4"/>
              </a:buBlip>
            </a:pPr>
            <a:endParaRPr lang="fr-FR" sz="1800" dirty="0" smtClean="0">
              <a:latin typeface="Century Gothic" panose="020B0502020202020204" pitchFamily="34" charset="0"/>
            </a:endParaRPr>
          </a:p>
          <a:p>
            <a:pPr marL="641350" indent="-196850">
              <a:buBlip>
                <a:blip r:embed="rId4"/>
              </a:buBlip>
            </a:pPr>
            <a:endParaRPr lang="fr-FR" sz="1700" dirty="0" smtClean="0">
              <a:solidFill>
                <a:srgbClr val="51B6D4"/>
              </a:solidFill>
              <a:latin typeface="Century Gothic" panose="020B0502020202020204" pitchFamily="34" charset="0"/>
            </a:endParaRPr>
          </a:p>
          <a:p>
            <a:pPr marL="584200" lvl="2" indent="0">
              <a:buNone/>
            </a:pPr>
            <a:endParaRPr lang="fr-FR" sz="1300" dirty="0" smtClean="0">
              <a:latin typeface="Century Gothic" panose="020B0502020202020204" pitchFamily="34" charset="0"/>
            </a:endParaRPr>
          </a:p>
          <a:p>
            <a:pPr marL="457200" lvl="1" indent="0">
              <a:buFont typeface="Arial" panose="020B0604020202020204" pitchFamily="34" charset="0"/>
              <a:buNone/>
            </a:pPr>
            <a:endParaRPr lang="fr-FR" sz="1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lvl="2"/>
            <a:endParaRPr lang="fr-FR" sz="1400" dirty="0" smtClean="0"/>
          </a:p>
          <a:p>
            <a:pPr lvl="1"/>
            <a:endParaRPr lang="fr-FR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fr-FR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fr-FR" dirty="0" smtClean="0"/>
          </a:p>
          <a:p>
            <a:pPr lvl="1"/>
            <a:endParaRPr lang="fr-FR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FR" dirty="0" smtClean="0"/>
          </a:p>
          <a:p>
            <a:endParaRPr lang="fr-FR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fr-FR" dirty="0"/>
          </a:p>
        </p:txBody>
      </p:sp>
      <p:sp>
        <p:nvSpPr>
          <p:cNvPr id="10" name="Espace réservé du contenu 8"/>
          <p:cNvSpPr txBox="1">
            <a:spLocks/>
          </p:cNvSpPr>
          <p:nvPr/>
        </p:nvSpPr>
        <p:spPr>
          <a:xfrm>
            <a:off x="3194731" y="2349872"/>
            <a:ext cx="2682529" cy="27353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4650" lvl="1">
              <a:buBlip>
                <a:blip r:embed="rId4"/>
              </a:buBlip>
            </a:pPr>
            <a:r>
              <a:rPr lang="fr-FR" sz="1400" b="1" dirty="0" smtClean="0">
                <a:latin typeface="Century Gothic" panose="020B0502020202020204" pitchFamily="34" charset="0"/>
              </a:rPr>
              <a:t>Dynamiser</a:t>
            </a:r>
            <a:r>
              <a:rPr lang="fr-FR" sz="1400" dirty="0" smtClean="0">
                <a:latin typeface="Century Gothic" panose="020B0502020202020204" pitchFamily="34" charset="0"/>
              </a:rPr>
              <a:t> l’activité économique des applications spatiales</a:t>
            </a:r>
          </a:p>
          <a:p>
            <a:pPr marL="374650" lvl="1">
              <a:buBlip>
                <a:blip r:embed="rId4"/>
              </a:buBlip>
            </a:pPr>
            <a:r>
              <a:rPr lang="fr-FR" sz="1400" b="1" dirty="0" smtClean="0">
                <a:latin typeface="Century Gothic" panose="020B0502020202020204" pitchFamily="34" charset="0"/>
              </a:rPr>
              <a:t>Accompagner</a:t>
            </a:r>
            <a:r>
              <a:rPr lang="fr-FR" sz="1400" dirty="0" smtClean="0">
                <a:latin typeface="Century Gothic" panose="020B0502020202020204" pitchFamily="34" charset="0"/>
              </a:rPr>
              <a:t> les entreprises </a:t>
            </a:r>
          </a:p>
          <a:p>
            <a:pPr marL="374650" lvl="1">
              <a:buBlip>
                <a:blip r:embed="rId4"/>
              </a:buBlip>
            </a:pPr>
            <a:r>
              <a:rPr lang="fr-FR" sz="1400" b="1" dirty="0" smtClean="0">
                <a:latin typeface="Century Gothic" panose="020B0502020202020204" pitchFamily="34" charset="0"/>
              </a:rPr>
              <a:t>Collaborer</a:t>
            </a:r>
            <a:r>
              <a:rPr lang="fr-FR" sz="1400" dirty="0" smtClean="0">
                <a:latin typeface="Century Gothic" panose="020B0502020202020204" pitchFamily="34" charset="0"/>
              </a:rPr>
              <a:t> avec les entreprises </a:t>
            </a:r>
          </a:p>
          <a:p>
            <a:pPr marL="374650" lvl="1">
              <a:buBlip>
                <a:blip r:embed="rId4"/>
              </a:buBlip>
            </a:pPr>
            <a:r>
              <a:rPr lang="fr-FR" sz="1400" i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MORESPACE</a:t>
            </a:r>
          </a:p>
          <a:p>
            <a:pPr marL="374650" lvl="1">
              <a:buBlip>
                <a:blip r:embed="rId4"/>
              </a:buBlip>
            </a:pPr>
            <a:r>
              <a:rPr lang="fr-FR" sz="1400" i="1" dirty="0" smtClean="0">
                <a:solidFill>
                  <a:schemeClr val="accent1"/>
                </a:solidFill>
                <a:latin typeface="Century Gothic" panose="020B0502020202020204" pitchFamily="34" charset="0"/>
              </a:rPr>
              <a:t>Observatoire du CC</a:t>
            </a:r>
          </a:p>
          <a:p>
            <a:pPr marL="88900" lvl="1" indent="0">
              <a:buNone/>
            </a:pPr>
            <a:endParaRPr lang="fr-FR" sz="1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lvl="2"/>
            <a:endParaRPr lang="fr-FR" sz="1400" dirty="0" smtClean="0"/>
          </a:p>
          <a:p>
            <a:pPr lvl="1"/>
            <a:endParaRPr lang="fr-FR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fr-FR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fr-FR" dirty="0" smtClean="0"/>
          </a:p>
          <a:p>
            <a:pPr lvl="1"/>
            <a:endParaRPr lang="fr-FR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FR" dirty="0" smtClean="0"/>
          </a:p>
          <a:p>
            <a:endParaRPr lang="fr-FR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fr-FR" dirty="0"/>
          </a:p>
        </p:txBody>
      </p:sp>
      <p:sp>
        <p:nvSpPr>
          <p:cNvPr id="3" name="Rectangle à coins arrondis 2"/>
          <p:cNvSpPr/>
          <p:nvPr/>
        </p:nvSpPr>
        <p:spPr>
          <a:xfrm>
            <a:off x="251520" y="1916832"/>
            <a:ext cx="2520280" cy="409228"/>
          </a:xfrm>
          <a:prstGeom prst="roundRect">
            <a:avLst/>
          </a:prstGeom>
          <a:solidFill>
            <a:srgbClr val="6699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Federation" pitchFamily="2" charset="0"/>
              </a:rPr>
              <a:t>La recherche</a:t>
            </a:r>
            <a:endParaRPr lang="fr-FR" dirty="0">
              <a:latin typeface="Federation" pitchFamily="2" charset="0"/>
            </a:endParaRPr>
          </a:p>
        </p:txBody>
      </p:sp>
      <p:sp>
        <p:nvSpPr>
          <p:cNvPr id="11" name="Rectangle à coins arrondis 10"/>
          <p:cNvSpPr/>
          <p:nvPr/>
        </p:nvSpPr>
        <p:spPr>
          <a:xfrm>
            <a:off x="6381316" y="1916832"/>
            <a:ext cx="2520280" cy="409228"/>
          </a:xfrm>
          <a:prstGeom prst="roundRect">
            <a:avLst/>
          </a:prstGeom>
          <a:solidFill>
            <a:srgbClr val="51B6D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Federation" pitchFamily="2" charset="0"/>
              </a:rPr>
              <a:t>La formation</a:t>
            </a:r>
            <a:endParaRPr lang="fr-FR" dirty="0">
              <a:latin typeface="Federation" pitchFamily="2" charset="0"/>
            </a:endParaRPr>
          </a:p>
        </p:txBody>
      </p:sp>
      <p:sp>
        <p:nvSpPr>
          <p:cNvPr id="12" name="Rectangle à coins arrondis 11"/>
          <p:cNvSpPr/>
          <p:nvPr/>
        </p:nvSpPr>
        <p:spPr>
          <a:xfrm>
            <a:off x="3275856" y="1916832"/>
            <a:ext cx="2520280" cy="409228"/>
          </a:xfrm>
          <a:prstGeom prst="roundRect">
            <a:avLst/>
          </a:prstGeom>
          <a:solidFill>
            <a:srgbClr val="6699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Federation" pitchFamily="2" charset="0"/>
              </a:rPr>
              <a:t>L’innovation</a:t>
            </a:r>
            <a:endParaRPr lang="fr-FR" dirty="0">
              <a:latin typeface="Federation" pitchFamily="2" charset="0"/>
            </a:endParaRPr>
          </a:p>
        </p:txBody>
      </p:sp>
      <p:sp>
        <p:nvSpPr>
          <p:cNvPr id="13" name="Rectangle à coins arrondis 12"/>
          <p:cNvSpPr/>
          <p:nvPr/>
        </p:nvSpPr>
        <p:spPr>
          <a:xfrm>
            <a:off x="3311860" y="4869160"/>
            <a:ext cx="2520280" cy="409228"/>
          </a:xfrm>
          <a:prstGeom prst="roundRect">
            <a:avLst/>
          </a:prstGeom>
          <a:solidFill>
            <a:srgbClr val="1D3D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 smtClean="0">
                <a:latin typeface="Federation" pitchFamily="2" charset="0"/>
              </a:rPr>
              <a:t>La diffusion</a:t>
            </a:r>
            <a:endParaRPr lang="fr-FR" dirty="0">
              <a:latin typeface="Federation" pitchFamily="2" charset="0"/>
            </a:endParaRPr>
          </a:p>
        </p:txBody>
      </p:sp>
      <p:sp>
        <p:nvSpPr>
          <p:cNvPr id="14" name="Espace réservé du contenu 8"/>
          <p:cNvSpPr txBox="1">
            <a:spLocks/>
          </p:cNvSpPr>
          <p:nvPr/>
        </p:nvSpPr>
        <p:spPr>
          <a:xfrm>
            <a:off x="2483768" y="5391620"/>
            <a:ext cx="6024354" cy="1296144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74650" lvl="1">
              <a:buBlip>
                <a:blip r:embed="rId4"/>
              </a:buBlip>
            </a:pPr>
            <a:r>
              <a:rPr lang="fr-FR" sz="1400" b="1" dirty="0" smtClean="0">
                <a:latin typeface="Century Gothic" panose="020B0502020202020204" pitchFamily="34" charset="0"/>
              </a:rPr>
              <a:t>Promouvoir </a:t>
            </a:r>
            <a:r>
              <a:rPr lang="fr-FR" sz="1400" dirty="0" smtClean="0">
                <a:latin typeface="Century Gothic" panose="020B0502020202020204" pitchFamily="34" charset="0"/>
              </a:rPr>
              <a:t>l’utilisation des applications satellitaires</a:t>
            </a:r>
          </a:p>
          <a:p>
            <a:pPr marL="374650" lvl="1">
              <a:buBlip>
                <a:blip r:embed="rId4"/>
              </a:buBlip>
            </a:pPr>
            <a:r>
              <a:rPr lang="fr-FR" sz="1400" b="1" dirty="0" smtClean="0">
                <a:latin typeface="Century Gothic" panose="020B0502020202020204" pitchFamily="34" charset="0"/>
              </a:rPr>
              <a:t>Comprendre</a:t>
            </a:r>
            <a:r>
              <a:rPr lang="fr-FR" sz="1400" dirty="0" smtClean="0">
                <a:latin typeface="Century Gothic" panose="020B0502020202020204" pitchFamily="34" charset="0"/>
              </a:rPr>
              <a:t> et </a:t>
            </a:r>
            <a:r>
              <a:rPr lang="fr-FR" sz="1400" b="1" dirty="0" smtClean="0">
                <a:latin typeface="Century Gothic" panose="020B0502020202020204" pitchFamily="34" charset="0"/>
              </a:rPr>
              <a:t>évaluer</a:t>
            </a:r>
            <a:r>
              <a:rPr lang="fr-FR" sz="1400" dirty="0" smtClean="0">
                <a:latin typeface="Century Gothic" panose="020B0502020202020204" pitchFamily="34" charset="0"/>
              </a:rPr>
              <a:t> les besoins</a:t>
            </a:r>
          </a:p>
          <a:p>
            <a:pPr marL="374650" lvl="1">
              <a:buBlip>
                <a:blip r:embed="rId4"/>
              </a:buBlip>
            </a:pPr>
            <a:r>
              <a:rPr lang="fr-FR" sz="1400" b="1" dirty="0" smtClean="0">
                <a:latin typeface="Century Gothic" panose="020B0502020202020204" pitchFamily="34" charset="0"/>
              </a:rPr>
              <a:t>Accompagner</a:t>
            </a:r>
            <a:r>
              <a:rPr lang="fr-FR" sz="1400" dirty="0" smtClean="0">
                <a:latin typeface="Century Gothic" panose="020B0502020202020204" pitchFamily="34" charset="0"/>
              </a:rPr>
              <a:t> les utilisateurs</a:t>
            </a:r>
          </a:p>
          <a:p>
            <a:pPr marL="374650" lvl="1">
              <a:buBlip>
                <a:blip r:embed="rId4"/>
              </a:buBlip>
            </a:pPr>
            <a:r>
              <a:rPr lang="fr-FR" sz="1400" dirty="0" smtClean="0">
                <a:solidFill>
                  <a:srgbClr val="1D3D70"/>
                </a:solidFill>
                <a:latin typeface="Century Gothic" panose="020B0502020202020204" pitchFamily="34" charset="0"/>
              </a:rPr>
              <a:t>RCO Bretagne</a:t>
            </a:r>
          </a:p>
          <a:p>
            <a:pPr marL="374650" lvl="1">
              <a:buBlip>
                <a:blip r:embed="rId4"/>
              </a:buBlip>
            </a:pPr>
            <a:r>
              <a:rPr lang="fr-FR" sz="1400" i="1" dirty="0" smtClean="0">
                <a:solidFill>
                  <a:srgbClr val="1D3D70"/>
                </a:solidFill>
                <a:latin typeface="Century Gothic" panose="020B0502020202020204" pitchFamily="34" charset="0"/>
              </a:rPr>
              <a:t>ART THEIA</a:t>
            </a:r>
          </a:p>
          <a:p>
            <a:pPr marL="457200" lvl="1" indent="0">
              <a:buFont typeface="Arial" panose="020B0604020202020204" pitchFamily="34" charset="0"/>
              <a:buNone/>
            </a:pPr>
            <a:endParaRPr lang="fr-FR" sz="1800" dirty="0" smtClean="0">
              <a:solidFill>
                <a:schemeClr val="accent1"/>
              </a:solidFill>
              <a:latin typeface="Century Gothic" panose="020B0502020202020204" pitchFamily="34" charset="0"/>
            </a:endParaRPr>
          </a:p>
          <a:p>
            <a:pPr lvl="2"/>
            <a:endParaRPr lang="fr-FR" sz="1400" dirty="0" smtClean="0"/>
          </a:p>
          <a:p>
            <a:pPr lvl="1"/>
            <a:endParaRPr lang="fr-FR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fr-FR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fr-FR" dirty="0" smtClean="0"/>
          </a:p>
          <a:p>
            <a:pPr lvl="1"/>
            <a:endParaRPr lang="fr-FR" dirty="0" smtClean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fr-FR" dirty="0" smtClean="0"/>
          </a:p>
          <a:p>
            <a:endParaRPr lang="fr-FR" dirty="0" smtClean="0"/>
          </a:p>
          <a:p>
            <a:pPr marL="457200" lvl="1" indent="0">
              <a:buFont typeface="Arial" panose="020B0604020202020204" pitchFamily="34" charset="0"/>
              <a:buNone/>
            </a:pP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83855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6856" y="44624"/>
            <a:ext cx="8229600" cy="1143000"/>
          </a:xfrm>
        </p:spPr>
        <p:txBody>
          <a:bodyPr>
            <a:normAutofit/>
          </a:bodyPr>
          <a:lstStyle/>
          <a:p>
            <a:r>
              <a:rPr lang="fr-FR" sz="4300" dirty="0" smtClean="0">
                <a:solidFill>
                  <a:srgbClr val="1D3D70"/>
                </a:solidFill>
              </a:rPr>
              <a:t>Présentation du GIS </a:t>
            </a:r>
            <a:r>
              <a:rPr lang="fr-FR" sz="4300" dirty="0" err="1" smtClean="0">
                <a:solidFill>
                  <a:srgbClr val="1D3D70"/>
                </a:solidFill>
              </a:rPr>
              <a:t>BreTel</a:t>
            </a:r>
            <a:endParaRPr lang="fr-FR" sz="4300" dirty="0">
              <a:solidFill>
                <a:srgbClr val="1D3D70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7" y="44624"/>
            <a:ext cx="1620180" cy="121513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124744"/>
            <a:ext cx="9144000" cy="526876"/>
          </a:xfrm>
          <a:prstGeom prst="rect">
            <a:avLst/>
          </a:prstGeom>
          <a:solidFill>
            <a:srgbClr val="1D3D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/>
            <a:r>
              <a:rPr lang="fr-FR" sz="2400" dirty="0" smtClean="0">
                <a:latin typeface="Federation" pitchFamily="2" charset="0"/>
              </a:rPr>
              <a:t>Un ancrage multi-</a:t>
            </a:r>
            <a:r>
              <a:rPr lang="fr-FR" sz="2400" dirty="0" err="1" smtClean="0">
                <a:latin typeface="Federation" pitchFamily="2" charset="0"/>
              </a:rPr>
              <a:t>echelle</a:t>
            </a:r>
            <a:endParaRPr lang="fr-FR" sz="2400" dirty="0">
              <a:latin typeface="Federation" pitchFamily="2" charset="0"/>
            </a:endParaRPr>
          </a:p>
        </p:txBody>
      </p:sp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457200" y="1988840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sz="2400" b="1" dirty="0" err="1" smtClean="0">
                <a:latin typeface="Federation" pitchFamily="2" charset="0"/>
              </a:rPr>
              <a:t>Regional</a:t>
            </a:r>
            <a:endParaRPr lang="fr-FR" sz="2400" b="1" dirty="0" smtClean="0">
              <a:latin typeface="Federation" pitchFamily="2" charset="0"/>
            </a:endParaRPr>
          </a:p>
          <a:p>
            <a:pPr marL="641350" indent="-285750">
              <a:buBlip>
                <a:blip r:embed="rId3"/>
              </a:buBlip>
            </a:pPr>
            <a:r>
              <a:rPr lang="fr-FR" sz="1500" dirty="0" smtClean="0">
                <a:latin typeface="Century Gothic" panose="020B0502020202020204" pitchFamily="34" charset="0"/>
              </a:rPr>
              <a:t>Acteur majeur du domaine de l’Observation de la Terre dans le Grand Ouest</a:t>
            </a:r>
          </a:p>
          <a:p>
            <a:pPr marL="641350" indent="-285750">
              <a:buBlip>
                <a:blip r:embed="rId3"/>
              </a:buBlip>
            </a:pPr>
            <a:r>
              <a:rPr lang="fr-FR" sz="1500" dirty="0" smtClean="0">
                <a:latin typeface="Century Gothic" panose="020B0502020202020204" pitchFamily="34" charset="0"/>
              </a:rPr>
              <a:t>Expertise </a:t>
            </a:r>
            <a:r>
              <a:rPr lang="fr-FR" sz="1500" dirty="0">
                <a:latin typeface="Century Gothic" panose="020B0502020202020204" pitchFamily="34" charset="0"/>
              </a:rPr>
              <a:t>scientifique pour le RCO </a:t>
            </a:r>
            <a:r>
              <a:rPr lang="fr-FR" sz="1500" dirty="0" smtClean="0">
                <a:latin typeface="Century Gothic" panose="020B0502020202020204" pitchFamily="34" charset="0"/>
              </a:rPr>
              <a:t>Bretagne</a:t>
            </a:r>
          </a:p>
          <a:p>
            <a:pPr marL="641350" indent="-285750">
              <a:buBlip>
                <a:blip r:embed="rId3"/>
              </a:buBlip>
            </a:pPr>
            <a:r>
              <a:rPr lang="fr-FR" sz="1500" dirty="0" smtClean="0">
                <a:latin typeface="Century Gothic" panose="020B0502020202020204" pitchFamily="34" charset="0"/>
              </a:rPr>
              <a:t>ART régional pour THEIA</a:t>
            </a:r>
          </a:p>
          <a:p>
            <a:pPr marL="641350" indent="-285750">
              <a:buBlip>
                <a:blip r:embed="rId3"/>
              </a:buBlip>
            </a:pPr>
            <a:r>
              <a:rPr lang="fr-FR" sz="1500" dirty="0">
                <a:latin typeface="Century Gothic" panose="020B0502020202020204" pitchFamily="34" charset="0"/>
              </a:rPr>
              <a:t>Membre du CRIGE </a:t>
            </a:r>
            <a:r>
              <a:rPr lang="fr-FR" sz="1500" dirty="0" err="1" smtClean="0">
                <a:latin typeface="Century Gothic" panose="020B0502020202020204" pitchFamily="34" charset="0"/>
              </a:rPr>
              <a:t>GéoBretagne</a:t>
            </a:r>
            <a:endParaRPr lang="fr-FR" sz="1500" dirty="0" smtClean="0">
              <a:latin typeface="Century Gothic" panose="020B0502020202020204" pitchFamily="34" charset="0"/>
            </a:endParaRPr>
          </a:p>
          <a:p>
            <a:pPr marL="355600" indent="0">
              <a:buNone/>
            </a:pPr>
            <a:endParaRPr lang="fr-FR" sz="1500" dirty="0">
              <a:latin typeface="Century Gothic" panose="020B0502020202020204" pitchFamily="34" charset="0"/>
            </a:endParaRPr>
          </a:p>
          <a:p>
            <a:pPr marL="355600" indent="0">
              <a:buNone/>
            </a:pPr>
            <a:endParaRPr lang="fr-FR" sz="1400" dirty="0">
              <a:latin typeface="Century Gothic" panose="020B0502020202020204" pitchFamily="34" charset="0"/>
            </a:endParaRPr>
          </a:p>
          <a:p>
            <a:pPr marL="0" indent="0">
              <a:buNone/>
            </a:pPr>
            <a:r>
              <a:rPr lang="fr-FR" sz="2400" b="1" dirty="0" smtClean="0">
                <a:latin typeface="Federation" pitchFamily="2" charset="0"/>
              </a:rPr>
              <a:t>National</a:t>
            </a:r>
          </a:p>
          <a:p>
            <a:pPr marL="641350" indent="-285750">
              <a:buBlip>
                <a:blip r:embed="rId3"/>
              </a:buBlip>
            </a:pPr>
            <a:r>
              <a:rPr lang="fr-FR" sz="1500" dirty="0" smtClean="0">
                <a:latin typeface="Century Gothic" panose="020B0502020202020204" pitchFamily="34" charset="0"/>
              </a:rPr>
              <a:t>Membre du réseau THEIA </a:t>
            </a:r>
            <a:endParaRPr lang="fr-FR" sz="1500" dirty="0" smtClean="0">
              <a:latin typeface="Century Gothic" panose="020B0502020202020204" pitchFamily="34" charset="0"/>
            </a:endParaRPr>
          </a:p>
          <a:p>
            <a:pPr marL="641350" indent="-285750">
              <a:buBlip>
                <a:blip r:embed="rId3"/>
              </a:buBlip>
            </a:pPr>
            <a:r>
              <a:rPr lang="fr-FR" sz="1500" dirty="0" smtClean="0">
                <a:latin typeface="Century Gothic" panose="020B0502020202020204" pitchFamily="34" charset="0"/>
              </a:rPr>
              <a:t>Collaboration </a:t>
            </a:r>
            <a:r>
              <a:rPr lang="fr-FR" sz="1500" dirty="0">
                <a:latin typeface="Century Gothic" panose="020B0502020202020204" pitchFamily="34" charset="0"/>
              </a:rPr>
              <a:t>avec </a:t>
            </a:r>
            <a:r>
              <a:rPr lang="fr-FR" sz="1500" dirty="0" err="1" smtClean="0">
                <a:latin typeface="Century Gothic" panose="020B0502020202020204" pitchFamily="34" charset="0"/>
              </a:rPr>
              <a:t>Inspace</a:t>
            </a:r>
            <a:r>
              <a:rPr lang="fr-FR" sz="1500" dirty="0" smtClean="0">
                <a:latin typeface="Century Gothic" panose="020B0502020202020204" pitchFamily="34" charset="0"/>
              </a:rPr>
              <a:t> </a:t>
            </a:r>
            <a:r>
              <a:rPr lang="fr-FR" sz="1500" dirty="0">
                <a:latin typeface="Century Gothic" panose="020B0502020202020204" pitchFamily="34" charset="0"/>
              </a:rPr>
              <a:t>Institute pour la promotion des services EO auprès des collectivités territoriales</a:t>
            </a:r>
            <a:r>
              <a:rPr lang="fr-FR" sz="1500" dirty="0" smtClean="0">
                <a:latin typeface="Century Gothic" panose="020B0502020202020204" pitchFamily="34" charset="0"/>
              </a:rPr>
              <a:t>.</a:t>
            </a:r>
          </a:p>
          <a:p>
            <a:pPr marL="641350" indent="-285750">
              <a:buBlip>
                <a:blip r:embed="rId3"/>
              </a:buBlip>
            </a:pPr>
            <a:r>
              <a:rPr lang="fr-FR" sz="1500" dirty="0" smtClean="0">
                <a:latin typeface="Century Gothic" panose="020B0502020202020204" pitchFamily="34" charset="0"/>
              </a:rPr>
              <a:t>Partenaire du Pôle Mer Bretagne Atlantique</a:t>
            </a:r>
          </a:p>
          <a:p>
            <a:pPr marL="641350" indent="-285750">
              <a:buBlip>
                <a:blip r:embed="rId3"/>
              </a:buBlip>
            </a:pPr>
            <a:r>
              <a:rPr lang="fr-FR" sz="1500" dirty="0" smtClean="0">
                <a:latin typeface="Century Gothic" panose="020B0502020202020204" pitchFamily="34" charset="0"/>
              </a:rPr>
              <a:t>Membre du consortium Booster </a:t>
            </a:r>
            <a:r>
              <a:rPr lang="fr-FR" sz="1500" dirty="0" err="1" smtClean="0">
                <a:latin typeface="Century Gothic" panose="020B0502020202020204" pitchFamily="34" charset="0"/>
              </a:rPr>
              <a:t>MoreSpace</a:t>
            </a:r>
            <a:endParaRPr lang="fr-FR" sz="1500" dirty="0" smtClean="0">
              <a:latin typeface="Century Gothic" panose="020B0502020202020204" pitchFamily="34" charset="0"/>
            </a:endParaRPr>
          </a:p>
          <a:p>
            <a:pPr marL="355600" indent="0">
              <a:buNone/>
            </a:pPr>
            <a:endParaRPr lang="fr-FR" sz="1500" dirty="0" smtClean="0">
              <a:latin typeface="Century Gothic" panose="020B0502020202020204" pitchFamily="34" charset="0"/>
            </a:endParaRPr>
          </a:p>
          <a:p>
            <a:pPr marL="355600" indent="0">
              <a:buNone/>
            </a:pPr>
            <a:endParaRPr lang="fr-FR" sz="1400" dirty="0">
              <a:latin typeface="Federation" pitchFamily="2" charset="0"/>
            </a:endParaRPr>
          </a:p>
          <a:p>
            <a:pPr marL="0" indent="0">
              <a:buNone/>
            </a:pPr>
            <a:r>
              <a:rPr lang="fr-FR" sz="2400" b="1" dirty="0" err="1" smtClean="0">
                <a:latin typeface="Federation" pitchFamily="2" charset="0"/>
              </a:rPr>
              <a:t>Europeen</a:t>
            </a:r>
            <a:endParaRPr lang="fr-FR" sz="2400" b="1" dirty="0" smtClean="0">
              <a:latin typeface="Federation" pitchFamily="2" charset="0"/>
            </a:endParaRPr>
          </a:p>
          <a:p>
            <a:pPr marL="641350" indent="-285750">
              <a:buBlip>
                <a:blip r:embed="rId3"/>
              </a:buBlip>
            </a:pPr>
            <a:r>
              <a:rPr lang="fr-FR" sz="1500" dirty="0" smtClean="0">
                <a:latin typeface="Century Gothic" panose="020B0502020202020204" pitchFamily="34" charset="0"/>
              </a:rPr>
              <a:t>Membre associé de NEREUS </a:t>
            </a:r>
            <a:r>
              <a:rPr lang="fr-FR" sz="1500" i="1" dirty="0" smtClean="0">
                <a:latin typeface="Century Gothic" panose="020B0502020202020204" pitchFamily="34" charset="0"/>
              </a:rPr>
              <a:t>(Network of </a:t>
            </a:r>
            <a:r>
              <a:rPr lang="fr-FR" sz="1500" i="1" dirty="0" err="1" smtClean="0">
                <a:latin typeface="Century Gothic" panose="020B0502020202020204" pitchFamily="34" charset="0"/>
              </a:rPr>
              <a:t>European</a:t>
            </a:r>
            <a:r>
              <a:rPr lang="fr-FR" sz="1500" i="1" dirty="0" smtClean="0">
                <a:latin typeface="Century Gothic" panose="020B0502020202020204" pitchFamily="34" charset="0"/>
              </a:rPr>
              <a:t> </a:t>
            </a:r>
            <a:r>
              <a:rPr lang="fr-FR" sz="1500" i="1" dirty="0" err="1" smtClean="0">
                <a:latin typeface="Century Gothic" panose="020B0502020202020204" pitchFamily="34" charset="0"/>
              </a:rPr>
              <a:t>REgions</a:t>
            </a:r>
            <a:r>
              <a:rPr lang="fr-FR" sz="1500" i="1" dirty="0" smtClean="0">
                <a:latin typeface="Century Gothic" panose="020B0502020202020204" pitchFamily="34" charset="0"/>
              </a:rPr>
              <a:t> </a:t>
            </a:r>
            <a:r>
              <a:rPr lang="fr-FR" sz="1500" i="1" dirty="0" err="1" smtClean="0">
                <a:latin typeface="Century Gothic" panose="020B0502020202020204" pitchFamily="34" charset="0"/>
              </a:rPr>
              <a:t>Using</a:t>
            </a:r>
            <a:r>
              <a:rPr lang="fr-FR" sz="1500" i="1" dirty="0" smtClean="0">
                <a:latin typeface="Century Gothic" panose="020B0502020202020204" pitchFamily="34" charset="0"/>
              </a:rPr>
              <a:t> </a:t>
            </a:r>
            <a:r>
              <a:rPr lang="fr-FR" sz="1500" i="1" dirty="0" err="1" smtClean="0">
                <a:latin typeface="Century Gothic" panose="020B0502020202020204" pitchFamily="34" charset="0"/>
              </a:rPr>
              <a:t>Space</a:t>
            </a:r>
            <a:r>
              <a:rPr lang="fr-FR" sz="1500" i="1" dirty="0" smtClean="0">
                <a:latin typeface="Century Gothic" panose="020B0502020202020204" pitchFamily="34" charset="0"/>
              </a:rPr>
              <a:t> technologies)</a:t>
            </a:r>
          </a:p>
          <a:p>
            <a:pPr marL="641350" indent="-285750">
              <a:buBlip>
                <a:blip r:embed="rId3"/>
              </a:buBlip>
            </a:pPr>
            <a:r>
              <a:rPr lang="fr-FR" sz="1500" dirty="0" smtClean="0">
                <a:latin typeface="Century Gothic" panose="020B0502020202020204" pitchFamily="34" charset="0"/>
              </a:rPr>
              <a:t>Partenaire de projets Européens (</a:t>
            </a:r>
            <a:r>
              <a:rPr lang="fr-FR" sz="1500" dirty="0" err="1" smtClean="0">
                <a:latin typeface="Century Gothic" panose="020B0502020202020204" pitchFamily="34" charset="0"/>
              </a:rPr>
              <a:t>Copernicus</a:t>
            </a:r>
            <a:r>
              <a:rPr lang="fr-FR" sz="1500" dirty="0" smtClean="0">
                <a:latin typeface="Century Gothic" panose="020B0502020202020204" pitchFamily="34" charset="0"/>
              </a:rPr>
              <a:t> for </a:t>
            </a:r>
            <a:r>
              <a:rPr lang="fr-FR" sz="1500" dirty="0" err="1" smtClean="0">
                <a:latin typeface="Century Gothic" panose="020B0502020202020204" pitchFamily="34" charset="0"/>
              </a:rPr>
              <a:t>Users</a:t>
            </a:r>
            <a:r>
              <a:rPr lang="fr-FR" sz="1500" dirty="0" smtClean="0">
                <a:latin typeface="Century Gothic" panose="020B0502020202020204" pitchFamily="34" charset="0"/>
              </a:rPr>
              <a:t>, </a:t>
            </a:r>
            <a:r>
              <a:rPr lang="fr-FR" sz="1500" dirty="0" err="1" smtClean="0">
                <a:latin typeface="Century Gothic" panose="020B0502020202020204" pitchFamily="34" charset="0"/>
              </a:rPr>
              <a:t>ConnectinGeo</a:t>
            </a:r>
            <a:r>
              <a:rPr lang="fr-FR" sz="1500" dirty="0" smtClean="0">
                <a:latin typeface="Century Gothic" panose="020B0502020202020204" pitchFamily="34" charset="0"/>
              </a:rPr>
              <a:t>, </a:t>
            </a:r>
            <a:r>
              <a:rPr lang="fr-FR" sz="1500" dirty="0" err="1" smtClean="0">
                <a:latin typeface="Century Gothic" panose="020B0502020202020204" pitchFamily="34" charset="0"/>
              </a:rPr>
              <a:t>Atlantos</a:t>
            </a:r>
            <a:r>
              <a:rPr lang="fr-FR" sz="1500" dirty="0" smtClean="0">
                <a:latin typeface="Century Gothic" panose="020B0502020202020204" pitchFamily="34" charset="0"/>
              </a:rPr>
              <a:t>, etc…</a:t>
            </a:r>
          </a:p>
          <a:p>
            <a:pPr marL="355600" indent="0">
              <a:buNone/>
            </a:pPr>
            <a:endParaRPr lang="fr-FR" sz="1400" i="1" dirty="0" smtClean="0">
              <a:latin typeface="Century Gothic" panose="020B0502020202020204" pitchFamily="34" charset="0"/>
            </a:endParaRPr>
          </a:p>
          <a:p>
            <a:pPr marL="641350" indent="-285750">
              <a:buBlip>
                <a:blip r:embed="rId3"/>
              </a:buBlip>
            </a:pPr>
            <a:endParaRPr lang="fr-FR" sz="1400" i="1" dirty="0" smtClean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68635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6856" y="44624"/>
            <a:ext cx="8229600" cy="1143000"/>
          </a:xfrm>
        </p:spPr>
        <p:txBody>
          <a:bodyPr>
            <a:normAutofit/>
          </a:bodyPr>
          <a:lstStyle/>
          <a:p>
            <a:r>
              <a:rPr lang="fr-FR" sz="4300" dirty="0" smtClean="0">
                <a:solidFill>
                  <a:srgbClr val="1D3D70"/>
                </a:solidFill>
              </a:rPr>
              <a:t>Présentation du GIS </a:t>
            </a:r>
            <a:r>
              <a:rPr lang="fr-FR" sz="4300" dirty="0" err="1" smtClean="0">
                <a:solidFill>
                  <a:srgbClr val="1D3D70"/>
                </a:solidFill>
              </a:rPr>
              <a:t>BreTel</a:t>
            </a:r>
            <a:endParaRPr lang="fr-FR" sz="4300" dirty="0">
              <a:solidFill>
                <a:srgbClr val="1D3D70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7" y="44624"/>
            <a:ext cx="1620180" cy="121513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124744"/>
            <a:ext cx="9144000" cy="526876"/>
          </a:xfrm>
          <a:prstGeom prst="rect">
            <a:avLst/>
          </a:prstGeom>
          <a:solidFill>
            <a:srgbClr val="1D3D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/>
            <a:r>
              <a:rPr lang="fr-FR" sz="2400" dirty="0" err="1" smtClean="0">
                <a:latin typeface="Federation" pitchFamily="2" charset="0"/>
              </a:rPr>
              <a:t>MoreSpace</a:t>
            </a:r>
            <a:endParaRPr lang="fr-FR" sz="2400" dirty="0">
              <a:latin typeface="Federatio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1988840"/>
            <a:ext cx="7992888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1350" indent="-285750">
              <a:buBlip>
                <a:blip r:embed="rId3"/>
              </a:buBlip>
            </a:pPr>
            <a:endParaRPr lang="fr-FR" sz="1600" dirty="0" smtClean="0">
              <a:latin typeface="Century Gothic" panose="020B0502020202020204" pitchFamily="34" charset="0"/>
            </a:endParaRPr>
          </a:p>
          <a:p>
            <a:pPr marL="641350" indent="-285750">
              <a:buBlip>
                <a:blip r:embed="rId3"/>
              </a:buBlip>
            </a:pPr>
            <a:r>
              <a:rPr lang="fr-FR" sz="1600" dirty="0" smtClean="0">
                <a:latin typeface="Century Gothic" panose="020B0502020202020204" pitchFamily="34" charset="0"/>
              </a:rPr>
              <a:t>Février 2016: Labellisation « </a:t>
            </a:r>
            <a:r>
              <a:rPr lang="fr-FR" sz="1600" b="1" dirty="0" smtClean="0">
                <a:latin typeface="Century Gothic" panose="020B0502020202020204" pitchFamily="34" charset="0"/>
              </a:rPr>
              <a:t>booster</a:t>
            </a:r>
            <a:r>
              <a:rPr lang="fr-FR" sz="1600" dirty="0" smtClean="0">
                <a:latin typeface="Century Gothic" panose="020B0502020202020204" pitchFamily="34" charset="0"/>
              </a:rPr>
              <a:t> » de </a:t>
            </a:r>
            <a:r>
              <a:rPr lang="fr-FR" sz="1600" dirty="0" err="1" smtClean="0">
                <a:latin typeface="Century Gothic" panose="020B0502020202020204" pitchFamily="34" charset="0"/>
              </a:rPr>
              <a:t>MoreSpace</a:t>
            </a:r>
            <a:r>
              <a:rPr lang="fr-FR" sz="1600" dirty="0" smtClean="0">
                <a:latin typeface="Century Gothic" panose="020B0502020202020204" pitchFamily="34" charset="0"/>
              </a:rPr>
              <a:t> par le </a:t>
            </a:r>
            <a:r>
              <a:rPr lang="fr-FR" sz="1600" dirty="0" err="1" smtClean="0">
                <a:latin typeface="Century Gothic" panose="020B0502020202020204" pitchFamily="34" charset="0"/>
              </a:rPr>
              <a:t>Cospace</a:t>
            </a:r>
            <a:r>
              <a:rPr lang="fr-FR" sz="1600" dirty="0" smtClean="0">
                <a:latin typeface="Century Gothic" panose="020B0502020202020204" pitchFamily="34" charset="0"/>
              </a:rPr>
              <a:t>.</a:t>
            </a:r>
          </a:p>
          <a:p>
            <a:pPr marL="355600"/>
            <a:endParaRPr lang="fr-FR" sz="1600" dirty="0" smtClean="0">
              <a:latin typeface="Century Gothic" panose="020B0502020202020204" pitchFamily="34" charset="0"/>
            </a:endParaRPr>
          </a:p>
          <a:p>
            <a:pPr marL="641350" indent="-285750">
              <a:buBlip>
                <a:blip r:embed="rId3"/>
              </a:buBlip>
            </a:pPr>
            <a:r>
              <a:rPr lang="fr-FR" sz="1600" dirty="0" smtClean="0">
                <a:latin typeface="Century Gothic" panose="020B0502020202020204" pitchFamily="34" charset="0"/>
              </a:rPr>
              <a:t>Objectif: </a:t>
            </a:r>
            <a:r>
              <a:rPr lang="fr-FR" sz="1600" b="1" dirty="0" smtClean="0">
                <a:latin typeface="Century Gothic" panose="020B0502020202020204" pitchFamily="34" charset="0"/>
              </a:rPr>
              <a:t>Rapprocher</a:t>
            </a:r>
            <a:r>
              <a:rPr lang="fr-FR" sz="1600" dirty="0" smtClean="0">
                <a:latin typeface="Century Gothic" panose="020B0502020202020204" pitchFamily="34" charset="0"/>
              </a:rPr>
              <a:t> les acteurs du numérique, du spatial et des usages avals afin de </a:t>
            </a:r>
            <a:r>
              <a:rPr lang="fr-FR" sz="1600" b="1" dirty="0" smtClean="0">
                <a:latin typeface="Century Gothic" panose="020B0502020202020204" pitchFamily="34" charset="0"/>
              </a:rPr>
              <a:t>créer</a:t>
            </a:r>
            <a:r>
              <a:rPr lang="fr-FR" sz="1600" dirty="0" smtClean="0">
                <a:latin typeface="Century Gothic" panose="020B0502020202020204" pitchFamily="34" charset="0"/>
              </a:rPr>
              <a:t> de nouveaux services et de nouvelles start-up.</a:t>
            </a:r>
          </a:p>
          <a:p>
            <a:pPr marL="641350" indent="-285750">
              <a:buBlip>
                <a:blip r:embed="rId3"/>
              </a:buBlip>
            </a:pPr>
            <a:endParaRPr lang="fr-FR" sz="1600" dirty="0" smtClean="0">
              <a:latin typeface="Century Gothic" panose="020B0502020202020204" pitchFamily="34" charset="0"/>
            </a:endParaRPr>
          </a:p>
          <a:p>
            <a:pPr marL="641350" indent="-285750">
              <a:buBlip>
                <a:blip r:embed="rId3"/>
              </a:buBlip>
            </a:pPr>
            <a:r>
              <a:rPr lang="fr-FR" sz="1600" dirty="0" smtClean="0">
                <a:latin typeface="Century Gothic" panose="020B0502020202020204" pitchFamily="34" charset="0"/>
              </a:rPr>
              <a:t>Thématique </a:t>
            </a:r>
            <a:r>
              <a:rPr lang="fr-FR" sz="1600" b="1" dirty="0" smtClean="0">
                <a:latin typeface="Century Gothic" panose="020B0502020202020204" pitchFamily="34" charset="0"/>
              </a:rPr>
              <a:t>Maritime</a:t>
            </a:r>
            <a:r>
              <a:rPr lang="fr-FR" sz="1600" dirty="0" smtClean="0">
                <a:latin typeface="Century Gothic" panose="020B0502020202020204" pitchFamily="34" charset="0"/>
              </a:rPr>
              <a:t>: Sécurité et Sureté; Naval et nautisme; Ressources énergétiques marines; Ressources biologiques; Environnement et aménagement du littoral; Ports, infrastructures et transport maritime.</a:t>
            </a:r>
          </a:p>
          <a:p>
            <a:pPr marL="355600"/>
            <a:endParaRPr lang="fr-FR" sz="1600" dirty="0">
              <a:latin typeface="Century Gothic" panose="020B0502020202020204" pitchFamily="34" charset="0"/>
            </a:endParaRPr>
          </a:p>
          <a:p>
            <a:pPr marL="641350" indent="-285750">
              <a:buBlip>
                <a:blip r:embed="rId3"/>
              </a:buBlip>
            </a:pPr>
            <a:r>
              <a:rPr lang="fr-FR" sz="1600" b="1" dirty="0" smtClean="0">
                <a:latin typeface="Century Gothic" panose="020B0502020202020204" pitchFamily="34" charset="0"/>
              </a:rPr>
              <a:t>Mobilisation</a:t>
            </a:r>
            <a:r>
              <a:rPr lang="fr-FR" sz="1600" dirty="0" smtClean="0">
                <a:latin typeface="Century Gothic" panose="020B0502020202020204" pitchFamily="34" charset="0"/>
              </a:rPr>
              <a:t> de l’écosystème régional: Maritime, numérique, académiques, maturation et aide à la création d’entreprise, etc…</a:t>
            </a:r>
          </a:p>
          <a:p>
            <a:pPr marL="355600"/>
            <a:endParaRPr lang="fr-FR" sz="1600" dirty="0" smtClean="0">
              <a:latin typeface="Century Gothic" panose="020B0502020202020204" pitchFamily="34" charset="0"/>
            </a:endParaRPr>
          </a:p>
          <a:p>
            <a:pPr marL="641350" indent="-285750">
              <a:buBlip>
                <a:blip r:embed="rId3"/>
              </a:buBlip>
            </a:pPr>
            <a:r>
              <a:rPr lang="fr-FR" sz="1600" dirty="0" smtClean="0">
                <a:latin typeface="Century Gothic" panose="020B0502020202020204" pitchFamily="34" charset="0"/>
              </a:rPr>
              <a:t>Actions: </a:t>
            </a:r>
            <a:r>
              <a:rPr lang="fr-FR" sz="1600" b="1" dirty="0" smtClean="0">
                <a:latin typeface="Century Gothic" panose="020B0502020202020204" pitchFamily="34" charset="0"/>
              </a:rPr>
              <a:t>Animations</a:t>
            </a:r>
            <a:r>
              <a:rPr lang="fr-FR" sz="1600" dirty="0" smtClean="0">
                <a:latin typeface="Century Gothic" panose="020B0502020202020204" pitchFamily="34" charset="0"/>
              </a:rPr>
              <a:t> autour d’une thématique porteuse à fortes valeurs ajoutées, </a:t>
            </a:r>
            <a:r>
              <a:rPr lang="fr-FR" sz="1600" b="1" dirty="0" smtClean="0">
                <a:latin typeface="Century Gothic" panose="020B0502020202020204" pitchFamily="34" charset="0"/>
              </a:rPr>
              <a:t>fédération</a:t>
            </a:r>
            <a:r>
              <a:rPr lang="fr-FR" sz="1600" dirty="0" smtClean="0">
                <a:latin typeface="Century Gothic" panose="020B0502020202020204" pitchFamily="34" charset="0"/>
              </a:rPr>
              <a:t> de l’écosystème, mise en relation, </a:t>
            </a:r>
            <a:r>
              <a:rPr lang="fr-FR" sz="1600" b="1" dirty="0" smtClean="0">
                <a:latin typeface="Century Gothic" panose="020B0502020202020204" pitchFamily="34" charset="0"/>
              </a:rPr>
              <a:t>aide</a:t>
            </a:r>
            <a:r>
              <a:rPr lang="fr-FR" sz="1600" dirty="0" smtClean="0">
                <a:latin typeface="Century Gothic" panose="020B0502020202020204" pitchFamily="34" charset="0"/>
              </a:rPr>
              <a:t> au montage de projets, </a:t>
            </a:r>
            <a:r>
              <a:rPr lang="fr-FR" sz="1600" b="1" dirty="0" smtClean="0">
                <a:latin typeface="Century Gothic" panose="020B0502020202020204" pitchFamily="34" charset="0"/>
              </a:rPr>
              <a:t>accès</a:t>
            </a:r>
            <a:r>
              <a:rPr lang="fr-FR" sz="1600" dirty="0" smtClean="0">
                <a:latin typeface="Century Gothic" panose="020B0502020202020204" pitchFamily="34" charset="0"/>
              </a:rPr>
              <a:t> aux marchés et financements</a:t>
            </a:r>
          </a:p>
          <a:p>
            <a:pPr marL="641350" indent="-285750">
              <a:buBlip>
                <a:blip r:embed="rId3"/>
              </a:buBlip>
            </a:pPr>
            <a:endParaRPr lang="fr-FR" dirty="0">
              <a:latin typeface="Century Gothic" panose="020B0502020202020204" pitchFamily="34" charset="0"/>
            </a:endParaRPr>
          </a:p>
          <a:p>
            <a:pPr marL="641350" indent="-285750">
              <a:buBlip>
                <a:blip r:embed="rId3"/>
              </a:buBlip>
            </a:pPr>
            <a:endParaRPr lang="fr-FR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13104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46856" y="44624"/>
            <a:ext cx="8229600" cy="1143000"/>
          </a:xfrm>
        </p:spPr>
        <p:txBody>
          <a:bodyPr>
            <a:normAutofit/>
          </a:bodyPr>
          <a:lstStyle/>
          <a:p>
            <a:r>
              <a:rPr lang="fr-FR" sz="4300" dirty="0" smtClean="0">
                <a:solidFill>
                  <a:srgbClr val="1D3D70"/>
                </a:solidFill>
              </a:rPr>
              <a:t>Présentation du GIS </a:t>
            </a:r>
            <a:r>
              <a:rPr lang="fr-FR" sz="4300" dirty="0" err="1" smtClean="0">
                <a:solidFill>
                  <a:srgbClr val="1D3D70"/>
                </a:solidFill>
              </a:rPr>
              <a:t>BreTel</a:t>
            </a:r>
            <a:endParaRPr lang="fr-FR" sz="4300" dirty="0">
              <a:solidFill>
                <a:srgbClr val="1D3D70"/>
              </a:solidFill>
            </a:endParaRPr>
          </a:p>
        </p:txBody>
      </p:sp>
      <p:pic>
        <p:nvPicPr>
          <p:cNvPr id="6" name="Imag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7" y="44624"/>
            <a:ext cx="1620180" cy="1215135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1124744"/>
            <a:ext cx="9144000" cy="526876"/>
          </a:xfrm>
          <a:prstGeom prst="rect">
            <a:avLst/>
          </a:prstGeom>
          <a:solidFill>
            <a:srgbClr val="1D3D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66700"/>
            <a:r>
              <a:rPr lang="fr-FR" sz="2400" dirty="0" err="1" smtClean="0">
                <a:latin typeface="Federation" pitchFamily="2" charset="0"/>
              </a:rPr>
              <a:t>Kalideos</a:t>
            </a:r>
            <a:endParaRPr lang="fr-FR" sz="2400" dirty="0">
              <a:latin typeface="Federatio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467544" y="1988840"/>
            <a:ext cx="799288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41350" indent="-285750">
              <a:buBlip>
                <a:blip r:embed="rId3"/>
              </a:buBlip>
            </a:pPr>
            <a:endParaRPr lang="fr-FR" dirty="0" smtClean="0">
              <a:latin typeface="Century Gothic" panose="020B0502020202020204" pitchFamily="34" charset="0"/>
            </a:endParaRPr>
          </a:p>
          <a:p>
            <a:pPr marL="641350" indent="-285750">
              <a:buBlip>
                <a:blip r:embed="rId3"/>
              </a:buBlip>
            </a:pPr>
            <a:r>
              <a:rPr lang="fr-FR" dirty="0" err="1" smtClean="0">
                <a:latin typeface="Century Gothic" panose="020B0502020202020204" pitchFamily="34" charset="0"/>
              </a:rPr>
              <a:t>Kalideos</a:t>
            </a:r>
            <a:r>
              <a:rPr lang="fr-FR" dirty="0" smtClean="0">
                <a:latin typeface="Century Gothic" panose="020B0502020202020204" pitchFamily="34" charset="0"/>
              </a:rPr>
              <a:t> est une </a:t>
            </a:r>
            <a:r>
              <a:rPr lang="fr-FR" b="1" dirty="0" smtClean="0">
                <a:latin typeface="Century Gothic" panose="020B0502020202020204" pitchFamily="34" charset="0"/>
              </a:rPr>
              <a:t>reconnaissance</a:t>
            </a:r>
            <a:r>
              <a:rPr lang="fr-FR" dirty="0" smtClean="0">
                <a:latin typeface="Century Gothic" panose="020B0502020202020204" pitchFamily="34" charset="0"/>
              </a:rPr>
              <a:t> de la dynamique de l’activité de l’Observation de la Terre dans le grand ouest.</a:t>
            </a:r>
          </a:p>
          <a:p>
            <a:pPr marL="641350" indent="-285750">
              <a:buBlip>
                <a:blip r:embed="rId3"/>
              </a:buBlip>
            </a:pPr>
            <a:endParaRPr lang="fr-FR" dirty="0">
              <a:latin typeface="Century Gothic" panose="020B0502020202020204" pitchFamily="34" charset="0"/>
            </a:endParaRPr>
          </a:p>
          <a:p>
            <a:pPr marL="641350" indent="-285750">
              <a:buBlip>
                <a:blip r:embed="rId3"/>
              </a:buBlip>
            </a:pPr>
            <a:r>
              <a:rPr lang="fr-FR" dirty="0" err="1">
                <a:latin typeface="Century Gothic" panose="020B0502020202020204" pitchFamily="34" charset="0"/>
              </a:rPr>
              <a:t>Kalideos</a:t>
            </a:r>
            <a:r>
              <a:rPr lang="fr-FR" dirty="0">
                <a:latin typeface="Century Gothic" panose="020B0502020202020204" pitchFamily="34" charset="0"/>
              </a:rPr>
              <a:t> s’inscrit pleinement dans la démarche du GIS </a:t>
            </a:r>
            <a:r>
              <a:rPr lang="fr-FR" dirty="0" err="1">
                <a:latin typeface="Century Gothic" panose="020B0502020202020204" pitchFamily="34" charset="0"/>
              </a:rPr>
              <a:t>BreTel</a:t>
            </a:r>
            <a:r>
              <a:rPr lang="fr-FR" dirty="0">
                <a:latin typeface="Century Gothic" panose="020B0502020202020204" pitchFamily="34" charset="0"/>
              </a:rPr>
              <a:t> de </a:t>
            </a:r>
            <a:r>
              <a:rPr lang="fr-FR" b="1" dirty="0" smtClean="0">
                <a:latin typeface="Century Gothic" panose="020B0502020202020204" pitchFamily="34" charset="0"/>
              </a:rPr>
              <a:t>développer</a:t>
            </a:r>
            <a:r>
              <a:rPr lang="fr-FR" dirty="0">
                <a:latin typeface="Century Gothic" panose="020B0502020202020204" pitchFamily="34" charset="0"/>
              </a:rPr>
              <a:t> </a:t>
            </a:r>
            <a:r>
              <a:rPr lang="fr-FR" dirty="0" smtClean="0">
                <a:latin typeface="Century Gothic" panose="020B0502020202020204" pitchFamily="34" charset="0"/>
              </a:rPr>
              <a:t>et </a:t>
            </a:r>
            <a:r>
              <a:rPr lang="fr-FR" b="1" dirty="0">
                <a:latin typeface="Century Gothic" panose="020B0502020202020204" pitchFamily="34" charset="0"/>
              </a:rPr>
              <a:t>promouvoir</a:t>
            </a:r>
            <a:r>
              <a:rPr lang="fr-FR" dirty="0">
                <a:latin typeface="Century Gothic" panose="020B0502020202020204" pitchFamily="34" charset="0"/>
              </a:rPr>
              <a:t> les applications spatiales</a:t>
            </a:r>
            <a:r>
              <a:rPr lang="fr-FR" dirty="0" smtClean="0">
                <a:latin typeface="Century Gothic" panose="020B0502020202020204" pitchFamily="34" charset="0"/>
              </a:rPr>
              <a:t>.</a:t>
            </a:r>
          </a:p>
          <a:p>
            <a:pPr marL="355600"/>
            <a:endParaRPr lang="fr-FR" dirty="0" smtClean="0">
              <a:latin typeface="Century Gothic" panose="020B0502020202020204" pitchFamily="34" charset="0"/>
            </a:endParaRPr>
          </a:p>
          <a:p>
            <a:pPr marL="641350" indent="-285750">
              <a:buBlip>
                <a:blip r:embed="rId3"/>
              </a:buBlip>
            </a:pPr>
            <a:r>
              <a:rPr lang="fr-FR" dirty="0" err="1" smtClean="0">
                <a:latin typeface="Century Gothic" panose="020B0502020202020204" pitchFamily="34" charset="0"/>
              </a:rPr>
              <a:t>Kalideos</a:t>
            </a:r>
            <a:r>
              <a:rPr lang="fr-FR" dirty="0" smtClean="0">
                <a:latin typeface="Century Gothic" panose="020B0502020202020204" pitchFamily="34" charset="0"/>
              </a:rPr>
              <a:t> facilite l’</a:t>
            </a:r>
            <a:r>
              <a:rPr lang="fr-FR" b="1" dirty="0" smtClean="0">
                <a:latin typeface="Century Gothic" panose="020B0502020202020204" pitchFamily="34" charset="0"/>
              </a:rPr>
              <a:t>échange</a:t>
            </a:r>
            <a:r>
              <a:rPr lang="fr-FR" dirty="0" smtClean="0">
                <a:latin typeface="Century Gothic" panose="020B0502020202020204" pitchFamily="34" charset="0"/>
              </a:rPr>
              <a:t> avec les autres acteurs nationaux.</a:t>
            </a:r>
          </a:p>
          <a:p>
            <a:pPr marL="355600"/>
            <a:endParaRPr lang="fr-FR" dirty="0" smtClean="0">
              <a:latin typeface="Century Gothic" panose="020B0502020202020204" pitchFamily="34" charset="0"/>
            </a:endParaRPr>
          </a:p>
          <a:p>
            <a:pPr marL="641350" indent="-285750">
              <a:buBlip>
                <a:blip r:embed="rId3"/>
              </a:buBlip>
            </a:pPr>
            <a:r>
              <a:rPr lang="fr-FR" dirty="0" err="1">
                <a:latin typeface="Century Gothic" panose="020B0502020202020204" pitchFamily="34" charset="0"/>
              </a:rPr>
              <a:t>Kalideos</a:t>
            </a:r>
            <a:r>
              <a:rPr lang="fr-FR" dirty="0">
                <a:latin typeface="Century Gothic" panose="020B0502020202020204" pitchFamily="34" charset="0"/>
              </a:rPr>
              <a:t> est un outil efficace qui permet d’</a:t>
            </a:r>
            <a:r>
              <a:rPr lang="fr-FR" b="1" dirty="0">
                <a:latin typeface="Century Gothic" panose="020B0502020202020204" pitchFamily="34" charset="0"/>
              </a:rPr>
              <a:t>organiser</a:t>
            </a:r>
            <a:r>
              <a:rPr lang="fr-FR" dirty="0">
                <a:latin typeface="Century Gothic" panose="020B0502020202020204" pitchFamily="34" charset="0"/>
              </a:rPr>
              <a:t> la diversité des </a:t>
            </a:r>
            <a:r>
              <a:rPr lang="fr-FR" dirty="0" smtClean="0">
                <a:latin typeface="Century Gothic" panose="020B0502020202020204" pitchFamily="34" charset="0"/>
              </a:rPr>
              <a:t>moyens techniques </a:t>
            </a:r>
            <a:r>
              <a:rPr lang="fr-FR" dirty="0">
                <a:latin typeface="Century Gothic" panose="020B0502020202020204" pitchFamily="34" charset="0"/>
              </a:rPr>
              <a:t>et la transversalité des thématiques.</a:t>
            </a:r>
          </a:p>
          <a:p>
            <a:pPr marL="641350" indent="-285750">
              <a:buBlip>
                <a:blip r:embed="rId3"/>
              </a:buBlip>
            </a:pPr>
            <a:endParaRPr lang="fr-FR" dirty="0" smtClean="0">
              <a:latin typeface="Century Gothic" panose="020B0502020202020204" pitchFamily="34" charset="0"/>
            </a:endParaRPr>
          </a:p>
          <a:p>
            <a:pPr marL="641350" indent="-285750">
              <a:buBlip>
                <a:blip r:embed="rId3"/>
              </a:buBlip>
            </a:pPr>
            <a:endParaRPr lang="fr-FR" dirty="0">
              <a:latin typeface="Century Gothic" panose="020B0502020202020204" pitchFamily="34" charset="0"/>
            </a:endParaRPr>
          </a:p>
          <a:p>
            <a:pPr marL="641350" indent="-285750">
              <a:buBlip>
                <a:blip r:embed="rId3"/>
              </a:buBlip>
            </a:pPr>
            <a:endParaRPr lang="fr-FR" dirty="0">
              <a:latin typeface="Century Gothic" panose="020B0502020202020204" pitchFamily="34" charset="0"/>
            </a:endParaRPr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08304" y="5877272"/>
            <a:ext cx="1647918" cy="7644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276131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65822" y="0"/>
            <a:ext cx="4878178" cy="2294523"/>
          </a:xfrm>
          <a:prstGeom prst="rect">
            <a:avLst/>
          </a:prstGeom>
        </p:spPr>
      </p:pic>
      <p:pic>
        <p:nvPicPr>
          <p:cNvPr id="4" name="Image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708" y="-243408"/>
            <a:ext cx="4032448" cy="3024336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2294523"/>
            <a:ext cx="9144000" cy="198373"/>
          </a:xfrm>
          <a:prstGeom prst="rect">
            <a:avLst/>
          </a:prstGeom>
          <a:solidFill>
            <a:srgbClr val="1D3D7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Titre 6"/>
          <p:cNvSpPr>
            <a:spLocks noGrp="1"/>
          </p:cNvSpPr>
          <p:nvPr>
            <p:ph type="ctrTitle"/>
          </p:nvPr>
        </p:nvSpPr>
        <p:spPr>
          <a:xfrm>
            <a:off x="395536" y="3615159"/>
            <a:ext cx="8352928" cy="1470025"/>
          </a:xfrm>
        </p:spPr>
        <p:txBody>
          <a:bodyPr/>
          <a:lstStyle/>
          <a:p>
            <a:r>
              <a:rPr lang="fr-FR" dirty="0" smtClean="0">
                <a:solidFill>
                  <a:srgbClr val="1D3D70"/>
                </a:solidFill>
              </a:rPr>
              <a:t>Merci pour votre attention</a:t>
            </a:r>
            <a:endParaRPr lang="fr-FR" dirty="0">
              <a:solidFill>
                <a:srgbClr val="1D3D70"/>
              </a:solidFill>
            </a:endParaRPr>
          </a:p>
        </p:txBody>
      </p:sp>
      <p:sp>
        <p:nvSpPr>
          <p:cNvPr id="8" name="Sous-titre 7"/>
          <p:cNvSpPr>
            <a:spLocks noGrp="1"/>
          </p:cNvSpPr>
          <p:nvPr>
            <p:ph type="subTitle" idx="1"/>
          </p:nvPr>
        </p:nvSpPr>
        <p:spPr>
          <a:xfrm>
            <a:off x="1371600" y="4797152"/>
            <a:ext cx="6400800" cy="1512168"/>
          </a:xfrm>
        </p:spPr>
        <p:txBody>
          <a:bodyPr>
            <a:normAutofit/>
          </a:bodyPr>
          <a:lstStyle/>
          <a:p>
            <a:endParaRPr lang="fr-FR" i="1" dirty="0">
              <a:solidFill>
                <a:srgbClr val="729ED4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6188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1545</TotalTime>
  <Words>620</Words>
  <Application>Microsoft Office PowerPoint</Application>
  <PresentationFormat>Affichage à l'écran (4:3)</PresentationFormat>
  <Paragraphs>138</Paragraphs>
  <Slides>7</Slides>
  <Notes>2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7</vt:i4>
      </vt:variant>
    </vt:vector>
  </HeadingPairs>
  <TitlesOfParts>
    <vt:vector size="8" baseType="lpstr">
      <vt:lpstr>Thème Office</vt:lpstr>
      <vt:lpstr>Présentation du GIS Bretagne Télédétection</vt:lpstr>
      <vt:lpstr>Présentation du GIS BreTel</vt:lpstr>
      <vt:lpstr>Présentation du GIS BreTel</vt:lpstr>
      <vt:lpstr>Présentation du GIS BreTel</vt:lpstr>
      <vt:lpstr>Présentation du GIS BreTel</vt:lpstr>
      <vt:lpstr>Présentation du GIS BreTel</vt:lpstr>
      <vt:lpstr>Merci pour votre attention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www.bretel.eu</dc:title>
  <dc:creator>Nicolas</dc:creator>
  <cp:lastModifiedBy>Nicolas</cp:lastModifiedBy>
  <cp:revision>72</cp:revision>
  <cp:lastPrinted>2015-04-08T13:36:39Z</cp:lastPrinted>
  <dcterms:created xsi:type="dcterms:W3CDTF">2015-04-08T07:40:09Z</dcterms:created>
  <dcterms:modified xsi:type="dcterms:W3CDTF">2016-06-14T14:28:00Z</dcterms:modified>
</cp:coreProperties>
</file>